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04" r:id="rId1"/>
  </p:sldMasterIdLst>
  <p:notesMasterIdLst>
    <p:notesMasterId r:id="rId23"/>
  </p:notesMasterIdLst>
  <p:handoutMasterIdLst>
    <p:handoutMasterId r:id="rId24"/>
  </p:handoutMasterIdLst>
  <p:sldIdLst>
    <p:sldId id="439" r:id="rId2"/>
    <p:sldId id="348" r:id="rId3"/>
    <p:sldId id="395" r:id="rId4"/>
    <p:sldId id="396" r:id="rId5"/>
    <p:sldId id="397" r:id="rId6"/>
    <p:sldId id="398" r:id="rId7"/>
    <p:sldId id="399" r:id="rId8"/>
    <p:sldId id="400" r:id="rId9"/>
    <p:sldId id="401" r:id="rId10"/>
    <p:sldId id="402" r:id="rId11"/>
    <p:sldId id="403" r:id="rId12"/>
    <p:sldId id="404" r:id="rId13"/>
    <p:sldId id="405" r:id="rId14"/>
    <p:sldId id="406" r:id="rId15"/>
    <p:sldId id="407" r:id="rId16"/>
    <p:sldId id="408" r:id="rId17"/>
    <p:sldId id="409" r:id="rId18"/>
    <p:sldId id="410" r:id="rId19"/>
    <p:sldId id="411" r:id="rId20"/>
    <p:sldId id="412" r:id="rId21"/>
    <p:sldId id="438" r:id="rId2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dzog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E28A"/>
    <a:srgbClr val="9BCED1"/>
    <a:srgbClr val="336166"/>
    <a:srgbClr val="0067B1"/>
    <a:srgbClr val="0C4599"/>
    <a:srgbClr val="005058"/>
    <a:srgbClr val="5B656E"/>
    <a:srgbClr val="78D6EA"/>
    <a:srgbClr val="168D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24" autoAdjust="0"/>
    <p:restoredTop sz="94139" autoAdjust="0"/>
  </p:normalViewPr>
  <p:slideViewPr>
    <p:cSldViewPr>
      <p:cViewPr varScale="1">
        <p:scale>
          <a:sx n="109" d="100"/>
          <a:sy n="109" d="100"/>
        </p:scale>
        <p:origin x="192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77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6F85D8-4E57-463E-AA5D-A33505F88C0C}" type="datetimeFigureOut">
              <a:rPr lang="en-US" smtClean="0"/>
              <a:t>2/2/2018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22954-7CC8-4FA9-8C58-62A3E81BD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943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8D31A-81D9-4A7B-BB5A-B08A88503B3E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CC9D4E-B3F1-4286-8DEF-49391A0FAC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01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C9D4E-B3F1-4286-8DEF-49391A0FACB4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53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C9D4E-B3F1-4286-8DEF-49391A0FACB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103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C9D4E-B3F1-4286-8DEF-49391A0FACB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328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C9D4E-B3F1-4286-8DEF-49391A0FACB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904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C9D4E-B3F1-4286-8DEF-49391A0FACB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158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C9D4E-B3F1-4286-8DEF-49391A0FACB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7428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C9D4E-B3F1-4286-8DEF-49391A0FACB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9137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C9D4E-B3F1-4286-8DEF-49391A0FACB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4605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C9D4E-B3F1-4286-8DEF-49391A0FACB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0761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C9D4E-B3F1-4286-8DEF-49391A0FACB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5389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C9D4E-B3F1-4286-8DEF-49391A0FACB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9110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C9D4E-B3F1-4286-8DEF-49391A0FACB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0386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C9D4E-B3F1-4286-8DEF-49391A0FACB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9110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C9D4E-B3F1-4286-8DEF-49391A0FACB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0386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C9D4E-B3F1-4286-8DEF-49391A0FACB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6350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C9D4E-B3F1-4286-8DEF-49391A0FACB4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6350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C9D4E-B3F1-4286-8DEF-49391A0FACB4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6350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C9D4E-B3F1-4286-8DEF-49391A0FACB4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6350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C9D4E-B3F1-4286-8DEF-49391A0FACB4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87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8299">
              <a:defRPr/>
            </a:pP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C9D4E-B3F1-4286-8DEF-49391A0FACB4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4732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CC9D4E-B3F1-4286-8DEF-49391A0FACB4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635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F6930-0368-42BA-BEFA-C7ACFE8B78CE}" type="datetime1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B92B-F6DA-4125-B981-629A0FED7FF6}" type="datetime1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260A3-42A5-437E-ACD2-7A4606FC251D}" type="datetime1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E90E-31D0-445D-8E27-95A127735CD6}" type="datetime1">
              <a:rPr lang="en-US" smtClean="0"/>
              <a:t>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853CF-BA4D-4BC9-86B0-0070BD10C435}" type="datetime1">
              <a:rPr lang="en-US" smtClean="0"/>
              <a:t>2/2/2018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E61D9-3EB5-47CA-9EED-F63BA3CFC0A3}" type="datetime1">
              <a:rPr lang="en-US" smtClean="0"/>
              <a:t>2/2/2018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C59D7-BF1F-4EC8-AFCD-FDB6657AB9D5}" type="datetime1">
              <a:rPr lang="en-US" smtClean="0"/>
              <a:t>2/2/2018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15DB2-121E-4A1B-A838-CF3A20A0AC20}" type="datetime1">
              <a:rPr lang="en-US" smtClean="0"/>
              <a:t>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E34CB64-EF6C-459C-9F4A-FEF279EBD85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32E8-6EB8-4657-ACE0-E4D67EA129E9}" type="datetime1">
              <a:rPr lang="en-US" smtClean="0"/>
              <a:t>2/2/2018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B75AE-A6AE-4EDC-9064-2B57A50B273E}" type="datetime1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4B2C4-45E9-4A43-8C11-50521C7C1D22}" type="datetime1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C62E1AE-8AA1-4222-BC5C-4A8BE31533AD}" type="datetime1">
              <a:rPr lang="en-US" smtClean="0"/>
              <a:t>2/2/2018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E34CB64-EF6C-459C-9F4A-FEF279EBD85F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825" y="-1928"/>
            <a:ext cx="7191375" cy="685992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1000"/>
            <a:ext cx="2459741" cy="870968"/>
          </a:xfrm>
          <a:prstGeom prst="rect">
            <a:avLst/>
          </a:prstGeom>
        </p:spPr>
      </p:pic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 rot="19140000">
            <a:off x="526067" y="1540913"/>
            <a:ext cx="5486400" cy="867444"/>
          </a:xfrm>
        </p:spPr>
        <p:txBody>
          <a:bodyPr/>
          <a:lstStyle/>
          <a:p>
            <a:r>
              <a:rPr lang="en-US" dirty="0" smtClean="0"/>
              <a:t>Building for Quality</a:t>
            </a:r>
            <a:endParaRPr lang="en-US" dirty="0"/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 rot="19140000">
            <a:off x="1079504" y="2009419"/>
            <a:ext cx="6096545" cy="93569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4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b="0" smtClean="0">
                <a:solidFill>
                  <a:schemeClr val="tx1">
                    <a:lumMod val="75000"/>
                  </a:schemeClr>
                </a:solidFill>
              </a:rPr>
              <a:t>Presentation for the Fiscal &amp; Oversight Committee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b="0" smtClean="0">
                <a:solidFill>
                  <a:schemeClr val="tx1">
                    <a:lumMod val="75000"/>
                  </a:schemeClr>
                </a:solidFill>
              </a:rPr>
              <a:t>of the Board of Early Education and Care</a:t>
            </a:r>
          </a:p>
          <a:p>
            <a:r>
              <a:rPr lang="en-US" sz="1600" b="0" smtClean="0">
                <a:solidFill>
                  <a:schemeClr val="tx1">
                    <a:lumMod val="75000"/>
                  </a:schemeClr>
                </a:solidFill>
              </a:rPr>
              <a:t>February 6, 2018</a:t>
            </a:r>
            <a:endParaRPr lang="en-US" sz="1600" b="0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82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22960" y="365760"/>
            <a:ext cx="8092440" cy="548640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Children’s Investment Fund</a:t>
            </a:r>
            <a:endParaRPr lang="en-US" sz="3200" b="1" dirty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990600"/>
            <a:ext cx="7305964" cy="3579849"/>
          </a:xfrm>
        </p:spPr>
        <p:txBody>
          <a:bodyPr>
            <a:noAutofit/>
          </a:bodyPr>
          <a:lstStyle/>
          <a:p>
            <a:pPr marL="0" indent="0"/>
            <a:r>
              <a:rPr lang="en-US" b="0" dirty="0" smtClean="0"/>
              <a:t>Children’s Investment Fund believes </a:t>
            </a:r>
            <a:r>
              <a:rPr lang="en-US" b="0" dirty="0"/>
              <a:t>that all children </a:t>
            </a:r>
            <a:r>
              <a:rPr lang="en-US" b="0" dirty="0" smtClean="0"/>
              <a:t>deserve </a:t>
            </a:r>
            <a:r>
              <a:rPr lang="en-US" b="0" dirty="0"/>
              <a:t>to learn in safe physical environments designed to support their healthy growth and development</a:t>
            </a:r>
            <a:r>
              <a:rPr lang="en-US" b="0" dirty="0" smtClean="0"/>
              <a:t>.</a:t>
            </a:r>
          </a:p>
          <a:p>
            <a:pPr marL="0" indent="0"/>
            <a:r>
              <a:rPr lang="en-US" b="0" dirty="0" smtClean="0"/>
              <a:t>We </a:t>
            </a:r>
            <a:r>
              <a:rPr lang="en-US" b="0" dirty="0"/>
              <a:t>help non-profit organizations in Massachusetts develop </a:t>
            </a:r>
            <a:r>
              <a:rPr lang="en-US" b="0" dirty="0" smtClean="0"/>
              <a:t>high-quality </a:t>
            </a:r>
            <a:r>
              <a:rPr lang="en-US" b="0" dirty="0"/>
              <a:t>facilities for </a:t>
            </a:r>
            <a:r>
              <a:rPr lang="en-US" b="0" dirty="0" smtClean="0"/>
              <a:t>children from low- and moderate-income families.</a:t>
            </a:r>
          </a:p>
          <a:p>
            <a:pPr marL="0" indent="0"/>
            <a:endParaRPr lang="en-US" sz="1800" b="0" dirty="0"/>
          </a:p>
          <a:p>
            <a:pPr marL="0" indent="0"/>
            <a:r>
              <a:rPr lang="en-US" dirty="0" smtClean="0">
                <a:solidFill>
                  <a:srgbClr val="336166"/>
                </a:solidFill>
              </a:rPr>
              <a:t>We Provide:</a:t>
            </a:r>
            <a:endParaRPr lang="en-US" dirty="0">
              <a:solidFill>
                <a:srgbClr val="336166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0" dirty="0"/>
              <a:t>Training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0" dirty="0"/>
              <a:t>Technical Assistance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0" dirty="0"/>
              <a:t>Loan Financing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0" dirty="0"/>
              <a:t>Grants</a:t>
            </a:r>
          </a:p>
          <a:p>
            <a:pPr marL="9144" lvl="1" indent="0">
              <a:buNone/>
            </a:pPr>
            <a:endParaRPr lang="en-US" sz="1800" dirty="0" smtClean="0"/>
          </a:p>
          <a:p>
            <a:pPr marL="9144" lvl="1" indent="0">
              <a:buNone/>
            </a:pPr>
            <a:r>
              <a:rPr lang="en-US" sz="1800" i="1" dirty="0"/>
              <a:t> </a:t>
            </a:r>
          </a:p>
          <a:p>
            <a:pPr lvl="3">
              <a:buFont typeface="Wingdings" panose="05000000000000000000" pitchFamily="2" charset="2"/>
              <a:buChar char="Ø"/>
            </a:pPr>
            <a:endParaRPr lang="en-US" sz="2000" dirty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2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6019800"/>
            <a:ext cx="1967793" cy="696774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8600" y="2209800"/>
            <a:ext cx="3886237" cy="2663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30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Early Education and Out of School Time Capital Grant	</a:t>
            </a:r>
            <a:endParaRPr lang="en-US" sz="3600" b="1" dirty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5B656E"/>
                </a:solidFill>
                <a:latin typeface="Calibri" panose="020F0502020204030204" pitchFamily="34" charset="0"/>
              </a:rPr>
              <a:t>EEOST</a:t>
            </a:r>
            <a:endParaRPr lang="en-US" dirty="0">
              <a:solidFill>
                <a:srgbClr val="5B656E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6019800"/>
            <a:ext cx="1967793" cy="69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8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What is EEOST?</a:t>
            </a:r>
            <a:r>
              <a:rPr lang="en-US" sz="3200" dirty="0" smtClean="0">
                <a:solidFill>
                  <a:schemeClr val="accent3"/>
                </a:solidFill>
              </a:rPr>
              <a:t>	</a:t>
            </a:r>
            <a:endParaRPr lang="en-US" sz="3200" dirty="0">
              <a:solidFill>
                <a:schemeClr val="accent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3000"/>
            <a:ext cx="7848600" cy="4343400"/>
          </a:xfrm>
        </p:spPr>
        <p:txBody>
          <a:bodyPr>
            <a:normAutofit/>
          </a:bodyPr>
          <a:lstStyle/>
          <a:p>
            <a:pPr marL="346075" indent="-346075">
              <a:defRPr/>
            </a:pPr>
            <a:r>
              <a:rPr lang="en-US" sz="1800" b="0" dirty="0">
                <a:latin typeface="Calibri" panose="020F0502020204030204" pitchFamily="34" charset="0"/>
                <a:cs typeface="Arial" pitchFamily="34" charset="0"/>
              </a:rPr>
              <a:t>The </a:t>
            </a:r>
            <a:r>
              <a:rPr lang="en-US" sz="1800" b="0" dirty="0">
                <a:solidFill>
                  <a:srgbClr val="336166"/>
                </a:solidFill>
                <a:latin typeface="Calibri" panose="020F0502020204030204" pitchFamily="34" charset="0"/>
                <a:cs typeface="Arial" pitchFamily="34" charset="0"/>
              </a:rPr>
              <a:t>Early Education and Out of School Time (EEOST) Capital </a:t>
            </a:r>
            <a:r>
              <a:rPr lang="en-US" sz="1800" b="0" dirty="0" smtClean="0">
                <a:solidFill>
                  <a:srgbClr val="336166"/>
                </a:solidFill>
                <a:latin typeface="Calibri" panose="020F0502020204030204" pitchFamily="34" charset="0"/>
                <a:cs typeface="Arial" pitchFamily="34" charset="0"/>
              </a:rPr>
              <a:t>Fund</a:t>
            </a:r>
            <a:r>
              <a:rPr lang="en-US" sz="1800" b="0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800" b="0" dirty="0">
                <a:latin typeface="Calibri" panose="020F0502020204030204" pitchFamily="34" charset="0"/>
                <a:cs typeface="Arial" pitchFamily="34" charset="0"/>
              </a:rPr>
              <a:t>was created by </a:t>
            </a:r>
            <a:r>
              <a:rPr lang="en-US" sz="1800" b="0" i="1" dirty="0">
                <a:latin typeface="Calibri" panose="020F0502020204030204" pitchFamily="34" charset="0"/>
                <a:cs typeface="Arial" pitchFamily="34" charset="0"/>
              </a:rPr>
              <a:t>An Act Financing the Production and Preservation of Housing for Low and Moderate Income </a:t>
            </a:r>
            <a:r>
              <a:rPr lang="en-US" sz="1800" b="0" i="1" dirty="0" smtClean="0">
                <a:latin typeface="Calibri" panose="020F0502020204030204" pitchFamily="34" charset="0"/>
                <a:cs typeface="Arial" pitchFamily="34" charset="0"/>
              </a:rPr>
              <a:t>Residents </a:t>
            </a:r>
            <a:r>
              <a:rPr lang="en-US" sz="1800" b="0" dirty="0" smtClean="0">
                <a:latin typeface="Calibri" panose="020F0502020204030204" pitchFamily="34" charset="0"/>
                <a:cs typeface="Arial" pitchFamily="34" charset="0"/>
              </a:rPr>
              <a:t>(S.L. </a:t>
            </a:r>
            <a:r>
              <a:rPr lang="en-US" sz="1800" b="0" dirty="0">
                <a:latin typeface="Calibri" panose="020F0502020204030204" pitchFamily="34" charset="0"/>
                <a:cs typeface="Arial" pitchFamily="34" charset="0"/>
              </a:rPr>
              <a:t>2013</a:t>
            </a:r>
            <a:r>
              <a:rPr lang="en-US" sz="1800" b="0" dirty="0" smtClean="0">
                <a:latin typeface="Calibri" panose="020F0502020204030204" pitchFamily="34" charset="0"/>
                <a:cs typeface="Arial" pitchFamily="34" charset="0"/>
              </a:rPr>
              <a:t>, Ch. 129, §2) </a:t>
            </a:r>
            <a:r>
              <a:rPr lang="en-US" altLang="en-US" sz="1800" b="0" dirty="0" smtClean="0">
                <a:latin typeface="Calibri" panose="020F0502020204030204" pitchFamily="34" charset="0"/>
                <a:cs typeface="Arial" pitchFamily="34" charset="0"/>
              </a:rPr>
              <a:t>in November </a:t>
            </a:r>
            <a:r>
              <a:rPr lang="en-US" altLang="en-US" sz="1800" b="0" dirty="0">
                <a:latin typeface="Calibri" panose="020F0502020204030204" pitchFamily="34" charset="0"/>
                <a:cs typeface="Arial" pitchFamily="34" charset="0"/>
              </a:rPr>
              <a:t>2013</a:t>
            </a:r>
            <a:r>
              <a:rPr lang="en-US" altLang="en-US" sz="1800" b="0" dirty="0" smtClean="0">
                <a:latin typeface="Calibri" panose="020F0502020204030204" pitchFamily="34" charset="0"/>
                <a:cs typeface="Arial" pitchFamily="34" charset="0"/>
              </a:rPr>
              <a:t>. </a:t>
            </a:r>
          </a:p>
          <a:p>
            <a:pPr marL="346075" indent="-346075"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altLang="en-US" sz="1800" b="0" dirty="0">
                <a:latin typeface="Calibri" panose="020F0502020204030204" pitchFamily="34" charset="0"/>
                <a:cs typeface="Arial" pitchFamily="34" charset="0"/>
              </a:rPr>
              <a:t>	</a:t>
            </a:r>
            <a:r>
              <a:rPr lang="en-US" altLang="en-US" sz="1800" b="0" dirty="0">
                <a:solidFill>
                  <a:srgbClr val="336166"/>
                </a:solidFill>
                <a:latin typeface="Calibri" panose="020F0502020204030204" pitchFamily="34" charset="0"/>
                <a:cs typeface="Arial" pitchFamily="34" charset="0"/>
              </a:rPr>
              <a:t>$45M </a:t>
            </a:r>
            <a:r>
              <a:rPr lang="en-US" altLang="en-US" sz="1800" b="0" dirty="0" smtClean="0">
                <a:latin typeface="Calibri" panose="020F0502020204030204" pitchFamily="34" charset="0"/>
                <a:cs typeface="Arial" pitchFamily="34" charset="0"/>
              </a:rPr>
              <a:t>was allocated over five years through this bond bill.</a:t>
            </a:r>
          </a:p>
          <a:p>
            <a:pPr marL="346075" indent="-346075">
              <a:defRPr/>
            </a:pPr>
            <a:r>
              <a:rPr lang="en-US" altLang="en-US" sz="1800" b="0" dirty="0" smtClean="0">
                <a:latin typeface="Calibri" panose="020F0502020204030204" pitchFamily="34" charset="0"/>
                <a:cs typeface="Arial" pitchFamily="34" charset="0"/>
              </a:rPr>
              <a:t>EEOST is a </a:t>
            </a:r>
            <a:r>
              <a:rPr lang="en-US" altLang="en-US" sz="1800" b="0" dirty="0" smtClean="0">
                <a:solidFill>
                  <a:srgbClr val="336166"/>
                </a:solidFill>
                <a:latin typeface="Calibri" panose="020F0502020204030204" pitchFamily="34" charset="0"/>
                <a:cs typeface="Arial" pitchFamily="34" charset="0"/>
              </a:rPr>
              <a:t>competitive grant </a:t>
            </a:r>
            <a:r>
              <a:rPr lang="en-US" altLang="en-US" sz="1800" b="0" dirty="0" smtClean="0">
                <a:latin typeface="Calibri" panose="020F0502020204030204" pitchFamily="34" charset="0"/>
                <a:cs typeface="Arial" pitchFamily="34" charset="0"/>
              </a:rPr>
              <a:t>program intended to fund facilities improvement projects for licensed, non-profit, center-based providers.</a:t>
            </a:r>
            <a:endParaRPr lang="en-US" altLang="en-US" sz="1800" b="0" dirty="0">
              <a:latin typeface="Calibri" panose="020F0502020204030204" pitchFamily="34" charset="0"/>
              <a:cs typeface="Arial" pitchFamily="34" charset="0"/>
            </a:endParaRPr>
          </a:p>
          <a:p>
            <a:pPr>
              <a:spcBef>
                <a:spcPts val="1200"/>
              </a:spcBef>
            </a:pPr>
            <a:r>
              <a:rPr lang="en-US" sz="1800" b="0" dirty="0" smtClean="0">
                <a:latin typeface="Calibri" panose="020F0502020204030204" pitchFamily="34" charset="0"/>
                <a:cs typeface="Arial" pitchFamily="34" charset="0"/>
              </a:rPr>
              <a:t>The Department of Early Education and Care (EEC) </a:t>
            </a:r>
            <a:r>
              <a:rPr lang="en-US" sz="1800" b="0" dirty="0">
                <a:latin typeface="Calibri" panose="020F0502020204030204" pitchFamily="34" charset="0"/>
                <a:cs typeface="Arial" pitchFamily="34" charset="0"/>
              </a:rPr>
              <a:t>designated Children’s Investment Fund </a:t>
            </a:r>
            <a:r>
              <a:rPr lang="en-US" sz="1800" b="0" dirty="0" smtClean="0">
                <a:latin typeface="Calibri" panose="020F0502020204030204" pitchFamily="34" charset="0"/>
                <a:cs typeface="Arial" pitchFamily="34" charset="0"/>
              </a:rPr>
              <a:t>to </a:t>
            </a:r>
            <a:r>
              <a:rPr lang="en-US" sz="1800" b="0" dirty="0">
                <a:latin typeface="Calibri" panose="020F0502020204030204" pitchFamily="34" charset="0"/>
                <a:cs typeface="Arial" pitchFamily="34" charset="0"/>
              </a:rPr>
              <a:t>administer </a:t>
            </a:r>
            <a:r>
              <a:rPr lang="en-US" sz="1800" b="0" dirty="0" smtClean="0">
                <a:latin typeface="Calibri" panose="020F0502020204030204" pitchFamily="34" charset="0"/>
                <a:cs typeface="Arial" pitchFamily="34" charset="0"/>
              </a:rPr>
              <a:t>EEOST</a:t>
            </a:r>
          </a:p>
          <a:p>
            <a:pPr>
              <a:spcBef>
                <a:spcPts val="1200"/>
              </a:spcBef>
            </a:pPr>
            <a:r>
              <a:rPr lang="en-US" sz="1800" b="0" dirty="0">
                <a:latin typeface="Calibri" panose="020F0502020204030204" pitchFamily="34" charset="0"/>
              </a:rPr>
              <a:t>EEOST can fund acquisition costs, construction </a:t>
            </a:r>
            <a:r>
              <a:rPr lang="en-US" sz="1800" b="0" dirty="0" smtClean="0">
                <a:latin typeface="Calibri" panose="020F0502020204030204" pitchFamily="34" charset="0"/>
              </a:rPr>
              <a:t>costs, </a:t>
            </a:r>
            <a:r>
              <a:rPr lang="en-US" sz="1800" b="0" dirty="0">
                <a:latin typeface="Calibri" panose="020F0502020204030204" pitchFamily="34" charset="0"/>
              </a:rPr>
              <a:t>and other costs associated with expanding or building centers that provide </a:t>
            </a:r>
            <a:r>
              <a:rPr lang="en-US" sz="1800" b="0" dirty="0" smtClean="0">
                <a:latin typeface="Calibri" panose="020F0502020204030204" pitchFamily="34" charset="0"/>
              </a:rPr>
              <a:t>early childhood education (ECE) and/or out-of-school time (OST) </a:t>
            </a:r>
            <a:r>
              <a:rPr lang="en-US" sz="1800" b="0" dirty="0">
                <a:latin typeface="Calibri" panose="020F0502020204030204" pitchFamily="34" charset="0"/>
              </a:rPr>
              <a:t>services</a:t>
            </a:r>
          </a:p>
          <a:p>
            <a:pPr>
              <a:spcBef>
                <a:spcPts val="1200"/>
              </a:spcBef>
            </a:pPr>
            <a:endParaRPr lang="en-US" sz="1800" b="0" dirty="0"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4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6019800"/>
            <a:ext cx="1967793" cy="69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36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520940" cy="548640"/>
          </a:xfrm>
        </p:spPr>
        <p:txBody>
          <a:bodyPr/>
          <a:lstStyle/>
          <a:p>
            <a:r>
              <a:rPr lang="en-US" sz="3200" b="1" dirty="0">
                <a:solidFill>
                  <a:schemeClr val="accent3"/>
                </a:solidFill>
                <a:latin typeface="Calibri" panose="020F0502020204030204" pitchFamily="34" charset="0"/>
              </a:rPr>
              <a:t>Who is eligible to apply?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90600"/>
            <a:ext cx="7520940" cy="3766077"/>
          </a:xfrm>
        </p:spPr>
        <p:txBody>
          <a:bodyPr>
            <a:normAutofit/>
          </a:bodyPr>
          <a:lstStyle/>
          <a:p>
            <a:pPr lvl="0">
              <a:spcAft>
                <a:spcPts val="600"/>
              </a:spcAft>
            </a:pPr>
            <a:endParaRPr lang="en-US" sz="900" b="0" dirty="0" smtClean="0">
              <a:latin typeface="Calibri" panose="020F0502020204030204" pitchFamily="34" charset="0"/>
              <a:cs typeface="Arial" pitchFamily="34" charset="0"/>
            </a:endParaRPr>
          </a:p>
          <a:p>
            <a:pPr lvl="0">
              <a:spcAft>
                <a:spcPts val="600"/>
              </a:spcAft>
            </a:pPr>
            <a:r>
              <a:rPr lang="en-US" sz="1800" b="0" dirty="0" smtClean="0">
                <a:latin typeface="Calibri" panose="020F0502020204030204" pitchFamily="34" charset="0"/>
                <a:cs typeface="Arial" pitchFamily="34" charset="0"/>
              </a:rPr>
              <a:t>Non-profit organizations serving children eligible for public subsidy.</a:t>
            </a:r>
          </a:p>
          <a:p>
            <a:pPr>
              <a:spcAft>
                <a:spcPts val="600"/>
              </a:spcAft>
            </a:pPr>
            <a:r>
              <a:rPr lang="en-US" sz="1800" b="0" dirty="0">
                <a:latin typeface="Calibri" panose="020F0502020204030204" pitchFamily="34" charset="0"/>
                <a:cs typeface="Arial" pitchFamily="34" charset="0"/>
              </a:rPr>
              <a:t>Eligible licensed Large Group grantees must operate a full time year round program and School Age Child Care Programs must provide wrap-around care during the summer</a:t>
            </a:r>
            <a:r>
              <a:rPr lang="en-US" sz="1800" b="0" dirty="0" smtClean="0">
                <a:latin typeface="Calibri" panose="020F0502020204030204" pitchFamily="34" charset="0"/>
              </a:rPr>
              <a:t>.</a:t>
            </a:r>
          </a:p>
          <a:p>
            <a:pPr lvl="0">
              <a:spcAft>
                <a:spcPts val="600"/>
              </a:spcAft>
            </a:pPr>
            <a:r>
              <a:rPr lang="en-US" sz="1800" b="0" dirty="0" smtClean="0">
                <a:latin typeface="Calibri" panose="020F0502020204030204" pitchFamily="34" charset="0"/>
              </a:rPr>
              <a:t>Projects must</a:t>
            </a:r>
            <a:r>
              <a:rPr lang="en-US" sz="1800" b="0" dirty="0" smtClean="0"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sz="1800" b="0" dirty="0">
                <a:latin typeface="Calibri" panose="020F0502020204030204" pitchFamily="34" charset="0"/>
                <a:cs typeface="Arial" pitchFamily="34" charset="0"/>
              </a:rPr>
              <a:t>when completed, </a:t>
            </a:r>
            <a:r>
              <a:rPr lang="en-US" sz="1800" b="0" dirty="0" smtClean="0">
                <a:latin typeface="Calibri" panose="020F0502020204030204" pitchFamily="34" charset="0"/>
                <a:cs typeface="Arial" pitchFamily="34" charset="0"/>
              </a:rPr>
              <a:t>improve </a:t>
            </a:r>
            <a:r>
              <a:rPr lang="en-US" sz="1800" b="0" dirty="0">
                <a:latin typeface="Calibri" panose="020F0502020204030204" pitchFamily="34" charset="0"/>
                <a:cs typeface="Arial" pitchFamily="34" charset="0"/>
              </a:rPr>
              <a:t>all their physical environment criteria for Level 3 or Level 4 status as stated in the MA Quality Rating and Improvement System </a:t>
            </a:r>
            <a:r>
              <a:rPr lang="en-US" sz="1800" b="0" dirty="0" smtClean="0">
                <a:latin typeface="Calibri" panose="020F0502020204030204" pitchFamily="34" charset="0"/>
                <a:cs typeface="Arial" pitchFamily="34" charset="0"/>
              </a:rPr>
              <a:t>(QRIS). </a:t>
            </a:r>
          </a:p>
          <a:p>
            <a:pPr lvl="0">
              <a:spcAft>
                <a:spcPts val="600"/>
              </a:spcAft>
            </a:pPr>
            <a:endParaRPr lang="en-US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5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6019800"/>
            <a:ext cx="1967793" cy="69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90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7520940" cy="548640"/>
          </a:xfrm>
        </p:spPr>
        <p:txBody>
          <a:bodyPr/>
          <a:lstStyle/>
          <a:p>
            <a:r>
              <a:rPr lang="en-US" sz="3200" b="1" dirty="0">
                <a:solidFill>
                  <a:schemeClr val="accent3"/>
                </a:solidFill>
                <a:latin typeface="Calibri" panose="020F0502020204030204" pitchFamily="34" charset="0"/>
              </a:rPr>
              <a:t>Grant Review Score Sheet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045" y="990600"/>
            <a:ext cx="7344355" cy="4535902"/>
          </a:xfrm>
        </p:spPr>
        <p:txBody>
          <a:bodyPr>
            <a:normAutofit/>
          </a:bodyPr>
          <a:lstStyle/>
          <a:p>
            <a:pPr marL="0" indent="0"/>
            <a:r>
              <a:rPr lang="en-US" sz="1800" dirty="0">
                <a:latin typeface="Calibri" panose="020F0502020204030204" pitchFamily="34" charset="0"/>
              </a:rPr>
              <a:t>Criteria				Maximum Points Available	</a:t>
            </a:r>
            <a:r>
              <a:rPr lang="en-US" sz="800" dirty="0">
                <a:latin typeface="Calibri" panose="020F0502020204030204" pitchFamily="34" charset="0"/>
              </a:rPr>
              <a:t>	</a:t>
            </a:r>
          </a:p>
          <a:p>
            <a:pPr marL="0" indent="0"/>
            <a:r>
              <a:rPr lang="en-US" sz="1800" dirty="0">
                <a:latin typeface="Calibri" panose="020F0502020204030204" pitchFamily="34" charset="0"/>
              </a:rPr>
              <a:t>1. Capital Project Readiness			20</a:t>
            </a:r>
          </a:p>
          <a:p>
            <a:pPr marL="0" indent="0"/>
            <a:r>
              <a:rPr lang="en-US" sz="1800" dirty="0">
                <a:latin typeface="Calibri" panose="020F0502020204030204" pitchFamily="34" charset="0"/>
              </a:rPr>
              <a:t>2. QRIS Progression &amp; Maintenance		15</a:t>
            </a:r>
          </a:p>
          <a:p>
            <a:pPr marL="0" indent="0"/>
            <a:r>
              <a:rPr lang="en-US" sz="1800" dirty="0">
                <a:latin typeface="Calibri" panose="020F0502020204030204" pitchFamily="34" charset="0"/>
              </a:rPr>
              <a:t>3. Project Feasibility			15</a:t>
            </a:r>
          </a:p>
          <a:p>
            <a:pPr marL="0" indent="0"/>
            <a:r>
              <a:rPr lang="en-US" sz="1800" dirty="0">
                <a:latin typeface="Calibri" panose="020F0502020204030204" pitchFamily="34" charset="0"/>
              </a:rPr>
              <a:t>4. Site Consideration			10</a:t>
            </a:r>
          </a:p>
          <a:p>
            <a:pPr marL="0" indent="0"/>
            <a:r>
              <a:rPr lang="en-US" sz="1800" dirty="0">
                <a:latin typeface="Calibri" panose="020F0502020204030204" pitchFamily="34" charset="0"/>
              </a:rPr>
              <a:t>5. Development Team &amp; Project Manager	10</a:t>
            </a:r>
          </a:p>
          <a:p>
            <a:pPr marL="0" indent="0"/>
            <a:r>
              <a:rPr lang="en-US" sz="1800" dirty="0">
                <a:latin typeface="Calibri" panose="020F0502020204030204" pitchFamily="34" charset="0"/>
              </a:rPr>
              <a:t>6. Development Costs			10</a:t>
            </a:r>
          </a:p>
          <a:p>
            <a:pPr marL="0" indent="0"/>
            <a:r>
              <a:rPr lang="en-US" sz="1800" dirty="0">
                <a:latin typeface="Calibri" panose="020F0502020204030204" pitchFamily="34" charset="0"/>
              </a:rPr>
              <a:t>7. Expansion of Affordable Slots		10</a:t>
            </a:r>
          </a:p>
          <a:p>
            <a:pPr marL="0" indent="0"/>
            <a:r>
              <a:rPr lang="en-US" sz="1800" dirty="0">
                <a:latin typeface="Calibri" panose="020F0502020204030204" pitchFamily="34" charset="0"/>
              </a:rPr>
              <a:t>8. Preferences				</a:t>
            </a:r>
            <a:r>
              <a:rPr lang="en-US" sz="1800" u="sng" dirty="0">
                <a:latin typeface="Calibri" panose="020F0502020204030204" pitchFamily="34" charset="0"/>
              </a:rPr>
              <a:t>10</a:t>
            </a:r>
            <a:endParaRPr lang="en-US" sz="1800" dirty="0">
              <a:latin typeface="Calibri" panose="020F0502020204030204" pitchFamily="34" charset="0"/>
            </a:endParaRPr>
          </a:p>
          <a:p>
            <a:pPr marL="0" indent="0"/>
            <a:r>
              <a:rPr lang="en-US" sz="1800" dirty="0">
                <a:latin typeface="Calibri" panose="020F0502020204030204" pitchFamily="34" charset="0"/>
              </a:rPr>
              <a:t>Total					100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F8852-6724-41B0-A86E-72CDA7A1E014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6019800"/>
            <a:ext cx="1967793" cy="69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chemeClr val="accent3"/>
                </a:solidFill>
                <a:latin typeface="Calibri" panose="020F0502020204030204" pitchFamily="34" charset="0"/>
              </a:rPr>
              <a:t>Round 1 – FY14/FY15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975360" y="12530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 dirty="0" smtClean="0">
                <a:latin typeface="Calibri" panose="020F0502020204030204" pitchFamily="34" charset="0"/>
              </a:rPr>
              <a:t>Combined </a:t>
            </a:r>
            <a:r>
              <a:rPr lang="en-US" sz="2000" b="0" dirty="0">
                <a:latin typeface="Calibri" panose="020F0502020204030204" pitchFamily="34" charset="0"/>
              </a:rPr>
              <a:t>round (two fiscal years) </a:t>
            </a:r>
            <a:endParaRPr lang="en-US" sz="2000" b="0" dirty="0" smtClean="0">
              <a:latin typeface="Calibri" panose="020F0502020204030204" pitchFamily="34" charset="0"/>
            </a:endParaRPr>
          </a:p>
          <a:p>
            <a:endParaRPr lang="en-US" sz="2000" b="0" dirty="0" smtClean="0">
              <a:latin typeface="Calibri" panose="020F0502020204030204" pitchFamily="34" charset="0"/>
            </a:endParaRPr>
          </a:p>
          <a:p>
            <a:r>
              <a:rPr lang="en-US" sz="2400" dirty="0" smtClean="0">
                <a:solidFill>
                  <a:srgbClr val="336166"/>
                </a:solidFill>
                <a:latin typeface="Calibri" panose="020F0502020204030204" pitchFamily="34" charset="0"/>
              </a:rPr>
              <a:t>19</a:t>
            </a:r>
            <a:r>
              <a:rPr lang="en-US" b="0" dirty="0" smtClean="0">
                <a:latin typeface="Calibri" panose="020F0502020204030204" pitchFamily="34" charset="0"/>
              </a:rPr>
              <a:t> </a:t>
            </a:r>
            <a:r>
              <a:rPr lang="en-US" sz="2000" b="0" dirty="0" smtClean="0">
                <a:latin typeface="Calibri" panose="020F0502020204030204" pitchFamily="34" charset="0"/>
              </a:rPr>
              <a:t>full applications received, with $16.7M in requests</a:t>
            </a:r>
          </a:p>
          <a:p>
            <a:endParaRPr lang="en-US" sz="2400" dirty="0" smtClean="0">
              <a:solidFill>
                <a:srgbClr val="336166"/>
              </a:solidFill>
              <a:latin typeface="Calibri" panose="020F0502020204030204" pitchFamily="34" charset="0"/>
            </a:endParaRPr>
          </a:p>
          <a:p>
            <a:r>
              <a:rPr lang="en-US" sz="2400" dirty="0" smtClean="0">
                <a:solidFill>
                  <a:srgbClr val="336166"/>
                </a:solidFill>
                <a:latin typeface="Calibri" panose="020F0502020204030204" pitchFamily="34" charset="0"/>
              </a:rPr>
              <a:t>10</a:t>
            </a:r>
            <a:r>
              <a:rPr lang="en-US" sz="2000" b="0" dirty="0" smtClean="0">
                <a:latin typeface="Calibri" panose="020F0502020204030204" pitchFamily="34" charset="0"/>
              </a:rPr>
              <a:t> organizations were funded</a:t>
            </a:r>
          </a:p>
          <a:p>
            <a:r>
              <a:rPr lang="en-US" sz="2000" b="0" dirty="0" smtClean="0">
                <a:latin typeface="Calibri" panose="020F0502020204030204" pitchFamily="34" charset="0"/>
              </a:rPr>
              <a:t>$</a:t>
            </a:r>
            <a:r>
              <a:rPr lang="en-US" sz="2000" b="0" dirty="0">
                <a:latin typeface="Calibri" panose="020F0502020204030204" pitchFamily="34" charset="0"/>
              </a:rPr>
              <a:t>7.45M granted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6019800"/>
            <a:ext cx="1967793" cy="69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85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8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5900" y="914400"/>
            <a:ext cx="6400800" cy="4122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5-Point Star 4"/>
          <p:cNvSpPr/>
          <p:nvPr/>
        </p:nvSpPr>
        <p:spPr>
          <a:xfrm>
            <a:off x="3124200" y="271018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5753100" y="23368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25780" y="365760"/>
            <a:ext cx="8321040" cy="548640"/>
          </a:xfrm>
        </p:spPr>
        <p:txBody>
          <a:bodyPr/>
          <a:lstStyle/>
          <a:p>
            <a:r>
              <a:rPr lang="en-US" sz="3200" b="1" dirty="0">
                <a:solidFill>
                  <a:schemeClr val="accent3"/>
                </a:solidFill>
                <a:latin typeface="Calibri" panose="020F0502020204030204" pitchFamily="34" charset="0"/>
              </a:rPr>
              <a:t>Round 1 – </a:t>
            </a:r>
            <a:r>
              <a:rPr lang="en-US" sz="32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FY14/FY15 </a:t>
            </a:r>
            <a:br>
              <a:rPr lang="en-US" sz="32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</a:br>
            <a:r>
              <a:rPr lang="en-US" sz="32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Locations of Applications Received</a:t>
            </a:r>
            <a:endParaRPr lang="en-US" sz="3200" b="1" dirty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5-Point Star 9"/>
          <p:cNvSpPr/>
          <p:nvPr/>
        </p:nvSpPr>
        <p:spPr>
          <a:xfrm>
            <a:off x="6172200" y="18288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5334000" y="33528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5562600" y="38100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5943600" y="202438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5397500" y="158242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5638800" y="14478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/>
          <p:cNvSpPr/>
          <p:nvPr/>
        </p:nvSpPr>
        <p:spPr>
          <a:xfrm>
            <a:off x="4114800" y="2933828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5-Point Star 16"/>
          <p:cNvSpPr/>
          <p:nvPr/>
        </p:nvSpPr>
        <p:spPr>
          <a:xfrm>
            <a:off x="5829300" y="221488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5932771" y="3973136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5877560" y="27432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5-Point Star 19"/>
          <p:cNvSpPr/>
          <p:nvPr/>
        </p:nvSpPr>
        <p:spPr>
          <a:xfrm>
            <a:off x="5676900" y="221488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/>
          <p:cNvSpPr/>
          <p:nvPr/>
        </p:nvSpPr>
        <p:spPr>
          <a:xfrm>
            <a:off x="2209800" y="148082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6019800"/>
            <a:ext cx="1967793" cy="696774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6215915" y="1620520"/>
            <a:ext cx="800100" cy="246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968290" y="1506253"/>
            <a:ext cx="533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Beverly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5996138" y="1939223"/>
            <a:ext cx="557062" cy="123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493443" y="1808936"/>
            <a:ext cx="533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Lynn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707982" y="1340619"/>
            <a:ext cx="845218" cy="123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493443" y="1232356"/>
            <a:ext cx="6693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Lawrence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H="1" flipV="1">
            <a:off x="5257800" y="1447800"/>
            <a:ext cx="158817" cy="1804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933749" y="1250771"/>
            <a:ext cx="6312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Lowell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35" name="Straight Connector 34"/>
          <p:cNvCxnSpPr>
            <a:endCxn id="37" idx="1"/>
          </p:cNvCxnSpPr>
          <p:nvPr/>
        </p:nvCxnSpPr>
        <p:spPr>
          <a:xfrm flipV="1">
            <a:off x="5901890" y="2183358"/>
            <a:ext cx="442762" cy="64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44652" y="2075636"/>
            <a:ext cx="533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Revere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39" name="Straight Connector 38"/>
          <p:cNvCxnSpPr>
            <a:endCxn id="40" idx="1"/>
          </p:cNvCxnSpPr>
          <p:nvPr/>
        </p:nvCxnSpPr>
        <p:spPr>
          <a:xfrm flipV="1">
            <a:off x="5760319" y="2395562"/>
            <a:ext cx="411881" cy="12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172200" y="2287840"/>
            <a:ext cx="533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Boston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5473700" y="2215489"/>
            <a:ext cx="233580" cy="34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906478" y="2075636"/>
            <a:ext cx="685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Cambridge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 flipV="1">
            <a:off x="5932771" y="2710180"/>
            <a:ext cx="620429" cy="888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493442" y="2570936"/>
            <a:ext cx="6693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Braintree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 flipV="1">
            <a:off x="5138787" y="3419555"/>
            <a:ext cx="232310" cy="444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4571799" y="3356261"/>
            <a:ext cx="6693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Attleboro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772810" y="3810000"/>
            <a:ext cx="6693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Fall River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 flipV="1">
            <a:off x="5319445" y="3877240"/>
            <a:ext cx="232310" cy="444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5192428" y="4419600"/>
            <a:ext cx="669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New Bedford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56" name="Straight Connector 55"/>
          <p:cNvCxnSpPr>
            <a:endCxn id="18" idx="2"/>
          </p:cNvCxnSpPr>
          <p:nvPr/>
        </p:nvCxnSpPr>
        <p:spPr>
          <a:xfrm flipV="1">
            <a:off x="5592278" y="4049336"/>
            <a:ext cx="355046" cy="4779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733801" y="3238042"/>
            <a:ext cx="7918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Southbridge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4129740" y="3010028"/>
            <a:ext cx="23160" cy="2280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2728261" y="3153029"/>
            <a:ext cx="7918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Chicopee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62" name="Straight Connector 61"/>
          <p:cNvCxnSpPr>
            <a:stCxn id="61" idx="0"/>
          </p:cNvCxnSpPr>
          <p:nvPr/>
        </p:nvCxnSpPr>
        <p:spPr>
          <a:xfrm flipV="1">
            <a:off x="3124200" y="2786380"/>
            <a:ext cx="38100" cy="3666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808837" y="1447800"/>
            <a:ext cx="7918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North Adams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65" name="Straight Connector 64"/>
          <p:cNvCxnSpPr>
            <a:endCxn id="21" idx="4"/>
          </p:cNvCxnSpPr>
          <p:nvPr/>
        </p:nvCxnSpPr>
        <p:spPr>
          <a:xfrm flipV="1">
            <a:off x="1600200" y="1509926"/>
            <a:ext cx="685800" cy="506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328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chemeClr val="accent3"/>
                </a:solidFill>
                <a:latin typeface="Calibri" panose="020F0502020204030204" pitchFamily="34" charset="0"/>
              </a:rPr>
              <a:t>Round 2 – FY16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990600" y="1219200"/>
            <a:ext cx="7520940" cy="3579849"/>
          </a:xfrm>
        </p:spPr>
        <p:txBody>
          <a:bodyPr/>
          <a:lstStyle/>
          <a:p>
            <a:endParaRPr lang="en-US" b="0" dirty="0">
              <a:latin typeface="Calibri" panose="020F0502020204030204" pitchFamily="34" charset="0"/>
            </a:endParaRPr>
          </a:p>
          <a:p>
            <a:r>
              <a:rPr lang="en-US" sz="2400" dirty="0" smtClean="0">
                <a:solidFill>
                  <a:srgbClr val="336166"/>
                </a:solidFill>
                <a:latin typeface="Calibri" panose="020F0502020204030204" pitchFamily="34" charset="0"/>
              </a:rPr>
              <a:t>23</a:t>
            </a:r>
            <a:r>
              <a:rPr lang="en-US" b="0" dirty="0" smtClean="0">
                <a:latin typeface="Calibri" panose="020F0502020204030204" pitchFamily="34" charset="0"/>
              </a:rPr>
              <a:t> </a:t>
            </a:r>
            <a:r>
              <a:rPr lang="en-US" sz="2000" b="0" dirty="0" smtClean="0">
                <a:latin typeface="Calibri" panose="020F0502020204030204" pitchFamily="34" charset="0"/>
              </a:rPr>
              <a:t>pre-applications received, with $15.8M in requests</a:t>
            </a:r>
          </a:p>
          <a:p>
            <a:r>
              <a:rPr lang="en-US" sz="2400" dirty="0" smtClean="0">
                <a:solidFill>
                  <a:srgbClr val="336166"/>
                </a:solidFill>
                <a:latin typeface="Calibri" panose="020F0502020204030204" pitchFamily="34" charset="0"/>
              </a:rPr>
              <a:t>16</a:t>
            </a:r>
            <a:r>
              <a:rPr lang="en-US" b="0" dirty="0" smtClean="0">
                <a:latin typeface="Calibri" panose="020F0502020204030204" pitchFamily="34" charset="0"/>
              </a:rPr>
              <a:t> </a:t>
            </a:r>
            <a:r>
              <a:rPr lang="en-US" sz="2000" b="0" dirty="0" smtClean="0">
                <a:latin typeface="Calibri" panose="020F0502020204030204" pitchFamily="34" charset="0"/>
              </a:rPr>
              <a:t>of those organizations, with $12.2M in requests, were invited to submit a full application</a:t>
            </a:r>
          </a:p>
          <a:p>
            <a:endParaRPr lang="en-US" sz="2000" b="0" dirty="0">
              <a:latin typeface="Calibri" panose="020F0502020204030204" pitchFamily="34" charset="0"/>
            </a:endParaRPr>
          </a:p>
          <a:p>
            <a:r>
              <a:rPr lang="en-US" sz="2400" dirty="0" smtClean="0">
                <a:solidFill>
                  <a:srgbClr val="336166"/>
                </a:solidFill>
                <a:latin typeface="Calibri" panose="020F0502020204030204" pitchFamily="34" charset="0"/>
              </a:rPr>
              <a:t>6</a:t>
            </a:r>
            <a:r>
              <a:rPr lang="en-US" sz="2000" b="0" dirty="0" smtClean="0">
                <a:latin typeface="Calibri" panose="020F0502020204030204" pitchFamily="34" charset="0"/>
              </a:rPr>
              <a:t> organizations </a:t>
            </a:r>
            <a:r>
              <a:rPr lang="en-US" sz="2000" b="0" dirty="0">
                <a:latin typeface="Calibri" panose="020F0502020204030204" pitchFamily="34" charset="0"/>
              </a:rPr>
              <a:t>were </a:t>
            </a:r>
            <a:r>
              <a:rPr lang="en-US" sz="2000" b="0" dirty="0" smtClean="0">
                <a:latin typeface="Calibri" panose="020F0502020204030204" pitchFamily="34" charset="0"/>
              </a:rPr>
              <a:t>funded</a:t>
            </a:r>
          </a:p>
          <a:p>
            <a:r>
              <a:rPr lang="en-US" sz="2000" b="0" dirty="0">
                <a:latin typeface="Calibri" panose="020F0502020204030204" pitchFamily="34" charset="0"/>
              </a:rPr>
              <a:t>$3.6M granted</a:t>
            </a:r>
          </a:p>
          <a:p>
            <a:endParaRPr lang="en-US" sz="2000" b="0" dirty="0">
              <a:latin typeface="Calibri" panose="020F0502020204030204" pitchFamily="34" charset="0"/>
            </a:endParaRPr>
          </a:p>
          <a:p>
            <a:endParaRPr lang="en-US" sz="2000" b="0" dirty="0" smtClean="0">
              <a:latin typeface="Calibri" panose="020F0502020204030204" pitchFamily="34" charset="0"/>
            </a:endParaRPr>
          </a:p>
          <a:p>
            <a:endParaRPr lang="en-US" b="0" dirty="0" smtClean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6019800"/>
            <a:ext cx="1967793" cy="69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70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10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5900" y="914400"/>
            <a:ext cx="6400800" cy="4122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5-Point Star 7"/>
          <p:cNvSpPr/>
          <p:nvPr/>
        </p:nvSpPr>
        <p:spPr>
          <a:xfrm>
            <a:off x="5753100" y="23368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25780" y="365760"/>
            <a:ext cx="8321040" cy="548640"/>
          </a:xfrm>
        </p:spPr>
        <p:txBody>
          <a:bodyPr/>
          <a:lstStyle/>
          <a:p>
            <a:r>
              <a:rPr lang="en-US" sz="3200" b="1" dirty="0">
                <a:solidFill>
                  <a:schemeClr val="accent3"/>
                </a:solidFill>
                <a:latin typeface="Calibri" panose="020F0502020204030204" pitchFamily="34" charset="0"/>
              </a:rPr>
              <a:t>Round 2 – FY16 </a:t>
            </a:r>
            <a:br>
              <a:rPr lang="en-US" sz="3200" b="1" dirty="0">
                <a:solidFill>
                  <a:schemeClr val="accent3"/>
                </a:solidFill>
                <a:latin typeface="Calibri" panose="020F0502020204030204" pitchFamily="34" charset="0"/>
              </a:rPr>
            </a:br>
            <a:r>
              <a:rPr lang="en-US" sz="3200" b="1" dirty="0">
                <a:solidFill>
                  <a:schemeClr val="accent3"/>
                </a:solidFill>
                <a:latin typeface="Calibri" panose="020F0502020204030204" pitchFamily="34" charset="0"/>
              </a:rPr>
              <a:t>Locations of Pre-Applications Received</a:t>
            </a:r>
          </a:p>
        </p:txBody>
      </p:sp>
      <p:sp>
        <p:nvSpPr>
          <p:cNvPr id="10" name="5-Point Star 9"/>
          <p:cNvSpPr/>
          <p:nvPr/>
        </p:nvSpPr>
        <p:spPr>
          <a:xfrm>
            <a:off x="6172200" y="18288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5562600" y="38100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5943600" y="202438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5638800" y="14478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/>
          <p:cNvSpPr/>
          <p:nvPr/>
        </p:nvSpPr>
        <p:spPr>
          <a:xfrm>
            <a:off x="4434640" y="2933828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5933173" y="394208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5486400" y="2741425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5-Point Star 19"/>
          <p:cNvSpPr/>
          <p:nvPr/>
        </p:nvSpPr>
        <p:spPr>
          <a:xfrm>
            <a:off x="5676900" y="221488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/>
          <p:cNvSpPr/>
          <p:nvPr/>
        </p:nvSpPr>
        <p:spPr>
          <a:xfrm>
            <a:off x="2209800" y="148082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6019800"/>
            <a:ext cx="1967793" cy="696774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6215915" y="1620520"/>
            <a:ext cx="800100" cy="2463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968290" y="1506253"/>
            <a:ext cx="533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Beverly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5996138" y="1939223"/>
            <a:ext cx="557062" cy="123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493443" y="1808936"/>
            <a:ext cx="533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Lynn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707982" y="1340619"/>
            <a:ext cx="845218" cy="123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493443" y="1232356"/>
            <a:ext cx="6693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Lawrence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39" name="Straight Connector 38"/>
          <p:cNvCxnSpPr>
            <a:endCxn id="40" idx="1"/>
          </p:cNvCxnSpPr>
          <p:nvPr/>
        </p:nvCxnSpPr>
        <p:spPr>
          <a:xfrm flipV="1">
            <a:off x="5760319" y="2395562"/>
            <a:ext cx="411881" cy="12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172200" y="2287840"/>
            <a:ext cx="533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Boston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5473700" y="2215489"/>
            <a:ext cx="233580" cy="347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906478" y="2075636"/>
            <a:ext cx="685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Cambridge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45" name="Straight Connector 44"/>
          <p:cNvCxnSpPr>
            <a:stCxn id="19" idx="4"/>
            <a:endCxn id="47" idx="1"/>
          </p:cNvCxnSpPr>
          <p:nvPr/>
        </p:nvCxnSpPr>
        <p:spPr>
          <a:xfrm flipV="1">
            <a:off x="5562600" y="2674113"/>
            <a:ext cx="1071011" cy="964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633611" y="2566391"/>
            <a:ext cx="6693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Canton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772810" y="3810000"/>
            <a:ext cx="6693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Fall River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 flipV="1">
            <a:off x="5319445" y="3877240"/>
            <a:ext cx="232310" cy="444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5192428" y="4419600"/>
            <a:ext cx="669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New Bedford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 flipV="1">
            <a:off x="5592278" y="4049336"/>
            <a:ext cx="351322" cy="4779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4191000" y="3238042"/>
            <a:ext cx="7918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Webster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4449580" y="3010028"/>
            <a:ext cx="23160" cy="2280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808837" y="1447800"/>
            <a:ext cx="7918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North Adams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65" name="Straight Connector 64"/>
          <p:cNvCxnSpPr>
            <a:endCxn id="21" idx="4"/>
          </p:cNvCxnSpPr>
          <p:nvPr/>
        </p:nvCxnSpPr>
        <p:spPr>
          <a:xfrm flipV="1">
            <a:off x="1600200" y="1509926"/>
            <a:ext cx="685800" cy="506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5-Point Star 56"/>
          <p:cNvSpPr/>
          <p:nvPr/>
        </p:nvSpPr>
        <p:spPr>
          <a:xfrm>
            <a:off x="4533900" y="2429574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>
            <a:endCxn id="57" idx="4"/>
          </p:cNvCxnSpPr>
          <p:nvPr/>
        </p:nvCxnSpPr>
        <p:spPr>
          <a:xfrm>
            <a:off x="4343400" y="2272976"/>
            <a:ext cx="266700" cy="1857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3780724" y="2153089"/>
            <a:ext cx="7918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Worcester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53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chemeClr val="accent3"/>
                </a:solidFill>
                <a:latin typeface="Calibri" panose="020F0502020204030204" pitchFamily="34" charset="0"/>
              </a:rPr>
              <a:t>Round 3 – FY17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0" dirty="0">
              <a:latin typeface="Calibri" panose="020F0502020204030204" pitchFamily="34" charset="0"/>
            </a:endParaRPr>
          </a:p>
          <a:p>
            <a:r>
              <a:rPr lang="en-US" sz="2400" dirty="0" smtClean="0">
                <a:solidFill>
                  <a:srgbClr val="336166"/>
                </a:solidFill>
                <a:latin typeface="Calibri" panose="020F0502020204030204" pitchFamily="34" charset="0"/>
              </a:rPr>
              <a:t>15</a:t>
            </a:r>
            <a:r>
              <a:rPr lang="en-US" b="0" dirty="0" smtClean="0">
                <a:latin typeface="Calibri" panose="020F0502020204030204" pitchFamily="34" charset="0"/>
              </a:rPr>
              <a:t> </a:t>
            </a:r>
            <a:r>
              <a:rPr lang="en-US" sz="2000" b="0" dirty="0" smtClean="0">
                <a:latin typeface="Calibri" panose="020F0502020204030204" pitchFamily="34" charset="0"/>
              </a:rPr>
              <a:t>pre-applications received, with $12.4M in requests</a:t>
            </a:r>
          </a:p>
          <a:p>
            <a:r>
              <a:rPr lang="en-US" sz="2400" dirty="0" smtClean="0">
                <a:solidFill>
                  <a:srgbClr val="336166"/>
                </a:solidFill>
                <a:latin typeface="Calibri" panose="020F0502020204030204" pitchFamily="34" charset="0"/>
              </a:rPr>
              <a:t>11</a:t>
            </a:r>
            <a:r>
              <a:rPr lang="en-US" b="0" dirty="0" smtClean="0">
                <a:latin typeface="Calibri" panose="020F0502020204030204" pitchFamily="34" charset="0"/>
              </a:rPr>
              <a:t> </a:t>
            </a:r>
            <a:r>
              <a:rPr lang="en-US" sz="2000" b="0" dirty="0" smtClean="0">
                <a:latin typeface="Calibri" panose="020F0502020204030204" pitchFamily="34" charset="0"/>
              </a:rPr>
              <a:t>of those organizations, with $10.05M in requests, were invited to submit a full application</a:t>
            </a:r>
          </a:p>
          <a:p>
            <a:endParaRPr lang="en-US" b="0" dirty="0" smtClean="0">
              <a:latin typeface="Calibri" panose="020F0502020204030204" pitchFamily="34" charset="0"/>
            </a:endParaRPr>
          </a:p>
          <a:p>
            <a:r>
              <a:rPr lang="en-US" sz="2400" dirty="0" smtClean="0">
                <a:solidFill>
                  <a:srgbClr val="336166"/>
                </a:solidFill>
                <a:latin typeface="Calibri" panose="020F0502020204030204" pitchFamily="34" charset="0"/>
              </a:rPr>
              <a:t>5</a:t>
            </a:r>
            <a:r>
              <a:rPr lang="en-US" sz="2000" b="0" dirty="0" smtClean="0">
                <a:latin typeface="Calibri" panose="020F0502020204030204" pitchFamily="34" charset="0"/>
              </a:rPr>
              <a:t> </a:t>
            </a:r>
            <a:r>
              <a:rPr lang="en-US" sz="2000" b="0" dirty="0">
                <a:latin typeface="Calibri" panose="020F0502020204030204" pitchFamily="34" charset="0"/>
              </a:rPr>
              <a:t>organizations were </a:t>
            </a:r>
            <a:r>
              <a:rPr lang="en-US" sz="2000" b="0" dirty="0" smtClean="0">
                <a:latin typeface="Calibri" panose="020F0502020204030204" pitchFamily="34" charset="0"/>
              </a:rPr>
              <a:t>funded</a:t>
            </a:r>
          </a:p>
          <a:p>
            <a:r>
              <a:rPr lang="en-US" sz="2000" b="0" dirty="0">
                <a:latin typeface="Calibri" panose="020F0502020204030204" pitchFamily="34" charset="0"/>
              </a:rPr>
              <a:t>$4.1M granted</a:t>
            </a:r>
          </a:p>
          <a:p>
            <a:endParaRPr lang="en-US" sz="2000" b="0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11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6019800"/>
            <a:ext cx="1967793" cy="69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5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12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5900" y="914400"/>
            <a:ext cx="6400800" cy="4122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5-Point Star 7"/>
          <p:cNvSpPr/>
          <p:nvPr/>
        </p:nvSpPr>
        <p:spPr>
          <a:xfrm>
            <a:off x="5753100" y="23368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25780" y="365760"/>
            <a:ext cx="8321040" cy="548640"/>
          </a:xfrm>
        </p:spPr>
        <p:txBody>
          <a:bodyPr/>
          <a:lstStyle/>
          <a:p>
            <a:r>
              <a:rPr lang="en-US" sz="3200" b="1" dirty="0">
                <a:solidFill>
                  <a:schemeClr val="accent3"/>
                </a:solidFill>
                <a:latin typeface="Calibri" panose="020F0502020204030204" pitchFamily="34" charset="0"/>
              </a:rPr>
              <a:t>Round 3 – FY17 </a:t>
            </a:r>
            <a:br>
              <a:rPr lang="en-US" sz="3200" b="1" dirty="0">
                <a:solidFill>
                  <a:schemeClr val="accent3"/>
                </a:solidFill>
                <a:latin typeface="Calibri" panose="020F0502020204030204" pitchFamily="34" charset="0"/>
              </a:rPr>
            </a:br>
            <a:r>
              <a:rPr lang="en-US" sz="3200" b="1" dirty="0">
                <a:solidFill>
                  <a:schemeClr val="accent3"/>
                </a:solidFill>
                <a:latin typeface="Calibri" panose="020F0502020204030204" pitchFamily="34" charset="0"/>
              </a:rPr>
              <a:t>Locations of Pre-Applications Received</a:t>
            </a:r>
          </a:p>
        </p:txBody>
      </p:sp>
      <p:sp>
        <p:nvSpPr>
          <p:cNvPr id="12" name="5-Point Star 11"/>
          <p:cNvSpPr/>
          <p:nvPr/>
        </p:nvSpPr>
        <p:spPr>
          <a:xfrm>
            <a:off x="5562600" y="38100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5943600" y="202438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5638800" y="14478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5-Point Star 15"/>
          <p:cNvSpPr/>
          <p:nvPr/>
        </p:nvSpPr>
        <p:spPr>
          <a:xfrm>
            <a:off x="4434640" y="2933828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5919938" y="398018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5861785" y="3105851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5-Point Star 20"/>
          <p:cNvSpPr/>
          <p:nvPr/>
        </p:nvSpPr>
        <p:spPr>
          <a:xfrm>
            <a:off x="2209800" y="148082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6019800"/>
            <a:ext cx="1967793" cy="696774"/>
          </a:xfrm>
          <a:prstGeom prst="rect">
            <a:avLst/>
          </a:prstGeom>
        </p:spPr>
      </p:pic>
      <p:cxnSp>
        <p:nvCxnSpPr>
          <p:cNvPr id="26" name="Straight Connector 25"/>
          <p:cNvCxnSpPr/>
          <p:nvPr/>
        </p:nvCxnSpPr>
        <p:spPr>
          <a:xfrm flipV="1">
            <a:off x="5996138" y="1939223"/>
            <a:ext cx="557062" cy="123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493443" y="1808936"/>
            <a:ext cx="533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Lynn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707982" y="1340619"/>
            <a:ext cx="845218" cy="123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493443" y="1232356"/>
            <a:ext cx="6693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Lawrence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39" name="Straight Connector 38"/>
          <p:cNvCxnSpPr>
            <a:endCxn id="40" idx="1"/>
          </p:cNvCxnSpPr>
          <p:nvPr/>
        </p:nvCxnSpPr>
        <p:spPr>
          <a:xfrm flipV="1">
            <a:off x="5760319" y="2395562"/>
            <a:ext cx="411881" cy="12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172200" y="2287840"/>
            <a:ext cx="533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Boston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45" name="Straight Connector 44"/>
          <p:cNvCxnSpPr>
            <a:stCxn id="19" idx="4"/>
          </p:cNvCxnSpPr>
          <p:nvPr/>
        </p:nvCxnSpPr>
        <p:spPr>
          <a:xfrm flipV="1">
            <a:off x="5937985" y="2786380"/>
            <a:ext cx="767615" cy="3485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675721" y="2640558"/>
            <a:ext cx="6693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Brockton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772810" y="3810000"/>
            <a:ext cx="6693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Fall River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 flipV="1">
            <a:off x="5319445" y="3877240"/>
            <a:ext cx="232310" cy="444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5192428" y="4419600"/>
            <a:ext cx="669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New Bedford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56" name="Straight Connector 55"/>
          <p:cNvCxnSpPr>
            <a:endCxn id="18" idx="2"/>
          </p:cNvCxnSpPr>
          <p:nvPr/>
        </p:nvCxnSpPr>
        <p:spPr>
          <a:xfrm flipV="1">
            <a:off x="5592278" y="4056380"/>
            <a:ext cx="342213" cy="470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4191000" y="3238042"/>
            <a:ext cx="7918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Webster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4449580" y="3010028"/>
            <a:ext cx="23160" cy="2280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808837" y="1447800"/>
            <a:ext cx="7918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North Adams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>
            <a:off x="1600200" y="1560539"/>
            <a:ext cx="647700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5-Point Star 40"/>
          <p:cNvSpPr/>
          <p:nvPr/>
        </p:nvSpPr>
        <p:spPr>
          <a:xfrm>
            <a:off x="2199640" y="165862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5-Point Star 42"/>
          <p:cNvSpPr/>
          <p:nvPr/>
        </p:nvSpPr>
        <p:spPr>
          <a:xfrm>
            <a:off x="3291172" y="23749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5-Point Star 45"/>
          <p:cNvSpPr/>
          <p:nvPr/>
        </p:nvSpPr>
        <p:spPr>
          <a:xfrm>
            <a:off x="3124200" y="271018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5-Point Star 47"/>
          <p:cNvSpPr/>
          <p:nvPr/>
        </p:nvSpPr>
        <p:spPr>
          <a:xfrm>
            <a:off x="6934200" y="38100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/>
          <p:nvPr/>
        </p:nvCxnSpPr>
        <p:spPr>
          <a:xfrm flipH="1" flipV="1">
            <a:off x="6929787" y="3453486"/>
            <a:ext cx="42111" cy="3856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707002" y="3143951"/>
            <a:ext cx="669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West Barnstable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61" name="Straight Connector 60"/>
          <p:cNvCxnSpPr>
            <a:stCxn id="62" idx="3"/>
          </p:cNvCxnSpPr>
          <p:nvPr/>
        </p:nvCxnSpPr>
        <p:spPr>
          <a:xfrm flipV="1">
            <a:off x="1620480" y="1696721"/>
            <a:ext cx="600645" cy="380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095817" y="1627098"/>
            <a:ext cx="5246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Adams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66" name="Straight Connector 65"/>
          <p:cNvCxnSpPr/>
          <p:nvPr/>
        </p:nvCxnSpPr>
        <p:spPr>
          <a:xfrm flipV="1">
            <a:off x="3152717" y="2762832"/>
            <a:ext cx="19165" cy="3956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>
            <a:stCxn id="43" idx="0"/>
          </p:cNvCxnSpPr>
          <p:nvPr/>
        </p:nvCxnSpPr>
        <p:spPr>
          <a:xfrm flipH="1" flipV="1">
            <a:off x="3285246" y="1842543"/>
            <a:ext cx="44026" cy="5323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2870142" y="3171410"/>
            <a:ext cx="7918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Chicopee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950360" y="1616859"/>
            <a:ext cx="7116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Belchertown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98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chemeClr val="accent3"/>
                </a:solidFill>
                <a:latin typeface="Calibri" panose="020F0502020204030204" pitchFamily="34" charset="0"/>
              </a:rPr>
              <a:t>Round </a:t>
            </a:r>
            <a:r>
              <a:rPr lang="en-US" sz="32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4 </a:t>
            </a:r>
            <a:r>
              <a:rPr lang="en-US" sz="3200" b="1" dirty="0">
                <a:solidFill>
                  <a:schemeClr val="accent3"/>
                </a:solidFill>
                <a:latin typeface="Calibri" panose="020F0502020204030204" pitchFamily="34" charset="0"/>
              </a:rPr>
              <a:t>– </a:t>
            </a:r>
            <a:r>
              <a:rPr lang="en-US" sz="32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FY18</a:t>
            </a:r>
            <a:endParaRPr lang="en-US" sz="3200" b="1" dirty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0" dirty="0" smtClean="0">
                <a:latin typeface="Calibri" panose="020F0502020204030204" pitchFamily="34" charset="0"/>
              </a:rPr>
              <a:t>$3.6M available</a:t>
            </a:r>
          </a:p>
          <a:p>
            <a:endParaRPr lang="en-US" b="0" dirty="0">
              <a:latin typeface="Calibri" panose="020F0502020204030204" pitchFamily="34" charset="0"/>
            </a:endParaRPr>
          </a:p>
          <a:p>
            <a:r>
              <a:rPr lang="en-US" sz="2400" dirty="0">
                <a:solidFill>
                  <a:srgbClr val="336166"/>
                </a:solidFill>
                <a:latin typeface="Calibri" panose="020F0502020204030204" pitchFamily="34" charset="0"/>
              </a:rPr>
              <a:t>2</a:t>
            </a:r>
            <a:r>
              <a:rPr lang="en-US" sz="2400" dirty="0" smtClean="0">
                <a:solidFill>
                  <a:srgbClr val="336166"/>
                </a:solidFill>
                <a:latin typeface="Calibri" panose="020F0502020204030204" pitchFamily="34" charset="0"/>
              </a:rPr>
              <a:t>5</a:t>
            </a:r>
            <a:r>
              <a:rPr lang="en-US" b="0" dirty="0" smtClean="0">
                <a:latin typeface="Calibri" panose="020F0502020204030204" pitchFamily="34" charset="0"/>
              </a:rPr>
              <a:t> </a:t>
            </a:r>
            <a:r>
              <a:rPr lang="en-US" sz="2000" b="0" dirty="0" smtClean="0">
                <a:latin typeface="Calibri" panose="020F0502020204030204" pitchFamily="34" charset="0"/>
              </a:rPr>
              <a:t>pre-applications received October 30, 2017, with $21.4M in requests</a:t>
            </a:r>
          </a:p>
          <a:p>
            <a:r>
              <a:rPr lang="en-US" sz="2400" dirty="0">
                <a:solidFill>
                  <a:srgbClr val="336166"/>
                </a:solidFill>
                <a:latin typeface="Calibri" panose="020F0502020204030204" pitchFamily="34" charset="0"/>
              </a:rPr>
              <a:t>9</a:t>
            </a:r>
            <a:r>
              <a:rPr lang="en-US" b="0" dirty="0" smtClean="0">
                <a:latin typeface="Calibri" panose="020F0502020204030204" pitchFamily="34" charset="0"/>
              </a:rPr>
              <a:t> </a:t>
            </a:r>
            <a:r>
              <a:rPr lang="en-US" sz="2000" b="0" dirty="0" smtClean="0">
                <a:latin typeface="Calibri" panose="020F0502020204030204" pitchFamily="34" charset="0"/>
              </a:rPr>
              <a:t>of those organizations, with $</a:t>
            </a:r>
            <a:r>
              <a:rPr lang="en-US" sz="2000" b="0" dirty="0">
                <a:latin typeface="Calibri" panose="020F0502020204030204" pitchFamily="34" charset="0"/>
              </a:rPr>
              <a:t>9</a:t>
            </a:r>
            <a:r>
              <a:rPr lang="en-US" sz="2000" b="0" dirty="0" smtClean="0">
                <a:latin typeface="Calibri" panose="020F0502020204030204" pitchFamily="34" charset="0"/>
              </a:rPr>
              <a:t>M in requests, were invited to submit a full application on December 12, 2017</a:t>
            </a:r>
            <a:endParaRPr lang="en-US" sz="2000" b="0" dirty="0">
              <a:latin typeface="Calibri" panose="020F0502020204030204" pitchFamily="34" charset="0"/>
            </a:endParaRPr>
          </a:p>
          <a:p>
            <a:r>
              <a:rPr lang="en-US" sz="2400" dirty="0" smtClean="0">
                <a:solidFill>
                  <a:srgbClr val="336166"/>
                </a:solidFill>
                <a:latin typeface="Calibri" panose="020F0502020204030204" pitchFamily="34" charset="0"/>
              </a:rPr>
              <a:t>8</a:t>
            </a:r>
            <a:r>
              <a:rPr lang="en-US" sz="2000" b="0" dirty="0" smtClean="0">
                <a:latin typeface="Calibri" panose="020F0502020204030204" pitchFamily="34" charset="0"/>
              </a:rPr>
              <a:t> </a:t>
            </a:r>
            <a:r>
              <a:rPr lang="en-US" sz="2000" b="0" dirty="0">
                <a:latin typeface="Calibri" panose="020F0502020204030204" pitchFamily="34" charset="0"/>
              </a:rPr>
              <a:t>applications </a:t>
            </a:r>
            <a:r>
              <a:rPr lang="en-US" sz="2000" b="0" dirty="0" smtClean="0">
                <a:latin typeface="Calibri" panose="020F0502020204030204" pitchFamily="34" charset="0"/>
              </a:rPr>
              <a:t>were submitted to </a:t>
            </a:r>
            <a:r>
              <a:rPr lang="en-US" sz="2000" b="0" dirty="0">
                <a:latin typeface="Calibri" panose="020F0502020204030204" pitchFamily="34" charset="0"/>
              </a:rPr>
              <a:t>EEC </a:t>
            </a:r>
            <a:r>
              <a:rPr lang="en-US" sz="2000" b="0" dirty="0" smtClean="0">
                <a:latin typeface="Calibri" panose="020F0502020204030204" pitchFamily="34" charset="0"/>
              </a:rPr>
              <a:t>on January 18, 2018</a:t>
            </a:r>
          </a:p>
          <a:p>
            <a:endParaRPr lang="en-US" sz="2000" b="0" dirty="0">
              <a:latin typeface="Calibri" panose="020F0502020204030204" pitchFamily="34" charset="0"/>
            </a:endParaRPr>
          </a:p>
          <a:p>
            <a:r>
              <a:rPr lang="en-US" sz="2000" b="0" dirty="0" smtClean="0">
                <a:latin typeface="Calibri" panose="020F0502020204030204" pitchFamily="34" charset="0"/>
              </a:rPr>
              <a:t>Awards will be made May 2018</a:t>
            </a:r>
            <a:endParaRPr lang="en-US" sz="2000" b="0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6019800"/>
            <a:ext cx="1967793" cy="69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683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14</a:t>
            </a:fld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85900" y="918443"/>
            <a:ext cx="6400800" cy="4122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5-Point Star 7"/>
          <p:cNvSpPr/>
          <p:nvPr/>
        </p:nvSpPr>
        <p:spPr>
          <a:xfrm>
            <a:off x="5753100" y="23368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25780" y="365760"/>
            <a:ext cx="8321040" cy="548640"/>
          </a:xfrm>
        </p:spPr>
        <p:txBody>
          <a:bodyPr/>
          <a:lstStyle/>
          <a:p>
            <a:r>
              <a:rPr lang="en-US" sz="3200" b="1" dirty="0">
                <a:solidFill>
                  <a:schemeClr val="accent3"/>
                </a:solidFill>
                <a:latin typeface="Calibri" panose="020F0502020204030204" pitchFamily="34" charset="0"/>
              </a:rPr>
              <a:t>Round 4</a:t>
            </a:r>
            <a:r>
              <a:rPr lang="en-US" sz="32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chemeClr val="accent3"/>
                </a:solidFill>
                <a:latin typeface="Calibri" panose="020F0502020204030204" pitchFamily="34" charset="0"/>
              </a:rPr>
              <a:t>– </a:t>
            </a:r>
            <a:r>
              <a:rPr lang="en-US" sz="32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FY18 </a:t>
            </a:r>
            <a:r>
              <a:rPr lang="en-US" sz="3200" b="1" dirty="0">
                <a:solidFill>
                  <a:schemeClr val="accent3"/>
                </a:solidFill>
                <a:latin typeface="Calibri" panose="020F0502020204030204" pitchFamily="34" charset="0"/>
              </a:rPr>
              <a:t/>
            </a:r>
            <a:br>
              <a:rPr lang="en-US" sz="3200" b="1" dirty="0">
                <a:solidFill>
                  <a:schemeClr val="accent3"/>
                </a:solidFill>
                <a:latin typeface="Calibri" panose="020F0502020204030204" pitchFamily="34" charset="0"/>
              </a:rPr>
            </a:br>
            <a:r>
              <a:rPr lang="en-US" sz="3200" b="1" dirty="0">
                <a:solidFill>
                  <a:schemeClr val="accent3"/>
                </a:solidFill>
                <a:latin typeface="Calibri" panose="020F0502020204030204" pitchFamily="34" charset="0"/>
              </a:rPr>
              <a:t>Locations of Pre-Applications Received</a:t>
            </a:r>
          </a:p>
        </p:txBody>
      </p:sp>
      <p:sp>
        <p:nvSpPr>
          <p:cNvPr id="12" name="5-Point Star 11"/>
          <p:cNvSpPr/>
          <p:nvPr/>
        </p:nvSpPr>
        <p:spPr>
          <a:xfrm>
            <a:off x="5562600" y="38100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5943600" y="202438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5-Point Star 14"/>
          <p:cNvSpPr/>
          <p:nvPr/>
        </p:nvSpPr>
        <p:spPr>
          <a:xfrm>
            <a:off x="5638800" y="14478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5-Point Star 17"/>
          <p:cNvSpPr/>
          <p:nvPr/>
        </p:nvSpPr>
        <p:spPr>
          <a:xfrm>
            <a:off x="5919938" y="398018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5-Point Star 18"/>
          <p:cNvSpPr/>
          <p:nvPr/>
        </p:nvSpPr>
        <p:spPr>
          <a:xfrm>
            <a:off x="5861785" y="3105851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6019800"/>
            <a:ext cx="1967793" cy="696774"/>
          </a:xfrm>
          <a:prstGeom prst="rect">
            <a:avLst/>
          </a:prstGeom>
        </p:spPr>
      </p:pic>
      <p:cxnSp>
        <p:nvCxnSpPr>
          <p:cNvPr id="26" name="Straight Connector 25"/>
          <p:cNvCxnSpPr/>
          <p:nvPr/>
        </p:nvCxnSpPr>
        <p:spPr>
          <a:xfrm flipV="1">
            <a:off x="5996138" y="1939223"/>
            <a:ext cx="557062" cy="123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493443" y="1808936"/>
            <a:ext cx="533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Lynn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5707982" y="1340619"/>
            <a:ext cx="845218" cy="123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493443" y="1232356"/>
            <a:ext cx="6693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Lawrence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39" name="Straight Connector 38"/>
          <p:cNvCxnSpPr>
            <a:stCxn id="8" idx="3"/>
            <a:endCxn id="40" idx="1"/>
          </p:cNvCxnSpPr>
          <p:nvPr/>
        </p:nvCxnSpPr>
        <p:spPr>
          <a:xfrm>
            <a:off x="5814747" y="2413000"/>
            <a:ext cx="387932" cy="201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202679" y="2325393"/>
            <a:ext cx="533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Boston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45" name="Straight Connector 44"/>
          <p:cNvCxnSpPr>
            <a:stCxn id="19" idx="4"/>
          </p:cNvCxnSpPr>
          <p:nvPr/>
        </p:nvCxnSpPr>
        <p:spPr>
          <a:xfrm flipV="1">
            <a:off x="5937985" y="2786380"/>
            <a:ext cx="767615" cy="3485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675721" y="2640558"/>
            <a:ext cx="6693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Brockton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772810" y="3810000"/>
            <a:ext cx="6693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Fall River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 flipV="1">
            <a:off x="5319445" y="3877240"/>
            <a:ext cx="232310" cy="444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5192428" y="4419600"/>
            <a:ext cx="6693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New Bedford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56" name="Straight Connector 55"/>
          <p:cNvCxnSpPr>
            <a:endCxn id="18" idx="2"/>
          </p:cNvCxnSpPr>
          <p:nvPr/>
        </p:nvCxnSpPr>
        <p:spPr>
          <a:xfrm flipV="1">
            <a:off x="5592278" y="4056380"/>
            <a:ext cx="342213" cy="4709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5-Point Star 40"/>
          <p:cNvSpPr/>
          <p:nvPr/>
        </p:nvSpPr>
        <p:spPr>
          <a:xfrm>
            <a:off x="5840544" y="2286073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5-Point Star 45"/>
          <p:cNvSpPr/>
          <p:nvPr/>
        </p:nvSpPr>
        <p:spPr>
          <a:xfrm>
            <a:off x="3043631" y="2724732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/>
          <p:cNvCxnSpPr>
            <a:endCxn id="46" idx="3"/>
          </p:cNvCxnSpPr>
          <p:nvPr/>
        </p:nvCxnSpPr>
        <p:spPr>
          <a:xfrm flipH="1" flipV="1">
            <a:off x="3105278" y="2800932"/>
            <a:ext cx="47439" cy="3575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2870142" y="3171410"/>
            <a:ext cx="7918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Westfield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44" name="5-Point Star 43"/>
          <p:cNvSpPr/>
          <p:nvPr/>
        </p:nvSpPr>
        <p:spPr>
          <a:xfrm>
            <a:off x="6515100" y="411480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6675719" y="4226370"/>
            <a:ext cx="6693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Falmouth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 flipH="1" flipV="1">
            <a:off x="6562323" y="4187154"/>
            <a:ext cx="265798" cy="104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5-Point Star 56"/>
          <p:cNvSpPr/>
          <p:nvPr/>
        </p:nvSpPr>
        <p:spPr>
          <a:xfrm>
            <a:off x="3247146" y="2817902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 flipH="1" flipV="1">
            <a:off x="3301333" y="2871960"/>
            <a:ext cx="203867" cy="5323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3306190" y="3382684"/>
            <a:ext cx="7116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Springfield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70" name="Straight Connector 69"/>
          <p:cNvCxnSpPr>
            <a:endCxn id="71" idx="0"/>
          </p:cNvCxnSpPr>
          <p:nvPr/>
        </p:nvCxnSpPr>
        <p:spPr>
          <a:xfrm>
            <a:off x="4343400" y="2272976"/>
            <a:ext cx="228600" cy="1565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5-Point Star 70"/>
          <p:cNvSpPr/>
          <p:nvPr/>
        </p:nvSpPr>
        <p:spPr>
          <a:xfrm>
            <a:off x="4533900" y="2429574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/>
          <p:cNvSpPr txBox="1"/>
          <p:nvPr/>
        </p:nvSpPr>
        <p:spPr>
          <a:xfrm>
            <a:off x="3818222" y="2142525"/>
            <a:ext cx="7918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Worcester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043487" y="1999436"/>
            <a:ext cx="685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Cambridge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74" name="Straight Connector 73"/>
          <p:cNvCxnSpPr/>
          <p:nvPr/>
        </p:nvCxnSpPr>
        <p:spPr>
          <a:xfrm>
            <a:off x="5562600" y="2153089"/>
            <a:ext cx="144680" cy="971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5-Point Star 74"/>
          <p:cNvSpPr/>
          <p:nvPr/>
        </p:nvSpPr>
        <p:spPr>
          <a:xfrm>
            <a:off x="5676900" y="221488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5-Point Star 75"/>
          <p:cNvSpPr/>
          <p:nvPr/>
        </p:nvSpPr>
        <p:spPr>
          <a:xfrm>
            <a:off x="6486123" y="1677670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7" name="Straight Connector 76"/>
          <p:cNvCxnSpPr/>
          <p:nvPr/>
        </p:nvCxnSpPr>
        <p:spPr>
          <a:xfrm flipV="1">
            <a:off x="6548437" y="1677671"/>
            <a:ext cx="600645" cy="380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7070255" y="1555522"/>
            <a:ext cx="7726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Gloucester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79" name="5-Point Star 78"/>
          <p:cNvSpPr/>
          <p:nvPr/>
        </p:nvSpPr>
        <p:spPr>
          <a:xfrm>
            <a:off x="5753100" y="1326014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Connector 79"/>
          <p:cNvCxnSpPr/>
          <p:nvPr/>
        </p:nvCxnSpPr>
        <p:spPr>
          <a:xfrm flipV="1">
            <a:off x="5829300" y="1232356"/>
            <a:ext cx="845218" cy="123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6616164" y="1122545"/>
            <a:ext cx="6693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Haverhill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82" name="Straight Connector 81"/>
          <p:cNvCxnSpPr/>
          <p:nvPr/>
        </p:nvCxnSpPr>
        <p:spPr>
          <a:xfrm flipV="1">
            <a:off x="5912719" y="2324173"/>
            <a:ext cx="411881" cy="12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6251909" y="2197556"/>
            <a:ext cx="6778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Winthrop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sp>
        <p:nvSpPr>
          <p:cNvPr id="61" name="5-Point Star 60"/>
          <p:cNvSpPr/>
          <p:nvPr/>
        </p:nvSpPr>
        <p:spPr>
          <a:xfrm>
            <a:off x="5107488" y="2367961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4137961" y="1895913"/>
            <a:ext cx="7918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Framingham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64" name="Straight Connector 63"/>
          <p:cNvCxnSpPr>
            <a:endCxn id="61" idx="1"/>
          </p:cNvCxnSpPr>
          <p:nvPr/>
        </p:nvCxnSpPr>
        <p:spPr>
          <a:xfrm>
            <a:off x="4586939" y="2060237"/>
            <a:ext cx="520549" cy="3368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5-Point Star 64"/>
          <p:cNvSpPr/>
          <p:nvPr/>
        </p:nvSpPr>
        <p:spPr>
          <a:xfrm>
            <a:off x="3951175" y="1517422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/>
          <p:cNvSpPr txBox="1"/>
          <p:nvPr/>
        </p:nvSpPr>
        <p:spPr>
          <a:xfrm>
            <a:off x="3422283" y="1186229"/>
            <a:ext cx="7918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Winchendon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69" name="Straight Connector 68"/>
          <p:cNvCxnSpPr>
            <a:endCxn id="65" idx="1"/>
          </p:cNvCxnSpPr>
          <p:nvPr/>
        </p:nvCxnSpPr>
        <p:spPr>
          <a:xfrm>
            <a:off x="3736862" y="1355546"/>
            <a:ext cx="214313" cy="1909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5-Point Star 83"/>
          <p:cNvSpPr/>
          <p:nvPr/>
        </p:nvSpPr>
        <p:spPr>
          <a:xfrm>
            <a:off x="7086599" y="3949244"/>
            <a:ext cx="76200" cy="76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7149082" y="4056380"/>
            <a:ext cx="6693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Hyannis</a:t>
            </a:r>
            <a:endParaRPr lang="en-US" sz="800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cxnSp>
        <p:nvCxnSpPr>
          <p:cNvPr id="86" name="Straight Connector 85"/>
          <p:cNvCxnSpPr/>
          <p:nvPr/>
        </p:nvCxnSpPr>
        <p:spPr>
          <a:xfrm flipH="1" flipV="1">
            <a:off x="7115458" y="4006217"/>
            <a:ext cx="265798" cy="1046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633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EEOST SUCCESSES</a:t>
            </a:r>
            <a:endParaRPr lang="en-US" sz="3200" b="1" dirty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4"/>
          </p:nvPr>
        </p:nvSpPr>
        <p:spPr>
          <a:xfrm>
            <a:off x="838200" y="914400"/>
            <a:ext cx="7543800" cy="3962400"/>
          </a:xfrm>
        </p:spPr>
        <p:txBody>
          <a:bodyPr>
            <a:normAutofit/>
          </a:bodyPr>
          <a:lstStyle/>
          <a:p>
            <a:pPr marL="0" indent="0"/>
            <a:r>
              <a:rPr lang="en-US" sz="2200" b="0" dirty="0" smtClean="0">
                <a:latin typeface="Calibri" panose="020F0502020204030204" pitchFamily="34" charset="0"/>
              </a:rPr>
              <a:t>21 projects funded so far through the Early Education and Out of School Time Capital Fund, totaling $15.2M</a:t>
            </a:r>
            <a:br>
              <a:rPr lang="en-US" sz="2200" b="0" dirty="0" smtClean="0">
                <a:latin typeface="Calibri" panose="020F0502020204030204" pitchFamily="34" charset="0"/>
              </a:rPr>
            </a:br>
            <a:endParaRPr lang="en-US" sz="2200" b="0" dirty="0" smtClean="0"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15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6019800"/>
            <a:ext cx="1967793" cy="696774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942784"/>
              </p:ext>
            </p:extLst>
          </p:nvPr>
        </p:nvGraphicFramePr>
        <p:xfrm>
          <a:off x="990601" y="1752600"/>
          <a:ext cx="7162799" cy="42771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09327"/>
                <a:gridCol w="1358612"/>
                <a:gridCol w="1132831"/>
                <a:gridCol w="1062029"/>
              </a:tblGrid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Organization Name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Community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EEOST Round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EEOST Award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</a:tr>
              <a:tr h="175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Beverly Children's Learning Center</a:t>
                      </a:r>
                      <a:endParaRPr lang="en-U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>
                    <a:solidFill>
                      <a:srgbClr val="D3E2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Beverly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FY14/FY15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$1,000,000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</a:tr>
              <a:tr h="1882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Catholic Charitable Bureau of the Archdiocese of Boston, Inc.</a:t>
                      </a:r>
                      <a:endParaRPr lang="en-U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>
                    <a:solidFill>
                      <a:srgbClr val="D3E2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Lynn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FY14/FY15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$750,000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</a:tr>
              <a:tr h="175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Community Teamwork, Inc.</a:t>
                      </a:r>
                      <a:endParaRPr lang="en-U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>
                    <a:solidFill>
                      <a:srgbClr val="D3E2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Lowell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FY14/FY15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$500,000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</a:tr>
              <a:tr h="175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For Kids Only Afterschool, Inc.</a:t>
                      </a:r>
                      <a:endParaRPr lang="en-U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>
                    <a:solidFill>
                      <a:srgbClr val="D3E2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Revere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FY14/FY15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$400,000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</a:tr>
              <a:tr h="175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Robbins Children's Programs, Inc.</a:t>
                      </a:r>
                      <a:endParaRPr lang="en-U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>
                    <a:solidFill>
                      <a:srgbClr val="D3E2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Attleboro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FY14/FY15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$1,000,000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</a:tr>
              <a:tr h="175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Tri-Community YMCA of Southbridge</a:t>
                      </a:r>
                      <a:endParaRPr lang="en-U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>
                    <a:solidFill>
                      <a:srgbClr val="D3E2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Southbridge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FY14/FY15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$800,000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</a:tr>
              <a:tr h="175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Ellis Memorial &amp; </a:t>
                      </a:r>
                      <a:r>
                        <a:rPr lang="en-US" sz="1100" b="0" dirty="0" err="1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Eldredge</a:t>
                      </a: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 House, Inc.</a:t>
                      </a:r>
                      <a:endParaRPr lang="en-U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>
                    <a:solidFill>
                      <a:srgbClr val="D3E2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Boston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FY14/FY15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$800,000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</a:tr>
              <a:tr h="175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The United Teen Equality Center, Inc.</a:t>
                      </a:r>
                      <a:endParaRPr lang="en-U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>
                    <a:solidFill>
                      <a:srgbClr val="D3E2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Lowell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FY14/FY15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$400,000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</a:tr>
              <a:tr h="175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Merrimack Valley YMCA</a:t>
                      </a:r>
                      <a:endParaRPr lang="en-U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>
                    <a:solidFill>
                      <a:srgbClr val="D3E2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Lawrence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FY14/FY15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$800,000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</a:tr>
              <a:tr h="175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Valley Opportunity Council</a:t>
                      </a:r>
                      <a:endParaRPr lang="en-U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>
                    <a:solidFill>
                      <a:srgbClr val="D3E2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Chicopee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FY14/FY15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$1,000,000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</a:tr>
              <a:tr h="175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Aspire Developmental Services</a:t>
                      </a:r>
                      <a:endParaRPr lang="en-U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>
                    <a:solidFill>
                      <a:srgbClr val="D3E2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Lynn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FY16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$1,000,000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</a:tr>
              <a:tr h="175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 err="1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Brookview</a:t>
                      </a: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 House, Inc.</a:t>
                      </a:r>
                      <a:endParaRPr lang="en-U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>
                    <a:solidFill>
                      <a:srgbClr val="D3E2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Boston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FY16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$450,000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</a:tr>
              <a:tr h="175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Community Art Center, Inc.</a:t>
                      </a:r>
                      <a:endParaRPr lang="en-U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>
                    <a:solidFill>
                      <a:srgbClr val="D3E2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Cambridge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FY16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$750,000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</a:tr>
              <a:tr h="175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Epiphany School</a:t>
                      </a:r>
                      <a:endParaRPr lang="en-U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>
                    <a:solidFill>
                      <a:srgbClr val="D3E2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Boston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FY16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$500,000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</a:tr>
              <a:tr h="175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Guild of St. Agnes of Worcester, Inc.</a:t>
                      </a:r>
                      <a:endParaRPr lang="en-U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>
                    <a:solidFill>
                      <a:srgbClr val="D3E2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Webster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FY16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$700,000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</a:tr>
              <a:tr h="175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Rainbow Child Development Center</a:t>
                      </a:r>
                      <a:endParaRPr lang="en-U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>
                    <a:solidFill>
                      <a:srgbClr val="D3E2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Worcester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FY16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$200,000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</a:tr>
              <a:tr h="175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Action for Boston Community Development</a:t>
                      </a:r>
                      <a:endParaRPr lang="en-U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>
                    <a:solidFill>
                      <a:srgbClr val="D3E2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Boston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FY17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$743,740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</a:tr>
              <a:tr h="175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Belchertown Day School, Inc.</a:t>
                      </a:r>
                      <a:endParaRPr lang="en-U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>
                    <a:solidFill>
                      <a:srgbClr val="D3E2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Belchertown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FY17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$1,000,000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</a:tr>
              <a:tr h="175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Child Care of the Berkshires, Inc.</a:t>
                      </a:r>
                      <a:endParaRPr lang="en-U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>
                    <a:solidFill>
                      <a:srgbClr val="D3E2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North Adams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FY17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$1,000,000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</a:tr>
              <a:tr h="175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Worcester Community Action Council, Inc.</a:t>
                      </a:r>
                      <a:endParaRPr lang="en-U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>
                    <a:solidFill>
                      <a:srgbClr val="D3E2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Webster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FY17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$600,000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</a:tr>
              <a:tr h="1758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0" dirty="0">
                          <a:solidFill>
                            <a:schemeClr val="bg2"/>
                          </a:solidFill>
                          <a:effectLst/>
                          <a:latin typeface="Calibri" panose="020F0502020204030204" pitchFamily="34" charset="0"/>
                        </a:rPr>
                        <a:t>YWCA of Southeastern Massachusetts</a:t>
                      </a:r>
                      <a:endParaRPr lang="en-US" sz="1100" b="0" dirty="0">
                        <a:solidFill>
                          <a:schemeClr val="bg2"/>
                        </a:solidFill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>
                    <a:solidFill>
                      <a:srgbClr val="D3E2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New Bedford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 panose="020F0502020204030204" pitchFamily="34" charset="0"/>
                        </a:rPr>
                        <a:t>FY17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</a:rPr>
                        <a:t>$800,000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56326" marR="56326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090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EEOST SUCCESSES</a:t>
            </a:r>
            <a:endParaRPr lang="en-US" sz="3200" b="1" dirty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4"/>
          </p:nvPr>
        </p:nvSpPr>
        <p:spPr>
          <a:xfrm>
            <a:off x="838200" y="914400"/>
            <a:ext cx="7543800" cy="3962400"/>
          </a:xfrm>
        </p:spPr>
        <p:txBody>
          <a:bodyPr>
            <a:normAutofit/>
          </a:bodyPr>
          <a:lstStyle/>
          <a:p>
            <a:pPr marL="0" indent="0"/>
            <a:r>
              <a:rPr lang="en-US" sz="2200" b="0" dirty="0" smtClean="0">
                <a:latin typeface="Calibri" panose="020F0502020204030204" pitchFamily="34" charset="0"/>
              </a:rPr>
              <a:t>21 projects funded so far through the Early Education and Out of School Time Capital Fund</a:t>
            </a:r>
            <a:br>
              <a:rPr lang="en-US" sz="2200" b="0" dirty="0" smtClean="0">
                <a:latin typeface="Calibri" panose="020F0502020204030204" pitchFamily="34" charset="0"/>
              </a:rPr>
            </a:br>
            <a:endParaRPr lang="en-US" sz="2200" b="0" dirty="0" smtClean="0">
              <a:latin typeface="Calibri" panose="020F0502020204030204" pitchFamily="34" charset="0"/>
            </a:endParaRPr>
          </a:p>
          <a:p>
            <a:pPr lvl="2"/>
            <a:r>
              <a:rPr lang="en-US" sz="2200" dirty="0" smtClean="0">
                <a:solidFill>
                  <a:srgbClr val="336166"/>
                </a:solidFill>
                <a:latin typeface="Calibri" panose="020F0502020204030204" pitchFamily="34" charset="0"/>
              </a:rPr>
              <a:t>Creating 448 new slots and impacting over 2,000 children, 86% of them from families with low income</a:t>
            </a:r>
            <a:br>
              <a:rPr lang="en-US" sz="2200" dirty="0" smtClean="0">
                <a:solidFill>
                  <a:srgbClr val="336166"/>
                </a:solidFill>
                <a:latin typeface="Calibri" panose="020F0502020204030204" pitchFamily="34" charset="0"/>
              </a:rPr>
            </a:br>
            <a:endParaRPr lang="en-US" sz="2200" dirty="0" smtClean="0">
              <a:solidFill>
                <a:srgbClr val="336166"/>
              </a:solidFill>
              <a:latin typeface="Calibri" panose="020F0502020204030204" pitchFamily="34" charset="0"/>
            </a:endParaRPr>
          </a:p>
          <a:p>
            <a:pPr lvl="2"/>
            <a:r>
              <a:rPr lang="en-US" sz="2200" dirty="0" smtClean="0">
                <a:solidFill>
                  <a:srgbClr val="336166"/>
                </a:solidFill>
                <a:latin typeface="Calibri" panose="020F0502020204030204" pitchFamily="34" charset="0"/>
              </a:rPr>
              <a:t>Creating an estimated 34 educator jobs</a:t>
            </a:r>
            <a:r>
              <a:rPr lang="en-US" sz="2000" dirty="0" smtClean="0">
                <a:solidFill>
                  <a:srgbClr val="336166"/>
                </a:solidFill>
                <a:latin typeface="Calibri" panose="020F0502020204030204" pitchFamily="34" charset="0"/>
              </a:rPr>
              <a:t> </a:t>
            </a:r>
            <a:r>
              <a:rPr lang="en-US" sz="2200" dirty="0" smtClean="0">
                <a:solidFill>
                  <a:srgbClr val="336166"/>
                </a:solidFill>
                <a:latin typeface="Calibri" panose="020F0502020204030204" pitchFamily="34" charset="0"/>
              </a:rPr>
              <a:t>and 360 construction jobs</a:t>
            </a:r>
            <a:br>
              <a:rPr lang="en-US" sz="2200" dirty="0" smtClean="0">
                <a:solidFill>
                  <a:srgbClr val="336166"/>
                </a:solidFill>
                <a:latin typeface="Calibri" panose="020F0502020204030204" pitchFamily="34" charset="0"/>
              </a:rPr>
            </a:br>
            <a:endParaRPr lang="en-US" sz="2200" dirty="0" smtClean="0">
              <a:solidFill>
                <a:srgbClr val="336166"/>
              </a:solidFill>
              <a:latin typeface="Calibri" panose="020F0502020204030204" pitchFamily="34" charset="0"/>
            </a:endParaRPr>
          </a:p>
          <a:p>
            <a:pPr lvl="2"/>
            <a:r>
              <a:rPr lang="en-US" sz="2200" b="0" dirty="0" smtClean="0">
                <a:solidFill>
                  <a:srgbClr val="336166"/>
                </a:solidFill>
                <a:latin typeface="Calibri" panose="020F0502020204030204" pitchFamily="34" charset="0"/>
              </a:rPr>
              <a:t>Leveraging $</a:t>
            </a:r>
            <a:r>
              <a:rPr lang="en-US" sz="2200" dirty="0" smtClean="0">
                <a:solidFill>
                  <a:srgbClr val="336166"/>
                </a:solidFill>
                <a:latin typeface="Calibri" panose="020F0502020204030204" pitchFamily="34" charset="0"/>
              </a:rPr>
              <a:t>44</a:t>
            </a:r>
            <a:r>
              <a:rPr lang="en-US" sz="2200" b="0" dirty="0" smtClean="0">
                <a:solidFill>
                  <a:srgbClr val="336166"/>
                </a:solidFill>
                <a:latin typeface="Calibri" panose="020F0502020204030204" pitchFamily="34" charset="0"/>
              </a:rPr>
              <a:t>M in additional public and private investment</a:t>
            </a:r>
            <a:endParaRPr lang="en-US" sz="2200" dirty="0">
              <a:solidFill>
                <a:srgbClr val="336166"/>
              </a:solidFill>
              <a:latin typeface="Calibri" panose="020F0502020204030204" pitchFamily="34" charset="0"/>
            </a:endParaRPr>
          </a:p>
          <a:p>
            <a:pPr lvl="3">
              <a:buFont typeface="Arial" panose="020B0604020202020204" pitchFamily="34" charset="0"/>
              <a:buChar char="•"/>
            </a:pPr>
            <a:endParaRPr lang="en-US" b="0" dirty="0" smtClean="0"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16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6019800"/>
            <a:ext cx="1967793" cy="69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34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EEOST Capital Fund Reauthorization</a:t>
            </a:r>
            <a:endParaRPr lang="en-US" sz="3200" b="1" dirty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8" name="Content Placeholder 14"/>
          <p:cNvSpPr>
            <a:spLocks noGrp="1"/>
          </p:cNvSpPr>
          <p:nvPr>
            <p:ph idx="1"/>
          </p:nvPr>
        </p:nvSpPr>
        <p:spPr>
          <a:xfrm>
            <a:off x="838200" y="1295400"/>
            <a:ext cx="7520940" cy="3579849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en-US" sz="900" b="0" dirty="0" smtClean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0" dirty="0" smtClean="0">
                <a:latin typeface="Calibri" panose="020F0502020204030204" pitchFamily="34" charset="0"/>
              </a:rPr>
              <a:t>Current allocations </a:t>
            </a:r>
            <a:r>
              <a:rPr lang="en-US" sz="1800" b="0" dirty="0">
                <a:latin typeface="Calibri" panose="020F0502020204030204" pitchFamily="34" charset="0"/>
              </a:rPr>
              <a:t>to-date: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</a:rPr>
              <a:t>FY14 - $4M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</a:rPr>
              <a:t>FY15 - $4M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</a:rPr>
              <a:t>FY16 - $4M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</a:rPr>
              <a:t>FY17 - $4M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500" dirty="0">
                <a:latin typeface="Calibri" panose="020F0502020204030204" pitchFamily="34" charset="0"/>
              </a:rPr>
              <a:t>FY18 - </a:t>
            </a:r>
            <a:r>
              <a:rPr lang="en-US" sz="1500" dirty="0" smtClean="0">
                <a:latin typeface="Calibri" panose="020F0502020204030204" pitchFamily="34" charset="0"/>
              </a:rPr>
              <a:t>$4M</a:t>
            </a:r>
            <a:endParaRPr lang="en-US" sz="1500" dirty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900" b="0" dirty="0" smtClean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0" dirty="0" smtClean="0">
                <a:latin typeface="Calibri" panose="020F0502020204030204" pitchFamily="34" charset="0"/>
              </a:rPr>
              <a:t>CHAPA (Citizens’ Housing and Planning Association) and its “Building Blocks Coalition” included EEOST in the re-filing of the FY19-FY23 Housing Bond Bill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900" b="0" dirty="0" smtClean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800" b="0" dirty="0" smtClean="0"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17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6008826"/>
            <a:ext cx="1967793" cy="6967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1190028"/>
            <a:ext cx="3276600" cy="21783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554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EEOST Capital Fund Reauthorization</a:t>
            </a:r>
            <a:endParaRPr lang="en-US" sz="3200" b="1" dirty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8" name="Content Placeholder 1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b="0" dirty="0" smtClean="0">
                <a:latin typeface="Calibri" panose="020F0502020204030204" pitchFamily="34" charset="0"/>
              </a:rPr>
              <a:t>Timeline</a:t>
            </a:r>
            <a:r>
              <a:rPr lang="en-US" sz="2000" b="0" dirty="0">
                <a:latin typeface="Calibri" panose="020F0502020204030204" pitchFamily="34" charset="0"/>
              </a:rPr>
              <a:t>: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700" dirty="0">
                <a:latin typeface="Calibri" panose="020F0502020204030204" pitchFamily="34" charset="0"/>
              </a:rPr>
              <a:t>January 20, 2017: Bill </a:t>
            </a:r>
            <a:r>
              <a:rPr lang="en-US" sz="1700" dirty="0" smtClean="0">
                <a:latin typeface="Calibri" panose="020F0502020204030204" pitchFamily="34" charset="0"/>
              </a:rPr>
              <a:t>filed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700" dirty="0" smtClean="0">
                <a:latin typeface="Calibri" panose="020F0502020204030204" pitchFamily="34" charset="0"/>
              </a:rPr>
              <a:t>July 2017 – January 2018: Joint Housing Committee reviewed; House committees reviewed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700" dirty="0" smtClean="0">
                <a:latin typeface="Calibri" panose="020F0502020204030204" pitchFamily="34" charset="0"/>
              </a:rPr>
              <a:t>January 2018: House approved bond bill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700" dirty="0" smtClean="0">
                <a:latin typeface="Calibri" panose="020F0502020204030204" pitchFamily="34" charset="0"/>
              </a:rPr>
              <a:t>January 2018 – June 2018: Senate committees review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700" dirty="0" smtClean="0">
                <a:latin typeface="Calibri" panose="020F0502020204030204" pitchFamily="34" charset="0"/>
              </a:rPr>
              <a:t>July 2018: Expected </a:t>
            </a:r>
            <a:r>
              <a:rPr lang="en-US" sz="1700" dirty="0">
                <a:latin typeface="Calibri" panose="020F0502020204030204" pitchFamily="34" charset="0"/>
              </a:rPr>
              <a:t>approval of the </a:t>
            </a:r>
            <a:r>
              <a:rPr lang="en-US" sz="1700" dirty="0" smtClean="0">
                <a:latin typeface="Calibri" panose="020F0502020204030204" pitchFamily="34" charset="0"/>
              </a:rPr>
              <a:t>bill </a:t>
            </a:r>
          </a:p>
          <a:p>
            <a:pPr marL="466344" lvl="3" indent="0">
              <a:buNone/>
            </a:pPr>
            <a:endParaRPr lang="en-US" sz="1800" b="0" dirty="0" smtClean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dirty="0">
                <a:latin typeface="Calibri" panose="020F0502020204030204" pitchFamily="34" charset="0"/>
              </a:rPr>
              <a:t>Features </a:t>
            </a:r>
            <a:r>
              <a:rPr lang="en-US" sz="2000" b="0" dirty="0" smtClean="0">
                <a:latin typeface="Calibri" panose="020F0502020204030204" pitchFamily="34" charset="0"/>
              </a:rPr>
              <a:t>of Proposed Bill, FY19 – FY23:</a:t>
            </a:r>
            <a:endParaRPr lang="en-US" sz="2000" b="0" dirty="0">
              <a:latin typeface="Calibri" panose="020F0502020204030204" pitchFamily="34" charset="0"/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700" dirty="0">
                <a:latin typeface="Calibri" panose="020F0502020204030204" pitchFamily="34" charset="0"/>
              </a:rPr>
              <a:t>$45M request over five years (same as previous cycle)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1700" dirty="0">
                <a:latin typeface="Calibri" panose="020F0502020204030204" pitchFamily="34" charset="0"/>
              </a:rPr>
              <a:t>Two changes: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sz="1700" dirty="0">
                <a:latin typeface="Calibri" panose="020F0502020204030204" pitchFamily="34" charset="0"/>
              </a:rPr>
              <a:t>Eligibility: </a:t>
            </a:r>
            <a:r>
              <a:rPr lang="en-US" sz="1700" dirty="0" smtClean="0">
                <a:latin typeface="Calibri" panose="020F0502020204030204" pitchFamily="34" charset="0"/>
              </a:rPr>
              <a:t>At </a:t>
            </a:r>
            <a:r>
              <a:rPr lang="en-US" sz="1700" dirty="0">
                <a:latin typeface="Calibri" panose="020F0502020204030204" pitchFamily="34" charset="0"/>
              </a:rPr>
              <a:t>least </a:t>
            </a:r>
            <a:r>
              <a:rPr lang="en-US" sz="1700" b="1" dirty="0">
                <a:solidFill>
                  <a:srgbClr val="336166"/>
                </a:solidFill>
                <a:latin typeface="Calibri" panose="020F0502020204030204" pitchFamily="34" charset="0"/>
              </a:rPr>
              <a:t>50</a:t>
            </a:r>
            <a:r>
              <a:rPr lang="en-US" sz="1700" dirty="0">
                <a:latin typeface="Calibri" panose="020F0502020204030204" pitchFamily="34" charset="0"/>
              </a:rPr>
              <a:t> </a:t>
            </a:r>
            <a:r>
              <a:rPr lang="en-US" sz="1700" dirty="0" smtClean="0">
                <a:latin typeface="Calibri" panose="020F0502020204030204" pitchFamily="34" charset="0"/>
              </a:rPr>
              <a:t>percent* </a:t>
            </a:r>
            <a:r>
              <a:rPr lang="en-US" sz="1700" dirty="0">
                <a:latin typeface="Calibri" panose="020F0502020204030204" pitchFamily="34" charset="0"/>
              </a:rPr>
              <a:t>of the slots in the facility shall serve low-income families who are eligible for public subsidy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sz="1700" dirty="0" smtClean="0">
                <a:latin typeface="Calibri" panose="020F0502020204030204" pitchFamily="34" charset="0"/>
              </a:rPr>
              <a:t>At </a:t>
            </a:r>
            <a:r>
              <a:rPr lang="en-US" sz="1700" dirty="0">
                <a:latin typeface="Calibri" panose="020F0502020204030204" pitchFamily="34" charset="0"/>
              </a:rPr>
              <a:t>the time of initial application, </a:t>
            </a:r>
            <a:r>
              <a:rPr lang="en-US" sz="1700" b="1" dirty="0">
                <a:solidFill>
                  <a:srgbClr val="336166"/>
                </a:solidFill>
                <a:latin typeface="Calibri" panose="020F0502020204030204" pitchFamily="34" charset="0"/>
              </a:rPr>
              <a:t>currently providing </a:t>
            </a:r>
            <a:r>
              <a:rPr lang="en-US" sz="1700" dirty="0">
                <a:latin typeface="Calibri" panose="020F0502020204030204" pitchFamily="34" charset="0"/>
              </a:rPr>
              <a:t>early </a:t>
            </a:r>
            <a:r>
              <a:rPr lang="en-US" sz="1700" dirty="0" smtClean="0">
                <a:latin typeface="Calibri" panose="020F0502020204030204" pitchFamily="34" charset="0"/>
              </a:rPr>
              <a:t>education and care or </a:t>
            </a:r>
            <a:r>
              <a:rPr lang="en-US" sz="1700" dirty="0">
                <a:latin typeface="Calibri" panose="020F0502020204030204" pitchFamily="34" charset="0"/>
              </a:rPr>
              <a:t>out of school time care for low income families who are eligible for public </a:t>
            </a:r>
            <a:r>
              <a:rPr lang="en-US" sz="1700" dirty="0" smtClean="0">
                <a:latin typeface="Calibri" panose="020F0502020204030204" pitchFamily="34" charset="0"/>
              </a:rPr>
              <a:t>subsidy…</a:t>
            </a:r>
            <a:endParaRPr lang="en-US" sz="1700" dirty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endParaRPr lang="en-US" sz="1800" b="0" dirty="0" smtClean="0"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18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6008826"/>
            <a:ext cx="1967793" cy="6967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38600" y="5105400"/>
            <a:ext cx="43434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</a:rPr>
              <a:t>*A change from the FY14-FY18 bond bill which set a threshold of 25%</a:t>
            </a:r>
            <a:endParaRPr lang="en-US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31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An Ongoing </a:t>
            </a:r>
            <a:r>
              <a:rPr lang="en-US" sz="3200" b="1" dirty="0">
                <a:solidFill>
                  <a:schemeClr val="accent3"/>
                </a:solidFill>
                <a:latin typeface="Calibri" panose="020F0502020204030204" pitchFamily="34" charset="0"/>
              </a:rPr>
              <a:t>Need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3000"/>
            <a:ext cx="8092440" cy="3429000"/>
          </a:xfrm>
        </p:spPr>
        <p:txBody>
          <a:bodyPr>
            <a:normAutofit/>
          </a:bodyPr>
          <a:lstStyle/>
          <a:p>
            <a:pPr marL="0" indent="0"/>
            <a:r>
              <a:rPr lang="en-US" sz="1800" b="0" dirty="0">
                <a:latin typeface="Calibri" panose="020F0502020204030204" pitchFamily="34" charset="0"/>
              </a:rPr>
              <a:t>There is strong demand for additional capital, with new projects emerging every </a:t>
            </a:r>
            <a:r>
              <a:rPr lang="en-US" sz="1800" b="0" dirty="0" smtClean="0">
                <a:latin typeface="Calibri" panose="020F0502020204030204" pitchFamily="34" charset="0"/>
              </a:rPr>
              <a:t>year. </a:t>
            </a:r>
          </a:p>
          <a:p>
            <a:pPr marL="0" indent="0"/>
            <a:endParaRPr lang="en-US" sz="900" b="0" dirty="0" smtClean="0">
              <a:latin typeface="Calibri" panose="020F0502020204030204" pitchFamily="34" charset="0"/>
            </a:endParaRPr>
          </a:p>
          <a:p>
            <a:pPr marL="0" indent="0"/>
            <a:r>
              <a:rPr lang="en-US" sz="1800" b="0" dirty="0" smtClean="0">
                <a:latin typeface="Calibri" panose="020F0502020204030204" pitchFamily="34" charset="0"/>
              </a:rPr>
              <a:t>Twenty-four </a:t>
            </a:r>
            <a:r>
              <a:rPr lang="en-US" sz="1800" b="0" dirty="0">
                <a:latin typeface="Calibri" panose="020F0502020204030204" pitchFamily="34" charset="0"/>
              </a:rPr>
              <a:t>organizations across Massachusetts applied to EEOST </a:t>
            </a:r>
            <a:r>
              <a:rPr lang="en-US" sz="1800" b="0" dirty="0" smtClean="0">
                <a:latin typeface="Calibri" panose="020F0502020204030204" pitchFamily="34" charset="0"/>
              </a:rPr>
              <a:t>between 2014 and 2017 but </a:t>
            </a:r>
            <a:r>
              <a:rPr lang="en-US" sz="1800" b="0" dirty="0">
                <a:latin typeface="Calibri" panose="020F0502020204030204" pitchFamily="34" charset="0"/>
              </a:rPr>
              <a:t>were not funded. They collectively serve 3,500 low-income children and are located in communities such as</a:t>
            </a:r>
            <a:r>
              <a:rPr lang="en-US" sz="1800" b="0" dirty="0" smtClean="0">
                <a:latin typeface="Calibri" panose="020F0502020204030204" pitchFamily="34" charset="0"/>
              </a:rPr>
              <a:t>:</a:t>
            </a:r>
            <a:endParaRPr lang="en-US" sz="1800" b="0" dirty="0">
              <a:latin typeface="Calibri" panose="020F0502020204030204" pitchFamily="34" charset="0"/>
            </a:endParaRPr>
          </a:p>
          <a:p>
            <a:pPr indent="3175">
              <a:lnSpc>
                <a:spcPct val="120000"/>
              </a:lnSpc>
              <a:spcBef>
                <a:spcPts val="0"/>
              </a:spcBef>
            </a:pPr>
            <a:r>
              <a:rPr lang="en-US" sz="1800" b="0" dirty="0" smtClean="0">
                <a:solidFill>
                  <a:srgbClr val="336166"/>
                </a:solidFill>
                <a:latin typeface="Calibri" panose="020F0502020204030204" pitchFamily="34" charset="0"/>
              </a:rPr>
              <a:t>Adams	Braintree		Canton		Lawrence</a:t>
            </a:r>
            <a:endParaRPr lang="en-US" sz="1800" b="0" dirty="0">
              <a:solidFill>
                <a:srgbClr val="336166"/>
              </a:solidFill>
              <a:latin typeface="Calibri" panose="020F0502020204030204" pitchFamily="34" charset="0"/>
            </a:endParaRPr>
          </a:p>
          <a:p>
            <a:pPr indent="3175">
              <a:lnSpc>
                <a:spcPct val="120000"/>
              </a:lnSpc>
              <a:spcBef>
                <a:spcPts val="0"/>
              </a:spcBef>
            </a:pPr>
            <a:r>
              <a:rPr lang="en-US" sz="1800" b="0" dirty="0" smtClean="0">
                <a:solidFill>
                  <a:srgbClr val="336166"/>
                </a:solidFill>
                <a:latin typeface="Calibri" panose="020F0502020204030204" pitchFamily="34" charset="0"/>
              </a:rPr>
              <a:t>Beverly	Brockton		Chicopee		Lynn</a:t>
            </a:r>
            <a:endParaRPr lang="en-US" sz="1800" b="0" dirty="0">
              <a:solidFill>
                <a:srgbClr val="336166"/>
              </a:solidFill>
              <a:latin typeface="Calibri" panose="020F0502020204030204" pitchFamily="34" charset="0"/>
            </a:endParaRPr>
          </a:p>
          <a:p>
            <a:pPr indent="3175">
              <a:lnSpc>
                <a:spcPct val="120000"/>
              </a:lnSpc>
              <a:spcBef>
                <a:spcPts val="0"/>
              </a:spcBef>
            </a:pPr>
            <a:r>
              <a:rPr lang="en-US" sz="1800" b="0" dirty="0" smtClean="0">
                <a:solidFill>
                  <a:srgbClr val="336166"/>
                </a:solidFill>
                <a:latin typeface="Calibri" panose="020F0502020204030204" pitchFamily="34" charset="0"/>
              </a:rPr>
              <a:t>Boston	Cambridge	Fall River		West Barnstable</a:t>
            </a:r>
            <a:endParaRPr lang="en-US" sz="1800" b="0" dirty="0">
              <a:solidFill>
                <a:srgbClr val="336166"/>
              </a:solidFill>
              <a:latin typeface="Calibri" panose="020F0502020204030204" pitchFamily="34" charset="0"/>
            </a:endParaRPr>
          </a:p>
          <a:p>
            <a:pPr indent="3175">
              <a:lnSpc>
                <a:spcPct val="120000"/>
              </a:lnSpc>
              <a:spcBef>
                <a:spcPts val="0"/>
              </a:spcBef>
            </a:pPr>
            <a:r>
              <a:rPr lang="en-US" sz="1800" b="0" dirty="0" smtClean="0">
                <a:solidFill>
                  <a:srgbClr val="336166"/>
                </a:solidFill>
                <a:latin typeface="Calibri" panose="020F0502020204030204" pitchFamily="34" charset="0"/>
              </a:rPr>
              <a:t>		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19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038600" y="5105400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</a:rPr>
              <a:t>Source:</a:t>
            </a:r>
          </a:p>
          <a:p>
            <a:r>
              <a:rPr lang="en-US" sz="900" dirty="0" smtClean="0">
                <a:solidFill>
                  <a:schemeClr val="bg1"/>
                </a:solidFill>
              </a:rPr>
              <a:t>Children’s Investment Fund application data from EEOST rounds FY14-FY17.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6019800"/>
            <a:ext cx="1967793" cy="69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26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cap="all" dirty="0">
                <a:solidFill>
                  <a:schemeClr val="accent3"/>
                </a:solidFill>
                <a:latin typeface="Calibri" panose="020F0502020204030204" pitchFamily="34" charset="0"/>
              </a:rPr>
              <a:t>EEOST Evaluation</a:t>
            </a: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2158" y="1752600"/>
            <a:ext cx="3551324" cy="23663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4294967295"/>
          </p:nvPr>
        </p:nvSpPr>
        <p:spPr>
          <a:xfrm>
            <a:off x="838200" y="1219200"/>
            <a:ext cx="4495800" cy="3514725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>
                <a:solidFill>
                  <a:srgbClr val="336166"/>
                </a:solidFill>
                <a:latin typeface="Calibri" panose="020F0502020204030204" pitchFamily="34" charset="0"/>
              </a:rPr>
              <a:t>Evaluation by independent research firm currently underway through 2019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>
                <a:solidFill>
                  <a:srgbClr val="336166"/>
                </a:solidFill>
                <a:latin typeface="Calibri" panose="020F0502020204030204" pitchFamily="34" charset="0"/>
              </a:rPr>
              <a:t>Measuring </a:t>
            </a:r>
            <a:r>
              <a:rPr lang="en-US" sz="1800" b="0" dirty="0">
                <a:solidFill>
                  <a:srgbClr val="336166"/>
                </a:solidFill>
                <a:latin typeface="Calibri" panose="020F0502020204030204" pitchFamily="34" charset="0"/>
              </a:rPr>
              <a:t>i</a:t>
            </a:r>
            <a:r>
              <a:rPr lang="en-US" sz="1800" b="0" dirty="0" smtClean="0">
                <a:solidFill>
                  <a:srgbClr val="336166"/>
                </a:solidFill>
                <a:latin typeface="Calibri" panose="020F0502020204030204" pitchFamily="34" charset="0"/>
              </a:rPr>
              <a:t>mpact of EEOST grants on: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b="0" dirty="0" smtClean="0">
                <a:latin typeface="Calibri" panose="020F0502020204030204" pitchFamily="34" charset="0"/>
              </a:rPr>
              <a:t>Quality of facility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b="0" dirty="0" smtClean="0">
                <a:latin typeface="Calibri" panose="020F0502020204030204" pitchFamily="34" charset="0"/>
              </a:rPr>
              <a:t>Quality of classroom learning environment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b="0" dirty="0" smtClean="0">
                <a:latin typeface="Calibri" panose="020F0502020204030204" pitchFamily="34" charset="0"/>
              </a:rPr>
              <a:t>Teacher-child interactions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b="0" dirty="0" smtClean="0">
                <a:latin typeface="Calibri" panose="020F0502020204030204" pitchFamily="34" charset="0"/>
              </a:rPr>
              <a:t>Child well-being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b="0" dirty="0" smtClean="0">
                <a:latin typeface="Calibri" panose="020F0502020204030204" pitchFamily="34" charset="0"/>
              </a:rPr>
              <a:t>Educator well-being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sz="1800" b="0" dirty="0" smtClean="0">
                <a:latin typeface="Calibri" panose="020F0502020204030204" pitchFamily="34" charset="0"/>
              </a:rPr>
              <a:t>Organizational stability and capacity</a:t>
            </a:r>
            <a:endParaRPr lang="en-US" sz="1800" b="0" dirty="0">
              <a:latin typeface="Calibri" panose="020F050202020403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" y="6019800"/>
            <a:ext cx="1967793" cy="69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88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62000" y="2286000"/>
            <a:ext cx="7520940" cy="548640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EEOST Project </a:t>
            </a:r>
            <a:r>
              <a:rPr lang="en-US" sz="32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PHOTOS</a:t>
            </a:r>
            <a:br>
              <a:rPr lang="en-US" sz="32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</a:br>
            <a:r>
              <a:rPr lang="en-US" sz="32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/>
            </a:r>
            <a:br>
              <a:rPr lang="en-US" sz="32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</a:br>
            <a:r>
              <a:rPr lang="en-US" sz="3200" b="1" dirty="0" smtClean="0">
                <a:solidFill>
                  <a:schemeClr val="accent3"/>
                </a:solidFill>
                <a:latin typeface="Calibri" panose="020F0502020204030204" pitchFamily="34" charset="0"/>
              </a:rPr>
              <a:t>(Photos will be projected during the fiscal committee Meeting.</a:t>
            </a:r>
            <a:endParaRPr lang="en-US" sz="3200" b="1" dirty="0">
              <a:solidFill>
                <a:schemeClr val="accent3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4CB64-EF6C-459C-9F4A-FEF279EBD85F}" type="slidenum">
              <a:rPr lang="en-US" smtClean="0"/>
              <a:t>21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019800"/>
            <a:ext cx="1967793" cy="69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20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ighlights from 2015 Progress Report Presentation - JB format 6.21">
  <a:themeElements>
    <a:clrScheme name="CIF">
      <a:dk1>
        <a:srgbClr val="5B656E"/>
      </a:dk1>
      <a:lt1>
        <a:srgbClr val="FFFFFF"/>
      </a:lt1>
      <a:dk2>
        <a:srgbClr val="FFFFFF"/>
      </a:dk2>
      <a:lt2>
        <a:srgbClr val="5B656E"/>
      </a:lt2>
      <a:accent1>
        <a:srgbClr val="1F3E7C"/>
      </a:accent1>
      <a:accent2>
        <a:srgbClr val="B6BD00"/>
      </a:accent2>
      <a:accent3>
        <a:srgbClr val="007078"/>
      </a:accent3>
      <a:accent4>
        <a:srgbClr val="00A889"/>
      </a:accent4>
      <a:accent5>
        <a:srgbClr val="0090BA"/>
      </a:accent5>
      <a:accent6>
        <a:srgbClr val="E65526"/>
      </a:accent6>
      <a:hlink>
        <a:srgbClr val="0090BA"/>
      </a:hlink>
      <a:folHlink>
        <a:srgbClr val="00A889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1079</TotalTime>
  <Words>1051</Words>
  <Application>Microsoft Office PowerPoint</Application>
  <PresentationFormat>On-screen Show (4:3)</PresentationFormat>
  <Paragraphs>308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Franklin Gothic Book</vt:lpstr>
      <vt:lpstr>Franklin Gothic Medium</vt:lpstr>
      <vt:lpstr>Times New Roman</vt:lpstr>
      <vt:lpstr>Tunga</vt:lpstr>
      <vt:lpstr>Wingdings</vt:lpstr>
      <vt:lpstr>Highlights from 2015 Progress Report Presentation - JB format 6.21</vt:lpstr>
      <vt:lpstr>Building for Quality</vt:lpstr>
      <vt:lpstr>Children’s Investment Fund</vt:lpstr>
      <vt:lpstr>Early Education and Out of School Time Capital Grant </vt:lpstr>
      <vt:lpstr>What is EEOST? </vt:lpstr>
      <vt:lpstr>Who is eligible to apply?</vt:lpstr>
      <vt:lpstr>Grant Review Score Sheet</vt:lpstr>
      <vt:lpstr>Round 1 – FY14/FY15</vt:lpstr>
      <vt:lpstr>Round 1 – FY14/FY15  Locations of Applications Received</vt:lpstr>
      <vt:lpstr>Round 2 – FY16 </vt:lpstr>
      <vt:lpstr>Round 2 – FY16  Locations of Pre-Applications Received</vt:lpstr>
      <vt:lpstr>Round 3 – FY17</vt:lpstr>
      <vt:lpstr>Round 3 – FY17  Locations of Pre-Applications Received</vt:lpstr>
      <vt:lpstr>Round 4 – FY18</vt:lpstr>
      <vt:lpstr>Round 4 – FY18  Locations of Pre-Applications Received</vt:lpstr>
      <vt:lpstr>EEOST SUCCESSES</vt:lpstr>
      <vt:lpstr>EEOST SUCCESSES</vt:lpstr>
      <vt:lpstr>EEOST Capital Fund Reauthorization</vt:lpstr>
      <vt:lpstr>EEOST Capital Fund Reauthorization</vt:lpstr>
      <vt:lpstr>An Ongoing Need</vt:lpstr>
      <vt:lpstr>EEOST Evaluation</vt:lpstr>
      <vt:lpstr>EEOST Project PHOTOS  (Photos will be projected during the fiscal committee Meeting.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Highlights from 2015</dc:title>
  <dc:creator>Bree Horwitz</dc:creator>
  <cp:lastModifiedBy>Concannon, William (EEC)</cp:lastModifiedBy>
  <cp:revision>146</cp:revision>
  <cp:lastPrinted>2018-01-30T22:04:36Z</cp:lastPrinted>
  <dcterms:created xsi:type="dcterms:W3CDTF">2016-06-21T15:59:25Z</dcterms:created>
  <dcterms:modified xsi:type="dcterms:W3CDTF">2018-02-02T19:55:52Z</dcterms:modified>
</cp:coreProperties>
</file>