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</p:sldMasterIdLst>
  <p:notesMasterIdLst>
    <p:notesMasterId r:id="rId23"/>
  </p:notesMasterIdLst>
  <p:handoutMasterIdLst>
    <p:handoutMasterId r:id="rId24"/>
  </p:handoutMasterIdLst>
  <p:sldIdLst>
    <p:sldId id="439" r:id="rId2"/>
    <p:sldId id="348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38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zog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8A"/>
    <a:srgbClr val="9BCED1"/>
    <a:srgbClr val="336166"/>
    <a:srgbClr val="0067B1"/>
    <a:srgbClr val="0C4599"/>
    <a:srgbClr val="005058"/>
    <a:srgbClr val="5B656E"/>
    <a:srgbClr val="78D6EA"/>
    <a:srgbClr val="168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4" autoAdjust="0"/>
    <p:restoredTop sz="94139" autoAdjust="0"/>
  </p:normalViewPr>
  <p:slideViewPr>
    <p:cSldViewPr>
      <p:cViewPr varScale="1">
        <p:scale>
          <a:sx n="109" d="100"/>
          <a:sy n="109" d="100"/>
        </p:scale>
        <p:origin x="19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F85D8-4E57-463E-AA5D-A33505F88C0C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2954-7CC8-4FA9-8C58-62A3E81BD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4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8D31A-81D9-4A7B-BB5A-B08A88503B3E}" type="datetimeFigureOut">
              <a:rPr lang="en-US" smtClean="0"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C9D4E-B3F1-4286-8DEF-49391A0FAC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38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1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3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38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35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35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35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35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03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73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3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2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5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4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1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6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9D4E-B3F1-4286-8DEF-49391A0FAC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7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6930-0368-42BA-BEFA-C7ACFE8B78CE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75AE-A6AE-4EDC-9064-2B57A50B273E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B2C4-45E9-4A43-8C11-50521C7C1D22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B92B-F6DA-4125-B981-629A0FED7FF6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60A3-42A5-437E-ACD2-7A4606FC251D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EE90E-31D0-445D-8E27-95A127735CD6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53CF-BA4D-4BC9-86B0-0070BD10C435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61D9-3EB5-47CA-9EED-F63BA3CFC0A3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C59D7-BF1F-4EC8-AFCD-FDB6657AB9D5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DB2-121E-4A1B-A838-CF3A20A0AC20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32E8-6EB8-4657-ACE0-E4D67EA129E9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62E1AE-8AA1-4222-BC5C-4A8BE31533AD}" type="datetime1">
              <a:rPr lang="en-US" smtClean="0"/>
              <a:t>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E34CB64-EF6C-459C-9F4A-FEF279EBD85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-1928"/>
            <a:ext cx="7191375" cy="685992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459741" cy="870968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 rot="19140000">
            <a:off x="526067" y="1540913"/>
            <a:ext cx="5486400" cy="867444"/>
          </a:xfrm>
        </p:spPr>
        <p:txBody>
          <a:bodyPr/>
          <a:lstStyle/>
          <a:p>
            <a:r>
              <a:rPr lang="en-US" dirty="0" smtClean="0"/>
              <a:t>Building for Quality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 rot="19140000">
            <a:off x="1079504" y="2009419"/>
            <a:ext cx="6096545" cy="935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0" smtClean="0">
                <a:solidFill>
                  <a:schemeClr val="tx1">
                    <a:lumMod val="75000"/>
                  </a:schemeClr>
                </a:solidFill>
              </a:rPr>
              <a:t>Presentation for the Fiscal &amp; Oversight Committee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0" smtClean="0">
                <a:solidFill>
                  <a:schemeClr val="tx1">
                    <a:lumMod val="75000"/>
                  </a:schemeClr>
                </a:solidFill>
              </a:rPr>
              <a:t>of the Board of Early Education and Care</a:t>
            </a:r>
          </a:p>
          <a:p>
            <a:r>
              <a:rPr lang="en-US" sz="1600" b="0" smtClean="0">
                <a:solidFill>
                  <a:schemeClr val="tx1">
                    <a:lumMod val="75000"/>
                  </a:schemeClr>
                </a:solidFill>
              </a:rPr>
              <a:t>February 6, 2018</a:t>
            </a:r>
            <a:endParaRPr lang="en-US" sz="1600" b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914400"/>
            <a:ext cx="6400800" cy="41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5753100" y="2336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5780" y="365760"/>
            <a:ext cx="8321040" cy="548640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Round 2 – FY16 </a:t>
            </a:r>
            <a:b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Locations of Pre-Applications Received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6172200" y="1828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5626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43600" y="20243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638800" y="1447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434640" y="2933828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933173" y="39420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486400" y="2741425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676900" y="22148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209800" y="148082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215915" y="1620520"/>
            <a:ext cx="800100" cy="246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68290" y="1506253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Beverly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996138" y="1939223"/>
            <a:ext cx="557062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93443" y="1808936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Lynn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07982" y="1340619"/>
            <a:ext cx="845218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93443" y="1232356"/>
            <a:ext cx="669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Lawrence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39" name="Straight Connector 38"/>
          <p:cNvCxnSpPr>
            <a:endCxn id="40" idx="1"/>
          </p:cNvCxnSpPr>
          <p:nvPr/>
        </p:nvCxnSpPr>
        <p:spPr>
          <a:xfrm flipV="1">
            <a:off x="5760319" y="2395562"/>
            <a:ext cx="411881" cy="1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2200" y="228784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Boston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473700" y="2215489"/>
            <a:ext cx="233580" cy="34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06478" y="2075636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Cambridge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45" name="Straight Connector 44"/>
          <p:cNvCxnSpPr>
            <a:stCxn id="19" idx="4"/>
            <a:endCxn id="47" idx="1"/>
          </p:cNvCxnSpPr>
          <p:nvPr/>
        </p:nvCxnSpPr>
        <p:spPr>
          <a:xfrm flipV="1">
            <a:off x="5562600" y="2674113"/>
            <a:ext cx="1071011" cy="96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33611" y="2566391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Canton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72810" y="3810000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Fall River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319445" y="3877240"/>
            <a:ext cx="232310" cy="4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92428" y="4419600"/>
            <a:ext cx="669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New Bedford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592278" y="4049336"/>
            <a:ext cx="351322" cy="477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1000" y="3238042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Webster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449580" y="3010028"/>
            <a:ext cx="23160" cy="22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08837" y="1447800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North Adams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65" name="Straight Connector 64"/>
          <p:cNvCxnSpPr>
            <a:endCxn id="21" idx="4"/>
          </p:cNvCxnSpPr>
          <p:nvPr/>
        </p:nvCxnSpPr>
        <p:spPr>
          <a:xfrm flipV="1">
            <a:off x="1600200" y="1509926"/>
            <a:ext cx="685800" cy="50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-Point Star 56"/>
          <p:cNvSpPr/>
          <p:nvPr/>
        </p:nvSpPr>
        <p:spPr>
          <a:xfrm>
            <a:off x="4533900" y="2429574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endCxn id="57" idx="4"/>
          </p:cNvCxnSpPr>
          <p:nvPr/>
        </p:nvCxnSpPr>
        <p:spPr>
          <a:xfrm>
            <a:off x="4343400" y="2272976"/>
            <a:ext cx="266700" cy="185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80724" y="2153089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Worcester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Round 3 – FY17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15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</a:rPr>
              <a:t>pre-applications received, with $12.4M in requests</a:t>
            </a: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11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</a:rPr>
              <a:t>of those organizations, with $10.05M in requests, were invited to submit a full application</a:t>
            </a:r>
          </a:p>
          <a:p>
            <a:endParaRPr lang="en-US" b="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5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</a:rPr>
              <a:t>organizations were </a:t>
            </a:r>
            <a:r>
              <a:rPr lang="en-US" sz="2000" b="0" dirty="0" smtClean="0">
                <a:latin typeface="Calibri" panose="020F0502020204030204" pitchFamily="34" charset="0"/>
              </a:rPr>
              <a:t>funded</a:t>
            </a:r>
          </a:p>
          <a:p>
            <a:r>
              <a:rPr lang="en-US" sz="2000" b="0" dirty="0">
                <a:latin typeface="Calibri" panose="020F0502020204030204" pitchFamily="34" charset="0"/>
              </a:rPr>
              <a:t>$4.1M granted</a:t>
            </a:r>
          </a:p>
          <a:p>
            <a:endParaRPr lang="en-US" sz="2000" b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914400"/>
            <a:ext cx="6400800" cy="41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5753100" y="2336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5780" y="365760"/>
            <a:ext cx="8321040" cy="548640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Round 3 – FY17 </a:t>
            </a:r>
            <a:b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Locations of Pre-Applications Received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55626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43600" y="20243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638800" y="1447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434640" y="2933828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919938" y="39801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861785" y="3105851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209800" y="148082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5996138" y="1939223"/>
            <a:ext cx="557062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93443" y="1808936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Lynn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07982" y="1340619"/>
            <a:ext cx="845218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93443" y="1232356"/>
            <a:ext cx="669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Lawrence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39" name="Straight Connector 38"/>
          <p:cNvCxnSpPr>
            <a:endCxn id="40" idx="1"/>
          </p:cNvCxnSpPr>
          <p:nvPr/>
        </p:nvCxnSpPr>
        <p:spPr>
          <a:xfrm flipV="1">
            <a:off x="5760319" y="2395562"/>
            <a:ext cx="411881" cy="1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2200" y="228784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Boston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45" name="Straight Connector 44"/>
          <p:cNvCxnSpPr>
            <a:stCxn id="19" idx="4"/>
          </p:cNvCxnSpPr>
          <p:nvPr/>
        </p:nvCxnSpPr>
        <p:spPr>
          <a:xfrm flipV="1">
            <a:off x="5937985" y="2786380"/>
            <a:ext cx="767615" cy="34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75721" y="2640558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Brockton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72810" y="3810000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Fall River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319445" y="3877240"/>
            <a:ext cx="232310" cy="4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92428" y="4419600"/>
            <a:ext cx="669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New Bedford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>
            <a:endCxn id="18" idx="2"/>
          </p:cNvCxnSpPr>
          <p:nvPr/>
        </p:nvCxnSpPr>
        <p:spPr>
          <a:xfrm flipV="1">
            <a:off x="5592278" y="4056380"/>
            <a:ext cx="342213" cy="470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1000" y="3238042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Webster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449580" y="3010028"/>
            <a:ext cx="23160" cy="22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08837" y="1447800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North Adams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600200" y="1560539"/>
            <a:ext cx="6477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5-Point Star 40"/>
          <p:cNvSpPr/>
          <p:nvPr/>
        </p:nvSpPr>
        <p:spPr>
          <a:xfrm>
            <a:off x="2199640" y="165862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3291172" y="23749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124200" y="27101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69342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6929787" y="3453486"/>
            <a:ext cx="42111" cy="385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707002" y="3143951"/>
            <a:ext cx="669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West Barnstable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61" name="Straight Connector 60"/>
          <p:cNvCxnSpPr>
            <a:stCxn id="62" idx="3"/>
          </p:cNvCxnSpPr>
          <p:nvPr/>
        </p:nvCxnSpPr>
        <p:spPr>
          <a:xfrm flipV="1">
            <a:off x="1620480" y="1696721"/>
            <a:ext cx="600645" cy="38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95817" y="1627098"/>
            <a:ext cx="5246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Adams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3152717" y="2762832"/>
            <a:ext cx="19165" cy="395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3" idx="0"/>
          </p:cNvCxnSpPr>
          <p:nvPr/>
        </p:nvCxnSpPr>
        <p:spPr>
          <a:xfrm flipH="1" flipV="1">
            <a:off x="3285246" y="1842543"/>
            <a:ext cx="44026" cy="532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870142" y="3171410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Chicopee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50360" y="1616859"/>
            <a:ext cx="71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Belchertown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Round </a:t>
            </a: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4 </a:t>
            </a:r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– </a:t>
            </a: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FY18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>
                <a:latin typeface="Calibri" panose="020F0502020204030204" pitchFamily="34" charset="0"/>
              </a:rPr>
              <a:t>$3.6M available</a:t>
            </a:r>
          </a:p>
          <a:p>
            <a:endParaRPr lang="en-US" b="0" dirty="0"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336166"/>
                </a:solidFill>
                <a:latin typeface="Calibri" panose="020F0502020204030204" pitchFamily="34" charset="0"/>
              </a:rPr>
              <a:t>2</a:t>
            </a:r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5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</a:rPr>
              <a:t>pre-applications received October 30, 2017, with $21.4M in requests</a:t>
            </a:r>
          </a:p>
          <a:p>
            <a:r>
              <a:rPr lang="en-US" sz="2400" dirty="0">
                <a:solidFill>
                  <a:srgbClr val="336166"/>
                </a:solidFill>
                <a:latin typeface="Calibri" panose="020F0502020204030204" pitchFamily="34" charset="0"/>
              </a:rPr>
              <a:t>9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</a:rPr>
              <a:t>of those organizations, with $</a:t>
            </a:r>
            <a:r>
              <a:rPr lang="en-US" sz="2000" b="0" dirty="0">
                <a:latin typeface="Calibri" panose="020F0502020204030204" pitchFamily="34" charset="0"/>
              </a:rPr>
              <a:t>9</a:t>
            </a:r>
            <a:r>
              <a:rPr lang="en-US" sz="2000" b="0" dirty="0" smtClean="0">
                <a:latin typeface="Calibri" panose="020F0502020204030204" pitchFamily="34" charset="0"/>
              </a:rPr>
              <a:t>M in requests, were invited to submit a full application on December 12, 2017</a:t>
            </a:r>
            <a:endParaRPr lang="en-US" sz="2000" b="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8</a:t>
            </a:r>
            <a:r>
              <a:rPr lang="en-US" sz="2000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>
                <a:latin typeface="Calibri" panose="020F0502020204030204" pitchFamily="34" charset="0"/>
              </a:rPr>
              <a:t>applications </a:t>
            </a:r>
            <a:r>
              <a:rPr lang="en-US" sz="2000" b="0" dirty="0" smtClean="0">
                <a:latin typeface="Calibri" panose="020F0502020204030204" pitchFamily="34" charset="0"/>
              </a:rPr>
              <a:t>were submitted to </a:t>
            </a:r>
            <a:r>
              <a:rPr lang="en-US" sz="2000" b="0" dirty="0">
                <a:latin typeface="Calibri" panose="020F0502020204030204" pitchFamily="34" charset="0"/>
              </a:rPr>
              <a:t>EEC </a:t>
            </a:r>
            <a:r>
              <a:rPr lang="en-US" sz="2000" b="0" dirty="0" smtClean="0">
                <a:latin typeface="Calibri" panose="020F0502020204030204" pitchFamily="34" charset="0"/>
              </a:rPr>
              <a:t>on January 18, 2018</a:t>
            </a:r>
          </a:p>
          <a:p>
            <a:endParaRPr lang="en-US" sz="2000" b="0" dirty="0">
              <a:latin typeface="Calibri" panose="020F0502020204030204" pitchFamily="34" charset="0"/>
            </a:endParaRPr>
          </a:p>
          <a:p>
            <a:r>
              <a:rPr lang="en-US" sz="2000" b="0" dirty="0" smtClean="0">
                <a:latin typeface="Calibri" panose="020F0502020204030204" pitchFamily="34" charset="0"/>
              </a:rPr>
              <a:t>Awards will be made May 2018</a:t>
            </a:r>
            <a:endParaRPr lang="en-US" sz="2000" b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918443"/>
            <a:ext cx="6400800" cy="41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5753100" y="2336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5780" y="365760"/>
            <a:ext cx="8321040" cy="548640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Round 4</a:t>
            </a: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– </a:t>
            </a: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FY18 </a:t>
            </a:r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Locations of Pre-Applications Received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55626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43600" y="20243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638800" y="1447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919938" y="39801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861785" y="3105851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5996138" y="1939223"/>
            <a:ext cx="557062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93443" y="1808936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Lynn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07982" y="1340619"/>
            <a:ext cx="845218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93443" y="1232356"/>
            <a:ext cx="669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Lawrence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39" name="Straight Connector 38"/>
          <p:cNvCxnSpPr>
            <a:stCxn id="8" idx="3"/>
            <a:endCxn id="40" idx="1"/>
          </p:cNvCxnSpPr>
          <p:nvPr/>
        </p:nvCxnSpPr>
        <p:spPr>
          <a:xfrm>
            <a:off x="5814747" y="2413000"/>
            <a:ext cx="387932" cy="20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02679" y="2325393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Boston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45" name="Straight Connector 44"/>
          <p:cNvCxnSpPr>
            <a:stCxn id="19" idx="4"/>
          </p:cNvCxnSpPr>
          <p:nvPr/>
        </p:nvCxnSpPr>
        <p:spPr>
          <a:xfrm flipV="1">
            <a:off x="5937985" y="2786380"/>
            <a:ext cx="767615" cy="34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75721" y="2640558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Brockton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72810" y="3810000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Fall River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319445" y="3877240"/>
            <a:ext cx="232310" cy="4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92428" y="4419600"/>
            <a:ext cx="669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New Bedford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>
            <a:endCxn id="18" idx="2"/>
          </p:cNvCxnSpPr>
          <p:nvPr/>
        </p:nvCxnSpPr>
        <p:spPr>
          <a:xfrm flipV="1">
            <a:off x="5592278" y="4056380"/>
            <a:ext cx="342213" cy="470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5-Point Star 40"/>
          <p:cNvSpPr/>
          <p:nvPr/>
        </p:nvSpPr>
        <p:spPr>
          <a:xfrm>
            <a:off x="5840544" y="2286073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3043631" y="2724732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endCxn id="46" idx="3"/>
          </p:cNvCxnSpPr>
          <p:nvPr/>
        </p:nvCxnSpPr>
        <p:spPr>
          <a:xfrm flipH="1" flipV="1">
            <a:off x="3105278" y="2800932"/>
            <a:ext cx="47439" cy="357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870142" y="3171410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Westfield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6515100" y="4114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675719" y="4226370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Falmouth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6562323" y="4187154"/>
            <a:ext cx="265798" cy="10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-Point Star 56"/>
          <p:cNvSpPr/>
          <p:nvPr/>
        </p:nvSpPr>
        <p:spPr>
          <a:xfrm>
            <a:off x="3247146" y="2817902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3301333" y="2871960"/>
            <a:ext cx="203867" cy="532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306190" y="3382684"/>
            <a:ext cx="7116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Springfield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70" name="Straight Connector 69"/>
          <p:cNvCxnSpPr>
            <a:endCxn id="71" idx="0"/>
          </p:cNvCxnSpPr>
          <p:nvPr/>
        </p:nvCxnSpPr>
        <p:spPr>
          <a:xfrm>
            <a:off x="4343400" y="2272976"/>
            <a:ext cx="228600" cy="156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5-Point Star 70"/>
          <p:cNvSpPr/>
          <p:nvPr/>
        </p:nvSpPr>
        <p:spPr>
          <a:xfrm>
            <a:off x="4533900" y="2429574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818222" y="2142525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Worcester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43487" y="1999436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Cambridge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5562600" y="2153089"/>
            <a:ext cx="144680" cy="97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5-Point Star 74"/>
          <p:cNvSpPr/>
          <p:nvPr/>
        </p:nvSpPr>
        <p:spPr>
          <a:xfrm>
            <a:off x="5676900" y="22148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5-Point Star 75"/>
          <p:cNvSpPr/>
          <p:nvPr/>
        </p:nvSpPr>
        <p:spPr>
          <a:xfrm>
            <a:off x="6486123" y="167767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6548437" y="1677671"/>
            <a:ext cx="600645" cy="38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070255" y="1555522"/>
            <a:ext cx="7726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Gloucester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5-Point Star 78"/>
          <p:cNvSpPr/>
          <p:nvPr/>
        </p:nvSpPr>
        <p:spPr>
          <a:xfrm>
            <a:off x="5753100" y="1326014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5829300" y="1232356"/>
            <a:ext cx="845218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616164" y="1122545"/>
            <a:ext cx="669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Haverhill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5912719" y="2324173"/>
            <a:ext cx="411881" cy="1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251909" y="2197556"/>
            <a:ext cx="677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Winthrop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5-Point Star 60"/>
          <p:cNvSpPr/>
          <p:nvPr/>
        </p:nvSpPr>
        <p:spPr>
          <a:xfrm>
            <a:off x="5107488" y="2367961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137961" y="1895913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Framingham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64" name="Straight Connector 63"/>
          <p:cNvCxnSpPr>
            <a:endCxn id="61" idx="1"/>
          </p:cNvCxnSpPr>
          <p:nvPr/>
        </p:nvCxnSpPr>
        <p:spPr>
          <a:xfrm>
            <a:off x="4586939" y="2060237"/>
            <a:ext cx="520549" cy="33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5-Point Star 64"/>
          <p:cNvSpPr/>
          <p:nvPr/>
        </p:nvSpPr>
        <p:spPr>
          <a:xfrm>
            <a:off x="3951175" y="1517422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422283" y="1186229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Winchendon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69" name="Straight Connector 68"/>
          <p:cNvCxnSpPr>
            <a:endCxn id="65" idx="1"/>
          </p:cNvCxnSpPr>
          <p:nvPr/>
        </p:nvCxnSpPr>
        <p:spPr>
          <a:xfrm>
            <a:off x="3736862" y="1355546"/>
            <a:ext cx="214313" cy="190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5-Point Star 83"/>
          <p:cNvSpPr/>
          <p:nvPr/>
        </p:nvSpPr>
        <p:spPr>
          <a:xfrm>
            <a:off x="7086599" y="3949244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149082" y="4056380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Hyannis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 flipV="1">
            <a:off x="7115458" y="4006217"/>
            <a:ext cx="265798" cy="10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EEOST SUCCESSES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838200" y="914400"/>
            <a:ext cx="7543800" cy="3962400"/>
          </a:xfrm>
        </p:spPr>
        <p:txBody>
          <a:bodyPr>
            <a:normAutofit/>
          </a:bodyPr>
          <a:lstStyle/>
          <a:p>
            <a:pPr marL="0" indent="0"/>
            <a:r>
              <a:rPr lang="en-US" sz="2200" b="0" dirty="0" smtClean="0">
                <a:latin typeface="Calibri" panose="020F0502020204030204" pitchFamily="34" charset="0"/>
              </a:rPr>
              <a:t>21 projects funded so far through the Early Education and Out of School Time Capital Fund, totaling $15.2M</a:t>
            </a:r>
            <a:br>
              <a:rPr lang="en-US" sz="2200" b="0" dirty="0" smtClean="0">
                <a:latin typeface="Calibri" panose="020F0502020204030204" pitchFamily="34" charset="0"/>
              </a:rPr>
            </a:br>
            <a:endParaRPr lang="en-US" sz="22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15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42784"/>
              </p:ext>
            </p:extLst>
          </p:nvPr>
        </p:nvGraphicFramePr>
        <p:xfrm>
          <a:off x="990601" y="1752600"/>
          <a:ext cx="7162799" cy="4277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9327"/>
                <a:gridCol w="1358612"/>
                <a:gridCol w="1132831"/>
                <a:gridCol w="1062029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Organization 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Community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EEOST Round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EEOST Award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Beverly Children's Learning Center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Beverly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$1,000,000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88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Catholic Charitable Bureau of the Archdiocese of Boston,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Lynn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$750,000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Community Teamwork,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Lowell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$500,000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For Kids Only Afterschool,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Revere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Robbins Children's Programs,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Attleboro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$1,000,000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Tri-Community YMCA of Southbridge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Southbridge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$800,000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Ellis Memorial &amp; </a:t>
                      </a:r>
                      <a:r>
                        <a:rPr lang="en-US" sz="1100" b="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Eldredge</a:t>
                      </a: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House,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Boston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$800,000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The United Teen Equality Center,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Lowell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Merrimack Valley YMCA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Lawrence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$800,000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Valley Opportunity Council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Chicopee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FY14/FY15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$1,000,000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Aspire Developmental Services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Lynn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FY16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$1,000,000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Brookview</a:t>
                      </a: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 House,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Boston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FY16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$450,000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Community Art Center,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Cambridge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FY16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$750,000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Epiphany School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Boston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FY16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$500,000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Guild of St. Agnes of Worcester,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Webster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$700,000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Rainbow Child Development Center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Worcester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Action for Boston Community Development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Boston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$743,740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Belchertown Day School,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Belchertown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$1,000,000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Child Care of the Berkshires,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North Adams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$1,000,000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Worcester Community Action Council, Inc.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Webster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$600,000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  <a:tr h="175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YWCA of Southeastern Massachusetts</a:t>
                      </a:r>
                      <a:endParaRPr lang="en-US" sz="1100" b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>
                    <a:solidFill>
                      <a:srgbClr val="D3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New Bedford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FY17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$800,000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6326" marR="5632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90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EEOST SUCCESSES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838200" y="914400"/>
            <a:ext cx="7543800" cy="3962400"/>
          </a:xfrm>
        </p:spPr>
        <p:txBody>
          <a:bodyPr>
            <a:normAutofit/>
          </a:bodyPr>
          <a:lstStyle/>
          <a:p>
            <a:pPr marL="0" indent="0"/>
            <a:r>
              <a:rPr lang="en-US" sz="2200" b="0" dirty="0" smtClean="0">
                <a:latin typeface="Calibri" panose="020F0502020204030204" pitchFamily="34" charset="0"/>
              </a:rPr>
              <a:t>21 projects funded so far through the Early Education and Out of School Time Capital Fund</a:t>
            </a:r>
            <a:br>
              <a:rPr lang="en-US" sz="2200" b="0" dirty="0" smtClean="0">
                <a:latin typeface="Calibri" panose="020F0502020204030204" pitchFamily="34" charset="0"/>
              </a:rPr>
            </a:br>
            <a:endParaRPr lang="en-US" sz="2200" b="0" dirty="0" smtClean="0">
              <a:latin typeface="Calibri" panose="020F0502020204030204" pitchFamily="34" charset="0"/>
            </a:endParaRPr>
          </a:p>
          <a:p>
            <a:pPr lvl="2"/>
            <a:r>
              <a:rPr lang="en-US" sz="22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Creating 448 new slots and impacting over 2,000 children, 86% of them from families with low income</a:t>
            </a:r>
            <a:br>
              <a:rPr lang="en-US" sz="2200" dirty="0" smtClean="0">
                <a:solidFill>
                  <a:srgbClr val="336166"/>
                </a:solidFill>
                <a:latin typeface="Calibri" panose="020F0502020204030204" pitchFamily="34" charset="0"/>
              </a:rPr>
            </a:br>
            <a:endParaRPr lang="en-US" sz="2200" dirty="0" smtClean="0">
              <a:solidFill>
                <a:srgbClr val="336166"/>
              </a:solidFill>
              <a:latin typeface="Calibri" panose="020F0502020204030204" pitchFamily="34" charset="0"/>
            </a:endParaRPr>
          </a:p>
          <a:p>
            <a:pPr lvl="2"/>
            <a:r>
              <a:rPr lang="en-US" sz="22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Creating an estimated 34 educator jobs</a:t>
            </a:r>
            <a:r>
              <a:rPr lang="en-US" sz="20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and 360 construction jobs</a:t>
            </a:r>
            <a:br>
              <a:rPr lang="en-US" sz="2200" dirty="0" smtClean="0">
                <a:solidFill>
                  <a:srgbClr val="336166"/>
                </a:solidFill>
                <a:latin typeface="Calibri" panose="020F0502020204030204" pitchFamily="34" charset="0"/>
              </a:rPr>
            </a:br>
            <a:endParaRPr lang="en-US" sz="2200" dirty="0" smtClean="0">
              <a:solidFill>
                <a:srgbClr val="336166"/>
              </a:solidFill>
              <a:latin typeface="Calibri" panose="020F0502020204030204" pitchFamily="34" charset="0"/>
            </a:endParaRPr>
          </a:p>
          <a:p>
            <a:pPr lvl="2"/>
            <a:r>
              <a:rPr lang="en-US" sz="22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Leveraging $</a:t>
            </a:r>
            <a:r>
              <a:rPr lang="en-US" sz="22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44</a:t>
            </a:r>
            <a:r>
              <a:rPr lang="en-US" sz="22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M in additional public and private investment</a:t>
            </a:r>
            <a:endParaRPr lang="en-US" sz="2200" dirty="0">
              <a:solidFill>
                <a:srgbClr val="336166"/>
              </a:solidFill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16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EEOST Capital Fund Reauthorization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14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5798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9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Current allocations </a:t>
            </a:r>
            <a:r>
              <a:rPr lang="en-US" sz="1800" b="0" dirty="0">
                <a:latin typeface="Calibri" panose="020F0502020204030204" pitchFamily="34" charset="0"/>
              </a:rPr>
              <a:t>to-date: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FY14 - $4M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FY15 - $4M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FY16 - $4M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FY17 - $4M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</a:rPr>
              <a:t>FY18 - </a:t>
            </a:r>
            <a:r>
              <a:rPr lang="en-US" sz="1500" dirty="0" smtClean="0">
                <a:latin typeface="Calibri" panose="020F0502020204030204" pitchFamily="34" charset="0"/>
              </a:rPr>
              <a:t>$4M</a:t>
            </a:r>
            <a:endParaRPr lang="en-US" sz="15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9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CHAPA (Citizens’ Housing and Planning Association) and its “Building Blocks Coalition” included EEOST in the re-filing of the FY19-FY23 Housing Bond Bill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17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08826"/>
            <a:ext cx="1967793" cy="696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190028"/>
            <a:ext cx="3276600" cy="217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5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EEOST Capital Fund Reauthorization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</a:rPr>
              <a:t>Timeline</a:t>
            </a:r>
            <a:r>
              <a:rPr lang="en-US" sz="2000" b="0" dirty="0">
                <a:latin typeface="Calibri" panose="020F0502020204030204" pitchFamily="34" charset="0"/>
              </a:rPr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</a:rPr>
              <a:t>January 20, 2017: Bill </a:t>
            </a:r>
            <a:r>
              <a:rPr lang="en-US" sz="1700" dirty="0" smtClean="0">
                <a:latin typeface="Calibri" panose="020F0502020204030204" pitchFamily="34" charset="0"/>
              </a:rPr>
              <a:t>filed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</a:rPr>
              <a:t>July 2017 – January 2018: Joint Housing Committee reviewed; House committees reviewed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</a:rPr>
              <a:t>January 2018: House approved bond bill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</a:rPr>
              <a:t>January 2018 – June 2018: Senate committees review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</a:rPr>
              <a:t>July 2018: Expected </a:t>
            </a:r>
            <a:r>
              <a:rPr lang="en-US" sz="1700" dirty="0">
                <a:latin typeface="Calibri" panose="020F0502020204030204" pitchFamily="34" charset="0"/>
              </a:rPr>
              <a:t>approval of the </a:t>
            </a:r>
            <a:r>
              <a:rPr lang="en-US" sz="1700" dirty="0" smtClean="0">
                <a:latin typeface="Calibri" panose="020F0502020204030204" pitchFamily="34" charset="0"/>
              </a:rPr>
              <a:t>bill </a:t>
            </a:r>
          </a:p>
          <a:p>
            <a:pPr marL="466344" lvl="3" indent="0">
              <a:buNone/>
            </a:pPr>
            <a:endParaRPr lang="en-US" sz="1800" b="0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Features </a:t>
            </a:r>
            <a:r>
              <a:rPr lang="en-US" sz="2000" b="0" dirty="0" smtClean="0">
                <a:latin typeface="Calibri" panose="020F0502020204030204" pitchFamily="34" charset="0"/>
              </a:rPr>
              <a:t>of Proposed Bill, FY19 – FY23:</a:t>
            </a:r>
            <a:endParaRPr lang="en-US" sz="2000" b="0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</a:rPr>
              <a:t>$45M request over five years (same as previous cycle)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</a:rPr>
              <a:t>Two changes: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</a:rPr>
              <a:t>Eligibility: </a:t>
            </a:r>
            <a:r>
              <a:rPr lang="en-US" sz="1700" dirty="0" smtClean="0">
                <a:latin typeface="Calibri" panose="020F0502020204030204" pitchFamily="34" charset="0"/>
              </a:rPr>
              <a:t>At </a:t>
            </a:r>
            <a:r>
              <a:rPr lang="en-US" sz="1700" dirty="0">
                <a:latin typeface="Calibri" panose="020F0502020204030204" pitchFamily="34" charset="0"/>
              </a:rPr>
              <a:t>least </a:t>
            </a:r>
            <a:r>
              <a:rPr lang="en-US" sz="1700" b="1" dirty="0">
                <a:solidFill>
                  <a:srgbClr val="336166"/>
                </a:solidFill>
                <a:latin typeface="Calibri" panose="020F0502020204030204" pitchFamily="34" charset="0"/>
              </a:rPr>
              <a:t>50</a:t>
            </a:r>
            <a:r>
              <a:rPr lang="en-US" sz="1700" dirty="0">
                <a:latin typeface="Calibri" panose="020F0502020204030204" pitchFamily="34" charset="0"/>
              </a:rPr>
              <a:t> </a:t>
            </a:r>
            <a:r>
              <a:rPr lang="en-US" sz="1700" dirty="0" smtClean="0">
                <a:latin typeface="Calibri" panose="020F0502020204030204" pitchFamily="34" charset="0"/>
              </a:rPr>
              <a:t>percent* </a:t>
            </a:r>
            <a:r>
              <a:rPr lang="en-US" sz="1700" dirty="0">
                <a:latin typeface="Calibri" panose="020F0502020204030204" pitchFamily="34" charset="0"/>
              </a:rPr>
              <a:t>of the slots in the facility shall serve low-income families who are eligible for public subsidy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</a:rPr>
              <a:t>At </a:t>
            </a:r>
            <a:r>
              <a:rPr lang="en-US" sz="1700" dirty="0">
                <a:latin typeface="Calibri" panose="020F0502020204030204" pitchFamily="34" charset="0"/>
              </a:rPr>
              <a:t>the time of initial application, </a:t>
            </a:r>
            <a:r>
              <a:rPr lang="en-US" sz="1700" b="1" dirty="0">
                <a:solidFill>
                  <a:srgbClr val="336166"/>
                </a:solidFill>
                <a:latin typeface="Calibri" panose="020F0502020204030204" pitchFamily="34" charset="0"/>
              </a:rPr>
              <a:t>currently providing </a:t>
            </a:r>
            <a:r>
              <a:rPr lang="en-US" sz="1700" dirty="0">
                <a:latin typeface="Calibri" panose="020F0502020204030204" pitchFamily="34" charset="0"/>
              </a:rPr>
              <a:t>early </a:t>
            </a:r>
            <a:r>
              <a:rPr lang="en-US" sz="1700" dirty="0" smtClean="0">
                <a:latin typeface="Calibri" panose="020F0502020204030204" pitchFamily="34" charset="0"/>
              </a:rPr>
              <a:t>education and care or </a:t>
            </a:r>
            <a:r>
              <a:rPr lang="en-US" sz="1700" dirty="0">
                <a:latin typeface="Calibri" panose="020F0502020204030204" pitchFamily="34" charset="0"/>
              </a:rPr>
              <a:t>out of school time care for low income families who are eligible for public </a:t>
            </a:r>
            <a:r>
              <a:rPr lang="en-US" sz="1700" dirty="0" smtClean="0">
                <a:latin typeface="Calibri" panose="020F0502020204030204" pitchFamily="34" charset="0"/>
              </a:rPr>
              <a:t>subsidy…</a:t>
            </a:r>
            <a:endParaRPr lang="en-US" sz="17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18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08826"/>
            <a:ext cx="1967793" cy="696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51054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*A change from the FY14-FY18 bond bill which set a threshold of 25%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An Ongoing </a:t>
            </a:r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8092440" cy="3429000"/>
          </a:xfrm>
        </p:spPr>
        <p:txBody>
          <a:bodyPr>
            <a:normAutofit/>
          </a:bodyPr>
          <a:lstStyle/>
          <a:p>
            <a:pPr marL="0" indent="0"/>
            <a:r>
              <a:rPr lang="en-US" sz="1800" b="0" dirty="0">
                <a:latin typeface="Calibri" panose="020F0502020204030204" pitchFamily="34" charset="0"/>
              </a:rPr>
              <a:t>There is strong demand for additional capital, with new projects emerging every </a:t>
            </a:r>
            <a:r>
              <a:rPr lang="en-US" sz="1800" b="0" dirty="0" smtClean="0">
                <a:latin typeface="Calibri" panose="020F0502020204030204" pitchFamily="34" charset="0"/>
              </a:rPr>
              <a:t>year. </a:t>
            </a:r>
          </a:p>
          <a:p>
            <a:pPr marL="0" indent="0"/>
            <a:endParaRPr lang="en-US" sz="900" b="0" dirty="0" smtClean="0">
              <a:latin typeface="Calibri" panose="020F0502020204030204" pitchFamily="34" charset="0"/>
            </a:endParaRPr>
          </a:p>
          <a:p>
            <a:pPr marL="0" indent="0"/>
            <a:r>
              <a:rPr lang="en-US" sz="1800" b="0" dirty="0" smtClean="0">
                <a:latin typeface="Calibri" panose="020F0502020204030204" pitchFamily="34" charset="0"/>
              </a:rPr>
              <a:t>Twenty-four </a:t>
            </a:r>
            <a:r>
              <a:rPr lang="en-US" sz="1800" b="0" dirty="0">
                <a:latin typeface="Calibri" panose="020F0502020204030204" pitchFamily="34" charset="0"/>
              </a:rPr>
              <a:t>organizations across Massachusetts applied to EEOST </a:t>
            </a:r>
            <a:r>
              <a:rPr lang="en-US" sz="1800" b="0" dirty="0" smtClean="0">
                <a:latin typeface="Calibri" panose="020F0502020204030204" pitchFamily="34" charset="0"/>
              </a:rPr>
              <a:t>between 2014 and 2017 but </a:t>
            </a:r>
            <a:r>
              <a:rPr lang="en-US" sz="1800" b="0" dirty="0">
                <a:latin typeface="Calibri" panose="020F0502020204030204" pitchFamily="34" charset="0"/>
              </a:rPr>
              <a:t>were not funded. They collectively serve 3,500 low-income children and are located in communities such as</a:t>
            </a:r>
            <a:r>
              <a:rPr lang="en-US" sz="1800" b="0" dirty="0" smtClean="0">
                <a:latin typeface="Calibri" panose="020F0502020204030204" pitchFamily="34" charset="0"/>
              </a:rPr>
              <a:t>:</a:t>
            </a:r>
            <a:endParaRPr lang="en-US" sz="1800" b="0" dirty="0">
              <a:latin typeface="Calibri" panose="020F0502020204030204" pitchFamily="34" charset="0"/>
            </a:endParaRPr>
          </a:p>
          <a:p>
            <a:pPr indent="3175">
              <a:lnSpc>
                <a:spcPct val="12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Adams	Braintree		Canton		Lawrence</a:t>
            </a:r>
            <a:endParaRPr lang="en-US" sz="1800" b="0" dirty="0">
              <a:solidFill>
                <a:srgbClr val="336166"/>
              </a:solidFill>
              <a:latin typeface="Calibri" panose="020F0502020204030204" pitchFamily="34" charset="0"/>
            </a:endParaRPr>
          </a:p>
          <a:p>
            <a:pPr indent="3175">
              <a:lnSpc>
                <a:spcPct val="12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Beverly	Brockton		Chicopee		Lynn</a:t>
            </a:r>
            <a:endParaRPr lang="en-US" sz="1800" b="0" dirty="0">
              <a:solidFill>
                <a:srgbClr val="336166"/>
              </a:solidFill>
              <a:latin typeface="Calibri" panose="020F0502020204030204" pitchFamily="34" charset="0"/>
            </a:endParaRPr>
          </a:p>
          <a:p>
            <a:pPr indent="3175">
              <a:lnSpc>
                <a:spcPct val="12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Boston	Cambridge	Fall River		West Barnstable</a:t>
            </a:r>
            <a:endParaRPr lang="en-US" sz="1800" b="0" dirty="0">
              <a:solidFill>
                <a:srgbClr val="336166"/>
              </a:solidFill>
              <a:latin typeface="Calibri" panose="020F0502020204030204" pitchFamily="34" charset="0"/>
            </a:endParaRPr>
          </a:p>
          <a:p>
            <a:pPr indent="3175">
              <a:lnSpc>
                <a:spcPct val="12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5105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Source: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Children’s Investment Fund application data from EEOST rounds FY14-FY17.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92440" cy="54864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Children’s Investment Fund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90600"/>
            <a:ext cx="7305964" cy="3579849"/>
          </a:xfrm>
        </p:spPr>
        <p:txBody>
          <a:bodyPr>
            <a:noAutofit/>
          </a:bodyPr>
          <a:lstStyle/>
          <a:p>
            <a:pPr marL="0" indent="0"/>
            <a:r>
              <a:rPr lang="en-US" b="0" dirty="0" smtClean="0"/>
              <a:t>Children’s Investment Fund believes </a:t>
            </a:r>
            <a:r>
              <a:rPr lang="en-US" b="0" dirty="0"/>
              <a:t>that all children </a:t>
            </a:r>
            <a:r>
              <a:rPr lang="en-US" b="0" dirty="0" smtClean="0"/>
              <a:t>deserve </a:t>
            </a:r>
            <a:r>
              <a:rPr lang="en-US" b="0" dirty="0"/>
              <a:t>to learn in safe physical environments designed to support their healthy growth and development</a:t>
            </a:r>
            <a:r>
              <a:rPr lang="en-US" b="0" dirty="0" smtClean="0"/>
              <a:t>.</a:t>
            </a:r>
          </a:p>
          <a:p>
            <a:pPr marL="0" indent="0"/>
            <a:r>
              <a:rPr lang="en-US" b="0" dirty="0" smtClean="0"/>
              <a:t>We </a:t>
            </a:r>
            <a:r>
              <a:rPr lang="en-US" b="0" dirty="0"/>
              <a:t>help non-profit organizations in Massachusetts develop </a:t>
            </a:r>
            <a:r>
              <a:rPr lang="en-US" b="0" dirty="0" smtClean="0"/>
              <a:t>high-quality </a:t>
            </a:r>
            <a:r>
              <a:rPr lang="en-US" b="0" dirty="0"/>
              <a:t>facilities for </a:t>
            </a:r>
            <a:r>
              <a:rPr lang="en-US" b="0" dirty="0" smtClean="0"/>
              <a:t>children from low- and moderate-income families.</a:t>
            </a:r>
          </a:p>
          <a:p>
            <a:pPr marL="0" indent="0"/>
            <a:endParaRPr lang="en-US" sz="1800" b="0" dirty="0"/>
          </a:p>
          <a:p>
            <a:pPr marL="0" indent="0"/>
            <a:r>
              <a:rPr lang="en-US" dirty="0" smtClean="0">
                <a:solidFill>
                  <a:srgbClr val="336166"/>
                </a:solidFill>
              </a:rPr>
              <a:t>We Provide:</a:t>
            </a:r>
            <a:endParaRPr lang="en-US" dirty="0">
              <a:solidFill>
                <a:srgbClr val="33616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Technical Assistance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Loan Financing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Grants</a:t>
            </a:r>
          </a:p>
          <a:p>
            <a:pPr marL="9144" lvl="1" indent="0">
              <a:buNone/>
            </a:pPr>
            <a:endParaRPr lang="en-US" sz="1800" dirty="0" smtClean="0"/>
          </a:p>
          <a:p>
            <a:pPr marL="9144" lvl="1" indent="0">
              <a:buNone/>
            </a:pPr>
            <a:r>
              <a:rPr lang="en-US" sz="1800" i="1" dirty="0"/>
              <a:t> 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3886237" cy="266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all" dirty="0">
                <a:solidFill>
                  <a:schemeClr val="accent3"/>
                </a:solidFill>
                <a:latin typeface="Calibri" panose="020F0502020204030204" pitchFamily="34" charset="0"/>
              </a:rPr>
              <a:t>EEOST Evaluation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58" y="1752600"/>
            <a:ext cx="3551324" cy="236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294967295"/>
          </p:nvPr>
        </p:nvSpPr>
        <p:spPr>
          <a:xfrm>
            <a:off x="838200" y="1219200"/>
            <a:ext cx="4495800" cy="35147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Evaluation by independent research firm currently underway through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Measuring </a:t>
            </a:r>
            <a:r>
              <a:rPr lang="en-US" sz="1800" b="0" dirty="0">
                <a:solidFill>
                  <a:srgbClr val="336166"/>
                </a:solidFill>
                <a:latin typeface="Calibri" panose="020F0502020204030204" pitchFamily="34" charset="0"/>
              </a:rPr>
              <a:t>i</a:t>
            </a:r>
            <a:r>
              <a:rPr lang="en-US" sz="1800" b="0" dirty="0" smtClean="0">
                <a:solidFill>
                  <a:srgbClr val="336166"/>
                </a:solidFill>
                <a:latin typeface="Calibri" panose="020F0502020204030204" pitchFamily="34" charset="0"/>
              </a:rPr>
              <a:t>mpact of EEOST grants 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Quality of facility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Quality of classroom learning environment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Teacher-child interactions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Child well-being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Educator well-being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Calibri" panose="020F0502020204030204" pitchFamily="34" charset="0"/>
              </a:rPr>
              <a:t>Organizational stability and capacity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520940" cy="54864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EEOST Project </a:t>
            </a: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PHOTOS</a:t>
            </a:r>
            <a:b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(Photos will be projected during the fiscal committee Meeting.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21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Early Education and Out of School Time Capital Grant	</a:t>
            </a:r>
            <a:endParaRPr lang="en-US" sz="36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656E"/>
                </a:solidFill>
                <a:latin typeface="Calibri" panose="020F0502020204030204" pitchFamily="34" charset="0"/>
              </a:rPr>
              <a:t>EEOST</a:t>
            </a:r>
            <a:endParaRPr lang="en-US" dirty="0">
              <a:solidFill>
                <a:srgbClr val="5B656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What is EEOST?</a:t>
            </a:r>
            <a:r>
              <a:rPr lang="en-US" sz="3200" dirty="0" smtClean="0">
                <a:solidFill>
                  <a:schemeClr val="accent3"/>
                </a:solidFill>
              </a:rPr>
              <a:t>	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848600" cy="4343400"/>
          </a:xfrm>
        </p:spPr>
        <p:txBody>
          <a:bodyPr>
            <a:normAutofit/>
          </a:bodyPr>
          <a:lstStyle/>
          <a:p>
            <a:pPr marL="346075" indent="-346075">
              <a:defRPr/>
            </a:pPr>
            <a:r>
              <a:rPr lang="en-US" sz="1800" b="0" dirty="0">
                <a:latin typeface="Calibri" panose="020F0502020204030204" pitchFamily="34" charset="0"/>
                <a:cs typeface="Arial" pitchFamily="34" charset="0"/>
              </a:rPr>
              <a:t>The </a:t>
            </a:r>
            <a:r>
              <a:rPr lang="en-US" sz="1800" b="0" dirty="0">
                <a:solidFill>
                  <a:srgbClr val="336166"/>
                </a:solidFill>
                <a:latin typeface="Calibri" panose="020F0502020204030204" pitchFamily="34" charset="0"/>
                <a:cs typeface="Arial" pitchFamily="34" charset="0"/>
              </a:rPr>
              <a:t>Early Education and Out of School Time (EEOST) Capital </a:t>
            </a:r>
            <a:r>
              <a:rPr lang="en-US" sz="1800" b="0" dirty="0" smtClean="0">
                <a:solidFill>
                  <a:srgbClr val="336166"/>
                </a:solidFill>
                <a:latin typeface="Calibri" panose="020F0502020204030204" pitchFamily="34" charset="0"/>
                <a:cs typeface="Arial" pitchFamily="34" charset="0"/>
              </a:rPr>
              <a:t>Fund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  <a:cs typeface="Arial" pitchFamily="34" charset="0"/>
              </a:rPr>
              <a:t>was created by </a:t>
            </a:r>
            <a:r>
              <a:rPr lang="en-US" sz="1800" b="0" i="1" dirty="0">
                <a:latin typeface="Calibri" panose="020F0502020204030204" pitchFamily="34" charset="0"/>
                <a:cs typeface="Arial" pitchFamily="34" charset="0"/>
              </a:rPr>
              <a:t>An Act Financing the Production and Preservation of Housing for Low and Moderate Income </a:t>
            </a:r>
            <a:r>
              <a:rPr lang="en-US" sz="1800" b="0" i="1" dirty="0" smtClean="0">
                <a:latin typeface="Calibri" panose="020F0502020204030204" pitchFamily="34" charset="0"/>
                <a:cs typeface="Arial" pitchFamily="34" charset="0"/>
              </a:rPr>
              <a:t>Residents </a:t>
            </a: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(S.L. </a:t>
            </a:r>
            <a:r>
              <a:rPr lang="en-US" sz="1800" b="0" dirty="0">
                <a:latin typeface="Calibri" panose="020F0502020204030204" pitchFamily="34" charset="0"/>
                <a:cs typeface="Arial" pitchFamily="34" charset="0"/>
              </a:rPr>
              <a:t>2013</a:t>
            </a: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, Ch. 129, §2) </a:t>
            </a:r>
            <a:r>
              <a:rPr lang="en-US" altLang="en-US" sz="1800" b="0" dirty="0" smtClean="0">
                <a:latin typeface="Calibri" panose="020F0502020204030204" pitchFamily="34" charset="0"/>
                <a:cs typeface="Arial" pitchFamily="34" charset="0"/>
              </a:rPr>
              <a:t>in November </a:t>
            </a:r>
            <a:r>
              <a:rPr lang="en-US" altLang="en-US" sz="1800" b="0" dirty="0">
                <a:latin typeface="Calibri" panose="020F0502020204030204" pitchFamily="34" charset="0"/>
                <a:cs typeface="Arial" pitchFamily="34" charset="0"/>
              </a:rPr>
              <a:t>2013</a:t>
            </a:r>
            <a:r>
              <a:rPr lang="en-US" altLang="en-US" sz="1800" b="0" dirty="0" smtClean="0">
                <a:latin typeface="Calibri" panose="020F0502020204030204" pitchFamily="34" charset="0"/>
                <a:cs typeface="Arial" pitchFamily="34" charset="0"/>
              </a:rPr>
              <a:t>. </a:t>
            </a:r>
          </a:p>
          <a:p>
            <a:pPr marL="346075" indent="-346075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1800" b="0" dirty="0">
                <a:latin typeface="Calibri" panose="020F0502020204030204" pitchFamily="34" charset="0"/>
                <a:cs typeface="Arial" pitchFamily="34" charset="0"/>
              </a:rPr>
              <a:t>	</a:t>
            </a:r>
            <a:r>
              <a:rPr lang="en-US" altLang="en-US" sz="1800" b="0" dirty="0">
                <a:solidFill>
                  <a:srgbClr val="336166"/>
                </a:solidFill>
                <a:latin typeface="Calibri" panose="020F0502020204030204" pitchFamily="34" charset="0"/>
                <a:cs typeface="Arial" pitchFamily="34" charset="0"/>
              </a:rPr>
              <a:t>$45M </a:t>
            </a:r>
            <a:r>
              <a:rPr lang="en-US" altLang="en-US" sz="1800" b="0" dirty="0" smtClean="0">
                <a:latin typeface="Calibri" panose="020F0502020204030204" pitchFamily="34" charset="0"/>
                <a:cs typeface="Arial" pitchFamily="34" charset="0"/>
              </a:rPr>
              <a:t>was allocated over five years through this bond bill.</a:t>
            </a:r>
          </a:p>
          <a:p>
            <a:pPr marL="346075" indent="-346075">
              <a:defRPr/>
            </a:pPr>
            <a:r>
              <a:rPr lang="en-US" altLang="en-US" sz="1800" b="0" dirty="0" smtClean="0">
                <a:latin typeface="Calibri" panose="020F0502020204030204" pitchFamily="34" charset="0"/>
                <a:cs typeface="Arial" pitchFamily="34" charset="0"/>
              </a:rPr>
              <a:t>EEOST is a </a:t>
            </a:r>
            <a:r>
              <a:rPr lang="en-US" altLang="en-US" sz="1800" b="0" dirty="0" smtClean="0">
                <a:solidFill>
                  <a:srgbClr val="336166"/>
                </a:solidFill>
                <a:latin typeface="Calibri" panose="020F0502020204030204" pitchFamily="34" charset="0"/>
                <a:cs typeface="Arial" pitchFamily="34" charset="0"/>
              </a:rPr>
              <a:t>competitive grant </a:t>
            </a:r>
            <a:r>
              <a:rPr lang="en-US" altLang="en-US" sz="1800" b="0" dirty="0" smtClean="0">
                <a:latin typeface="Calibri" panose="020F0502020204030204" pitchFamily="34" charset="0"/>
                <a:cs typeface="Arial" pitchFamily="34" charset="0"/>
              </a:rPr>
              <a:t>program intended to fund facilities improvement projects for licensed, non-profit, center-based providers.</a:t>
            </a:r>
            <a:endParaRPr lang="en-US" altLang="en-US" sz="1800" b="0" dirty="0">
              <a:latin typeface="Calibri" panose="020F0502020204030204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The Department of Early Education and Care (EEC) </a:t>
            </a:r>
            <a:r>
              <a:rPr lang="en-US" sz="1800" b="0" dirty="0">
                <a:latin typeface="Calibri" panose="020F0502020204030204" pitchFamily="34" charset="0"/>
                <a:cs typeface="Arial" pitchFamily="34" charset="0"/>
              </a:rPr>
              <a:t>designated Children’s Investment Fund </a:t>
            </a: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to </a:t>
            </a:r>
            <a:r>
              <a:rPr lang="en-US" sz="1800" b="0" dirty="0">
                <a:latin typeface="Calibri" panose="020F0502020204030204" pitchFamily="34" charset="0"/>
                <a:cs typeface="Arial" pitchFamily="34" charset="0"/>
              </a:rPr>
              <a:t>administer </a:t>
            </a: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EEOST</a:t>
            </a:r>
          </a:p>
          <a:p>
            <a:pPr>
              <a:spcBef>
                <a:spcPts val="1200"/>
              </a:spcBef>
            </a:pPr>
            <a:r>
              <a:rPr lang="en-US" sz="1800" b="0" dirty="0">
                <a:latin typeface="Calibri" panose="020F0502020204030204" pitchFamily="34" charset="0"/>
              </a:rPr>
              <a:t>EEOST can fund acquisition costs, construction </a:t>
            </a:r>
            <a:r>
              <a:rPr lang="en-US" sz="1800" b="0" dirty="0" smtClean="0">
                <a:latin typeface="Calibri" panose="020F0502020204030204" pitchFamily="34" charset="0"/>
              </a:rPr>
              <a:t>costs, </a:t>
            </a:r>
            <a:r>
              <a:rPr lang="en-US" sz="1800" b="0" dirty="0">
                <a:latin typeface="Calibri" panose="020F0502020204030204" pitchFamily="34" charset="0"/>
              </a:rPr>
              <a:t>and other costs associated with expanding or building centers that provide </a:t>
            </a:r>
            <a:r>
              <a:rPr lang="en-US" sz="1800" b="0" dirty="0" smtClean="0">
                <a:latin typeface="Calibri" panose="020F0502020204030204" pitchFamily="34" charset="0"/>
              </a:rPr>
              <a:t>early childhood education (ECE) and/or out-of-school time (OST) </a:t>
            </a:r>
            <a:r>
              <a:rPr lang="en-US" sz="1800" b="0" dirty="0">
                <a:latin typeface="Calibri" panose="020F0502020204030204" pitchFamily="34" charset="0"/>
              </a:rPr>
              <a:t>services</a:t>
            </a:r>
          </a:p>
          <a:p>
            <a:pPr>
              <a:spcBef>
                <a:spcPts val="1200"/>
              </a:spcBef>
            </a:pPr>
            <a:endParaRPr lang="en-US" sz="1800" b="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20940" cy="548640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Who is eligible to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20940" cy="3766077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endParaRPr lang="en-US" sz="900" b="0" dirty="0" smtClean="0">
              <a:latin typeface="Calibri" panose="020F0502020204030204" pitchFamily="34" charset="0"/>
              <a:cs typeface="Arial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Non-profit organizations serving children eligible for public subsidy.</a:t>
            </a:r>
          </a:p>
          <a:p>
            <a:pPr>
              <a:spcAft>
                <a:spcPts val="600"/>
              </a:spcAft>
            </a:pPr>
            <a:r>
              <a:rPr lang="en-US" sz="1800" b="0" dirty="0">
                <a:latin typeface="Calibri" panose="020F0502020204030204" pitchFamily="34" charset="0"/>
                <a:cs typeface="Arial" pitchFamily="34" charset="0"/>
              </a:rPr>
              <a:t>Eligible licensed Large Group grantees must operate a full time year round program and School Age Child Care Programs must provide wrap-around care during the summer</a:t>
            </a:r>
            <a:r>
              <a:rPr lang="en-US" sz="1800" b="0" dirty="0" smtClean="0">
                <a:latin typeface="Calibri" panose="020F0502020204030204" pitchFamily="34" charset="0"/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en-US" sz="1800" b="0" dirty="0" smtClean="0">
                <a:latin typeface="Calibri" panose="020F0502020204030204" pitchFamily="34" charset="0"/>
              </a:rPr>
              <a:t>Projects must</a:t>
            </a: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sz="1800" b="0" dirty="0">
                <a:latin typeface="Calibri" panose="020F0502020204030204" pitchFamily="34" charset="0"/>
                <a:cs typeface="Arial" pitchFamily="34" charset="0"/>
              </a:rPr>
              <a:t>when completed, </a:t>
            </a: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improve </a:t>
            </a:r>
            <a:r>
              <a:rPr lang="en-US" sz="1800" b="0" dirty="0">
                <a:latin typeface="Calibri" panose="020F0502020204030204" pitchFamily="34" charset="0"/>
                <a:cs typeface="Arial" pitchFamily="34" charset="0"/>
              </a:rPr>
              <a:t>all their physical environment criteria for Level 3 or Level 4 status as stated in the MA Quality Rating and Improvement System </a:t>
            </a:r>
            <a:r>
              <a:rPr lang="en-US" sz="1800" b="0" dirty="0" smtClean="0">
                <a:latin typeface="Calibri" panose="020F0502020204030204" pitchFamily="34" charset="0"/>
                <a:cs typeface="Arial" pitchFamily="34" charset="0"/>
              </a:rPr>
              <a:t>(QRIS). </a:t>
            </a:r>
          </a:p>
          <a:p>
            <a:pPr lvl="0">
              <a:spcAft>
                <a:spcPts val="600"/>
              </a:spcAft>
            </a:pP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520940" cy="548640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Grant Review Score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045" y="990600"/>
            <a:ext cx="7344355" cy="4535902"/>
          </a:xfrm>
        </p:spPr>
        <p:txBody>
          <a:bodyPr>
            <a:normAutofit/>
          </a:bodyPr>
          <a:lstStyle/>
          <a:p>
            <a:pPr marL="0" indent="0"/>
            <a:r>
              <a:rPr lang="en-US" sz="1800" dirty="0">
                <a:latin typeface="Calibri" panose="020F0502020204030204" pitchFamily="34" charset="0"/>
              </a:rPr>
              <a:t>Criteria				Maximum Points Available	</a:t>
            </a:r>
            <a:r>
              <a:rPr lang="en-US" sz="800" dirty="0">
                <a:latin typeface="Calibri" panose="020F0502020204030204" pitchFamily="34" charset="0"/>
              </a:rPr>
              <a:t>	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1. Capital Project Readiness			20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2. QRIS Progression &amp; Maintenance		15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3. Project Feasibility			15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4. Site Consideration			10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5. Development Team &amp; Project Manager	10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6. Development Costs			10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7. Expansion of Affordable Slots		10</a:t>
            </a: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8. Preferences				</a:t>
            </a:r>
            <a:r>
              <a:rPr lang="en-US" sz="1800" u="sng" dirty="0">
                <a:latin typeface="Calibri" panose="020F0502020204030204" pitchFamily="34" charset="0"/>
              </a:rPr>
              <a:t>10</a:t>
            </a:r>
            <a:endParaRPr lang="en-US" sz="1800" dirty="0">
              <a:latin typeface="Calibri" panose="020F0502020204030204" pitchFamily="34" charset="0"/>
            </a:endParaRPr>
          </a:p>
          <a:p>
            <a:pPr marL="0" indent="0"/>
            <a:r>
              <a:rPr lang="en-US" sz="1800" dirty="0">
                <a:latin typeface="Calibri" panose="020F0502020204030204" pitchFamily="34" charset="0"/>
              </a:rPr>
              <a:t>Total					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F8852-6724-41B0-A86E-72CDA7A1E01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Round 1 – FY14/FY15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5360" y="12530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>
                <a:latin typeface="Calibri" panose="020F0502020204030204" pitchFamily="34" charset="0"/>
              </a:rPr>
              <a:t>Combined </a:t>
            </a:r>
            <a:r>
              <a:rPr lang="en-US" sz="2000" b="0" dirty="0">
                <a:latin typeface="Calibri" panose="020F0502020204030204" pitchFamily="34" charset="0"/>
              </a:rPr>
              <a:t>round (two fiscal years) </a:t>
            </a:r>
            <a:endParaRPr lang="en-US" sz="2000" b="0" dirty="0" smtClean="0">
              <a:latin typeface="Calibri" panose="020F0502020204030204" pitchFamily="34" charset="0"/>
            </a:endParaRPr>
          </a:p>
          <a:p>
            <a:endParaRPr lang="en-US" sz="2000" b="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19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</a:rPr>
              <a:t>full applications received, with $16.7M in requests</a:t>
            </a:r>
          </a:p>
          <a:p>
            <a:endParaRPr lang="en-US" sz="2400" dirty="0" smtClean="0">
              <a:solidFill>
                <a:srgbClr val="336166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10</a:t>
            </a:r>
            <a:r>
              <a:rPr lang="en-US" sz="2000" b="0" dirty="0" smtClean="0">
                <a:latin typeface="Calibri" panose="020F0502020204030204" pitchFamily="34" charset="0"/>
              </a:rPr>
              <a:t> organizations were funded</a:t>
            </a:r>
          </a:p>
          <a:p>
            <a:r>
              <a:rPr lang="en-US" sz="2000" b="0" dirty="0" smtClean="0">
                <a:latin typeface="Calibri" panose="020F0502020204030204" pitchFamily="34" charset="0"/>
              </a:rPr>
              <a:t>$</a:t>
            </a:r>
            <a:r>
              <a:rPr lang="en-US" sz="2000" b="0" dirty="0">
                <a:latin typeface="Calibri" panose="020F0502020204030204" pitchFamily="34" charset="0"/>
              </a:rPr>
              <a:t>7.45M granted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914400"/>
            <a:ext cx="6400800" cy="41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3124200" y="27101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753100" y="2336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5780" y="365760"/>
            <a:ext cx="8321040" cy="548640"/>
          </a:xfrm>
        </p:spPr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Round 1 – </a:t>
            </a: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FY14/FY15 </a:t>
            </a:r>
            <a:b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Locations of Applications Received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172200" y="1828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334000" y="3352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562600" y="3810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943600" y="20243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397500" y="158242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638800" y="1447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114800" y="2933828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829300" y="22148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932771" y="3973136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5877560" y="27432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5676900" y="221488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209800" y="148082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215915" y="1620520"/>
            <a:ext cx="800100" cy="246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68290" y="1506253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Beverly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996138" y="1939223"/>
            <a:ext cx="557062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93443" y="1808936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Lynn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07982" y="1340619"/>
            <a:ext cx="845218" cy="12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93443" y="1232356"/>
            <a:ext cx="669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Lawrence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5257800" y="1447800"/>
            <a:ext cx="158817" cy="18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33749" y="1250771"/>
            <a:ext cx="631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Lowell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Connector 34"/>
          <p:cNvCxnSpPr>
            <a:endCxn id="37" idx="1"/>
          </p:cNvCxnSpPr>
          <p:nvPr/>
        </p:nvCxnSpPr>
        <p:spPr>
          <a:xfrm flipV="1">
            <a:off x="5901890" y="2183358"/>
            <a:ext cx="442762" cy="64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44652" y="2075636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Revere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39" name="Straight Connector 38"/>
          <p:cNvCxnSpPr>
            <a:endCxn id="40" idx="1"/>
          </p:cNvCxnSpPr>
          <p:nvPr/>
        </p:nvCxnSpPr>
        <p:spPr>
          <a:xfrm flipV="1">
            <a:off x="5760319" y="2395562"/>
            <a:ext cx="411881" cy="1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72200" y="228784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Boston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473700" y="2215489"/>
            <a:ext cx="233580" cy="34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06478" y="2075636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Cambridge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932771" y="2710180"/>
            <a:ext cx="620429" cy="88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93442" y="2570936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Braintree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138787" y="3419555"/>
            <a:ext cx="232310" cy="4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71799" y="3356261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Attleboro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72810" y="3810000"/>
            <a:ext cx="669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Fall River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319445" y="3877240"/>
            <a:ext cx="232310" cy="44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92428" y="4419600"/>
            <a:ext cx="669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New Bedford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>
            <a:endCxn id="18" idx="2"/>
          </p:cNvCxnSpPr>
          <p:nvPr/>
        </p:nvCxnSpPr>
        <p:spPr>
          <a:xfrm flipV="1">
            <a:off x="5592278" y="4049336"/>
            <a:ext cx="355046" cy="477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733801" y="3238042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Southbridge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129740" y="3010028"/>
            <a:ext cx="23160" cy="22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28261" y="3153029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Chicopee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62" name="Straight Connector 61"/>
          <p:cNvCxnSpPr>
            <a:stCxn id="61" idx="0"/>
          </p:cNvCxnSpPr>
          <p:nvPr/>
        </p:nvCxnSpPr>
        <p:spPr>
          <a:xfrm flipV="1">
            <a:off x="3124200" y="2786380"/>
            <a:ext cx="38100" cy="366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08837" y="1447800"/>
            <a:ext cx="791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North Adams</a:t>
            </a:r>
            <a:endParaRPr lang="en-US" sz="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65" name="Straight Connector 64"/>
          <p:cNvCxnSpPr>
            <a:endCxn id="21" idx="4"/>
          </p:cNvCxnSpPr>
          <p:nvPr/>
        </p:nvCxnSpPr>
        <p:spPr>
          <a:xfrm flipV="1">
            <a:off x="1600200" y="1509926"/>
            <a:ext cx="685800" cy="50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</a:rPr>
              <a:t>Round 2 – FY16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CB64-EF6C-459C-9F4A-FEF279EBD85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520940" cy="3579849"/>
          </a:xfrm>
        </p:spPr>
        <p:txBody>
          <a:bodyPr/>
          <a:lstStyle/>
          <a:p>
            <a:endParaRPr lang="en-US" b="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23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</a:rPr>
              <a:t>pre-applications received, with $15.8M in requests</a:t>
            </a: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16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</a:rPr>
              <a:t>of those organizations, with $12.2M in requests, were invited to submit a full application</a:t>
            </a:r>
          </a:p>
          <a:p>
            <a:endParaRPr lang="en-US" sz="2000" b="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336166"/>
                </a:solidFill>
                <a:latin typeface="Calibri" panose="020F0502020204030204" pitchFamily="34" charset="0"/>
              </a:rPr>
              <a:t>6</a:t>
            </a:r>
            <a:r>
              <a:rPr lang="en-US" sz="2000" b="0" dirty="0" smtClean="0">
                <a:latin typeface="Calibri" panose="020F0502020204030204" pitchFamily="34" charset="0"/>
              </a:rPr>
              <a:t> organizations </a:t>
            </a:r>
            <a:r>
              <a:rPr lang="en-US" sz="2000" b="0" dirty="0">
                <a:latin typeface="Calibri" panose="020F0502020204030204" pitchFamily="34" charset="0"/>
              </a:rPr>
              <a:t>were </a:t>
            </a:r>
            <a:r>
              <a:rPr lang="en-US" sz="2000" b="0" dirty="0" smtClean="0">
                <a:latin typeface="Calibri" panose="020F0502020204030204" pitchFamily="34" charset="0"/>
              </a:rPr>
              <a:t>funded</a:t>
            </a:r>
          </a:p>
          <a:p>
            <a:r>
              <a:rPr lang="en-US" sz="2000" b="0" dirty="0">
                <a:latin typeface="Calibri" panose="020F0502020204030204" pitchFamily="34" charset="0"/>
              </a:rPr>
              <a:t>$3.6M granted</a:t>
            </a:r>
          </a:p>
          <a:p>
            <a:endParaRPr lang="en-US" sz="2000" b="0" dirty="0">
              <a:latin typeface="Calibri" panose="020F0502020204030204" pitchFamily="34" charset="0"/>
            </a:endParaRPr>
          </a:p>
          <a:p>
            <a:endParaRPr lang="en-US" sz="2000" b="0" dirty="0" smtClean="0">
              <a:latin typeface="Calibri" panose="020F0502020204030204" pitchFamily="34" charset="0"/>
            </a:endParaRPr>
          </a:p>
          <a:p>
            <a:endParaRPr lang="en-US" b="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019800"/>
            <a:ext cx="1967793" cy="69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ghlights from 2015 Progress Report Presentation - JB format 6.21">
  <a:themeElements>
    <a:clrScheme name="CIF">
      <a:dk1>
        <a:srgbClr val="5B656E"/>
      </a:dk1>
      <a:lt1>
        <a:srgbClr val="FFFFFF"/>
      </a:lt1>
      <a:dk2>
        <a:srgbClr val="FFFFFF"/>
      </a:dk2>
      <a:lt2>
        <a:srgbClr val="5B656E"/>
      </a:lt2>
      <a:accent1>
        <a:srgbClr val="1F3E7C"/>
      </a:accent1>
      <a:accent2>
        <a:srgbClr val="B6BD00"/>
      </a:accent2>
      <a:accent3>
        <a:srgbClr val="007078"/>
      </a:accent3>
      <a:accent4>
        <a:srgbClr val="00A889"/>
      </a:accent4>
      <a:accent5>
        <a:srgbClr val="0090BA"/>
      </a:accent5>
      <a:accent6>
        <a:srgbClr val="E65526"/>
      </a:accent6>
      <a:hlink>
        <a:srgbClr val="0090BA"/>
      </a:hlink>
      <a:folHlink>
        <a:srgbClr val="00A889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1051</Words>
  <Application>Microsoft Office PowerPoint</Application>
  <PresentationFormat>On-screen Show (4:3)</PresentationFormat>
  <Paragraphs>308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Highlights from 2015 Progress Report Presentation - JB format 6.21</vt:lpstr>
      <vt:lpstr>Building for Quality</vt:lpstr>
      <vt:lpstr>Children’s Investment Fund</vt:lpstr>
      <vt:lpstr>Early Education and Out of School Time Capital Grant </vt:lpstr>
      <vt:lpstr>What is EEOST? </vt:lpstr>
      <vt:lpstr>Who is eligible to apply?</vt:lpstr>
      <vt:lpstr>Grant Review Score Sheet</vt:lpstr>
      <vt:lpstr>Round 1 – FY14/FY15</vt:lpstr>
      <vt:lpstr>Round 1 – FY14/FY15  Locations of Applications Received</vt:lpstr>
      <vt:lpstr>Round 2 – FY16 </vt:lpstr>
      <vt:lpstr>Round 2 – FY16  Locations of Pre-Applications Received</vt:lpstr>
      <vt:lpstr>Round 3 – FY17</vt:lpstr>
      <vt:lpstr>Round 3 – FY17  Locations of Pre-Applications Received</vt:lpstr>
      <vt:lpstr>Round 4 – FY18</vt:lpstr>
      <vt:lpstr>Round 4 – FY18  Locations of Pre-Applications Received</vt:lpstr>
      <vt:lpstr>EEOST SUCCESSES</vt:lpstr>
      <vt:lpstr>EEOST SUCCESSES</vt:lpstr>
      <vt:lpstr>EEOST Capital Fund Reauthorization</vt:lpstr>
      <vt:lpstr>EEOST Capital Fund Reauthorization</vt:lpstr>
      <vt:lpstr>An Ongoing Need</vt:lpstr>
      <vt:lpstr>EEOST Evaluation</vt:lpstr>
      <vt:lpstr>EEOST Project PHOTOS  (Photos will be projected during the fiscal committee Meeting.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from 2015</dc:title>
  <dc:creator>Bree Horwitz</dc:creator>
  <cp:lastModifiedBy>Concannon, William (EEC)</cp:lastModifiedBy>
  <cp:revision>146</cp:revision>
  <cp:lastPrinted>2018-01-30T22:04:36Z</cp:lastPrinted>
  <dcterms:created xsi:type="dcterms:W3CDTF">2016-06-21T15:59:25Z</dcterms:created>
  <dcterms:modified xsi:type="dcterms:W3CDTF">2018-02-02T19:55:52Z</dcterms:modified>
</cp:coreProperties>
</file>