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7" d="100"/>
          <a:sy n="157" d="100"/>
        </p:scale>
        <p:origin x="-29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61339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59001c834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59001c834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59001c834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59001c834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59001c83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59001c83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59001c83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59001c83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59001c834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59001c83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59001c83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59001c83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59001c834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59001c83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59001c83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59001c83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59001c834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59001c834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59001c83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59001c83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59001c83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59001c83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59001c834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59001c834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59001c834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59001c834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2"/>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pnqinma.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ppdcommission.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cate.mcanulty@mahouse.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ppdcommission.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074874" y="2088924"/>
            <a:ext cx="6891307"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solidFill>
                  <a:srgbClr val="FF9933"/>
                </a:solidFill>
                <a:latin typeface="Aharoni" panose="02010803020104030203" pitchFamily="2" charset="-79"/>
                <a:cs typeface="Aharoni" panose="02010803020104030203" pitchFamily="2" charset="-79"/>
              </a:rPr>
              <a:t>The Ellen Story Commission on Postpartum Depression</a:t>
            </a:r>
            <a:endParaRPr sz="4400" dirty="0">
              <a:solidFill>
                <a:srgbClr val="FF9933"/>
              </a:solidFill>
              <a:latin typeface="Aharoni" panose="02010803020104030203" pitchFamily="2" charset="-79"/>
              <a:cs typeface="Aharoni" panose="02010803020104030203" pitchFamily="2" charset="-79"/>
            </a:endParaRPr>
          </a:p>
        </p:txBody>
      </p:sp>
      <p:sp>
        <p:nvSpPr>
          <p:cNvPr id="55" name="Google Shape;55;p13"/>
          <p:cNvSpPr txBox="1">
            <a:spLocks noGrp="1"/>
          </p:cNvSpPr>
          <p:nvPr>
            <p:ph type="subTitle" idx="1"/>
          </p:nvPr>
        </p:nvSpPr>
        <p:spPr>
          <a:xfrm>
            <a:off x="1096070" y="4226921"/>
            <a:ext cx="6852109" cy="6236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666666"/>
                </a:solidFill>
              </a:rPr>
              <a:t>Cate McAnulty, Director</a:t>
            </a:r>
            <a:endParaRPr sz="2000" dirty="0">
              <a:solidFill>
                <a:srgbClr val="666666"/>
              </a:solidFill>
            </a:endParaRPr>
          </a:p>
          <a:p>
            <a:pPr marL="0" lvl="0" indent="0" algn="ctr" rtl="0">
              <a:spcBef>
                <a:spcPts val="0"/>
              </a:spcBef>
              <a:spcAft>
                <a:spcPts val="0"/>
              </a:spcAft>
              <a:buNone/>
            </a:pPr>
            <a:endParaRPr dirty="0">
              <a:solidFill>
                <a:srgbClr val="666666"/>
              </a:solidFill>
            </a:endParaRPr>
          </a:p>
        </p:txBody>
      </p:sp>
      <p:pic>
        <p:nvPicPr>
          <p:cNvPr id="1026" name="Picture 2" descr="G:\Rep_O'DayJ\ODay\CATE\PPD\Online Communications\Twitter\PPD Twitter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380" y="340556"/>
            <a:ext cx="1556296" cy="1556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Current Projects - Evaluation</a:t>
            </a:r>
            <a:endParaRPr dirty="0">
              <a:solidFill>
                <a:srgbClr val="FF9933"/>
              </a:solidFill>
              <a:latin typeface="Aharoni" panose="02010803020104030203" pitchFamily="2" charset="-79"/>
              <a:cs typeface="Aharoni" panose="02010803020104030203" pitchFamily="2" charset="-79"/>
            </a:endParaRPr>
          </a:p>
        </p:txBody>
      </p:sp>
      <p:sp>
        <p:nvSpPr>
          <p:cNvPr id="109" name="Google Shape;10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2F2F2F"/>
              </a:buClr>
              <a:buSzPts val="1800"/>
              <a:buFont typeface="Arial"/>
              <a:buChar char="●"/>
            </a:pPr>
            <a:r>
              <a:rPr lang="en" dirty="0">
                <a:solidFill>
                  <a:srgbClr val="2F2F2F"/>
                </a:solidFill>
              </a:rPr>
              <a:t>Perinatal Mental Health Outcome Measures:</a:t>
            </a:r>
            <a:endParaRPr dirty="0">
              <a:solidFill>
                <a:srgbClr val="2F2F2F"/>
              </a:solidFill>
            </a:endParaRPr>
          </a:p>
          <a:p>
            <a:pPr marL="914400" marR="0" lvl="1" indent="-317500" algn="l" rtl="0">
              <a:lnSpc>
                <a:spcPct val="115000"/>
              </a:lnSpc>
              <a:spcBef>
                <a:spcPts val="0"/>
              </a:spcBef>
              <a:spcAft>
                <a:spcPts val="0"/>
              </a:spcAft>
              <a:buClr>
                <a:srgbClr val="2F2F2F"/>
              </a:buClr>
              <a:buSzPts val="1400"/>
              <a:buChar char="○"/>
            </a:pPr>
            <a:r>
              <a:rPr lang="en" dirty="0">
                <a:solidFill>
                  <a:srgbClr val="2F2F2F"/>
                </a:solidFill>
              </a:rPr>
              <a:t>Conceived and currently advocating for funding for DPH to produce a report to define a set of measures to track the annual perinatal mental health outcomes for all deliveries in the </a:t>
            </a:r>
            <a:r>
              <a:rPr lang="en" dirty="0" smtClean="0">
                <a:solidFill>
                  <a:srgbClr val="2F2F2F"/>
                </a:solidFill>
              </a:rPr>
              <a:t>Commonwealth</a:t>
            </a:r>
          </a:p>
          <a:p>
            <a:pPr lvl="2">
              <a:spcBef>
                <a:spcPts val="0"/>
              </a:spcBef>
              <a:buClr>
                <a:srgbClr val="2F2F2F"/>
              </a:buClr>
              <a:buChar char="○"/>
            </a:pPr>
            <a:r>
              <a:rPr lang="en" dirty="0" smtClean="0">
                <a:solidFill>
                  <a:srgbClr val="2F2F2F"/>
                </a:solidFill>
              </a:rPr>
              <a:t>rate </a:t>
            </a:r>
            <a:r>
              <a:rPr lang="en" dirty="0">
                <a:solidFill>
                  <a:srgbClr val="2F2F2F"/>
                </a:solidFill>
              </a:rPr>
              <a:t>of screening for postpartum </a:t>
            </a:r>
            <a:r>
              <a:rPr lang="en" dirty="0" smtClean="0">
                <a:solidFill>
                  <a:srgbClr val="2F2F2F"/>
                </a:solidFill>
              </a:rPr>
              <a:t>depression</a:t>
            </a:r>
          </a:p>
          <a:p>
            <a:pPr lvl="2">
              <a:spcBef>
                <a:spcPts val="0"/>
              </a:spcBef>
              <a:buClr>
                <a:srgbClr val="2F2F2F"/>
              </a:buClr>
              <a:buChar char="○"/>
            </a:pPr>
            <a:r>
              <a:rPr lang="en" dirty="0" smtClean="0">
                <a:solidFill>
                  <a:srgbClr val="2F2F2F"/>
                </a:solidFill>
              </a:rPr>
              <a:t>the </a:t>
            </a:r>
            <a:r>
              <a:rPr lang="en" dirty="0">
                <a:solidFill>
                  <a:srgbClr val="2F2F2F"/>
                </a:solidFill>
              </a:rPr>
              <a:t>identification of perinatal mental health </a:t>
            </a:r>
            <a:r>
              <a:rPr lang="en" dirty="0" smtClean="0">
                <a:solidFill>
                  <a:srgbClr val="2F2F2F"/>
                </a:solidFill>
              </a:rPr>
              <a:t>diagnoses</a:t>
            </a:r>
          </a:p>
          <a:p>
            <a:pPr lvl="2">
              <a:spcBef>
                <a:spcPts val="0"/>
              </a:spcBef>
              <a:buClr>
                <a:srgbClr val="2F2F2F"/>
              </a:buClr>
              <a:buChar char="○"/>
            </a:pPr>
            <a:r>
              <a:rPr lang="en" dirty="0" smtClean="0">
                <a:solidFill>
                  <a:srgbClr val="2F2F2F"/>
                </a:solidFill>
              </a:rPr>
              <a:t>the </a:t>
            </a:r>
            <a:r>
              <a:rPr lang="en" dirty="0">
                <a:solidFill>
                  <a:srgbClr val="2F2F2F"/>
                </a:solidFill>
              </a:rPr>
              <a:t>incidence of postpartum </a:t>
            </a:r>
            <a:r>
              <a:rPr lang="en" dirty="0" smtClean="0">
                <a:solidFill>
                  <a:srgbClr val="2F2F2F"/>
                </a:solidFill>
              </a:rPr>
              <a:t>psychosis</a:t>
            </a:r>
          </a:p>
          <a:p>
            <a:pPr lvl="1">
              <a:spcBef>
                <a:spcPts val="0"/>
              </a:spcBef>
              <a:buClr>
                <a:srgbClr val="2F2F2F"/>
              </a:buClr>
            </a:pPr>
            <a:r>
              <a:rPr lang="en" dirty="0">
                <a:solidFill>
                  <a:srgbClr val="2F2F2F"/>
                </a:solidFill>
              </a:rPr>
              <a:t>O</a:t>
            </a:r>
            <a:r>
              <a:rPr lang="en" dirty="0" smtClean="0">
                <a:solidFill>
                  <a:srgbClr val="2F2F2F"/>
                </a:solidFill>
              </a:rPr>
              <a:t>utline </a:t>
            </a:r>
            <a:r>
              <a:rPr lang="en" dirty="0">
                <a:solidFill>
                  <a:srgbClr val="2F2F2F"/>
                </a:solidFill>
              </a:rPr>
              <a:t>a process for the collection and reporting of </a:t>
            </a:r>
            <a:r>
              <a:rPr lang="en" dirty="0" smtClean="0">
                <a:solidFill>
                  <a:srgbClr val="2F2F2F"/>
                </a:solidFill>
              </a:rPr>
              <a:t>these </a:t>
            </a:r>
            <a:r>
              <a:rPr lang="en" dirty="0">
                <a:solidFill>
                  <a:srgbClr val="2F2F2F"/>
                </a:solidFill>
              </a:rPr>
              <a:t>measures, including the cost, timing, and </a:t>
            </a:r>
            <a:r>
              <a:rPr lang="en" dirty="0" smtClean="0">
                <a:solidFill>
                  <a:srgbClr val="2F2F2F"/>
                </a:solidFill>
              </a:rPr>
              <a:t>feasibility, </a:t>
            </a:r>
            <a:r>
              <a:rPr lang="en-US" dirty="0" smtClean="0">
                <a:solidFill>
                  <a:srgbClr val="2F2F2F"/>
                </a:solidFill>
              </a:rPr>
              <a:t>completed by FY21</a:t>
            </a:r>
            <a:endParaRPr dirty="0">
              <a:solidFill>
                <a:srgbClr val="2F2F2F"/>
              </a:solidFill>
            </a:endParaRPr>
          </a:p>
          <a:p>
            <a:pPr marL="914400" lvl="0" indent="0" algn="l" rtl="0">
              <a:spcBef>
                <a:spcPts val="1600"/>
              </a:spcBef>
              <a:spcAft>
                <a:spcPts val="1600"/>
              </a:spcAft>
              <a:buNone/>
            </a:pPr>
            <a:endParaRPr dirty="0">
              <a:solidFill>
                <a:srgbClr val="2F2F2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Current Projects - Maternal Morbidity &amp; Mortality</a:t>
            </a:r>
            <a:endParaRPr dirty="0">
              <a:solidFill>
                <a:srgbClr val="FF9933"/>
              </a:solidFill>
              <a:latin typeface="Aharoni" panose="02010803020104030203" pitchFamily="2" charset="-79"/>
              <a:cs typeface="Aharoni" panose="02010803020104030203" pitchFamily="2" charset="-79"/>
            </a:endParaRPr>
          </a:p>
        </p:txBody>
      </p:sp>
      <p:sp>
        <p:nvSpPr>
          <p:cNvPr id="115" name="Google Shape;11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2F2F2F"/>
              </a:buClr>
              <a:buSzPts val="1400"/>
              <a:buFont typeface="Arial"/>
              <a:buChar char="●"/>
            </a:pPr>
            <a:r>
              <a:rPr lang="en" dirty="0">
                <a:solidFill>
                  <a:srgbClr val="2F2F2F"/>
                </a:solidFill>
              </a:rPr>
              <a:t>Perinatal-Neonatal Quality Improvement Network of Massachusetts</a:t>
            </a:r>
            <a:endParaRPr dirty="0">
              <a:solidFill>
                <a:srgbClr val="2F2F2F"/>
              </a:solidFill>
            </a:endParaRPr>
          </a:p>
          <a:p>
            <a:pPr marL="914400" marR="0" lvl="1" indent="-317500" algn="l" rtl="0">
              <a:lnSpc>
                <a:spcPct val="115000"/>
              </a:lnSpc>
              <a:spcBef>
                <a:spcPts val="0"/>
              </a:spcBef>
              <a:spcAft>
                <a:spcPts val="0"/>
              </a:spcAft>
              <a:buClr>
                <a:srgbClr val="2F2F2F"/>
              </a:buClr>
              <a:buSzPts val="1400"/>
              <a:buChar char="○"/>
            </a:pPr>
            <a:r>
              <a:rPr lang="en" dirty="0">
                <a:solidFill>
                  <a:srgbClr val="2F2F2F"/>
                </a:solidFill>
              </a:rPr>
              <a:t>Collaborating with PNQIN to advocate for funding to stabilize grant-funded implementation of maternal safety bundles on high risk maternal conditions in birthing facilities, clinics, and hospitals across the state to address the rise in maternal mortality and severe maternal morbidity </a:t>
            </a:r>
            <a:r>
              <a:rPr lang="en" dirty="0" smtClean="0">
                <a:solidFill>
                  <a:srgbClr val="2F2F2F"/>
                </a:solidFill>
              </a:rPr>
              <a:t>rates</a:t>
            </a:r>
          </a:p>
          <a:p>
            <a:pPr lvl="1">
              <a:spcBef>
                <a:spcPts val="0"/>
              </a:spcBef>
              <a:buClr>
                <a:srgbClr val="2F2F2F"/>
              </a:buClr>
            </a:pPr>
            <a:r>
              <a:rPr lang="en" dirty="0" smtClean="0">
                <a:solidFill>
                  <a:srgbClr val="2F2F2F"/>
                </a:solidFill>
              </a:rPr>
              <a:t>PNQIN is </a:t>
            </a:r>
            <a:r>
              <a:rPr lang="en-US" dirty="0">
                <a:solidFill>
                  <a:srgbClr val="2F2F2F"/>
                </a:solidFill>
              </a:rPr>
              <a:t>a joint venture of the Massachusetts Perinatal Quality </a:t>
            </a:r>
            <a:r>
              <a:rPr lang="en-US" dirty="0" smtClean="0">
                <a:solidFill>
                  <a:srgbClr val="2F2F2F"/>
                </a:solidFill>
              </a:rPr>
              <a:t>Collaborative (MPQC</a:t>
            </a:r>
            <a:r>
              <a:rPr lang="en-US" dirty="0">
                <a:solidFill>
                  <a:srgbClr val="2F2F2F"/>
                </a:solidFill>
              </a:rPr>
              <a:t>) and the Neonatal Quality Improvement Collaborative </a:t>
            </a:r>
            <a:r>
              <a:rPr lang="en-US" dirty="0" smtClean="0">
                <a:solidFill>
                  <a:srgbClr val="2F2F2F"/>
                </a:solidFill>
              </a:rPr>
              <a:t>of Massachusetts </a:t>
            </a:r>
            <a:r>
              <a:rPr lang="en-US" dirty="0">
                <a:solidFill>
                  <a:srgbClr val="2F2F2F"/>
                </a:solidFill>
              </a:rPr>
              <a:t>(</a:t>
            </a:r>
            <a:r>
              <a:rPr lang="en-US" dirty="0" err="1">
                <a:solidFill>
                  <a:srgbClr val="2F2F2F"/>
                </a:solidFill>
              </a:rPr>
              <a:t>NeoQIC</a:t>
            </a:r>
            <a:r>
              <a:rPr lang="en-US" dirty="0" smtClean="0">
                <a:solidFill>
                  <a:srgbClr val="2F2F2F"/>
                </a:solidFill>
              </a:rPr>
              <a:t>)</a:t>
            </a:r>
          </a:p>
          <a:p>
            <a:pPr lvl="2">
              <a:spcBef>
                <a:spcPts val="0"/>
              </a:spcBef>
              <a:buClr>
                <a:srgbClr val="2F2F2F"/>
              </a:buClr>
              <a:buFont typeface="Courier New" panose="02070309020205020404" pitchFamily="49" charset="0"/>
              <a:buChar char="o"/>
            </a:pPr>
            <a:r>
              <a:rPr lang="en-US" dirty="0" smtClean="0">
                <a:solidFill>
                  <a:srgbClr val="2F2F2F"/>
                </a:solidFill>
              </a:rPr>
              <a:t>collaborative</a:t>
            </a:r>
            <a:r>
              <a:rPr lang="en-US" dirty="0">
                <a:solidFill>
                  <a:srgbClr val="2F2F2F"/>
                </a:solidFill>
              </a:rPr>
              <a:t>, volunteer approach avoids </a:t>
            </a:r>
            <a:r>
              <a:rPr lang="en-US" dirty="0" smtClean="0">
                <a:solidFill>
                  <a:srgbClr val="2F2F2F"/>
                </a:solidFill>
              </a:rPr>
              <a:t>legislative mandates, enables </a:t>
            </a:r>
            <a:r>
              <a:rPr lang="en-US" dirty="0">
                <a:solidFill>
                  <a:srgbClr val="2F2F2F"/>
                </a:solidFill>
              </a:rPr>
              <a:t>organizations to access valuable data and improve their </a:t>
            </a:r>
            <a:r>
              <a:rPr lang="en-US" dirty="0" smtClean="0">
                <a:solidFill>
                  <a:srgbClr val="2F2F2F"/>
                </a:solidFill>
              </a:rPr>
              <a:t>care systems</a:t>
            </a:r>
          </a:p>
          <a:p>
            <a:pPr lvl="1">
              <a:spcBef>
                <a:spcPts val="0"/>
              </a:spcBef>
              <a:buClr>
                <a:srgbClr val="2F2F2F"/>
              </a:buClr>
            </a:pPr>
            <a:r>
              <a:rPr lang="en-US" dirty="0">
                <a:hlinkClick r:id="rId3"/>
              </a:rPr>
              <a:t>https://www.pnqinma.org/</a:t>
            </a:r>
            <a:endParaRPr dirty="0">
              <a:solidFill>
                <a:srgbClr val="2F2F2F"/>
              </a:solidFill>
            </a:endParaRPr>
          </a:p>
          <a:p>
            <a:pPr marL="914400" lvl="0" indent="0" algn="l" rtl="0">
              <a:spcBef>
                <a:spcPts val="1600"/>
              </a:spcBef>
              <a:spcAft>
                <a:spcPts val="1600"/>
              </a:spcAft>
              <a:buNone/>
            </a:pPr>
            <a:endParaRPr dirty="0">
              <a:solidFill>
                <a:srgbClr val="2F2F2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Shared Mission</a:t>
            </a:r>
            <a:endParaRPr dirty="0">
              <a:solidFill>
                <a:srgbClr val="FF9933"/>
              </a:solidFill>
              <a:latin typeface="Aharoni" panose="02010803020104030203" pitchFamily="2" charset="-79"/>
              <a:cs typeface="Aharoni" panose="02010803020104030203" pitchFamily="2" charset="-79"/>
            </a:endParaRPr>
          </a:p>
        </p:txBody>
      </p:sp>
      <p:sp>
        <p:nvSpPr>
          <p:cNvPr id="121" name="Google Shape;12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a:buClr>
                <a:srgbClr val="2F2F2F"/>
              </a:buClr>
            </a:pPr>
            <a:r>
              <a:rPr lang="en-US" dirty="0">
                <a:solidFill>
                  <a:schemeClr val="tx1">
                    <a:lumMod val="85000"/>
                    <a:lumOff val="15000"/>
                  </a:schemeClr>
                </a:solidFill>
              </a:rPr>
              <a:t>Preventive Services Task Force released recommendations on preventive interventions for perinatal depression</a:t>
            </a:r>
          </a:p>
          <a:p>
            <a:pPr>
              <a:buClr>
                <a:srgbClr val="2F2F2F"/>
              </a:buClr>
            </a:pPr>
            <a:r>
              <a:rPr lang="en" dirty="0" smtClean="0">
                <a:solidFill>
                  <a:schemeClr val="tx1">
                    <a:lumMod val="85000"/>
                    <a:lumOff val="15000"/>
                  </a:schemeClr>
                </a:solidFill>
              </a:rPr>
              <a:t>Cognitive</a:t>
            </a:r>
            <a:r>
              <a:rPr lang="en" dirty="0">
                <a:solidFill>
                  <a:schemeClr val="tx1">
                    <a:lumMod val="85000"/>
                    <a:lumOff val="15000"/>
                  </a:schemeClr>
                </a:solidFill>
              </a:rPr>
              <a:t>: Mothers and Babies </a:t>
            </a:r>
            <a:r>
              <a:rPr lang="en" dirty="0" smtClean="0">
                <a:solidFill>
                  <a:schemeClr val="tx1">
                    <a:lumMod val="85000"/>
                    <a:lumOff val="15000"/>
                  </a:schemeClr>
                </a:solidFill>
              </a:rPr>
              <a:t>Program</a:t>
            </a:r>
          </a:p>
          <a:p>
            <a:pPr marL="914400" marR="0" lvl="1" indent="-317500" algn="l" rtl="0">
              <a:lnSpc>
                <a:spcPct val="115000"/>
              </a:lnSpc>
              <a:spcBef>
                <a:spcPts val="0"/>
              </a:spcBef>
              <a:spcAft>
                <a:spcPts val="0"/>
              </a:spcAft>
              <a:buClr>
                <a:srgbClr val="2F2F2F"/>
              </a:buClr>
              <a:buSzPts val="1400"/>
              <a:buChar char="○"/>
            </a:pPr>
            <a:r>
              <a:rPr lang="en" dirty="0" smtClean="0">
                <a:solidFill>
                  <a:schemeClr val="tx1">
                    <a:lumMod val="85000"/>
                    <a:lumOff val="15000"/>
                  </a:schemeClr>
                </a:solidFill>
              </a:rPr>
              <a:t>6 </a:t>
            </a:r>
            <a:r>
              <a:rPr lang="en" dirty="0">
                <a:solidFill>
                  <a:schemeClr val="tx1">
                    <a:lumMod val="85000"/>
                    <a:lumOff val="15000"/>
                  </a:schemeClr>
                </a:solidFill>
              </a:rPr>
              <a:t>to 12 </a:t>
            </a:r>
            <a:r>
              <a:rPr lang="en" dirty="0" smtClean="0">
                <a:solidFill>
                  <a:schemeClr val="tx1">
                    <a:lumMod val="85000"/>
                    <a:lumOff val="15000"/>
                  </a:schemeClr>
                </a:solidFill>
              </a:rPr>
              <a:t>group </a:t>
            </a:r>
            <a:r>
              <a:rPr lang="en" dirty="0">
                <a:solidFill>
                  <a:schemeClr val="tx1">
                    <a:lumMod val="85000"/>
                    <a:lumOff val="15000"/>
                  </a:schemeClr>
                </a:solidFill>
              </a:rPr>
              <a:t>sessions during pregnancy and 2 to 5 postpartum booster sessions</a:t>
            </a:r>
            <a:endParaRPr dirty="0">
              <a:solidFill>
                <a:schemeClr val="tx1">
                  <a:lumMod val="85000"/>
                  <a:lumOff val="15000"/>
                </a:schemeClr>
              </a:solidFill>
            </a:endParaRPr>
          </a:p>
          <a:p>
            <a:pPr marL="914400" marR="0" lvl="1" indent="-317500" algn="l" rtl="0">
              <a:lnSpc>
                <a:spcPct val="115000"/>
              </a:lnSpc>
              <a:spcBef>
                <a:spcPts val="0"/>
              </a:spcBef>
              <a:spcAft>
                <a:spcPts val="0"/>
              </a:spcAft>
              <a:buClr>
                <a:srgbClr val="2F2F2F"/>
              </a:buClr>
              <a:buSzPts val="1400"/>
              <a:buChar char="○"/>
            </a:pPr>
            <a:r>
              <a:rPr lang="en" dirty="0">
                <a:solidFill>
                  <a:schemeClr val="tx1">
                    <a:lumMod val="85000"/>
                    <a:lumOff val="15000"/>
                  </a:schemeClr>
                </a:solidFill>
              </a:rPr>
              <a:t>modules on the cognitive behavioral theory of mood and health; physiological effects of stress; the importance of pleasant and rewarding activities; how to reduce cognitive distortions and automatic thoughts; and the importance of social networks, positive mother-child attachment, and parenting strategies to promote child development and secure attachment in infants</a:t>
            </a:r>
            <a:endParaRPr dirty="0">
              <a:solidFill>
                <a:schemeClr val="tx1">
                  <a:lumMod val="85000"/>
                  <a:lumOff val="15000"/>
                </a:schemeClr>
              </a:solidFill>
            </a:endParaRPr>
          </a:p>
          <a:p>
            <a:pPr marL="457200" lvl="0" indent="-342900" algn="l" rtl="0">
              <a:spcBef>
                <a:spcPts val="0"/>
              </a:spcBef>
              <a:spcAft>
                <a:spcPts val="0"/>
              </a:spcAft>
              <a:buClr>
                <a:srgbClr val="2F2F2F"/>
              </a:buClr>
              <a:buSzPts val="1800"/>
              <a:buChar char="●"/>
            </a:pPr>
            <a:r>
              <a:rPr lang="en" sz="1400" dirty="0">
                <a:solidFill>
                  <a:schemeClr val="tx1">
                    <a:lumMod val="85000"/>
                    <a:lumOff val="15000"/>
                  </a:schemeClr>
                </a:solidFill>
              </a:rPr>
              <a:t>Interpersonal: Reach Out, Stand Strong, Essentials for New Mothers (ROSE) program</a:t>
            </a:r>
            <a:endParaRPr sz="1400" dirty="0">
              <a:solidFill>
                <a:schemeClr val="tx1">
                  <a:lumMod val="85000"/>
                  <a:lumOff val="15000"/>
                </a:schemeClr>
              </a:solidFill>
            </a:endParaRPr>
          </a:p>
          <a:p>
            <a:pPr marL="914400" lvl="1" indent="-317500" algn="l" rtl="0">
              <a:spcBef>
                <a:spcPts val="0"/>
              </a:spcBef>
              <a:spcAft>
                <a:spcPts val="0"/>
              </a:spcAft>
              <a:buClr>
                <a:srgbClr val="2F2F2F"/>
              </a:buClr>
              <a:buSzPts val="1400"/>
              <a:buChar char="○"/>
            </a:pPr>
            <a:r>
              <a:rPr lang="en" dirty="0">
                <a:solidFill>
                  <a:schemeClr val="tx1">
                    <a:lumMod val="85000"/>
                    <a:lumOff val="15000"/>
                  </a:schemeClr>
                </a:solidFill>
              </a:rPr>
              <a:t>4 or 5 prenatal group sessions </a:t>
            </a:r>
            <a:r>
              <a:rPr lang="en" dirty="0" smtClean="0">
                <a:solidFill>
                  <a:schemeClr val="tx1">
                    <a:lumMod val="85000"/>
                    <a:lumOff val="15000"/>
                  </a:schemeClr>
                </a:solidFill>
              </a:rPr>
              <a:t>&amp; 1 </a:t>
            </a:r>
            <a:r>
              <a:rPr lang="en" dirty="0">
                <a:solidFill>
                  <a:schemeClr val="tx1">
                    <a:lumMod val="85000"/>
                    <a:lumOff val="15000"/>
                  </a:schemeClr>
                </a:solidFill>
              </a:rPr>
              <a:t>individual 50-minute postpartum session</a:t>
            </a:r>
            <a:endParaRPr dirty="0">
              <a:solidFill>
                <a:schemeClr val="tx1">
                  <a:lumMod val="85000"/>
                  <a:lumOff val="15000"/>
                </a:schemeClr>
              </a:solidFill>
            </a:endParaRPr>
          </a:p>
          <a:p>
            <a:pPr marL="914400" lvl="1" indent="-317500" algn="l" rtl="0">
              <a:spcBef>
                <a:spcPts val="0"/>
              </a:spcBef>
              <a:spcAft>
                <a:spcPts val="0"/>
              </a:spcAft>
              <a:buClr>
                <a:srgbClr val="2F2F2F"/>
              </a:buClr>
              <a:buSzPts val="1400"/>
              <a:buChar char="○"/>
            </a:pPr>
            <a:r>
              <a:rPr lang="en" dirty="0">
                <a:solidFill>
                  <a:schemeClr val="tx1">
                    <a:lumMod val="85000"/>
                    <a:lumOff val="15000"/>
                  </a:schemeClr>
                </a:solidFill>
              </a:rPr>
              <a:t>psychoeducation on the “baby blues” and postpartum depression, stress management, development of a social support system, identification of role transitions, discussion of types of interpersonal conflicts common around childbirth and techniques for resolving them, and role-playing exercises with feedback from other group members</a:t>
            </a:r>
            <a:endParaRPr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Upcoming </a:t>
            </a:r>
            <a:endParaRPr dirty="0">
              <a:solidFill>
                <a:srgbClr val="FF9933"/>
              </a:solidFill>
              <a:latin typeface="Aharoni" panose="02010803020104030203" pitchFamily="2" charset="-79"/>
              <a:cs typeface="Aharoni" panose="02010803020104030203" pitchFamily="2" charset="-79"/>
            </a:endParaRPr>
          </a:p>
        </p:txBody>
      </p:sp>
      <p:sp>
        <p:nvSpPr>
          <p:cNvPr id="127" name="Google Shape;12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2F2F2F"/>
              </a:buClr>
              <a:buSzPts val="1400"/>
              <a:buFont typeface="Arial"/>
              <a:buChar char="●"/>
            </a:pPr>
            <a:r>
              <a:rPr lang="en" sz="2000" dirty="0">
                <a:solidFill>
                  <a:srgbClr val="2F2F2F"/>
                </a:solidFill>
              </a:rPr>
              <a:t>Next Commission meeting is May 8th, 5:30-7:30 State House room </a:t>
            </a:r>
            <a:r>
              <a:rPr lang="en" sz="2000" dirty="0" smtClean="0">
                <a:solidFill>
                  <a:srgbClr val="2F2F2F"/>
                </a:solidFill>
              </a:rPr>
              <a:t>222</a:t>
            </a:r>
          </a:p>
          <a:p>
            <a:pPr marL="139700" marR="0" lvl="0" indent="0" algn="l" rtl="0">
              <a:lnSpc>
                <a:spcPct val="115000"/>
              </a:lnSpc>
              <a:spcBef>
                <a:spcPts val="0"/>
              </a:spcBef>
              <a:spcAft>
                <a:spcPts val="0"/>
              </a:spcAft>
              <a:buClr>
                <a:srgbClr val="2F2F2F"/>
              </a:buClr>
              <a:buSzPts val="1400"/>
              <a:buNone/>
            </a:pPr>
            <a:endParaRPr sz="2000" dirty="0">
              <a:solidFill>
                <a:srgbClr val="2F2F2F"/>
              </a:solidFill>
            </a:endParaRPr>
          </a:p>
          <a:p>
            <a:pPr marL="457200" marR="0" lvl="0" indent="-317500" algn="l" rtl="0">
              <a:lnSpc>
                <a:spcPct val="115000"/>
              </a:lnSpc>
              <a:spcBef>
                <a:spcPts val="0"/>
              </a:spcBef>
              <a:spcAft>
                <a:spcPts val="0"/>
              </a:spcAft>
              <a:buClr>
                <a:srgbClr val="2F2F2F"/>
              </a:buClr>
              <a:buSzPts val="1400"/>
              <a:buChar char="●"/>
            </a:pPr>
            <a:r>
              <a:rPr lang="en" sz="2000" dirty="0">
                <a:solidFill>
                  <a:srgbClr val="2F2F2F"/>
                </a:solidFill>
              </a:rPr>
              <a:t>5th Annual Perinatal Mental Health Awareness Day is </a:t>
            </a:r>
            <a:r>
              <a:rPr lang="en" sz="2000" b="1" dirty="0">
                <a:solidFill>
                  <a:srgbClr val="2F2F2F"/>
                </a:solidFill>
              </a:rPr>
              <a:t>Thursday, May 16th</a:t>
            </a:r>
            <a:r>
              <a:rPr lang="en" sz="2000" dirty="0">
                <a:solidFill>
                  <a:srgbClr val="2F2F2F"/>
                </a:solidFill>
              </a:rPr>
              <a:t> 11-2pm in the Great Hall</a:t>
            </a:r>
            <a:endParaRPr sz="2000" dirty="0">
              <a:solidFill>
                <a:srgbClr val="2F2F2F"/>
              </a:solidFill>
            </a:endParaRPr>
          </a:p>
          <a:p>
            <a:pPr marL="914400" marR="0" lvl="1" indent="-317500" algn="l" rtl="0">
              <a:lnSpc>
                <a:spcPct val="115000"/>
              </a:lnSpc>
              <a:spcBef>
                <a:spcPts val="0"/>
              </a:spcBef>
              <a:spcAft>
                <a:spcPts val="0"/>
              </a:spcAft>
              <a:buClr>
                <a:srgbClr val="2F2F2F"/>
              </a:buClr>
              <a:buSzPts val="1400"/>
              <a:buChar char="○"/>
            </a:pPr>
            <a:r>
              <a:rPr lang="en" sz="2000" i="1" dirty="0">
                <a:solidFill>
                  <a:srgbClr val="2F2F2F"/>
                </a:solidFill>
              </a:rPr>
              <a:t>Addressing inequities in perinatal mental health</a:t>
            </a:r>
            <a:endParaRPr sz="2000" i="1" dirty="0">
              <a:solidFill>
                <a:srgbClr val="2F2F2F"/>
              </a:solidFill>
            </a:endParaRPr>
          </a:p>
          <a:p>
            <a:pPr marL="914400" marR="0" lvl="0" indent="0" algn="l" rtl="0">
              <a:lnSpc>
                <a:spcPct val="115000"/>
              </a:lnSpc>
              <a:spcBef>
                <a:spcPts val="1600"/>
              </a:spcBef>
              <a:spcAft>
                <a:spcPts val="1600"/>
              </a:spcAft>
              <a:buNone/>
            </a:pPr>
            <a:endParaRPr dirty="0">
              <a:solidFill>
                <a:srgbClr val="2F2F2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Contact</a:t>
            </a:r>
            <a:endParaRPr dirty="0">
              <a:solidFill>
                <a:srgbClr val="FF9933"/>
              </a:solidFill>
              <a:latin typeface="Aharoni" panose="02010803020104030203" pitchFamily="2" charset="-79"/>
              <a:cs typeface="Aharoni" panose="02010803020104030203" pitchFamily="2" charset="-79"/>
            </a:endParaRPr>
          </a:p>
        </p:txBody>
      </p:sp>
      <p:sp>
        <p:nvSpPr>
          <p:cNvPr id="133" name="Google Shape;13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39700" marR="0" lvl="0" indent="0" rtl="0">
              <a:lnSpc>
                <a:spcPct val="115000"/>
              </a:lnSpc>
              <a:spcBef>
                <a:spcPts val="0"/>
              </a:spcBef>
              <a:spcAft>
                <a:spcPts val="0"/>
              </a:spcAft>
              <a:buClr>
                <a:srgbClr val="2F2F2F"/>
              </a:buClr>
              <a:buSzPts val="1400"/>
              <a:buNone/>
            </a:pPr>
            <a:r>
              <a:rPr lang="en" sz="1400" u="sng" dirty="0" smtClean="0">
                <a:solidFill>
                  <a:schemeClr val="hlink"/>
                </a:solidFill>
                <a:hlinkClick r:id="rId3"/>
              </a:rPr>
              <a:t>www.ppdcommission.com</a:t>
            </a:r>
            <a:endParaRPr sz="1400" dirty="0">
              <a:solidFill>
                <a:srgbClr val="2F2F2F"/>
              </a:solidFill>
            </a:endParaRPr>
          </a:p>
          <a:p>
            <a:pPr marL="139700" marR="0" lvl="0" indent="0" rtl="0">
              <a:lnSpc>
                <a:spcPct val="115000"/>
              </a:lnSpc>
              <a:spcBef>
                <a:spcPts val="0"/>
              </a:spcBef>
              <a:spcAft>
                <a:spcPts val="0"/>
              </a:spcAft>
              <a:buClr>
                <a:srgbClr val="2F2F2F"/>
              </a:buClr>
              <a:buSzPts val="1400"/>
              <a:buNone/>
            </a:pPr>
            <a:r>
              <a:rPr lang="en" sz="1400" dirty="0">
                <a:solidFill>
                  <a:srgbClr val="2F2F2F"/>
                </a:solidFill>
              </a:rPr>
              <a:t>Twitter @</a:t>
            </a:r>
            <a:r>
              <a:rPr lang="en" sz="1400" dirty="0" smtClean="0">
                <a:solidFill>
                  <a:srgbClr val="2F2F2F"/>
                </a:solidFill>
              </a:rPr>
              <a:t>ppdcommission</a:t>
            </a:r>
          </a:p>
          <a:p>
            <a:pPr marL="139700" marR="0" lvl="0" indent="0" rtl="0">
              <a:lnSpc>
                <a:spcPct val="115000"/>
              </a:lnSpc>
              <a:spcBef>
                <a:spcPts val="0"/>
              </a:spcBef>
              <a:spcAft>
                <a:spcPts val="0"/>
              </a:spcAft>
              <a:buClr>
                <a:srgbClr val="2F2F2F"/>
              </a:buClr>
              <a:buSzPts val="1400"/>
              <a:buNone/>
            </a:pPr>
            <a:endParaRPr lang="en" sz="1400" dirty="0">
              <a:solidFill>
                <a:srgbClr val="2F2F2F"/>
              </a:solidFill>
            </a:endParaRPr>
          </a:p>
          <a:p>
            <a:pPr marL="139700" marR="0" lvl="0" indent="0" rtl="0">
              <a:lnSpc>
                <a:spcPct val="115000"/>
              </a:lnSpc>
              <a:spcBef>
                <a:spcPts val="0"/>
              </a:spcBef>
              <a:spcAft>
                <a:spcPts val="0"/>
              </a:spcAft>
              <a:buClr>
                <a:srgbClr val="2F2F2F"/>
              </a:buClr>
              <a:buSzPts val="1400"/>
              <a:buNone/>
            </a:pPr>
            <a:r>
              <a:rPr lang="en-US" sz="1400" dirty="0">
                <a:solidFill>
                  <a:srgbClr val="2F2F2F"/>
                </a:solidFill>
              </a:rPr>
              <a:t>c</a:t>
            </a:r>
            <a:r>
              <a:rPr lang="en" sz="1400" dirty="0" smtClean="0">
                <a:solidFill>
                  <a:srgbClr val="2F2F2F"/>
                </a:solidFill>
              </a:rPr>
              <a:t>ate.mcanulty@mahouse.gov</a:t>
            </a:r>
            <a:endParaRPr lang="en" sz="1400" dirty="0">
              <a:solidFill>
                <a:srgbClr val="2F2F2F"/>
              </a:solidFill>
            </a:endParaRPr>
          </a:p>
          <a:p>
            <a:pPr marL="139700" marR="0" lvl="0" indent="0" algn="ctr" rtl="0">
              <a:lnSpc>
                <a:spcPct val="115000"/>
              </a:lnSpc>
              <a:spcBef>
                <a:spcPts val="0"/>
              </a:spcBef>
              <a:spcAft>
                <a:spcPts val="0"/>
              </a:spcAft>
              <a:buClr>
                <a:srgbClr val="2F2F2F"/>
              </a:buClr>
              <a:buSzPts val="1400"/>
              <a:buNone/>
            </a:pPr>
            <a:endParaRPr lang="en" sz="1400" u="sng" dirty="0">
              <a:solidFill>
                <a:srgbClr val="2F2F2F"/>
              </a:solidFill>
              <a:hlinkClick r:id="rId4"/>
            </a:endParaRPr>
          </a:p>
          <a:p>
            <a:pPr marL="457200" marR="0" lvl="0" indent="0" algn="ctr" rtl="0">
              <a:lnSpc>
                <a:spcPct val="115000"/>
              </a:lnSpc>
              <a:spcBef>
                <a:spcPts val="1600"/>
              </a:spcBef>
              <a:spcAft>
                <a:spcPts val="0"/>
              </a:spcAft>
              <a:buNone/>
            </a:pPr>
            <a:endParaRPr sz="1400" dirty="0">
              <a:solidFill>
                <a:srgbClr val="2F2F2F"/>
              </a:solidFill>
            </a:endParaRPr>
          </a:p>
          <a:p>
            <a:pPr marL="914400" marR="0" lvl="0" indent="0" algn="l" rtl="0">
              <a:lnSpc>
                <a:spcPct val="115000"/>
              </a:lnSpc>
              <a:spcBef>
                <a:spcPts val="1600"/>
              </a:spcBef>
              <a:spcAft>
                <a:spcPts val="1600"/>
              </a:spcAft>
              <a:buNone/>
            </a:pPr>
            <a:endParaRPr dirty="0">
              <a:solidFill>
                <a:srgbClr val="2F2F2F"/>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819" y="1136693"/>
            <a:ext cx="5293819" cy="361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75" y="2729320"/>
            <a:ext cx="2766780" cy="202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History</a:t>
            </a:r>
            <a:endParaRPr dirty="0">
              <a:solidFill>
                <a:srgbClr val="FF9933"/>
              </a:solidFill>
              <a:latin typeface="Aharoni" panose="02010803020104030203" pitchFamily="2" charset="-79"/>
              <a:cs typeface="Aharoni" panose="02010803020104030203" pitchFamily="2" charset="-79"/>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 dirty="0">
                <a:solidFill>
                  <a:schemeClr val="tx1">
                    <a:lumMod val="85000"/>
                    <a:lumOff val="15000"/>
                  </a:schemeClr>
                </a:solidFill>
                <a:latin typeface="Arial"/>
                <a:ea typeface="Arial"/>
                <a:cs typeface="Arial"/>
                <a:sym typeface="Arial"/>
              </a:rPr>
              <a:t>Legal Authority: Chapter 313 of the Acts of 2010</a:t>
            </a:r>
            <a:endParaRPr dirty="0">
              <a:solidFill>
                <a:schemeClr val="tx1">
                  <a:lumMod val="85000"/>
                  <a:lumOff val="15000"/>
                </a:schemeClr>
              </a:solidFill>
              <a:latin typeface="Arial"/>
              <a:ea typeface="Arial"/>
              <a:cs typeface="Arial"/>
              <a:sym typeface="Arial"/>
            </a:endParaRPr>
          </a:p>
          <a:p>
            <a:pPr>
              <a:buClr>
                <a:srgbClr val="2F2F2F"/>
              </a:buClr>
            </a:pPr>
            <a:r>
              <a:rPr lang="en" dirty="0">
                <a:solidFill>
                  <a:srgbClr val="2F2F2F"/>
                </a:solidFill>
              </a:rPr>
              <a:t>Purpose: to recommend policies to promote greater public awareness, screening and treatment of PPD</a:t>
            </a:r>
            <a:endParaRPr dirty="0">
              <a:solidFill>
                <a:srgbClr val="2F2F2F"/>
              </a:solidFill>
            </a:endParaRPr>
          </a:p>
          <a:p>
            <a:pPr marL="914400" lvl="1" indent="-317500" algn="l" rtl="0">
              <a:spcBef>
                <a:spcPts val="0"/>
              </a:spcBef>
              <a:spcAft>
                <a:spcPts val="0"/>
              </a:spcAft>
              <a:buClr>
                <a:srgbClr val="2F2F2F"/>
              </a:buClr>
              <a:buSzPts val="1400"/>
              <a:buChar char="○"/>
            </a:pPr>
            <a:r>
              <a:rPr lang="en" sz="1150" dirty="0">
                <a:solidFill>
                  <a:srgbClr val="2F2F2F"/>
                </a:solidFill>
              </a:rPr>
              <a:t>Assess current research on the subject, including evidence-based best practices on the prevention, detection and treatment of postpartum depression</a:t>
            </a:r>
            <a:endParaRPr sz="1150" dirty="0">
              <a:solidFill>
                <a:srgbClr val="2F2F2F"/>
              </a:solidFill>
            </a:endParaRPr>
          </a:p>
          <a:p>
            <a:pPr marL="914400" lvl="1" indent="-301625" algn="l" rtl="0">
              <a:spcBef>
                <a:spcPts val="0"/>
              </a:spcBef>
              <a:spcAft>
                <a:spcPts val="0"/>
              </a:spcAft>
              <a:buClr>
                <a:srgbClr val="2F2F2F"/>
              </a:buClr>
              <a:buSzPts val="1150"/>
              <a:buChar char="○"/>
            </a:pPr>
            <a:r>
              <a:rPr lang="en" sz="1150" dirty="0">
                <a:solidFill>
                  <a:srgbClr val="2F2F2F"/>
                </a:solidFill>
              </a:rPr>
              <a:t>Review current policies and practices with respect to screenings for postpartum depression, including frequency, locations, who administers screenings, the availability of reimbursement and issues surrounding medical necessity and third-party coverage</a:t>
            </a:r>
            <a:endParaRPr sz="1150" dirty="0">
              <a:solidFill>
                <a:srgbClr val="2F2F2F"/>
              </a:solidFill>
            </a:endParaRPr>
          </a:p>
          <a:p>
            <a:pPr marL="914400" lvl="1" indent="-301625" algn="l" rtl="0">
              <a:spcBef>
                <a:spcPts val="0"/>
              </a:spcBef>
              <a:spcAft>
                <a:spcPts val="0"/>
              </a:spcAft>
              <a:buClr>
                <a:srgbClr val="2F2F2F"/>
              </a:buClr>
              <a:buSzPts val="1150"/>
              <a:buChar char="○"/>
            </a:pPr>
            <a:r>
              <a:rPr lang="en" sz="1150" dirty="0">
                <a:solidFill>
                  <a:srgbClr val="2F2F2F"/>
                </a:solidFill>
              </a:rPr>
              <a:t>Assist DPH &amp; other entities in the development of educational materials on postpartum depression &amp; referral lists for postpartum depression treatment, in building on existing resources, and in designating authorized validated screening tools</a:t>
            </a:r>
            <a:endParaRPr sz="1150" dirty="0">
              <a:solidFill>
                <a:srgbClr val="2F2F2F"/>
              </a:solidFill>
            </a:endParaRPr>
          </a:p>
          <a:p>
            <a:pPr marL="914400" lvl="1" indent="-301625" algn="l" rtl="0">
              <a:spcBef>
                <a:spcPts val="0"/>
              </a:spcBef>
              <a:spcAft>
                <a:spcPts val="0"/>
              </a:spcAft>
              <a:buClr>
                <a:srgbClr val="2F2F2F"/>
              </a:buClr>
              <a:buSzPts val="1150"/>
              <a:buChar char="○"/>
            </a:pPr>
            <a:r>
              <a:rPr lang="en" sz="1150" dirty="0">
                <a:solidFill>
                  <a:srgbClr val="2F2F2F"/>
                </a:solidFill>
              </a:rPr>
              <a:t>Assist DPH &amp; other entities with applications for federal funding to support efforts consistent with the mission and purpose of the commission</a:t>
            </a:r>
            <a:endParaRPr sz="1150" dirty="0">
              <a:solidFill>
                <a:srgbClr val="2F2F2F"/>
              </a:solidFill>
            </a:endParaRPr>
          </a:p>
          <a:p>
            <a:pPr marL="914400" lvl="1" indent="-301625" algn="l" rtl="0">
              <a:spcBef>
                <a:spcPts val="0"/>
              </a:spcBef>
              <a:spcAft>
                <a:spcPts val="0"/>
              </a:spcAft>
              <a:buClr>
                <a:srgbClr val="2F2F2F"/>
              </a:buClr>
              <a:buSzPts val="1150"/>
              <a:buChar char="○"/>
            </a:pPr>
            <a:r>
              <a:rPr lang="en" sz="1150" dirty="0">
                <a:solidFill>
                  <a:srgbClr val="2F2F2F"/>
                </a:solidFill>
              </a:rPr>
              <a:t>Any other matters that the special considers relevant to the fulfillment of its mission and purpose</a:t>
            </a:r>
            <a:endParaRPr sz="1150" dirty="0">
              <a:solidFill>
                <a:srgbClr val="2F2F2F"/>
              </a:solidFill>
            </a:endParaRPr>
          </a:p>
          <a:p>
            <a:pPr marL="457200" lvl="0" indent="-342900" algn="l" rtl="0">
              <a:spcBef>
                <a:spcPts val="0"/>
              </a:spcBef>
              <a:spcAft>
                <a:spcPts val="0"/>
              </a:spcAft>
              <a:buClr>
                <a:srgbClr val="2F2F2F"/>
              </a:buClr>
              <a:buSzPts val="1800"/>
              <a:buChar char="●"/>
            </a:pPr>
            <a:r>
              <a:rPr lang="en" dirty="0">
                <a:solidFill>
                  <a:srgbClr val="2F2F2F"/>
                </a:solidFill>
              </a:rPr>
              <a:t>Founded by Representative Ellen Story</a:t>
            </a:r>
            <a:endParaRPr dirty="0">
              <a:solidFill>
                <a:srgbClr val="2F2F2F"/>
              </a:solidFill>
            </a:endParaRPr>
          </a:p>
          <a:p>
            <a:pPr marL="0" marR="0" lvl="0" indent="0" algn="l" rtl="0">
              <a:lnSpc>
                <a:spcPct val="115000"/>
              </a:lnSpc>
              <a:spcBef>
                <a:spcPts val="1600"/>
              </a:spcBef>
              <a:spcAft>
                <a:spcPts val="1600"/>
              </a:spcAft>
              <a:buNone/>
            </a:pPr>
            <a:endParaRPr dirty="0">
              <a:solidFill>
                <a:srgbClr val="2F2F2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Structure</a:t>
            </a:r>
            <a:endParaRPr dirty="0">
              <a:solidFill>
                <a:srgbClr val="FF9933"/>
              </a:solidFill>
              <a:latin typeface="Aharoni" panose="02010803020104030203" pitchFamily="2" charset="-79"/>
              <a:cs typeface="Aharoni" panose="02010803020104030203" pitchFamily="2" charset="-79"/>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2F2F2F"/>
              </a:buClr>
              <a:buSzPts val="1800"/>
              <a:buChar char="●"/>
            </a:pPr>
            <a:r>
              <a:rPr lang="en" dirty="0" smtClean="0">
                <a:solidFill>
                  <a:srgbClr val="2F2F2F"/>
                </a:solidFill>
              </a:rPr>
              <a:t>Special Legislative Commission:</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34 members, including legislators, agency appointees, subject matter experts, and women with lived experience</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Co-chaired by 1 House member and 1 Senate member</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No specified end date</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Quarterly meetings (or more)</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Annual reports</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Annual Awareness Day (beginning 2015)</a:t>
            </a:r>
            <a:endParaRPr dirty="0">
              <a:solidFill>
                <a:srgbClr val="2F2F2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Accomplishments</a:t>
            </a:r>
            <a:endParaRPr dirty="0">
              <a:solidFill>
                <a:srgbClr val="FF9933"/>
              </a:solidFill>
              <a:latin typeface="Aharoni" panose="02010803020104030203" pitchFamily="2" charset="-79"/>
              <a:cs typeface="Aharoni" panose="02010803020104030203" pitchFamily="2" charset="-79"/>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2F2F2F"/>
              </a:buClr>
              <a:buSzPts val="1800"/>
              <a:buChar char="●"/>
            </a:pPr>
            <a:r>
              <a:rPr lang="en">
                <a:solidFill>
                  <a:srgbClr val="2F2F2F"/>
                </a:solidFill>
              </a:rPr>
              <a:t>Since first meeting in December 2011:</a:t>
            </a:r>
            <a:endParaRPr>
              <a:solidFill>
                <a:srgbClr val="2F2F2F"/>
              </a:solidFill>
            </a:endParaRPr>
          </a:p>
          <a:p>
            <a:pPr marL="914400" lvl="1" indent="-317500" algn="l" rtl="0">
              <a:spcBef>
                <a:spcPts val="0"/>
              </a:spcBef>
              <a:spcAft>
                <a:spcPts val="0"/>
              </a:spcAft>
              <a:buClr>
                <a:srgbClr val="2F2F2F"/>
              </a:buClr>
              <a:buSzPts val="1400"/>
              <a:buChar char="○"/>
            </a:pPr>
            <a:r>
              <a:rPr lang="en">
                <a:solidFill>
                  <a:srgbClr val="2F2F2F"/>
                </a:solidFill>
              </a:rPr>
              <a:t>Collaborated with DPH to promulgate PPD screening reporting requirements</a:t>
            </a:r>
            <a:endParaRPr>
              <a:solidFill>
                <a:srgbClr val="2F2F2F"/>
              </a:solidFill>
            </a:endParaRPr>
          </a:p>
          <a:p>
            <a:pPr marL="914400" lvl="1" indent="-317500" algn="l" rtl="0">
              <a:spcBef>
                <a:spcPts val="0"/>
              </a:spcBef>
              <a:spcAft>
                <a:spcPts val="0"/>
              </a:spcAft>
              <a:buClr>
                <a:srgbClr val="2F2F2F"/>
              </a:buClr>
              <a:buSzPts val="1400"/>
              <a:buChar char="○"/>
            </a:pPr>
            <a:r>
              <a:rPr lang="en">
                <a:solidFill>
                  <a:srgbClr val="2F2F2F"/>
                </a:solidFill>
              </a:rPr>
              <a:t>Helped conceive and advocated funding for MCPAP for Moms, an expansion of the Massachusetts Child Psychiatry Access Program, to provide real-time perinatal psychiatric consultation, resource and referral to obstetric, pediatric, primary care and psychiatric providers</a:t>
            </a:r>
            <a:endParaRPr>
              <a:solidFill>
                <a:srgbClr val="2F2F2F"/>
              </a:solidFill>
            </a:endParaRPr>
          </a:p>
          <a:p>
            <a:pPr marL="914400" lvl="1" indent="-317500" algn="l" rtl="0">
              <a:spcBef>
                <a:spcPts val="0"/>
              </a:spcBef>
              <a:spcAft>
                <a:spcPts val="0"/>
              </a:spcAft>
              <a:buClr>
                <a:srgbClr val="2F2F2F"/>
              </a:buClr>
              <a:buSzPts val="1400"/>
              <a:buChar char="○"/>
            </a:pPr>
            <a:r>
              <a:rPr lang="en">
                <a:solidFill>
                  <a:srgbClr val="2F2F2F"/>
                </a:solidFill>
              </a:rPr>
              <a:t>Conceptualized and helped secure funding for PPD Pilot Programs at 4 Community Health Centers across the state to establish best practices for screening and referral systems in women’s health and pediatric settings</a:t>
            </a:r>
            <a:endParaRPr>
              <a:solidFill>
                <a:srgbClr val="2F2F2F"/>
              </a:solidFill>
            </a:endParaRPr>
          </a:p>
          <a:p>
            <a:pPr marL="914400" lvl="1" indent="-317500" algn="l" rtl="0">
              <a:spcBef>
                <a:spcPts val="0"/>
              </a:spcBef>
              <a:spcAft>
                <a:spcPts val="0"/>
              </a:spcAft>
              <a:buClr>
                <a:srgbClr val="2F2F2F"/>
              </a:buClr>
              <a:buSzPts val="1400"/>
              <a:buChar char="○"/>
            </a:pPr>
            <a:r>
              <a:rPr lang="en">
                <a:solidFill>
                  <a:srgbClr val="2F2F2F"/>
                </a:solidFill>
              </a:rPr>
              <a:t>Advocated for PPD screening and reimbursement in pediatric and obstetric settings (MassHealth began reimbursements in 2015)</a:t>
            </a:r>
            <a:endParaRPr>
              <a:solidFill>
                <a:srgbClr val="2F2F2F"/>
              </a:solidFill>
            </a:endParaRPr>
          </a:p>
          <a:p>
            <a:pPr marL="914400" lvl="1" indent="-317500" algn="l" rtl="0">
              <a:spcBef>
                <a:spcPts val="0"/>
              </a:spcBef>
              <a:spcAft>
                <a:spcPts val="0"/>
              </a:spcAft>
              <a:buClr>
                <a:srgbClr val="2F2F2F"/>
              </a:buClr>
              <a:buSzPts val="1400"/>
              <a:buChar char="○"/>
            </a:pPr>
            <a:r>
              <a:rPr lang="en">
                <a:solidFill>
                  <a:srgbClr val="2F2F2F"/>
                </a:solidFill>
              </a:rPr>
              <a:t>Established annual Perinatal Mental Health Awareness Day the State House</a:t>
            </a:r>
            <a:endParaRPr>
              <a:solidFill>
                <a:srgbClr val="2F2F2F"/>
              </a:solidFill>
            </a:endParaRPr>
          </a:p>
          <a:p>
            <a:pPr marL="914400" lvl="1" indent="-317500" algn="l" rtl="0">
              <a:spcBef>
                <a:spcPts val="0"/>
              </a:spcBef>
              <a:spcAft>
                <a:spcPts val="0"/>
              </a:spcAft>
              <a:buClr>
                <a:srgbClr val="2F2F2F"/>
              </a:buClr>
              <a:buSzPts val="1400"/>
              <a:buChar char="○"/>
            </a:pPr>
            <a:r>
              <a:rPr lang="en">
                <a:solidFill>
                  <a:srgbClr val="2F2F2F"/>
                </a:solidFill>
              </a:rPr>
              <a:t>Updated DPH PPD website to educate providers and families in the Commonwealth</a:t>
            </a:r>
            <a:endParaRPr>
              <a:solidFill>
                <a:srgbClr val="2F2F2F"/>
              </a:solidFill>
            </a:endParaRPr>
          </a:p>
          <a:p>
            <a:pPr marL="914400" lvl="1" indent="-317500" algn="l" rtl="0">
              <a:spcBef>
                <a:spcPts val="0"/>
              </a:spcBef>
              <a:spcAft>
                <a:spcPts val="0"/>
              </a:spcAft>
              <a:buClr>
                <a:srgbClr val="2F2F2F"/>
              </a:buClr>
              <a:buSzPts val="1400"/>
              <a:buChar char="○"/>
            </a:pPr>
            <a:r>
              <a:rPr lang="en">
                <a:solidFill>
                  <a:srgbClr val="2F2F2F"/>
                </a:solidFill>
              </a:rPr>
              <a:t>Filed a joint resolution proclaiming May as Maternal Mental Health Month</a:t>
            </a:r>
            <a:endParaRPr>
              <a:solidFill>
                <a:srgbClr val="2F2F2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Accomplishments</a:t>
            </a:r>
            <a:endParaRPr dirty="0">
              <a:solidFill>
                <a:srgbClr val="FF9933"/>
              </a:solidFill>
              <a:latin typeface="Aharoni" panose="02010803020104030203" pitchFamily="2" charset="-79"/>
              <a:cs typeface="Aharoni" panose="02010803020104030203" pitchFamily="2" charset="-79"/>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2F2F2F"/>
              </a:buClr>
              <a:buSzPts val="1800"/>
              <a:buChar char="●"/>
            </a:pPr>
            <a:r>
              <a:rPr lang="en" dirty="0">
                <a:solidFill>
                  <a:srgbClr val="2F2F2F"/>
                </a:solidFill>
              </a:rPr>
              <a:t>Continued</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Commission members provided assistance to the federal legislation that passed in December of 2016, Bringing Postpartum Depression out of the Shadows Act as part of the 21st Century Cures Act.</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Renamed the Ellen Story Commission on Postpartum Depression following her retirement in 2016</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Created Commission website, </a:t>
            </a:r>
            <a:r>
              <a:rPr lang="en" u="sng" dirty="0">
                <a:solidFill>
                  <a:schemeClr val="hlink"/>
                </a:solidFill>
                <a:hlinkClick r:id="rId3"/>
              </a:rPr>
              <a:t>www.ppdcommission.com</a:t>
            </a:r>
            <a:r>
              <a:rPr lang="en" dirty="0">
                <a:solidFill>
                  <a:srgbClr val="2F2F2F"/>
                </a:solidFill>
              </a:rPr>
              <a:t> as a resource for the public, policymakers, providers, and families as well as to help share the work of the Commission</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Conceived &amp; advocated funding for substance use disorder expansion of MCPAP for Moms, including providing substance use-specific provider toolkits</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Recommended legislation which has been filed, HD.1736</a:t>
            </a:r>
            <a:r>
              <a:rPr lang="en" dirty="0">
                <a:solidFill>
                  <a:schemeClr val="tx1">
                    <a:lumMod val="85000"/>
                    <a:lumOff val="15000"/>
                  </a:schemeClr>
                </a:solidFill>
              </a:rPr>
              <a:t>, An Act relative to the well-being of new mothers and infants</a:t>
            </a:r>
            <a:endParaRPr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2995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Changes over the years</a:t>
            </a:r>
            <a:endParaRPr dirty="0">
              <a:solidFill>
                <a:srgbClr val="FF9933"/>
              </a:solidFill>
              <a:latin typeface="Aharoni" panose="02010803020104030203" pitchFamily="2" charset="-79"/>
              <a:cs typeface="Aharoni" panose="02010803020104030203" pitchFamily="2" charset="-79"/>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2F2F2F"/>
              </a:buClr>
              <a:buSzPts val="1800"/>
              <a:buFont typeface="Arial"/>
              <a:buChar char="●"/>
            </a:pPr>
            <a:r>
              <a:rPr lang="en" dirty="0">
                <a:solidFill>
                  <a:srgbClr val="2F2F2F"/>
                </a:solidFill>
              </a:rPr>
              <a:t>Scope: from PPD to Perinatal Mental Health </a:t>
            </a:r>
            <a:endParaRPr dirty="0">
              <a:solidFill>
                <a:srgbClr val="2F2F2F"/>
              </a:solidFill>
            </a:endParaRPr>
          </a:p>
          <a:p>
            <a:pPr marL="914400" marR="0" lvl="1" indent="-317500" algn="l" rtl="0">
              <a:lnSpc>
                <a:spcPct val="115000"/>
              </a:lnSpc>
              <a:spcBef>
                <a:spcPts val="0"/>
              </a:spcBef>
              <a:spcAft>
                <a:spcPts val="0"/>
              </a:spcAft>
              <a:buClr>
                <a:srgbClr val="2F2F2F"/>
              </a:buClr>
              <a:buSzPts val="1400"/>
              <a:buChar char="○"/>
            </a:pPr>
            <a:r>
              <a:rPr lang="en" dirty="0">
                <a:solidFill>
                  <a:srgbClr val="2F2F2F"/>
                </a:solidFill>
              </a:rPr>
              <a:t>Postpartum Psychosis</a:t>
            </a:r>
            <a:endParaRPr dirty="0">
              <a:solidFill>
                <a:srgbClr val="2F2F2F"/>
              </a:solidFill>
            </a:endParaRPr>
          </a:p>
          <a:p>
            <a:pPr marL="914400" marR="0" lvl="1" indent="-317500" algn="l" rtl="0">
              <a:lnSpc>
                <a:spcPct val="115000"/>
              </a:lnSpc>
              <a:spcBef>
                <a:spcPts val="0"/>
              </a:spcBef>
              <a:spcAft>
                <a:spcPts val="0"/>
              </a:spcAft>
              <a:buClr>
                <a:srgbClr val="2F2F2F"/>
              </a:buClr>
              <a:buSzPts val="1400"/>
              <a:buChar char="○"/>
            </a:pPr>
            <a:r>
              <a:rPr lang="en" dirty="0">
                <a:solidFill>
                  <a:srgbClr val="2F2F2F"/>
                </a:solidFill>
              </a:rPr>
              <a:t>Maternal Morbidity and Mortality</a:t>
            </a:r>
            <a:endParaRPr dirty="0">
              <a:solidFill>
                <a:srgbClr val="2F2F2F"/>
              </a:solidFill>
            </a:endParaRPr>
          </a:p>
          <a:p>
            <a:pPr marL="914400" marR="0" lvl="1" indent="-317500" algn="l" rtl="0">
              <a:lnSpc>
                <a:spcPct val="115000"/>
              </a:lnSpc>
              <a:spcBef>
                <a:spcPts val="0"/>
              </a:spcBef>
              <a:spcAft>
                <a:spcPts val="0"/>
              </a:spcAft>
              <a:buClr>
                <a:srgbClr val="2F2F2F"/>
              </a:buClr>
              <a:buSzPts val="1400"/>
              <a:buChar char="○"/>
            </a:pPr>
            <a:r>
              <a:rPr lang="en" dirty="0">
                <a:solidFill>
                  <a:srgbClr val="2F2F2F"/>
                </a:solidFill>
              </a:rPr>
              <a:t>Perinatal Substance Use</a:t>
            </a:r>
            <a:endParaRPr dirty="0">
              <a:solidFill>
                <a:srgbClr val="2F2F2F"/>
              </a:solidFill>
            </a:endParaRPr>
          </a:p>
          <a:p>
            <a:pPr marL="457200" marR="0" lvl="0" indent="-342900" algn="l" rtl="0">
              <a:lnSpc>
                <a:spcPct val="115000"/>
              </a:lnSpc>
              <a:spcBef>
                <a:spcPts val="0"/>
              </a:spcBef>
              <a:spcAft>
                <a:spcPts val="0"/>
              </a:spcAft>
              <a:buClr>
                <a:srgbClr val="2F2F2F"/>
              </a:buClr>
              <a:buSzPts val="1800"/>
              <a:buChar char="●"/>
            </a:pPr>
            <a:r>
              <a:rPr lang="en" dirty="0" smtClean="0">
                <a:solidFill>
                  <a:srgbClr val="2F2F2F"/>
                </a:solidFill>
              </a:rPr>
              <a:t>Leadership</a:t>
            </a:r>
            <a:r>
              <a:rPr lang="en" dirty="0">
                <a:solidFill>
                  <a:srgbClr val="2F2F2F"/>
                </a:solidFill>
              </a:rPr>
              <a:t>:</a:t>
            </a:r>
            <a:endParaRPr dirty="0">
              <a:solidFill>
                <a:srgbClr val="2F2F2F"/>
              </a:solidFill>
            </a:endParaRPr>
          </a:p>
          <a:p>
            <a:pPr marL="914400" marR="0" lvl="1" indent="-317500" algn="l" rtl="0">
              <a:lnSpc>
                <a:spcPct val="115000"/>
              </a:lnSpc>
              <a:spcBef>
                <a:spcPts val="0"/>
              </a:spcBef>
              <a:spcAft>
                <a:spcPts val="0"/>
              </a:spcAft>
              <a:buClr>
                <a:srgbClr val="2F2F2F"/>
              </a:buClr>
              <a:buSzPts val="1400"/>
              <a:buChar char="○"/>
            </a:pPr>
            <a:r>
              <a:rPr lang="en" dirty="0">
                <a:solidFill>
                  <a:srgbClr val="2F2F2F"/>
                </a:solidFill>
              </a:rPr>
              <a:t>Representative Ellen Story &amp; Senator Thomas McGee</a:t>
            </a:r>
            <a:endParaRPr dirty="0">
              <a:solidFill>
                <a:srgbClr val="2F2F2F"/>
              </a:solidFill>
            </a:endParaRPr>
          </a:p>
          <a:p>
            <a:pPr marL="914400" marR="0" lvl="1" indent="-317500" algn="l" rtl="0">
              <a:lnSpc>
                <a:spcPct val="115000"/>
              </a:lnSpc>
              <a:spcBef>
                <a:spcPts val="0"/>
              </a:spcBef>
              <a:spcAft>
                <a:spcPts val="0"/>
              </a:spcAft>
              <a:buClr>
                <a:srgbClr val="2F2F2F"/>
              </a:buClr>
              <a:buSzPts val="1400"/>
              <a:buChar char="○"/>
            </a:pPr>
            <a:r>
              <a:rPr lang="en" dirty="0">
                <a:solidFill>
                  <a:srgbClr val="2F2F2F"/>
                </a:solidFill>
              </a:rPr>
              <a:t>Representative James O’Day &amp; Senator Joan </a:t>
            </a:r>
            <a:r>
              <a:rPr lang="en" dirty="0" smtClean="0">
                <a:solidFill>
                  <a:srgbClr val="2F2F2F"/>
                </a:solidFill>
              </a:rPr>
              <a:t>Lovely</a:t>
            </a:r>
            <a:endParaRPr dirty="0">
              <a:solidFill>
                <a:srgbClr val="2F2F2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Current Projects - Best Practices</a:t>
            </a:r>
            <a:endParaRPr dirty="0">
              <a:solidFill>
                <a:srgbClr val="FF9933"/>
              </a:solidFill>
              <a:latin typeface="Aharoni" panose="02010803020104030203" pitchFamily="2" charset="-79"/>
              <a:cs typeface="Aharoni" panose="02010803020104030203" pitchFamily="2" charset="-79"/>
            </a:endParaRPr>
          </a:p>
        </p:txBody>
      </p:sp>
      <p:sp>
        <p:nvSpPr>
          <p:cNvPr id="91" name="Google Shape;9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2F2F2F"/>
              </a:buClr>
              <a:buSzPts val="1800"/>
              <a:buChar char="●"/>
            </a:pPr>
            <a:r>
              <a:rPr lang="en" dirty="0">
                <a:solidFill>
                  <a:srgbClr val="2F2F2F"/>
                </a:solidFill>
              </a:rPr>
              <a:t>PPD Pilot Programs</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3 CHCs currently engaged: Holyoke, Lynn, and Worcester (previously Southern Jamaica Plain)</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State money funds Community Health Workers who manage referrals and navigate resources for new moms accessing treatment</a:t>
            </a:r>
            <a:endParaRPr dirty="0">
              <a:solidFill>
                <a:srgbClr val="2F2F2F"/>
              </a:solidFill>
            </a:endParaRPr>
          </a:p>
          <a:p>
            <a:pPr marL="457200" lvl="0" indent="-342900" algn="l" rtl="0">
              <a:spcBef>
                <a:spcPts val="0"/>
              </a:spcBef>
              <a:spcAft>
                <a:spcPts val="0"/>
              </a:spcAft>
              <a:buClr>
                <a:srgbClr val="2F2F2F"/>
              </a:buClr>
              <a:buSzPts val="1800"/>
              <a:buChar char="●"/>
            </a:pPr>
            <a:r>
              <a:rPr lang="en" dirty="0">
                <a:solidFill>
                  <a:srgbClr val="2F2F2F"/>
                </a:solidFill>
              </a:rPr>
              <a:t>Expansion</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Conceived and currently advocating funding for Parental Mental Health Project Coordinator at DPH to oversee pilot programs, disseminate best practices across the state, provide assistance with implementation of USPSTF PPD Prevention Recommendations, generally serve as maternal mental health, morbidity, and mortality expert</a:t>
            </a:r>
            <a:endParaRPr dirty="0">
              <a:solidFill>
                <a:srgbClr val="2F2F2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Current Projects - Postpartum Psychosis</a:t>
            </a:r>
            <a:endParaRPr dirty="0">
              <a:solidFill>
                <a:srgbClr val="FF9933"/>
              </a:solidFill>
              <a:latin typeface="Aharoni" panose="02010803020104030203" pitchFamily="2" charset="-79"/>
              <a:cs typeface="Aharoni" panose="02010803020104030203" pitchFamily="2" charset="-79"/>
            </a:endParaRPr>
          </a:p>
        </p:txBody>
      </p:sp>
      <p:sp>
        <p:nvSpPr>
          <p:cNvPr id="97" name="Google Shape;9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2F2F2F"/>
              </a:buClr>
              <a:buSzPts val="1800"/>
              <a:buChar char="●"/>
            </a:pPr>
            <a:r>
              <a:rPr lang="en" dirty="0">
                <a:solidFill>
                  <a:srgbClr val="2F2F2F"/>
                </a:solidFill>
              </a:rPr>
              <a:t>HD1736, An Act relative to the well-being of new mothers and infants</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Filed by Senator Lovely and Representative O’Day</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Worked with group of national advocates to develop language, following footsteps of Illinois law PA-100-0574 which recognizes postpartum psychosis as a mitigating factor in sentencing in criminal cases</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Any defendant who gave birth within 12 months prior to crime is screened for perinatal psychiatric complications</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Any examination ordered following a positive screen is completed within 48 hours by a reproductive psychiatric expert</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Any person suffering perinatal psychiatric complication who is committed to treatment following not guilty by reason of mental illness finding is given treatment plan (including parent capacity building, parent-child dyadic therapy, etc) made in consultation reproductive psychiatric expert</a:t>
            </a:r>
            <a:endParaRPr dirty="0">
              <a:solidFill>
                <a:srgbClr val="2F2F2F"/>
              </a:solidFill>
            </a:endParaRPr>
          </a:p>
          <a:p>
            <a:pPr marL="914400" lvl="1" indent="-317500" algn="l" rtl="0">
              <a:spcBef>
                <a:spcPts val="0"/>
              </a:spcBef>
              <a:spcAft>
                <a:spcPts val="0"/>
              </a:spcAft>
              <a:buClr>
                <a:srgbClr val="2F2F2F"/>
              </a:buClr>
              <a:buSzPts val="1400"/>
              <a:buChar char="○"/>
            </a:pPr>
            <a:r>
              <a:rPr lang="en" dirty="0">
                <a:solidFill>
                  <a:srgbClr val="2F2F2F"/>
                </a:solidFill>
              </a:rPr>
              <a:t>Creates outpatient treatment commitment program for individuals found not guilty by reason of mental illness who pose no danger to the health and safety of others </a:t>
            </a:r>
            <a:endParaRPr dirty="0">
              <a:solidFill>
                <a:srgbClr val="2F2F2F"/>
              </a:solidFill>
            </a:endParaRPr>
          </a:p>
          <a:p>
            <a:pPr marL="914400" lvl="0" indent="0" algn="l" rtl="0">
              <a:spcBef>
                <a:spcPts val="1600"/>
              </a:spcBef>
              <a:spcAft>
                <a:spcPts val="1600"/>
              </a:spcAft>
              <a:buNone/>
            </a:pPr>
            <a:endParaRPr dirty="0">
              <a:solidFill>
                <a:srgbClr val="2F2F2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9933"/>
                </a:solidFill>
                <a:latin typeface="Aharoni" panose="02010803020104030203" pitchFamily="2" charset="-79"/>
                <a:cs typeface="Aharoni" panose="02010803020104030203" pitchFamily="2" charset="-79"/>
              </a:rPr>
              <a:t>Current Projects - Outcomes Disparities</a:t>
            </a:r>
            <a:endParaRPr dirty="0">
              <a:solidFill>
                <a:srgbClr val="FF9933"/>
              </a:solidFill>
              <a:latin typeface="Aharoni" panose="02010803020104030203" pitchFamily="2" charset="-79"/>
              <a:cs typeface="Aharoni" panose="02010803020104030203" pitchFamily="2" charset="-79"/>
            </a:endParaRPr>
          </a:p>
        </p:txBody>
      </p:sp>
      <p:sp>
        <p:nvSpPr>
          <p:cNvPr id="103" name="Google Shape;10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2F2F2F"/>
              </a:buClr>
              <a:buSzPts val="1800"/>
              <a:buFont typeface="Arial"/>
              <a:buChar char="●"/>
            </a:pPr>
            <a:r>
              <a:rPr lang="en">
                <a:solidFill>
                  <a:srgbClr val="2F2F2F"/>
                </a:solidFill>
              </a:rPr>
              <a:t>Awareness Campaign</a:t>
            </a:r>
            <a:endParaRPr>
              <a:solidFill>
                <a:srgbClr val="2F2F2F"/>
              </a:solidFill>
            </a:endParaRPr>
          </a:p>
          <a:p>
            <a:pPr marL="914400" marR="0" lvl="1" indent="-317500" algn="l" rtl="0">
              <a:lnSpc>
                <a:spcPct val="115000"/>
              </a:lnSpc>
              <a:spcBef>
                <a:spcPts val="0"/>
              </a:spcBef>
              <a:spcAft>
                <a:spcPts val="0"/>
              </a:spcAft>
              <a:buClr>
                <a:srgbClr val="2F2F2F"/>
              </a:buClr>
              <a:buSzPts val="1400"/>
              <a:buChar char="○"/>
            </a:pPr>
            <a:r>
              <a:rPr lang="en">
                <a:solidFill>
                  <a:srgbClr val="2F2F2F"/>
                </a:solidFill>
              </a:rPr>
              <a:t>Conceived and currently advocating for funding in the FY20 budget for DPH to conduct participatory market research and carry out a two-pronged perinatal mental health awareness campaign to a) provide empowerment and resources to marginalized new mothers and fathers and b) to provide implicit bias training and capacity building to perinatal mental health providers across the care continuum</a:t>
            </a:r>
            <a:endParaRPr>
              <a:solidFill>
                <a:srgbClr val="2F2F2F"/>
              </a:solidFill>
            </a:endParaRPr>
          </a:p>
          <a:p>
            <a:pPr marL="914400" lvl="0" indent="0" algn="l" rtl="0">
              <a:spcBef>
                <a:spcPts val="1600"/>
              </a:spcBef>
              <a:spcAft>
                <a:spcPts val="1600"/>
              </a:spcAft>
              <a:buNone/>
            </a:pPr>
            <a:endParaRPr>
              <a:solidFill>
                <a:srgbClr val="2F2F2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1227</Words>
  <Application>Microsoft Office PowerPoint</Application>
  <PresentationFormat>On-screen Show (16:9)</PresentationFormat>
  <Paragraphs>92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The Ellen Story Commission on Postpartum Depression</vt:lpstr>
      <vt:lpstr>History</vt:lpstr>
      <vt:lpstr>Structure</vt:lpstr>
      <vt:lpstr>Accomplishments</vt:lpstr>
      <vt:lpstr>Accomplishments</vt:lpstr>
      <vt:lpstr>Changes over the years</vt:lpstr>
      <vt:lpstr>Current Projects - Best Practices</vt:lpstr>
      <vt:lpstr>Current Projects - Postpartum Psychosis</vt:lpstr>
      <vt:lpstr>Current Projects - Outcomes Disparities</vt:lpstr>
      <vt:lpstr>Current Projects - Evaluation</vt:lpstr>
      <vt:lpstr>Current Projects - Maternal Morbidity &amp; Mortality</vt:lpstr>
      <vt:lpstr>Shared Mission</vt:lpstr>
      <vt:lpstr>Upcoming </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Ellen Story Commission on Postpartum Depression</dc:title>
  <dc:creator>Mcanulty, Cate (HOU)</dc:creator>
  <cp:lastModifiedBy>Mcanulty, Cate (HOU)</cp:lastModifiedBy>
  <cp:revision>5</cp:revision>
  <dcterms:modified xsi:type="dcterms:W3CDTF">2019-04-05T14:33:28Z</dcterms:modified>
</cp:coreProperties>
</file>