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7" r:id="rId3"/>
    <p:sldId id="259" r:id="rId4"/>
    <p:sldId id="268" r:id="rId5"/>
    <p:sldId id="269" r:id="rId6"/>
    <p:sldId id="272" r:id="rId7"/>
    <p:sldId id="273" r:id="rId8"/>
    <p:sldId id="274" r:id="rId9"/>
    <p:sldId id="275" r:id="rId10"/>
    <p:sldId id="260"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CBB741-A496-4252-8658-18CBB440D1AE}" v="23" dt="2018-08-20T13:12:47.2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43" autoAdjust="0"/>
  </p:normalViewPr>
  <p:slideViewPr>
    <p:cSldViewPr>
      <p:cViewPr varScale="1">
        <p:scale>
          <a:sx n="63" d="100"/>
          <a:sy n="63" d="100"/>
        </p:scale>
        <p:origin x="1776" y="72"/>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4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50EFF-F3C1-48BB-92D2-A619261EAF59}" type="datetimeFigureOut">
              <a:rPr lang="en-US" smtClean="0"/>
              <a:t>12/26/2018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9DA573-5465-44FE-9F47-E787E24C6E8A}" type="slidenum">
              <a:rPr lang="en-US" smtClean="0"/>
              <a:t>‹#›</a:t>
            </a:fld>
            <a:endParaRPr lang="en-US"/>
          </a:p>
        </p:txBody>
      </p:sp>
    </p:spTree>
    <p:extLst>
      <p:ext uri="{BB962C8B-B14F-4D97-AF65-F5344CB8AC3E}">
        <p14:creationId xmlns:p14="http://schemas.microsoft.com/office/powerpoint/2010/main" val="2476401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publichealth.blog.state.ma.us/" TargetMode="External"/><Relationship Id="rId3" Type="http://schemas.openxmlformats.org/officeDocument/2006/relationships/hyperlink" Target="https://www.mass.gov/service-details/principles-of-care-and-practice-guidance" TargetMode="External"/><Relationship Id="rId7" Type="http://schemas.openxmlformats.org/officeDocument/2006/relationships/hyperlink" Target="http://www.mass.gov/dph/bsa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orgs/massachusetts-department-of-veterans-services" TargetMode="External"/><Relationship Id="rId5" Type="http://schemas.openxmlformats.org/officeDocument/2006/relationships/hyperlink" Target="https://helplinema.org/" TargetMode="External"/><Relationship Id="rId4" Type="http://schemas.openxmlformats.org/officeDocument/2006/relationships/hyperlink" Target="mailto:Ben.cluff@state.ma.us" TargetMode="External"/><Relationship Id="rId9" Type="http://schemas.openxmlformats.org/officeDocument/2006/relationships/hyperlink" Target="http://www.twitter.com/MassDPH"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Ben.cluff@state.ma.u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mentalhealth.va.gov/communityprovider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publichealth.blog.state.ma.us/" TargetMode="External"/><Relationship Id="rId3" Type="http://schemas.openxmlformats.org/officeDocument/2006/relationships/hyperlink" Target="mailto:BSAS.Feedback@state.ma.us" TargetMode="External"/><Relationship Id="rId7" Type="http://schemas.openxmlformats.org/officeDocument/2006/relationships/hyperlink" Target="http://www.mass.gov/dph/bsas"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www.mass.gov/orgs/massachusetts-department-of-veterans-services" TargetMode="External"/><Relationship Id="rId5" Type="http://schemas.openxmlformats.org/officeDocument/2006/relationships/hyperlink" Target="https://helplinema.org/" TargetMode="External"/><Relationship Id="rId4" Type="http://schemas.openxmlformats.org/officeDocument/2006/relationships/hyperlink" Target="mailto:Ben.cluff@state.ma.us" TargetMode="External"/><Relationship Id="rId9" Type="http://schemas.openxmlformats.org/officeDocument/2006/relationships/hyperlink" Target="http://www.twitter.com/MassDPH"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b="0" i="0" kern="1200" dirty="0">
                <a:solidFill>
                  <a:schemeClr val="tx1"/>
                </a:solidFill>
                <a:effectLst/>
                <a:latin typeface="+mn-lt"/>
                <a:ea typeface="+mn-ea"/>
                <a:cs typeface="+mn-cs"/>
              </a:rPr>
              <a:t>The Bureau of Substance Addiction Services (BSAS) is continuously promoting practice improvement throughout the continuum of care.  There are practice guidance documents available to providers intended to help assess and improve programs and services across the Commonwealth.  </a:t>
            </a:r>
            <a:r>
              <a:rPr lang="en-US" sz="1200" b="0" i="0" kern="1200" dirty="0">
                <a:solidFill>
                  <a:schemeClr val="tx1"/>
                </a:solidFill>
                <a:effectLst/>
                <a:latin typeface="+mn-lt"/>
                <a:ea typeface="+mn-ea"/>
                <a:cs typeface="+mn-cs"/>
                <a:hlinkClick r:id="rId3"/>
              </a:rPr>
              <a:t>https://www.mass.gov/service-details/principles-of-care-and-practice-guidance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The practice guidance on </a:t>
            </a:r>
            <a:r>
              <a:rPr lang="en-US" sz="1200" b="1" i="0" kern="1200" dirty="0">
                <a:solidFill>
                  <a:schemeClr val="tx1"/>
                </a:solidFill>
                <a:effectLst/>
                <a:latin typeface="+mn-lt"/>
                <a:ea typeface="+mn-ea"/>
                <a:cs typeface="+mn-cs"/>
              </a:rPr>
              <a:t>engaging veterans in treatment</a:t>
            </a:r>
            <a:r>
              <a:rPr lang="en-US" sz="1200" b="0" i="0" kern="1200" dirty="0">
                <a:solidFill>
                  <a:schemeClr val="tx1"/>
                </a:solidFill>
                <a:effectLst/>
                <a:latin typeface="+mn-lt"/>
                <a:ea typeface="+mn-ea"/>
                <a:cs typeface="+mn-cs"/>
              </a:rPr>
              <a:t> has been revised and posted on the BSAS website. </a:t>
            </a:r>
            <a:r>
              <a:rPr lang="en-US" dirty="0"/>
              <a:t>Click here to access document - https://www.mass.gov/files/documents/2018/05/25/care-principles-guidance-veterans.pdf</a:t>
            </a:r>
          </a:p>
          <a:p>
            <a:endParaRPr lang="en-US" dirty="0"/>
          </a:p>
          <a:p>
            <a:r>
              <a:rPr lang="en-US" sz="1200" b="0" i="0" kern="1200" dirty="0">
                <a:solidFill>
                  <a:schemeClr val="tx1"/>
                </a:solidFill>
                <a:effectLst/>
                <a:latin typeface="+mn-lt"/>
                <a:ea typeface="+mn-ea"/>
                <a:cs typeface="+mn-cs"/>
              </a:rPr>
              <a:t>Further questions regarding resources, military culture training, and technical assistance can be directed to:</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Ben </a:t>
            </a:r>
            <a:r>
              <a:rPr lang="en-US" sz="1200" b="0" i="0" kern="1200" dirty="0" err="1">
                <a:solidFill>
                  <a:schemeClr val="tx1"/>
                </a:solidFill>
                <a:effectLst/>
                <a:latin typeface="+mn-lt"/>
                <a:ea typeface="+mn-ea"/>
                <a:cs typeface="+mn-cs"/>
              </a:rPr>
              <a:t>Cluff</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Veterans’ Services Coordinator</a:t>
            </a:r>
          </a:p>
          <a:p>
            <a:r>
              <a:rPr lang="en-US" sz="1200" b="0" i="0" kern="1200" dirty="0">
                <a:solidFill>
                  <a:schemeClr val="tx1"/>
                </a:solidFill>
                <a:effectLst/>
                <a:latin typeface="+mn-lt"/>
                <a:ea typeface="+mn-ea"/>
                <a:cs typeface="+mn-cs"/>
              </a:rPr>
              <a:t>Massachusetts Department of Public Health</a:t>
            </a:r>
          </a:p>
          <a:p>
            <a:r>
              <a:rPr lang="en-US" sz="1200" b="0" i="0" kern="1200" dirty="0">
                <a:solidFill>
                  <a:schemeClr val="tx1"/>
                </a:solidFill>
                <a:effectLst/>
                <a:latin typeface="+mn-lt"/>
                <a:ea typeface="+mn-ea"/>
                <a:cs typeface="+mn-cs"/>
              </a:rPr>
              <a:t>Bureau of Substance Addiction Services</a:t>
            </a:r>
          </a:p>
          <a:p>
            <a:r>
              <a:rPr lang="en-US" sz="1200" b="0" i="0" kern="1200" dirty="0">
                <a:solidFill>
                  <a:schemeClr val="tx1"/>
                </a:solidFill>
                <a:effectLst/>
                <a:latin typeface="+mn-lt"/>
                <a:ea typeface="+mn-ea"/>
                <a:cs typeface="+mn-cs"/>
                <a:hlinkClick r:id="rId4"/>
              </a:rPr>
              <a:t>Ben.cluff@state.ma.us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(413) 586-7525 ext. 3126</a:t>
            </a:r>
          </a:p>
          <a:p>
            <a:br>
              <a:rPr lang="en-US" dirty="0"/>
            </a:br>
            <a:r>
              <a:rPr lang="en-US" dirty="0"/>
              <a:t>Click here to access document - https://www.mass.gov/files/documents/2018/05/25/care-principles-guidance-veterans.pdf</a:t>
            </a:r>
          </a:p>
          <a:p>
            <a:endParaRPr lang="en-US" dirty="0"/>
          </a:p>
          <a:p>
            <a:r>
              <a:rPr lang="en-US" sz="1200" b="0" i="0" kern="1200" dirty="0">
                <a:solidFill>
                  <a:schemeClr val="tx1"/>
                </a:solidFill>
                <a:effectLst/>
                <a:latin typeface="+mn-lt"/>
                <a:ea typeface="+mn-ea"/>
                <a:cs typeface="+mn-cs"/>
              </a:rPr>
              <a:t>Substance Use Helpline:</a:t>
            </a:r>
            <a:r>
              <a:rPr lang="en-US" sz="1200" b="1" i="0" u="sng"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hlinkClick r:id="rId5"/>
              </a:rPr>
              <a:t>https://helplinema.org/</a:t>
            </a:r>
            <a:endParaRPr lang="en-US" sz="1200" b="0" i="0" kern="1200" dirty="0">
              <a:solidFill>
                <a:schemeClr val="tx1"/>
              </a:solidFill>
              <a:effectLst/>
              <a:latin typeface="+mn-lt"/>
              <a:ea typeface="+mn-ea"/>
              <a:cs typeface="+mn-cs"/>
            </a:endParaRPr>
          </a:p>
          <a:p>
            <a:r>
              <a:rPr lang="en-US" dirty="0"/>
              <a:t>Massachusetts Dept. of Veterans’ Services: </a:t>
            </a:r>
            <a:r>
              <a:rPr lang="en-US" dirty="0">
                <a:hlinkClick r:id="rId6"/>
              </a:rPr>
              <a:t>https://www.mass.gov/orgs/massachusetts-department-of-veterans-services</a:t>
            </a:r>
            <a:r>
              <a:rPr lang="en-US" dirty="0"/>
              <a:t> </a:t>
            </a:r>
            <a:endParaRPr lang="en-US" sz="1200" b="0" i="0" kern="1200" dirty="0">
              <a:solidFill>
                <a:schemeClr val="tx1"/>
              </a:solidFill>
              <a:effectLst/>
              <a:latin typeface="+mn-lt"/>
              <a:ea typeface="+mn-ea"/>
              <a:cs typeface="+mn-cs"/>
            </a:endParaRPr>
          </a:p>
          <a:p>
            <a:endParaRPr lang="en-US" sz="1200" b="1" i="0" u="sng" kern="1200" dirty="0">
              <a:solidFill>
                <a:schemeClr val="tx1"/>
              </a:solidFill>
              <a:effectLst/>
              <a:latin typeface="+mn-lt"/>
              <a:ea typeface="+mn-ea"/>
              <a:cs typeface="+mn-cs"/>
            </a:endParaRPr>
          </a:p>
          <a:p>
            <a:r>
              <a:rPr lang="en-US" sz="1200" b="1" i="0" u="sng" kern="1200" dirty="0">
                <a:solidFill>
                  <a:schemeClr val="tx1"/>
                </a:solidFill>
                <a:effectLst/>
                <a:latin typeface="+mn-lt"/>
                <a:ea typeface="+mn-ea"/>
                <a:cs typeface="+mn-cs"/>
              </a:rPr>
              <a:t>DPH Online: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Web:</a:t>
            </a:r>
            <a:r>
              <a:rPr lang="en-US" sz="1200" b="0" i="0" u="sng"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hlinkClick r:id="rId7"/>
              </a:rPr>
              <a:t>http://www.mass.gov/dph/bsas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Blog: </a:t>
            </a:r>
            <a:r>
              <a:rPr lang="en-US" sz="1200" b="0" i="0" kern="1200" dirty="0">
                <a:solidFill>
                  <a:schemeClr val="tx1"/>
                </a:solidFill>
                <a:effectLst/>
                <a:latin typeface="+mn-lt"/>
                <a:ea typeface="+mn-ea"/>
                <a:cs typeface="+mn-cs"/>
                <a:hlinkClick r:id="rId8"/>
              </a:rPr>
              <a:t>http://publichealth.blog.state.ma.us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Twitter: </a:t>
            </a:r>
            <a:r>
              <a:rPr lang="en-US" sz="1200" b="0" i="0" kern="1200" dirty="0">
                <a:solidFill>
                  <a:schemeClr val="tx1"/>
                </a:solidFill>
                <a:effectLst/>
                <a:latin typeface="+mn-lt"/>
                <a:ea typeface="+mn-ea"/>
                <a:cs typeface="+mn-cs"/>
                <a:hlinkClick r:id="rId9"/>
              </a:rPr>
              <a:t>www.twitter.com/MassDPH</a:t>
            </a:r>
            <a:endParaRPr lang="en-US" sz="1200" b="0" i="0" kern="1200" dirty="0">
              <a:solidFill>
                <a:schemeClr val="tx1"/>
              </a:solidFill>
              <a:effectLst/>
              <a:latin typeface="+mn-lt"/>
              <a:ea typeface="+mn-ea"/>
              <a:cs typeface="+mn-cs"/>
            </a:endParaRP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1</a:t>
            </a:fld>
            <a:endParaRPr lang="en-US"/>
          </a:p>
        </p:txBody>
      </p:sp>
    </p:spTree>
    <p:extLst>
      <p:ext uri="{BB962C8B-B14F-4D97-AF65-F5344CB8AC3E}">
        <p14:creationId xmlns:p14="http://schemas.microsoft.com/office/powerpoint/2010/main" val="16194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b="0" i="0" kern="1200" dirty="0">
                <a:solidFill>
                  <a:schemeClr val="tx1"/>
                </a:solidFill>
                <a:effectLst/>
                <a:latin typeface="+mn-lt"/>
                <a:ea typeface="+mn-ea"/>
                <a:cs typeface="+mn-cs"/>
              </a:rPr>
              <a:t>Each year across the BSAS continuum, </a:t>
            </a:r>
            <a:r>
              <a:rPr lang="en-US" sz="1200" b="0" i="0" u="sng" kern="1200" dirty="0">
                <a:solidFill>
                  <a:schemeClr val="tx1"/>
                </a:solidFill>
                <a:effectLst/>
                <a:latin typeface="+mn-lt"/>
                <a:ea typeface="+mn-ea"/>
                <a:cs typeface="+mn-cs"/>
              </a:rPr>
              <a:t>approximately 3-5% of all individuals served have a history of military service</a:t>
            </a:r>
            <a:r>
              <a:rPr lang="en-US" sz="1200" b="0" i="0" kern="1200" dirty="0">
                <a:solidFill>
                  <a:schemeClr val="tx1"/>
                </a:solidFill>
                <a:effectLst/>
                <a:latin typeface="+mn-lt"/>
                <a:ea typeface="+mn-ea"/>
                <a:cs typeface="+mn-cs"/>
              </a:rPr>
              <a:t>.  This revised practice guidance highlights the importance of understanding the experiences, strengths, and needs of those who have a history of military service, in order to more effectively engage these clients in treatment, and support recovery for them and their families.  One example from this revised practice guidance is below.</a:t>
            </a:r>
          </a:p>
          <a:p>
            <a:r>
              <a:rPr lang="en-US" sz="1200" b="0" i="0" kern="1200" dirty="0">
                <a:solidFill>
                  <a:schemeClr val="tx1"/>
                </a:solidFill>
                <a:effectLst/>
                <a:latin typeface="+mn-lt"/>
                <a:ea typeface="+mn-ea"/>
                <a:cs typeface="+mn-cs"/>
              </a:rPr>
              <a:t> </a:t>
            </a:r>
          </a:p>
          <a:p>
            <a:r>
              <a:rPr lang="en-US" sz="1200" b="1" i="0" kern="120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r>
              <a:rPr lang="en-US" sz="1200" b="1" i="1" u="sng" kern="1200" dirty="0">
                <a:solidFill>
                  <a:schemeClr val="tx1"/>
                </a:solidFill>
                <a:effectLst/>
                <a:latin typeface="+mn-lt"/>
                <a:ea typeface="+mn-ea"/>
                <a:cs typeface="+mn-cs"/>
              </a:rPr>
              <a:t>How you ask the question can sometimes determine the answer you receive</a:t>
            </a:r>
            <a:endParaRPr lang="en-US" sz="1200" b="0" i="0" kern="1200" dirty="0">
              <a:solidFill>
                <a:schemeClr val="tx1"/>
              </a:solidFill>
              <a:effectLst/>
              <a:latin typeface="+mn-lt"/>
              <a:ea typeface="+mn-ea"/>
              <a:cs typeface="+mn-cs"/>
            </a:endParaRPr>
          </a:p>
          <a:p>
            <a:r>
              <a:rPr lang="en-US" sz="1200" b="0" i="1" u="sng" kern="1200" dirty="0">
                <a:solidFill>
                  <a:schemeClr val="tx1"/>
                </a:solidFill>
                <a:effectLst/>
                <a:latin typeface="+mn-lt"/>
                <a:ea typeface="+mn-ea"/>
                <a:cs typeface="+mn-cs"/>
              </a:rPr>
              <a:t>“Have You Ever Served in the U. S. Military?”</a:t>
            </a:r>
            <a:r>
              <a:rPr lang="en-US" sz="1200" b="0" i="1" kern="1200" dirty="0">
                <a:solidFill>
                  <a:schemeClr val="tx1"/>
                </a:solidFill>
                <a:effectLst/>
                <a:latin typeface="+mn-lt"/>
                <a:ea typeface="+mn-ea"/>
                <a:cs typeface="+mn-cs"/>
              </a:rPr>
              <a:t> is the preferred manner of asking the question when attempting to identify individuals with a history of military service. Individuals are more apt to answer yes to this question rather than, “are you a veteran?”</a:t>
            </a:r>
            <a:endParaRPr lang="en-US" sz="1200" b="0" i="0" kern="1200" dirty="0">
              <a:solidFill>
                <a:schemeClr val="tx1"/>
              </a:solidFill>
              <a:effectLst/>
              <a:latin typeface="+mn-lt"/>
              <a:ea typeface="+mn-ea"/>
              <a:cs typeface="+mn-cs"/>
            </a:endParaRPr>
          </a:p>
          <a:p>
            <a:r>
              <a:rPr lang="en-US" sz="1200" b="0" i="1" kern="120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r>
              <a:rPr lang="en-US" sz="1200" b="0" i="1" kern="1200" dirty="0">
                <a:solidFill>
                  <a:schemeClr val="tx1"/>
                </a:solidFill>
                <a:effectLst/>
                <a:latin typeface="+mn-lt"/>
                <a:ea typeface="+mn-ea"/>
                <a:cs typeface="+mn-cs"/>
              </a:rPr>
              <a:t>The term veteran is defined in many different ways by individuals and by various bureaucracies.  Individual’s definitions may be based on whether or not someone served in combat or whether or not someone served in the National Guard or Reserves or even the type of discharge someone received.  Bureaucracies such as the Department of Veterans Affairs (VA) and various state definitions may reflect significant variability based on time served, type of discharge, number of days on active duty, etc.</a:t>
            </a:r>
            <a:endParaRPr lang="en-US" sz="1200" b="0" i="0" kern="1200" dirty="0">
              <a:solidFill>
                <a:schemeClr val="tx1"/>
              </a:solidFill>
              <a:effectLst/>
              <a:latin typeface="+mn-lt"/>
              <a:ea typeface="+mn-ea"/>
              <a:cs typeface="+mn-cs"/>
            </a:endParaRPr>
          </a:p>
          <a:p>
            <a:endParaRPr lang="en-US" dirty="0"/>
          </a:p>
          <a:p>
            <a:endParaRPr lang="en-US" dirty="0"/>
          </a:p>
          <a:p>
            <a:r>
              <a:rPr lang="en-US" dirty="0"/>
              <a:t>Click here to access document - https://www.mass.gov/files/documents/2018/05/25/care-principles-guidance-veterans.pdf</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2</a:t>
            </a:fld>
            <a:endParaRPr lang="en-US"/>
          </a:p>
        </p:txBody>
      </p:sp>
    </p:spTree>
    <p:extLst>
      <p:ext uri="{BB962C8B-B14F-4D97-AF65-F5344CB8AC3E}">
        <p14:creationId xmlns:p14="http://schemas.microsoft.com/office/powerpoint/2010/main" val="489226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Click here to access document - https://www.mass.gov/files/documents/2018/05/25/care-principles-guidance-veterans.pdf</a:t>
            </a:r>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3</a:t>
            </a:fld>
            <a:endParaRPr lang="en-US"/>
          </a:p>
        </p:txBody>
      </p:sp>
    </p:spTree>
    <p:extLst>
      <p:ext uri="{BB962C8B-B14F-4D97-AF65-F5344CB8AC3E}">
        <p14:creationId xmlns:p14="http://schemas.microsoft.com/office/powerpoint/2010/main" val="1426561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Click here to access document - https://www.mass.gov/files/documents/2018/05/25/care-principles-guidance-veterans.pdf</a:t>
            </a:r>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4</a:t>
            </a:fld>
            <a:endParaRPr lang="en-US"/>
          </a:p>
        </p:txBody>
      </p:sp>
    </p:spTree>
    <p:extLst>
      <p:ext uri="{BB962C8B-B14F-4D97-AF65-F5344CB8AC3E}">
        <p14:creationId xmlns:p14="http://schemas.microsoft.com/office/powerpoint/2010/main" val="3779648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Click here to access document - https://www.mass.gov/files/documents/2018/05/25/care-principles-guidance-veterans.pdf</a:t>
            </a:r>
          </a:p>
          <a:p>
            <a:endParaRPr lang="en-US" dirty="0"/>
          </a:p>
          <a:p>
            <a:r>
              <a:rPr lang="en-US" sz="1200" b="0" i="0" kern="1200" dirty="0">
                <a:solidFill>
                  <a:schemeClr val="tx1"/>
                </a:solidFill>
                <a:effectLst/>
                <a:latin typeface="+mn-lt"/>
                <a:ea typeface="+mn-ea"/>
                <a:cs typeface="+mn-cs"/>
              </a:rPr>
              <a:t>Ben </a:t>
            </a:r>
            <a:r>
              <a:rPr lang="en-US" sz="1200" b="0" i="0" kern="1200" dirty="0" err="1">
                <a:solidFill>
                  <a:schemeClr val="tx1"/>
                </a:solidFill>
                <a:effectLst/>
                <a:latin typeface="+mn-lt"/>
                <a:ea typeface="+mn-ea"/>
                <a:cs typeface="+mn-cs"/>
              </a:rPr>
              <a:t>Cluff</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Veterans’ Services Coordinator</a:t>
            </a:r>
          </a:p>
          <a:p>
            <a:r>
              <a:rPr lang="en-US" sz="1200" b="0" i="0" kern="1200" dirty="0">
                <a:solidFill>
                  <a:schemeClr val="tx1"/>
                </a:solidFill>
                <a:effectLst/>
                <a:latin typeface="+mn-lt"/>
                <a:ea typeface="+mn-ea"/>
                <a:cs typeface="+mn-cs"/>
              </a:rPr>
              <a:t>Massachusetts Department of Public Health</a:t>
            </a:r>
          </a:p>
          <a:p>
            <a:r>
              <a:rPr lang="en-US" sz="1200" b="0" i="0" kern="1200" dirty="0">
                <a:solidFill>
                  <a:schemeClr val="tx1"/>
                </a:solidFill>
                <a:effectLst/>
                <a:latin typeface="+mn-lt"/>
                <a:ea typeface="+mn-ea"/>
                <a:cs typeface="+mn-cs"/>
              </a:rPr>
              <a:t>Bureau of Substance Addiction Services</a:t>
            </a:r>
          </a:p>
          <a:p>
            <a:r>
              <a:rPr lang="en-US" sz="1200" b="0" i="0" kern="1200" dirty="0">
                <a:solidFill>
                  <a:schemeClr val="tx1"/>
                </a:solidFill>
                <a:effectLst/>
                <a:latin typeface="+mn-lt"/>
                <a:ea typeface="+mn-ea"/>
                <a:cs typeface="+mn-cs"/>
                <a:hlinkClick r:id="rId3"/>
              </a:rPr>
              <a:t>Ben.cluff@state.ma.us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(413) 586-7525 ext. 3126</a:t>
            </a:r>
          </a:p>
          <a:p>
            <a:endParaRPr lang="en-US" dirty="0"/>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5</a:t>
            </a:fld>
            <a:endParaRPr lang="en-US"/>
          </a:p>
        </p:txBody>
      </p:sp>
    </p:spTree>
    <p:extLst>
      <p:ext uri="{BB962C8B-B14F-4D97-AF65-F5344CB8AC3E}">
        <p14:creationId xmlns:p14="http://schemas.microsoft.com/office/powerpoint/2010/main" val="616158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defRPr/>
            </a:pPr>
            <a:r>
              <a:rPr lang="en-US" sz="1200" dirty="0">
                <a:latin typeface="+mn-lt"/>
              </a:rPr>
              <a:t>Appropriately assess for co-occurring disorder and history of injury – see Community Provider Toolkit on VA.gov </a:t>
            </a:r>
            <a:r>
              <a:rPr lang="en-US" dirty="0"/>
              <a:t> </a:t>
            </a:r>
            <a:r>
              <a:rPr lang="en-US" dirty="0">
                <a:hlinkClick r:id="rId3"/>
              </a:rPr>
              <a:t>https://www.mentalhealth.va.gov/communityproviders/</a:t>
            </a:r>
            <a:r>
              <a:rPr lang="en-US" dirty="0"/>
              <a:t> </a:t>
            </a:r>
            <a:endParaRPr lang="en-US" sz="1200" dirty="0">
              <a:latin typeface="+mn-lt"/>
            </a:endParaRPr>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7</a:t>
            </a:fld>
            <a:endParaRPr lang="en-US"/>
          </a:p>
        </p:txBody>
      </p:sp>
    </p:spTree>
    <p:extLst>
      <p:ext uri="{BB962C8B-B14F-4D97-AF65-F5344CB8AC3E}">
        <p14:creationId xmlns:p14="http://schemas.microsoft.com/office/powerpoint/2010/main" val="942256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Click here to access document - https://www.mass.gov/files/documents/2018/05/25/care-principles-guidance-veterans.pdf</a:t>
            </a:r>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10</a:t>
            </a:fld>
            <a:endParaRPr lang="en-US"/>
          </a:p>
        </p:txBody>
      </p:sp>
    </p:spTree>
    <p:extLst>
      <p:ext uri="{BB962C8B-B14F-4D97-AF65-F5344CB8AC3E}">
        <p14:creationId xmlns:p14="http://schemas.microsoft.com/office/powerpoint/2010/main" val="987205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Click here to access document - https://www.mass.gov/files/documents/2018/05/25/care-principles-guidance-veterans.pdf</a:t>
            </a:r>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11</a:t>
            </a:fld>
            <a:endParaRPr lang="en-US"/>
          </a:p>
        </p:txBody>
      </p:sp>
    </p:spTree>
    <p:extLst>
      <p:ext uri="{BB962C8B-B14F-4D97-AF65-F5344CB8AC3E}">
        <p14:creationId xmlns:p14="http://schemas.microsoft.com/office/powerpoint/2010/main" val="172373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Practice Guidance : Engaging Veterans in Treatment </a:t>
            </a:r>
            <a:r>
              <a:rPr lang="en-US" b="1" u="sng" dirty="0"/>
              <a:t>for all internet links </a:t>
            </a:r>
            <a:r>
              <a:rPr lang="en-US" dirty="0"/>
              <a:t>to all resources. </a:t>
            </a:r>
          </a:p>
          <a:p>
            <a:endParaRPr lang="en-US" dirty="0"/>
          </a:p>
          <a:p>
            <a:r>
              <a:rPr lang="en-US" sz="1200" b="0" i="0" kern="1200" dirty="0">
                <a:solidFill>
                  <a:schemeClr val="tx1"/>
                </a:solidFill>
                <a:effectLst/>
                <a:latin typeface="+mn-lt"/>
                <a:ea typeface="+mn-ea"/>
                <a:cs typeface="+mn-cs"/>
              </a:rPr>
              <a:t>The resources found in this document will provide a menu of local, state, and federal programming available to individuals with a history of military service.  BSAS welcomes comments and suggestions to this or any other practice guidance which can be submitted to </a:t>
            </a:r>
            <a:r>
              <a:rPr lang="en-US" sz="1200" b="0" i="0" kern="1200" dirty="0">
                <a:solidFill>
                  <a:schemeClr val="tx1"/>
                </a:solidFill>
                <a:effectLst/>
                <a:latin typeface="+mn-lt"/>
                <a:ea typeface="+mn-ea"/>
                <a:cs typeface="+mn-cs"/>
                <a:hlinkClick r:id="rId3"/>
              </a:rPr>
              <a:t>BSAS.Feedback@state.ma.us</a:t>
            </a:r>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Further questions regarding resources, military culture training, and technical assistance can be directed to:</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Ben Cluff</a:t>
            </a:r>
          </a:p>
          <a:p>
            <a:r>
              <a:rPr lang="en-US" sz="1200" b="0" i="0" kern="1200" dirty="0">
                <a:solidFill>
                  <a:schemeClr val="tx1"/>
                </a:solidFill>
                <a:effectLst/>
                <a:latin typeface="+mn-lt"/>
                <a:ea typeface="+mn-ea"/>
                <a:cs typeface="+mn-cs"/>
              </a:rPr>
              <a:t>Veterans’ Services Coordinator</a:t>
            </a:r>
          </a:p>
          <a:p>
            <a:r>
              <a:rPr lang="en-US" sz="1200" b="0" i="0" kern="1200" dirty="0">
                <a:solidFill>
                  <a:schemeClr val="tx1"/>
                </a:solidFill>
                <a:effectLst/>
                <a:latin typeface="+mn-lt"/>
                <a:ea typeface="+mn-ea"/>
                <a:cs typeface="+mn-cs"/>
              </a:rPr>
              <a:t>Massachusetts Department of Public Health</a:t>
            </a:r>
          </a:p>
          <a:p>
            <a:r>
              <a:rPr lang="en-US" sz="1200" b="0" i="0" kern="1200" dirty="0">
                <a:solidFill>
                  <a:schemeClr val="tx1"/>
                </a:solidFill>
                <a:effectLst/>
                <a:latin typeface="+mn-lt"/>
                <a:ea typeface="+mn-ea"/>
                <a:cs typeface="+mn-cs"/>
              </a:rPr>
              <a:t>Bureau of Substance Addiction Services</a:t>
            </a:r>
          </a:p>
          <a:p>
            <a:r>
              <a:rPr lang="en-US" sz="1200" b="0" i="0" kern="1200" dirty="0">
                <a:solidFill>
                  <a:schemeClr val="tx1"/>
                </a:solidFill>
                <a:effectLst/>
                <a:latin typeface="+mn-lt"/>
                <a:ea typeface="+mn-ea"/>
                <a:cs typeface="+mn-cs"/>
                <a:hlinkClick r:id="rId4"/>
              </a:rPr>
              <a:t>Ben.cluff@state.ma.us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(413) 586-7525 ext. 3126</a:t>
            </a:r>
          </a:p>
          <a:p>
            <a:br>
              <a:rPr lang="en-US" dirty="0"/>
            </a:br>
            <a:r>
              <a:rPr lang="en-US" dirty="0"/>
              <a:t>Click here to access document - https://www.mass.gov/files/documents/2018/05/25/care-principles-guidance-veterans.pdf</a:t>
            </a:r>
          </a:p>
          <a:p>
            <a:endParaRPr lang="en-US" dirty="0"/>
          </a:p>
          <a:p>
            <a:r>
              <a:rPr lang="en-US" sz="1200" b="0" i="0" kern="1200" dirty="0">
                <a:solidFill>
                  <a:schemeClr val="tx1"/>
                </a:solidFill>
                <a:effectLst/>
                <a:latin typeface="+mn-lt"/>
                <a:ea typeface="+mn-ea"/>
                <a:cs typeface="+mn-cs"/>
              </a:rPr>
              <a:t>Substance Use Helpline:</a:t>
            </a:r>
            <a:r>
              <a:rPr lang="en-US" sz="1200" b="1" i="0" u="sng"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hlinkClick r:id="rId5"/>
              </a:rPr>
              <a:t>https://helplinema.org/</a:t>
            </a:r>
            <a:endParaRPr lang="en-US" sz="1200" b="0" i="0" kern="1200" dirty="0">
              <a:solidFill>
                <a:schemeClr val="tx1"/>
              </a:solidFill>
              <a:effectLst/>
              <a:latin typeface="+mn-lt"/>
              <a:ea typeface="+mn-ea"/>
              <a:cs typeface="+mn-cs"/>
            </a:endParaRPr>
          </a:p>
          <a:p>
            <a:r>
              <a:rPr lang="en-US" dirty="0"/>
              <a:t>Massachusetts Dept. of Veterans’ Services: </a:t>
            </a:r>
            <a:r>
              <a:rPr lang="en-US" dirty="0">
                <a:hlinkClick r:id="rId6"/>
              </a:rPr>
              <a:t>https://www.mass.gov/orgs/massachusetts-department-of-veterans-services</a:t>
            </a:r>
            <a:r>
              <a:rPr lang="en-US" dirty="0"/>
              <a:t> </a:t>
            </a:r>
            <a:endParaRPr lang="en-US" sz="1200" b="0" i="0" kern="1200" dirty="0">
              <a:solidFill>
                <a:schemeClr val="tx1"/>
              </a:solidFill>
              <a:effectLst/>
              <a:latin typeface="+mn-lt"/>
              <a:ea typeface="+mn-ea"/>
              <a:cs typeface="+mn-cs"/>
            </a:endParaRPr>
          </a:p>
          <a:p>
            <a:endParaRPr lang="en-US" sz="1200" b="1" i="0" u="sng" kern="1200" dirty="0">
              <a:solidFill>
                <a:schemeClr val="tx1"/>
              </a:solidFill>
              <a:effectLst/>
              <a:latin typeface="+mn-lt"/>
              <a:ea typeface="+mn-ea"/>
              <a:cs typeface="+mn-cs"/>
            </a:endParaRPr>
          </a:p>
          <a:p>
            <a:r>
              <a:rPr lang="en-US" sz="1200" b="1" i="0" u="sng" kern="1200" dirty="0">
                <a:solidFill>
                  <a:schemeClr val="tx1"/>
                </a:solidFill>
                <a:effectLst/>
                <a:latin typeface="+mn-lt"/>
                <a:ea typeface="+mn-ea"/>
                <a:cs typeface="+mn-cs"/>
              </a:rPr>
              <a:t>DPH Online: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Web:</a:t>
            </a:r>
            <a:r>
              <a:rPr lang="en-US" sz="1200" b="0" i="0" u="sng"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hlinkClick r:id="rId7"/>
              </a:rPr>
              <a:t>http://www.mass.gov/dph/bsas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Blog: </a:t>
            </a:r>
            <a:r>
              <a:rPr lang="en-US" sz="1200" b="0" i="0" kern="1200" dirty="0">
                <a:solidFill>
                  <a:schemeClr val="tx1"/>
                </a:solidFill>
                <a:effectLst/>
                <a:latin typeface="+mn-lt"/>
                <a:ea typeface="+mn-ea"/>
                <a:cs typeface="+mn-cs"/>
                <a:hlinkClick r:id="rId8"/>
              </a:rPr>
              <a:t>http://publichealth.blog.state.ma.us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Twitter: </a:t>
            </a:r>
            <a:r>
              <a:rPr lang="en-US" sz="1200" b="0" i="0" kern="1200" dirty="0">
                <a:solidFill>
                  <a:schemeClr val="tx1"/>
                </a:solidFill>
                <a:effectLst/>
                <a:latin typeface="+mn-lt"/>
                <a:ea typeface="+mn-ea"/>
                <a:cs typeface="+mn-cs"/>
                <a:hlinkClick r:id="rId9"/>
              </a:rPr>
              <a:t>www.twitter.com/MassDPH</a:t>
            </a:r>
            <a:endParaRPr lang="en-US" sz="1200" b="0" i="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DB9DA573-5465-44FE-9F47-E787E24C6E8A}" type="slidenum">
              <a:rPr lang="en-US" smtClean="0"/>
              <a:t>12</a:t>
            </a:fld>
            <a:endParaRPr lang="en-US"/>
          </a:p>
        </p:txBody>
      </p:sp>
    </p:spTree>
    <p:extLst>
      <p:ext uri="{BB962C8B-B14F-4D97-AF65-F5344CB8AC3E}">
        <p14:creationId xmlns:p14="http://schemas.microsoft.com/office/powerpoint/2010/main" val="2049831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9" name="Rectangle 2"/>
          <p:cNvSpPr>
            <a:spLocks noChangeArrowheads="1"/>
          </p:cNvSpPr>
          <p:nvPr userDrawn="1"/>
        </p:nvSpPr>
        <p:spPr bwMode="auto">
          <a:xfrm>
            <a:off x="-16748" y="0"/>
            <a:ext cx="9160747" cy="3429000"/>
          </a:xfrm>
          <a:prstGeom prst="rect">
            <a:avLst/>
          </a:prstGeom>
          <a:solidFill>
            <a:srgbClr val="003366"/>
          </a:solidFill>
          <a:ln w="9525">
            <a:solidFill>
              <a:srgbClr val="000000"/>
            </a:solidFill>
            <a:miter lim="800000"/>
            <a:headEnd/>
            <a:tailEnd/>
          </a:ln>
        </p:spPr>
        <p:txBody>
          <a:bodyPr/>
          <a:lstStyle/>
          <a:p>
            <a:pPr algn="ctr" eaLnBrk="0" hangingPunct="0">
              <a:spcBef>
                <a:spcPct val="50000"/>
              </a:spcBef>
            </a:pPr>
            <a:endParaRPr lang="en-US" sz="1200" b="1" kern="0" dirty="0">
              <a:solidFill>
                <a:srgbClr val="FFFFFF"/>
              </a:solidFill>
              <a:latin typeface="Arial"/>
              <a:cs typeface="Arial"/>
              <a:sym typeface="Arial"/>
              <a:rtl val="0"/>
            </a:endParaRPr>
          </a:p>
        </p:txBody>
      </p:sp>
      <p:sp>
        <p:nvSpPr>
          <p:cNvPr id="2" name="Title 1"/>
          <p:cNvSpPr>
            <a:spLocks noGrp="1"/>
          </p:cNvSpPr>
          <p:nvPr>
            <p:ph type="ctrTitle"/>
          </p:nvPr>
        </p:nvSpPr>
        <p:spPr>
          <a:xfrm>
            <a:off x="304800" y="228600"/>
            <a:ext cx="6019800" cy="2971800"/>
          </a:xfrm>
        </p:spPr>
        <p:txBody>
          <a:bodyPr>
            <a:normAutofit/>
          </a:bodyPr>
          <a:lstStyle>
            <a:lvl1pPr>
              <a:defRPr sz="36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 y="3578888"/>
            <a:ext cx="8839200" cy="2212312"/>
          </a:xfrm>
        </p:spPr>
        <p:txBody>
          <a:bodyPr>
            <a:normAutofit/>
          </a:bodyPr>
          <a:lstStyle>
            <a:lvl1pPr marL="0" indent="0" algn="ctr">
              <a:buNone/>
              <a:defRPr sz="2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25594" y="762000"/>
            <a:ext cx="2057400" cy="2057400"/>
          </a:xfrm>
          <a:prstGeom prst="rect">
            <a:avLst/>
          </a:prstGeom>
        </p:spPr>
      </p:pic>
      <p:grpSp>
        <p:nvGrpSpPr>
          <p:cNvPr id="9" name="Group 8"/>
          <p:cNvGrpSpPr/>
          <p:nvPr userDrawn="1"/>
        </p:nvGrpSpPr>
        <p:grpSpPr>
          <a:xfrm>
            <a:off x="7239000" y="6142770"/>
            <a:ext cx="1801503" cy="639030"/>
            <a:chOff x="6477000" y="6142770"/>
            <a:chExt cx="1801503" cy="639030"/>
          </a:xfrm>
        </p:grpSpPr>
        <p:pic>
          <p:nvPicPr>
            <p:cNvPr id="10" name="Picture 9"/>
            <p:cNvPicPr/>
            <p:nvPr userDrawn="1"/>
          </p:nvPicPr>
          <p:blipFill rotWithShape="1">
            <a:blip r:embed="rId3" cstate="print">
              <a:extLst>
                <a:ext uri="{28A0092B-C50C-407E-A947-70E740481C1C}">
                  <a14:useLocalDpi xmlns:a14="http://schemas.microsoft.com/office/drawing/2010/main" val="0"/>
                </a:ext>
              </a:extLst>
            </a:blip>
            <a:srcRect r="39423" b="35328"/>
            <a:stretch/>
          </p:blipFill>
          <p:spPr bwMode="auto">
            <a:xfrm>
              <a:off x="7162800" y="6142771"/>
              <a:ext cx="1115703" cy="639029"/>
            </a:xfrm>
            <a:prstGeom prst="rect">
              <a:avLst/>
            </a:prstGeom>
            <a:noFill/>
            <a:ln>
              <a:noFill/>
            </a:ln>
            <a:extLst>
              <a:ext uri="{53640926-AAD7-44D8-BBD7-CCE9431645EC}">
                <a14:shadowObscured xmlns:a14="http://schemas.microsoft.com/office/drawing/2010/main"/>
              </a:ext>
            </a:extLst>
          </p:spPr>
        </p:pic>
        <p:pic>
          <p:nvPicPr>
            <p:cNvPr id="11" name="Picture 10" descr="K:\BSAS Resource Library\Maps &amp; Logos\Logos\DPH\DPH Logo - Blue - Small.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477000" y="6142770"/>
              <a:ext cx="639029" cy="6390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12308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8F7EA4-CECE-4B89-A8FE-ADCDC9A36AB8}" type="datetimeFigureOut">
              <a:rPr lang="en-US" smtClean="0"/>
              <a:t>12/26/2018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260947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8F7EA4-CECE-4B89-A8FE-ADCDC9A36AB8}" type="datetimeFigureOut">
              <a:rPr lang="en-US" smtClean="0"/>
              <a:t>12/26/2018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4289869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2"/>
          <p:cNvSpPr>
            <a:spLocks noChangeArrowheads="1"/>
          </p:cNvSpPr>
          <p:nvPr userDrawn="1"/>
        </p:nvSpPr>
        <p:spPr bwMode="auto">
          <a:xfrm>
            <a:off x="1675" y="0"/>
            <a:ext cx="9160747" cy="1524000"/>
          </a:xfrm>
          <a:prstGeom prst="rect">
            <a:avLst/>
          </a:prstGeom>
          <a:solidFill>
            <a:srgbClr val="003366"/>
          </a:solidFill>
          <a:ln w="9525">
            <a:solidFill>
              <a:srgbClr val="000000"/>
            </a:solidFill>
            <a:miter lim="800000"/>
            <a:headEnd/>
            <a:tailEnd/>
          </a:ln>
        </p:spPr>
        <p:txBody>
          <a:bodyPr/>
          <a:lstStyle/>
          <a:p>
            <a:pPr algn="ctr" eaLnBrk="0" hangingPunct="0">
              <a:spcBef>
                <a:spcPct val="50000"/>
              </a:spcBef>
            </a:pPr>
            <a:endParaRPr lang="en-US" sz="1200" b="1" kern="0" dirty="0">
              <a:solidFill>
                <a:schemeClr val="bg1"/>
              </a:solidFill>
              <a:latin typeface="Arial"/>
              <a:cs typeface="Arial"/>
              <a:sym typeface="Arial"/>
              <a:rtl val="0"/>
            </a:endParaRPr>
          </a:p>
        </p:txBody>
      </p:sp>
      <p:sp>
        <p:nvSpPr>
          <p:cNvPr id="2" name="Title 1"/>
          <p:cNvSpPr>
            <a:spLocks noGrp="1"/>
          </p:cNvSpPr>
          <p:nvPr>
            <p:ph type="title"/>
          </p:nvPr>
        </p:nvSpPr>
        <p:spPr>
          <a:xfrm>
            <a:off x="152400" y="152400"/>
            <a:ext cx="7467600" cy="1219200"/>
          </a:xfrm>
        </p:spPr>
        <p:txBody>
          <a:bodyPr>
            <a:normAutofit/>
          </a:bodyPr>
          <a:lstStyle>
            <a:lvl1pPr algn="l">
              <a:defRPr sz="3200" b="1">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67248" y="1661328"/>
            <a:ext cx="8229600" cy="452596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solidFill>
                  <a:schemeClr val="tx1"/>
                </a:solidFill>
              </a:defRPr>
            </a:lvl1pPr>
          </a:lstStyle>
          <a:p>
            <a:fld id="{0E8F7EA4-CECE-4B89-A8FE-ADCDC9A36AB8}" type="datetimeFigureOut">
              <a:rPr lang="en-US" smtClean="0"/>
              <a:pPr/>
              <a:t>12/26/2018</a:t>
            </a:fld>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97C8F46-E678-4E6E-AC6C-DF8CD643832C}" type="slidenum">
              <a:rPr lang="en-US" smtClean="0"/>
              <a:pPr/>
              <a:t>‹#›</a:t>
            </a:fld>
            <a:endParaRPr lang="en-US"/>
          </a:p>
        </p:txBody>
      </p:sp>
      <p:pic>
        <p:nvPicPr>
          <p:cNvPr id="205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10500" y="171450"/>
            <a:ext cx="11811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 name="Group 17"/>
          <p:cNvGrpSpPr/>
          <p:nvPr userDrawn="1"/>
        </p:nvGrpSpPr>
        <p:grpSpPr>
          <a:xfrm>
            <a:off x="7239000" y="6142770"/>
            <a:ext cx="1801503" cy="639030"/>
            <a:chOff x="6477000" y="6142770"/>
            <a:chExt cx="1801503" cy="639030"/>
          </a:xfrm>
        </p:grpSpPr>
        <p:pic>
          <p:nvPicPr>
            <p:cNvPr id="19" name="Picture 18"/>
            <p:cNvPicPr/>
            <p:nvPr userDrawn="1"/>
          </p:nvPicPr>
          <p:blipFill rotWithShape="1">
            <a:blip r:embed="rId3" cstate="print">
              <a:extLst>
                <a:ext uri="{28A0092B-C50C-407E-A947-70E740481C1C}">
                  <a14:useLocalDpi xmlns:a14="http://schemas.microsoft.com/office/drawing/2010/main" val="0"/>
                </a:ext>
              </a:extLst>
            </a:blip>
            <a:srcRect r="39423" b="35328"/>
            <a:stretch/>
          </p:blipFill>
          <p:spPr bwMode="auto">
            <a:xfrm>
              <a:off x="7162800" y="6142771"/>
              <a:ext cx="1115703" cy="639029"/>
            </a:xfrm>
            <a:prstGeom prst="rect">
              <a:avLst/>
            </a:prstGeom>
            <a:noFill/>
            <a:ln>
              <a:noFill/>
            </a:ln>
            <a:extLst>
              <a:ext uri="{53640926-AAD7-44D8-BBD7-CCE9431645EC}">
                <a14:shadowObscured xmlns:a14="http://schemas.microsoft.com/office/drawing/2010/main"/>
              </a:ext>
            </a:extLst>
          </p:spPr>
        </p:pic>
        <p:pic>
          <p:nvPicPr>
            <p:cNvPr id="20" name="Picture 19" descr="K:\BSAS Resource Library\Maps &amp; Logos\Logos\DPH\DPH Logo - Blue - Small.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477000" y="6142770"/>
              <a:ext cx="639029" cy="6390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2279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8F7EA4-CECE-4B89-A8FE-ADCDC9A36AB8}" type="datetimeFigureOut">
              <a:rPr lang="en-US" smtClean="0"/>
              <a:t>12/26/2018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116675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8F7EA4-CECE-4B89-A8FE-ADCDC9A36AB8}" type="datetimeFigureOut">
              <a:rPr lang="en-US" smtClean="0"/>
              <a:t>12/26/2018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3852705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8F7EA4-CECE-4B89-A8FE-ADCDC9A36AB8}" type="datetimeFigureOut">
              <a:rPr lang="en-US" smtClean="0"/>
              <a:t>12/26/2018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125337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E8F7EA4-CECE-4B89-A8FE-ADCDC9A36AB8}" type="datetimeFigureOut">
              <a:rPr lang="en-US" smtClean="0"/>
              <a:t>12/26/2018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2606706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8F7EA4-CECE-4B89-A8FE-ADCDC9A36AB8}" type="datetimeFigureOut">
              <a:rPr lang="en-US" smtClean="0"/>
              <a:t>12/26/2018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1508792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8F7EA4-CECE-4B89-A8FE-ADCDC9A36AB8}" type="datetimeFigureOut">
              <a:rPr lang="en-US" smtClean="0"/>
              <a:t>12/26/2018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220610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8F7EA4-CECE-4B89-A8FE-ADCDC9A36AB8}" type="datetimeFigureOut">
              <a:rPr lang="en-US" smtClean="0"/>
              <a:t>12/26/2018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C8F46-E678-4E6E-AC6C-DF8CD643832C}" type="slidenum">
              <a:rPr lang="en-US" smtClean="0"/>
              <a:t>‹#›</a:t>
            </a:fld>
            <a:endParaRPr lang="en-US"/>
          </a:p>
        </p:txBody>
      </p:sp>
    </p:spTree>
    <p:extLst>
      <p:ext uri="{BB962C8B-B14F-4D97-AF65-F5344CB8AC3E}">
        <p14:creationId xmlns:p14="http://schemas.microsoft.com/office/powerpoint/2010/main" val="406319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mj-lt"/>
                <a:cs typeface="Arial" panose="020B0604020202020204" pitchFamily="34" charset="0"/>
              </a:defRPr>
            </a:lvl1pPr>
          </a:lstStyle>
          <a:p>
            <a:fld id="{0E8F7EA4-CECE-4B89-A8FE-ADCDC9A36AB8}" type="datetimeFigureOut">
              <a:rPr lang="en-US" smtClean="0"/>
              <a:pPr/>
              <a:t>12/26/2018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mj-lt"/>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mj-lt"/>
                <a:cs typeface="Arial" panose="020B0604020202020204" pitchFamily="34" charset="0"/>
              </a:defRPr>
            </a:lvl1pPr>
          </a:lstStyle>
          <a:p>
            <a:fld id="{597C8F46-E678-4E6E-AC6C-DF8CD643832C}" type="slidenum">
              <a:rPr lang="en-US" smtClean="0"/>
              <a:pPr/>
              <a:t>‹#›</a:t>
            </a:fld>
            <a:endParaRPr lang="en-US"/>
          </a:p>
        </p:txBody>
      </p:sp>
    </p:spTree>
    <p:extLst>
      <p:ext uri="{BB962C8B-B14F-4D97-AF65-F5344CB8AC3E}">
        <p14:creationId xmlns:p14="http://schemas.microsoft.com/office/powerpoint/2010/main" val="2679530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j-lt"/>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j-lt"/>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j-lt"/>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ss.gov/files/documents/2018/05/25/care-principles-guidance-veterans.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ltLang="en-US" sz="2800" dirty="0">
                <a:solidFill>
                  <a:prstClr val="white"/>
                </a:solidFill>
              </a:rPr>
              <a:t>Department of Public Health</a:t>
            </a:r>
            <a:br>
              <a:rPr lang="en-US" altLang="en-US" sz="2800" dirty="0">
                <a:solidFill>
                  <a:prstClr val="white"/>
                </a:solidFill>
              </a:rPr>
            </a:br>
            <a:r>
              <a:rPr lang="en-US" altLang="en-US" sz="2800" dirty="0">
                <a:solidFill>
                  <a:prstClr val="white"/>
                </a:solidFill>
              </a:rPr>
              <a:t>Bureau of Substance Addiction Services</a:t>
            </a:r>
            <a:endParaRPr lang="en-US" sz="2800" dirty="0"/>
          </a:p>
        </p:txBody>
      </p:sp>
      <p:sp>
        <p:nvSpPr>
          <p:cNvPr id="3" name="Subtitle 2"/>
          <p:cNvSpPr>
            <a:spLocks noGrp="1"/>
          </p:cNvSpPr>
          <p:nvPr>
            <p:ph type="subTitle" idx="1"/>
          </p:nvPr>
        </p:nvSpPr>
        <p:spPr/>
        <p:txBody>
          <a:bodyPr/>
          <a:lstStyle/>
          <a:p>
            <a:pPr lvl="0"/>
            <a:endParaRPr lang="en-US" altLang="en-US" sz="3200" dirty="0">
              <a:solidFill>
                <a:srgbClr val="3636AA"/>
              </a:solidFill>
            </a:endParaRPr>
          </a:p>
          <a:p>
            <a:pPr lvl="0"/>
            <a:r>
              <a:rPr lang="en-US" altLang="en-US" sz="3200" dirty="0">
                <a:solidFill>
                  <a:srgbClr val="3636AA"/>
                </a:solidFill>
              </a:rPr>
              <a:t>Practice Guidance</a:t>
            </a:r>
          </a:p>
          <a:p>
            <a:pPr lvl="0"/>
            <a:r>
              <a:rPr lang="en-US" altLang="en-US" sz="3200" dirty="0">
                <a:solidFill>
                  <a:srgbClr val="3636AA"/>
                </a:solidFill>
              </a:rPr>
              <a:t>Engaging Veterans in Treatment  </a:t>
            </a:r>
          </a:p>
          <a:p>
            <a:endParaRPr lang="en-US" dirty="0"/>
          </a:p>
        </p:txBody>
      </p:sp>
    </p:spTree>
    <p:extLst>
      <p:ext uri="{BB962C8B-B14F-4D97-AF65-F5344CB8AC3E}">
        <p14:creationId xmlns:p14="http://schemas.microsoft.com/office/powerpoint/2010/main" val="2000606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prstClr val="white"/>
                </a:solidFill>
              </a:rPr>
              <a:t>Measures</a:t>
            </a:r>
            <a:endParaRPr lang="en-US" dirty="0"/>
          </a:p>
        </p:txBody>
      </p:sp>
      <p:sp>
        <p:nvSpPr>
          <p:cNvPr id="4" name="Content Placeholder 3">
            <a:extLst>
              <a:ext uri="{FF2B5EF4-FFF2-40B4-BE49-F238E27FC236}">
                <a16:creationId xmlns:a16="http://schemas.microsoft.com/office/drawing/2014/main" id="{B9E9942A-63AB-4B6B-90D6-7E78FC03FD20}"/>
              </a:ext>
            </a:extLst>
          </p:cNvPr>
          <p:cNvSpPr>
            <a:spLocks noGrp="1"/>
          </p:cNvSpPr>
          <p:nvPr>
            <p:ph idx="1"/>
          </p:nvPr>
        </p:nvSpPr>
        <p:spPr/>
        <p:txBody>
          <a:bodyPr>
            <a:normAutofit/>
          </a:bodyPr>
          <a:lstStyle/>
          <a:p>
            <a:endParaRPr lang="en-US" sz="2400" dirty="0">
              <a:latin typeface="+mn-lt"/>
            </a:endParaRPr>
          </a:p>
          <a:p>
            <a:endParaRPr lang="en-US" sz="2400" dirty="0">
              <a:latin typeface="+mn-lt"/>
            </a:endParaRPr>
          </a:p>
          <a:p>
            <a:r>
              <a:rPr lang="en-US" sz="2000" dirty="0">
                <a:latin typeface="+mn-lt"/>
              </a:rPr>
              <a:t>Agency conducts periodic surveys of individuals served to assess responsiveness to those who served in the military;</a:t>
            </a:r>
          </a:p>
          <a:p>
            <a:pPr marL="0" indent="0">
              <a:buNone/>
            </a:pPr>
            <a:endParaRPr lang="en-US" sz="2000" dirty="0">
              <a:latin typeface="+mn-lt"/>
            </a:endParaRPr>
          </a:p>
          <a:p>
            <a:r>
              <a:rPr lang="en-US" sz="2000" dirty="0">
                <a:latin typeface="+mn-lt"/>
              </a:rPr>
              <a:t>Agency conducts periodic surveys of staff regarding experiences in engaging those who have served.</a:t>
            </a:r>
          </a:p>
        </p:txBody>
      </p:sp>
    </p:spTree>
    <p:extLst>
      <p:ext uri="{BB962C8B-B14F-4D97-AF65-F5344CB8AC3E}">
        <p14:creationId xmlns:p14="http://schemas.microsoft.com/office/powerpoint/2010/main" val="1971688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3CB2A-1F35-4CC9-A855-347896FBB04A}"/>
              </a:ext>
            </a:extLst>
          </p:cNvPr>
          <p:cNvSpPr>
            <a:spLocks noGrp="1"/>
          </p:cNvSpPr>
          <p:nvPr>
            <p:ph type="title"/>
          </p:nvPr>
        </p:nvSpPr>
        <p:spPr/>
        <p:txBody>
          <a:bodyPr/>
          <a:lstStyle/>
          <a:p>
            <a:r>
              <a:rPr lang="en-US" dirty="0"/>
              <a:t>Discussion Points &amp; Questions </a:t>
            </a:r>
          </a:p>
        </p:txBody>
      </p:sp>
      <p:sp>
        <p:nvSpPr>
          <p:cNvPr id="3" name="Content Placeholder 2">
            <a:extLst>
              <a:ext uri="{FF2B5EF4-FFF2-40B4-BE49-F238E27FC236}">
                <a16:creationId xmlns:a16="http://schemas.microsoft.com/office/drawing/2014/main" id="{3CA7F399-4F05-4660-A67E-4899C1D12F3B}"/>
              </a:ext>
            </a:extLst>
          </p:cNvPr>
          <p:cNvSpPr>
            <a:spLocks noGrp="1"/>
          </p:cNvSpPr>
          <p:nvPr>
            <p:ph idx="1"/>
          </p:nvPr>
        </p:nvSpPr>
        <p:spPr>
          <a:xfrm>
            <a:off x="467248" y="1661328"/>
            <a:ext cx="8229600" cy="4587071"/>
          </a:xfrm>
        </p:spPr>
        <p:txBody>
          <a:bodyPr>
            <a:normAutofit/>
          </a:bodyPr>
          <a:lstStyle/>
          <a:p>
            <a:r>
              <a:rPr lang="en-US" sz="2000" dirty="0"/>
              <a:t>Are we identifying Veterans in </a:t>
            </a:r>
            <a:r>
              <a:rPr lang="en-US" sz="2000"/>
              <a:t>our program (s)?</a:t>
            </a:r>
            <a:endParaRPr lang="en-US" sz="2000" dirty="0"/>
          </a:p>
          <a:p>
            <a:r>
              <a:rPr lang="en-US" sz="2000" dirty="0"/>
              <a:t>How are we currently serving Veterans in our program(s) ? </a:t>
            </a:r>
          </a:p>
          <a:p>
            <a:r>
              <a:rPr lang="en-US" sz="2000" dirty="0"/>
              <a:t>Are our practices aligned with the guidance presented?</a:t>
            </a:r>
          </a:p>
          <a:p>
            <a:r>
              <a:rPr lang="en-US" sz="2000" dirty="0"/>
              <a:t>What could we improve on in each area? </a:t>
            </a:r>
          </a:p>
          <a:p>
            <a:pPr lvl="1"/>
            <a:r>
              <a:rPr lang="en-US" sz="2000" dirty="0"/>
              <a:t>Knowledge of military culture</a:t>
            </a:r>
          </a:p>
          <a:p>
            <a:pPr lvl="1"/>
            <a:r>
              <a:rPr lang="en-US" sz="2000" dirty="0"/>
              <a:t>Policies</a:t>
            </a:r>
          </a:p>
          <a:p>
            <a:pPr lvl="1"/>
            <a:r>
              <a:rPr lang="en-US" sz="2000" dirty="0"/>
              <a:t>Organizational operations</a:t>
            </a:r>
          </a:p>
          <a:p>
            <a:pPr lvl="1"/>
            <a:r>
              <a:rPr lang="en-US" sz="2000" dirty="0"/>
              <a:t>Service delivery and treatment </a:t>
            </a:r>
          </a:p>
          <a:p>
            <a:pPr lvl="1"/>
            <a:r>
              <a:rPr lang="en-US" sz="2000" dirty="0"/>
              <a:t>Support and information for caregivers</a:t>
            </a:r>
          </a:p>
          <a:p>
            <a:pPr lvl="1"/>
            <a:r>
              <a:rPr lang="en-US" sz="2000" dirty="0"/>
              <a:t>Other ?</a:t>
            </a:r>
          </a:p>
        </p:txBody>
      </p:sp>
    </p:spTree>
    <p:extLst>
      <p:ext uri="{BB962C8B-B14F-4D97-AF65-F5344CB8AC3E}">
        <p14:creationId xmlns:p14="http://schemas.microsoft.com/office/powerpoint/2010/main" val="4028459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8380-EB08-4C14-8E2A-346A76B2EC71}"/>
              </a:ext>
            </a:extLst>
          </p:cNvPr>
          <p:cNvSpPr>
            <a:spLocks noGrp="1"/>
          </p:cNvSpPr>
          <p:nvPr>
            <p:ph type="title"/>
          </p:nvPr>
        </p:nvSpPr>
        <p:spPr/>
        <p:txBody>
          <a:bodyPr/>
          <a:lstStyle/>
          <a:p>
            <a:r>
              <a:rPr lang="en-US" dirty="0"/>
              <a:t>Veteran Specific Resources</a:t>
            </a:r>
          </a:p>
        </p:txBody>
      </p:sp>
      <p:sp>
        <p:nvSpPr>
          <p:cNvPr id="3" name="Content Placeholder 2">
            <a:extLst>
              <a:ext uri="{FF2B5EF4-FFF2-40B4-BE49-F238E27FC236}">
                <a16:creationId xmlns:a16="http://schemas.microsoft.com/office/drawing/2014/main" id="{1516D776-386D-4E64-861D-D1C64144675D}"/>
              </a:ext>
            </a:extLst>
          </p:cNvPr>
          <p:cNvSpPr>
            <a:spLocks noGrp="1"/>
          </p:cNvSpPr>
          <p:nvPr>
            <p:ph idx="1"/>
          </p:nvPr>
        </p:nvSpPr>
        <p:spPr>
          <a:xfrm>
            <a:off x="467248" y="1600200"/>
            <a:ext cx="8229600" cy="4587091"/>
          </a:xfrm>
        </p:spPr>
        <p:txBody>
          <a:bodyPr>
            <a:normAutofit fontScale="70000" lnSpcReduction="20000"/>
          </a:bodyPr>
          <a:lstStyle/>
          <a:p>
            <a:endParaRPr lang="en-US" sz="2900" dirty="0">
              <a:latin typeface="+mn-lt"/>
            </a:endParaRPr>
          </a:p>
          <a:p>
            <a:r>
              <a:rPr lang="en-US" sz="2900" dirty="0">
                <a:latin typeface="+mn-lt"/>
              </a:rPr>
              <a:t>Massachusetts</a:t>
            </a:r>
          </a:p>
          <a:p>
            <a:pPr marL="857250" lvl="1" indent="-457200"/>
            <a:r>
              <a:rPr lang="en-US" sz="2900" dirty="0">
                <a:latin typeface="+mn-lt"/>
              </a:rPr>
              <a:t>SAVE Team</a:t>
            </a:r>
          </a:p>
          <a:p>
            <a:pPr marL="857250" lvl="1" indent="-457200"/>
            <a:r>
              <a:rPr lang="en-US" sz="2900" dirty="0">
                <a:latin typeface="+mn-lt"/>
              </a:rPr>
              <a:t>Municipal VSO</a:t>
            </a:r>
          </a:p>
          <a:p>
            <a:pPr marL="857250" lvl="1" indent="-457200"/>
            <a:r>
              <a:rPr lang="en-US" sz="2900" dirty="0">
                <a:latin typeface="+mn-lt"/>
              </a:rPr>
              <a:t>www.MassVetsAdvisor.org  </a:t>
            </a:r>
          </a:p>
          <a:p>
            <a:r>
              <a:rPr lang="en-US" sz="2900" dirty="0">
                <a:latin typeface="+mn-lt"/>
              </a:rPr>
              <a:t>Peer Organizations</a:t>
            </a:r>
          </a:p>
          <a:p>
            <a:r>
              <a:rPr lang="en-US" sz="2900" dirty="0">
                <a:latin typeface="+mn-lt"/>
              </a:rPr>
              <a:t>Federal Agencies</a:t>
            </a:r>
          </a:p>
          <a:p>
            <a:pPr lvl="1"/>
            <a:r>
              <a:rPr lang="en-US" sz="2900" dirty="0">
                <a:latin typeface="+mn-lt"/>
              </a:rPr>
              <a:t>SAMHSA</a:t>
            </a:r>
          </a:p>
          <a:p>
            <a:pPr lvl="1"/>
            <a:r>
              <a:rPr lang="en-US" sz="2900" dirty="0">
                <a:latin typeface="+mn-lt"/>
              </a:rPr>
              <a:t>Veteran Administration and Department of Defense</a:t>
            </a:r>
          </a:p>
          <a:p>
            <a:r>
              <a:rPr lang="en-US" sz="2900" dirty="0">
                <a:latin typeface="+mn-lt"/>
              </a:rPr>
              <a:t>Other Resources </a:t>
            </a:r>
          </a:p>
          <a:p>
            <a:pPr lvl="1"/>
            <a:r>
              <a:rPr lang="en-US" sz="2900" dirty="0">
                <a:latin typeface="+mn-lt"/>
              </a:rPr>
              <a:t>Training </a:t>
            </a:r>
          </a:p>
          <a:p>
            <a:pPr lvl="1"/>
            <a:r>
              <a:rPr lang="en-US" sz="2900" dirty="0">
                <a:latin typeface="+mn-lt"/>
              </a:rPr>
              <a:t>Specific for Caregivers </a:t>
            </a:r>
          </a:p>
          <a:p>
            <a:pPr marL="457200" lvl="1" indent="0">
              <a:buNone/>
            </a:pPr>
            <a:endParaRPr lang="en-US" dirty="0"/>
          </a:p>
          <a:p>
            <a:pPr marL="457200" lvl="1" indent="0">
              <a:buNone/>
            </a:pPr>
            <a:r>
              <a:rPr lang="en-US" dirty="0">
                <a:hlinkClick r:id="rId3"/>
              </a:rPr>
              <a:t>Links to Veteran Specific Resources </a:t>
            </a:r>
            <a:endParaRPr lang="en-US" dirty="0"/>
          </a:p>
          <a:p>
            <a:pPr lvl="1"/>
            <a:endParaRPr lang="en-US" dirty="0"/>
          </a:p>
          <a:p>
            <a:pPr lvl="1"/>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859196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F1D6D-5359-480C-AFA1-5A8D00FD3163}"/>
              </a:ext>
            </a:extLst>
          </p:cNvPr>
          <p:cNvSpPr>
            <a:spLocks noGrp="1"/>
          </p:cNvSpPr>
          <p:nvPr>
            <p:ph type="title"/>
          </p:nvPr>
        </p:nvSpPr>
        <p:spPr/>
        <p:txBody>
          <a:bodyPr>
            <a:normAutofit/>
          </a:bodyPr>
          <a:lstStyle/>
          <a:p>
            <a:r>
              <a:rPr lang="en-US" dirty="0"/>
              <a:t>Rationale and Considerations</a:t>
            </a:r>
          </a:p>
        </p:txBody>
      </p:sp>
      <p:sp>
        <p:nvSpPr>
          <p:cNvPr id="3" name="Content Placeholder 2">
            <a:extLst>
              <a:ext uri="{FF2B5EF4-FFF2-40B4-BE49-F238E27FC236}">
                <a16:creationId xmlns:a16="http://schemas.microsoft.com/office/drawing/2014/main" id="{BF16153C-426C-4A7D-877A-2AE33AD040DE}"/>
              </a:ext>
            </a:extLst>
          </p:cNvPr>
          <p:cNvSpPr>
            <a:spLocks noGrp="1"/>
          </p:cNvSpPr>
          <p:nvPr>
            <p:ph idx="1"/>
          </p:nvPr>
        </p:nvSpPr>
        <p:spPr/>
        <p:txBody>
          <a:bodyPr>
            <a:normAutofit/>
          </a:bodyPr>
          <a:lstStyle/>
          <a:p>
            <a:pPr marL="0" indent="0">
              <a:buNone/>
            </a:pPr>
            <a:r>
              <a:rPr lang="en-US" sz="2000" b="1" dirty="0">
                <a:latin typeface="+mn-lt"/>
              </a:rPr>
              <a:t>Identifying Veterans</a:t>
            </a:r>
          </a:p>
          <a:p>
            <a:pPr marL="685800" lvl="1">
              <a:buFontTx/>
              <a:buChar char="-"/>
            </a:pPr>
            <a:r>
              <a:rPr lang="en-US" sz="2000" b="1" dirty="0">
                <a:latin typeface="+mn-lt"/>
              </a:rPr>
              <a:t>Preferred Question</a:t>
            </a:r>
          </a:p>
          <a:p>
            <a:pPr marL="1085850" lvl="2"/>
            <a:r>
              <a:rPr lang="en-US" sz="2000" b="1" i="1" dirty="0">
                <a:latin typeface="+mn-lt"/>
              </a:rPr>
              <a:t>“Have you ever served in the U. S. Military?”</a:t>
            </a:r>
          </a:p>
          <a:p>
            <a:pPr marL="0" indent="0">
              <a:buNone/>
            </a:pPr>
            <a:r>
              <a:rPr lang="en-US" sz="2000" b="1" dirty="0"/>
              <a:t>Engaging Veterans </a:t>
            </a:r>
          </a:p>
          <a:p>
            <a:pPr lvl="1"/>
            <a:r>
              <a:rPr lang="en-US" sz="2000" b="1" dirty="0">
                <a:latin typeface="+mn-lt"/>
              </a:rPr>
              <a:t>Diverse experiences and Characteristics</a:t>
            </a:r>
          </a:p>
          <a:p>
            <a:pPr lvl="2"/>
            <a:r>
              <a:rPr lang="en-US" sz="2000" dirty="0">
                <a:latin typeface="+mn-lt"/>
              </a:rPr>
              <a:t>Each era of service has different hallmarks</a:t>
            </a:r>
          </a:p>
          <a:p>
            <a:pPr lvl="2"/>
            <a:r>
              <a:rPr lang="en-US" sz="2000" dirty="0">
                <a:latin typeface="+mn-lt"/>
              </a:rPr>
              <a:t>Use of the term “Veteran” </a:t>
            </a:r>
          </a:p>
          <a:p>
            <a:pPr lvl="2"/>
            <a:r>
              <a:rPr lang="en-US" sz="2000" dirty="0">
                <a:latin typeface="+mn-lt"/>
              </a:rPr>
              <a:t>Experience and needs also vary by era</a:t>
            </a:r>
          </a:p>
          <a:p>
            <a:pPr lvl="2"/>
            <a:r>
              <a:rPr lang="en-US" sz="2000" dirty="0">
                <a:latin typeface="+mn-lt"/>
              </a:rPr>
              <a:t>Related trauma and suicide risks </a:t>
            </a:r>
          </a:p>
          <a:p>
            <a:pPr lvl="1"/>
            <a:r>
              <a:rPr lang="en-US" sz="2000" b="1" dirty="0">
                <a:latin typeface="+mn-lt"/>
              </a:rPr>
              <a:t>Military Culture</a:t>
            </a:r>
          </a:p>
          <a:p>
            <a:pPr lvl="2"/>
            <a:r>
              <a:rPr lang="en-US" sz="2000" dirty="0">
                <a:latin typeface="+mn-lt"/>
              </a:rPr>
              <a:t>Tailoring clinical approach to the culture of the military</a:t>
            </a:r>
          </a:p>
          <a:p>
            <a:pPr lvl="2"/>
            <a:r>
              <a:rPr lang="en-US" sz="2000" dirty="0">
                <a:latin typeface="+mn-lt"/>
              </a:rPr>
              <a:t>Cultural competency approach to support treatment engagement </a:t>
            </a:r>
          </a:p>
          <a:p>
            <a:pPr marL="914400" lvl="2" indent="0">
              <a:buNone/>
            </a:pPr>
            <a:endParaRPr lang="en-US" dirty="0"/>
          </a:p>
        </p:txBody>
      </p:sp>
    </p:spTree>
    <p:extLst>
      <p:ext uri="{BB962C8B-B14F-4D97-AF65-F5344CB8AC3E}">
        <p14:creationId xmlns:p14="http://schemas.microsoft.com/office/powerpoint/2010/main" val="317916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Organizational Policy</a:t>
            </a:r>
          </a:p>
        </p:txBody>
      </p:sp>
      <p:sp>
        <p:nvSpPr>
          <p:cNvPr id="3" name="Content Placeholder 2"/>
          <p:cNvSpPr>
            <a:spLocks noGrp="1"/>
          </p:cNvSpPr>
          <p:nvPr>
            <p:ph idx="1"/>
          </p:nvPr>
        </p:nvSpPr>
        <p:spPr/>
        <p:txBody>
          <a:bodyPr>
            <a:normAutofit fontScale="85000" lnSpcReduction="10000"/>
          </a:bodyPr>
          <a:lstStyle/>
          <a:p>
            <a:pPr marL="0" indent="0">
              <a:buNone/>
            </a:pPr>
            <a:r>
              <a:rPr lang="en-US" sz="2800" b="1" dirty="0">
                <a:latin typeface="+mn-lt"/>
              </a:rPr>
              <a:t>Policy states agency’s affirmative commitment to engage veterans as demonstrated by :</a:t>
            </a:r>
            <a:endParaRPr lang="en-US" dirty="0">
              <a:latin typeface="+mn-lt"/>
            </a:endParaRPr>
          </a:p>
          <a:p>
            <a:pPr lvl="1"/>
            <a:r>
              <a:rPr lang="en-US" sz="2600" dirty="0">
                <a:latin typeface="+mn-lt"/>
              </a:rPr>
              <a:t>Qualified Service Organization Agreements (QSOAs) supporting: </a:t>
            </a:r>
          </a:p>
          <a:p>
            <a:pPr lvl="2"/>
            <a:r>
              <a:rPr lang="en-US" sz="2600" dirty="0">
                <a:latin typeface="+mn-lt"/>
              </a:rPr>
              <a:t>Active collaboration with veterans’ services. </a:t>
            </a:r>
          </a:p>
          <a:p>
            <a:pPr lvl="2"/>
            <a:r>
              <a:rPr lang="en-US" sz="2600" dirty="0">
                <a:latin typeface="+mn-lt"/>
              </a:rPr>
              <a:t>Established linkages with veterans’ peer organizations. </a:t>
            </a:r>
          </a:p>
          <a:p>
            <a:pPr lvl="1"/>
            <a:r>
              <a:rPr lang="en-US" sz="2600" dirty="0">
                <a:latin typeface="+mn-lt"/>
              </a:rPr>
              <a:t>Agency assesses whether discharge policy adversely affects veterans, for example whether policy requires discharge for the specific behavior that prompted treatment or that requires referral for treatment. </a:t>
            </a:r>
          </a:p>
          <a:p>
            <a:pPr lvl="1"/>
            <a:r>
              <a:rPr lang="en-US" sz="2600" dirty="0">
                <a:latin typeface="+mn-lt"/>
              </a:rPr>
              <a:t>Policy states agency’s commitment to engage family, in broadest terms, i.e. including same or opposite sex spouses and partners, friends, parents, grandparents, and children. </a:t>
            </a:r>
          </a:p>
          <a:p>
            <a:endParaRPr lang="en-US" sz="2400" dirty="0">
              <a:latin typeface="+mn-lt"/>
            </a:endParaRPr>
          </a:p>
          <a:p>
            <a:endParaRPr lang="en-US" sz="2400" dirty="0"/>
          </a:p>
        </p:txBody>
      </p:sp>
    </p:spTree>
    <p:extLst>
      <p:ext uri="{BB962C8B-B14F-4D97-AF65-F5344CB8AC3E}">
        <p14:creationId xmlns:p14="http://schemas.microsoft.com/office/powerpoint/2010/main" val="308202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B6B04-51E1-469B-81C5-9DCCCE034331}"/>
              </a:ext>
            </a:extLst>
          </p:cNvPr>
          <p:cNvSpPr>
            <a:spLocks noGrp="1"/>
          </p:cNvSpPr>
          <p:nvPr>
            <p:ph type="title"/>
          </p:nvPr>
        </p:nvSpPr>
        <p:spPr/>
        <p:txBody>
          <a:bodyPr>
            <a:normAutofit/>
          </a:bodyPr>
          <a:lstStyle/>
          <a:p>
            <a:r>
              <a:rPr lang="en-US" dirty="0"/>
              <a:t>Organizational Operations</a:t>
            </a:r>
          </a:p>
        </p:txBody>
      </p:sp>
      <p:sp>
        <p:nvSpPr>
          <p:cNvPr id="3" name="Content Placeholder 2">
            <a:extLst>
              <a:ext uri="{FF2B5EF4-FFF2-40B4-BE49-F238E27FC236}">
                <a16:creationId xmlns:a16="http://schemas.microsoft.com/office/drawing/2014/main" id="{88C253FA-2C3D-4CA2-B99D-CC1CA9B3191B}"/>
              </a:ext>
            </a:extLst>
          </p:cNvPr>
          <p:cNvSpPr>
            <a:spLocks noGrp="1"/>
          </p:cNvSpPr>
          <p:nvPr>
            <p:ph idx="1"/>
          </p:nvPr>
        </p:nvSpPr>
        <p:spPr>
          <a:xfrm>
            <a:off x="467248" y="2133600"/>
            <a:ext cx="8229600" cy="3429000"/>
          </a:xfrm>
        </p:spPr>
        <p:txBody>
          <a:bodyPr>
            <a:normAutofit/>
          </a:bodyPr>
          <a:lstStyle/>
          <a:p>
            <a:pPr lvl="1"/>
            <a:r>
              <a:rPr lang="en-US" sz="2000" dirty="0">
                <a:latin typeface="+mn-lt"/>
              </a:rPr>
              <a:t>Case management services are able to connect veterans with a broad array of formal and informal services</a:t>
            </a:r>
          </a:p>
          <a:p>
            <a:pPr lvl="1"/>
            <a:r>
              <a:rPr lang="en-US" sz="2000" dirty="0">
                <a:latin typeface="+mn-lt"/>
              </a:rPr>
              <a:t>Case managers are knowledgeable about military culture and language </a:t>
            </a:r>
          </a:p>
          <a:p>
            <a:pPr lvl="1"/>
            <a:r>
              <a:rPr lang="en-US" sz="2000" dirty="0">
                <a:latin typeface="+mn-lt"/>
              </a:rPr>
              <a:t>Programs are alert to respond supportively to symptoms of Post Traumatic Stress</a:t>
            </a:r>
          </a:p>
          <a:p>
            <a:pPr lvl="1"/>
            <a:r>
              <a:rPr lang="en-US" sz="2000" dirty="0">
                <a:latin typeface="+mn-lt"/>
              </a:rPr>
              <a:t>Agency staff assess potential environmental triggers, such as nearby loud noises. </a:t>
            </a:r>
          </a:p>
          <a:p>
            <a:endParaRPr lang="en-US" dirty="0"/>
          </a:p>
        </p:txBody>
      </p:sp>
    </p:spTree>
    <p:extLst>
      <p:ext uri="{BB962C8B-B14F-4D97-AF65-F5344CB8AC3E}">
        <p14:creationId xmlns:p14="http://schemas.microsoft.com/office/powerpoint/2010/main" val="2909697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6B1F-E103-4162-8AE0-64EAB40DF59D}"/>
              </a:ext>
            </a:extLst>
          </p:cNvPr>
          <p:cNvSpPr>
            <a:spLocks noGrp="1"/>
          </p:cNvSpPr>
          <p:nvPr>
            <p:ph type="title"/>
          </p:nvPr>
        </p:nvSpPr>
        <p:spPr/>
        <p:txBody>
          <a:bodyPr>
            <a:normAutofit/>
          </a:bodyPr>
          <a:lstStyle/>
          <a:p>
            <a:r>
              <a:rPr lang="en-US" dirty="0"/>
              <a:t>Supervision, Training and Staff Development</a:t>
            </a:r>
          </a:p>
        </p:txBody>
      </p:sp>
      <p:sp>
        <p:nvSpPr>
          <p:cNvPr id="3" name="Content Placeholder 2">
            <a:extLst>
              <a:ext uri="{FF2B5EF4-FFF2-40B4-BE49-F238E27FC236}">
                <a16:creationId xmlns:a16="http://schemas.microsoft.com/office/drawing/2014/main" id="{F51E4B8D-A3AC-459A-9839-50888E7C4494}"/>
              </a:ext>
            </a:extLst>
          </p:cNvPr>
          <p:cNvSpPr>
            <a:spLocks noGrp="1"/>
          </p:cNvSpPr>
          <p:nvPr>
            <p:ph idx="1"/>
          </p:nvPr>
        </p:nvSpPr>
        <p:spPr>
          <a:xfrm>
            <a:off x="467248" y="1661328"/>
            <a:ext cx="8229600" cy="4739472"/>
          </a:xfrm>
        </p:spPr>
        <p:txBody>
          <a:bodyPr>
            <a:normAutofit/>
          </a:bodyPr>
          <a:lstStyle/>
          <a:p>
            <a:pPr marL="0" indent="0">
              <a:buNone/>
            </a:pPr>
            <a:endParaRPr lang="en-US" dirty="0"/>
          </a:p>
          <a:p>
            <a:pPr lvl="1"/>
            <a:r>
              <a:rPr lang="en-US" sz="2000" dirty="0">
                <a:latin typeface="+mn-lt"/>
              </a:rPr>
              <a:t>Agency engages BSAS Veterans Services Coordinator or veterans’ service organizations for cross training, and for training and consultation in military culture. </a:t>
            </a:r>
          </a:p>
          <a:p>
            <a:pPr lvl="1"/>
            <a:r>
              <a:rPr lang="en-US" sz="2000" dirty="0">
                <a:latin typeface="+mn-lt"/>
              </a:rPr>
              <a:t>Agency reviews trauma training to ensure inclusion of: </a:t>
            </a:r>
          </a:p>
          <a:p>
            <a:pPr lvl="2"/>
            <a:r>
              <a:rPr lang="en-US" sz="2000" dirty="0">
                <a:latin typeface="+mn-lt"/>
              </a:rPr>
              <a:t>Service-related trauma (both for veterans and their families);</a:t>
            </a:r>
          </a:p>
          <a:p>
            <a:pPr lvl="2"/>
            <a:r>
              <a:rPr lang="en-US" sz="2000" dirty="0">
                <a:latin typeface="+mn-lt"/>
              </a:rPr>
              <a:t>Grief;</a:t>
            </a:r>
          </a:p>
          <a:p>
            <a:pPr lvl="2"/>
            <a:r>
              <a:rPr lang="en-US" sz="2000" dirty="0">
                <a:latin typeface="+mn-lt"/>
              </a:rPr>
              <a:t>Moral injury;</a:t>
            </a:r>
          </a:p>
          <a:p>
            <a:pPr lvl="2"/>
            <a:r>
              <a:rPr lang="en-US" sz="2000" dirty="0">
                <a:latin typeface="+mn-lt"/>
              </a:rPr>
              <a:t>Vicarious trauma (for staff, as well as veterans and their families); and </a:t>
            </a:r>
          </a:p>
          <a:p>
            <a:pPr lvl="2"/>
            <a:r>
              <a:rPr lang="en-US" sz="2000" dirty="0">
                <a:latin typeface="+mn-lt"/>
              </a:rPr>
              <a:t>Interaction of physical injuries and of co-occurring conditions. </a:t>
            </a:r>
          </a:p>
          <a:p>
            <a:pPr marL="0" indent="0">
              <a:buNone/>
            </a:pPr>
            <a:endParaRPr lang="en-US" dirty="0"/>
          </a:p>
        </p:txBody>
      </p:sp>
    </p:spTree>
    <p:extLst>
      <p:ext uri="{BB962C8B-B14F-4D97-AF65-F5344CB8AC3E}">
        <p14:creationId xmlns:p14="http://schemas.microsoft.com/office/powerpoint/2010/main" val="1510424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2B45E-E408-476C-BC29-509E883CF1A3}"/>
              </a:ext>
            </a:extLst>
          </p:cNvPr>
          <p:cNvSpPr>
            <a:spLocks noGrp="1"/>
          </p:cNvSpPr>
          <p:nvPr>
            <p:ph type="title"/>
          </p:nvPr>
        </p:nvSpPr>
        <p:spPr/>
        <p:txBody>
          <a:bodyPr/>
          <a:lstStyle/>
          <a:p>
            <a:r>
              <a:rPr lang="en-US" dirty="0"/>
              <a:t>Supervision, Training and Staff Development</a:t>
            </a:r>
          </a:p>
        </p:txBody>
      </p:sp>
      <p:sp>
        <p:nvSpPr>
          <p:cNvPr id="3" name="Content Placeholder 2">
            <a:extLst>
              <a:ext uri="{FF2B5EF4-FFF2-40B4-BE49-F238E27FC236}">
                <a16:creationId xmlns:a16="http://schemas.microsoft.com/office/drawing/2014/main" id="{F5BD5EB5-FD40-49B3-ABB9-393C0B772D34}"/>
              </a:ext>
            </a:extLst>
          </p:cNvPr>
          <p:cNvSpPr>
            <a:spLocks noGrp="1"/>
          </p:cNvSpPr>
          <p:nvPr>
            <p:ph idx="1"/>
          </p:nvPr>
        </p:nvSpPr>
        <p:spPr>
          <a:xfrm>
            <a:off x="467248" y="2286000"/>
            <a:ext cx="8229600" cy="3901291"/>
          </a:xfrm>
        </p:spPr>
        <p:txBody>
          <a:bodyPr>
            <a:normAutofit/>
          </a:bodyPr>
          <a:lstStyle/>
          <a:p>
            <a:pPr lvl="1"/>
            <a:r>
              <a:rPr lang="en-US" sz="2200" dirty="0">
                <a:latin typeface="+mn-lt"/>
              </a:rPr>
              <a:t>Supervisors are knowledgeable about vicarious traumatization. </a:t>
            </a:r>
          </a:p>
          <a:p>
            <a:pPr lvl="1"/>
            <a:r>
              <a:rPr lang="en-US" sz="2200" dirty="0">
                <a:latin typeface="+mn-lt"/>
              </a:rPr>
              <a:t>Agency takes a ‘cultural competency’ approach to understanding culture of military and is sensitive to veterans as ‘minorities’ in the agency’s treatment population. </a:t>
            </a:r>
          </a:p>
          <a:p>
            <a:pPr lvl="1"/>
            <a:r>
              <a:rPr lang="en-US" sz="2200" dirty="0">
                <a:latin typeface="+mn-lt"/>
              </a:rPr>
              <a:t>Supervisors and agency training prepare staff to respond to veterans in groups, e.g. differences in ‘war stories,’ impatience with complaints perceived as ‘petty.’ </a:t>
            </a:r>
          </a:p>
          <a:p>
            <a:pPr lvl="1"/>
            <a:r>
              <a:rPr lang="en-US" sz="2200" dirty="0">
                <a:latin typeface="+mn-lt"/>
              </a:rPr>
              <a:t>Agency ensures staff are trained in assessing suicide risk. </a:t>
            </a:r>
          </a:p>
          <a:p>
            <a:endParaRPr lang="en-US" dirty="0"/>
          </a:p>
        </p:txBody>
      </p:sp>
    </p:spTree>
    <p:extLst>
      <p:ext uri="{BB962C8B-B14F-4D97-AF65-F5344CB8AC3E}">
        <p14:creationId xmlns:p14="http://schemas.microsoft.com/office/powerpoint/2010/main" val="2108754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BEDC-1095-4F74-88C5-6B71B18FA271}"/>
              </a:ext>
            </a:extLst>
          </p:cNvPr>
          <p:cNvSpPr>
            <a:spLocks noGrp="1"/>
          </p:cNvSpPr>
          <p:nvPr>
            <p:ph type="title"/>
          </p:nvPr>
        </p:nvSpPr>
        <p:spPr/>
        <p:txBody>
          <a:bodyPr/>
          <a:lstStyle/>
          <a:p>
            <a:r>
              <a:rPr lang="en-US" dirty="0"/>
              <a:t>Service Delivery and Treatment </a:t>
            </a:r>
          </a:p>
        </p:txBody>
      </p:sp>
      <p:sp>
        <p:nvSpPr>
          <p:cNvPr id="3" name="Content Placeholder 2">
            <a:extLst>
              <a:ext uri="{FF2B5EF4-FFF2-40B4-BE49-F238E27FC236}">
                <a16:creationId xmlns:a16="http://schemas.microsoft.com/office/drawing/2014/main" id="{514D26E0-EA52-4928-85E2-56448AD5173B}"/>
              </a:ext>
            </a:extLst>
          </p:cNvPr>
          <p:cNvSpPr>
            <a:spLocks noGrp="1"/>
          </p:cNvSpPr>
          <p:nvPr>
            <p:ph idx="1"/>
          </p:nvPr>
        </p:nvSpPr>
        <p:spPr/>
        <p:txBody>
          <a:bodyPr>
            <a:normAutofit/>
          </a:bodyPr>
          <a:lstStyle/>
          <a:p>
            <a:endParaRPr lang="en-US" sz="2000" dirty="0">
              <a:latin typeface="+mn-lt"/>
            </a:endParaRPr>
          </a:p>
          <a:p>
            <a:pPr marL="0" indent="0">
              <a:buNone/>
            </a:pPr>
            <a:r>
              <a:rPr lang="en-US" sz="2400" b="1" dirty="0">
                <a:latin typeface="+mn-lt"/>
              </a:rPr>
              <a:t>Engagement </a:t>
            </a:r>
          </a:p>
          <a:p>
            <a:pPr lvl="1"/>
            <a:r>
              <a:rPr lang="en-US" sz="2000" dirty="0">
                <a:latin typeface="+mn-lt"/>
              </a:rPr>
              <a:t>Screening and intake procedures ensure everyone is asked ‘have you ever served in the U.S. military;’</a:t>
            </a:r>
          </a:p>
          <a:p>
            <a:pPr marL="0" indent="0">
              <a:buNone/>
            </a:pPr>
            <a:r>
              <a:rPr lang="en-US" sz="2400" b="1" dirty="0">
                <a:latin typeface="+mn-lt"/>
              </a:rPr>
              <a:t>Assessment</a:t>
            </a:r>
          </a:p>
          <a:p>
            <a:pPr marL="914400" lvl="1" indent="-457200"/>
            <a:r>
              <a:rPr lang="en-US" sz="2000" dirty="0">
                <a:latin typeface="+mn-lt"/>
              </a:rPr>
              <a:t>Appropriately assess for co-occurring disorder and history of injury</a:t>
            </a:r>
          </a:p>
          <a:p>
            <a:pPr marL="914400" lvl="1" indent="-457200"/>
            <a:r>
              <a:rPr lang="en-US" sz="2000" dirty="0">
                <a:latin typeface="+mn-lt"/>
              </a:rPr>
              <a:t>Assess suicide risk.</a:t>
            </a:r>
          </a:p>
          <a:p>
            <a:pPr marL="914400" lvl="1" indent="-457200"/>
            <a:r>
              <a:rPr lang="en-US" sz="2000" dirty="0">
                <a:latin typeface="+mn-lt"/>
              </a:rPr>
              <a:t>Identify family, friendship, and community relationships and assess current status of these relationships. </a:t>
            </a:r>
          </a:p>
          <a:p>
            <a:pPr marL="914400" lvl="1" indent="-457200"/>
            <a:r>
              <a:rPr lang="en-US" sz="2000" dirty="0">
                <a:latin typeface="+mn-lt"/>
              </a:rPr>
              <a:t>Are sensitive to service-related losses, and anniversaries of losses, for example, friends and unit members</a:t>
            </a:r>
          </a:p>
        </p:txBody>
      </p:sp>
    </p:spTree>
    <p:extLst>
      <p:ext uri="{BB962C8B-B14F-4D97-AF65-F5344CB8AC3E}">
        <p14:creationId xmlns:p14="http://schemas.microsoft.com/office/powerpoint/2010/main" val="325784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C03F5-7C53-4420-BF0F-8BC3A3E2F80D}"/>
              </a:ext>
            </a:extLst>
          </p:cNvPr>
          <p:cNvSpPr>
            <a:spLocks noGrp="1"/>
          </p:cNvSpPr>
          <p:nvPr>
            <p:ph type="title"/>
          </p:nvPr>
        </p:nvSpPr>
        <p:spPr/>
        <p:txBody>
          <a:bodyPr/>
          <a:lstStyle/>
          <a:p>
            <a:r>
              <a:rPr lang="en-US" dirty="0"/>
              <a:t>Service Delivery and Treatment </a:t>
            </a:r>
          </a:p>
        </p:txBody>
      </p:sp>
      <p:sp>
        <p:nvSpPr>
          <p:cNvPr id="3" name="Content Placeholder 2">
            <a:extLst>
              <a:ext uri="{FF2B5EF4-FFF2-40B4-BE49-F238E27FC236}">
                <a16:creationId xmlns:a16="http://schemas.microsoft.com/office/drawing/2014/main" id="{5008A14F-D7C7-4439-AD71-0C8C4389B88E}"/>
              </a:ext>
            </a:extLst>
          </p:cNvPr>
          <p:cNvSpPr>
            <a:spLocks noGrp="1"/>
          </p:cNvSpPr>
          <p:nvPr>
            <p:ph idx="1"/>
          </p:nvPr>
        </p:nvSpPr>
        <p:spPr>
          <a:xfrm>
            <a:off x="467248" y="1661328"/>
            <a:ext cx="8229600" cy="4053672"/>
          </a:xfrm>
        </p:spPr>
        <p:txBody>
          <a:bodyPr>
            <a:normAutofit/>
          </a:bodyPr>
          <a:lstStyle/>
          <a:p>
            <a:endParaRPr lang="en-US" sz="2000" b="1" dirty="0">
              <a:latin typeface="+mn-lt"/>
            </a:endParaRPr>
          </a:p>
          <a:p>
            <a:pPr marL="0" indent="0">
              <a:buNone/>
            </a:pPr>
            <a:r>
              <a:rPr lang="en-US" sz="2400" b="1" dirty="0">
                <a:latin typeface="+mn-lt"/>
              </a:rPr>
              <a:t>Case Management</a:t>
            </a:r>
          </a:p>
          <a:p>
            <a:pPr lvl="1"/>
            <a:r>
              <a:rPr lang="en-US" sz="2000" dirty="0">
                <a:latin typeface="+mn-lt"/>
              </a:rPr>
              <a:t>Able to connect veterans to : </a:t>
            </a:r>
          </a:p>
          <a:p>
            <a:pPr lvl="2"/>
            <a:r>
              <a:rPr lang="en-US" sz="2000" dirty="0">
                <a:latin typeface="+mn-lt"/>
              </a:rPr>
              <a:t>Federal, state, local veterans’ services organizations, and peer organizations; </a:t>
            </a:r>
          </a:p>
          <a:p>
            <a:pPr lvl="2"/>
            <a:r>
              <a:rPr lang="en-US" sz="2000" dirty="0">
                <a:latin typeface="+mn-lt"/>
              </a:rPr>
              <a:t>Resources to pursue educational benefits;</a:t>
            </a:r>
          </a:p>
          <a:p>
            <a:pPr lvl="2"/>
            <a:r>
              <a:rPr lang="en-US" sz="2000" dirty="0">
                <a:latin typeface="+mn-lt"/>
              </a:rPr>
              <a:t>Assistance in translating military experience to civilian employment terms.</a:t>
            </a:r>
          </a:p>
          <a:p>
            <a:pPr lvl="1"/>
            <a:r>
              <a:rPr lang="en-US" sz="2000" dirty="0">
                <a:latin typeface="+mn-lt"/>
              </a:rPr>
              <a:t>Actively engage, and advocate for, veterans who are reluctant to seek help, so that they may obtain needed resources. </a:t>
            </a:r>
          </a:p>
          <a:p>
            <a:pPr marL="0" indent="0">
              <a:buNone/>
            </a:pPr>
            <a:endParaRPr lang="en-US" dirty="0"/>
          </a:p>
        </p:txBody>
      </p:sp>
    </p:spTree>
    <p:extLst>
      <p:ext uri="{BB962C8B-B14F-4D97-AF65-F5344CB8AC3E}">
        <p14:creationId xmlns:p14="http://schemas.microsoft.com/office/powerpoint/2010/main" val="319972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76CE4-0802-4939-9C31-088EAA32A5C8}"/>
              </a:ext>
            </a:extLst>
          </p:cNvPr>
          <p:cNvSpPr>
            <a:spLocks noGrp="1"/>
          </p:cNvSpPr>
          <p:nvPr>
            <p:ph type="title"/>
          </p:nvPr>
        </p:nvSpPr>
        <p:spPr/>
        <p:txBody>
          <a:bodyPr/>
          <a:lstStyle/>
          <a:p>
            <a:r>
              <a:rPr lang="en-US" dirty="0"/>
              <a:t>Service Delivery and Treatment </a:t>
            </a:r>
          </a:p>
        </p:txBody>
      </p:sp>
      <p:sp>
        <p:nvSpPr>
          <p:cNvPr id="3" name="Content Placeholder 2">
            <a:extLst>
              <a:ext uri="{FF2B5EF4-FFF2-40B4-BE49-F238E27FC236}">
                <a16:creationId xmlns:a16="http://schemas.microsoft.com/office/drawing/2014/main" id="{60B1BF67-D8EC-45BA-9496-801A01A2BA9F}"/>
              </a:ext>
            </a:extLst>
          </p:cNvPr>
          <p:cNvSpPr>
            <a:spLocks noGrp="1"/>
          </p:cNvSpPr>
          <p:nvPr>
            <p:ph idx="1"/>
          </p:nvPr>
        </p:nvSpPr>
        <p:spPr>
          <a:xfrm>
            <a:off x="467248" y="1661328"/>
            <a:ext cx="8229600" cy="4434672"/>
          </a:xfrm>
        </p:spPr>
        <p:txBody>
          <a:bodyPr>
            <a:noAutofit/>
          </a:bodyPr>
          <a:lstStyle/>
          <a:p>
            <a:endParaRPr lang="en-US" sz="2000" dirty="0">
              <a:latin typeface="+mn-lt"/>
            </a:endParaRPr>
          </a:p>
          <a:p>
            <a:pPr marL="0" indent="0">
              <a:buNone/>
            </a:pPr>
            <a:r>
              <a:rPr lang="en-US" sz="2400" b="1" dirty="0">
                <a:latin typeface="+mn-lt"/>
              </a:rPr>
              <a:t>Engaging Families</a:t>
            </a:r>
          </a:p>
          <a:p>
            <a:pPr lvl="1"/>
            <a:r>
              <a:rPr lang="en-US" sz="2000" dirty="0">
                <a:latin typeface="+mn-lt"/>
              </a:rPr>
              <a:t>Agency defines family broadly, including same or opposite sex spouses and partners, children, friends, siblings, and parents (of adults). </a:t>
            </a:r>
          </a:p>
          <a:p>
            <a:pPr lvl="1"/>
            <a:r>
              <a:rPr lang="en-US" sz="2000" dirty="0">
                <a:latin typeface="+mn-lt"/>
              </a:rPr>
              <a:t>Staff acknowledge family’s trauma, can refer families to needed resources, and assist family in understanding veterans’ experiences and needs. </a:t>
            </a:r>
          </a:p>
          <a:p>
            <a:pPr lvl="1"/>
            <a:r>
              <a:rPr lang="en-US" sz="2000" dirty="0">
                <a:latin typeface="+mn-lt"/>
              </a:rPr>
              <a:t>Staff acknowledge the important role of caregivers and can connect to needed resources specific to the needs of caregivers. </a:t>
            </a:r>
          </a:p>
          <a:p>
            <a:pPr marL="0" indent="0">
              <a:buNone/>
            </a:pPr>
            <a:r>
              <a:rPr lang="en-US" sz="2400" b="1" dirty="0">
                <a:latin typeface="+mn-lt"/>
              </a:rPr>
              <a:t>Education</a:t>
            </a:r>
          </a:p>
          <a:p>
            <a:pPr lvl="1"/>
            <a:r>
              <a:rPr lang="en-US" sz="2000" dirty="0">
                <a:latin typeface="+mn-lt"/>
              </a:rPr>
              <a:t>Staff educate individuals about interaction of physical injuries and of co-occurring conditions.</a:t>
            </a:r>
          </a:p>
        </p:txBody>
      </p:sp>
    </p:spTree>
    <p:extLst>
      <p:ext uri="{BB962C8B-B14F-4D97-AF65-F5344CB8AC3E}">
        <p14:creationId xmlns:p14="http://schemas.microsoft.com/office/powerpoint/2010/main" val="3004627389"/>
      </p:ext>
    </p:extLst>
  </p:cSld>
  <p:clrMapOvr>
    <a:masterClrMapping/>
  </p:clrMapOvr>
</p:sld>
</file>

<file path=ppt/theme/theme1.xml><?xml version="1.0" encoding="utf-8"?>
<a:theme xmlns:a="http://schemas.openxmlformats.org/drawingml/2006/main" name="Presentation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Template>
  <TotalTime>883</TotalTime>
  <Words>1007</Words>
  <Application>Microsoft Office PowerPoint</Application>
  <PresentationFormat>On-screen Show (4:3)</PresentationFormat>
  <Paragraphs>186</Paragraphs>
  <Slides>12</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Presentation1</vt:lpstr>
      <vt:lpstr>Department of Public Health Bureau of Substance Addiction Services</vt:lpstr>
      <vt:lpstr>Rationale and Considerations</vt:lpstr>
      <vt:lpstr>Organizational Policy</vt:lpstr>
      <vt:lpstr>Organizational Operations</vt:lpstr>
      <vt:lpstr>Supervision, Training and Staff Development</vt:lpstr>
      <vt:lpstr>Supervision, Training and Staff Development</vt:lpstr>
      <vt:lpstr>Service Delivery and Treatment </vt:lpstr>
      <vt:lpstr>Service Delivery and Treatment </vt:lpstr>
      <vt:lpstr>Service Delivery and Treatment </vt:lpstr>
      <vt:lpstr>Measures</vt:lpstr>
      <vt:lpstr>Discussion Points &amp; Questions </vt:lpstr>
      <vt:lpstr>Veteran Specific Resources</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Lipper</dc:creator>
  <cp:lastModifiedBy>Carolyn Castro-Donlan</cp:lastModifiedBy>
  <cp:revision>43</cp:revision>
  <dcterms:created xsi:type="dcterms:W3CDTF">2017-05-11T16:43:20Z</dcterms:created>
  <dcterms:modified xsi:type="dcterms:W3CDTF">2018-12-26T19:47:47Z</dcterms:modified>
</cp:coreProperties>
</file>