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96" r:id="rId4"/>
  </p:sldMasterIdLst>
  <p:notesMasterIdLst>
    <p:notesMasterId r:id="rId25"/>
  </p:notesMasterIdLst>
  <p:handoutMasterIdLst>
    <p:handoutMasterId r:id="rId26"/>
  </p:handoutMasterIdLst>
  <p:sldIdLst>
    <p:sldId id="375" r:id="rId5"/>
    <p:sldId id="2145706923" r:id="rId6"/>
    <p:sldId id="2145706916" r:id="rId7"/>
    <p:sldId id="2145706902" r:id="rId8"/>
    <p:sldId id="2145706900" r:id="rId9"/>
    <p:sldId id="2145706894" r:id="rId10"/>
    <p:sldId id="275" r:id="rId11"/>
    <p:sldId id="276" r:id="rId12"/>
    <p:sldId id="277" r:id="rId13"/>
    <p:sldId id="2145706890" r:id="rId14"/>
    <p:sldId id="2145706934" r:id="rId15"/>
    <p:sldId id="2145706892" r:id="rId16"/>
    <p:sldId id="2145706910" r:id="rId17"/>
    <p:sldId id="2145706911" r:id="rId18"/>
    <p:sldId id="2145706909" r:id="rId19"/>
    <p:sldId id="2145706932" r:id="rId20"/>
    <p:sldId id="2145706933" r:id="rId21"/>
    <p:sldId id="300" r:id="rId22"/>
    <p:sldId id="2145706885" r:id="rId23"/>
    <p:sldId id="214570690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5" clrIdx="2"/>
  <p:cmAuthor id="3" name="Wood, Ben (DPH)" initials="WB(" lastIdx="6" clrIdx="3"/>
  <p:cmAuthor id="4" name="Tamar Kaim Doniger" initials="TKD" lastIdx="2" clrIdx="4">
    <p:extLst>
      <p:ext uri="{19B8F6BF-5375-455C-9EA6-DF929625EA0E}">
        <p15:presenceInfo xmlns:p15="http://schemas.microsoft.com/office/powerpoint/2012/main" userId="S-1-5-21-2112347821-1497617604-1846162354-269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22" autoAdjust="0"/>
    <p:restoredTop sz="66397" autoAdjust="0"/>
  </p:normalViewPr>
  <p:slideViewPr>
    <p:cSldViewPr snapToGrid="0" snapToObjects="1">
      <p:cViewPr varScale="1">
        <p:scale>
          <a:sx n="44" d="100"/>
          <a:sy n="44" d="100"/>
        </p:scale>
        <p:origin x="100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1/25/2022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1/25/2022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dirty="0"/>
              <a:t>Key updates since the previous version (dated 1/6):</a:t>
            </a:r>
          </a:p>
          <a:p>
            <a:pPr marL="285750" indent="-285750">
              <a:buFontTx/>
              <a:buChar char="-"/>
            </a:pPr>
            <a:r>
              <a:rPr lang="en-US" sz="12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Updated information about booster eligibility for people who received the </a:t>
            </a:r>
            <a:r>
              <a:rPr lang="en-US" sz="1200" u="none"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Moderna</a:t>
            </a:r>
            <a:r>
              <a:rPr lang="en-US" sz="12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vaccine (slide 17)</a:t>
            </a: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If your child experiences a severe allergic reaction after getting a COVID-19 vaccine, vaccine providers can rapidly provide care and call for emergency medical services, if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Ask your child’s healthcare provider for advice on using a non-aspirin pain reliever and other steps you can take at home after your child gets vaccinated. In general, aspirin is </a:t>
            </a:r>
            <a:r>
              <a:rPr lang="en-US" b="1" i="0" dirty="0">
                <a:solidFill>
                  <a:srgbClr val="000000"/>
                </a:solidFill>
                <a:effectLst/>
                <a:latin typeface="Open Sans" panose="020B0606030504020204" pitchFamily="34" charset="0"/>
              </a:rPr>
              <a:t>not recommended </a:t>
            </a:r>
            <a:r>
              <a:rPr lang="en-US" b="0" i="0" dirty="0">
                <a:solidFill>
                  <a:srgbClr val="000000"/>
                </a:solidFill>
                <a:effectLst/>
                <a:latin typeface="Open Sans" panose="020B0606030504020204" pitchFamily="34" charset="0"/>
              </a:rPr>
              <a:t>for use in children and adolescents less than 18 years of age. Placing a cool, damp cloth on the injection site can help with discomfort.</a:t>
            </a:r>
          </a:p>
          <a:p>
            <a:br>
              <a:rPr lang="en-US" dirty="0"/>
            </a:b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408841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 </a:t>
            </a:r>
          </a:p>
          <a:p>
            <a:br>
              <a:rPr lang="en-US" dirty="0"/>
            </a:b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67852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there is a small chance that the COVID-19 vaccines could cause a severe allergic reaction, this would usually happen within a few minutes to one hour after getting the vaccine. </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Signs of a severe allergic reaction can include: </a:t>
            </a:r>
          </a:p>
          <a:p>
            <a:r>
              <a:rPr lang="en-US" sz="1200" b="0" i="0" u="none" strike="noStrike" kern="1200" baseline="0" dirty="0">
                <a:solidFill>
                  <a:schemeClr val="tx1"/>
                </a:solidFill>
                <a:latin typeface="+mn-lt"/>
                <a:ea typeface="+mn-ea"/>
                <a:cs typeface="+mn-cs"/>
              </a:rPr>
              <a:t>• Difficulty breathing </a:t>
            </a:r>
          </a:p>
          <a:p>
            <a:r>
              <a:rPr lang="en-US" sz="1200" b="0" i="0" u="none" strike="noStrike" kern="1200" baseline="0" dirty="0">
                <a:solidFill>
                  <a:schemeClr val="tx1"/>
                </a:solidFill>
                <a:latin typeface="+mn-lt"/>
                <a:ea typeface="+mn-ea"/>
                <a:cs typeface="+mn-cs"/>
              </a:rPr>
              <a:t>• Swelling of face and throat </a:t>
            </a:r>
          </a:p>
          <a:p>
            <a:r>
              <a:rPr lang="en-US" sz="1200" b="0" i="0" u="none" strike="noStrike" kern="1200" baseline="0" dirty="0">
                <a:solidFill>
                  <a:schemeClr val="tx1"/>
                </a:solidFill>
                <a:latin typeface="+mn-lt"/>
                <a:ea typeface="+mn-ea"/>
                <a:cs typeface="+mn-cs"/>
              </a:rPr>
              <a:t>• A fast heartbeat </a:t>
            </a:r>
          </a:p>
          <a:p>
            <a:r>
              <a:rPr lang="en-US" sz="1200" b="0" i="0" u="none" strike="noStrike" kern="1200" baseline="0" dirty="0">
                <a:solidFill>
                  <a:schemeClr val="tx1"/>
                </a:solidFill>
                <a:latin typeface="+mn-lt"/>
                <a:ea typeface="+mn-ea"/>
                <a:cs typeface="+mn-cs"/>
              </a:rPr>
              <a:t>• A bad rash all over the body </a:t>
            </a:r>
          </a:p>
          <a:p>
            <a:r>
              <a:rPr lang="en-US" sz="1200" b="0" i="0" u="none" strike="noStrike" kern="1200" baseline="0" dirty="0">
                <a:solidFill>
                  <a:schemeClr val="tx1"/>
                </a:solidFill>
                <a:latin typeface="+mn-lt"/>
                <a:ea typeface="+mn-ea"/>
                <a:cs typeface="+mn-cs"/>
              </a:rPr>
              <a:t>• Dizziness and weakness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child has a history of allergic reactions, their vaccination provider may ask them to stay longer at the place where they received their vaccine for monitoring afterwards.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16282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https://www.cdc.gov/coronavirus/2019-ncov/vaccines/faq-children.html</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321935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Vaccines teach our immune system how to fight against a specific virus. They work with the body’s natural defenses to safely develop immunity to disease.  In order to do its job, the COVID-19 vaccine doesn’t need to go inside the nucleus of the cell, which is where our DNA is kept. This means the vaccine never interacts with our DNA in any way and has no way to change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end of the process, our bodies have learned how to protect against future infection. That immune response and making antibodies is what protects us from getting infected if the real virus enters our bodies. (source: </a:t>
            </a:r>
            <a:r>
              <a:rPr lang="en-US" sz="1200" u="sng" kern="1200" dirty="0">
                <a:solidFill>
                  <a:schemeClr val="tx1"/>
                </a:solidFill>
                <a:effectLst/>
                <a:latin typeface="+mn-lt"/>
                <a:ea typeface="+mn-ea"/>
                <a:cs typeface="+mn-cs"/>
              </a:rPr>
              <a:t>https://www.cdc.gov/coronavirus/2019-ncov/vaccines/facts.html)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1900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306766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96000"/>
              </a:lnSpc>
              <a:spcBef>
                <a:spcPts val="0"/>
              </a:spcBef>
              <a:spcAft>
                <a:spcPts val="0"/>
              </a:spcAft>
              <a:buFont typeface="Arial" panose="020B0604020202020204" pitchFamily="34" charset="0"/>
              <a:buNone/>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Notes about Omicron (source:  https://www.cdc.gov/coronavirus/2019-ncov/variants/about-variants.html) </a:t>
            </a:r>
          </a:p>
          <a:p>
            <a:pPr marL="0" marR="0" lvl="0" indent="0">
              <a:lnSpc>
                <a:spcPct val="96000"/>
              </a:lnSpc>
              <a:spcBef>
                <a:spcPts val="0"/>
              </a:spcBef>
              <a:spcAft>
                <a:spcPts val="0"/>
              </a:spcAft>
              <a:buFont typeface="Arial" panose="020B0604020202020204" pitchFamily="34" charset="0"/>
              <a:buNone/>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i="0" dirty="0">
                <a:solidFill>
                  <a:srgbClr val="000000"/>
                </a:solidFill>
                <a:effectLst/>
                <a:latin typeface="Open Sans" panose="020B0606030504020204" pitchFamily="34" charset="0"/>
              </a:rPr>
              <a:t>Early evidence suggests that fully vaccinated people who become infected with the Omicron variant can spread the virus to others.</a:t>
            </a:r>
          </a:p>
          <a:p>
            <a:pPr marL="171450" indent="-171450">
              <a:buFont typeface="Arial" panose="020B0604020202020204" pitchFamily="34" charset="0"/>
              <a:buChar char="•"/>
            </a:pPr>
            <a:r>
              <a:rPr lang="en-US" b="0" i="0" dirty="0">
                <a:solidFill>
                  <a:srgbClr val="000000"/>
                </a:solidFill>
                <a:effectLst/>
                <a:latin typeface="Open Sans" panose="020B0606030504020204" pitchFamily="34" charset="0"/>
              </a:rPr>
              <a:t>The recent emergence of the Omicron variant further emphasizes the importance of vaccination and boosters.</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103884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rPr>
              <a:t>You can choose which booster vaccine you want. Some people may want the type they originally received; others may prefer to get a different booster.</a:t>
            </a:r>
          </a:p>
          <a:p>
            <a:pPr marL="171450" indent="-171450">
              <a:buFont typeface="Arial" panose="020B0604020202020204" pitchFamily="34" charset="0"/>
              <a:buChar char="•"/>
            </a:pPr>
            <a:r>
              <a:rPr lang="en-US" b="0" i="0" dirty="0">
                <a:solidFill>
                  <a:srgbClr val="141414"/>
                </a:solidFill>
                <a:effectLst/>
                <a:latin typeface="Noto Sans VF"/>
              </a:rPr>
              <a:t>The side effects following the booster are similar to those after the second dose.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are still considered fully vaccinated if you do not receive a booster shot.</a:t>
            </a:r>
          </a:p>
          <a:p>
            <a:pPr marL="171450" indent="-171450">
              <a:buFont typeface="Arial" panose="020B0604020202020204" pitchFamily="34" charset="0"/>
              <a:buChar char="•"/>
            </a:pPr>
            <a:r>
              <a:rPr lang="en-US" b="0" i="0" dirty="0">
                <a:solidFill>
                  <a:srgbClr val="141414"/>
                </a:solidFill>
                <a:effectLst/>
                <a:latin typeface="Noto Sans VF"/>
              </a:rPr>
              <a:t>You can get a COVID-19 vaccine and other vaccinations like a flu or shingles vaccine at the same time or close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You don’t need an ID or health insurance and don’t need to show a vaccine card.  </a:t>
            </a:r>
            <a:endParaRPr lang="en-US" dirty="0"/>
          </a:p>
          <a:p>
            <a:pPr marL="171450" indent="-171450">
              <a:buFont typeface="Arial" panose="020B0604020202020204" pitchFamily="34" charset="0"/>
              <a:buChar char="•"/>
            </a:pPr>
            <a:r>
              <a:rPr lang="en-US" dirty="0"/>
              <a:t>For answers to more commonly asked questions about boosters, visit: </a:t>
            </a:r>
            <a:r>
              <a:rPr lang="en-US" b="1" dirty="0"/>
              <a:t>https://www.mass.gov/info-details/covid-19-booster-frequently-asked-questions </a:t>
            </a:r>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257894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SzPts val="1400"/>
              <a:buFontTx/>
              <a:buChar char="-"/>
            </a:pPr>
            <a:r>
              <a:rPr lang="en-US" sz="1200" kern="1200" dirty="0">
                <a:solidFill>
                  <a:schemeClr val="tx1"/>
                </a:solidFill>
                <a:effectLst/>
                <a:latin typeface="+mn-lt"/>
                <a:ea typeface="+mn-ea"/>
                <a:cs typeface="+mn-cs"/>
              </a:rPr>
              <a:t>These methods apply to people looking for booster shots as well.</a:t>
            </a:r>
          </a:p>
          <a:p>
            <a:pPr marL="171450" marR="0" lvl="0" indent="-171450">
              <a:lnSpc>
                <a:spcPct val="107000"/>
              </a:lnSpc>
              <a:spcBef>
                <a:spcPts val="0"/>
              </a:spcBef>
              <a:spcAft>
                <a:spcPts val="0"/>
              </a:spcAft>
              <a:buSzPts val="1400"/>
              <a:buFontTx/>
              <a:buChar char="-"/>
            </a:pPr>
            <a:r>
              <a:rPr lang="en-US" sz="1200" kern="1200" dirty="0">
                <a:solidFill>
                  <a:schemeClr val="tx1"/>
                </a:solidFill>
                <a:effectLst/>
                <a:latin typeface="+mn-lt"/>
                <a:ea typeface="+mn-ea"/>
                <a:cs typeface="+mn-cs"/>
              </a:rPr>
              <a:t>The Scheduling Resource Line is for people who cannot access the internet. It is available in 100 languages. Representatives have the same access to appointments as on the public website. Their hours are:</a:t>
            </a:r>
          </a:p>
          <a:p>
            <a:pPr marL="628650" lvl="1" indent="-171450">
              <a:buFontTx/>
              <a:buChar char="-"/>
            </a:pPr>
            <a:r>
              <a:rPr lang="en-US" sz="1200" dirty="0">
                <a:ea typeface="Calibri" panose="020F0502020204030204" pitchFamily="34" charset="0"/>
                <a:cs typeface="Times New Roman" panose="02020603050405020304" pitchFamily="18" charset="0"/>
              </a:rPr>
              <a:t>Monday – Thursday from 8:30 AM to 8:00 PM</a:t>
            </a:r>
          </a:p>
          <a:p>
            <a:pPr marL="628650" lvl="1" indent="-171450">
              <a:buFontTx/>
              <a:buChar char="-"/>
            </a:pPr>
            <a:r>
              <a:rPr lang="en-US" sz="1200" dirty="0">
                <a:ea typeface="Calibri" panose="020F0502020204030204" pitchFamily="34" charset="0"/>
                <a:cs typeface="Times New Roman" panose="02020603050405020304" pitchFamily="18" charset="0"/>
              </a:rPr>
              <a:t>Friday – Sunday from 8:30 AM to 5:00 PM</a:t>
            </a:r>
            <a:endParaRPr lang="en-US" sz="1200" dirty="0"/>
          </a:p>
          <a:p>
            <a:pPr marL="171450" lvl="0" indent="-171450">
              <a:buFontTx/>
              <a:buChar char="-"/>
            </a:pPr>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18</a:t>
            </a:fld>
            <a:endParaRPr lang="en-US"/>
          </a:p>
        </p:txBody>
      </p:sp>
    </p:spTree>
    <p:extLst>
      <p:ext uri="{BB962C8B-B14F-4D97-AF65-F5344CB8AC3E}">
        <p14:creationId xmlns:p14="http://schemas.microsoft.com/office/powerpoint/2010/main" val="3964998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Health insurance (including Medicare and Medicaid) will cover the cost of administering the vaccine. Bring your health insurance card, if you have one. Your insurance will be billed at no cost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Health care providers can also be reimbursed from the federal government for the cost of administering vaccine to undocumented immigrants.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105605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284945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181601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Sources: </a:t>
            </a:r>
          </a:p>
          <a:p>
            <a:endParaRPr lang="en-US" b="0" i="0" dirty="0">
              <a:solidFill>
                <a:srgbClr val="000000"/>
              </a:solidFill>
              <a:effectLst/>
              <a:latin typeface="Open Sans"/>
            </a:endParaRPr>
          </a:p>
          <a:p>
            <a:r>
              <a:rPr lang="en-US" dirty="0"/>
              <a:t>https://www.cdc.gov/vaccines/hcp/conversations/understanding-vacc-work.html </a:t>
            </a:r>
          </a:p>
          <a:p>
            <a:endParaRPr lang="en-US" dirty="0"/>
          </a:p>
          <a:p>
            <a:r>
              <a:rPr lang="en-US" dirty="0"/>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https://www.cdc.gov/coronavirus/2019-ncov/vaccines/recommendations/children-teens.html </a:t>
            </a:r>
            <a:br>
              <a:rPr lang="en-US" dirty="0"/>
            </a:b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The Pfizer vaccine is authorized for people ages 5 and older and has full approval for people ages 16 and older. </a:t>
            </a:r>
            <a:endParaRPr lang="en-US"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What does it mean that the Pfizer COVID-19 vaccine has FDA approval?</a:t>
            </a:r>
            <a:r>
              <a:rPr lang="en-US" sz="1800"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u="none"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400"/>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8/23/21, the FDA approved the first COVID-19 vaccine. The vaccine has been known as the Pfizer COVID-19 Vaccine and will now be marketed as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Comirnaty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-mir’-</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-tee), for the prevention of COVID-19 in people 16 years of age and older.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Calibri" panose="020F0502020204030204" pitchFamily="34" charset="0"/>
              </a:rPr>
              <a:t>Comirnaty</a:t>
            </a:r>
            <a:r>
              <a:rPr lang="en-US" sz="1800" dirty="0">
                <a:effectLst/>
                <a:latin typeface="Calibri" panose="020F0502020204030204" pitchFamily="34" charset="0"/>
                <a:ea typeface="Calibri" panose="020F0502020204030204" pitchFamily="34" charset="0"/>
                <a:cs typeface="Calibri" panose="020F0502020204030204" pitchFamily="34" charset="0"/>
              </a:rPr>
              <a:t> is the same vaccine as the Pfizer vaccine. </a:t>
            </a:r>
          </a:p>
          <a:p>
            <a:pPr marL="342900" marR="0" lvl="0" indent="-342900">
              <a:lnSpc>
                <a:spcPct val="107000"/>
              </a:lnSpc>
              <a:spcBef>
                <a:spcPts val="0"/>
              </a:spcBef>
              <a:spcAft>
                <a:spcPts val="0"/>
              </a:spcAft>
              <a:buSzPts val="14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Pfizer vaccine is also still available under emergency use authorization (EUA) for people ages 5 through 15 and for a third dose for certain immunocompromised individuals. </a:t>
            </a:r>
          </a:p>
          <a:p>
            <a:pPr marL="342900" marR="0" lvl="0" indent="-342900">
              <a:lnSpc>
                <a:spcPct val="107000"/>
              </a:lnSpc>
              <a:spcBef>
                <a:spcPts val="0"/>
              </a:spcBef>
              <a:spcAft>
                <a:spcPts val="0"/>
              </a:spcAft>
              <a:buSzPts val="14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Compared to an EUA, FDA approval of vaccines requires even more data on safety, manufacturing, and effectiveness over longer periods of time and includes real-world data. </a:t>
            </a:r>
          </a:p>
          <a:p>
            <a:pPr marL="342900" marR="0" lvl="0" indent="-342900">
              <a:lnSpc>
                <a:spcPct val="107000"/>
              </a:lnSpc>
              <a:spcBef>
                <a:spcPts val="0"/>
              </a:spcBef>
              <a:spcAft>
                <a:spcPts val="0"/>
              </a:spcAft>
              <a:buSzPts val="1400"/>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full approval by the FDA means that the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Comirnaty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vaccine now has the same level of approval as other vaccines routinely used in the U.S., such as vaccines for hepatitis, measles, chicken pox, and polio.</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Pfizer COVID-19 vaccine was the first vaccine to receive emergency authorization, which is why it is the first to have enough data to receive full approval. It does not mean anything about the safety and effectiveness of the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Moderna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Johnson &amp; Johnson vaccine.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a:p>
            <a:r>
              <a:rPr lang="en-US" b="1" dirty="0"/>
              <a:t>What is an Emergency Use Authorization (EUA)? </a:t>
            </a:r>
          </a:p>
          <a:p>
            <a:r>
              <a:rPr lang="en-US" dirty="0"/>
              <a:t>The United States FDA has made the Pfizer, </a:t>
            </a:r>
            <a:r>
              <a:rPr lang="en-US" dirty="0" err="1"/>
              <a:t>Moderna</a:t>
            </a:r>
            <a:r>
              <a:rPr lang="en-US" dirty="0"/>
              <a:t>, and Janssen COVID-19 Vaccines available under an emergency mechanism called an EUA. The EUA is supported by a Secretary of Health and Human Services (HHS) declaration that a situation exists to justify the emergency use of pharmaceuticals during the COVID-19 pandemic.</a:t>
            </a:r>
          </a:p>
          <a:p>
            <a:endParaRPr lang="en-US" dirty="0"/>
          </a:p>
          <a:p>
            <a:r>
              <a:rPr lang="en-US" dirty="0"/>
              <a:t>FDA may issue an EUA when certain criteria are met, which includes that there are no adequate, approved, available alternatives. The FDA decision is also based on scientific evidence available showing that the product may be effective to prevent COVID-19 during the pandemic and that the known and potential benefits of the product outweigh the risks. All of these criteria must be met to allow for the product to be used during the COVID-19 pandemic. </a:t>
            </a: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6384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1400"/>
              <a:buFont typeface="Symbol" panose="05050102010706020507" pitchFamily="18" charset="2"/>
              <a:buNone/>
            </a:pPr>
            <a:r>
              <a:rPr lang="en-US" sz="1800" u="none"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The Pfizer COVID-19 Vaccine is over 90% effective at preventing COVID-19 in children ages 5 through 11 years.</a:t>
            </a:r>
            <a:endParaRPr lang="en-US" sz="1800" u="none"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55461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kern="1200" dirty="0">
                <a:solidFill>
                  <a:schemeClr val="tx1"/>
                </a:solidFill>
                <a:effectLst/>
                <a:latin typeface="+mn-lt"/>
                <a:ea typeface="+mn-ea"/>
                <a:cs typeface="+mn-cs"/>
              </a:rPr>
              <a:t>We understand the importance of being open and honest about the safety and development of the vaccine— especially for communities who have suffered consequences of medical mistreatment. </a:t>
            </a:r>
          </a:p>
          <a:p>
            <a:endParaRPr lang="en-US" sz="1200" b="0" i="0" kern="1200" dirty="0">
              <a:solidFill>
                <a:schemeClr val="tx1"/>
              </a:solidFill>
              <a:effectLst/>
              <a:latin typeface="+mn-lt"/>
              <a:ea typeface="+mn-ea"/>
              <a:cs typeface="+mn-cs"/>
            </a:endParaRPr>
          </a:p>
          <a:p>
            <a:r>
              <a:rPr lang="en-US" sz="1200" dirty="0">
                <a:latin typeface="Calibri" panose="020F0502020204030204" pitchFamily="34" charset="0"/>
                <a:cs typeface="Calibri" panose="020F0502020204030204" pitchFamily="34" charset="0"/>
              </a:rPr>
              <a:t>It’s important to know that vaccines go through more testing than any other pharmaceuticals.  Before any vaccine is made available, it must go through rigorous development and testing. Manufacturing is critical — every dose must consistently be high quality. Additionally, there is extensive testing in clinical trials to prove safety.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Source: https://www.cdc.gov/coronavirus/2019-ncov/vaccines/safety.html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11" name="Google Shape;411;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9ce8b2f6a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9ce8b2f6a_0_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200" dirty="0">
                <a:solidFill>
                  <a:schemeClr val="tx1"/>
                </a:solidFill>
                <a:effectLst/>
                <a:latin typeface="+mn-lt"/>
                <a:ea typeface="+mn-ea"/>
                <a:cs typeface="+mn-cs"/>
              </a:rPr>
              <a:t>Safety is a top priority, and safety monitoring for the COVID-19 vaccines has been the most intense and comprehensive in U.S. history.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28" name="Google Shape;428;g79ce8b2f6a_0_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COVID-19 vaccine was developed quickly but all of the same safety steps were followed for this vaccine that are used for all vaccines. </a:t>
            </a:r>
          </a:p>
          <a:p>
            <a:r>
              <a:rPr lang="en-US" sz="1200" b="0" i="0" kern="1200" dirty="0">
                <a:solidFill>
                  <a:schemeClr val="tx1"/>
                </a:solidFill>
                <a:effectLst/>
                <a:latin typeface="+mn-lt"/>
                <a:ea typeface="+mn-ea"/>
                <a:cs typeface="+mn-cs"/>
              </a:rPr>
              <a:t>Vaccine companies moved quickly because</a:t>
            </a:r>
            <a:r>
              <a:rPr lang="en-US" sz="1200" dirty="0">
                <a:latin typeface="Calibri" panose="020F0502020204030204" pitchFamily="34" charset="0"/>
                <a:cs typeface="Calibri" panose="020F0502020204030204" pitchFamily="34" charset="0"/>
              </a:rPr>
              <a:t>:</a:t>
            </a:r>
          </a:p>
          <a:p>
            <a:r>
              <a:rPr lang="en-US" sz="1200" b="1" i="1"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en-US" sz="1200" b="1" i="1" dirty="0">
                <a:latin typeface="Calibri" panose="020F0502020204030204" pitchFamily="34" charset="0"/>
                <a:cs typeface="Calibri" panose="020F0502020204030204" pitchFamily="34" charset="0"/>
              </a:rPr>
              <a:t>We already had helpful information: </a:t>
            </a:r>
            <a:r>
              <a:rPr lang="en-US" sz="1200" dirty="0">
                <a:latin typeface="Calibri" panose="020F0502020204030204" pitchFamily="34" charset="0"/>
                <a:cs typeface="Calibri" panose="020F0502020204030204" pitchFamily="34" charset="0"/>
              </a:rPr>
              <a:t>The COVID-19 virus is a part of a coronavirus family that has been studied for a long time. Experts learned important information from other coronavirus outbreaks that helped them to develop the COVID-19 vaccine, so we weren’t starting from scratch. </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en-US" sz="1200" b="1" i="1" dirty="0">
                <a:latin typeface="Calibri" panose="020F0502020204030204" pitchFamily="34" charset="0"/>
                <a:cs typeface="Calibri" panose="020F0502020204030204" pitchFamily="34" charset="0"/>
              </a:rPr>
              <a:t>Governments funded vaccine research</a:t>
            </a:r>
            <a:r>
              <a:rPr lang="en-US" sz="1200" dirty="0">
                <a:latin typeface="Calibri" panose="020F0502020204030204" pitchFamily="34" charset="0"/>
                <a:cs typeface="Calibri" panose="020F0502020204030204" pitchFamily="34" charset="0"/>
              </a:rPr>
              <a:t>: The United States and other governments invested a lot of money to support vaccine companies with their work. Working together with other countries also helped researchers move quickly.</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en-US" sz="1200" b="1" i="1" kern="1200" dirty="0">
                <a:solidFill>
                  <a:schemeClr val="tx1"/>
                </a:solidFill>
                <a:effectLst/>
                <a:latin typeface="+mn-lt"/>
                <a:ea typeface="+mn-ea"/>
                <a:cs typeface="+mn-cs"/>
              </a:rPr>
              <a:t>Tens of thousands of people participated in vaccine studies</a:t>
            </a:r>
            <a:r>
              <a:rPr lang="en-US" sz="1200" b="0" i="0" kern="1200" dirty="0">
                <a:solidFill>
                  <a:schemeClr val="tx1"/>
                </a:solidFill>
                <a:effectLst/>
                <a:latin typeface="+mn-lt"/>
                <a:ea typeface="+mn-ea"/>
                <a:cs typeface="+mn-cs"/>
              </a:rPr>
              <a:t>: Studies of the vaccine (called Clinical Trials) were conducted to prove the vaccine is safe and effective. Tens of thousands of people signed up for the studies, so companies did not need to spend a lot of time finding volunteers.</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en-US" sz="1200" b="1" i="1" kern="1200" dirty="0">
                <a:solidFill>
                  <a:schemeClr val="tx1"/>
                </a:solidFill>
                <a:effectLst/>
                <a:latin typeface="+mn-lt"/>
                <a:ea typeface="+mn-ea"/>
                <a:cs typeface="+mn-cs"/>
              </a:rPr>
              <a:t>Manufacturing happened at the same time as the safety studies</a:t>
            </a:r>
            <a:r>
              <a:rPr lang="en-US" sz="1200" b="0" i="0" kern="1200" dirty="0">
                <a:solidFill>
                  <a:schemeClr val="tx1"/>
                </a:solidFill>
                <a:effectLst/>
                <a:latin typeface="+mn-lt"/>
                <a:ea typeface="+mn-ea"/>
                <a:cs typeface="+mn-cs"/>
              </a:rPr>
              <a:t>: Vaccine companies started making the vaccine at the same time as studies were happening in hopes that it would be proven safe and effective. This meant vaccines were ready to be distributed once they were approved</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42" name="Google Shape;442;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8.emf"/><Relationship Id="rId4" Type="http://schemas.openxmlformats.org/officeDocument/2006/relationships/tags" Target="../tags/tag26.xml"/><Relationship Id="rId9"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10" Type="http://schemas.openxmlformats.org/officeDocument/2006/relationships/image" Target="../media/image8.emf"/><Relationship Id="rId4" Type="http://schemas.openxmlformats.org/officeDocument/2006/relationships/tags" Target="../tags/tag33.xml"/><Relationship Id="rId9"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7.em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oleObject" Target="../embeddings/oleObject4.bin"/><Relationship Id="rId5" Type="http://schemas.openxmlformats.org/officeDocument/2006/relationships/tags" Target="../tags/tag41.xml"/><Relationship Id="rId10" Type="http://schemas.openxmlformats.org/officeDocument/2006/relationships/slideMaster" Target="../slideMasters/slideMaster3.xml"/><Relationship Id="rId4" Type="http://schemas.openxmlformats.org/officeDocument/2006/relationships/tags" Target="../tags/tag40.xml"/><Relationship Id="rId9" Type="http://schemas.openxmlformats.org/officeDocument/2006/relationships/tags" Target="../tags/tag45.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8.emf"/><Relationship Id="rId4" Type="http://schemas.openxmlformats.org/officeDocument/2006/relationships/tags" Target="../tags/tag49.xml"/><Relationship Id="rId9"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8.emf"/><Relationship Id="rId4" Type="http://schemas.openxmlformats.org/officeDocument/2006/relationships/tags" Target="../tags/tag56.xml"/><Relationship Id="rId9" Type="http://schemas.openxmlformats.org/officeDocument/2006/relationships/oleObject" Target="../embeddings/oleObject6.bin"/></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image" Target="../media/image8.emf"/><Relationship Id="rId4" Type="http://schemas.openxmlformats.org/officeDocument/2006/relationships/tags" Target="../tags/tag63.xml"/><Relationship Id="rId9" Type="http://schemas.openxmlformats.org/officeDocument/2006/relationships/oleObject" Target="../embeddings/oleObject7.bin"/></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8.emf"/><Relationship Id="rId5" Type="http://schemas.openxmlformats.org/officeDocument/2006/relationships/tags" Target="../tags/tag71.xml"/><Relationship Id="rId10" Type="http://schemas.openxmlformats.org/officeDocument/2006/relationships/oleObject" Target="../embeddings/oleObject8.bin"/><Relationship Id="rId4" Type="http://schemas.openxmlformats.org/officeDocument/2006/relationships/tags" Target="../tags/tag70.xml"/><Relationship Id="rId9"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9.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oleObject" Target="../embeddings/oleObject9.bin"/><Relationship Id="rId5" Type="http://schemas.openxmlformats.org/officeDocument/2006/relationships/tags" Target="../tags/tag79.xml"/><Relationship Id="rId10" Type="http://schemas.openxmlformats.org/officeDocument/2006/relationships/slideMaster" Target="../slideMasters/slideMaster3.xml"/><Relationship Id="rId4" Type="http://schemas.openxmlformats.org/officeDocument/2006/relationships/tags" Target="../tags/tag78.xml"/><Relationship Id="rId9" Type="http://schemas.openxmlformats.org/officeDocument/2006/relationships/tags" Target="../tags/tag83.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9.emf"/><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oleObject" Target="../embeddings/oleObject10.bin"/><Relationship Id="rId5" Type="http://schemas.openxmlformats.org/officeDocument/2006/relationships/tags" Target="../tags/tag88.xml"/><Relationship Id="rId10" Type="http://schemas.openxmlformats.org/officeDocument/2006/relationships/slideMaster" Target="../slideMasters/slideMaster3.xml"/><Relationship Id="rId4" Type="http://schemas.openxmlformats.org/officeDocument/2006/relationships/tags" Target="../tags/tag87.xml"/><Relationship Id="rId9" Type="http://schemas.openxmlformats.org/officeDocument/2006/relationships/tags" Target="../tags/tag9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media/image8.emf"/><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oleObject" Target="../embeddings/oleObject11.bin"/><Relationship Id="rId5" Type="http://schemas.openxmlformats.org/officeDocument/2006/relationships/tags" Target="../tags/tag97.xml"/><Relationship Id="rId10" Type="http://schemas.openxmlformats.org/officeDocument/2006/relationships/slideMaster" Target="../slideMasters/slideMaster3.xml"/><Relationship Id="rId4" Type="http://schemas.openxmlformats.org/officeDocument/2006/relationships/tags" Target="../tags/tag96.xml"/><Relationship Id="rId9" Type="http://schemas.openxmlformats.org/officeDocument/2006/relationships/tags" Target="../tags/tag10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image" Target="../media/image8.emf"/><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oleObject" Target="../embeddings/oleObject12.bin"/><Relationship Id="rId5" Type="http://schemas.openxmlformats.org/officeDocument/2006/relationships/tags" Target="../tags/tag106.xml"/><Relationship Id="rId10" Type="http://schemas.openxmlformats.org/officeDocument/2006/relationships/slideMaster" Target="../slideMasters/slideMaster3.xml"/><Relationship Id="rId4" Type="http://schemas.openxmlformats.org/officeDocument/2006/relationships/tags" Target="../tags/tag105.xml"/><Relationship Id="rId9" Type="http://schemas.openxmlformats.org/officeDocument/2006/relationships/tags" Target="../tags/tag110.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9.emf"/><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oleObject" Target="../embeddings/oleObject13.bin"/><Relationship Id="rId5" Type="http://schemas.openxmlformats.org/officeDocument/2006/relationships/tags" Target="../tags/tag115.xml"/><Relationship Id="rId10" Type="http://schemas.openxmlformats.org/officeDocument/2006/relationships/slideMaster" Target="../slideMasters/slideMaster3.xml"/><Relationship Id="rId4" Type="http://schemas.openxmlformats.org/officeDocument/2006/relationships/tags" Target="../tags/tag114.xml"/><Relationship Id="rId9" Type="http://schemas.openxmlformats.org/officeDocument/2006/relationships/tags" Target="../tags/tag119.xml"/></Relationships>
</file>

<file path=ppt/slideLayouts/_rels/slideLayout3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image" Target="../media/image7.emf"/><Relationship Id="rId4" Type="http://schemas.openxmlformats.org/officeDocument/2006/relationships/tags" Target="../tags/tag123.xml"/><Relationship Id="rId9" Type="http://schemas.openxmlformats.org/officeDocument/2006/relationships/oleObject" Target="../embeddings/oleObject14.bin"/></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29.xml"/><Relationship Id="rId7" Type="http://schemas.openxmlformats.org/officeDocument/2006/relationships/oleObject" Target="../embeddings/oleObject15.bin"/><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3.xml"/><Relationship Id="rId5" Type="http://schemas.openxmlformats.org/officeDocument/2006/relationships/tags" Target="../tags/tag131.xml"/><Relationship Id="rId4" Type="http://schemas.openxmlformats.org/officeDocument/2006/relationships/tags" Target="../tags/tag130.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8.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3"/>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4"/>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5"/>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6"/>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7"/>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1"/>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4"/>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5"/>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6"/>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7"/>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8"/>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6"/>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6"/>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6"/>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6"/>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7"/>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5"/>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6"/>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7"/>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8"/>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5"/>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7"/>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8"/>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5"/>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7"/>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8"/>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5"/>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7"/>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8"/>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5"/>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7"/>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8"/>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5"/>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3"/>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t>1/25/2022</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1771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7.xml"/><Relationship Id="rId39" Type="http://schemas.openxmlformats.org/officeDocument/2006/relationships/tags" Target="../tags/tag20.xml"/><Relationship Id="rId21" Type="http://schemas.openxmlformats.org/officeDocument/2006/relationships/tags" Target="../tags/tag2.xml"/><Relationship Id="rId34" Type="http://schemas.openxmlformats.org/officeDocument/2006/relationships/tags" Target="../tags/tag15.xml"/><Relationship Id="rId42" Type="http://schemas.openxmlformats.org/officeDocument/2006/relationships/oleObject" Target="../embeddings/oleObject1.bin"/><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ags" Target="../tags/tag1.xml"/><Relationship Id="rId29" Type="http://schemas.openxmlformats.org/officeDocument/2006/relationships/tags" Target="../tags/tag10.xml"/><Relationship Id="rId41" Type="http://schemas.openxmlformats.org/officeDocument/2006/relationships/tags" Target="../tags/tag2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5.xml"/><Relationship Id="rId32" Type="http://schemas.openxmlformats.org/officeDocument/2006/relationships/tags" Target="../tags/tag13.xml"/><Relationship Id="rId37" Type="http://schemas.openxmlformats.org/officeDocument/2006/relationships/tags" Target="../tags/tag18.xml"/><Relationship Id="rId40" Type="http://schemas.openxmlformats.org/officeDocument/2006/relationships/tags" Target="../tags/tag2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4.xml"/><Relationship Id="rId28" Type="http://schemas.openxmlformats.org/officeDocument/2006/relationships/tags" Target="../tags/tag9.xml"/><Relationship Id="rId36" Type="http://schemas.openxmlformats.org/officeDocument/2006/relationships/tags" Target="../tags/tag17.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tags" Target="../tags/tag11.xml"/><Relationship Id="rId35" Type="http://schemas.openxmlformats.org/officeDocument/2006/relationships/tags" Target="../tags/tag16.xml"/><Relationship Id="rId43" Type="http://schemas.openxmlformats.org/officeDocument/2006/relationships/image" Target="../media/image7.emf"/><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6.xml"/><Relationship Id="rId33" Type="http://schemas.openxmlformats.org/officeDocument/2006/relationships/tags" Target="../tags/tag14.xml"/><Relationship Id="rId38" Type="http://schemas.openxmlformats.org/officeDocument/2006/relationships/tags" Target="../tags/tag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71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1/25/2022</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0"/>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2" imgW="572" imgH="588" progId="TCLayout.ActiveDocument.1">
                  <p:embed/>
                </p:oleObj>
              </mc:Choice>
              <mc:Fallback>
                <p:oleObj name="think-cell Slide" r:id="rId42"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3"/>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1"/>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2"/>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3"/>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4"/>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5"/>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vaccines/acip/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000" dirty="0">
                <a:solidFill>
                  <a:schemeClr val="bg1"/>
                </a:solidFill>
                <a:latin typeface="+mn-lt"/>
              </a:rPr>
              <a:t>Guide to Hosting a community forum on the COVID-19 vaccine</a:t>
            </a:r>
          </a:p>
          <a:p>
            <a:pPr lvl="0" algn="ctr" fontAlgn="auto">
              <a:spcAft>
                <a:spcPts val="0"/>
              </a:spcAft>
              <a:defRPr/>
            </a:pPr>
            <a:endParaRPr lang="en-US" sz="4000" dirty="0">
              <a:solidFill>
                <a:schemeClr val="bg1"/>
              </a:solidFill>
              <a:latin typeface="+mn-lt"/>
            </a:endParaRPr>
          </a:p>
          <a:p>
            <a:pPr lvl="0" algn="ctr" fontAlgn="auto">
              <a:spcAft>
                <a:spcPts val="0"/>
              </a:spcAft>
              <a:defRPr/>
            </a:pPr>
            <a:r>
              <a:rPr lang="en-US" sz="4000" i="1" dirty="0">
                <a:solidFill>
                  <a:schemeClr val="bg1"/>
                </a:solidFill>
                <a:latin typeface="+mn-lt"/>
              </a:rPr>
              <a:t>CHILDREN &amp; TEENS EDITION</a:t>
            </a:r>
          </a:p>
        </p:txBody>
      </p:sp>
      <p:sp>
        <p:nvSpPr>
          <p:cNvPr id="5" name="Subtitle 3"/>
          <p:cNvSpPr txBox="1">
            <a:spLocks/>
          </p:cNvSpPr>
          <p:nvPr/>
        </p:nvSpPr>
        <p:spPr>
          <a:xfrm>
            <a:off x="1077428" y="4861427"/>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dirty="0">
                <a:solidFill>
                  <a:schemeClr val="bg1"/>
                </a:solidFill>
              </a:rPr>
              <a:t>Updated January 25, 2022</a:t>
            </a: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are the possible side effects of the COVID-19 vaccine?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61565"/>
            <a:ext cx="11356939" cy="5124480"/>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Serious side effects from vaccines, including the COVID-19 vaccine, are rare. </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Your child may have some side effects, which are normal signs that their body is building protection.</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These side effects may affect your child’s ability to do daily activities, but they should go away in a few days.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most common side effects are minor and include:</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Tiredness</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Headache </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Pain at the injection site</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Muscle pain</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Chills </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Nausea and/or vomiting</a:t>
            </a:r>
          </a:p>
          <a:p>
            <a:pPr marL="1200150" lvl="2" indent="-28575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Fever</a:t>
            </a:r>
          </a:p>
        </p:txBody>
      </p:sp>
      <p:pic>
        <p:nvPicPr>
          <p:cNvPr id="5" name="Google Shape;741;p82" descr="This image is of five people wearing masks.">
            <a:extLst>
              <a:ext uri="{FF2B5EF4-FFF2-40B4-BE49-F238E27FC236}">
                <a16:creationId xmlns:a16="http://schemas.microsoft.com/office/drawing/2014/main" id="{8283A815-E6C2-49D6-BF93-3B2BF2832DC3}"/>
              </a:ext>
            </a:extLst>
          </p:cNvPr>
          <p:cNvPicPr preferRelativeResize="0"/>
          <p:nvPr/>
        </p:nvPicPr>
        <p:blipFill rotWithShape="1">
          <a:blip r:embed="rId3">
            <a:alphaModFix/>
          </a:blip>
          <a:srcRect/>
          <a:stretch/>
        </p:blipFill>
        <p:spPr>
          <a:xfrm>
            <a:off x="8229599" y="3390551"/>
            <a:ext cx="3263349" cy="2895494"/>
          </a:xfrm>
          <a:prstGeom prst="rect">
            <a:avLst/>
          </a:prstGeom>
          <a:noFill/>
          <a:ln>
            <a:noFill/>
          </a:ln>
        </p:spPr>
      </p:pic>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50687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is the risk of myocarditis (inflammation of the heart)?</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76981"/>
            <a:ext cx="11356939" cy="1631216"/>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Overall, the risk of side effects from the COVID-19 vaccine is very low in children. </a:t>
            </a:r>
          </a:p>
          <a:p>
            <a:pPr marL="342900" indent="-342900">
              <a:spcAft>
                <a:spcPts val="6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There have been rare cases of myocarditis in adolescent males which have been linked to COVID-19 vaccination.</a:t>
            </a:r>
          </a:p>
        </p:txBody>
      </p:sp>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1" name="TextBox 10">
            <a:extLst>
              <a:ext uri="{FF2B5EF4-FFF2-40B4-BE49-F238E27FC236}">
                <a16:creationId xmlns:a16="http://schemas.microsoft.com/office/drawing/2014/main" id="{BAF364C3-A827-4B8E-AF6B-111A3F36A9E2}"/>
              </a:ext>
            </a:extLst>
          </p:cNvPr>
          <p:cNvSpPr txBox="1"/>
          <p:nvPr/>
        </p:nvSpPr>
        <p:spPr>
          <a:xfrm>
            <a:off x="478571" y="3186517"/>
            <a:ext cx="6154458" cy="3108543"/>
          </a:xfrm>
          <a:prstGeom prst="rect">
            <a:avLst/>
          </a:prstGeom>
          <a:noFill/>
          <a:ln w="6350">
            <a:noFill/>
            <a:miter lim="800000"/>
          </a:ln>
        </p:spPr>
        <p:txBody>
          <a:bodyPr wrap="square">
            <a:spAutoFit/>
          </a:bodyPr>
          <a:lstStyle/>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The risk of developing myocarditis due to COVID-19 infection is much higher than developing myocarditis after getting the vaccine.</a:t>
            </a:r>
          </a:p>
          <a:p>
            <a:pPr marL="342900" indent="-342900">
              <a:spcAft>
                <a:spcPts val="6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Most patients with myocarditis who received care responded well to medicine and rest and felt better quickly.</a:t>
            </a:r>
          </a:p>
        </p:txBody>
      </p:sp>
      <p:pic>
        <p:nvPicPr>
          <p:cNvPr id="13" name="Picture 12">
            <a:extLst>
              <a:ext uri="{FF2B5EF4-FFF2-40B4-BE49-F238E27FC236}">
                <a16:creationId xmlns:a16="http://schemas.microsoft.com/office/drawing/2014/main" id="{155ABE77-4118-4355-8025-9AFCD461E08E}"/>
              </a:ext>
            </a:extLst>
          </p:cNvPr>
          <p:cNvPicPr>
            <a:picLocks noChangeAspect="1"/>
          </p:cNvPicPr>
          <p:nvPr/>
        </p:nvPicPr>
        <p:blipFill>
          <a:blip r:embed="rId3"/>
          <a:stretch>
            <a:fillRect/>
          </a:stretch>
        </p:blipFill>
        <p:spPr>
          <a:xfrm>
            <a:off x="7052580" y="3287107"/>
            <a:ext cx="4831621" cy="2355915"/>
          </a:xfrm>
          <a:prstGeom prst="rect">
            <a:avLst/>
          </a:prstGeom>
        </p:spPr>
      </p:pic>
    </p:spTree>
    <p:extLst>
      <p:ext uri="{BB962C8B-B14F-4D97-AF65-F5344CB8AC3E}">
        <p14:creationId xmlns:p14="http://schemas.microsoft.com/office/powerpoint/2010/main" val="224068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Should children and teens with allergies get the COVID-19 vaccine?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60347"/>
            <a:ext cx="11356939" cy="4893647"/>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Children and teens should not get the COVID-19 vaccines if they have a history of severe allergic reaction (also called “anaphylaxis”) to any ingredient in the vaccine. </a:t>
            </a:r>
          </a:p>
          <a:p>
            <a:pPr marL="342900" indent="-342900">
              <a:buFont typeface="Arial" panose="020B0604020202020204" pitchFamily="34" charset="0"/>
              <a:buChar char="•"/>
            </a:pPr>
            <a:endParaRPr lang="en-US" sz="2400" dirty="0">
              <a:highlight>
                <a:srgbClr val="FFFF00"/>
              </a:highligh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vaccines do not contain eggs, gelatin, preservatives, or latex. The ingredient lists can be found at:</a:t>
            </a:r>
          </a:p>
          <a:p>
            <a:pPr marL="9144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Pfizer/</a:t>
            </a:r>
            <a:r>
              <a:rPr lang="en-US" sz="2400" dirty="0" err="1">
                <a:latin typeface="Calibri" panose="020F0502020204030204" pitchFamily="34" charset="0"/>
                <a:cs typeface="Calibri" panose="020F0502020204030204" pitchFamily="34" charset="0"/>
              </a:rPr>
              <a:t>Comirnaty</a:t>
            </a:r>
            <a:r>
              <a:rPr lang="en-US"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3"/>
              </a:rPr>
              <a:t>https://www.fda.gov/media/144414/download</a:t>
            </a:r>
            <a:r>
              <a:rPr lang="en-US" sz="2400" dirty="0">
                <a:latin typeface="Calibri" panose="020F0502020204030204" pitchFamily="34" charset="0"/>
                <a:cs typeface="Calibri" panose="020F0502020204030204" pitchFamily="34" charset="0"/>
              </a:rPr>
              <a:t> (page 3)</a:t>
            </a:r>
          </a:p>
          <a:p>
            <a:pPr marL="914400" lvl="1" indent="-342900">
              <a:buFont typeface="Courier New" panose="02070309020205020404" pitchFamily="49" charset="0"/>
              <a:buChar char="o"/>
            </a:pPr>
            <a:r>
              <a:rPr lang="en-US" sz="2400" dirty="0" err="1">
                <a:latin typeface="Calibri" panose="020F0502020204030204" pitchFamily="34" charset="0"/>
                <a:cs typeface="Calibri" panose="020F0502020204030204" pitchFamily="34" charset="0"/>
              </a:rPr>
              <a:t>Moderna</a:t>
            </a:r>
            <a:r>
              <a:rPr lang="en-US"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4"/>
              </a:rPr>
              <a:t>https://www.fda.gov/media/144638/download</a:t>
            </a:r>
            <a:r>
              <a:rPr lang="en-US" sz="2400" dirty="0">
                <a:latin typeface="Calibri" panose="020F0502020204030204" pitchFamily="34" charset="0"/>
                <a:cs typeface="Calibri" panose="020F0502020204030204" pitchFamily="34" charset="0"/>
              </a:rPr>
              <a:t> (page 2)</a:t>
            </a:r>
          </a:p>
          <a:p>
            <a:pPr marL="914400" lvl="1" indent="-342900">
              <a:buFont typeface="Courier New" panose="02070309020205020404" pitchFamily="49" charset="0"/>
              <a:buChar char="o"/>
            </a:pPr>
            <a:r>
              <a:rPr lang="fr-FR" sz="2400" dirty="0">
                <a:latin typeface="Calibri" panose="020F0502020204030204" pitchFamily="34" charset="0"/>
                <a:cs typeface="Calibri" panose="020F0502020204030204" pitchFamily="34" charset="0"/>
              </a:rPr>
              <a:t>Janssen (J&amp;J): </a:t>
            </a:r>
            <a:r>
              <a:rPr lang="fr-FR" sz="2400" dirty="0">
                <a:latin typeface="Calibri" panose="020F0502020204030204" pitchFamily="34" charset="0"/>
                <a:cs typeface="Calibri" panose="020F0502020204030204" pitchFamily="34" charset="0"/>
                <a:hlinkClick r:id="rId5"/>
              </a:rPr>
              <a:t>https://www.fda.gov/media/146305/download</a:t>
            </a:r>
            <a:r>
              <a:rPr lang="fr-FR" sz="2400" dirty="0">
                <a:latin typeface="Calibri" panose="020F0502020204030204" pitchFamily="34" charset="0"/>
                <a:cs typeface="Calibri" panose="020F0502020204030204" pitchFamily="34" charset="0"/>
              </a:rPr>
              <a:t> (page 2)</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People with a history of a severe allergic reaction to something else that’s not in the vaccine (like peanut butter) should discuss with their health care provider before receiving the vaccine.</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13089"/>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Is there a fertility or developmental concern with vaccinating children before they reach puberty?</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416320"/>
          </a:xfrm>
          <a:prstGeom prst="rect">
            <a:avLst/>
          </a:prstGeom>
        </p:spPr>
        <p:txBody>
          <a:bodyPr wrap="square">
            <a:spAutoFit/>
          </a:bodyPr>
          <a:lstStyle/>
          <a:p>
            <a:pPr algn="l"/>
            <a:r>
              <a:rPr lang="en-US" sz="2400" b="0" i="0" dirty="0">
                <a:solidFill>
                  <a:srgbClr val="000000"/>
                </a:solidFill>
                <a:effectLst/>
                <a:latin typeface="Calibri" panose="020F0502020204030204" pitchFamily="34" charset="0"/>
                <a:cs typeface="Calibri" panose="020F0502020204030204" pitchFamily="34" charset="0"/>
              </a:rPr>
              <a:t>No. </a:t>
            </a:r>
          </a:p>
          <a:p>
            <a:pPr marL="342900" indent="-342900" algn="l">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There is no evidence that any vaccines, including COVID-19 vaccines, can cause female or male fertility problems. </a:t>
            </a:r>
          </a:p>
          <a:p>
            <a:pPr marL="342900" indent="-342900" algn="l">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There is no evidence that vaccine ingredients or antibodies developed following COVID-19 vaccination will cause any problems with becoming pregnant. Similarly, there is no evidence that the COVID-19 vaccine affects puberty.</a:t>
            </a:r>
            <a:endParaRPr lang="en-US" sz="2400" b="0" i="0" dirty="0">
              <a:solidFill>
                <a:srgbClr val="000000"/>
              </a:solidFill>
              <a:effectLst/>
              <a:latin typeface="Open Sans" panose="020B0606030504020204" pitchFamily="34" charset="0"/>
            </a:endParaRPr>
          </a:p>
          <a:p>
            <a:endParaRPr lang="en-US" sz="2400" dirty="0"/>
          </a:p>
        </p:txBody>
      </p:sp>
    </p:spTree>
    <p:extLst>
      <p:ext uri="{BB962C8B-B14F-4D97-AF65-F5344CB8AC3E}">
        <p14:creationId xmlns:p14="http://schemas.microsoft.com/office/powerpoint/2010/main" val="147724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a COVID-19 vaccine change my child’s DNA?</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539430"/>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No. COVID-19 vaccines do not change or interact with our DNA in any way.</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Vaccines teach our immune system how to fight against a specific virus.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To do its job, the COVID-19 vaccine doesn’t need to go inside the nucleus of the cell, which is where our DNA is kept. This means the vaccine never interacts with our DNA in any way and has no way to change it. </a:t>
            </a:r>
          </a:p>
          <a:p>
            <a:r>
              <a:rPr lang="en-US" sz="2400" dirty="0"/>
              <a:t> </a:t>
            </a:r>
          </a:p>
          <a:p>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Can my child get COVID-19 from the COVID-19 vaccine?</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06392"/>
            <a:ext cx="11227876" cy="830997"/>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No. The vaccines do not contain the live virus that causes COVID-19. This means that your child can’t catch COVID-19 from the vaccine.</a:t>
            </a: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208834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the vaccines work against COVID-19 variants?</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787203"/>
            <a:ext cx="8627328" cy="3283591"/>
          </a:xfrm>
          <a:prstGeom prst="rect">
            <a:avLst/>
          </a:prstGeom>
        </p:spPr>
        <p:txBody>
          <a:bodyPr wrap="square">
            <a:spAutoFit/>
          </a:bodyPr>
          <a:lstStyle/>
          <a:p>
            <a:pPr marL="342900" indent="-342900">
              <a:lnSpc>
                <a:spcPct val="96000"/>
              </a:lnSpc>
              <a:buFont typeface="Arial" panose="020B0604020202020204" pitchFamily="34" charset="0"/>
              <a:buChar char="•"/>
              <a:tabLst>
                <a:tab pos="457200" algn="l"/>
              </a:tabLs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normal for viruses to change as they spread, and for new variants to appear. </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far, studies suggest that the vaccines provide protection from the known variants.</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when a vaccinated person gets infected with COVID-19, they are very protected against severe disease and death.</a:t>
            </a:r>
          </a:p>
          <a:p>
            <a:pPr marR="0" lv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pic>
        <p:nvPicPr>
          <p:cNvPr id="4" name="Picture 3" descr="A picture of a virus and the spikes on its surface.">
            <a:extLst>
              <a:ext uri="{FF2B5EF4-FFF2-40B4-BE49-F238E27FC236}">
                <a16:creationId xmlns:a16="http://schemas.microsoft.com/office/drawing/2014/main" id="{5B53736D-B02B-476C-83A1-92E3CB406E87}"/>
              </a:ext>
            </a:extLst>
          </p:cNvPr>
          <p:cNvPicPr>
            <a:picLocks noChangeAspect="1"/>
          </p:cNvPicPr>
          <p:nvPr/>
        </p:nvPicPr>
        <p:blipFill>
          <a:blip r:embed="rId3"/>
          <a:stretch>
            <a:fillRect/>
          </a:stretch>
        </p:blipFill>
        <p:spPr>
          <a:xfrm>
            <a:off x="9105899" y="2088420"/>
            <a:ext cx="2906677" cy="2681159"/>
          </a:xfrm>
          <a:prstGeom prst="rect">
            <a:avLst/>
          </a:prstGeom>
        </p:spPr>
      </p:pic>
    </p:spTree>
    <p:extLst>
      <p:ext uri="{BB962C8B-B14F-4D97-AF65-F5344CB8AC3E}">
        <p14:creationId xmlns:p14="http://schemas.microsoft.com/office/powerpoint/2010/main" val="263228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Should children and teens get a booster shot?</a:t>
            </a:r>
          </a:p>
        </p:txBody>
      </p:sp>
      <p:sp>
        <p:nvSpPr>
          <p:cNvPr id="3" name="Rectangle 2">
            <a:extLst>
              <a:ext uri="{FF2B5EF4-FFF2-40B4-BE49-F238E27FC236}">
                <a16:creationId xmlns:a16="http://schemas.microsoft.com/office/drawing/2014/main" id="{0AD0A274-4627-4C86-868D-FFCD23654906}"/>
              </a:ext>
            </a:extLst>
          </p:cNvPr>
          <p:cNvSpPr/>
          <p:nvPr/>
        </p:nvSpPr>
        <p:spPr>
          <a:xfrm>
            <a:off x="438838" y="1260852"/>
            <a:ext cx="10809733" cy="2677656"/>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en-US" sz="2400" dirty="0">
                <a:latin typeface="Calibri" panose="020F0502020204030204" pitchFamily="34" charset="0"/>
                <a:cs typeface="Calibri" panose="020F0502020204030204" pitchFamily="34" charset="0"/>
              </a:rPr>
              <a:t>COVID-19 vaccines work well to prevent severe illness, hospitalization, and death. However, public health experts are starting to see less protection against mild and moderate disease. Boosters keep the vaccines effective for longer.</a:t>
            </a:r>
          </a:p>
          <a:p>
            <a:pPr marL="342900" marR="0" lvl="0" indent="-342900">
              <a:spcBef>
                <a:spcPts val="0"/>
              </a:spcBef>
              <a:spcAft>
                <a:spcPts val="0"/>
              </a:spcAft>
              <a:buFont typeface="Arial" panose="020B0604020202020204" pitchFamily="34" charset="0"/>
              <a:buChar char="•"/>
              <a:tabLst>
                <a:tab pos="457200" algn="l"/>
              </a:tabLst>
            </a:pPr>
            <a:endParaRPr lang="en-US" sz="2400" dirty="0">
              <a:latin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latin typeface="Calibri" panose="020F0502020204030204" pitchFamily="34" charset="0"/>
                <a:cs typeface="Calibri" panose="020F0502020204030204" pitchFamily="34" charset="0"/>
              </a:rPr>
              <a:t>Everyone age 12+ can get a booster if:</a:t>
            </a:r>
          </a:p>
          <a:p>
            <a:pPr marL="800100" lvl="1" indent="-342900">
              <a:buFont typeface="Courier New" panose="02070309020205020404" pitchFamily="49" charset="0"/>
              <a:buChar char="o"/>
              <a:tabLst>
                <a:tab pos="457200" algn="l"/>
              </a:tabLst>
            </a:pPr>
            <a:r>
              <a:rPr lang="en-US" sz="2400" b="1" dirty="0">
                <a:latin typeface="Calibri" panose="020F0502020204030204" pitchFamily="34" charset="0"/>
                <a:cs typeface="Calibri" panose="020F0502020204030204" pitchFamily="34" charset="0"/>
              </a:rPr>
              <a:t>Pfizer &amp; </a:t>
            </a:r>
            <a:r>
              <a:rPr lang="en-US" sz="2400" b="1" dirty="0" err="1">
                <a:latin typeface="Calibri" panose="020F0502020204030204" pitchFamily="34" charset="0"/>
                <a:cs typeface="Calibri" panose="020F0502020204030204" pitchFamily="34" charset="0"/>
              </a:rPr>
              <a:t>Moderna</a:t>
            </a:r>
            <a:r>
              <a:rPr lang="en-US" sz="2400" dirty="0">
                <a:latin typeface="Calibri" panose="020F0502020204030204" pitchFamily="34" charset="0"/>
                <a:cs typeface="Calibri" panose="020F0502020204030204" pitchFamily="34" charset="0"/>
              </a:rPr>
              <a:t>: It’s been at least 5 months since your second dose</a:t>
            </a:r>
          </a:p>
          <a:p>
            <a:pPr marL="800100" lvl="1" indent="-342900">
              <a:buFont typeface="Courier New" panose="02070309020205020404" pitchFamily="49" charset="0"/>
              <a:buChar char="o"/>
              <a:tabLst>
                <a:tab pos="457200" algn="l"/>
              </a:tabLst>
            </a:pPr>
            <a:r>
              <a:rPr lang="en-US" sz="2400" b="1" dirty="0">
                <a:latin typeface="Calibri" panose="020F0502020204030204" pitchFamily="34" charset="0"/>
                <a:cs typeface="Calibri" panose="020F0502020204030204" pitchFamily="34" charset="0"/>
              </a:rPr>
              <a:t>Johnson &amp; Johnson</a:t>
            </a:r>
            <a:r>
              <a:rPr lang="en-US" sz="2400" dirty="0">
                <a:latin typeface="Calibri" panose="020F0502020204030204" pitchFamily="34" charset="0"/>
                <a:cs typeface="Calibri" panose="020F0502020204030204" pitchFamily="34" charset="0"/>
              </a:rPr>
              <a:t>: It’s been at least 2 months since your first dose </a:t>
            </a:r>
          </a:p>
        </p:txBody>
      </p:sp>
      <p:pic>
        <p:nvPicPr>
          <p:cNvPr id="10" name="Picture 9">
            <a:extLst>
              <a:ext uri="{FF2B5EF4-FFF2-40B4-BE49-F238E27FC236}">
                <a16:creationId xmlns:a16="http://schemas.microsoft.com/office/drawing/2014/main" id="{145BB11A-F37C-4E38-886E-9DA254E85277}"/>
              </a:ext>
            </a:extLst>
          </p:cNvPr>
          <p:cNvPicPr>
            <a:picLocks noChangeAspect="1"/>
          </p:cNvPicPr>
          <p:nvPr/>
        </p:nvPicPr>
        <p:blipFill>
          <a:blip r:embed="rId3"/>
          <a:stretch>
            <a:fillRect/>
          </a:stretch>
        </p:blipFill>
        <p:spPr>
          <a:xfrm>
            <a:off x="6876362" y="4263248"/>
            <a:ext cx="4876800" cy="1875692"/>
          </a:xfrm>
          <a:prstGeom prst="rect">
            <a:avLst/>
          </a:prstGeom>
        </p:spPr>
      </p:pic>
      <p:sp>
        <p:nvSpPr>
          <p:cNvPr id="8" name="Rectangle 7">
            <a:extLst>
              <a:ext uri="{FF2B5EF4-FFF2-40B4-BE49-F238E27FC236}">
                <a16:creationId xmlns:a16="http://schemas.microsoft.com/office/drawing/2014/main" id="{4128089D-30D1-4D7D-BF8E-13C93E14008F}"/>
              </a:ext>
            </a:extLst>
          </p:cNvPr>
          <p:cNvSpPr/>
          <p:nvPr/>
        </p:nvSpPr>
        <p:spPr>
          <a:xfrm>
            <a:off x="438838" y="4283129"/>
            <a:ext cx="6579954" cy="1554913"/>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en-US" sz="2400" dirty="0">
                <a:latin typeface="Calibri" panose="020F0502020204030204" pitchFamily="34" charset="0"/>
                <a:cs typeface="Calibri" panose="020F0502020204030204" pitchFamily="34" charset="0"/>
              </a:rPr>
              <a:t>If you are ages 12-17, you can only get a Pfizer booster. Otherwise, you can choose which booster vaccine you want.  </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lv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95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I make an appointment?</a:t>
            </a:r>
          </a:p>
        </p:txBody>
      </p:sp>
      <p:sp>
        <p:nvSpPr>
          <p:cNvPr id="5" name="Content Placeholder 4"/>
          <p:cNvSpPr>
            <a:spLocks noGrp="1"/>
          </p:cNvSpPr>
          <p:nvPr>
            <p:ph idx="1"/>
          </p:nvPr>
        </p:nvSpPr>
        <p:spPr>
          <a:xfrm>
            <a:off x="445192" y="1301531"/>
            <a:ext cx="9060004" cy="5056409"/>
          </a:xfrm>
        </p:spPr>
        <p:txBody>
          <a:bodyPr>
            <a:normAutofit/>
          </a:bodyPr>
          <a:lstStyle/>
          <a:p>
            <a:pPr>
              <a:lnSpc>
                <a:spcPct val="100000"/>
              </a:lnSpc>
            </a:pPr>
            <a:r>
              <a:rPr lang="en-US" sz="2400" dirty="0"/>
              <a:t>Visit VaxFinder.mass.gov to search for appointments (including boosters) at pharmacies, health care providers, and other community locations. </a:t>
            </a:r>
          </a:p>
          <a:p>
            <a:pPr marL="0" indent="0">
              <a:lnSpc>
                <a:spcPct val="100000"/>
              </a:lnSpc>
              <a:spcBef>
                <a:spcPts val="0"/>
              </a:spcBef>
              <a:buNone/>
            </a:pPr>
            <a:endParaRPr lang="en-US" sz="2000" dirty="0"/>
          </a:p>
          <a:p>
            <a:pPr>
              <a:lnSpc>
                <a:spcPct val="100000"/>
              </a:lnSpc>
            </a:pPr>
            <a:r>
              <a:rPr lang="en-US" sz="2400" dirty="0"/>
              <a:t>You can sort by which vaccine is offered so that people under 18 can find places that only offer the Pfizer/</a:t>
            </a:r>
            <a:r>
              <a:rPr lang="en-US" sz="2400" dirty="0" err="1"/>
              <a:t>Comirnaty</a:t>
            </a:r>
            <a:r>
              <a:rPr lang="en-US" sz="2400" dirty="0"/>
              <a:t> vaccine.</a:t>
            </a:r>
          </a:p>
          <a:p>
            <a:pPr>
              <a:lnSpc>
                <a:spcPct val="100000"/>
              </a:lnSpc>
            </a:pPr>
            <a:endParaRPr lang="en-US" sz="2400" dirty="0"/>
          </a:p>
          <a:p>
            <a:pPr>
              <a:lnSpc>
                <a:spcPct val="100000"/>
              </a:lnSpc>
            </a:pPr>
            <a:r>
              <a:rPr lang="en-US" sz="2400" dirty="0"/>
              <a:t>You can also sort by locations that are offering the booster of your choice.</a:t>
            </a:r>
          </a:p>
          <a:p>
            <a:pPr marL="457200" lvl="1" indent="0">
              <a:lnSpc>
                <a:spcPct val="100000"/>
              </a:lnSpc>
              <a:spcBef>
                <a:spcPts val="0"/>
              </a:spcBef>
              <a:spcAft>
                <a:spcPts val="300"/>
              </a:spcAft>
              <a:buNone/>
            </a:pPr>
            <a:endParaRPr lang="en-US" sz="2000" dirty="0">
              <a:ea typeface="Calibri" panose="020F0502020204030204" pitchFamily="34" charset="0"/>
              <a:cs typeface="Times New Roman" panose="02020603050405020304" pitchFamily="18" charset="0"/>
            </a:endParaRPr>
          </a:p>
          <a:p>
            <a:pPr>
              <a:lnSpc>
                <a:spcPct val="100000"/>
              </a:lnSpc>
              <a:spcBef>
                <a:spcPts val="0"/>
              </a:spcBef>
              <a:spcAft>
                <a:spcPts val="300"/>
              </a:spcAft>
            </a:pPr>
            <a:r>
              <a:rPr lang="en-US" sz="2400" dirty="0"/>
              <a:t>People who </a:t>
            </a:r>
            <a:r>
              <a:rPr lang="en-US" sz="2400" b="1" dirty="0"/>
              <a:t>can’t use the internet</a:t>
            </a:r>
            <a:r>
              <a:rPr lang="en-US" sz="2400" dirty="0"/>
              <a:t> may call the Massachusetts Vaccine Scheduling Resource Line:</a:t>
            </a:r>
            <a:r>
              <a:rPr lang="en-US" sz="2400" b="1" dirty="0"/>
              <a:t> 2-1-1 </a:t>
            </a:r>
            <a:r>
              <a:rPr lang="en-US" sz="2400" dirty="0"/>
              <a:t>(877-211-6277)</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999376" y="1209803"/>
            <a:ext cx="1747432" cy="4942124"/>
          </a:xfrm>
          <a:prstGeom prst="rect">
            <a:avLst/>
          </a:prstGeom>
        </p:spPr>
      </p:pic>
    </p:spTree>
    <p:extLst>
      <p:ext uri="{BB962C8B-B14F-4D97-AF65-F5344CB8AC3E}">
        <p14:creationId xmlns:p14="http://schemas.microsoft.com/office/powerpoint/2010/main" val="132054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19</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Will I have to pay for the vaccine?</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75762"/>
            <a:ext cx="10246035" cy="4201150"/>
          </a:xfrm>
          <a:prstGeom prst="rect">
            <a:avLst/>
          </a:prstGeom>
        </p:spPr>
        <p:txBody>
          <a:bodyPr wrap="square">
            <a:spAutoFit/>
          </a:bodyPr>
          <a:lstStyle/>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No. The vaccine (including booster) is </a:t>
            </a:r>
            <a:r>
              <a:rPr lang="en-US" sz="2400" b="1" dirty="0">
                <a:latin typeface="Calibri" panose="020F0502020204030204" pitchFamily="34" charset="0"/>
                <a:cs typeface="Calibri" panose="020F0502020204030204" pitchFamily="34" charset="0"/>
              </a:rPr>
              <a:t>free</a:t>
            </a:r>
            <a:r>
              <a:rPr lang="en-US" sz="2400" dirty="0">
                <a:latin typeface="Calibri" panose="020F0502020204030204" pitchFamily="34" charset="0"/>
                <a:cs typeface="Calibri" panose="020F0502020204030204" pitchFamily="34" charset="0"/>
              </a:rPr>
              <a:t> for all Massachusetts residents.</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You will never be asked for a credit card number to make an appointment.</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You can get a vaccine even if you do not </a:t>
            </a:r>
          </a:p>
          <a:p>
            <a:pPr lvl="1"/>
            <a:r>
              <a:rPr lang="en-US" sz="2400" dirty="0">
                <a:latin typeface="Calibri" panose="020F0502020204030204" pitchFamily="34" charset="0"/>
                <a:cs typeface="Calibri" panose="020F0502020204030204" pitchFamily="34" charset="0"/>
              </a:rPr>
              <a:t>     have insurance, a driver’s license, </a:t>
            </a:r>
          </a:p>
          <a:p>
            <a:pPr lvl="1"/>
            <a:r>
              <a:rPr lang="en-US" sz="2400" dirty="0">
                <a:latin typeface="Calibri" panose="020F0502020204030204" pitchFamily="34" charset="0"/>
                <a:cs typeface="Calibri" panose="020F0502020204030204" pitchFamily="34" charset="0"/>
              </a:rPr>
              <a:t>     or a Social Security number.</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7" name="Google Shape;563;p19" descr="Group of people wearing masks">
            <a:extLst>
              <a:ext uri="{FF2B5EF4-FFF2-40B4-BE49-F238E27FC236}">
                <a16:creationId xmlns:a16="http://schemas.microsoft.com/office/drawing/2014/main" id="{FBD1468A-49C7-4C55-8901-9A6A290702A6}"/>
              </a:ext>
            </a:extLst>
          </p:cNvPr>
          <p:cNvPicPr preferRelativeResize="0"/>
          <p:nvPr/>
        </p:nvPicPr>
        <p:blipFill>
          <a:blip r:embed="rId3">
            <a:alphaModFix/>
          </a:blip>
          <a:stretch>
            <a:fillRect/>
          </a:stretch>
        </p:blipFill>
        <p:spPr>
          <a:xfrm>
            <a:off x="6836228" y="3033486"/>
            <a:ext cx="4486366" cy="326888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5"/>
            <a:ext cx="10515600" cy="315032"/>
          </a:xfrm>
        </p:spPr>
        <p:txBody>
          <a:bodyPr>
            <a:normAutofit fontScale="90000"/>
          </a:bodyPr>
          <a:lstStyle/>
          <a:p>
            <a:pPr algn="ctr"/>
            <a:br>
              <a:rPr lang="en-US" sz="3200" b="1" dirty="0">
                <a:latin typeface="+mn-lt"/>
              </a:rPr>
            </a:br>
            <a:r>
              <a:rPr lang="en-US" sz="3200" b="1" dirty="0">
                <a:latin typeface="+mn-lt"/>
              </a:rPr>
              <a:t>Instructions for using this guide </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291770"/>
            <a:ext cx="11343861" cy="5257133"/>
          </a:xfrm>
        </p:spPr>
        <p:txBody>
          <a:bodyPr>
            <a:normAutofit/>
          </a:bodyPr>
          <a:lstStyle/>
          <a:p>
            <a:pPr>
              <a:lnSpc>
                <a:spcPct val="110000"/>
              </a:lnSpc>
            </a:pPr>
            <a:r>
              <a:rPr lang="en-US" sz="2600" dirty="0"/>
              <a:t>This guide is designed for providers, community groups, and others to host local meetings or forums about the COVID-19 vaccine </a:t>
            </a:r>
            <a:r>
              <a:rPr lang="en-US" sz="2600" b="1" dirty="0"/>
              <a:t>for children and teens. </a:t>
            </a:r>
          </a:p>
          <a:p>
            <a:pPr>
              <a:lnSpc>
                <a:spcPct val="110000"/>
              </a:lnSpc>
            </a:pPr>
            <a:r>
              <a:rPr lang="en-US" sz="2600" dirty="0"/>
              <a:t>It includes information from the Massachusetts Department of Public Health (DPH) in response to commonly asked questions.</a:t>
            </a:r>
          </a:p>
          <a:p>
            <a:pPr>
              <a:lnSpc>
                <a:spcPct val="110000"/>
              </a:lnSpc>
            </a:pPr>
            <a:r>
              <a:rPr lang="en-US" sz="2600" dirty="0"/>
              <a:t>There are additional talking points in the notes section of each slide.</a:t>
            </a:r>
          </a:p>
          <a:p>
            <a:pPr>
              <a:lnSpc>
                <a:spcPct val="110000"/>
              </a:lnSpc>
            </a:pPr>
            <a:r>
              <a:rPr lang="en-US" sz="2600" dirty="0"/>
              <a:t>You may use some or all of this content based on your community’s interests and needs. </a:t>
            </a:r>
          </a:p>
          <a:p>
            <a:pPr marL="731520" lvl="1" indent="-365760">
              <a:lnSpc>
                <a:spcPct val="110000"/>
              </a:lnSpc>
              <a:buFont typeface="Courier New" panose="02070309020205020404" pitchFamily="49" charset="0"/>
              <a:buChar char="o"/>
            </a:pPr>
            <a:r>
              <a:rPr lang="en-US" sz="2600" dirty="0"/>
              <a:t>Additional information to inform your forum can be found at </a:t>
            </a:r>
            <a:r>
              <a:rPr lang="en-US" sz="2600" dirty="0">
                <a:hlinkClick r:id="rId3"/>
              </a:rPr>
              <a:t>https://www.mass.gov/covid-19-vaccine-in-massachusetts</a:t>
            </a:r>
            <a:r>
              <a:rPr lang="en-US" sz="2600" dirty="0"/>
              <a:t> </a:t>
            </a:r>
          </a:p>
        </p:txBody>
      </p:sp>
    </p:spTree>
    <p:extLst>
      <p:ext uri="{BB962C8B-B14F-4D97-AF65-F5344CB8AC3E}">
        <p14:creationId xmlns:p14="http://schemas.microsoft.com/office/powerpoint/2010/main" val="192895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253091" y="217193"/>
            <a:ext cx="1188085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Who can help me make decisions about getting my child vaccinated?</a:t>
            </a:r>
          </a:p>
        </p:txBody>
      </p:sp>
      <p:sp>
        <p:nvSpPr>
          <p:cNvPr id="5" name="Rectangle 4">
            <a:extLst>
              <a:ext uri="{FF2B5EF4-FFF2-40B4-BE49-F238E27FC236}">
                <a16:creationId xmlns:a16="http://schemas.microsoft.com/office/drawing/2014/main" id="{F5C5A823-101A-4EFF-BD93-CBB21EC8DD44}"/>
              </a:ext>
            </a:extLst>
          </p:cNvPr>
          <p:cNvSpPr/>
          <p:nvPr/>
        </p:nvSpPr>
        <p:spPr>
          <a:xfrm>
            <a:off x="587754" y="2206129"/>
            <a:ext cx="5157953" cy="2308324"/>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If you have more questions about your child’s health or about deciding to get the vaccine, talk to a trusted healthcare provider, like your child’s doctor, nurse, insurance care manager, pharmacist, or community health worker. </a:t>
            </a:r>
            <a:endParaRPr lang="en-US" sz="2000" dirty="0"/>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is a vaccine and how does it work?</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Vaccines prevent diseases that can be dangerous, or even deadly. They work with your body’s natural defenses to safely develop protection from a disease.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t>A vaccine helps your immune system to produce antibodies, just like it would if you were exposed to the disease. After getting vaccinated, you have protection from that disease, without having to get the disease first.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This is what makes vaccines such powerful medicine. Unlike most medicines, which treat or cure diseases, vaccines </a:t>
            </a:r>
            <a:r>
              <a:rPr lang="en-US" sz="2400" i="1" dirty="0"/>
              <a:t>prevent</a:t>
            </a:r>
            <a:r>
              <a:rPr lang="en-US" sz="2400" dirty="0"/>
              <a:t> them.</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Why should children and teens get a COVID-19 vaccine?</a:t>
            </a:r>
          </a:p>
        </p:txBody>
      </p:sp>
      <p:sp>
        <p:nvSpPr>
          <p:cNvPr id="4" name="Rectangle 3">
            <a:extLst>
              <a:ext uri="{FF2B5EF4-FFF2-40B4-BE49-F238E27FC236}">
                <a16:creationId xmlns:a16="http://schemas.microsoft.com/office/drawing/2014/main" id="{FF069143-FE01-453C-934A-DAA4862AED31}"/>
              </a:ext>
            </a:extLst>
          </p:cNvPr>
          <p:cNvSpPr/>
          <p:nvPr/>
        </p:nvSpPr>
        <p:spPr>
          <a:xfrm>
            <a:off x="438839" y="1218109"/>
            <a:ext cx="11314322" cy="2375009"/>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Vaccination can help keep children and teens from getting seriously sick even if they do get COVID-19.</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Vaccination can help protect family members, including siblings who are not eligible for vaccination and family members who may be at increased risk of getting very sick if they are infected.</a:t>
            </a:r>
            <a:endParaRPr lang="en-US" sz="2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2F9035D7-C735-42DE-B403-9166C00182FB}"/>
              </a:ext>
            </a:extLst>
          </p:cNvPr>
          <p:cNvPicPr>
            <a:picLocks noChangeAspect="1"/>
          </p:cNvPicPr>
          <p:nvPr/>
        </p:nvPicPr>
        <p:blipFill>
          <a:blip r:embed="rId3"/>
          <a:stretch>
            <a:fillRect/>
          </a:stretch>
        </p:blipFill>
        <p:spPr>
          <a:xfrm>
            <a:off x="6192292" y="3814848"/>
            <a:ext cx="5892211" cy="2486165"/>
          </a:xfrm>
          <a:prstGeom prst="rect">
            <a:avLst/>
          </a:prstGeom>
        </p:spPr>
      </p:pic>
      <p:sp>
        <p:nvSpPr>
          <p:cNvPr id="8" name="TextBox 7">
            <a:extLst>
              <a:ext uri="{FF2B5EF4-FFF2-40B4-BE49-F238E27FC236}">
                <a16:creationId xmlns:a16="http://schemas.microsoft.com/office/drawing/2014/main" id="{9B2BE508-DEE0-4777-90A4-244CE88AF258}"/>
              </a:ext>
            </a:extLst>
          </p:cNvPr>
          <p:cNvSpPr txBox="1"/>
          <p:nvPr/>
        </p:nvSpPr>
        <p:spPr>
          <a:xfrm>
            <a:off x="453353" y="3814848"/>
            <a:ext cx="556087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Vaccinating children and teens can help keep them in school and help them safely participate in sports, playdates, and other group activities.</a:t>
            </a:r>
          </a:p>
        </p:txBody>
      </p:sp>
    </p:spTree>
    <p:extLst>
      <p:ext uri="{BB962C8B-B14F-4D97-AF65-F5344CB8AC3E}">
        <p14:creationId xmlns:p14="http://schemas.microsoft.com/office/powerpoint/2010/main" val="395645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What vaccines are available for children and teens?</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473016"/>
            <a:ext cx="8832701" cy="4431983"/>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Three vaccines have been approved or received Emergency Use Authorization from the Food and Drug Administration: Pfizer/</a:t>
            </a:r>
            <a:r>
              <a:rPr lang="en-US" sz="2400" dirty="0" err="1">
                <a:latin typeface="Calibri" panose="020F0502020204030204" pitchFamily="34" charset="0"/>
                <a:cs typeface="Calibri" panose="020F0502020204030204" pitchFamily="34" charset="0"/>
              </a:rPr>
              <a:t>Comirnaty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Moderna</a:t>
            </a:r>
            <a:r>
              <a:rPr lang="en-US" sz="2400" dirty="0">
                <a:latin typeface="Calibri" panose="020F0502020204030204" pitchFamily="34" charset="0"/>
                <a:cs typeface="Calibri" panose="020F0502020204030204" pitchFamily="34" charset="0"/>
              </a:rPr>
              <a:t>, and Janssen (Johnson &amp; Johnson).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t>All three COVID-19 vaccines are safe and highly effective against serious illness, hospitalization, and death.</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Pfizer/</a:t>
            </a:r>
            <a:r>
              <a:rPr lang="en-US" sz="2400" dirty="0" err="1">
                <a:latin typeface="Calibri" panose="020F0502020204030204" pitchFamily="34" charset="0"/>
                <a:cs typeface="Calibri" panose="020F0502020204030204" pitchFamily="34" charset="0"/>
              </a:rPr>
              <a:t>Comirnaty</a:t>
            </a:r>
            <a:r>
              <a:rPr lang="en-US" sz="2400" dirty="0">
                <a:latin typeface="Calibri" panose="020F0502020204030204" pitchFamily="34" charset="0"/>
                <a:cs typeface="Calibri" panose="020F0502020204030204" pitchFamily="34" charset="0"/>
              </a:rPr>
              <a:t> vaccine is available for people ages 5 and older.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a:t>
            </a:r>
            <a:r>
              <a:rPr lang="en-US" sz="2400" dirty="0" err="1">
                <a:latin typeface="Calibri" panose="020F0502020204030204" pitchFamily="34" charset="0"/>
                <a:cs typeface="Calibri" panose="020F0502020204030204" pitchFamily="34" charset="0"/>
              </a:rPr>
              <a:t>Moderna</a:t>
            </a:r>
            <a:r>
              <a:rPr lang="en-US" sz="2400" dirty="0">
                <a:latin typeface="Calibri" panose="020F0502020204030204" pitchFamily="34" charset="0"/>
                <a:cs typeface="Calibri" panose="020F0502020204030204" pitchFamily="34" charset="0"/>
              </a:rPr>
              <a:t> and Johnson &amp; Johnson vaccines are available for people ages 18 and older. </a:t>
            </a: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Are the COVID-19 vaccines safe for children?</a:t>
            </a:r>
          </a:p>
        </p:txBody>
      </p:sp>
      <p:sp>
        <p:nvSpPr>
          <p:cNvPr id="4" name="Rectangle 3">
            <a:extLst>
              <a:ext uri="{FF2B5EF4-FFF2-40B4-BE49-F238E27FC236}">
                <a16:creationId xmlns:a16="http://schemas.microsoft.com/office/drawing/2014/main" id="{FF069143-FE01-453C-934A-DAA4862AED31}"/>
              </a:ext>
            </a:extLst>
          </p:cNvPr>
          <p:cNvSpPr/>
          <p:nvPr/>
        </p:nvSpPr>
        <p:spPr>
          <a:xfrm>
            <a:off x="418664" y="1226023"/>
            <a:ext cx="7491621"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Yes. CDC recommends everyone ages 5 and older get a COVID-19 vaccine.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Scientists have conducted clinical trials with thousands of children and determined it to be safe and effective.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0" i="0" dirty="0">
                <a:solidFill>
                  <a:srgbClr val="000000"/>
                </a:solidFill>
                <a:effectLst/>
              </a:rPr>
              <a:t>COVID-19 vaccines are being monitored for safety with the most comprehensive and intense safety monitoring program in U.S. history. </a:t>
            </a:r>
            <a:endParaRPr lang="en-US" sz="2400" dirty="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3D504A1A-94AC-4E5D-B5A1-7388D5DD361F}"/>
              </a:ext>
            </a:extLst>
          </p:cNvPr>
          <p:cNvPicPr preferRelativeResize="0"/>
          <p:nvPr/>
        </p:nvPicPr>
        <p:blipFill>
          <a:blip r:embed="rId3">
            <a:alphaModFix/>
          </a:blip>
          <a:stretch>
            <a:fillRect/>
          </a:stretch>
        </p:blipFill>
        <p:spPr>
          <a:xfrm>
            <a:off x="7903477" y="1358162"/>
            <a:ext cx="4288523" cy="3085438"/>
          </a:xfrm>
          <a:prstGeom prst="rect">
            <a:avLst/>
          </a:prstGeom>
          <a:noFill/>
          <a:ln>
            <a:noFill/>
          </a:ln>
        </p:spPr>
      </p:pic>
      <p:sp>
        <p:nvSpPr>
          <p:cNvPr id="2" name="TextBox 1">
            <a:extLst>
              <a:ext uri="{FF2B5EF4-FFF2-40B4-BE49-F238E27FC236}">
                <a16:creationId xmlns:a16="http://schemas.microsoft.com/office/drawing/2014/main" id="{6C3DDE04-0110-413F-8DFC-FF3DD6C07CCD}"/>
              </a:ext>
            </a:extLst>
          </p:cNvPr>
          <p:cNvSpPr txBox="1"/>
          <p:nvPr/>
        </p:nvSpPr>
        <p:spPr>
          <a:xfrm>
            <a:off x="418664" y="5011675"/>
            <a:ext cx="10199914" cy="1477328"/>
          </a:xfrm>
          <a:prstGeom prst="rect">
            <a:avLst/>
          </a:prstGeom>
          <a:noFill/>
        </p:spPr>
        <p:txBody>
          <a:bodyPr wrap="square" rtlCol="0">
            <a:spAutoFit/>
          </a:bodyPr>
          <a:lstStyle/>
          <a:p>
            <a:pPr marL="342900" indent="-342900">
              <a:buFont typeface="Arial" panose="020B0604020202020204" pitchFamily="34" charset="0"/>
              <a:buChar char="•"/>
            </a:pPr>
            <a:r>
              <a:rPr lang="en-US" sz="2400" u="none" dirty="0">
                <a:effectLst/>
                <a:latin typeface="Calibri" panose="020F0502020204030204" pitchFamily="34" charset="0"/>
                <a:ea typeface="Calibri" panose="020F0502020204030204" pitchFamily="34" charset="0"/>
                <a:cs typeface="Calibri" panose="020F0502020204030204" pitchFamily="34" charset="0"/>
              </a:rPr>
              <a:t>Children may have some side effects from the vaccine, similar to those seen in adults and with other vaccines. These are normal signs that their body is building protection and should go away in a few days.</a:t>
            </a:r>
          </a:p>
          <a:p>
            <a:endParaRPr lang="en-US" dirty="0"/>
          </a:p>
        </p:txBody>
      </p:sp>
    </p:spTree>
    <p:extLst>
      <p:ext uri="{BB962C8B-B14F-4D97-AF65-F5344CB8AC3E}">
        <p14:creationId xmlns:p14="http://schemas.microsoft.com/office/powerpoint/2010/main" val="259511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0"/>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7</a:t>
            </a:fld>
            <a:endParaRPr sz="900" b="0" i="0" u="none" strike="noStrike" cap="none">
              <a:solidFill>
                <a:srgbClr val="B5B5B5"/>
              </a:solidFill>
              <a:latin typeface="Arial"/>
              <a:ea typeface="Arial"/>
              <a:cs typeface="Arial"/>
              <a:sym typeface="Arial"/>
            </a:endParaRPr>
          </a:p>
        </p:txBody>
      </p:sp>
      <p:pic>
        <p:nvPicPr>
          <p:cNvPr id="415" name="Google Shape;415;p80" descr="lmage of three people"/>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416" name="Google Shape;416;p80" descr="lmage of six people"/>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417" name="Google Shape;417;p80" descr="Image of a syringe"/>
          <p:cNvPicPr preferRelativeResize="0"/>
          <p:nvPr/>
        </p:nvPicPr>
        <p:blipFill>
          <a:blip r:embed="rId5">
            <a:alphaModFix/>
          </a:blip>
          <a:stretch>
            <a:fillRect/>
          </a:stretch>
        </p:blipFill>
        <p:spPr>
          <a:xfrm>
            <a:off x="1668725" y="1598888"/>
            <a:ext cx="1668700" cy="1579198"/>
          </a:xfrm>
          <a:prstGeom prst="rect">
            <a:avLst/>
          </a:prstGeom>
          <a:noFill/>
          <a:ln>
            <a:noFill/>
          </a:ln>
        </p:spPr>
      </p:pic>
      <p:sp>
        <p:nvSpPr>
          <p:cNvPr id="418" name="Google Shape;418;p80"/>
          <p:cNvSpPr txBox="1"/>
          <p:nvPr/>
        </p:nvSpPr>
        <p:spPr>
          <a:xfrm>
            <a:off x="3490475" y="2126888"/>
            <a:ext cx="6054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Small groups of people receive the trial vaccine</a:t>
            </a:r>
            <a:endParaRPr sz="2400" dirty="0">
              <a:latin typeface="Calibri"/>
              <a:ea typeface="Calibri"/>
              <a:cs typeface="Calibri"/>
              <a:sym typeface="Calibri"/>
            </a:endParaRPr>
          </a:p>
        </p:txBody>
      </p:sp>
      <p:sp>
        <p:nvSpPr>
          <p:cNvPr id="419" name="Google Shape;419;p80"/>
          <p:cNvSpPr txBox="1"/>
          <p:nvPr/>
        </p:nvSpPr>
        <p:spPr>
          <a:xfrm>
            <a:off x="3490475" y="3560175"/>
            <a:ext cx="83490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The vaccine is given to specific groups of people (for example, people of a certain age, race, or physical health).</a:t>
            </a:r>
            <a:endParaRPr sz="2400" dirty="0"/>
          </a:p>
        </p:txBody>
      </p:sp>
      <p:sp>
        <p:nvSpPr>
          <p:cNvPr id="420" name="Google Shape;420;p80"/>
          <p:cNvSpPr txBox="1"/>
          <p:nvPr/>
        </p:nvSpPr>
        <p:spPr>
          <a:xfrm>
            <a:off x="3490475" y="5179775"/>
            <a:ext cx="7210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The vaccine is given tens of thousands of people and tested for effectiveness and safety.</a:t>
            </a:r>
            <a:endParaRPr sz="2400" dirty="0">
              <a:solidFill>
                <a:schemeClr val="dk1"/>
              </a:solidFill>
              <a:latin typeface="Calibri"/>
              <a:ea typeface="Calibri"/>
              <a:cs typeface="Calibri"/>
              <a:sym typeface="Calibri"/>
            </a:endParaRPr>
          </a:p>
        </p:txBody>
      </p:sp>
      <p:sp>
        <p:nvSpPr>
          <p:cNvPr id="421" name="Google Shape;421;p80"/>
          <p:cNvSpPr txBox="1"/>
          <p:nvPr/>
        </p:nvSpPr>
        <p:spPr>
          <a:xfrm>
            <a:off x="347050" y="1075700"/>
            <a:ext cx="9732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en-US" sz="2400" dirty="0">
                <a:solidFill>
                  <a:schemeClr val="dk1"/>
                </a:solidFill>
                <a:latin typeface="Calibri"/>
                <a:ea typeface="Calibri"/>
                <a:cs typeface="Calibri"/>
                <a:sym typeface="Calibri"/>
              </a:rPr>
              <a:t>Vaccines go through more testing than any other pharmaceuticals: </a:t>
            </a:r>
            <a:endParaRPr sz="2400" dirty="0">
              <a:solidFill>
                <a:schemeClr val="dk1"/>
              </a:solidFill>
              <a:latin typeface="Calibri"/>
              <a:ea typeface="Calibri"/>
              <a:cs typeface="Calibri"/>
              <a:sym typeface="Calibri"/>
            </a:endParaRPr>
          </a:p>
        </p:txBody>
      </p:sp>
      <p:pic>
        <p:nvPicPr>
          <p:cNvPr id="422" name="Google Shape;422;p80" descr="Number 1"/>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423" name="Google Shape;423;p80" descr="Number 2"/>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424" name="Google Shape;424;p80" descr="Number 3"/>
          <p:cNvPicPr preferRelativeResize="0"/>
          <p:nvPr/>
        </p:nvPicPr>
        <p:blipFill>
          <a:blip r:embed="rId8">
            <a:alphaModFix/>
          </a:blip>
          <a:stretch>
            <a:fillRect/>
          </a:stretch>
        </p:blipFill>
        <p:spPr>
          <a:xfrm>
            <a:off x="1506750" y="4863450"/>
            <a:ext cx="548400" cy="560244"/>
          </a:xfrm>
          <a:prstGeom prst="rect">
            <a:avLst/>
          </a:prstGeom>
          <a:noFill/>
          <a:ln>
            <a:noFill/>
          </a:ln>
        </p:spPr>
      </p:pic>
      <p:sp>
        <p:nvSpPr>
          <p:cNvPr id="14" name="TextBox 13">
            <a:extLst>
              <a:ext uri="{FF2B5EF4-FFF2-40B4-BE49-F238E27FC236}">
                <a16:creationId xmlns:a16="http://schemas.microsoft.com/office/drawing/2014/main" id="{476549BD-3453-4644-BC83-EC240D19A907}"/>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How do we know the vaccine is safe?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79ce8b2f6a_0_51"/>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8</a:t>
            </a:fld>
            <a:endParaRPr sz="900" b="0" i="0" u="none" strike="noStrike" cap="none">
              <a:solidFill>
                <a:srgbClr val="B5B5B5"/>
              </a:solidFill>
              <a:latin typeface="Arial"/>
              <a:ea typeface="Arial"/>
              <a:cs typeface="Arial"/>
              <a:sym typeface="Arial"/>
            </a:endParaRPr>
          </a:p>
        </p:txBody>
      </p:sp>
      <p:pic>
        <p:nvPicPr>
          <p:cNvPr id="432" name="Google Shape;432;g79ce8b2f6a_0_51" descr="Check mark"/>
          <p:cNvPicPr preferRelativeResize="0"/>
          <p:nvPr/>
        </p:nvPicPr>
        <p:blipFill>
          <a:blip r:embed="rId3">
            <a:alphaModFix/>
          </a:blip>
          <a:stretch>
            <a:fillRect/>
          </a:stretch>
        </p:blipFill>
        <p:spPr>
          <a:xfrm>
            <a:off x="1502813" y="3146125"/>
            <a:ext cx="1669436" cy="1645275"/>
          </a:xfrm>
          <a:prstGeom prst="rect">
            <a:avLst/>
          </a:prstGeom>
          <a:noFill/>
          <a:ln>
            <a:noFill/>
          </a:ln>
        </p:spPr>
      </p:pic>
      <p:sp>
        <p:nvSpPr>
          <p:cNvPr id="433" name="Google Shape;433;g79ce8b2f6a_0_51"/>
          <p:cNvSpPr txBox="1"/>
          <p:nvPr/>
        </p:nvSpPr>
        <p:spPr>
          <a:xfrm>
            <a:off x="3460900" y="1571125"/>
            <a:ext cx="78123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The CDC’s </a:t>
            </a:r>
            <a:r>
              <a:rPr lang="en-US" sz="2400" u="sng" dirty="0">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Advisory Committee on Immunization Practices</a:t>
            </a:r>
            <a:r>
              <a:rPr lang="en-US" sz="2400" dirty="0">
                <a:solidFill>
                  <a:srgbClr val="0070C0"/>
                </a:solidFill>
                <a:latin typeface="Calibri"/>
                <a:ea typeface="Calibri"/>
                <a:cs typeface="Calibri"/>
                <a:sym typeface="Calibri"/>
              </a:rPr>
              <a:t> </a:t>
            </a:r>
            <a:r>
              <a:rPr lang="en-US" sz="2400" dirty="0">
                <a:solidFill>
                  <a:schemeClr val="dk1"/>
                </a:solidFill>
                <a:latin typeface="Calibri"/>
                <a:ea typeface="Calibri"/>
                <a:cs typeface="Calibri"/>
                <a:sym typeface="Calibri"/>
              </a:rPr>
              <a:t>looks at the data to see if the vaccine works and is safe. They give advice to the U.S. Food and Drug Administration (FDA).</a:t>
            </a:r>
            <a:endParaRPr sz="2400" dirty="0">
              <a:solidFill>
                <a:schemeClr val="dk1"/>
              </a:solidFill>
              <a:latin typeface="Calibri"/>
              <a:ea typeface="Calibri"/>
              <a:cs typeface="Calibri"/>
              <a:sym typeface="Calibri"/>
            </a:endParaRPr>
          </a:p>
        </p:txBody>
      </p:sp>
      <p:sp>
        <p:nvSpPr>
          <p:cNvPr id="434" name="Google Shape;434;g79ce8b2f6a_0_51"/>
          <p:cNvSpPr txBox="1"/>
          <p:nvPr/>
        </p:nvSpPr>
        <p:spPr>
          <a:xfrm>
            <a:off x="3460900" y="3537813"/>
            <a:ext cx="81504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The FDA looks at the data and the advice from the Advisory Committee and decides whether to approve the vaccine.</a:t>
            </a:r>
            <a:endParaRPr sz="2400" dirty="0">
              <a:solidFill>
                <a:schemeClr val="dk1"/>
              </a:solidFill>
              <a:latin typeface="Calibri"/>
              <a:ea typeface="Calibri"/>
              <a:cs typeface="Calibri"/>
              <a:sym typeface="Calibri"/>
            </a:endParaRPr>
          </a:p>
        </p:txBody>
      </p:sp>
      <p:pic>
        <p:nvPicPr>
          <p:cNvPr id="435" name="Google Shape;435;g79ce8b2f6a_0_51" descr="Image of a piece of paper and magnifying glass"/>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436" name="Google Shape;436;g79ce8b2f6a_0_51" descr="Number 4"/>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437" name="Google Shape;437;g79ce8b2f6a_0_51" descr="Number 5"/>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438"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dk1"/>
                </a:solidFill>
                <a:latin typeface="Calibri"/>
                <a:ea typeface="Calibri"/>
                <a:cs typeface="Calibri"/>
                <a:sym typeface="Calibri"/>
              </a:rPr>
              <a:t>The vaccine is only approved after </a:t>
            </a:r>
            <a:r>
              <a:rPr lang="en-US" sz="2400" b="1" dirty="0">
                <a:latin typeface="Calibri"/>
                <a:ea typeface="Calibri"/>
                <a:cs typeface="Calibri"/>
                <a:sym typeface="Calibri"/>
              </a:rPr>
              <a:t>all of these steps</a:t>
            </a:r>
            <a:r>
              <a:rPr lang="en-US" sz="2400" dirty="0">
                <a:latin typeface="Calibri"/>
                <a:ea typeface="Calibri"/>
                <a:cs typeface="Calibri"/>
                <a:sym typeface="Calibri"/>
              </a:rPr>
              <a:t> </a:t>
            </a:r>
            <a:r>
              <a:rPr lang="en-US" sz="2400" dirty="0">
                <a:solidFill>
                  <a:schemeClr val="dk1"/>
                </a:solidFill>
                <a:latin typeface="Calibri"/>
                <a:ea typeface="Calibri"/>
                <a:cs typeface="Calibri"/>
                <a:sym typeface="Calibri"/>
              </a:rPr>
              <a:t>are done and various teams of reviewers are sure that it works and is safe.</a:t>
            </a:r>
            <a:endParaRPr dirty="0"/>
          </a:p>
        </p:txBody>
      </p:sp>
      <p:sp>
        <p:nvSpPr>
          <p:cNvPr id="11" name="TextBox 10">
            <a:extLst>
              <a:ext uri="{FF2B5EF4-FFF2-40B4-BE49-F238E27FC236}">
                <a16:creationId xmlns:a16="http://schemas.microsoft.com/office/drawing/2014/main" id="{31BA9E1A-725B-4EBC-9974-F1B9658FEA6C}"/>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How do we know if the vaccine is safe?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81"/>
          <p:cNvSpPr/>
          <p:nvPr/>
        </p:nvSpPr>
        <p:spPr>
          <a:xfrm>
            <a:off x="201900" y="1136942"/>
            <a:ext cx="112278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The timeline was sped up but never cut corners on safety. Here is how:</a:t>
            </a:r>
            <a:endParaRPr sz="24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446" name="Google Shape;446;p81" descr="Open book"/>
          <p:cNvPicPr preferRelativeResize="0"/>
          <p:nvPr/>
        </p:nvPicPr>
        <p:blipFill>
          <a:blip r:embed="rId3">
            <a:alphaModFix/>
          </a:blip>
          <a:stretch>
            <a:fillRect/>
          </a:stretch>
        </p:blipFill>
        <p:spPr>
          <a:xfrm>
            <a:off x="232426" y="1732493"/>
            <a:ext cx="1684106" cy="1659302"/>
          </a:xfrm>
          <a:prstGeom prst="rect">
            <a:avLst/>
          </a:prstGeom>
          <a:noFill/>
          <a:ln>
            <a:noFill/>
          </a:ln>
        </p:spPr>
      </p:pic>
      <p:pic>
        <p:nvPicPr>
          <p:cNvPr id="447" name="Google Shape;447;p81" descr="Dollar sign"/>
          <p:cNvPicPr preferRelativeResize="0"/>
          <p:nvPr/>
        </p:nvPicPr>
        <p:blipFill>
          <a:blip r:embed="rId4">
            <a:alphaModFix/>
          </a:blip>
          <a:stretch>
            <a:fillRect/>
          </a:stretch>
        </p:blipFill>
        <p:spPr>
          <a:xfrm>
            <a:off x="5815800" y="1732493"/>
            <a:ext cx="1684107" cy="1694194"/>
          </a:xfrm>
          <a:prstGeom prst="rect">
            <a:avLst/>
          </a:prstGeom>
          <a:noFill/>
          <a:ln>
            <a:noFill/>
          </a:ln>
        </p:spPr>
      </p:pic>
      <p:pic>
        <p:nvPicPr>
          <p:cNvPr id="448" name="Google Shape;448;p81" descr="Magnifying glass and clipboard"/>
          <p:cNvPicPr preferRelativeResize="0"/>
          <p:nvPr/>
        </p:nvPicPr>
        <p:blipFill>
          <a:blip r:embed="rId5">
            <a:alphaModFix/>
          </a:blip>
          <a:stretch>
            <a:fillRect/>
          </a:stretch>
        </p:blipFill>
        <p:spPr>
          <a:xfrm>
            <a:off x="5795010" y="4131290"/>
            <a:ext cx="1684107" cy="1746169"/>
          </a:xfrm>
          <a:prstGeom prst="rect">
            <a:avLst/>
          </a:prstGeom>
          <a:noFill/>
          <a:ln>
            <a:noFill/>
          </a:ln>
        </p:spPr>
      </p:pic>
      <p:pic>
        <p:nvPicPr>
          <p:cNvPr id="449" name="Google Shape;449;p81" descr="Person raising hand"/>
          <p:cNvPicPr preferRelativeResize="0"/>
          <p:nvPr/>
        </p:nvPicPr>
        <p:blipFill>
          <a:blip r:embed="rId6">
            <a:alphaModFix/>
          </a:blip>
          <a:stretch>
            <a:fillRect/>
          </a:stretch>
        </p:blipFill>
        <p:spPr>
          <a:xfrm>
            <a:off x="218276" y="4068077"/>
            <a:ext cx="1786059" cy="1822735"/>
          </a:xfrm>
          <a:prstGeom prst="rect">
            <a:avLst/>
          </a:prstGeom>
          <a:noFill/>
          <a:ln>
            <a:noFill/>
          </a:ln>
        </p:spPr>
      </p:pic>
      <p:sp>
        <p:nvSpPr>
          <p:cNvPr id="450" name="Google Shape;450;p81"/>
          <p:cNvSpPr/>
          <p:nvPr/>
        </p:nvSpPr>
        <p:spPr>
          <a:xfrm>
            <a:off x="2039263" y="2120000"/>
            <a:ext cx="4009200" cy="16311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dirty="0">
                <a:latin typeface="Calibri"/>
                <a:ea typeface="Calibri"/>
                <a:cs typeface="Calibri"/>
                <a:sym typeface="Calibri"/>
              </a:rPr>
              <a:t>We already had helpful information</a:t>
            </a:r>
            <a:r>
              <a:rPr lang="en-US" sz="2400" dirty="0">
                <a:latin typeface="Calibri"/>
                <a:ea typeface="Calibri"/>
                <a:cs typeface="Calibri"/>
                <a:sym typeface="Calibri"/>
              </a:rPr>
              <a:t> about coronaviruses, so we weren’t starting from scratch. </a:t>
            </a:r>
            <a:endParaRPr sz="2400" b="0" i="0" u="none" strike="noStrike" cap="none" dirty="0">
              <a:latin typeface="Calibri"/>
              <a:ea typeface="Calibri"/>
              <a:cs typeface="Calibri"/>
              <a:sym typeface="Calibri"/>
            </a:endParaRPr>
          </a:p>
        </p:txBody>
      </p:sp>
      <p:sp>
        <p:nvSpPr>
          <p:cNvPr id="451" name="Google Shape;451;p81"/>
          <p:cNvSpPr/>
          <p:nvPr/>
        </p:nvSpPr>
        <p:spPr>
          <a:xfrm>
            <a:off x="7616270" y="2027820"/>
            <a:ext cx="40092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n-US" sz="2400" dirty="0">
                <a:latin typeface="Calibri"/>
                <a:ea typeface="Calibri"/>
                <a:cs typeface="Calibri"/>
                <a:sym typeface="Calibri"/>
              </a:rPr>
              <a:t>The U.S. and other governments</a:t>
            </a:r>
            <a:r>
              <a:rPr lang="en-US" sz="2400" b="1" dirty="0">
                <a:latin typeface="Calibri"/>
                <a:ea typeface="Calibri"/>
                <a:cs typeface="Calibri"/>
                <a:sym typeface="Calibri"/>
              </a:rPr>
              <a:t> invested a lot of money </a:t>
            </a:r>
            <a:r>
              <a:rPr lang="en-US" sz="2400" dirty="0">
                <a:latin typeface="Calibri"/>
                <a:ea typeface="Calibri"/>
                <a:cs typeface="Calibri"/>
                <a:sym typeface="Calibri"/>
              </a:rPr>
              <a:t>to support vaccine companies with their work.  </a:t>
            </a:r>
            <a:endParaRPr sz="2400" b="1" dirty="0">
              <a:latin typeface="Calibri"/>
              <a:ea typeface="Calibri"/>
              <a:cs typeface="Calibri"/>
              <a:sym typeface="Calibri"/>
            </a:endParaRPr>
          </a:p>
        </p:txBody>
      </p:sp>
      <p:sp>
        <p:nvSpPr>
          <p:cNvPr id="452" name="Google Shape;452;p81"/>
          <p:cNvSpPr/>
          <p:nvPr/>
        </p:nvSpPr>
        <p:spPr>
          <a:xfrm>
            <a:off x="2048700" y="4292829"/>
            <a:ext cx="37671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n-US" sz="2400" dirty="0">
                <a:latin typeface="Calibri"/>
                <a:ea typeface="Calibri"/>
                <a:cs typeface="Calibri"/>
                <a:sym typeface="Calibri"/>
              </a:rPr>
              <a:t>A lot of people participated in clinical trials and </a:t>
            </a:r>
            <a:r>
              <a:rPr lang="en-US" sz="2400" b="1" dirty="0">
                <a:latin typeface="Calibri"/>
                <a:ea typeface="Calibri"/>
                <a:cs typeface="Calibri"/>
                <a:sym typeface="Calibri"/>
              </a:rPr>
              <a:t>we didn’t need to spend time finding volunteers.  </a:t>
            </a:r>
            <a:endParaRPr sz="2400" b="0" i="0" u="none" strike="noStrike" cap="none" dirty="0">
              <a:latin typeface="Calibri"/>
              <a:ea typeface="Calibri"/>
              <a:cs typeface="Calibri"/>
              <a:sym typeface="Calibri"/>
            </a:endParaRPr>
          </a:p>
        </p:txBody>
      </p:sp>
      <p:sp>
        <p:nvSpPr>
          <p:cNvPr id="453" name="Google Shape;453;p81"/>
          <p:cNvSpPr/>
          <p:nvPr/>
        </p:nvSpPr>
        <p:spPr>
          <a:xfrm>
            <a:off x="7616270" y="4238938"/>
            <a:ext cx="4236000" cy="1938952"/>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n-US" sz="2400" dirty="0">
                <a:latin typeface="Calibri"/>
                <a:ea typeface="Calibri"/>
                <a:cs typeface="Calibri"/>
                <a:sym typeface="Calibri"/>
              </a:rPr>
              <a:t>Manufacturing happened </a:t>
            </a:r>
            <a:r>
              <a:rPr lang="en-US" sz="2400" b="1" dirty="0">
                <a:latin typeface="Calibri"/>
                <a:ea typeface="Calibri"/>
                <a:cs typeface="Calibri"/>
                <a:sym typeface="Calibri"/>
              </a:rPr>
              <a:t>at the same time as safety studies, </a:t>
            </a:r>
            <a:r>
              <a:rPr lang="en-US" sz="2400" dirty="0">
                <a:latin typeface="Calibri"/>
                <a:ea typeface="Calibri"/>
                <a:cs typeface="Calibri"/>
                <a:sym typeface="Calibri"/>
              </a:rPr>
              <a:t>so vaccines were ready to be distributed once they were approved.</a:t>
            </a:r>
            <a:endParaRPr sz="2400" b="0" i="0" u="none" strike="noStrike" cap="none" dirty="0">
              <a:latin typeface="Calibri"/>
              <a:ea typeface="Calibri"/>
              <a:cs typeface="Calibri"/>
              <a:sym typeface="Calibri"/>
            </a:endParaRPr>
          </a:p>
        </p:txBody>
      </p:sp>
      <p:sp>
        <p:nvSpPr>
          <p:cNvPr id="12" name="TextBox 11">
            <a:extLst>
              <a:ext uri="{FF2B5EF4-FFF2-40B4-BE49-F238E27FC236}">
                <a16:creationId xmlns:a16="http://schemas.microsoft.com/office/drawing/2014/main" id="{01E34E7A-336B-4015-BC19-F6F91306BB45}"/>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How is it safe if it happened so fast?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6033</TotalTime>
  <Words>3206</Words>
  <Application>Microsoft Office PowerPoint</Application>
  <PresentationFormat>Widescreen</PresentationFormat>
  <Paragraphs>232</Paragraphs>
  <Slides>20</Slides>
  <Notes>20</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5" baseType="lpstr">
      <vt:lpstr>Arial</vt:lpstr>
      <vt:lpstr>Calibri</vt:lpstr>
      <vt:lpstr>Calibri Light</vt:lpstr>
      <vt:lpstr>Courier New</vt:lpstr>
      <vt:lpstr>Noto Sans VF</vt:lpstr>
      <vt:lpstr>Open Sans</vt:lpstr>
      <vt:lpstr>Segoe UI</vt:lpstr>
      <vt:lpstr>Symbol</vt:lpstr>
      <vt:lpstr>Times New Roman</vt:lpstr>
      <vt:lpstr>Wingdings</vt:lpstr>
      <vt:lpstr>Office Theme</vt:lpstr>
      <vt:lpstr>1_Office Theme</vt:lpstr>
      <vt:lpstr>White</vt:lpstr>
      <vt:lpstr>Theme-Covid-Vax</vt:lpstr>
      <vt:lpstr>think-cell Slide</vt:lpstr>
      <vt:lpstr>PowerPoint Presentation</vt:lpstr>
      <vt:lpstr> Instructions for using this guide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make an appointment?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Stetler, Katie (DPH)</cp:lastModifiedBy>
  <cp:revision>541</cp:revision>
  <dcterms:created xsi:type="dcterms:W3CDTF">2021-01-16T16:40:21Z</dcterms:created>
  <dcterms:modified xsi:type="dcterms:W3CDTF">2022-01-25T19:57:37Z</dcterms:modified>
</cp:coreProperties>
</file>