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96" r:id="rId4"/>
  </p:sldMasterIdLst>
  <p:notesMasterIdLst>
    <p:notesMasterId r:id="rId41"/>
  </p:notesMasterIdLst>
  <p:handoutMasterIdLst>
    <p:handoutMasterId r:id="rId42"/>
  </p:handoutMasterIdLst>
  <p:sldIdLst>
    <p:sldId id="375" r:id="rId5"/>
    <p:sldId id="2145706923" r:id="rId6"/>
    <p:sldId id="2145706917" r:id="rId7"/>
    <p:sldId id="2145706919" r:id="rId8"/>
    <p:sldId id="2145706916" r:id="rId9"/>
    <p:sldId id="2145706902" r:id="rId10"/>
    <p:sldId id="2145706900" r:id="rId11"/>
    <p:sldId id="275" r:id="rId12"/>
    <p:sldId id="276" r:id="rId13"/>
    <p:sldId id="277" r:id="rId14"/>
    <p:sldId id="2145706920" r:id="rId15"/>
    <p:sldId id="2145706909" r:id="rId16"/>
    <p:sldId id="2145706890" r:id="rId17"/>
    <p:sldId id="2145706924" r:id="rId18"/>
    <p:sldId id="2145706925" r:id="rId19"/>
    <p:sldId id="2145706926" r:id="rId20"/>
    <p:sldId id="2145706892" r:id="rId21"/>
    <p:sldId id="2145706910" r:id="rId22"/>
    <p:sldId id="2145706893" r:id="rId23"/>
    <p:sldId id="2145706894" r:id="rId24"/>
    <p:sldId id="2145706911" r:id="rId25"/>
    <p:sldId id="2145706932" r:id="rId26"/>
    <p:sldId id="2145706933" r:id="rId27"/>
    <p:sldId id="300" r:id="rId28"/>
    <p:sldId id="2145706921" r:id="rId29"/>
    <p:sldId id="2145706885" r:id="rId30"/>
    <p:sldId id="2145706887" r:id="rId31"/>
    <p:sldId id="2145706891" r:id="rId32"/>
    <p:sldId id="2145706884" r:id="rId33"/>
    <p:sldId id="2145706888" r:id="rId34"/>
    <p:sldId id="2145706906" r:id="rId35"/>
    <p:sldId id="2145706899" r:id="rId36"/>
    <p:sldId id="501" r:id="rId37"/>
    <p:sldId id="2145706913" r:id="rId38"/>
    <p:sldId id="2145706912" r:id="rId39"/>
    <p:sldId id="2145706882"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Stetler, Katie (DPH)" initials="SK(" lastIdx="4" clrIdx="2"/>
  <p:cmAuthor id="3" name="Wood, Ben (DPH)" initials="WB(" lastIdx="6" clrIdx="3"/>
  <p:cmAuthor id="4" name="Tamar Kaim Doniger" initials="TKD" lastIdx="2" clrIdx="4">
    <p:extLst>
      <p:ext uri="{19B8F6BF-5375-455C-9EA6-DF929625EA0E}">
        <p15:presenceInfo xmlns:p15="http://schemas.microsoft.com/office/powerpoint/2012/main" userId="S-1-5-21-2112347821-1497617604-1846162354-269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55" autoAdjust="0"/>
    <p:restoredTop sz="66397" autoAdjust="0"/>
  </p:normalViewPr>
  <p:slideViewPr>
    <p:cSldViewPr snapToGrid="0" snapToObjects="1">
      <p:cViewPr varScale="1">
        <p:scale>
          <a:sx n="44" d="100"/>
          <a:sy n="44" d="100"/>
        </p:scale>
        <p:origin x="106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KStetler\Desktop\COVID%20vaccine%20plan\Community%20engagement\Community%20forum%20guide\Study%20participant%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60BC-4AB9-896F-8B8BD161DA00}"/>
              </c:ext>
            </c:extLst>
          </c:dPt>
          <c:dPt>
            <c:idx val="1"/>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3-60BC-4AB9-896F-8B8BD161DA00}"/>
              </c:ext>
            </c:extLst>
          </c:dPt>
          <c:dLbls>
            <c:dLbl>
              <c:idx val="0"/>
              <c:layout>
                <c:manualLayout>
                  <c:x val="-0.18280785516451337"/>
                  <c:y val="-4.194381941352721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BC-4AB9-896F-8B8BD161DA00}"/>
                </c:ext>
              </c:extLst>
            </c:dLbl>
            <c:dLbl>
              <c:idx val="1"/>
              <c:layout>
                <c:manualLayout>
                  <c:x val="0.22222832470526824"/>
                  <c:y val="-2.574963601140698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0BC-4AB9-896F-8B8BD161DA0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Pfizer!$A$3:$A$4</c:f>
              <c:strCache>
                <c:ptCount val="2"/>
                <c:pt idx="0">
                  <c:v>Male</c:v>
                </c:pt>
                <c:pt idx="1">
                  <c:v>Female</c:v>
                </c:pt>
              </c:strCache>
            </c:strRef>
          </c:cat>
          <c:val>
            <c:numRef>
              <c:f>Pfizer!$B$3:$B$4</c:f>
              <c:numCache>
                <c:formatCode>General</c:formatCode>
                <c:ptCount val="2"/>
                <c:pt idx="0">
                  <c:v>50.6</c:v>
                </c:pt>
                <c:pt idx="1">
                  <c:v>49.4</c:v>
                </c:pt>
              </c:numCache>
            </c:numRef>
          </c:val>
          <c:extLst>
            <c:ext xmlns:c16="http://schemas.microsoft.com/office/drawing/2014/chart" uri="{C3380CC4-5D6E-409C-BE32-E72D297353CC}">
              <c16:uniqueId val="{00000004-60BC-4AB9-896F-8B8BD161DA0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8308-4A99-8389-5EF1A8C8390B}"/>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8308-4A99-8389-5EF1A8C8390B}"/>
              </c:ext>
            </c:extLst>
          </c:dPt>
          <c:dLbls>
            <c:dLbl>
              <c:idx val="0"/>
              <c:layout>
                <c:manualLayout>
                  <c:x val="-0.27092788243241761"/>
                  <c:y val="-1.491459226203239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308-4A99-8389-5EF1A8C8390B}"/>
                </c:ext>
              </c:extLst>
            </c:dLbl>
            <c:dLbl>
              <c:idx val="1"/>
              <c:layout>
                <c:manualLayout>
                  <c:x val="0.2271552905394561"/>
                  <c:y val="1.9349414597691517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505260418397066"/>
                      <c:h val="0.255363491587003"/>
                    </c:manualLayout>
                  </c15:layout>
                </c:ext>
                <c:ext xmlns:c16="http://schemas.microsoft.com/office/drawing/2014/chart" uri="{C3380CC4-5D6E-409C-BE32-E72D297353CC}">
                  <c16:uniqueId val="{00000003-8308-4A99-8389-5EF1A8C8390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Moderna!$A$3:$A$4</c:f>
              <c:strCache>
                <c:ptCount val="2"/>
                <c:pt idx="0">
                  <c:v>Male</c:v>
                </c:pt>
                <c:pt idx="1">
                  <c:v>Female</c:v>
                </c:pt>
              </c:strCache>
            </c:strRef>
          </c:cat>
          <c:val>
            <c:numRef>
              <c:f>Moderna!$B$3:$B$4</c:f>
              <c:numCache>
                <c:formatCode>General</c:formatCode>
                <c:ptCount val="2"/>
                <c:pt idx="0">
                  <c:v>52.7</c:v>
                </c:pt>
                <c:pt idx="1">
                  <c:v>47.3</c:v>
                </c:pt>
              </c:numCache>
            </c:numRef>
          </c:val>
          <c:extLst>
            <c:ext xmlns:c16="http://schemas.microsoft.com/office/drawing/2014/chart" uri="{C3380CC4-5D6E-409C-BE32-E72D297353CC}">
              <c16:uniqueId val="{00000004-8308-4A99-8389-5EF1A8C8390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CD16-45B3-9300-CC522C5B32A0}"/>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CD16-45B3-9300-CC522C5B32A0}"/>
              </c:ext>
            </c:extLst>
          </c:dPt>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fld id="{BF59A1CB-F3D0-4FE8-8D42-553A586CE3DB}" type="CATEGORYNAME">
                      <a:rPr lang="en-US" sz="1600" b="1">
                        <a:latin typeface="Calibri" panose="020F0502020204030204" pitchFamily="34" charset="0"/>
                        <a:cs typeface="Calibri" panose="020F0502020204030204" pitchFamily="34" charset="0"/>
                      </a:rPr>
                      <a:pPr>
                        <a:defRPr sz="1600" b="1">
                          <a:latin typeface="Calibri" panose="020F0502020204030204" pitchFamily="34" charset="0"/>
                          <a:cs typeface="Calibri" panose="020F0502020204030204" pitchFamily="34" charset="0"/>
                        </a:defRPr>
                      </a:pPr>
                      <a:t>[CATEGORY NAME]</a:t>
                    </a:fld>
                    <a:r>
                      <a:rPr lang="en-US" sz="1600" b="1" baseline="0">
                        <a:latin typeface="Calibri" panose="020F0502020204030204" pitchFamily="34" charset="0"/>
                        <a:cs typeface="Calibri" panose="020F0502020204030204" pitchFamily="34" charset="0"/>
                      </a:rPr>
                      <a:t> </a:t>
                    </a:r>
                  </a:p>
                  <a:p>
                    <a:pPr>
                      <a:defRPr sz="1600" b="1">
                        <a:latin typeface="Calibri" panose="020F0502020204030204" pitchFamily="34" charset="0"/>
                        <a:cs typeface="Calibri" panose="020F0502020204030204" pitchFamily="34" charset="0"/>
                      </a:defRPr>
                    </a:pPr>
                    <a:fld id="{998EB5C0-BD7C-431B-B381-2F59B81BBF3D}" type="PERCENTAGE">
                      <a:rPr lang="en-US" sz="1600" b="1" baseline="0">
                        <a:latin typeface="Calibri" panose="020F0502020204030204" pitchFamily="34" charset="0"/>
                        <a:cs typeface="Calibri" panose="020F0502020204030204" pitchFamily="34" charset="0"/>
                      </a:rPr>
                      <a:pPr>
                        <a:defRPr sz="1600" b="1">
                          <a:latin typeface="Calibri" panose="020F0502020204030204" pitchFamily="34" charset="0"/>
                          <a:cs typeface="Calibri" panose="020F050202020403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16-45B3-9300-CC522C5B32A0}"/>
                </c:ext>
              </c:extLst>
            </c:dLbl>
            <c:dLbl>
              <c:idx val="1"/>
              <c:layout>
                <c:manualLayout>
                  <c:x val="0.23969322005678315"/>
                  <c:y val="6.75535392687598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D16-45B3-9300-CC522C5B32A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'J&amp;J'!$A$3:$A$4</c:f>
              <c:strCache>
                <c:ptCount val="2"/>
                <c:pt idx="0">
                  <c:v>Male</c:v>
                </c:pt>
                <c:pt idx="1">
                  <c:v>Female</c:v>
                </c:pt>
              </c:strCache>
            </c:strRef>
          </c:cat>
          <c:val>
            <c:numRef>
              <c:f>'J&amp;J'!$B$3:$B$4</c:f>
              <c:numCache>
                <c:formatCode>General</c:formatCode>
                <c:ptCount val="2"/>
                <c:pt idx="0">
                  <c:v>55</c:v>
                </c:pt>
                <c:pt idx="1">
                  <c:v>45</c:v>
                </c:pt>
              </c:numCache>
            </c:numRef>
          </c:val>
          <c:extLst>
            <c:ext xmlns:c16="http://schemas.microsoft.com/office/drawing/2014/chart" uri="{C3380CC4-5D6E-409C-BE32-E72D297353CC}">
              <c16:uniqueId val="{00000004-CD16-45B3-9300-CC522C5B32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1/25/2022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1/25/2022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da.gov/media/146304/downlo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en-US" dirty="0"/>
              <a:t>Key updates since the previous version (dated 1/6):</a:t>
            </a:r>
          </a:p>
          <a:p>
            <a:pPr marL="285750" indent="-285750">
              <a:buFontTx/>
              <a:buChar char="-"/>
            </a:pPr>
            <a:r>
              <a:rPr lang="en-US"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Updated information about booster eligibility for people who received the </a:t>
            </a:r>
            <a:r>
              <a:rPr lang="en-US" sz="1800" u="none"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Moderna</a:t>
            </a:r>
            <a:r>
              <a:rPr lang="en-US"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800" u="none">
                <a:solidFill>
                  <a:srgbClr val="008080"/>
                </a:solidFill>
                <a:effectLst/>
                <a:latin typeface="Calibri" panose="020F0502020204030204" pitchFamily="34" charset="0"/>
                <a:ea typeface="Calibri" panose="020F0502020204030204" pitchFamily="34" charset="0"/>
                <a:cs typeface="Calibri" panose="020F0502020204030204" pitchFamily="34" charset="0"/>
              </a:rPr>
              <a:t>vaccine (</a:t>
            </a:r>
            <a:r>
              <a:rPr lang="en-US"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slide 23)</a:t>
            </a:r>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3067660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Serious side effects from vaccines, including the COVID-19 vaccine, are rare. In the Pfizer, </a:t>
            </a:r>
            <a:r>
              <a:rPr lang="en-US" sz="1200" kern="1200" dirty="0" err="1">
                <a:solidFill>
                  <a:schemeClr val="tx1"/>
                </a:solidFill>
                <a:effectLst/>
                <a:latin typeface="+mn-lt"/>
                <a:ea typeface="+mn-ea"/>
                <a:cs typeface="+mn-cs"/>
              </a:rPr>
              <a:t>Moderna</a:t>
            </a:r>
            <a:r>
              <a:rPr lang="en-US" sz="1200" kern="1200" dirty="0">
                <a:solidFill>
                  <a:schemeClr val="tx1"/>
                </a:solidFill>
                <a:effectLst/>
                <a:latin typeface="+mn-lt"/>
                <a:ea typeface="+mn-ea"/>
                <a:cs typeface="+mn-cs"/>
              </a:rPr>
              <a:t>, and Janssen clinical trials, serious side effects happened at the same frequency as they do in the general population (among less than 1.0% of participants who received the vaccine). There were no notable differences in serious adverse events by age, race, ethnicity, or medical conditions. </a:t>
            </a:r>
            <a:r>
              <a:rPr lang="en-US" sz="1800" u="none" kern="1200"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The side effects in adolescents 12-15 years old were consistent with those reported in clinical trial participants 16 years of age and older.</a:t>
            </a:r>
            <a:endParaRPr lang="en-US" sz="1800" u="none"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200" kern="1200" dirty="0">
              <a:solidFill>
                <a:schemeClr val="tx1"/>
              </a:solidFill>
              <a:effectLst/>
              <a:latin typeface="+mn-lt"/>
              <a:ea typeface="+mn-ea"/>
              <a:cs typeface="+mn-cs"/>
            </a:endParaRPr>
          </a:p>
          <a:p>
            <a:r>
              <a:rPr lang="en-US" sz="2400" dirty="0"/>
              <a:t>If you got the J&amp;J COVID-19 vaccine and develop any of the symptoms below within 3 weeks after vaccination, get medical care right away:</a:t>
            </a:r>
          </a:p>
          <a:p>
            <a:pPr marL="800100" lvl="1" indent="-342900">
              <a:buFont typeface="Arial" panose="020B0604020202020204" pitchFamily="34" charset="0"/>
              <a:buChar char="•"/>
            </a:pPr>
            <a:r>
              <a:rPr lang="en-US" sz="2400" dirty="0"/>
              <a:t>Severe headache or blurred vision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Shortness of breath</a:t>
            </a:r>
          </a:p>
          <a:p>
            <a:pPr marL="800100" lvl="1" indent="-342900">
              <a:buFont typeface="Arial" panose="020B0604020202020204" pitchFamily="34" charset="0"/>
              <a:buChar char="•"/>
            </a:pPr>
            <a:r>
              <a:rPr lang="en-US" sz="2400" dirty="0"/>
              <a:t>Gut pain that does not go away</a:t>
            </a:r>
          </a:p>
          <a:p>
            <a:pPr marL="800100" lvl="1" indent="-342900">
              <a:buFont typeface="Arial" panose="020B0604020202020204" pitchFamily="34" charset="0"/>
              <a:buChar char="•"/>
            </a:pPr>
            <a:r>
              <a:rPr lang="en-US" sz="2400" dirty="0"/>
              <a:t>Chest pain</a:t>
            </a:r>
          </a:p>
          <a:p>
            <a:pPr marL="800100" lvl="1" indent="-342900">
              <a:buFont typeface="Arial" panose="020B0604020202020204" pitchFamily="34" charset="0"/>
              <a:buChar char="•"/>
            </a:pPr>
            <a:r>
              <a:rPr lang="en-US" sz="2400" dirty="0"/>
              <a:t>Leg swelling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Easy bruising or tiny blood spots under the skin</a:t>
            </a:r>
            <a:endParaRPr lang="en-US" sz="2400"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a:t>
            </a:r>
            <a:r>
              <a:rPr lang="en-US" sz="1200" b="1" kern="1200" dirty="0" err="1">
                <a:solidFill>
                  <a:schemeClr val="tx1"/>
                </a:solidFill>
                <a:effectLst/>
                <a:latin typeface="+mn-lt"/>
                <a:ea typeface="+mn-ea"/>
                <a:cs typeface="+mn-cs"/>
              </a:rPr>
              <a:t>Moderna</a:t>
            </a:r>
            <a:r>
              <a:rPr lang="en-US" sz="1200" kern="1200" dirty="0">
                <a:solidFill>
                  <a:schemeClr val="tx1"/>
                </a:solidFill>
                <a:effectLst/>
                <a:latin typeface="+mn-lt"/>
                <a:ea typeface="+mn-ea"/>
                <a:cs typeface="+mn-cs"/>
              </a:rPr>
              <a:t> vaccine trial, examples of serious side effects included two people with facial swelling, one person with difficult-to-control nausea and vomiting, and one report of Bell’s palsy. In the </a:t>
            </a:r>
            <a:r>
              <a:rPr lang="en-US" sz="1200" b="1" kern="1200" dirty="0">
                <a:solidFill>
                  <a:schemeClr val="tx1"/>
                </a:solidFill>
                <a:effectLst/>
                <a:latin typeface="+mn-lt"/>
                <a:ea typeface="+mn-ea"/>
                <a:cs typeface="+mn-cs"/>
              </a:rPr>
              <a:t>Pfizer</a:t>
            </a:r>
            <a:r>
              <a:rPr lang="en-US" sz="1200" kern="1200" dirty="0">
                <a:solidFill>
                  <a:schemeClr val="tx1"/>
                </a:solidFill>
                <a:effectLst/>
                <a:latin typeface="+mn-lt"/>
                <a:ea typeface="+mn-ea"/>
                <a:cs typeface="+mn-cs"/>
              </a:rPr>
              <a:t> vaccine trial, examples included a shoulder injury at the vaccination site and swollen lymph nodes in the armpit opposite the vaccination arm. In the </a:t>
            </a:r>
            <a:r>
              <a:rPr lang="en-US" sz="1200" b="1" kern="1200" dirty="0">
                <a:solidFill>
                  <a:schemeClr val="tx1"/>
                </a:solidFill>
                <a:effectLst/>
                <a:latin typeface="+mn-lt"/>
                <a:ea typeface="+mn-ea"/>
                <a:cs typeface="+mn-cs"/>
              </a:rPr>
              <a:t>Janssen</a:t>
            </a:r>
            <a:r>
              <a:rPr lang="en-US" sz="1200" kern="1200" dirty="0">
                <a:solidFill>
                  <a:schemeClr val="tx1"/>
                </a:solidFill>
                <a:effectLst/>
                <a:latin typeface="+mn-lt"/>
                <a:ea typeface="+mn-ea"/>
                <a:cs typeface="+mn-cs"/>
              </a:rPr>
              <a:t> vaccine trial, examples included four people with seizures and six people with deep vein thrombosis. We don’t know if these serious side effects are related to the vaccine or not.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instances of severe allergic reactions have been reported outside of clinical trials. See slide 19 for more information about allergic reactions.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Minor side effects are more common after the second dose of </a:t>
            </a:r>
            <a:r>
              <a:rPr lang="en-US" sz="1200" kern="1200" dirty="0" err="1">
                <a:solidFill>
                  <a:schemeClr val="tx1"/>
                </a:solidFill>
                <a:effectLst/>
                <a:latin typeface="+mn-lt"/>
                <a:ea typeface="+mn-ea"/>
                <a:cs typeface="+mn-cs"/>
              </a:rPr>
              <a:t>Moderna</a:t>
            </a:r>
            <a:r>
              <a:rPr lang="en-US" sz="1200" kern="1200" dirty="0">
                <a:solidFill>
                  <a:schemeClr val="tx1"/>
                </a:solidFill>
                <a:effectLst/>
                <a:latin typeface="+mn-lt"/>
                <a:ea typeface="+mn-ea"/>
                <a:cs typeface="+mn-cs"/>
              </a:rPr>
              <a:t> and Pfizer than the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https://www.fda.gov/emergency-preparedness-and-response/mcm-legal-regulatory-and-policy-framework/pfizer-biontech-covid-19-vaccine-frequently-asked-questions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https://www.fda.gov/emergency-preparedness-and-response/mcm-legal-regulatory-and-policy-framework/moderna-covid-19-vaccine-frequently-asked-questions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https://www.fda.gov/emergency-preparedness-and-response/mcm-legal-regulatory-and-policy-framework/janssen-covid-19-vaccine-frequently-asked-questions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https://www.fda.gov/media/146305/download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408841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50.6% of participants in the Pfizer safety trials were male and 49.4% were female, 83.1% were White, 9.1% were Black or African American, 28.0% were Hispanic or Latino, 4.3% were Asian, and 0.5% were American Indian or Alaska Native.</a:t>
            </a:r>
            <a:r>
              <a:rPr lang="en-US" sz="1800" kern="1200" dirty="0">
                <a:effectLst/>
                <a:latin typeface="Calibri" panose="020F0502020204030204" pitchFamily="34" charset="0"/>
                <a:ea typeface="Times New Roman" panose="02020603050405020304" pitchFamily="18" charset="0"/>
              </a:rPr>
              <a:t> The safety of the Pfizer vaccine in younger adolescents was studied in 2,260 adolescents ages 12-15 </a:t>
            </a:r>
            <a:r>
              <a:rPr lang="en-US" sz="1800" dirty="0">
                <a:latin typeface="Calibri" panose="020F0502020204030204" pitchFamily="34" charset="0"/>
                <a:cs typeface="Calibri" panose="020F0502020204030204" pitchFamily="34" charset="0"/>
              </a:rPr>
              <a:t>and 3,000 children ages 5-11.</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https://www.fda.gov/media/144413/download</a:t>
            </a:r>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4046160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52.7% of participants in </a:t>
            </a:r>
            <a:r>
              <a:rPr lang="en-US" sz="1200" kern="1200" dirty="0" err="1">
                <a:solidFill>
                  <a:schemeClr val="tx1"/>
                </a:solidFill>
                <a:effectLst/>
                <a:latin typeface="+mn-lt"/>
                <a:ea typeface="+mn-ea"/>
                <a:cs typeface="+mn-cs"/>
              </a:rPr>
              <a:t>Moderna</a:t>
            </a:r>
            <a:r>
              <a:rPr lang="en-US" sz="1200" kern="1200" dirty="0">
                <a:solidFill>
                  <a:schemeClr val="tx1"/>
                </a:solidFill>
                <a:effectLst/>
                <a:latin typeface="+mn-lt"/>
                <a:ea typeface="+mn-ea"/>
                <a:cs typeface="+mn-cs"/>
              </a:rPr>
              <a:t> safety trials were male, 47.3% were female, 79.2% were White, 10.2% were Black or African American, 20.5% were Hispanic or Latino, 4.6% were Asian, 0.8% were American Indian or Alaska Native, 0.2% were Native Hawaiian or Pacific Islander, 2.1% were Other, and 2.1% were Multiracial.</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average age of participants was 52; 75.2% were 18 to 64 years of age and 24.8% were 65 years of age and older.</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demographic characteristics were similar among participants who received </a:t>
            </a:r>
            <a:r>
              <a:rPr lang="en-US" sz="1200" b="0" i="0" kern="1200" dirty="0" err="1">
                <a:solidFill>
                  <a:schemeClr val="tx1"/>
                </a:solidFill>
                <a:effectLst/>
                <a:latin typeface="+mn-lt"/>
                <a:ea typeface="+mn-ea"/>
                <a:cs typeface="+mn-cs"/>
              </a:rPr>
              <a:t>Moderna</a:t>
            </a:r>
            <a:r>
              <a:rPr lang="en-US" sz="1200" b="0" i="0" kern="1200" dirty="0">
                <a:solidFill>
                  <a:schemeClr val="tx1"/>
                </a:solidFill>
                <a:effectLst/>
                <a:latin typeface="+mn-lt"/>
                <a:ea typeface="+mn-ea"/>
                <a:cs typeface="+mn-cs"/>
              </a:rPr>
              <a:t> COVID-19 Vaccine and those who received placebo.</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https://www.fda.gov/media/144637/download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1009359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45% of </a:t>
            </a:r>
            <a:r>
              <a:rPr lang="en-US" sz="1200" b="0" kern="1200" dirty="0">
                <a:solidFill>
                  <a:schemeClr val="tx1"/>
                </a:solidFill>
                <a:effectLst/>
                <a:latin typeface="+mn-lt"/>
                <a:ea typeface="+mn-ea"/>
                <a:cs typeface="+mn-cs"/>
              </a:rPr>
              <a:t>Janssen</a:t>
            </a:r>
            <a:r>
              <a:rPr lang="en-US" sz="1200" kern="1200" dirty="0">
                <a:solidFill>
                  <a:schemeClr val="tx1"/>
                </a:solidFill>
                <a:effectLst/>
                <a:latin typeface="+mn-lt"/>
                <a:ea typeface="+mn-ea"/>
                <a:cs typeface="+mn-cs"/>
              </a:rPr>
              <a:t> participants were female, 55% were male, 58.7% were White, 19.4% were Black or African American, 45.3% were Hispanic or Latino, 3.3% were Asian, 9.5% were American Indian/Alaska Native 0.2% were Native Hawaiian or other Pacific Islander, 5.6% were from multiple racial groups and 1.4% were unknown races. The average age of participants was 52.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demographic characteristics were similar among participants who received Janssen COVID-19 Vaccine and those who received placebo.</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https://www.fda.gov/media/146304/download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1203927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there is a small chance that the COVID-19 vaccines could cause a severe allergic reaction, this would usually happen within a few minutes to one hour after getting the vaccine. </a:t>
            </a:r>
          </a:p>
          <a:p>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Signs of a severe allergic reaction can include: </a:t>
            </a:r>
          </a:p>
          <a:p>
            <a:r>
              <a:rPr lang="en-US" sz="1200" b="0" i="0" u="none" strike="noStrike" kern="1200" baseline="0" dirty="0">
                <a:solidFill>
                  <a:schemeClr val="tx1"/>
                </a:solidFill>
                <a:latin typeface="+mn-lt"/>
                <a:ea typeface="+mn-ea"/>
                <a:cs typeface="+mn-cs"/>
              </a:rPr>
              <a:t>• Difficulty breathing </a:t>
            </a:r>
          </a:p>
          <a:p>
            <a:r>
              <a:rPr lang="en-US" sz="1200" b="0" i="0" u="none" strike="noStrike" kern="1200" baseline="0" dirty="0">
                <a:solidFill>
                  <a:schemeClr val="tx1"/>
                </a:solidFill>
                <a:latin typeface="+mn-lt"/>
                <a:ea typeface="+mn-ea"/>
                <a:cs typeface="+mn-cs"/>
              </a:rPr>
              <a:t>• Swelling of your face and throat </a:t>
            </a:r>
          </a:p>
          <a:p>
            <a:r>
              <a:rPr lang="en-US" sz="1200" b="0" i="0" u="none" strike="noStrike" kern="1200" baseline="0" dirty="0">
                <a:solidFill>
                  <a:schemeClr val="tx1"/>
                </a:solidFill>
                <a:latin typeface="+mn-lt"/>
                <a:ea typeface="+mn-ea"/>
                <a:cs typeface="+mn-cs"/>
              </a:rPr>
              <a:t>• A fast heartbeat </a:t>
            </a:r>
          </a:p>
          <a:p>
            <a:r>
              <a:rPr lang="en-US" sz="1200" b="0" i="0" u="none" strike="noStrike" kern="1200" baseline="0" dirty="0">
                <a:solidFill>
                  <a:schemeClr val="tx1"/>
                </a:solidFill>
                <a:latin typeface="+mn-lt"/>
                <a:ea typeface="+mn-ea"/>
                <a:cs typeface="+mn-cs"/>
              </a:rPr>
              <a:t>• A bad rash all over your body </a:t>
            </a:r>
          </a:p>
          <a:p>
            <a:r>
              <a:rPr lang="en-US" sz="1200" b="0" i="0" u="none" strike="noStrike" kern="1200" baseline="0" dirty="0">
                <a:solidFill>
                  <a:schemeClr val="tx1"/>
                </a:solidFill>
                <a:latin typeface="+mn-lt"/>
                <a:ea typeface="+mn-ea"/>
                <a:cs typeface="+mn-cs"/>
              </a:rPr>
              <a:t>• Dizziness and weakness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a history of allergic reactions, your vaccination provider may ask you to stay longer at the place where you received your vaccine for monitoring afterwards.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CDC looked at data reported to the federal Vaccine Adverse Event Reporting (VAERS) system from mid-December to mid-January, and there were rare reports of severe allergic reaction after COVID-19 vaccination, which happened at similar rates to what is seen with other commonly used vaccines like the flu.</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16282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COVID-19 vaccines are being studied carefully now and will continue to be studied for many years, similar to other vaccines.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Here’s why it’s safe:</a:t>
            </a:r>
          </a:p>
          <a:p>
            <a:pPr marL="171450" lvl="0" indent="-171450">
              <a:buFontTx/>
              <a:buChar char="-"/>
            </a:pPr>
            <a:r>
              <a:rPr lang="en-US" dirty="0"/>
              <a:t>The COVID-19 vaccine, like other vaccines, works by teaching our bodies to develop antibodies that fight against the virus that causes COVID-19, to prevent future illness.  </a:t>
            </a:r>
          </a:p>
          <a:p>
            <a:pPr marL="171450" lvl="0" indent="-171450">
              <a:buFontTx/>
              <a:buChar char="-"/>
            </a:pPr>
            <a:r>
              <a:rPr lang="en-US" dirty="0"/>
              <a:t>There is no evidence right now that antibodies formed from COVID-19 vaccination will cause any problems with pregnancy, including the development of the placenta. </a:t>
            </a:r>
          </a:p>
          <a:p>
            <a:pPr marL="171450" lvl="0" indent="-171450">
              <a:buFontTx/>
              <a:buChar char="-"/>
            </a:pPr>
            <a:r>
              <a:rPr lang="en-US" dirty="0"/>
              <a:t>In fact, there is no evidence that fertility problems are a side effect of ANY vaccine. </a:t>
            </a:r>
          </a:p>
          <a:p>
            <a:r>
              <a:rPr lang="en-US" dirty="0"/>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3219355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1110833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dirty="0">
                <a:solidFill>
                  <a:srgbClr val="008080"/>
                </a:solidFill>
                <a:effectLst/>
                <a:latin typeface="Calibri" panose="020F0502020204030204" pitchFamily="34" charset="0"/>
                <a:ea typeface="Times New Roman" panose="02020603050405020304" pitchFamily="18" charset="0"/>
                <a:cs typeface="Times New Roman" panose="02020603050405020304" pitchFamily="18" charset="0"/>
              </a:rPr>
              <a:t>Notes:</a:t>
            </a:r>
            <a:endParaRPr lang="en-US" sz="1800" u="non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400"/>
              <a:buFont typeface="Symbol" panose="05050102010706020507" pitchFamily="18" charset="2"/>
              <a:buChar char=""/>
            </a:pPr>
            <a:r>
              <a:rPr lang="en-US"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The Pfizer COVID-19 Vaccine is over 90% effective at preventing COVID-19 in children ages 5 through 11 years.</a:t>
            </a:r>
            <a:endParaRPr lang="en-US" sz="1800" u="none"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SzPts val="1400"/>
              <a:buFont typeface="Symbol" panose="05050102010706020507" pitchFamily="18" charset="2"/>
              <a:buChar char=""/>
            </a:pPr>
            <a:r>
              <a:rPr lang="en-US"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Getting children vaccinated can help protect them against COVID-19, as well as reduce disruptions to in-person learning and group activities by helping slow community transmission.</a:t>
            </a:r>
            <a:endParaRPr lang="en-US" sz="1800" u="none"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SzPts val="1400"/>
              <a:buFont typeface="Symbol" panose="05050102010706020507" pitchFamily="18" charset="2"/>
              <a:buChar char=""/>
            </a:pPr>
            <a:r>
              <a:rPr lang="en-US"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Children may have some side effects from the vaccine, similar to those seen in adults and with other vaccines. These are normal signs that their body is building protection, but they should go away in a few days.</a:t>
            </a:r>
            <a:endParaRPr lang="en-US" sz="1800" u="none"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2279551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a:t>
            </a:r>
            <a:r>
              <a:rPr lang="en-US" sz="1200" kern="1200" dirty="0">
                <a:solidFill>
                  <a:schemeClr val="tx1"/>
                </a:solidFill>
                <a:effectLst/>
                <a:latin typeface="+mn-lt"/>
                <a:ea typeface="+mn-ea"/>
                <a:cs typeface="+mn-cs"/>
              </a:rPr>
              <a:t> COVID-19 vaccines do not change or interact with your DNA in any 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Vaccines teach our immune system how to fight against a specific virus. They work with the body’s natural defenses to safely develop immunity to disease.  In order to do its job, the COVID-19 vaccine doesn’t need to go inside the nucleus of the cell, which is where our DNA is kept. This means the vaccine never interacts with our DNA in any way and has no way to change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end of the process, our bodies have learned how to protect against future infection. That immune response and making antibodies is what protects us from getting infected if the real virus enters our bodies. (source: </a:t>
            </a:r>
            <a:r>
              <a:rPr lang="en-US" sz="1200" u="sng" kern="1200" dirty="0">
                <a:solidFill>
                  <a:schemeClr val="tx1"/>
                </a:solidFill>
                <a:effectLst/>
                <a:latin typeface="+mn-lt"/>
                <a:ea typeface="+mn-ea"/>
                <a:cs typeface="+mn-cs"/>
              </a:rPr>
              <a:t>https://www.cdc.gov/coronavirus/2019-ncov/vaccines/facts.html)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21900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2849450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CDC is monitoring virus changes in the United States, including changes with the Omicron variant.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Scientists are working to learn more about how easily each variant spreads, whether they could cause more severe illness, and whether the vaccines we already have will protect people against specific COVID-19 variants.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103884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rPr>
              <a:t>You can choose which booster vaccine you want. Some people may want the type they originally received; others may prefer to get a different booster.</a:t>
            </a:r>
          </a:p>
          <a:p>
            <a:pPr marL="171450" indent="-171450">
              <a:buFont typeface="Arial" panose="020B0604020202020204" pitchFamily="34" charset="0"/>
              <a:buChar char="•"/>
            </a:pPr>
            <a:r>
              <a:rPr lang="en-US" b="0" i="0" dirty="0">
                <a:solidFill>
                  <a:srgbClr val="141414"/>
                </a:solidFill>
                <a:effectLst/>
                <a:latin typeface="Noto Sans VF"/>
              </a:rPr>
              <a:t>The side effects following the booster are similar to those after the second dose.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are still considered fully vaccinated if you do not receive a booster shot.</a:t>
            </a:r>
          </a:p>
          <a:p>
            <a:pPr marL="171450" indent="-171450">
              <a:buFont typeface="Arial" panose="020B0604020202020204" pitchFamily="34" charset="0"/>
              <a:buChar char="•"/>
            </a:pPr>
            <a:r>
              <a:rPr lang="en-US" b="0" i="0" dirty="0">
                <a:solidFill>
                  <a:srgbClr val="141414"/>
                </a:solidFill>
                <a:effectLst/>
                <a:latin typeface="Noto Sans VF"/>
              </a:rPr>
              <a:t>You can get a COVID-19 vaccine and other vaccinations like a flu or shingles vaccine at the same time or close together.</a:t>
            </a:r>
            <a:endParaRPr lang="en-US" dirty="0"/>
          </a:p>
          <a:p>
            <a:pPr marL="171450" indent="-171450">
              <a:buFont typeface="Arial" panose="020B0604020202020204" pitchFamily="34" charset="0"/>
              <a:buChar char="•"/>
            </a:pPr>
            <a:r>
              <a:rPr lang="en-US" dirty="0"/>
              <a:t>For answers to more commonly asked questions about boosters, visit: </a:t>
            </a:r>
            <a:r>
              <a:rPr lang="en-US" b="1" dirty="0"/>
              <a:t>https://www.mass.gov/info-details/covid-19-booster-frequently-asked-questions </a:t>
            </a:r>
          </a:p>
        </p:txBody>
      </p:sp>
      <p:sp>
        <p:nvSpPr>
          <p:cNvPr id="4" name="Slide Number Placeholder 3"/>
          <p:cNvSpPr>
            <a:spLocks noGrp="1"/>
          </p:cNvSpPr>
          <p:nvPr>
            <p:ph type="sldNum" sz="quarter" idx="5"/>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2578948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SzPts val="1400"/>
              <a:buFontTx/>
              <a:buChar char="-"/>
            </a:pPr>
            <a:r>
              <a:rPr lang="en-US" sz="1200" kern="1200" dirty="0">
                <a:solidFill>
                  <a:schemeClr val="tx1"/>
                </a:solidFill>
                <a:effectLst/>
                <a:latin typeface="+mn-lt"/>
                <a:ea typeface="+mn-ea"/>
                <a:cs typeface="+mn-cs"/>
              </a:rPr>
              <a:t>These methods apply to people looking for booster shots as well.</a:t>
            </a:r>
          </a:p>
          <a:p>
            <a:pPr marL="171450" marR="0" lvl="0" indent="-171450">
              <a:lnSpc>
                <a:spcPct val="107000"/>
              </a:lnSpc>
              <a:spcBef>
                <a:spcPts val="0"/>
              </a:spcBef>
              <a:spcAft>
                <a:spcPts val="0"/>
              </a:spcAft>
              <a:buSzPts val="1400"/>
              <a:buFontTx/>
              <a:buChar char="-"/>
            </a:pPr>
            <a:r>
              <a:rPr lang="en-US" sz="1200" kern="1200" dirty="0">
                <a:solidFill>
                  <a:schemeClr val="tx1"/>
                </a:solidFill>
                <a:effectLst/>
                <a:latin typeface="+mn-lt"/>
                <a:ea typeface="+mn-ea"/>
                <a:cs typeface="+mn-cs"/>
              </a:rPr>
              <a:t>The Scheduling Resource Line is for people who cannot access the internet. It is available in 100 languages. Representatives have the same access to appointments as on the public website. Their hours are:</a:t>
            </a:r>
          </a:p>
          <a:p>
            <a:pPr marL="628650" lvl="1" indent="-171450">
              <a:buFontTx/>
              <a:buChar char="-"/>
            </a:pPr>
            <a:r>
              <a:rPr lang="en-US" sz="1200" dirty="0">
                <a:ea typeface="Calibri" panose="020F0502020204030204" pitchFamily="34" charset="0"/>
                <a:cs typeface="Times New Roman" panose="02020603050405020304" pitchFamily="18" charset="0"/>
              </a:rPr>
              <a:t>Monday – Thursday from 8:30 AM to 8:00 PM</a:t>
            </a:r>
          </a:p>
          <a:p>
            <a:pPr marL="628650" lvl="1" indent="-171450">
              <a:buFontTx/>
              <a:buChar char="-"/>
            </a:pPr>
            <a:r>
              <a:rPr lang="en-US" sz="1200" dirty="0">
                <a:ea typeface="Calibri" panose="020F0502020204030204" pitchFamily="34" charset="0"/>
                <a:cs typeface="Times New Roman" panose="02020603050405020304" pitchFamily="18" charset="0"/>
              </a:rPr>
              <a:t>Friday – Sunday from 8:30 AM to 5:00 PM</a:t>
            </a:r>
            <a:endParaRPr lang="en-US" sz="1200" dirty="0"/>
          </a:p>
          <a:p>
            <a:pPr marL="171450" lvl="0" indent="-171450">
              <a:buFontTx/>
              <a:buChar char="-"/>
            </a:pPr>
            <a:endParaRPr lang="en-US" sz="1200" kern="1200" dirty="0">
              <a:solidFill>
                <a:schemeClr val="tx1"/>
              </a:solidFill>
              <a:effectLst/>
              <a:latin typeface="+mn-lt"/>
              <a:ea typeface="+mn-ea"/>
              <a:cs typeface="+mn-cs"/>
            </a:endParaRP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24</a:t>
            </a:fld>
            <a:endParaRPr lang="en-US"/>
          </a:p>
        </p:txBody>
      </p:sp>
    </p:spTree>
    <p:extLst>
      <p:ext uri="{BB962C8B-B14F-4D97-AF65-F5344CB8AC3E}">
        <p14:creationId xmlns:p14="http://schemas.microsoft.com/office/powerpoint/2010/main" val="3964998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The Homebound Program intake line is open Monday through Friday from 9 AM to 5 PM and has representatives who speak English and Spanish, as well as interpreters in 100+ languages.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When you are registered with the Homebound Program, you will generally be called within 5 business days to schedule your appointment. In-home vaccinations will be: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Performed by medical professionals, following all public health guidelines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Tailored to meet the individual needs of the homebound individual, as discussed on the scheduling call</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Scheduled based on geography of homebound residents, not on a first-come first-served basis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Performed using the Johnson &amp; Johnson single-dose vaccine, which is easier to transport and requires only one appointment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Individuals 12-17 years old will be offered the Pfizer vaccine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MassHealth transportation coverage </a:t>
            </a:r>
            <a:r>
              <a:rPr lang="en-US" dirty="0"/>
              <a:t>includes people with MassHealth Limited, Children’s Medical Security Program (CMSP) and MassHealth Family Assistance (FA).  In addition, members can request transportation services directly through MassHealth’s Customer Service, rather than needing to request services through a health care provider.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kern="1200" dirty="0">
                <a:solidFill>
                  <a:schemeClr val="tx1"/>
                </a:solidFill>
                <a:effectLst/>
                <a:latin typeface="+mn-lt"/>
                <a:ea typeface="+mn-ea"/>
                <a:cs typeface="+mn-cs"/>
              </a:rPr>
              <a:t>There also may be local community organizations, such as Aging Services Access Points (ASAPs) and Councils on Aging (COAs) that can assist you in finding transportation. </a:t>
            </a:r>
            <a:endParaRPr lang="en-US" dirty="0"/>
          </a:p>
        </p:txBody>
      </p:sp>
      <p:sp>
        <p:nvSpPr>
          <p:cNvPr id="4" name="Slide Number Placeholder 3"/>
          <p:cNvSpPr>
            <a:spLocks noGrp="1"/>
          </p:cNvSpPr>
          <p:nvPr>
            <p:ph type="sldNum" sz="quarter" idx="10"/>
          </p:nvPr>
        </p:nvSpPr>
        <p:spPr/>
        <p:txBody>
          <a:bodyPr/>
          <a:lstStyle/>
          <a:p>
            <a:fld id="{CD1AA723-8E7C-466C-9B48-1A291385479A}" type="slidenum">
              <a:rPr lang="en-US" smtClean="0"/>
              <a:t>25</a:t>
            </a:fld>
            <a:endParaRPr lang="en-US"/>
          </a:p>
        </p:txBody>
      </p:sp>
    </p:spTree>
    <p:extLst>
      <p:ext uri="{BB962C8B-B14F-4D97-AF65-F5344CB8AC3E}">
        <p14:creationId xmlns:p14="http://schemas.microsoft.com/office/powerpoint/2010/main" val="4037856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Health insurance (including Medicare and Medicaid) will cover the cost of administering the vaccine. Bring your health insurance card, if you have one. Your insurance will be billed at no cost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Health care providers can also be reimbursed from the federal government for the cost of administering vaccine to undocumented immigrants.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1056059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The federal government has confirmed that it will not consider COVID-19 treatment (including a vaccine) as part of a determination of whether someone is a “public charge” or as it relates to the public benefit condition for certain individuals seeking an extension of stay or change of status, even if the vaccine is paid for by Medicaid or other federal funds.</a:t>
            </a:r>
          </a:p>
          <a:p>
            <a:endParaRPr lang="en-US" dirty="0"/>
          </a:p>
          <a:p>
            <a:r>
              <a:rPr lang="en-US" sz="1200" b="0" i="0" kern="1200" dirty="0">
                <a:solidFill>
                  <a:schemeClr val="tx1"/>
                </a:solidFill>
                <a:effectLst/>
                <a:latin typeface="+mn-lt"/>
                <a:ea typeface="+mn-ea"/>
                <a:cs typeface="+mn-cs"/>
              </a:rPr>
              <a:t>Bring an ID with your name, if you have one, to verify your name in the vaccination system. It is not required.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Bring your health insurance card, if you have one. Your insurance will be billed at no cost to you. You do not need to be insured to receive the vaccine.</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2558237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any significant pain or discomfort, talk to your healthcare provider, who may recommend over-the-counter medicine, such as ibuprofen or acetaminophen. To reduce pain and discomfort where you got the shot apply a clean, cool, wet washcloth over the area, and use or exercise your arm.  To reduce discomfort from fever, drink plenty of fluids and dress lightly.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most cases, discomfort from fever or pain is normal, but contact your healthcare provider if the redness or tenderness where you got the shot increases after 24 hours or your side effects are worrying you or do not seem to be going away after a few days</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V-safe</a:t>
            </a:r>
            <a:r>
              <a:rPr lang="en-US" sz="1200" kern="1200" dirty="0">
                <a:solidFill>
                  <a:schemeClr val="tx1"/>
                </a:solidFill>
                <a:effectLst/>
                <a:latin typeface="+mn-lt"/>
                <a:ea typeface="+mn-ea"/>
                <a:cs typeface="+mn-cs"/>
              </a:rPr>
              <a:t> is a smartphone-based tool that uses text messaging and web surveys to provide personalized health check-ins after you receive a COVID-19 vaccination. Through </a:t>
            </a:r>
            <a:r>
              <a:rPr lang="en-US" sz="1200" b="1" kern="1200" dirty="0">
                <a:solidFill>
                  <a:schemeClr val="tx1"/>
                </a:solidFill>
                <a:effectLst/>
                <a:latin typeface="+mn-lt"/>
                <a:ea typeface="+mn-ea"/>
                <a:cs typeface="+mn-cs"/>
              </a:rPr>
              <a:t>v-safe</a:t>
            </a:r>
            <a:r>
              <a:rPr lang="en-US" sz="1200" kern="1200" dirty="0">
                <a:solidFill>
                  <a:schemeClr val="tx1"/>
                </a:solidFill>
                <a:effectLst/>
                <a:latin typeface="+mn-lt"/>
                <a:ea typeface="+mn-ea"/>
                <a:cs typeface="+mn-cs"/>
              </a:rPr>
              <a:t>, you can quickly tell CDC if you have any side effects after getting the COVID-19 vaccine. Depending on your answers, someone from CDC may call to check on you and get more information. And </a:t>
            </a:r>
            <a:r>
              <a:rPr lang="en-US" sz="1200" b="1" kern="1200" dirty="0">
                <a:solidFill>
                  <a:schemeClr val="tx1"/>
                </a:solidFill>
                <a:effectLst/>
                <a:latin typeface="+mn-lt"/>
                <a:ea typeface="+mn-ea"/>
                <a:cs typeface="+mn-cs"/>
              </a:rPr>
              <a:t>v-safe</a:t>
            </a:r>
            <a:r>
              <a:rPr lang="en-US" sz="1200" kern="1200" dirty="0">
                <a:solidFill>
                  <a:schemeClr val="tx1"/>
                </a:solidFill>
                <a:effectLst/>
                <a:latin typeface="+mn-lt"/>
                <a:ea typeface="+mn-ea"/>
                <a:cs typeface="+mn-cs"/>
              </a:rPr>
              <a:t> will remind you to get your second COVID-19 vaccine dose if you need one. To sign up for </a:t>
            </a:r>
            <a:r>
              <a:rPr lang="en-US" sz="1200" b="1" kern="1200" dirty="0">
                <a:solidFill>
                  <a:schemeClr val="tx1"/>
                </a:solidFill>
                <a:effectLst/>
                <a:latin typeface="+mn-lt"/>
                <a:ea typeface="+mn-ea"/>
                <a:cs typeface="+mn-cs"/>
              </a:rPr>
              <a:t>v-safe</a:t>
            </a:r>
            <a:r>
              <a:rPr lang="en-US" sz="1200" kern="1200" dirty="0">
                <a:solidFill>
                  <a:schemeClr val="tx1"/>
                </a:solidFill>
                <a:effectLst/>
                <a:latin typeface="+mn-lt"/>
                <a:ea typeface="+mn-ea"/>
                <a:cs typeface="+mn-cs"/>
              </a:rPr>
              <a:t>, please visit cdc.gov/</a:t>
            </a:r>
            <a:r>
              <a:rPr lang="en-US" sz="1200" kern="1200" dirty="0" err="1">
                <a:solidFill>
                  <a:schemeClr val="tx1"/>
                </a:solidFill>
                <a:effectLst/>
                <a:latin typeface="+mn-lt"/>
                <a:ea typeface="+mn-ea"/>
                <a:cs typeface="+mn-cs"/>
              </a:rPr>
              <a:t>vsafe</a:t>
            </a:r>
            <a:r>
              <a:rPr lang="en-US" sz="120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940037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4131927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People are fully vaccinated for COVID-19 if they have received two doses of either the </a:t>
            </a:r>
            <a:r>
              <a:rPr lang="en-US" sz="1200" b="0" i="0" kern="1200" dirty="0" err="1">
                <a:solidFill>
                  <a:schemeClr val="tx1"/>
                </a:solidFill>
                <a:effectLst/>
                <a:latin typeface="+mn-lt"/>
                <a:ea typeface="+mn-ea"/>
                <a:cs typeface="+mn-cs"/>
              </a:rPr>
              <a:t>Moderna</a:t>
            </a:r>
            <a:r>
              <a:rPr lang="en-US" sz="1200" b="0" i="0" kern="1200" dirty="0">
                <a:solidFill>
                  <a:schemeClr val="tx1"/>
                </a:solidFill>
                <a:effectLst/>
                <a:latin typeface="+mn-lt"/>
                <a:ea typeface="+mn-ea"/>
                <a:cs typeface="+mn-cs"/>
              </a:rPr>
              <a:t> or Pfizer COVID-19 vaccines or a single dose of the Johnson &amp; Johnson vaccine more than 14 days ago.</a:t>
            </a:r>
          </a:p>
          <a:p>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Together, COVID-19 vaccination and following CDC’s recommendations for how to protect yourself and others offer the best protection from getting and spreading COVID-19.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DPH guidance for people who have been fully vaccinated can be found at https://www.mass.gov/guidance/guidance-for-people-who-are-fully-vaccinated-against-covid-19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1523976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181601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171882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177659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US" sz="2400" dirty="0">
                <a:latin typeface="Calibri" panose="020F0502020204030204" pitchFamily="34" charset="0"/>
                <a:cs typeface="Calibri" panose="020F0502020204030204" pitchFamily="34" charset="0"/>
              </a:rPr>
              <a:t>The Massachusetts Department of Public Health posts online a weekly vaccination report that shows information such as:</a:t>
            </a:r>
          </a:p>
          <a:p>
            <a:pPr marL="342900" lvl="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Number of doses of vaccine shipped to Massachusetts</a:t>
            </a:r>
          </a:p>
          <a:p>
            <a:pPr marL="342900" lvl="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Number of people who have been vaccinated;</a:t>
            </a:r>
          </a:p>
          <a:p>
            <a:pPr marL="342900" lvl="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Number of people who have been vaccinated </a:t>
            </a:r>
            <a:r>
              <a:rPr lang="en-US" sz="2400" b="1" dirty="0">
                <a:latin typeface="Calibri" panose="020F0502020204030204" pitchFamily="34" charset="0"/>
                <a:cs typeface="Calibri" panose="020F0502020204030204" pitchFamily="34" charset="0"/>
              </a:rPr>
              <a:t>by county</a:t>
            </a:r>
          </a:p>
          <a:p>
            <a:pPr marL="342900" lvl="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Number of people who have been vaccinated by </a:t>
            </a:r>
            <a:r>
              <a:rPr lang="en-US" sz="2400" b="1" dirty="0">
                <a:latin typeface="Calibri" panose="020F0502020204030204" pitchFamily="34" charset="0"/>
                <a:cs typeface="Calibri" panose="020F0502020204030204" pitchFamily="34" charset="0"/>
              </a:rPr>
              <a:t>age and race/ethnicity</a:t>
            </a:r>
          </a:p>
          <a:p>
            <a:pPr marL="342900" lvl="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Vaccines given by different types of providers (e.g. school, community health center)</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179492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34</a:t>
            </a:fld>
            <a:endParaRPr lang="en-US"/>
          </a:p>
        </p:txBody>
      </p:sp>
    </p:spTree>
    <p:extLst>
      <p:ext uri="{BB962C8B-B14F-4D97-AF65-F5344CB8AC3E}">
        <p14:creationId xmlns:p14="http://schemas.microsoft.com/office/powerpoint/2010/main" val="4089156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also refer to the FAQ for the general public for responses to other questions that you might want to address during your meeting.</a:t>
            </a:r>
          </a:p>
        </p:txBody>
      </p:sp>
      <p:sp>
        <p:nvSpPr>
          <p:cNvPr id="4" name="Slide Number Placeholder 3"/>
          <p:cNvSpPr>
            <a:spLocks noGrp="1"/>
          </p:cNvSpPr>
          <p:nvPr>
            <p:ph type="sldNum" sz="quarter" idx="5"/>
          </p:nvPr>
        </p:nvSpPr>
        <p:spPr/>
        <p:txBody>
          <a:bodyPr/>
          <a:lstStyle/>
          <a:p>
            <a:fld id="{D34CBBDB-52D0-FE4C-8729-D7393D454E10}" type="slidenum">
              <a:rPr lang="en-US" smtClean="0"/>
              <a:t>35</a:t>
            </a:fld>
            <a:endParaRPr lang="en-US"/>
          </a:p>
        </p:txBody>
      </p:sp>
    </p:spTree>
    <p:extLst>
      <p:ext uri="{BB962C8B-B14F-4D97-AF65-F5344CB8AC3E}">
        <p14:creationId xmlns:p14="http://schemas.microsoft.com/office/powerpoint/2010/main" val="3489374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36</a:t>
            </a:fld>
            <a:endParaRPr lang="en-US"/>
          </a:p>
        </p:txBody>
      </p:sp>
    </p:spTree>
    <p:extLst>
      <p:ext uri="{BB962C8B-B14F-4D97-AF65-F5344CB8AC3E}">
        <p14:creationId xmlns:p14="http://schemas.microsoft.com/office/powerpoint/2010/main" val="158709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Sources: </a:t>
            </a:r>
          </a:p>
          <a:p>
            <a:endParaRPr lang="en-US" b="0" i="0" dirty="0">
              <a:solidFill>
                <a:srgbClr val="000000"/>
              </a:solidFill>
              <a:effectLst/>
              <a:latin typeface="Open Sans"/>
            </a:endParaRPr>
          </a:p>
          <a:p>
            <a:r>
              <a:rPr lang="en-US" dirty="0"/>
              <a:t>https://www.cdc.gov/vaccines/hcp/conversations/understanding-vacc-work.html </a:t>
            </a:r>
          </a:p>
          <a:p>
            <a:endParaRPr lang="en-US" dirty="0"/>
          </a:p>
          <a:p>
            <a:r>
              <a:rPr lang="en-US" dirty="0"/>
              <a:t>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45243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We understand that some people may be concerned about getting vaccinated.</a:t>
            </a:r>
            <a:r>
              <a:rPr lang="en-US" b="0" i="0" baseline="0" dirty="0">
                <a:solidFill>
                  <a:srgbClr val="000000"/>
                </a:solidFill>
                <a:effectLst/>
                <a:latin typeface="Open Sans"/>
              </a:rPr>
              <a:t> </a:t>
            </a:r>
            <a:r>
              <a:rPr lang="en-US" b="0" i="0" dirty="0">
                <a:solidFill>
                  <a:srgbClr val="000000"/>
                </a:solidFill>
                <a:effectLst/>
                <a:latin typeface="Open Sans"/>
              </a:rPr>
              <a:t>While more COVID-19 vaccines are being developed as quickly as possible, routine processes and procedures remain in place to ensure the safety of any vaccine that is authorized or approved for use. </a:t>
            </a:r>
          </a:p>
          <a:p>
            <a:endParaRPr lang="en-US" b="0" i="0" dirty="0">
              <a:solidFill>
                <a:srgbClr val="000000"/>
              </a:solidFill>
              <a:effectLst/>
              <a:latin typeface="Open Sans"/>
            </a:endParaRPr>
          </a:p>
          <a:p>
            <a:r>
              <a:rPr lang="en-US" b="0" i="0" dirty="0">
                <a:solidFill>
                  <a:srgbClr val="000000"/>
                </a:solidFill>
                <a:effectLst/>
                <a:latin typeface="Open Sans"/>
              </a:rPr>
              <a:t>Safety is a top priority, and there are many reasons to get vaccinated.</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363868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What does it mean now that the Pfizer COVID-19 vaccine has FDA approval?</a:t>
            </a:r>
            <a:r>
              <a:rPr lang="en-US" sz="1800"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u="non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400"/>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8/23/21, the FDA approved the first COVID-19 vaccine. The vaccine has been known as the Pfizer COVID-19 Vaccine and will now be marketed as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Comirnaty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-mir’-</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-tee), for the prevention of COVID-19 in people 16 years of age and older.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SzPts val="1400"/>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Calibri" panose="020F0502020204030204" pitchFamily="34" charset="0"/>
              </a:rPr>
              <a:t>Comirnaty</a:t>
            </a:r>
            <a:r>
              <a:rPr lang="en-US" sz="1800" dirty="0">
                <a:effectLst/>
                <a:latin typeface="Calibri" panose="020F0502020204030204" pitchFamily="34" charset="0"/>
                <a:ea typeface="Calibri" panose="020F0502020204030204" pitchFamily="34" charset="0"/>
                <a:cs typeface="Calibri" panose="020F0502020204030204" pitchFamily="34" charset="0"/>
              </a:rPr>
              <a:t> is the same vaccine as the Pfizer vaccine. </a:t>
            </a:r>
          </a:p>
          <a:p>
            <a:pPr marL="342900" marR="0" lvl="0" indent="-342900">
              <a:lnSpc>
                <a:spcPct val="107000"/>
              </a:lnSpc>
              <a:spcBef>
                <a:spcPts val="0"/>
              </a:spcBef>
              <a:spcAft>
                <a:spcPts val="0"/>
              </a:spcAft>
              <a:buSzPts val="14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Pfizer vaccine is also still available under emergency use authorization (EUA) for people ages 5 through 15 and for a third dose for certain immunocompromised individuals. </a:t>
            </a:r>
          </a:p>
          <a:p>
            <a:pPr marL="342900" marR="0" lvl="0" indent="-342900">
              <a:lnSpc>
                <a:spcPct val="107000"/>
              </a:lnSpc>
              <a:spcBef>
                <a:spcPts val="0"/>
              </a:spcBef>
              <a:spcAft>
                <a:spcPts val="0"/>
              </a:spcAft>
              <a:buSzPts val="14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Compared to an EUA, FDA approval of vaccines requires even more data on safety, manufacturing, and effectiveness over longer periods of time and includes real-world data. </a:t>
            </a:r>
          </a:p>
          <a:p>
            <a:pPr marL="342900" marR="0" lvl="0" indent="-342900">
              <a:lnSpc>
                <a:spcPct val="107000"/>
              </a:lnSpc>
              <a:spcBef>
                <a:spcPts val="0"/>
              </a:spcBef>
              <a:spcAft>
                <a:spcPts val="0"/>
              </a:spcAft>
              <a:buSzPts val="1400"/>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full approval by the FDA means that the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Comirnaty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vaccine now has the same level of approval as other vaccines routinely used in the U.S., such as vaccines for hepatitis, measles, chicken pox, and polio.</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SzPts val="1400"/>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Pfizer COVID-19 vaccine was the first vaccine to receive emergency authorization, which is why it is the first to have enough data to receive full approval. It does not mean anything about the safety and effectiveness of the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Moderna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 Johnson &amp; Johnson vaccine.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a:p>
            <a:r>
              <a:rPr lang="en-US" b="1" dirty="0"/>
              <a:t>What is an Emergency Use Authorization (EUA)? </a:t>
            </a:r>
          </a:p>
          <a:p>
            <a:r>
              <a:rPr lang="en-US" dirty="0"/>
              <a:t>The United States FDA has made the Pfizer, </a:t>
            </a:r>
            <a:r>
              <a:rPr lang="en-US" dirty="0" err="1"/>
              <a:t>Moderna</a:t>
            </a:r>
            <a:r>
              <a:rPr lang="en-US" dirty="0"/>
              <a:t>, and Janssen COVID-19 Vaccines available under an emergency mechanism called an EUA. The EUA is supported by a Secretary of Health and Human Services (HHS) declaration that a situation exists to justify the emergency use of pharmaceuticals during the COVID-19 pandemic.</a:t>
            </a:r>
          </a:p>
          <a:p>
            <a:endParaRPr lang="en-US" dirty="0"/>
          </a:p>
          <a:p>
            <a:r>
              <a:rPr lang="en-US" dirty="0"/>
              <a:t>FDA may issue an EUA when certain criteria are met, which includes that there are no adequate, approved, available alternatives. The FDA decision is also based on scientific evidence available showing that the product may be effective to prevent COVID-19 during the pandemic and that the known and potential benefits of the product outweigh the risks. All of these criteria must be met to allow for the product to be used during the COVID-19 pandemic. </a:t>
            </a:r>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36384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8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kern="1200" dirty="0">
                <a:solidFill>
                  <a:schemeClr val="tx1"/>
                </a:solidFill>
                <a:effectLst/>
                <a:latin typeface="+mn-lt"/>
                <a:ea typeface="+mn-ea"/>
                <a:cs typeface="+mn-cs"/>
              </a:rPr>
              <a:t>We understand the importance of being open and honest about the safety and development of the vaccine— especially for communities who have suffered consequences of medical mistreatment. </a:t>
            </a:r>
          </a:p>
          <a:p>
            <a:endParaRPr lang="en-US" sz="1200" b="0" i="0" kern="1200" dirty="0">
              <a:solidFill>
                <a:schemeClr val="tx1"/>
              </a:solidFill>
              <a:effectLst/>
              <a:latin typeface="+mn-lt"/>
              <a:ea typeface="+mn-ea"/>
              <a:cs typeface="+mn-cs"/>
            </a:endParaRPr>
          </a:p>
          <a:p>
            <a:r>
              <a:rPr lang="en-US" sz="1200" dirty="0">
                <a:latin typeface="Calibri" panose="020F0502020204030204" pitchFamily="34" charset="0"/>
                <a:cs typeface="Calibri" panose="020F0502020204030204" pitchFamily="34" charset="0"/>
              </a:rPr>
              <a:t>It’s important to know that vaccines go through more testing than any other pharmaceuticals.  Before any vaccine is made available, it must go through rigorous development and testing. Manufacturing is critical — every dose must consistently be high quality. Additionally, there is extensive testing in clinical trials to prove safety.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Source: https://www.cdc.gov/coronavirus/2019-ncov/vaccines/safety.html  </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11" name="Google Shape;411;p8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9ce8b2f6a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79ce8b2f6a_0_5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200" dirty="0">
                <a:solidFill>
                  <a:schemeClr val="tx1"/>
                </a:solidFill>
                <a:effectLst/>
                <a:latin typeface="+mn-lt"/>
                <a:ea typeface="+mn-ea"/>
                <a:cs typeface="+mn-cs"/>
              </a:rPr>
              <a:t>Safety is a top priority, and safety monitoring for the COVID-19 vaccines has been the most intense and comprehensive in U.S. history.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kern="1200" dirty="0">
              <a:solidFill>
                <a:schemeClr val="tx1"/>
              </a:solidFill>
              <a:effectLst/>
              <a:latin typeface="+mn-lt"/>
              <a:ea typeface="+mn-ea"/>
              <a:cs typeface="+mn-cs"/>
            </a:endParaRPr>
          </a:p>
          <a:p>
            <a:pPr marL="0" marR="0" lvl="0" indent="-228600" algn="l" defTabSz="914400" rtl="0" eaLnBrk="1" fontAlgn="auto" latinLnBrk="0" hangingPunct="1">
              <a:lnSpc>
                <a:spcPct val="110000"/>
              </a:lnSpc>
              <a:spcBef>
                <a:spcPts val="600"/>
              </a:spcBef>
              <a:spcAft>
                <a:spcPts val="600"/>
              </a:spcAft>
              <a:buClr>
                <a:srgbClr val="000000"/>
              </a:buClr>
              <a:buSzPts val="1400"/>
              <a:buFont typeface="Arial"/>
              <a:buNone/>
              <a:tabLst/>
              <a:defRPr/>
            </a:pPr>
            <a:r>
              <a:rPr lang="en-US" sz="1200" b="0" i="0" kern="1200" dirty="0">
                <a:solidFill>
                  <a:schemeClr val="tx1"/>
                </a:solidFill>
                <a:effectLst/>
                <a:latin typeface="+mn-lt"/>
                <a:ea typeface="+mn-ea"/>
                <a:cs typeface="+mn-cs"/>
              </a:rPr>
              <a:t>The pause of the J&amp;J vaccine from 4/13/21-4/23/21 was an example of safety monitoring in action.</a:t>
            </a:r>
          </a:p>
          <a:p>
            <a:pPr marL="171450" lvl="0" indent="-171450">
              <a:lnSpc>
                <a:spcPct val="110000"/>
              </a:lnSpc>
              <a:spcBef>
                <a:spcPts val="600"/>
              </a:spcBef>
              <a:spcAft>
                <a:spcPts val="600"/>
              </a:spcAft>
              <a:buFont typeface="Arial" panose="020B0604020202020204" pitchFamily="34" charset="0"/>
              <a:buChar char="•"/>
            </a:pPr>
            <a:r>
              <a:rPr lang="en-US" sz="1200" dirty="0"/>
              <a:t>Out of an abundance of caution, on 4/13/21, the FDA and CDC paused use of the J&amp;J COVID-19 vaccine because 6 people out of 7 million who had gotten the J&amp;J vaccine developed a rare but serious type of blood clot about 2 weeks after getting the vaccine. </a:t>
            </a:r>
          </a:p>
          <a:p>
            <a:pPr marL="171450" lvl="0" indent="-171450">
              <a:lnSpc>
                <a:spcPct val="110000"/>
              </a:lnSpc>
              <a:spcBef>
                <a:spcPts val="600"/>
              </a:spcBef>
              <a:spcAft>
                <a:spcPts val="600"/>
              </a:spcAft>
              <a:buFont typeface="Arial" panose="020B0604020202020204" pitchFamily="34" charset="0"/>
              <a:buChar char="•"/>
            </a:pPr>
            <a:r>
              <a:rPr lang="en-US" sz="1200" dirty="0"/>
              <a:t>On 4/23, after further study and review, </a:t>
            </a:r>
            <a:r>
              <a:rPr lang="en-US" sz="1200" kern="1200" dirty="0">
                <a:solidFill>
                  <a:schemeClr val="tx1"/>
                </a:solidFill>
                <a:effectLst/>
                <a:latin typeface="+mn-lt"/>
                <a:ea typeface="+mn-ea"/>
                <a:cs typeface="+mn-cs"/>
              </a:rPr>
              <a:t>including two meetings of the CDC’s Advisory Committee on Immunization Practices, </a:t>
            </a:r>
            <a:r>
              <a:rPr lang="en-US" sz="1200" dirty="0"/>
              <a:t>the FDA and CDC ended the pause and allowed immediate use of the J&amp;J vaccine.</a:t>
            </a:r>
            <a:endParaRPr lang="en-US" sz="1200" b="0" i="0" dirty="0">
              <a:solidFill>
                <a:srgbClr val="000000"/>
              </a:solidFill>
              <a:effectLst/>
            </a:endParaRPr>
          </a:p>
          <a:p>
            <a:pPr marL="171450" lvl="0" indent="-171450">
              <a:lnSpc>
                <a:spcPct val="110000"/>
              </a:lnSpc>
              <a:spcBef>
                <a:spcPts val="600"/>
              </a:spcBef>
              <a:spcAft>
                <a:spcPts val="600"/>
              </a:spcAft>
              <a:buFont typeface="Arial" panose="020B0604020202020204" pitchFamily="34" charset="0"/>
              <a:buChar char="•"/>
            </a:pPr>
            <a:r>
              <a:rPr lang="en-US" sz="1200" b="0" i="0" dirty="0">
                <a:solidFill>
                  <a:srgbClr val="000000"/>
                </a:solidFill>
                <a:effectLst/>
              </a:rPr>
              <a:t>The FDA and CDC have confidence that this vaccine is safe and effective in preventing COVID-19, and that the vaccine’s known and potential benefits outweigh its known and potential risks in individuals 18 years of age and older.</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28" name="Google Shape;428;g79ce8b2f6a_0_5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8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COVID-19 vaccine was developed quickly but all of the same safety steps were followed for this vaccine that are used for all vaccines. </a:t>
            </a:r>
          </a:p>
          <a:p>
            <a:r>
              <a:rPr lang="en-US" sz="1200" b="0" i="0" kern="1200" dirty="0">
                <a:solidFill>
                  <a:schemeClr val="tx1"/>
                </a:solidFill>
                <a:effectLst/>
                <a:latin typeface="+mn-lt"/>
                <a:ea typeface="+mn-ea"/>
                <a:cs typeface="+mn-cs"/>
              </a:rPr>
              <a:t>Vaccine companies moved quickly because</a:t>
            </a:r>
            <a:r>
              <a:rPr lang="en-US" sz="1200" dirty="0">
                <a:latin typeface="Calibri" panose="020F0502020204030204" pitchFamily="34" charset="0"/>
                <a:cs typeface="Calibri" panose="020F0502020204030204" pitchFamily="34" charset="0"/>
              </a:rPr>
              <a:t>:</a:t>
            </a:r>
          </a:p>
          <a:p>
            <a:r>
              <a:rPr lang="en-US" sz="1200" b="1" i="1"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en-US" sz="1200" b="1" i="1" dirty="0">
                <a:latin typeface="Calibri" panose="020F0502020204030204" pitchFamily="34" charset="0"/>
                <a:cs typeface="Calibri" panose="020F0502020204030204" pitchFamily="34" charset="0"/>
              </a:rPr>
              <a:t>We already had helpful information: </a:t>
            </a:r>
            <a:r>
              <a:rPr lang="en-US" sz="1200" dirty="0">
                <a:latin typeface="Calibri" panose="020F0502020204030204" pitchFamily="34" charset="0"/>
                <a:cs typeface="Calibri" panose="020F0502020204030204" pitchFamily="34" charset="0"/>
              </a:rPr>
              <a:t>The COVID-19 virus is a part of a coronavirus family that has been studied for a long time. Experts learned important information from other coronavirus outbreaks that helped them to develop the COVID-19 vaccine, so we weren’t starting from scratch. </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en-US" sz="1200" b="1" i="1" dirty="0">
                <a:latin typeface="Calibri" panose="020F0502020204030204" pitchFamily="34" charset="0"/>
                <a:cs typeface="Calibri" panose="020F0502020204030204" pitchFamily="34" charset="0"/>
              </a:rPr>
              <a:t>Governments funded vaccine research</a:t>
            </a:r>
            <a:r>
              <a:rPr lang="en-US" sz="1200" dirty="0">
                <a:latin typeface="Calibri" panose="020F0502020204030204" pitchFamily="34" charset="0"/>
                <a:cs typeface="Calibri" panose="020F0502020204030204" pitchFamily="34" charset="0"/>
              </a:rPr>
              <a:t>: The United States and other governments invested a lot of money to support vaccine companies with their work. Working together with other countries also helped researchers move quickly.</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en-US" sz="1200" b="1" i="1" kern="1200" dirty="0">
                <a:solidFill>
                  <a:schemeClr val="tx1"/>
                </a:solidFill>
                <a:effectLst/>
                <a:latin typeface="+mn-lt"/>
                <a:ea typeface="+mn-ea"/>
                <a:cs typeface="+mn-cs"/>
              </a:rPr>
              <a:t>Tens of thousands of people participated in vaccine studies</a:t>
            </a:r>
            <a:r>
              <a:rPr lang="en-US" sz="1200" b="0" i="0" kern="1200" dirty="0">
                <a:solidFill>
                  <a:schemeClr val="tx1"/>
                </a:solidFill>
                <a:effectLst/>
                <a:latin typeface="+mn-lt"/>
                <a:ea typeface="+mn-ea"/>
                <a:cs typeface="+mn-cs"/>
              </a:rPr>
              <a:t>: Studies of the vaccine (called Clinical Trials) were conducted to prove the vaccine is safe and effective. Tens of thousands of people signed up for the studies, so companies did not need to spend a lot of time finding volunteers.</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en-US" sz="1200" b="1" i="1" kern="1200" dirty="0">
                <a:solidFill>
                  <a:schemeClr val="tx1"/>
                </a:solidFill>
                <a:effectLst/>
                <a:latin typeface="+mn-lt"/>
                <a:ea typeface="+mn-ea"/>
                <a:cs typeface="+mn-cs"/>
              </a:rPr>
              <a:t>Manufacturing happened at the same time as the safety studies</a:t>
            </a:r>
            <a:r>
              <a:rPr lang="en-US" sz="1200" b="0" i="0" kern="1200" dirty="0">
                <a:solidFill>
                  <a:schemeClr val="tx1"/>
                </a:solidFill>
                <a:effectLst/>
                <a:latin typeface="+mn-lt"/>
                <a:ea typeface="+mn-ea"/>
                <a:cs typeface="+mn-cs"/>
              </a:rPr>
              <a:t>: Vaccine companies started making the vaccine at the same time as studies were happening in hopes that it would be proven safe and effective. This meant vaccines were ready to be distributed once they were approved</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42" name="Google Shape;442;p8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8.emf"/><Relationship Id="rId4" Type="http://schemas.openxmlformats.org/officeDocument/2006/relationships/tags" Target="../tags/tag26.xml"/><Relationship Id="rId9"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10" Type="http://schemas.openxmlformats.org/officeDocument/2006/relationships/image" Target="../media/image8.emf"/><Relationship Id="rId4" Type="http://schemas.openxmlformats.org/officeDocument/2006/relationships/tags" Target="../tags/tag33.xml"/><Relationship Id="rId9"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7.emf"/><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oleObject" Target="../embeddings/oleObject4.bin"/><Relationship Id="rId5" Type="http://schemas.openxmlformats.org/officeDocument/2006/relationships/tags" Target="../tags/tag41.xml"/><Relationship Id="rId10" Type="http://schemas.openxmlformats.org/officeDocument/2006/relationships/slideMaster" Target="../slideMasters/slideMaster3.xml"/><Relationship Id="rId4" Type="http://schemas.openxmlformats.org/officeDocument/2006/relationships/tags" Target="../tags/tag40.xml"/><Relationship Id="rId9" Type="http://schemas.openxmlformats.org/officeDocument/2006/relationships/tags" Target="../tags/tag45.xml"/></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image" Target="../media/image8.emf"/><Relationship Id="rId4" Type="http://schemas.openxmlformats.org/officeDocument/2006/relationships/tags" Target="../tags/tag49.xml"/><Relationship Id="rId9" Type="http://schemas.openxmlformats.org/officeDocument/2006/relationships/oleObject" Target="../embeddings/oleObject5.bin"/></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8.emf"/><Relationship Id="rId4" Type="http://schemas.openxmlformats.org/officeDocument/2006/relationships/tags" Target="../tags/tag56.xml"/><Relationship Id="rId9" Type="http://schemas.openxmlformats.org/officeDocument/2006/relationships/oleObject" Target="../embeddings/oleObject6.bin"/></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image" Target="../media/image8.emf"/><Relationship Id="rId4" Type="http://schemas.openxmlformats.org/officeDocument/2006/relationships/tags" Target="../tags/tag63.xml"/><Relationship Id="rId9" Type="http://schemas.openxmlformats.org/officeDocument/2006/relationships/oleObject" Target="../embeddings/oleObject7.bin"/></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8.emf"/><Relationship Id="rId5" Type="http://schemas.openxmlformats.org/officeDocument/2006/relationships/tags" Target="../tags/tag71.xml"/><Relationship Id="rId10" Type="http://schemas.openxmlformats.org/officeDocument/2006/relationships/oleObject" Target="../embeddings/oleObject8.bin"/><Relationship Id="rId4" Type="http://schemas.openxmlformats.org/officeDocument/2006/relationships/tags" Target="../tags/tag70.xml"/><Relationship Id="rId9"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9.emf"/><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oleObject" Target="../embeddings/oleObject9.bin"/><Relationship Id="rId5" Type="http://schemas.openxmlformats.org/officeDocument/2006/relationships/tags" Target="../tags/tag79.xml"/><Relationship Id="rId10" Type="http://schemas.openxmlformats.org/officeDocument/2006/relationships/slideMaster" Target="../slideMasters/slideMaster3.xml"/><Relationship Id="rId4" Type="http://schemas.openxmlformats.org/officeDocument/2006/relationships/tags" Target="../tags/tag78.xml"/><Relationship Id="rId9" Type="http://schemas.openxmlformats.org/officeDocument/2006/relationships/tags" Target="../tags/tag83.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9.emf"/><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oleObject" Target="../embeddings/oleObject10.bin"/><Relationship Id="rId5" Type="http://schemas.openxmlformats.org/officeDocument/2006/relationships/tags" Target="../tags/tag88.xml"/><Relationship Id="rId10" Type="http://schemas.openxmlformats.org/officeDocument/2006/relationships/slideMaster" Target="../slideMasters/slideMaster3.xml"/><Relationship Id="rId4" Type="http://schemas.openxmlformats.org/officeDocument/2006/relationships/tags" Target="../tags/tag87.xml"/><Relationship Id="rId9" Type="http://schemas.openxmlformats.org/officeDocument/2006/relationships/tags" Target="../tags/tag9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media/image8.emf"/><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oleObject" Target="../embeddings/oleObject11.bin"/><Relationship Id="rId5" Type="http://schemas.openxmlformats.org/officeDocument/2006/relationships/tags" Target="../tags/tag97.xml"/><Relationship Id="rId10" Type="http://schemas.openxmlformats.org/officeDocument/2006/relationships/slideMaster" Target="../slideMasters/slideMaster3.xml"/><Relationship Id="rId4" Type="http://schemas.openxmlformats.org/officeDocument/2006/relationships/tags" Target="../tags/tag96.xml"/><Relationship Id="rId9" Type="http://schemas.openxmlformats.org/officeDocument/2006/relationships/tags" Target="../tags/tag10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image" Target="../media/image8.emf"/><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oleObject" Target="../embeddings/oleObject12.bin"/><Relationship Id="rId5" Type="http://schemas.openxmlformats.org/officeDocument/2006/relationships/tags" Target="../tags/tag106.xml"/><Relationship Id="rId10" Type="http://schemas.openxmlformats.org/officeDocument/2006/relationships/slideMaster" Target="../slideMasters/slideMaster3.xml"/><Relationship Id="rId4" Type="http://schemas.openxmlformats.org/officeDocument/2006/relationships/tags" Target="../tags/tag105.xml"/><Relationship Id="rId9" Type="http://schemas.openxmlformats.org/officeDocument/2006/relationships/tags" Target="../tags/tag110.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9.emf"/><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oleObject" Target="../embeddings/oleObject13.bin"/><Relationship Id="rId5" Type="http://schemas.openxmlformats.org/officeDocument/2006/relationships/tags" Target="../tags/tag115.xml"/><Relationship Id="rId10" Type="http://schemas.openxmlformats.org/officeDocument/2006/relationships/slideMaster" Target="../slideMasters/slideMaster3.xml"/><Relationship Id="rId4" Type="http://schemas.openxmlformats.org/officeDocument/2006/relationships/tags" Target="../tags/tag114.xml"/><Relationship Id="rId9" Type="http://schemas.openxmlformats.org/officeDocument/2006/relationships/tags" Target="../tags/tag119.xml"/></Relationships>
</file>

<file path=ppt/slideLayouts/_rels/slideLayout3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10" Type="http://schemas.openxmlformats.org/officeDocument/2006/relationships/image" Target="../media/image7.emf"/><Relationship Id="rId4" Type="http://schemas.openxmlformats.org/officeDocument/2006/relationships/tags" Target="../tags/tag123.xml"/><Relationship Id="rId9" Type="http://schemas.openxmlformats.org/officeDocument/2006/relationships/oleObject" Target="../embeddings/oleObject14.bin"/></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29.xml"/><Relationship Id="rId7" Type="http://schemas.openxmlformats.org/officeDocument/2006/relationships/oleObject" Target="../embeddings/oleObject15.bin"/><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3.xml"/><Relationship Id="rId5" Type="http://schemas.openxmlformats.org/officeDocument/2006/relationships/tags" Target="../tags/tag131.xml"/><Relationship Id="rId4" Type="http://schemas.openxmlformats.org/officeDocument/2006/relationships/tags" Target="../tags/tag130.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8.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FDC17-09CF-4151-9D91-24370668154E}"/>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5" name="Footer Placeholder 4">
            <a:extLst>
              <a:ext uri="{FF2B5EF4-FFF2-40B4-BE49-F238E27FC236}">
                <a16:creationId xmlns:a16="http://schemas.microsoft.com/office/drawing/2014/main" id="{81E33274-C746-4730-B550-5ABDCA93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407E-36DF-4E17-9DE8-1A9557FAD9FC}"/>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5609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643A1-836C-4217-A9CC-92209A328BCF}"/>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6" name="Footer Placeholder 5">
            <a:extLst>
              <a:ext uri="{FF2B5EF4-FFF2-40B4-BE49-F238E27FC236}">
                <a16:creationId xmlns:a16="http://schemas.microsoft.com/office/drawing/2014/main" id="{4A321261-AC99-4E20-84F9-63B0CBB0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5C488-2E7E-4366-966A-2E9747808E36}"/>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D42B9-52C6-4FFE-AEEB-A6A7FE0B80A5}"/>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8" name="Footer Placeholder 7">
            <a:extLst>
              <a:ext uri="{FF2B5EF4-FFF2-40B4-BE49-F238E27FC236}">
                <a16:creationId xmlns:a16="http://schemas.microsoft.com/office/drawing/2014/main" id="{BF943F02-4FAB-4B2E-B1D2-5B657AD19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52434-DD28-4162-81DD-6EA67C19A3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67FBE-FC23-4D8D-AC8F-998044EED5CF}"/>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4" name="Footer Placeholder 3">
            <a:extLst>
              <a:ext uri="{FF2B5EF4-FFF2-40B4-BE49-F238E27FC236}">
                <a16:creationId xmlns:a16="http://schemas.microsoft.com/office/drawing/2014/main" id="{9F6FBE9F-CC87-4F2D-AFB2-A783706E6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1D058-1BD7-4174-AA50-5FFF83D130A3}"/>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93CD9-85FC-4B00-AD61-AB97952BC9DE}"/>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6" name="Footer Placeholder 5">
            <a:extLst>
              <a:ext uri="{FF2B5EF4-FFF2-40B4-BE49-F238E27FC236}">
                <a16:creationId xmlns:a16="http://schemas.microsoft.com/office/drawing/2014/main" id="{4607B67F-56C9-4D00-9465-4F3E2123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0BB0B-2BA9-4E97-A244-DF9A3155FA92}"/>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7469-F7C0-43A5-BB85-C848BFB0D2FD}"/>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6" name="Footer Placeholder 5">
            <a:extLst>
              <a:ext uri="{FF2B5EF4-FFF2-40B4-BE49-F238E27FC236}">
                <a16:creationId xmlns:a16="http://schemas.microsoft.com/office/drawing/2014/main" id="{734B19B1-55E2-41A7-A28D-00D5C2315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C9747-F606-42BA-BDB0-CA8D4D021DD1}"/>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87415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34CD8-47B7-43D7-AA30-992C5358094D}"/>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5" name="Footer Placeholder 4">
            <a:extLst>
              <a:ext uri="{FF2B5EF4-FFF2-40B4-BE49-F238E27FC236}">
                <a16:creationId xmlns:a16="http://schemas.microsoft.com/office/drawing/2014/main" id="{30369878-CBF5-4254-9CF4-B90DDE31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55C78-9714-478D-A579-3DBA411022F5}"/>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2CB6-F237-4D9D-934A-7A86B3A552E3}"/>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5" name="Footer Placeholder 4">
            <a:extLst>
              <a:ext uri="{FF2B5EF4-FFF2-40B4-BE49-F238E27FC236}">
                <a16:creationId xmlns:a16="http://schemas.microsoft.com/office/drawing/2014/main" id="{48ABAD40-2D77-4D91-ACF1-97A11C17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D05F6-F9C5-43F0-9868-4C6F658784EE}"/>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1"/>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4"/>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5"/>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6"/>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7"/>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8"/>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a:extLst>
              <a:ext uri="{FF2B5EF4-FFF2-40B4-BE49-F238E27FC236}">
                <a16:creationId xmlns:a16="http://schemas.microsoft.com/office/drawing/2014/main" id="{335AEFB6-D0FB-42BD-A7D9-B038003F9038}"/>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6"/>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6"/>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7"/>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5"/>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6"/>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7"/>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8"/>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5"/>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7"/>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8"/>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5"/>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7"/>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8"/>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5"/>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7"/>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8"/>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5"/>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7"/>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8"/>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8"/>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2"/>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4"/>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5"/>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3"/>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05850-3431-42F9-B04B-4E21EEDCD95E}"/>
              </a:ext>
            </a:extLst>
          </p:cNvPr>
          <p:cNvSpPr>
            <a:spLocks noGrp="1"/>
          </p:cNvSpPr>
          <p:nvPr>
            <p:ph type="dt" sz="half" idx="10"/>
          </p:nvPr>
        </p:nvSpPr>
        <p:spPr/>
        <p:txBody>
          <a:bodyPr/>
          <a:lstStyle/>
          <a:p>
            <a:fld id="{EA7519A7-4256-4AB7-A86A-4534FE174684}" type="datetimeFigureOut">
              <a:rPr lang="en-US" smtClean="0"/>
              <a:t>1/25/2022</a:t>
            </a:fld>
            <a:endParaRPr lang="en-US"/>
          </a:p>
        </p:txBody>
      </p:sp>
      <p:sp>
        <p:nvSpPr>
          <p:cNvPr id="5" name="Footer Placeholder 4">
            <a:extLst>
              <a:ext uri="{FF2B5EF4-FFF2-40B4-BE49-F238E27FC236}">
                <a16:creationId xmlns:a16="http://schemas.microsoft.com/office/drawing/2014/main" id="{D500AFB6-042F-4F07-8DD2-7FF1DFA8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61DE-742E-4BB8-921A-D922359656E7}"/>
              </a:ext>
            </a:extLst>
          </p:cNvPr>
          <p:cNvSpPr>
            <a:spLocks noGrp="1"/>
          </p:cNvSpPr>
          <p:nvPr>
            <p:ph type="sldNum" sz="quarter" idx="12"/>
          </p:nvPr>
        </p:nvSpPr>
        <p:spPr/>
        <p:txBody>
          <a:bodyPr/>
          <a:lstStyle/>
          <a:p>
            <a:fld id="{094FC1DB-3780-4B41-B9AB-3ECF7C4ABCE4}" type="slidenum">
              <a:rPr lang="en-US" smtClean="0"/>
              <a:t>‹#›</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7949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9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1493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129761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58159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915731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43130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94379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81286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533080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11797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698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1555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239725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1535323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60C7B-999C-4622-B92F-4E6761F40EDC}"/>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5" name="Footer Placeholder 4">
            <a:extLst>
              <a:ext uri="{FF2B5EF4-FFF2-40B4-BE49-F238E27FC236}">
                <a16:creationId xmlns:a16="http://schemas.microsoft.com/office/drawing/2014/main" id="{E57EC8D5-B73E-41C3-B5E5-0640435DD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B5B00-D104-4381-A095-47BDC8FEB87D}"/>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7244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7.xml"/><Relationship Id="rId39" Type="http://schemas.openxmlformats.org/officeDocument/2006/relationships/tags" Target="../tags/tag20.xml"/><Relationship Id="rId21" Type="http://schemas.openxmlformats.org/officeDocument/2006/relationships/tags" Target="../tags/tag2.xml"/><Relationship Id="rId34" Type="http://schemas.openxmlformats.org/officeDocument/2006/relationships/tags" Target="../tags/tag15.xml"/><Relationship Id="rId42" Type="http://schemas.openxmlformats.org/officeDocument/2006/relationships/oleObject" Target="../embeddings/oleObject1.bin"/><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ags" Target="../tags/tag1.xml"/><Relationship Id="rId29" Type="http://schemas.openxmlformats.org/officeDocument/2006/relationships/tags" Target="../tags/tag10.xml"/><Relationship Id="rId41" Type="http://schemas.openxmlformats.org/officeDocument/2006/relationships/tags" Target="../tags/tag2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5.xml"/><Relationship Id="rId32" Type="http://schemas.openxmlformats.org/officeDocument/2006/relationships/tags" Target="../tags/tag13.xml"/><Relationship Id="rId37" Type="http://schemas.openxmlformats.org/officeDocument/2006/relationships/tags" Target="../tags/tag18.xml"/><Relationship Id="rId40" Type="http://schemas.openxmlformats.org/officeDocument/2006/relationships/tags" Target="../tags/tag2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4.xml"/><Relationship Id="rId28" Type="http://schemas.openxmlformats.org/officeDocument/2006/relationships/tags" Target="../tags/tag9.xml"/><Relationship Id="rId36" Type="http://schemas.openxmlformats.org/officeDocument/2006/relationships/tags" Target="../tags/tag17.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tags" Target="../tags/tag11.xml"/><Relationship Id="rId35" Type="http://schemas.openxmlformats.org/officeDocument/2006/relationships/tags" Target="../tags/tag16.xml"/><Relationship Id="rId43" Type="http://schemas.openxmlformats.org/officeDocument/2006/relationships/image" Target="../media/image7.emf"/><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6.xml"/><Relationship Id="rId33" Type="http://schemas.openxmlformats.org/officeDocument/2006/relationships/tags" Target="../tags/tag14.xml"/><Relationship Id="rId38" Type="http://schemas.openxmlformats.org/officeDocument/2006/relationships/tags" Target="../tags/tag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9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t>1/25/2022</a:t>
            </a:fld>
            <a:endParaRPr lang="en-US"/>
          </a:p>
        </p:txBody>
      </p:sp>
      <p:sp>
        <p:nvSpPr>
          <p:cNvPr id="5" name="Footer Placeholder 4">
            <a:extLst>
              <a:ext uri="{FF2B5EF4-FFF2-40B4-BE49-F238E27FC236}">
                <a16:creationId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0"/>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2" imgW="572" imgH="588" progId="TCLayout.ActiveDocument.1">
                  <p:embed/>
                </p:oleObj>
              </mc:Choice>
              <mc:Fallback>
                <p:oleObj name="think-cell Slide" r:id="rId42"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3"/>
                      <a:stretch>
                        <a:fillRect/>
                      </a:stretch>
                    </p:blipFill>
                    <p:spPr>
                      <a:xfrm>
                        <a:off x="2118" y="1588"/>
                        <a:ext cx="2117"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1"/>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2"/>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3"/>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4"/>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5"/>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5157-6F8A-478F-B460-90E403728E59}" type="datetimeFigureOut">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t>‹#›</a:t>
            </a:fld>
            <a:endParaRPr lang="en-US"/>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6733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hyperlink" Target="https://www.lyft.com/vaccine-access" TargetMode="External"/><Relationship Id="rId2" Type="http://schemas.openxmlformats.org/officeDocument/2006/relationships/notesSlide" Target="../notesSlides/notesSlide23.xml"/><Relationship Id="rId1" Type="http://schemas.openxmlformats.org/officeDocument/2006/relationships/slideLayout" Target="../slideLayouts/slideLayout40.xml"/><Relationship Id="rId5" Type="http://schemas.openxmlformats.org/officeDocument/2006/relationships/image" Target="../media/image36.jpeg"/><Relationship Id="rId4" Type="http://schemas.openxmlformats.org/officeDocument/2006/relationships/hyperlink" Target="https://www.mass.gov/info-details/covid-19-mobile-vaccination-progra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forms/request-a-dph-vaccine-ambassador"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ss.gov/info-details/covid-19-vaccination-program#latest-vaccine-update-in-ma-" TargetMode="External"/><Relationship Id="rId7" Type="http://schemas.openxmlformats.org/officeDocument/2006/relationships/hyperlink" Target="mailto:COVID-19-Vaccine-Plan-MA@mass.gov"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cdc.gov/coronavirus/2019-ncov/vaccines/index.html" TargetMode="External"/><Relationship Id="rId5" Type="http://schemas.openxmlformats.org/officeDocument/2006/relationships/hyperlink" Target="https://www.mass.gov/info-details/covid-19-vaccine-equity-initiative" TargetMode="External"/><Relationship Id="rId4" Type="http://schemas.openxmlformats.org/officeDocument/2006/relationships/hyperlink" Target="https://www.mass.gov/info-details/covid-19-vaccine-frequently-asked-question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ss.gov/info-details/covid-19-vaccine-frequently-asked-question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ss.gov/info-details/stop-covid-19-vaccine-graphic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mass.gov/info-details/covid-19-printable-fact-sheets" TargetMode="External"/><Relationship Id="rId5" Type="http://schemas.openxmlformats.org/officeDocument/2006/relationships/hyperlink" Target="https://www.cdc.gov/coronavirus/2019-ncov/vaccines/toolkits/community-organization.html" TargetMode="External"/><Relationship Id="rId4" Type="http://schemas.openxmlformats.org/officeDocument/2006/relationships/hyperlink" Target="https://www.mass.gov/info-details/trust-the-facts-get-the-vax-campaign-material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racialequitytools.org/resources/fundamentals/core-concepts/structural-racism"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cdc.gov/vaccines/acip/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118534"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000" dirty="0">
                <a:solidFill>
                  <a:schemeClr val="bg1"/>
                </a:solidFill>
                <a:latin typeface="+mn-lt"/>
              </a:rPr>
              <a:t>Guide to Hosting a community forum on the COVID-19 vaccine</a:t>
            </a:r>
          </a:p>
        </p:txBody>
      </p:sp>
      <p:sp>
        <p:nvSpPr>
          <p:cNvPr id="5" name="Subtitle 3"/>
          <p:cNvSpPr txBox="1">
            <a:spLocks/>
          </p:cNvSpPr>
          <p:nvPr/>
        </p:nvSpPr>
        <p:spPr>
          <a:xfrm>
            <a:off x="983495" y="3794051"/>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dirty="0">
                <a:solidFill>
                  <a:schemeClr val="bg1"/>
                </a:solidFill>
              </a:rPr>
              <a:t>Updated January 25, 2022</a:t>
            </a:r>
          </a:p>
        </p:txBody>
      </p:sp>
    </p:spTree>
    <p:extLst>
      <p:ext uri="{BB962C8B-B14F-4D97-AF65-F5344CB8AC3E}">
        <p14:creationId xmlns:p14="http://schemas.microsoft.com/office/powerpoint/2010/main" val="16602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81"/>
          <p:cNvSpPr/>
          <p:nvPr/>
        </p:nvSpPr>
        <p:spPr>
          <a:xfrm>
            <a:off x="201900" y="1136942"/>
            <a:ext cx="112278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The timeline was sped up but never cut corners on safety. Here is how:</a:t>
            </a:r>
            <a:endParaRPr sz="24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446" name="Google Shape;446;p81" descr="Open book"/>
          <p:cNvPicPr preferRelativeResize="0"/>
          <p:nvPr/>
        </p:nvPicPr>
        <p:blipFill>
          <a:blip r:embed="rId3">
            <a:alphaModFix/>
          </a:blip>
          <a:stretch>
            <a:fillRect/>
          </a:stretch>
        </p:blipFill>
        <p:spPr>
          <a:xfrm>
            <a:off x="232426" y="1732493"/>
            <a:ext cx="1684106" cy="1659302"/>
          </a:xfrm>
          <a:prstGeom prst="rect">
            <a:avLst/>
          </a:prstGeom>
          <a:noFill/>
          <a:ln>
            <a:noFill/>
          </a:ln>
        </p:spPr>
      </p:pic>
      <p:pic>
        <p:nvPicPr>
          <p:cNvPr id="447" name="Google Shape;447;p81" descr="Dollar sign"/>
          <p:cNvPicPr preferRelativeResize="0"/>
          <p:nvPr/>
        </p:nvPicPr>
        <p:blipFill>
          <a:blip r:embed="rId4">
            <a:alphaModFix/>
          </a:blip>
          <a:stretch>
            <a:fillRect/>
          </a:stretch>
        </p:blipFill>
        <p:spPr>
          <a:xfrm>
            <a:off x="5815800" y="1732493"/>
            <a:ext cx="1684107" cy="1694194"/>
          </a:xfrm>
          <a:prstGeom prst="rect">
            <a:avLst/>
          </a:prstGeom>
          <a:noFill/>
          <a:ln>
            <a:noFill/>
          </a:ln>
        </p:spPr>
      </p:pic>
      <p:pic>
        <p:nvPicPr>
          <p:cNvPr id="448" name="Google Shape;448;p81" descr="Magnifying glass and clipboard"/>
          <p:cNvPicPr preferRelativeResize="0"/>
          <p:nvPr/>
        </p:nvPicPr>
        <p:blipFill>
          <a:blip r:embed="rId5">
            <a:alphaModFix/>
          </a:blip>
          <a:stretch>
            <a:fillRect/>
          </a:stretch>
        </p:blipFill>
        <p:spPr>
          <a:xfrm>
            <a:off x="5795010" y="4131290"/>
            <a:ext cx="1684107" cy="1746169"/>
          </a:xfrm>
          <a:prstGeom prst="rect">
            <a:avLst/>
          </a:prstGeom>
          <a:noFill/>
          <a:ln>
            <a:noFill/>
          </a:ln>
        </p:spPr>
      </p:pic>
      <p:pic>
        <p:nvPicPr>
          <p:cNvPr id="449" name="Google Shape;449;p81" descr="Person raising hand"/>
          <p:cNvPicPr preferRelativeResize="0"/>
          <p:nvPr/>
        </p:nvPicPr>
        <p:blipFill>
          <a:blip r:embed="rId6">
            <a:alphaModFix/>
          </a:blip>
          <a:stretch>
            <a:fillRect/>
          </a:stretch>
        </p:blipFill>
        <p:spPr>
          <a:xfrm>
            <a:off x="218276" y="4068077"/>
            <a:ext cx="1786059" cy="1822735"/>
          </a:xfrm>
          <a:prstGeom prst="rect">
            <a:avLst/>
          </a:prstGeom>
          <a:noFill/>
          <a:ln>
            <a:noFill/>
          </a:ln>
        </p:spPr>
      </p:pic>
      <p:sp>
        <p:nvSpPr>
          <p:cNvPr id="450" name="Google Shape;450;p81"/>
          <p:cNvSpPr/>
          <p:nvPr/>
        </p:nvSpPr>
        <p:spPr>
          <a:xfrm>
            <a:off x="2039263" y="2120000"/>
            <a:ext cx="4009200" cy="16311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b="1" dirty="0">
                <a:latin typeface="Calibri"/>
                <a:ea typeface="Calibri"/>
                <a:cs typeface="Calibri"/>
                <a:sym typeface="Calibri"/>
              </a:rPr>
              <a:t>We already had helpful information</a:t>
            </a:r>
            <a:r>
              <a:rPr lang="en-US" sz="2400" dirty="0">
                <a:latin typeface="Calibri"/>
                <a:ea typeface="Calibri"/>
                <a:cs typeface="Calibri"/>
                <a:sym typeface="Calibri"/>
              </a:rPr>
              <a:t> about coronaviruses, so we weren’t starting from scratch. </a:t>
            </a:r>
            <a:endParaRPr sz="2400" b="0" i="0" u="none" strike="noStrike" cap="none" dirty="0">
              <a:latin typeface="Calibri"/>
              <a:ea typeface="Calibri"/>
              <a:cs typeface="Calibri"/>
              <a:sym typeface="Calibri"/>
            </a:endParaRPr>
          </a:p>
        </p:txBody>
      </p:sp>
      <p:sp>
        <p:nvSpPr>
          <p:cNvPr id="451" name="Google Shape;451;p81"/>
          <p:cNvSpPr/>
          <p:nvPr/>
        </p:nvSpPr>
        <p:spPr>
          <a:xfrm>
            <a:off x="7616270" y="2027820"/>
            <a:ext cx="4009200" cy="1569620"/>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en-US" sz="2400" dirty="0">
                <a:latin typeface="Calibri"/>
                <a:ea typeface="Calibri"/>
                <a:cs typeface="Calibri"/>
                <a:sym typeface="Calibri"/>
              </a:rPr>
              <a:t>The U.S. and other governments</a:t>
            </a:r>
            <a:r>
              <a:rPr lang="en-US" sz="2400" b="1" dirty="0">
                <a:latin typeface="Calibri"/>
                <a:ea typeface="Calibri"/>
                <a:cs typeface="Calibri"/>
                <a:sym typeface="Calibri"/>
              </a:rPr>
              <a:t> invested a lot of money </a:t>
            </a:r>
            <a:r>
              <a:rPr lang="en-US" sz="2400" dirty="0">
                <a:latin typeface="Calibri"/>
                <a:ea typeface="Calibri"/>
                <a:cs typeface="Calibri"/>
                <a:sym typeface="Calibri"/>
              </a:rPr>
              <a:t>to support vaccine companies with their work.  </a:t>
            </a:r>
            <a:endParaRPr sz="2400" b="1" dirty="0">
              <a:latin typeface="Calibri"/>
              <a:ea typeface="Calibri"/>
              <a:cs typeface="Calibri"/>
              <a:sym typeface="Calibri"/>
            </a:endParaRPr>
          </a:p>
        </p:txBody>
      </p:sp>
      <p:sp>
        <p:nvSpPr>
          <p:cNvPr id="452" name="Google Shape;452;p81"/>
          <p:cNvSpPr/>
          <p:nvPr/>
        </p:nvSpPr>
        <p:spPr>
          <a:xfrm>
            <a:off x="2048700" y="4292829"/>
            <a:ext cx="3767100" cy="1569620"/>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en-US" sz="2400" dirty="0">
                <a:latin typeface="Calibri"/>
                <a:ea typeface="Calibri"/>
                <a:cs typeface="Calibri"/>
                <a:sym typeface="Calibri"/>
              </a:rPr>
              <a:t>A lot of people participated in clinical trials and </a:t>
            </a:r>
            <a:r>
              <a:rPr lang="en-US" sz="2400" b="1" dirty="0">
                <a:latin typeface="Calibri"/>
                <a:ea typeface="Calibri"/>
                <a:cs typeface="Calibri"/>
                <a:sym typeface="Calibri"/>
              </a:rPr>
              <a:t>we didn’t need to spend time finding volunteers.  </a:t>
            </a:r>
            <a:endParaRPr sz="2400" b="0" i="0" u="none" strike="noStrike" cap="none" dirty="0">
              <a:latin typeface="Calibri"/>
              <a:ea typeface="Calibri"/>
              <a:cs typeface="Calibri"/>
              <a:sym typeface="Calibri"/>
            </a:endParaRPr>
          </a:p>
        </p:txBody>
      </p:sp>
      <p:sp>
        <p:nvSpPr>
          <p:cNvPr id="453" name="Google Shape;453;p81"/>
          <p:cNvSpPr/>
          <p:nvPr/>
        </p:nvSpPr>
        <p:spPr>
          <a:xfrm>
            <a:off x="7616270" y="4238938"/>
            <a:ext cx="4236000" cy="1938952"/>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en-US" sz="2400" dirty="0">
                <a:latin typeface="Calibri"/>
                <a:ea typeface="Calibri"/>
                <a:cs typeface="Calibri"/>
                <a:sym typeface="Calibri"/>
              </a:rPr>
              <a:t>Manufacturing happened </a:t>
            </a:r>
            <a:r>
              <a:rPr lang="en-US" sz="2400" b="1" dirty="0">
                <a:latin typeface="Calibri"/>
                <a:ea typeface="Calibri"/>
                <a:cs typeface="Calibri"/>
                <a:sym typeface="Calibri"/>
              </a:rPr>
              <a:t>at the same time as safety studies, </a:t>
            </a:r>
            <a:r>
              <a:rPr lang="en-US" sz="2400" dirty="0">
                <a:latin typeface="Calibri"/>
                <a:ea typeface="Calibri"/>
                <a:cs typeface="Calibri"/>
                <a:sym typeface="Calibri"/>
              </a:rPr>
              <a:t>so vaccines were ready to be distributed once they were approved.</a:t>
            </a:r>
            <a:endParaRPr sz="2400" b="0" i="0" u="none" strike="noStrike" cap="none" dirty="0">
              <a:latin typeface="Calibri"/>
              <a:ea typeface="Calibri"/>
              <a:cs typeface="Calibri"/>
              <a:sym typeface="Calibri"/>
            </a:endParaRPr>
          </a:p>
        </p:txBody>
      </p:sp>
      <p:sp>
        <p:nvSpPr>
          <p:cNvPr id="12" name="TextBox 11">
            <a:extLst>
              <a:ext uri="{FF2B5EF4-FFF2-40B4-BE49-F238E27FC236}">
                <a16:creationId xmlns:a16="http://schemas.microsoft.com/office/drawing/2014/main" id="{01E34E7A-336B-4015-BC19-F6F91306BB45}"/>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How is it safe if it happened so fast?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a16="http://schemas.microsoft.com/office/drawing/2014/main" id="{60A87389-14A5-430A-B91F-2404E62DD666}"/>
              </a:ext>
            </a:extLst>
          </p:cNvPr>
          <p:cNvPicPr>
            <a:picLocks noChangeAspect="1"/>
          </p:cNvPicPr>
          <p:nvPr/>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108856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Can I get COVID-19 from the COVID-19 vaccines?</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306392"/>
            <a:ext cx="11227876" cy="830997"/>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No. The vaccines do not contain the live virus that causes COVID-19. This means that you can’t catch COVID-19 from the vaccine.</a:t>
            </a:r>
          </a:p>
        </p:txBody>
      </p:sp>
      <p:pic>
        <p:nvPicPr>
          <p:cNvPr id="7" name="Google Shape;296;p78" descr="Five people of different ages waiting in lines to be vaccinated by a person in a medical coat.">
            <a:extLst>
              <a:ext uri="{FF2B5EF4-FFF2-40B4-BE49-F238E27FC236}">
                <a16:creationId xmlns:a16="http://schemas.microsoft.com/office/drawing/2014/main" id="{2F055C2B-AB1B-46EA-87CC-9EC61E3654F7}"/>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Tree>
    <p:extLst>
      <p:ext uri="{BB962C8B-B14F-4D97-AF65-F5344CB8AC3E}">
        <p14:creationId xmlns:p14="http://schemas.microsoft.com/office/powerpoint/2010/main" val="208834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13</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Do the COVID-19 vaccines have any side effects?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61565"/>
            <a:ext cx="11356939" cy="5124480"/>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Serious side effects from vaccines, including the COVID-19 vaccine, are rare. </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It is possible that some people may have side effects, which are normal signs that your body is building protection. </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These side effects may affect your ability to do daily activities, but they should go away in a few days.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most common side effects are minor and include:</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Tiredness</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Headache </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Pain at the injection site</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Muscle and/or joint pain</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Chills </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Nausea and/or vomiting</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Fever</a:t>
            </a:r>
          </a:p>
        </p:txBody>
      </p:sp>
      <p:pic>
        <p:nvPicPr>
          <p:cNvPr id="5" name="Google Shape;741;p82" descr="This image is of five people wearing masks.">
            <a:extLst>
              <a:ext uri="{FF2B5EF4-FFF2-40B4-BE49-F238E27FC236}">
                <a16:creationId xmlns:a16="http://schemas.microsoft.com/office/drawing/2014/main" id="{8283A815-E6C2-49D6-BF93-3B2BF2832DC3}"/>
              </a:ext>
            </a:extLst>
          </p:cNvPr>
          <p:cNvPicPr preferRelativeResize="0"/>
          <p:nvPr/>
        </p:nvPicPr>
        <p:blipFill rotWithShape="1">
          <a:blip r:embed="rId3">
            <a:alphaModFix/>
          </a:blip>
          <a:srcRect/>
          <a:stretch/>
        </p:blipFill>
        <p:spPr>
          <a:xfrm>
            <a:off x="8229599" y="3390551"/>
            <a:ext cx="3263349" cy="2895494"/>
          </a:xfrm>
          <a:prstGeom prst="rect">
            <a:avLst/>
          </a:prstGeom>
          <a:noFill/>
          <a:ln>
            <a:noFill/>
          </a:ln>
        </p:spPr>
      </p:pic>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50687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Who was the Pfizer vaccine tested on?</a:t>
            </a:r>
          </a:p>
        </p:txBody>
      </p:sp>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1846659"/>
          </a:xfrm>
          <a:prstGeom prst="rect">
            <a:avLst/>
          </a:prstGeom>
        </p:spPr>
        <p:txBody>
          <a:bodyPr wrap="square">
            <a:spAutoFit/>
          </a:bodyPr>
          <a:lstStyle/>
          <a:p>
            <a:r>
              <a:rPr lang="en-US" sz="2200" dirty="0">
                <a:latin typeface="Calibri" panose="020F0502020204030204" pitchFamily="34" charset="0"/>
                <a:cs typeface="Calibri" panose="020F0502020204030204" pitchFamily="34" charset="0"/>
              </a:rPr>
              <a:t>The safety of the </a:t>
            </a:r>
            <a:r>
              <a:rPr lang="en-US" sz="2200" b="1" dirty="0">
                <a:latin typeface="Calibri" panose="020F0502020204030204" pitchFamily="34" charset="0"/>
                <a:cs typeface="Calibri" panose="020F0502020204030204" pitchFamily="34" charset="0"/>
              </a:rPr>
              <a:t>Pfizer </a:t>
            </a:r>
            <a:r>
              <a:rPr lang="en-US" sz="2200" dirty="0">
                <a:latin typeface="Calibri" panose="020F0502020204030204" pitchFamily="34" charset="0"/>
                <a:cs typeface="Calibri" panose="020F0502020204030204" pitchFamily="34" charset="0"/>
              </a:rPr>
              <a:t>vaccine</a:t>
            </a:r>
            <a:r>
              <a:rPr lang="en-US" sz="2200" b="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was evaluated in 43,448 people 16 years of age and older in two clinical studies conducted in the United States, Europe, Turkey, South Africa, and South America. Additional studies were done with 2,260 adolescents ages 12-15 and 3,000 children ages 5-11.</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984C9983-58B6-4FA8-833D-38EB9F2B58F1}"/>
              </a:ext>
            </a:extLst>
          </p:cNvPr>
          <p:cNvGraphicFramePr>
            <a:graphicFrameLocks/>
          </p:cNvGraphicFramePr>
          <p:nvPr/>
        </p:nvGraphicFramePr>
        <p:xfrm>
          <a:off x="7984985" y="2400794"/>
          <a:ext cx="5516880" cy="332428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8">
            <a:extLst>
              <a:ext uri="{FF2B5EF4-FFF2-40B4-BE49-F238E27FC236}">
                <a16:creationId xmlns:a16="http://schemas.microsoft.com/office/drawing/2014/main" id="{3B874F3C-EE66-4A2C-BC5F-76B057F2C3F9}"/>
              </a:ext>
            </a:extLst>
          </p:cNvPr>
          <p:cNvPicPr>
            <a:picLocks noChangeAspect="1"/>
          </p:cNvPicPr>
          <p:nvPr/>
        </p:nvPicPr>
        <p:blipFill>
          <a:blip r:embed="rId4"/>
          <a:stretch>
            <a:fillRect/>
          </a:stretch>
        </p:blipFill>
        <p:spPr>
          <a:xfrm>
            <a:off x="478572" y="2529423"/>
            <a:ext cx="8658385" cy="3880396"/>
          </a:xfrm>
          <a:prstGeom prst="rect">
            <a:avLst/>
          </a:prstGeom>
        </p:spPr>
      </p:pic>
    </p:spTree>
    <p:extLst>
      <p:ext uri="{BB962C8B-B14F-4D97-AF65-F5344CB8AC3E}">
        <p14:creationId xmlns:p14="http://schemas.microsoft.com/office/powerpoint/2010/main" val="2327346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830997"/>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The safety of the </a:t>
            </a:r>
            <a:r>
              <a:rPr lang="en-US" sz="2400" b="1" dirty="0" err="1">
                <a:latin typeface="Calibri" panose="020F0502020204030204" pitchFamily="34" charset="0"/>
                <a:cs typeface="Calibri" panose="020F0502020204030204" pitchFamily="34" charset="0"/>
              </a:rPr>
              <a:t>Moderna</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vaccine</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was evaluated in 30,351 people 18 years of age and older in the United States.  </a:t>
            </a: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a16="http://schemas.microsoft.com/office/drawing/2014/main" id="{80EDB754-326E-417D-AE8D-8C2A71606051}"/>
              </a:ext>
            </a:extLst>
          </p:cNvPr>
          <p:cNvGraphicFramePr>
            <a:graphicFrameLocks/>
          </p:cNvGraphicFramePr>
          <p:nvPr/>
        </p:nvGraphicFramePr>
        <p:xfrm>
          <a:off x="8699390" y="2393248"/>
          <a:ext cx="3492610" cy="34278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CD175AF-47FA-464F-B9BA-B943F2F9BFEB}"/>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Who was the </a:t>
            </a:r>
            <a:r>
              <a:rPr lang="en-US" sz="3200" dirty="0" err="1">
                <a:latin typeface="Calibri" panose="020F0502020204030204" pitchFamily="34" charset="0"/>
                <a:cs typeface="Calibri" panose="020F0502020204030204" pitchFamily="34" charset="0"/>
              </a:rPr>
              <a:t>Moderna</a:t>
            </a:r>
            <a:r>
              <a:rPr lang="en-US" sz="3200" dirty="0">
                <a:latin typeface="Calibri" panose="020F0502020204030204" pitchFamily="34" charset="0"/>
                <a:cs typeface="Calibri" panose="020F0502020204030204" pitchFamily="34" charset="0"/>
              </a:rPr>
              <a:t> vaccine tested on?</a:t>
            </a:r>
          </a:p>
        </p:txBody>
      </p:sp>
      <p:pic>
        <p:nvPicPr>
          <p:cNvPr id="2" name="Picture 2">
            <a:extLst>
              <a:ext uri="{FF2B5EF4-FFF2-40B4-BE49-F238E27FC236}">
                <a16:creationId xmlns:a16="http://schemas.microsoft.com/office/drawing/2014/main" id="{24FD55F4-BEEF-4EB6-B497-82F1F0611568}"/>
              </a:ext>
            </a:extLst>
          </p:cNvPr>
          <p:cNvPicPr>
            <a:picLocks noChangeAspect="1"/>
          </p:cNvPicPr>
          <p:nvPr/>
        </p:nvPicPr>
        <p:blipFill>
          <a:blip r:embed="rId4"/>
          <a:stretch>
            <a:fillRect/>
          </a:stretch>
        </p:blipFill>
        <p:spPr>
          <a:xfrm>
            <a:off x="247671" y="2253312"/>
            <a:ext cx="8748792" cy="3893312"/>
          </a:xfrm>
          <a:prstGeom prst="rect">
            <a:avLst/>
          </a:prstGeom>
        </p:spPr>
      </p:pic>
    </p:spTree>
    <p:extLst>
      <p:ext uri="{BB962C8B-B14F-4D97-AF65-F5344CB8AC3E}">
        <p14:creationId xmlns:p14="http://schemas.microsoft.com/office/powerpoint/2010/main" val="324524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1200329"/>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The safety of the </a:t>
            </a:r>
            <a:r>
              <a:rPr lang="en-US" sz="2400" b="1" dirty="0">
                <a:latin typeface="Calibri" panose="020F0502020204030204" pitchFamily="34" charset="0"/>
                <a:cs typeface="Calibri" panose="020F0502020204030204" pitchFamily="34" charset="0"/>
              </a:rPr>
              <a:t>Janssen (Johnson &amp; Johnson) </a:t>
            </a:r>
            <a:r>
              <a:rPr lang="en-US" sz="2400" dirty="0">
                <a:latin typeface="Calibri" panose="020F0502020204030204" pitchFamily="34" charset="0"/>
                <a:cs typeface="Calibri" panose="020F0502020204030204" pitchFamily="34" charset="0"/>
              </a:rPr>
              <a:t>vaccine was evaluated in 43,783 people 18 years and older in the U.S., Brazil, South Africa, Colombia, Argentina, Peru, Chile, and Mexico</a:t>
            </a: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CD175AF-47FA-464F-B9BA-B943F2F9BFEB}"/>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Who was the Johnson &amp; Johnson vaccine tested on?</a:t>
            </a:r>
          </a:p>
        </p:txBody>
      </p:sp>
      <p:graphicFrame>
        <p:nvGraphicFramePr>
          <p:cNvPr id="16" name="Chart 15">
            <a:extLst>
              <a:ext uri="{FF2B5EF4-FFF2-40B4-BE49-F238E27FC236}">
                <a16:creationId xmlns:a16="http://schemas.microsoft.com/office/drawing/2014/main" id="{01A16C44-ED18-4850-8F70-3A08832222A0}"/>
              </a:ext>
            </a:extLst>
          </p:cNvPr>
          <p:cNvGraphicFramePr>
            <a:graphicFrameLocks/>
          </p:cNvGraphicFramePr>
          <p:nvPr/>
        </p:nvGraphicFramePr>
        <p:xfrm>
          <a:off x="8190411" y="2424447"/>
          <a:ext cx="4001589" cy="308474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2">
            <a:extLst>
              <a:ext uri="{FF2B5EF4-FFF2-40B4-BE49-F238E27FC236}">
                <a16:creationId xmlns:a16="http://schemas.microsoft.com/office/drawing/2014/main" id="{0FBF8B62-ACA1-409E-8B47-C43D0DE82669}"/>
              </a:ext>
            </a:extLst>
          </p:cNvPr>
          <p:cNvPicPr>
            <a:picLocks noChangeAspect="1"/>
          </p:cNvPicPr>
          <p:nvPr/>
        </p:nvPicPr>
        <p:blipFill>
          <a:blip r:embed="rId4"/>
          <a:stretch>
            <a:fillRect/>
          </a:stretch>
        </p:blipFill>
        <p:spPr>
          <a:xfrm>
            <a:off x="359045" y="2574800"/>
            <a:ext cx="8516317" cy="3778386"/>
          </a:xfrm>
          <a:prstGeom prst="rect">
            <a:avLst/>
          </a:prstGeom>
        </p:spPr>
      </p:pic>
    </p:spTree>
    <p:extLst>
      <p:ext uri="{BB962C8B-B14F-4D97-AF65-F5344CB8AC3E}">
        <p14:creationId xmlns:p14="http://schemas.microsoft.com/office/powerpoint/2010/main" val="73977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Should someone with allergies get the COVID-19 vaccine?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60347"/>
            <a:ext cx="11356939" cy="4893647"/>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You should </a:t>
            </a:r>
            <a:r>
              <a:rPr lang="en-US" sz="2400" b="1" dirty="0">
                <a:latin typeface="Calibri" panose="020F0502020204030204" pitchFamily="34" charset="0"/>
                <a:cs typeface="Calibri" panose="020F0502020204030204" pitchFamily="34" charset="0"/>
              </a:rPr>
              <a:t>not</a:t>
            </a:r>
            <a:r>
              <a:rPr lang="en-US" sz="2400" dirty="0">
                <a:latin typeface="Calibri" panose="020F0502020204030204" pitchFamily="34" charset="0"/>
                <a:cs typeface="Calibri" panose="020F0502020204030204" pitchFamily="34" charset="0"/>
              </a:rPr>
              <a:t> get the COVID-19 vaccines if you have a history of severe allergic reaction (also called “anaphylaxis”) to any ingredient in the vaccine. </a:t>
            </a:r>
          </a:p>
          <a:p>
            <a:pPr marL="342900" indent="-342900">
              <a:buFont typeface="Arial" panose="020B0604020202020204" pitchFamily="34" charset="0"/>
              <a:buChar char="•"/>
            </a:pPr>
            <a:endParaRPr lang="en-US" sz="2400" dirty="0">
              <a:highlight>
                <a:srgbClr val="FFFF00"/>
              </a:highligh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vaccines do not contain eggs, gelatin, preservatives, or latex. The ingredient lists can be found at:</a:t>
            </a:r>
          </a:p>
          <a:p>
            <a:pPr marL="914400" lvl="1" indent="-3429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Pfizer/</a:t>
            </a:r>
            <a:r>
              <a:rPr lang="en-US" sz="2400" dirty="0" err="1">
                <a:latin typeface="Calibri" panose="020F0502020204030204" pitchFamily="34" charset="0"/>
                <a:cs typeface="Calibri" panose="020F0502020204030204" pitchFamily="34" charset="0"/>
              </a:rPr>
              <a:t>Comirnaty</a:t>
            </a:r>
            <a:r>
              <a:rPr lang="en-US"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hlinkClick r:id="rId3"/>
              </a:rPr>
              <a:t>https://www.fda.gov/media/144414/download</a:t>
            </a:r>
            <a:r>
              <a:rPr lang="en-US" sz="2400" dirty="0">
                <a:latin typeface="Calibri" panose="020F0502020204030204" pitchFamily="34" charset="0"/>
                <a:cs typeface="Calibri" panose="020F0502020204030204" pitchFamily="34" charset="0"/>
              </a:rPr>
              <a:t> (page 3)</a:t>
            </a:r>
          </a:p>
          <a:p>
            <a:pPr marL="914400" lvl="1" indent="-342900">
              <a:buFont typeface="Courier New" panose="02070309020205020404" pitchFamily="49" charset="0"/>
              <a:buChar char="o"/>
            </a:pPr>
            <a:r>
              <a:rPr lang="en-US" sz="2400" dirty="0" err="1">
                <a:latin typeface="Calibri" panose="020F0502020204030204" pitchFamily="34" charset="0"/>
                <a:cs typeface="Calibri" panose="020F0502020204030204" pitchFamily="34" charset="0"/>
              </a:rPr>
              <a:t>Moderna</a:t>
            </a:r>
            <a:r>
              <a:rPr lang="en-US"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hlinkClick r:id="rId4"/>
              </a:rPr>
              <a:t>https://www.fda.gov/media/144638/download</a:t>
            </a:r>
            <a:r>
              <a:rPr lang="en-US" sz="2400" dirty="0">
                <a:latin typeface="Calibri" panose="020F0502020204030204" pitchFamily="34" charset="0"/>
                <a:cs typeface="Calibri" panose="020F0502020204030204" pitchFamily="34" charset="0"/>
              </a:rPr>
              <a:t> (page 2)</a:t>
            </a:r>
          </a:p>
          <a:p>
            <a:pPr marL="914400" lvl="1" indent="-342900">
              <a:buFont typeface="Courier New" panose="02070309020205020404" pitchFamily="49" charset="0"/>
              <a:buChar char="o"/>
            </a:pPr>
            <a:r>
              <a:rPr lang="fr-FR" sz="2400" dirty="0">
                <a:latin typeface="Calibri" panose="020F0502020204030204" pitchFamily="34" charset="0"/>
                <a:cs typeface="Calibri" panose="020F0502020204030204" pitchFamily="34" charset="0"/>
              </a:rPr>
              <a:t>Janssen (J&amp;J): </a:t>
            </a:r>
            <a:r>
              <a:rPr lang="fr-FR" sz="2400" dirty="0">
                <a:latin typeface="Calibri" panose="020F0502020204030204" pitchFamily="34" charset="0"/>
                <a:cs typeface="Calibri" panose="020F0502020204030204" pitchFamily="34" charset="0"/>
                <a:hlinkClick r:id="rId5"/>
              </a:rPr>
              <a:t>https://www.fda.gov/media/146305/download</a:t>
            </a:r>
            <a:r>
              <a:rPr lang="fr-FR" sz="2400" dirty="0">
                <a:latin typeface="Calibri" panose="020F0502020204030204" pitchFamily="34" charset="0"/>
                <a:cs typeface="Calibri" panose="020F0502020204030204" pitchFamily="34" charset="0"/>
              </a:rPr>
              <a:t> (page 2)</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If you have a history of a severe allergic reaction to something else that’s not in the vaccine (like peanut butter), discuss with your health care provider before receiving the vaccine.</a:t>
            </a: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13089"/>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I would like to have a baby one day. Is it safe for me to get a COVID-19 vaccine?</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4154984"/>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Yes!</a:t>
            </a:r>
            <a:endParaRPr lang="en-US" sz="24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CDC recommends COVID-19 vaccination for people who are trying to become pregnant now or who might become pregnant in the future.</a:t>
            </a:r>
          </a:p>
          <a:p>
            <a:endParaRPr lang="en-US" sz="2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There is no evidence that antibodies made following COVID-19 vaccination or that vaccine ingredients will cause any problems.</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There is no evidence that fertility problems in women or men are a side effect of any vaccine. </a:t>
            </a:r>
          </a:p>
          <a:p>
            <a:r>
              <a:rPr lang="en-US" sz="2400" dirty="0"/>
              <a:t> </a:t>
            </a:r>
          </a:p>
        </p:txBody>
      </p:sp>
    </p:spTree>
    <p:extLst>
      <p:ext uri="{BB962C8B-B14F-4D97-AF65-F5344CB8AC3E}">
        <p14:creationId xmlns:p14="http://schemas.microsoft.com/office/powerpoint/2010/main" val="147724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0"/>
            <a:ext cx="12013375"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Can someone who is pregnant or breastfeeding get a COVID-19 vaccine?</a:t>
            </a:r>
          </a:p>
        </p:txBody>
      </p:sp>
      <p:sp>
        <p:nvSpPr>
          <p:cNvPr id="4" name="Rectangle 3">
            <a:extLst>
              <a:ext uri="{FF2B5EF4-FFF2-40B4-BE49-F238E27FC236}">
                <a16:creationId xmlns:a16="http://schemas.microsoft.com/office/drawing/2014/main" id="{FF069143-FE01-453C-934A-DAA4862AED31}"/>
              </a:ext>
            </a:extLst>
          </p:cNvPr>
          <p:cNvSpPr/>
          <p:nvPr/>
        </p:nvSpPr>
        <p:spPr>
          <a:xfrm>
            <a:off x="478572" y="1155263"/>
            <a:ext cx="11365086" cy="4567404"/>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Yes!</a:t>
            </a:r>
          </a:p>
          <a:p>
            <a:endParaRPr lang="en-US" sz="1600" dirty="0">
              <a:latin typeface="Calibri" panose="020F0502020204030204" pitchFamily="34" charset="0"/>
              <a:cs typeface="Calibri" panose="020F0502020204030204" pitchFamily="34" charset="0"/>
            </a:endParaRPr>
          </a:p>
          <a:p>
            <a:pPr marL="342900" marR="196215" indent="-342900">
              <a:lnSpc>
                <a:spcPct val="95000"/>
              </a:lnSpc>
              <a:spcBef>
                <a:spcPts val="0"/>
              </a:spcBef>
              <a:spcAft>
                <a:spcPts val="0"/>
              </a:spcAft>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CDC and American College of Obstetricians and Gynecologists recommend COVID-19 vaccination for pregnant and breastfeeding individuals.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marR="196215" indent="-342900">
              <a:lnSpc>
                <a:spcPct val="95000"/>
              </a:lnSpc>
              <a:spcBef>
                <a:spcPts val="0"/>
              </a:spcBef>
              <a:spcAft>
                <a:spcPts val="0"/>
              </a:spcAft>
              <a:buFont typeface="Arial" panose="020B0604020202020204" pitchFamily="34" charset="0"/>
              <a:buChar char="•"/>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196215" indent="-342900">
              <a:lnSpc>
                <a:spcPct val="95000"/>
              </a:lnSpc>
              <a:spcBef>
                <a:spcPts val="0"/>
              </a:spcBef>
              <a:spcAft>
                <a:spcPts val="0"/>
              </a:spcAft>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benefits of receiving a COVID-19 vaccine outweigh any known or possible risks of vaccination during pregnancy.</a:t>
            </a:r>
          </a:p>
          <a:p>
            <a:pPr marL="342900" marR="196215" indent="-342900">
              <a:lnSpc>
                <a:spcPct val="95000"/>
              </a:lnSpc>
              <a:spcBef>
                <a:spcPts val="0"/>
              </a:spcBef>
              <a:spcAft>
                <a:spcPts val="0"/>
              </a:spcAft>
              <a:buFont typeface="Arial" panose="020B0604020202020204" pitchFamily="34" charset="0"/>
              <a:buChar char="•"/>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196215" indent="-342900">
              <a:lnSpc>
                <a:spcPct val="95000"/>
              </a:lnSpc>
              <a:spcBef>
                <a:spcPts val="0"/>
              </a:spcBef>
              <a:spcAft>
                <a:spcPts val="0"/>
              </a:spcAft>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Getting sick with COVID-19 during pregnancy increases the risk of severe illness and preterm birth.</a:t>
            </a:r>
          </a:p>
          <a:p>
            <a:pPr marL="342900" marR="196215" indent="-342900">
              <a:lnSpc>
                <a:spcPct val="95000"/>
              </a:lnSpc>
              <a:spcBef>
                <a:spcPts val="0"/>
              </a:spcBef>
              <a:spcAft>
                <a:spcPts val="0"/>
              </a:spcAft>
              <a:buFont typeface="Arial" panose="020B0604020202020204" pitchFamily="34" charset="0"/>
              <a:buChar char="•"/>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196215" indent="-342900">
              <a:lnSpc>
                <a:spcPct val="95000"/>
              </a:lnSpc>
              <a:spcBef>
                <a:spcPts val="0"/>
              </a:spcBef>
              <a:spcAft>
                <a:spcPts val="0"/>
              </a:spcAft>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Getting vaccinated is a personal choice for people who are pregnant or breastfeeding. If you have questions, talk with your healthcare provider.</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932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6"/>
            <a:ext cx="10515600" cy="1325563"/>
          </a:xfrm>
        </p:spPr>
        <p:txBody>
          <a:bodyPr>
            <a:normAutofit/>
          </a:bodyPr>
          <a:lstStyle/>
          <a:p>
            <a:pPr algn="ctr"/>
            <a:r>
              <a:rPr lang="en-US" sz="3200" b="1" dirty="0">
                <a:latin typeface="+mn-lt"/>
              </a:rPr>
              <a:t>Instructions for using this guide </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032958"/>
            <a:ext cx="11343861" cy="5515946"/>
          </a:xfrm>
        </p:spPr>
        <p:txBody>
          <a:bodyPr>
            <a:normAutofit fontScale="92500" lnSpcReduction="10000"/>
          </a:bodyPr>
          <a:lstStyle/>
          <a:p>
            <a:pPr>
              <a:lnSpc>
                <a:spcPct val="110000"/>
              </a:lnSpc>
            </a:pPr>
            <a:r>
              <a:rPr lang="en-US" sz="2600" dirty="0"/>
              <a:t>This guide is designed for providers, community groups, and others to host local meetings or forums about the COVID-19 vaccine, with the goal of increasing vaccine confidence.  </a:t>
            </a:r>
          </a:p>
          <a:p>
            <a:pPr>
              <a:lnSpc>
                <a:spcPct val="110000"/>
              </a:lnSpc>
            </a:pPr>
            <a:r>
              <a:rPr lang="en-US" sz="2600" dirty="0"/>
              <a:t>It includes information from the Massachusetts Department of Public Health (DPH) in response to commonly asked questions and encourages discussion and feedback. </a:t>
            </a:r>
          </a:p>
          <a:p>
            <a:pPr>
              <a:lnSpc>
                <a:spcPct val="110000"/>
              </a:lnSpc>
            </a:pPr>
            <a:r>
              <a:rPr lang="en-US" sz="2600" dirty="0"/>
              <a:t>There are additional talking points in the notes section of each slide.</a:t>
            </a:r>
          </a:p>
          <a:p>
            <a:pPr>
              <a:lnSpc>
                <a:spcPct val="110000"/>
              </a:lnSpc>
            </a:pPr>
            <a:r>
              <a:rPr lang="en-US" sz="2600" dirty="0"/>
              <a:t>You may use some or all of this content based on your community’s interests and needs. </a:t>
            </a:r>
          </a:p>
          <a:p>
            <a:pPr marL="731520" lvl="1" indent="-365760">
              <a:lnSpc>
                <a:spcPct val="110000"/>
              </a:lnSpc>
              <a:buFont typeface="Courier New" panose="02070309020205020404" pitchFamily="49" charset="0"/>
              <a:buChar char="o"/>
            </a:pPr>
            <a:r>
              <a:rPr lang="en-US" sz="2600" dirty="0"/>
              <a:t>Additional information to inform your forum can be found at </a:t>
            </a:r>
            <a:r>
              <a:rPr lang="en-US" sz="2600" dirty="0">
                <a:hlinkClick r:id="rId3"/>
              </a:rPr>
              <a:t>https://www.mass.gov/covid-19-vaccine-in-massachusetts</a:t>
            </a:r>
            <a:r>
              <a:rPr lang="en-US" sz="2600" dirty="0"/>
              <a:t> </a:t>
            </a:r>
          </a:p>
          <a:p>
            <a:pPr>
              <a:lnSpc>
                <a:spcPct val="110000"/>
              </a:lnSpc>
            </a:pPr>
            <a:r>
              <a:rPr lang="en-US" sz="2600" dirty="0"/>
              <a:t>The guide will be updated based on new information about the COVID-19 vaccine and feedback from its users. </a:t>
            </a:r>
          </a:p>
          <a:p>
            <a:pPr>
              <a:lnSpc>
                <a:spcPct val="110000"/>
              </a:lnSpc>
            </a:pPr>
            <a:r>
              <a:rPr lang="en-US" sz="2600" dirty="0">
                <a:solidFill>
                  <a:srgbClr val="FF0000"/>
                </a:solidFill>
              </a:rPr>
              <a:t>Please remove this slide from the deck before your forum.</a:t>
            </a:r>
          </a:p>
        </p:txBody>
      </p:sp>
    </p:spTree>
    <p:extLst>
      <p:ext uri="{BB962C8B-B14F-4D97-AF65-F5344CB8AC3E}">
        <p14:creationId xmlns:p14="http://schemas.microsoft.com/office/powerpoint/2010/main" val="192895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Are the COVID-19 vaccines safe for children?</a:t>
            </a:r>
          </a:p>
        </p:txBody>
      </p:sp>
      <p:sp>
        <p:nvSpPr>
          <p:cNvPr id="4" name="Rectangle 3">
            <a:extLst>
              <a:ext uri="{FF2B5EF4-FFF2-40B4-BE49-F238E27FC236}">
                <a16:creationId xmlns:a16="http://schemas.microsoft.com/office/drawing/2014/main" id="{FF069143-FE01-453C-934A-DAA4862AED31}"/>
              </a:ext>
            </a:extLst>
          </p:cNvPr>
          <p:cNvSpPr/>
          <p:nvPr/>
        </p:nvSpPr>
        <p:spPr>
          <a:xfrm>
            <a:off x="379550" y="1119491"/>
            <a:ext cx="7014621" cy="6740307"/>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Yes!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CDC recommends everyone ages 5 and older get a COVID-19 vaccine.</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Scientists have conducted clinical trials with thousands of children and determined it to be safe and effective. </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Pfizer vaccine is authorized for people ages 5 and older and has full approval for people ages 16 and older.</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a:t>
            </a:r>
            <a:r>
              <a:rPr lang="en-US" sz="2400" dirty="0" err="1">
                <a:latin typeface="Calibri" panose="020F0502020204030204" pitchFamily="34" charset="0"/>
                <a:cs typeface="Calibri" panose="020F0502020204030204" pitchFamily="34" charset="0"/>
              </a:rPr>
              <a:t>Moderna</a:t>
            </a:r>
            <a:r>
              <a:rPr lang="en-US" sz="2400" dirty="0">
                <a:latin typeface="Calibri" panose="020F0502020204030204" pitchFamily="34" charset="0"/>
                <a:cs typeface="Calibri" panose="020F0502020204030204" pitchFamily="34" charset="0"/>
              </a:rPr>
              <a:t> and Johnson &amp; Johnson vaccines are authorized for people ages 18 and older.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a:t>
            </a: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id="{3D504A1A-94AC-4E5D-B5A1-7388D5DD361F}"/>
              </a:ext>
            </a:extLst>
          </p:cNvPr>
          <p:cNvPicPr preferRelativeResize="0"/>
          <p:nvPr/>
        </p:nvPicPr>
        <p:blipFill>
          <a:blip r:embed="rId3">
            <a:alphaModFix/>
          </a:blip>
          <a:stretch>
            <a:fillRect/>
          </a:stretch>
        </p:blipFill>
        <p:spPr>
          <a:xfrm>
            <a:off x="7520250" y="1861240"/>
            <a:ext cx="4678559" cy="3297609"/>
          </a:xfrm>
          <a:prstGeom prst="rect">
            <a:avLst/>
          </a:prstGeom>
          <a:noFill/>
          <a:ln>
            <a:noFill/>
          </a:ln>
        </p:spPr>
      </p:pic>
    </p:spTree>
    <p:extLst>
      <p:ext uri="{BB962C8B-B14F-4D97-AF65-F5344CB8AC3E}">
        <p14:creationId xmlns:p14="http://schemas.microsoft.com/office/powerpoint/2010/main" val="1470512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Will a COVID-19 vaccine change my DNA?</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3539430"/>
          </a:xfrm>
          <a:prstGeom prst="rect">
            <a:avLst/>
          </a:prstGeom>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No. COVID-19 vaccines do not change or interact with your DNA in any way.</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Vaccines teach our immune system how to fight against a specific virus. </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In order to do its job, the COVID-19 vaccine doesn’t need to go inside the nucleus of the cell, which is where our DNA is kept. This means the vaccine never interacts with our DNA in any way and has no way to change it. </a:t>
            </a:r>
          </a:p>
          <a:p>
            <a:r>
              <a:rPr lang="en-US" sz="2400" dirty="0"/>
              <a:t> </a:t>
            </a:r>
          </a:p>
          <a:p>
            <a:endParaRPr lang="en-US" sz="3200" b="1" dirty="0"/>
          </a:p>
        </p:txBody>
      </p:sp>
    </p:spTree>
    <p:extLst>
      <p:ext uri="{BB962C8B-B14F-4D97-AF65-F5344CB8AC3E}">
        <p14:creationId xmlns:p14="http://schemas.microsoft.com/office/powerpoint/2010/main" val="4183109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Will the vaccines work against COVID-19 variants?</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2041597"/>
            <a:ext cx="8627328" cy="3283591"/>
          </a:xfrm>
          <a:prstGeom prst="rect">
            <a:avLst/>
          </a:prstGeom>
        </p:spPr>
        <p:txBody>
          <a:bodyPr wrap="square">
            <a:spAutoFit/>
          </a:bodyPr>
          <a:lstStyle/>
          <a:p>
            <a:pPr marL="342900" indent="-342900">
              <a:lnSpc>
                <a:spcPct val="96000"/>
              </a:lnSpc>
              <a:buFont typeface="Arial" panose="020B0604020202020204" pitchFamily="34" charset="0"/>
              <a:buChar char="•"/>
              <a:tabLst>
                <a:tab pos="457200" algn="l"/>
              </a:tabLs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normal for viruses to change as they spread, and for new variants to appear. </a:t>
            </a: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far, studies suggest that the vaccines provide protection from the known variants (like Delta and Omicron).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when a vaccinated person gets infected with COVID-19, they are very protected against severe disease and death.</a:t>
            </a: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latin typeface="Calibri" panose="020F0502020204030204" pitchFamily="34" charset="0"/>
              <a:cs typeface="Calibri" panose="020F0502020204030204" pitchFamily="34" charset="0"/>
            </a:endParaRPr>
          </a:p>
        </p:txBody>
      </p:sp>
      <p:pic>
        <p:nvPicPr>
          <p:cNvPr id="4" name="Picture 3" descr="A picture of a virus and the spikes on its surface.">
            <a:extLst>
              <a:ext uri="{FF2B5EF4-FFF2-40B4-BE49-F238E27FC236}">
                <a16:creationId xmlns:a16="http://schemas.microsoft.com/office/drawing/2014/main" id="{5B53736D-B02B-476C-83A1-92E3CB406E87}"/>
              </a:ext>
            </a:extLst>
          </p:cNvPr>
          <p:cNvPicPr>
            <a:picLocks noChangeAspect="1"/>
          </p:cNvPicPr>
          <p:nvPr/>
        </p:nvPicPr>
        <p:blipFill>
          <a:blip r:embed="rId3"/>
          <a:stretch>
            <a:fillRect/>
          </a:stretch>
        </p:blipFill>
        <p:spPr>
          <a:xfrm>
            <a:off x="9105899" y="2088420"/>
            <a:ext cx="2906677" cy="2681159"/>
          </a:xfrm>
          <a:prstGeom prst="rect">
            <a:avLst/>
          </a:prstGeom>
        </p:spPr>
      </p:pic>
    </p:spTree>
    <p:extLst>
      <p:ext uri="{BB962C8B-B14F-4D97-AF65-F5344CB8AC3E}">
        <p14:creationId xmlns:p14="http://schemas.microsoft.com/office/powerpoint/2010/main" val="2632283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52DB4-D43C-4445-AD74-C2E8D31C2990}"/>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Will I need a booster shot?</a:t>
            </a:r>
          </a:p>
        </p:txBody>
      </p:sp>
      <p:sp>
        <p:nvSpPr>
          <p:cNvPr id="3" name="Rectangle 2">
            <a:extLst>
              <a:ext uri="{FF2B5EF4-FFF2-40B4-BE49-F238E27FC236}">
                <a16:creationId xmlns:a16="http://schemas.microsoft.com/office/drawing/2014/main" id="{0AD0A274-4627-4C86-868D-FFCD23654906}"/>
              </a:ext>
            </a:extLst>
          </p:cNvPr>
          <p:cNvSpPr/>
          <p:nvPr/>
        </p:nvSpPr>
        <p:spPr>
          <a:xfrm>
            <a:off x="438838" y="1113823"/>
            <a:ext cx="11314323" cy="4893647"/>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r>
              <a:rPr lang="en-US" sz="2400" dirty="0">
                <a:latin typeface="Calibri" panose="020F0502020204030204" pitchFamily="34" charset="0"/>
                <a:cs typeface="Calibri" panose="020F0502020204030204" pitchFamily="34" charset="0"/>
              </a:rPr>
              <a:t>COVID-19 vaccines work well to prevent severe illness, hospitalization, and death. However, public health experts are starting to see less protection against mild and moderate disease. Boosters keep the vaccines effective for longer.</a:t>
            </a:r>
          </a:p>
          <a:p>
            <a:pPr marL="342900" marR="0" lvl="0" indent="-342900">
              <a:spcBef>
                <a:spcPts val="0"/>
              </a:spcBef>
              <a:spcAft>
                <a:spcPts val="0"/>
              </a:spcAft>
              <a:buFont typeface="Arial" panose="020B0604020202020204" pitchFamily="34" charset="0"/>
              <a:buChar char="•"/>
              <a:tabLst>
                <a:tab pos="457200" algn="l"/>
              </a:tabLst>
            </a:pPr>
            <a:endParaRPr lang="en-US" sz="2400" dirty="0">
              <a:latin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latin typeface="Calibri" panose="020F0502020204030204" pitchFamily="34" charset="0"/>
                <a:cs typeface="Calibri" panose="020F0502020204030204" pitchFamily="34" charset="0"/>
              </a:rPr>
              <a:t>Everyone age 12+ can get a booster if:</a:t>
            </a:r>
          </a:p>
          <a:p>
            <a:pPr marL="800100" lvl="1" indent="-342900">
              <a:buFont typeface="Courier New" panose="02070309020205020404" pitchFamily="49" charset="0"/>
              <a:buChar char="o"/>
              <a:tabLst>
                <a:tab pos="457200" algn="l"/>
              </a:tabLst>
            </a:pPr>
            <a:r>
              <a:rPr lang="en-US" sz="2400" b="1" dirty="0">
                <a:latin typeface="Calibri" panose="020F0502020204030204" pitchFamily="34" charset="0"/>
                <a:cs typeface="Calibri" panose="020F0502020204030204" pitchFamily="34" charset="0"/>
              </a:rPr>
              <a:t>Pfizer &amp; </a:t>
            </a:r>
            <a:r>
              <a:rPr lang="en-US" sz="2400" b="1" dirty="0" err="1">
                <a:latin typeface="Calibri" panose="020F0502020204030204" pitchFamily="34" charset="0"/>
                <a:cs typeface="Calibri" panose="020F0502020204030204" pitchFamily="34" charset="0"/>
              </a:rPr>
              <a:t>Moderna</a:t>
            </a:r>
            <a:r>
              <a:rPr lang="en-US" sz="2400" dirty="0">
                <a:latin typeface="Calibri" panose="020F0502020204030204" pitchFamily="34" charset="0"/>
                <a:cs typeface="Calibri" panose="020F0502020204030204" pitchFamily="34" charset="0"/>
              </a:rPr>
              <a:t>: It’s been at least 5 months since your second dose</a:t>
            </a:r>
          </a:p>
          <a:p>
            <a:pPr marL="800100" lvl="1" indent="-342900">
              <a:buFont typeface="Courier New" panose="02070309020205020404" pitchFamily="49" charset="0"/>
              <a:buChar char="o"/>
              <a:tabLst>
                <a:tab pos="457200" algn="l"/>
              </a:tabLst>
            </a:pPr>
            <a:r>
              <a:rPr lang="en-US" sz="2400" b="1" dirty="0">
                <a:latin typeface="Calibri" panose="020F0502020204030204" pitchFamily="34" charset="0"/>
                <a:cs typeface="Calibri" panose="020F0502020204030204" pitchFamily="34" charset="0"/>
              </a:rPr>
              <a:t>Johnson &amp; Johnson</a:t>
            </a:r>
            <a:r>
              <a:rPr lang="en-US" sz="2400" dirty="0">
                <a:latin typeface="Calibri" panose="020F0502020204030204" pitchFamily="34" charset="0"/>
                <a:cs typeface="Calibri" panose="020F0502020204030204" pitchFamily="34" charset="0"/>
              </a:rPr>
              <a:t>: It’s been at least 2 months since your first dose </a:t>
            </a:r>
          </a:p>
          <a:p>
            <a:pPr marL="800100" lvl="1" indent="-342900">
              <a:buFont typeface="Courier New" panose="02070309020205020404" pitchFamily="49" charset="0"/>
              <a:buChar char="o"/>
              <a:tabLst>
                <a:tab pos="457200" algn="l"/>
              </a:tabLst>
            </a:pPr>
            <a:endParaRPr lang="en-US" sz="2400" dirty="0">
              <a:latin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latin typeface="Calibri" panose="020F0502020204030204" pitchFamily="34" charset="0"/>
                <a:cs typeface="Calibri" panose="020F0502020204030204" pitchFamily="34" charset="0"/>
              </a:rPr>
              <a:t>If you are ages 12-17, you can only get a Pfizer booster. Otherwise, you can choose which booster vaccine you want.  </a:t>
            </a:r>
          </a:p>
          <a:p>
            <a:pPr marL="342900" marR="0" lvl="0" indent="-342900">
              <a:spcBef>
                <a:spcPts val="0"/>
              </a:spcBef>
              <a:spcAft>
                <a:spcPts val="0"/>
              </a:spcAft>
              <a:buFont typeface="Arial" panose="020B0604020202020204" pitchFamily="34" charset="0"/>
              <a:buChar char="•"/>
              <a:tabLst>
                <a:tab pos="457200" algn="l"/>
              </a:tabLst>
            </a:pPr>
            <a:endParaRPr lang="en-US" sz="2400" dirty="0">
              <a:latin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latin typeface="Calibri" panose="020F0502020204030204" pitchFamily="34" charset="0"/>
                <a:cs typeface="Calibri" panose="020F0502020204030204" pitchFamily="34" charset="0"/>
              </a:rPr>
              <a:t>You can get a booster shot anywhere they are available including your primary care provider, a pharmacy or a community vaccination clinic.  </a:t>
            </a:r>
          </a:p>
        </p:txBody>
      </p:sp>
    </p:spTree>
    <p:extLst>
      <p:ext uri="{BB962C8B-B14F-4D97-AF65-F5344CB8AC3E}">
        <p14:creationId xmlns:p14="http://schemas.microsoft.com/office/powerpoint/2010/main" val="2531959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 I make an appointment?</a:t>
            </a:r>
          </a:p>
        </p:txBody>
      </p:sp>
      <p:sp>
        <p:nvSpPr>
          <p:cNvPr id="5" name="Content Placeholder 4"/>
          <p:cNvSpPr>
            <a:spLocks noGrp="1"/>
          </p:cNvSpPr>
          <p:nvPr>
            <p:ph idx="1"/>
          </p:nvPr>
        </p:nvSpPr>
        <p:spPr>
          <a:xfrm>
            <a:off x="475883" y="1301531"/>
            <a:ext cx="9060004" cy="5056409"/>
          </a:xfrm>
        </p:spPr>
        <p:txBody>
          <a:bodyPr>
            <a:normAutofit/>
          </a:bodyPr>
          <a:lstStyle/>
          <a:p>
            <a:pPr>
              <a:lnSpc>
                <a:spcPct val="100000"/>
              </a:lnSpc>
            </a:pPr>
            <a:r>
              <a:rPr lang="en-US" sz="2400" dirty="0"/>
              <a:t>Use VaxFinder.mass.gov to search for appointments (including boosters) at pharmacies, health care providers, and other community locations. </a:t>
            </a:r>
          </a:p>
          <a:p>
            <a:pPr>
              <a:lnSpc>
                <a:spcPct val="100000"/>
              </a:lnSpc>
              <a:spcBef>
                <a:spcPts val="0"/>
              </a:spcBef>
            </a:pPr>
            <a:endParaRPr lang="en-US" sz="2000" dirty="0"/>
          </a:p>
          <a:p>
            <a:pPr>
              <a:lnSpc>
                <a:spcPct val="100000"/>
              </a:lnSpc>
            </a:pPr>
            <a:r>
              <a:rPr lang="en-US" sz="2400" dirty="0"/>
              <a:t>Many sites accept walk-in appointments.</a:t>
            </a:r>
          </a:p>
          <a:p>
            <a:pPr>
              <a:lnSpc>
                <a:spcPct val="100000"/>
              </a:lnSpc>
              <a:spcBef>
                <a:spcPts val="0"/>
              </a:spcBef>
            </a:pPr>
            <a:endParaRPr lang="en-US" sz="2000" dirty="0"/>
          </a:p>
          <a:p>
            <a:pPr>
              <a:lnSpc>
                <a:spcPct val="100000"/>
              </a:lnSpc>
            </a:pPr>
            <a:r>
              <a:rPr lang="en-US" sz="2400" dirty="0"/>
              <a:t>You can sort by which vaccine is offered so that people under 18 can find places that only offer the Pfizer/</a:t>
            </a:r>
            <a:r>
              <a:rPr lang="en-US" sz="2400" dirty="0" err="1"/>
              <a:t>Comirnaty</a:t>
            </a:r>
            <a:r>
              <a:rPr lang="en-US" sz="2400" dirty="0"/>
              <a:t> vaccine.</a:t>
            </a:r>
          </a:p>
          <a:p>
            <a:pPr marL="457200" lvl="1" indent="0">
              <a:lnSpc>
                <a:spcPct val="100000"/>
              </a:lnSpc>
              <a:spcBef>
                <a:spcPts val="0"/>
              </a:spcBef>
              <a:spcAft>
                <a:spcPts val="300"/>
              </a:spcAft>
              <a:buNone/>
            </a:pPr>
            <a:endParaRPr lang="en-US" sz="2000" dirty="0">
              <a:ea typeface="Calibri" panose="020F0502020204030204" pitchFamily="34" charset="0"/>
              <a:cs typeface="Times New Roman" panose="02020603050405020304" pitchFamily="18" charset="0"/>
            </a:endParaRPr>
          </a:p>
          <a:p>
            <a:pPr>
              <a:lnSpc>
                <a:spcPct val="100000"/>
              </a:lnSpc>
              <a:spcBef>
                <a:spcPts val="0"/>
              </a:spcBef>
              <a:spcAft>
                <a:spcPts val="300"/>
              </a:spcAft>
            </a:pPr>
            <a:r>
              <a:rPr lang="en-US" sz="2400" dirty="0"/>
              <a:t>People who </a:t>
            </a:r>
            <a:r>
              <a:rPr lang="en-US" sz="2400" b="1" dirty="0"/>
              <a:t>can’t use the internet</a:t>
            </a:r>
            <a:r>
              <a:rPr lang="en-US" sz="2400" dirty="0"/>
              <a:t> may call the Massachusetts Vaccine Scheduling Resource Line:</a:t>
            </a:r>
            <a:r>
              <a:rPr lang="en-US" sz="2400" b="1" dirty="0"/>
              <a:t> 2-1-1 </a:t>
            </a:r>
            <a:r>
              <a:rPr lang="en-US" sz="2400" dirty="0"/>
              <a:t>(877-211-6277)</a:t>
            </a:r>
          </a:p>
        </p:txBody>
      </p:sp>
      <p:pic>
        <p:nvPicPr>
          <p:cNvPr id="7" name="Picture 6" descr="This image has four pictures, including a computer with the mass.gov website, pins from a map, and a checklist. ">
            <a:extLst>
              <a:ext uri="{FF2B5EF4-FFF2-40B4-BE49-F238E27FC236}">
                <a16:creationId xmlns:a16="http://schemas.microsoft.com/office/drawing/2014/main" id="{EC56C721-BC2A-40D2-9621-95DAF3D021D8}"/>
              </a:ext>
            </a:extLst>
          </p:cNvPr>
          <p:cNvPicPr>
            <a:picLocks noChangeAspect="1"/>
          </p:cNvPicPr>
          <p:nvPr/>
        </p:nvPicPr>
        <p:blipFill>
          <a:blip r:embed="rId3"/>
          <a:stretch>
            <a:fillRect/>
          </a:stretch>
        </p:blipFill>
        <p:spPr>
          <a:xfrm>
            <a:off x="9999376" y="1209803"/>
            <a:ext cx="1747432" cy="4942124"/>
          </a:xfrm>
          <a:prstGeom prst="rect">
            <a:avLst/>
          </a:prstGeom>
        </p:spPr>
      </p:pic>
    </p:spTree>
    <p:extLst>
      <p:ext uri="{BB962C8B-B14F-4D97-AF65-F5344CB8AC3E}">
        <p14:creationId xmlns:p14="http://schemas.microsoft.com/office/powerpoint/2010/main" val="1320544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7564" y="-153050"/>
            <a:ext cx="11157284" cy="1325563"/>
          </a:xfrm>
        </p:spPr>
        <p:txBody>
          <a:bodyPr/>
          <a:lstStyle/>
          <a:p>
            <a:r>
              <a:rPr lang="en-US" dirty="0"/>
              <a:t>What if I need help getting to a vaccination site?</a:t>
            </a:r>
          </a:p>
        </p:txBody>
      </p:sp>
      <p:sp>
        <p:nvSpPr>
          <p:cNvPr id="5" name="Content Placeholder 4"/>
          <p:cNvSpPr>
            <a:spLocks noGrp="1"/>
          </p:cNvSpPr>
          <p:nvPr>
            <p:ph idx="1"/>
          </p:nvPr>
        </p:nvSpPr>
        <p:spPr>
          <a:xfrm>
            <a:off x="517359" y="1193741"/>
            <a:ext cx="7947020" cy="5095847"/>
          </a:xfrm>
        </p:spPr>
        <p:txBody>
          <a:bodyPr>
            <a:noAutofit/>
          </a:bodyPr>
          <a:lstStyle/>
          <a:p>
            <a:pPr>
              <a:lnSpc>
                <a:spcPct val="100000"/>
              </a:lnSpc>
              <a:spcBef>
                <a:spcPts val="600"/>
              </a:spcBef>
            </a:pPr>
            <a:r>
              <a:rPr lang="en-US" sz="2400" dirty="0"/>
              <a:t>In-home vaccinations are available to anyone who can’t get to a vaccination site – call the Intake Line at (833) 983-0485 </a:t>
            </a:r>
          </a:p>
          <a:p>
            <a:pPr>
              <a:lnSpc>
                <a:spcPct val="100000"/>
              </a:lnSpc>
              <a:spcBef>
                <a:spcPts val="600"/>
              </a:spcBef>
            </a:pPr>
            <a:r>
              <a:rPr lang="en-US" sz="2400" dirty="0"/>
              <a:t>MassHealth provides free transportation to vaccine appointments to anyone with MassHealth or the Health Safety Net.  </a:t>
            </a:r>
          </a:p>
          <a:p>
            <a:pPr marL="804672" lvl="1" indent="-347472">
              <a:lnSpc>
                <a:spcPct val="100000"/>
              </a:lnSpc>
              <a:spcBef>
                <a:spcPts val="600"/>
              </a:spcBef>
              <a:buFont typeface="Courier New" panose="02070309020205020404" pitchFamily="49" charset="0"/>
              <a:buChar char="o"/>
            </a:pPr>
            <a:r>
              <a:rPr lang="en-US" dirty="0"/>
              <a:t>Call your health plan or MassHealth at 800-841-2900 to schedule </a:t>
            </a:r>
            <a:endParaRPr lang="en-US" u="sng" dirty="0">
              <a:solidFill>
                <a:srgbClr val="000000"/>
              </a:solidFill>
              <a:effectLst/>
              <a:ea typeface="Arial" panose="020B0604020202020204" pitchFamily="34" charset="0"/>
              <a:cs typeface="Calibri" panose="020F0502020204030204" pitchFamily="34" charset="0"/>
              <a:hlinkClick r:id="rId3"/>
            </a:endParaRPr>
          </a:p>
          <a:p>
            <a:pPr marL="285750" marR="0" indent="-285750">
              <a:lnSpc>
                <a:spcPct val="107000"/>
              </a:lnSpc>
              <a:spcBef>
                <a:spcPts val="0"/>
              </a:spcBef>
              <a:spcAft>
                <a:spcPts val="800"/>
              </a:spcAft>
              <a:buFont typeface="Arial" panose="020B0604020202020204" pitchFamily="34" charset="0"/>
              <a:buChar char="•"/>
            </a:pPr>
            <a:r>
              <a:rPr lang="en-US" sz="2400" u="sng" dirty="0">
                <a:solidFill>
                  <a:srgbClr val="000000"/>
                </a:solidFill>
                <a:effectLst/>
                <a:ea typeface="Arial" panose="020B0604020202020204" pitchFamily="34" charset="0"/>
                <a:cs typeface="Calibri" panose="020F0502020204030204" pitchFamily="34" charset="0"/>
                <a:hlinkClick r:id="rId3"/>
              </a:rPr>
              <a:t>LYFT</a:t>
            </a:r>
            <a:r>
              <a:rPr lang="en-US" sz="2400" dirty="0">
                <a:solidFill>
                  <a:srgbClr val="000000"/>
                </a:solidFill>
                <a:effectLst/>
                <a:ea typeface="Arial" panose="020B0604020202020204" pitchFamily="34" charset="0"/>
                <a:cs typeface="Calibri" panose="020F0502020204030204" pitchFamily="34" charset="0"/>
              </a:rPr>
              <a:t> is offering free or discounted rides to and from vaccination appointments.</a:t>
            </a:r>
            <a:endParaRPr lang="en-US" sz="2400" dirty="0">
              <a:ea typeface="Arial" panose="020B06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400" dirty="0">
                <a:solidFill>
                  <a:srgbClr val="000000"/>
                </a:solidFill>
                <a:effectLst/>
                <a:ea typeface="Arial" panose="020B0604020202020204" pitchFamily="34" charset="0"/>
                <a:cs typeface="Calibri" panose="020F0502020204030204" pitchFamily="34" charset="0"/>
              </a:rPr>
              <a:t>Organizations like employers, schools, and community and faith-based organizations may </a:t>
            </a:r>
            <a:r>
              <a:rPr lang="en-US" sz="2400" dirty="0">
                <a:solidFill>
                  <a:srgbClr val="000000"/>
                </a:solidFill>
                <a:effectLst/>
                <a:ea typeface="Arial" panose="020B0604020202020204" pitchFamily="34" charset="0"/>
                <a:cs typeface="Calibri" panose="020F0502020204030204" pitchFamily="34" charset="0"/>
                <a:hlinkClick r:id="rId4"/>
              </a:rPr>
              <a:t>request</a:t>
            </a:r>
            <a:r>
              <a:rPr lang="en-US" sz="2400" dirty="0">
                <a:solidFill>
                  <a:srgbClr val="000000"/>
                </a:solidFill>
                <a:effectLst/>
                <a:ea typeface="Arial" panose="020B0604020202020204" pitchFamily="34" charset="0"/>
                <a:cs typeface="Calibri" panose="020F0502020204030204" pitchFamily="34" charset="0"/>
              </a:rPr>
              <a:t> a free mobile, on-site clinic to vaccinate individuals.</a:t>
            </a:r>
            <a:r>
              <a:rPr lang="en-US" sz="2400" dirty="0">
                <a:effectLst/>
                <a:ea typeface="Times New Roman" panose="02020603050405020304" pitchFamily="18" charset="0"/>
                <a:cs typeface="Times New Roman" panose="02020603050405020304" pitchFamily="18" charset="0"/>
              </a:rPr>
              <a:t> </a:t>
            </a:r>
            <a:r>
              <a:rPr lang="en-US" sz="2400" dirty="0">
                <a:solidFill>
                  <a:srgbClr val="000000"/>
                </a:solidFill>
                <a:effectLst/>
                <a:ea typeface="Arial" panose="020B0604020202020204" pitchFamily="34" charset="0"/>
                <a:cs typeface="Calibri" panose="020F0502020204030204" pitchFamily="34" charset="0"/>
              </a:rPr>
              <a:t> </a:t>
            </a:r>
            <a:endParaRPr lang="en-US" sz="2400" dirty="0">
              <a:effectLst/>
              <a:ea typeface="Times New Roman" panose="02020603050405020304" pitchFamily="18" charset="0"/>
              <a:cs typeface="Times New Roman" panose="02020603050405020304" pitchFamily="18" charset="0"/>
            </a:endParaRPr>
          </a:p>
        </p:txBody>
      </p:sp>
      <p:pic>
        <p:nvPicPr>
          <p:cNvPr id="9" name="Content Placeholder 12" descr="Side of a bus that reads &quot;COVID-19 Mobile Vaccination Unit&quot;">
            <a:extLst>
              <a:ext uri="{FF2B5EF4-FFF2-40B4-BE49-F238E27FC236}">
                <a16:creationId xmlns:a16="http://schemas.microsoft.com/office/drawing/2014/main" id="{B060E170-CE7D-401C-8B2B-00338817CC86}"/>
              </a:ext>
            </a:extLst>
          </p:cNvPr>
          <p:cNvPicPr/>
          <p:nvPr/>
        </p:nvPicPr>
        <p:blipFill rotWithShape="1">
          <a:blip r:embed="rId5" cstate="print">
            <a:extLst>
              <a:ext uri="{28A0092B-C50C-407E-A947-70E740481C1C}">
                <a14:useLocalDpi xmlns:a14="http://schemas.microsoft.com/office/drawing/2010/main" val="0"/>
              </a:ext>
            </a:extLst>
          </a:blip>
          <a:srcRect r="45574"/>
          <a:stretch/>
        </p:blipFill>
        <p:spPr>
          <a:xfrm>
            <a:off x="8662087" y="963828"/>
            <a:ext cx="3529914" cy="5535826"/>
          </a:xfrm>
          <a:prstGeom prst="rect">
            <a:avLst/>
          </a:prstGeom>
        </p:spPr>
      </p:pic>
    </p:spTree>
    <p:extLst>
      <p:ext uri="{BB962C8B-B14F-4D97-AF65-F5344CB8AC3E}">
        <p14:creationId xmlns:p14="http://schemas.microsoft.com/office/powerpoint/2010/main" val="1374801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26</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Will I have to pay for the vaccine?</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75762"/>
            <a:ext cx="10246035" cy="4201150"/>
          </a:xfrm>
          <a:prstGeom prst="rect">
            <a:avLst/>
          </a:prstGeom>
        </p:spPr>
        <p:txBody>
          <a:bodyPr wrap="square">
            <a:spAutoFit/>
          </a:bodyPr>
          <a:lstStyle/>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No. The vaccine (including booster) is </a:t>
            </a:r>
            <a:r>
              <a:rPr lang="en-US" sz="2400" b="1" dirty="0">
                <a:latin typeface="Calibri" panose="020F0502020204030204" pitchFamily="34" charset="0"/>
                <a:cs typeface="Calibri" panose="020F0502020204030204" pitchFamily="34" charset="0"/>
              </a:rPr>
              <a:t>free</a:t>
            </a:r>
            <a:r>
              <a:rPr lang="en-US" sz="2400" dirty="0">
                <a:latin typeface="Calibri" panose="020F0502020204030204" pitchFamily="34" charset="0"/>
                <a:cs typeface="Calibri" panose="020F0502020204030204" pitchFamily="34" charset="0"/>
              </a:rPr>
              <a:t> for all Massachusetts residents.</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You will never be asked for a credit card number to make an appointment.</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You can get a vaccine even if you do not </a:t>
            </a:r>
          </a:p>
          <a:p>
            <a:pPr lvl="1"/>
            <a:r>
              <a:rPr lang="en-US" sz="2400" dirty="0">
                <a:latin typeface="Calibri" panose="020F0502020204030204" pitchFamily="34" charset="0"/>
                <a:cs typeface="Calibri" panose="020F0502020204030204" pitchFamily="34" charset="0"/>
              </a:rPr>
              <a:t>     have insurance, a driver’s license, </a:t>
            </a:r>
          </a:p>
          <a:p>
            <a:pPr lvl="1"/>
            <a:r>
              <a:rPr lang="en-US" sz="2400" dirty="0">
                <a:latin typeface="Calibri" panose="020F0502020204030204" pitchFamily="34" charset="0"/>
                <a:cs typeface="Calibri" panose="020F0502020204030204" pitchFamily="34" charset="0"/>
              </a:rPr>
              <a:t>     or a Social Security number.</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285750" lvl="0" indent="-285750">
              <a:spcBef>
                <a:spcPts val="600"/>
              </a:spcBef>
              <a:spcAft>
                <a:spcPts val="600"/>
              </a:spcAft>
              <a:buFont typeface="Arial"/>
              <a:buChar char="•"/>
            </a:pPr>
            <a:endParaRPr lang="en-US" sz="2200" b="1" dirty="0"/>
          </a:p>
        </p:txBody>
      </p:sp>
      <p:pic>
        <p:nvPicPr>
          <p:cNvPr id="7" name="Google Shape;563;p19" descr="Group of people wearing masks">
            <a:extLst>
              <a:ext uri="{FF2B5EF4-FFF2-40B4-BE49-F238E27FC236}">
                <a16:creationId xmlns:a16="http://schemas.microsoft.com/office/drawing/2014/main" id="{FBD1468A-49C7-4C55-8901-9A6A290702A6}"/>
              </a:ext>
            </a:extLst>
          </p:cNvPr>
          <p:cNvPicPr preferRelativeResize="0"/>
          <p:nvPr/>
        </p:nvPicPr>
        <p:blipFill>
          <a:blip r:embed="rId3">
            <a:alphaModFix/>
          </a:blip>
          <a:stretch>
            <a:fillRect/>
          </a:stretch>
        </p:blipFill>
        <p:spPr>
          <a:xfrm>
            <a:off x="6873497" y="2860766"/>
            <a:ext cx="5000640" cy="364480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27</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Will getting the vaccine impact a person’s immigration status?</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41077"/>
            <a:ext cx="11356939" cy="4632037"/>
          </a:xfrm>
          <a:prstGeom prst="rect">
            <a:avLst/>
          </a:prstGeom>
        </p:spPr>
        <p:txBody>
          <a:bodyPr wrap="square">
            <a:spAutoFit/>
          </a:bodyPr>
          <a:lstStyle/>
          <a:p>
            <a:r>
              <a:rPr lang="en-US" sz="2400" u="sng"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No. Getting the vaccine will not change whether you are able to stay in the US, get a green card, or get public benefits like housing or SNAP.</a:t>
            </a:r>
          </a:p>
          <a:p>
            <a:pPr marL="342900" indent="-342900">
              <a:spcBef>
                <a:spcPts val="600"/>
              </a:spcBef>
              <a:spcAft>
                <a:spcPts val="600"/>
              </a:spcAft>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lvl="0" indent="-342900">
              <a:spcBef>
                <a:spcPts val="600"/>
              </a:spcBef>
              <a:spcAft>
                <a:spcPts val="600"/>
              </a:spcAft>
              <a:buFont typeface="Arial" panose="020B0604020202020204" pitchFamily="34" charset="0"/>
              <a:buChar char="•"/>
            </a:pPr>
            <a:r>
              <a:rPr lang="en-US" sz="2400" b="1" dirty="0">
                <a:latin typeface="Calibri" panose="020F0502020204030204" pitchFamily="34" charset="0"/>
                <a:cs typeface="Calibri" panose="020F0502020204030204" pitchFamily="34" charset="0"/>
              </a:rPr>
              <a:t>No matter what your immigration status, </a:t>
            </a:r>
            <a:r>
              <a:rPr lang="en-US" sz="2400" dirty="0">
                <a:latin typeface="Calibri" panose="020F0502020204030204" pitchFamily="34" charset="0"/>
                <a:cs typeface="Calibri" panose="020F0502020204030204" pitchFamily="34" charset="0"/>
              </a:rPr>
              <a:t>it is important for you and your family to be safe from COVID-19.   </a:t>
            </a:r>
          </a:p>
          <a:p>
            <a:pPr marL="342900" lvl="0" indent="-342900">
              <a:spcBef>
                <a:spcPts val="600"/>
              </a:spcBef>
              <a:spcAft>
                <a:spcPts val="600"/>
              </a:spcAft>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You can get a vaccine even if you do not have insurance, a driver’s license, or a Social Security number.</a:t>
            </a:r>
            <a:endParaRPr lang="en-US" sz="2400" b="1" dirty="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910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28</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2204"/>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What should I do if I experience symptoms after receiving a COVID-19 vaccine?</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90165"/>
            <a:ext cx="7629109" cy="4524315"/>
          </a:xfrm>
          <a:prstGeom prst="rect">
            <a:avLst/>
          </a:prstGeom>
        </p:spPr>
        <p:txBody>
          <a:bodyPr wrap="square">
            <a:spAutoFit/>
          </a:bodyPr>
          <a:lstStyle/>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If you have a lot of pain or discomfort, talk to your healthcare provider.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If you do not have a healthcare provider or want to report any side effects to the CDC, visit </a:t>
            </a:r>
            <a:r>
              <a:rPr lang="en-US" sz="2400" b="1" dirty="0">
                <a:latin typeface="Calibri" panose="020F0502020204030204" pitchFamily="34" charset="0"/>
                <a:cs typeface="Calibri" panose="020F0502020204030204" pitchFamily="34" charset="0"/>
              </a:rPr>
              <a:t>cdc.gov/</a:t>
            </a:r>
            <a:r>
              <a:rPr lang="en-US" sz="2400" b="1" dirty="0" err="1">
                <a:latin typeface="Calibri" panose="020F0502020204030204" pitchFamily="34" charset="0"/>
                <a:cs typeface="Calibri" panose="020F0502020204030204" pitchFamily="34" charset="0"/>
              </a:rPr>
              <a:t>vsafe</a:t>
            </a:r>
            <a:r>
              <a:rPr lang="en-US" sz="2400" b="1"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You can use v-safe on a smartphone to quickly tell CDC if you have any side effects after getting the COVID-19 vaccine and to get personalized health check-ins after you receive a COVID-19 vaccination.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pic>
        <p:nvPicPr>
          <p:cNvPr id="6" name="Picture 5" descr="This image is this logo of CDC's v-safe after vaccination health checker.">
            <a:extLst>
              <a:ext uri="{FF2B5EF4-FFF2-40B4-BE49-F238E27FC236}">
                <a16:creationId xmlns:a16="http://schemas.microsoft.com/office/drawing/2014/main" id="{4BA750C1-1905-4717-A3CA-D5198463D2D1}"/>
              </a:ext>
            </a:extLst>
          </p:cNvPr>
          <p:cNvPicPr>
            <a:picLocks noChangeAspect="1"/>
          </p:cNvPicPr>
          <p:nvPr/>
        </p:nvPicPr>
        <p:blipFill>
          <a:blip r:embed="rId3"/>
          <a:stretch>
            <a:fillRect/>
          </a:stretch>
        </p:blipFill>
        <p:spPr>
          <a:xfrm>
            <a:off x="8454473" y="1820260"/>
            <a:ext cx="3038475" cy="3343275"/>
          </a:xfrm>
          <a:prstGeom prst="rect">
            <a:avLst/>
          </a:prstGeom>
        </p:spPr>
      </p:pic>
    </p:spTree>
    <p:extLst>
      <p:ext uri="{BB962C8B-B14F-4D97-AF65-F5344CB8AC3E}">
        <p14:creationId xmlns:p14="http://schemas.microsoft.com/office/powerpoint/2010/main" val="3601094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29</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4300"/>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How long after getting the COVID-19 vaccine does it take to be effective? How long does it last?</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19005"/>
            <a:ext cx="11356939" cy="3785652"/>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It usually takes a few weeks for the body to build immunity after vaccination.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That means it's possible a person could be infected with the virus that causes COVID-19 just before or just after vaccination and get sick. This is because the vaccine has not had enough time to provide protection.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We do not know yet how long the COVID-19 vaccines will provide protection.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Recent studies show that protection against the virus may decrease over time. That is why the CDC recommends certain groups get a booster shot.</a:t>
            </a:r>
          </a:p>
        </p:txBody>
      </p:sp>
    </p:spTree>
    <p:extLst>
      <p:ext uri="{BB962C8B-B14F-4D97-AF65-F5344CB8AC3E}">
        <p14:creationId xmlns:p14="http://schemas.microsoft.com/office/powerpoint/2010/main" val="279492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6"/>
            <a:ext cx="10515600" cy="1325563"/>
          </a:xfrm>
        </p:spPr>
        <p:txBody>
          <a:bodyPr>
            <a:normAutofit/>
          </a:bodyPr>
          <a:lstStyle/>
          <a:p>
            <a:pPr algn="ctr"/>
            <a:r>
              <a:rPr lang="en-US" sz="3200" b="1" dirty="0">
                <a:latin typeface="+mn-lt"/>
              </a:rPr>
              <a:t>How to request a DPH ambassador</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9" y="1090764"/>
            <a:ext cx="11121440" cy="5445959"/>
          </a:xfrm>
        </p:spPr>
        <p:txBody>
          <a:bodyPr>
            <a:normAutofit fontScale="92500" lnSpcReduction="10000"/>
          </a:bodyPr>
          <a:lstStyle/>
          <a:p>
            <a:pPr>
              <a:lnSpc>
                <a:spcPct val="110000"/>
              </a:lnSpc>
            </a:pPr>
            <a:r>
              <a:rPr lang="en-US" sz="2600" dirty="0"/>
              <a:t>You may request a DPH COVID-19 vaccine ambassador to attend your community forum. Ambassadors are not necessarily vaccine experts or clinicians but are public health professionals with experience in community settings.</a:t>
            </a:r>
          </a:p>
          <a:p>
            <a:pPr>
              <a:lnSpc>
                <a:spcPct val="110000"/>
              </a:lnSpc>
            </a:pPr>
            <a:endParaRPr lang="en-US" sz="1600" dirty="0"/>
          </a:p>
          <a:p>
            <a:pPr>
              <a:lnSpc>
                <a:spcPct val="110000"/>
              </a:lnSpc>
            </a:pPr>
            <a:r>
              <a:rPr lang="en-US" sz="2600" dirty="0"/>
              <a:t>Ambassadors can speak, answer questions, or listen to your feedback to share with DPH. </a:t>
            </a:r>
          </a:p>
          <a:p>
            <a:pPr>
              <a:lnSpc>
                <a:spcPct val="110000"/>
              </a:lnSpc>
            </a:pPr>
            <a:endParaRPr lang="en-US" sz="1600" dirty="0"/>
          </a:p>
          <a:p>
            <a:pPr>
              <a:lnSpc>
                <a:spcPct val="110000"/>
              </a:lnSpc>
            </a:pPr>
            <a:r>
              <a:rPr lang="en-US" sz="2600" dirty="0"/>
              <a:t>If you would like to invite a DPH ambassador to your forum, please </a:t>
            </a:r>
            <a:r>
              <a:rPr lang="en-US" sz="2600" dirty="0">
                <a:hlinkClick r:id="rId3"/>
              </a:rPr>
              <a:t>complete this form</a:t>
            </a:r>
            <a:r>
              <a:rPr lang="en-US" sz="2600" dirty="0"/>
              <a:t>.</a:t>
            </a:r>
            <a:endParaRPr lang="en-US" sz="3000" dirty="0"/>
          </a:p>
          <a:p>
            <a:pPr>
              <a:lnSpc>
                <a:spcPct val="110000"/>
              </a:lnSpc>
            </a:pPr>
            <a:endParaRPr lang="en-US" sz="1700" dirty="0"/>
          </a:p>
          <a:p>
            <a:pPr>
              <a:lnSpc>
                <a:spcPct val="110000"/>
              </a:lnSpc>
            </a:pPr>
            <a:r>
              <a:rPr lang="en-US" sz="2600" dirty="0"/>
              <a:t>If possible, please request an ambassador at least 2 weeks before your forum. DPH will make every effort to fulfill requests.  </a:t>
            </a:r>
          </a:p>
          <a:p>
            <a:pPr>
              <a:lnSpc>
                <a:spcPct val="110000"/>
              </a:lnSpc>
            </a:pPr>
            <a:endParaRPr lang="en-US" sz="1800" dirty="0"/>
          </a:p>
          <a:p>
            <a:pPr>
              <a:lnSpc>
                <a:spcPct val="110000"/>
              </a:lnSpc>
            </a:pPr>
            <a:r>
              <a:rPr lang="en-US" sz="2600" dirty="0">
                <a:solidFill>
                  <a:srgbClr val="FF0000"/>
                </a:solidFill>
              </a:rPr>
              <a:t>Please remove this slide from the deck before your forum.</a:t>
            </a:r>
          </a:p>
          <a:p>
            <a:pPr marL="0" indent="0">
              <a:lnSpc>
                <a:spcPct val="110000"/>
              </a:lnSpc>
              <a:buNone/>
            </a:pPr>
            <a:endParaRPr lang="en-US" sz="2400" dirty="0"/>
          </a:p>
        </p:txBody>
      </p:sp>
    </p:spTree>
    <p:extLst>
      <p:ext uri="{BB962C8B-B14F-4D97-AF65-F5344CB8AC3E}">
        <p14:creationId xmlns:p14="http://schemas.microsoft.com/office/powerpoint/2010/main" val="157395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438838"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Do I need to keep wearing a mask if I am fully vaccinated?</a:t>
            </a:r>
          </a:p>
        </p:txBody>
      </p:sp>
      <p:sp>
        <p:nvSpPr>
          <p:cNvPr id="5" name="Rectangle 4">
            <a:extLst>
              <a:ext uri="{FF2B5EF4-FFF2-40B4-BE49-F238E27FC236}">
                <a16:creationId xmlns:a16="http://schemas.microsoft.com/office/drawing/2014/main" id="{F5C5A823-101A-4EFF-BD93-CBB21EC8DD44}"/>
              </a:ext>
            </a:extLst>
          </p:cNvPr>
          <p:cNvSpPr/>
          <p:nvPr/>
        </p:nvSpPr>
        <p:spPr>
          <a:xfrm>
            <a:off x="478571" y="1241077"/>
            <a:ext cx="11346845" cy="3046988"/>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Only in certain situations, including public transportation, health care facilities, schools, and other settings with vulnerable populations, like congregate care.</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Stay home and get tested if you feel sick.</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Isolate if you test positive for COVID-19.  </a:t>
            </a:r>
          </a:p>
          <a:p>
            <a:pPr marL="914400" lvl="1" indent="-4572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914400" lvl="1" indent="-4572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p:txBody>
      </p:sp>
      <p:pic>
        <p:nvPicPr>
          <p:cNvPr id="6" name="Picture 5" descr="A healthcare provider putting a band-aid on someone's arm after being vaccinated.">
            <a:extLst>
              <a:ext uri="{FF2B5EF4-FFF2-40B4-BE49-F238E27FC236}">
                <a16:creationId xmlns:a16="http://schemas.microsoft.com/office/drawing/2014/main" id="{C9B626B3-EC17-4FCC-B30A-96C50031443F}"/>
              </a:ext>
            </a:extLst>
          </p:cNvPr>
          <p:cNvPicPr/>
          <p:nvPr/>
        </p:nvPicPr>
        <p:blipFill>
          <a:blip r:embed="rId3">
            <a:extLst>
              <a:ext uri="{28A0092B-C50C-407E-A947-70E740481C1C}">
                <a14:useLocalDpi xmlns:a14="http://schemas.microsoft.com/office/drawing/2010/main" val="0"/>
              </a:ext>
            </a:extLst>
          </a:blip>
          <a:stretch>
            <a:fillRect/>
          </a:stretch>
        </p:blipFill>
        <p:spPr>
          <a:xfrm>
            <a:off x="3076831" y="3669959"/>
            <a:ext cx="6127835" cy="2737952"/>
          </a:xfrm>
          <a:prstGeom prst="rect">
            <a:avLst/>
          </a:prstGeom>
        </p:spPr>
      </p:pic>
    </p:spTree>
    <p:extLst>
      <p:ext uri="{BB962C8B-B14F-4D97-AF65-F5344CB8AC3E}">
        <p14:creationId xmlns:p14="http://schemas.microsoft.com/office/powerpoint/2010/main" val="14213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Who can help me make decisions about getting the vaccine?</a:t>
            </a:r>
          </a:p>
        </p:txBody>
      </p:sp>
      <p:sp>
        <p:nvSpPr>
          <p:cNvPr id="5" name="Rectangle 4">
            <a:extLst>
              <a:ext uri="{FF2B5EF4-FFF2-40B4-BE49-F238E27FC236}">
                <a16:creationId xmlns:a16="http://schemas.microsoft.com/office/drawing/2014/main" id="{F5C5A823-101A-4EFF-BD93-CBB21EC8DD44}"/>
              </a:ext>
            </a:extLst>
          </p:cNvPr>
          <p:cNvSpPr/>
          <p:nvPr/>
        </p:nvSpPr>
        <p:spPr>
          <a:xfrm>
            <a:off x="587754" y="2206129"/>
            <a:ext cx="5157953" cy="2308324"/>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If you have more questions about your own health or about deciding to get the vaccine, talk to a trusted healthcare provider, like your doctor, nurse, insurance care manager, pharmacist, or community health worker. </a:t>
            </a:r>
            <a:endParaRPr lang="en-US" sz="2000" dirty="0"/>
          </a:p>
        </p:txBody>
      </p:sp>
      <p:pic>
        <p:nvPicPr>
          <p:cNvPr id="19458" name="Picture 2" descr="This is a picture of two people wearing masks standing in front of a medical building.">
            <a:extLst>
              <a:ext uri="{FF2B5EF4-FFF2-40B4-BE49-F238E27FC236}">
                <a16:creationId xmlns:a16="http://schemas.microsoft.com/office/drawing/2014/main"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165373"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Discussion questions </a:t>
            </a:r>
          </a:p>
        </p:txBody>
      </p:sp>
      <p:sp>
        <p:nvSpPr>
          <p:cNvPr id="5" name="Rectangle 4">
            <a:extLst>
              <a:ext uri="{FF2B5EF4-FFF2-40B4-BE49-F238E27FC236}">
                <a16:creationId xmlns:a16="http://schemas.microsoft.com/office/drawing/2014/main" id="{F5C5A823-101A-4EFF-BD93-CBB21EC8DD44}"/>
              </a:ext>
            </a:extLst>
          </p:cNvPr>
          <p:cNvSpPr/>
          <p:nvPr/>
        </p:nvSpPr>
        <p:spPr>
          <a:xfrm>
            <a:off x="478571" y="1241077"/>
            <a:ext cx="11356939" cy="5016758"/>
          </a:xfrm>
          <a:prstGeom prst="rect">
            <a:avLst/>
          </a:prstGeom>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What concerns do </a:t>
            </a:r>
            <a:r>
              <a:rPr lang="en-US" sz="2000" b="1" dirty="0">
                <a:latin typeface="Calibri" panose="020F0502020204030204" pitchFamily="34" charset="0"/>
                <a:cs typeface="Calibri" panose="020F0502020204030204" pitchFamily="34" charset="0"/>
              </a:rPr>
              <a:t>you</a:t>
            </a:r>
            <a:r>
              <a:rPr lang="en-US" sz="2000" dirty="0">
                <a:latin typeface="Calibri" panose="020F0502020204030204" pitchFamily="34" charset="0"/>
                <a:cs typeface="Calibri" panose="020F0502020204030204" pitchFamily="34" charset="0"/>
              </a:rPr>
              <a:t> have regarding the COVID vaccine?</a:t>
            </a:r>
          </a:p>
          <a:p>
            <a:pPr marL="742950" lvl="1" indent="-28575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What concerns do </a:t>
            </a:r>
            <a:r>
              <a:rPr lang="en-US" sz="2000" b="1" dirty="0">
                <a:latin typeface="Calibri" panose="020F0502020204030204" pitchFamily="34" charset="0"/>
                <a:cs typeface="Calibri" panose="020F0502020204030204" pitchFamily="34" charset="0"/>
              </a:rPr>
              <a:t>people in your community</a:t>
            </a:r>
            <a:r>
              <a:rPr lang="en-US" sz="2000" dirty="0">
                <a:latin typeface="Calibri" panose="020F0502020204030204" pitchFamily="34" charset="0"/>
                <a:cs typeface="Calibri" panose="020F0502020204030204" pitchFamily="34" charset="0"/>
              </a:rPr>
              <a:t> have regarding the COVID vaccine?</a:t>
            </a:r>
          </a:p>
          <a:p>
            <a:r>
              <a:rPr lang="en-US"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What information would help </a:t>
            </a:r>
            <a:r>
              <a:rPr lang="en-US" sz="2000" b="1" dirty="0">
                <a:latin typeface="Calibri" panose="020F0502020204030204" pitchFamily="34" charset="0"/>
                <a:cs typeface="Calibri" panose="020F0502020204030204" pitchFamily="34" charset="0"/>
              </a:rPr>
              <a:t>you</a:t>
            </a:r>
            <a:r>
              <a:rPr lang="en-US" sz="2000" dirty="0">
                <a:latin typeface="Calibri" panose="020F0502020204030204" pitchFamily="34" charset="0"/>
                <a:cs typeface="Calibri" panose="020F0502020204030204" pitchFamily="34" charset="0"/>
              </a:rPr>
              <a:t> trust the vaccine?</a:t>
            </a:r>
          </a:p>
          <a:p>
            <a:pPr marL="742950" lvl="1" indent="-28575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What information would help </a:t>
            </a:r>
            <a:r>
              <a:rPr lang="en-US" sz="2000" b="1" dirty="0">
                <a:latin typeface="Calibri" panose="020F0502020204030204" pitchFamily="34" charset="0"/>
                <a:cs typeface="Calibri" panose="020F0502020204030204" pitchFamily="34" charset="0"/>
              </a:rPr>
              <a:t>people in your community </a:t>
            </a:r>
            <a:r>
              <a:rPr lang="en-US" sz="2000" dirty="0">
                <a:latin typeface="Calibri" panose="020F0502020204030204" pitchFamily="34" charset="0"/>
                <a:cs typeface="Calibri" panose="020F0502020204030204" pitchFamily="34" charset="0"/>
              </a:rPr>
              <a:t>trust the vaccine?  </a:t>
            </a:r>
          </a:p>
          <a:p>
            <a:endParaRPr lang="en-US" sz="2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What would make </a:t>
            </a:r>
            <a:r>
              <a:rPr lang="en-US" sz="2000" b="1" dirty="0">
                <a:latin typeface="Calibri" panose="020F0502020204030204" pitchFamily="34" charset="0"/>
                <a:cs typeface="Calibri" panose="020F0502020204030204" pitchFamily="34" charset="0"/>
              </a:rPr>
              <a:t>you</a:t>
            </a:r>
            <a:r>
              <a:rPr lang="en-US" sz="2000" dirty="0">
                <a:latin typeface="Calibri" panose="020F0502020204030204" pitchFamily="34" charset="0"/>
                <a:cs typeface="Calibri" panose="020F0502020204030204" pitchFamily="34" charset="0"/>
              </a:rPr>
              <a:t> more likely to get the vaccine?</a:t>
            </a:r>
          </a:p>
          <a:p>
            <a:pPr marL="742950" lvl="1" indent="-28575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What would make </a:t>
            </a:r>
            <a:r>
              <a:rPr lang="en-US" sz="2000" b="1" dirty="0">
                <a:latin typeface="Calibri" panose="020F0502020204030204" pitchFamily="34" charset="0"/>
                <a:cs typeface="Calibri" panose="020F0502020204030204" pitchFamily="34" charset="0"/>
              </a:rPr>
              <a:t>people in your community</a:t>
            </a:r>
            <a:r>
              <a:rPr lang="en-US" sz="2000" dirty="0">
                <a:latin typeface="Calibri" panose="020F0502020204030204" pitchFamily="34" charset="0"/>
                <a:cs typeface="Calibri" panose="020F0502020204030204" pitchFamily="34" charset="0"/>
              </a:rPr>
              <a:t> more likely to get the vaccine?</a:t>
            </a:r>
          </a:p>
          <a:p>
            <a:r>
              <a:rPr lang="en-US"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What barriers make it harder for </a:t>
            </a:r>
            <a:r>
              <a:rPr lang="en-US" sz="2000" b="1" dirty="0">
                <a:latin typeface="Calibri" panose="020F0502020204030204" pitchFamily="34" charset="0"/>
                <a:cs typeface="Calibri" panose="020F0502020204030204" pitchFamily="34" charset="0"/>
              </a:rPr>
              <a:t>you</a:t>
            </a:r>
            <a:r>
              <a:rPr lang="en-US" sz="2000" dirty="0">
                <a:latin typeface="Calibri" panose="020F0502020204030204" pitchFamily="34" charset="0"/>
                <a:cs typeface="Calibri" panose="020F0502020204030204" pitchFamily="34" charset="0"/>
              </a:rPr>
              <a:t> to get the COVID vaccine (for example, location, time off from work, needing two doses)?</a:t>
            </a:r>
          </a:p>
          <a:p>
            <a:pPr marL="742950" lvl="1" indent="-28575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What are the things that might make it harder for </a:t>
            </a:r>
            <a:r>
              <a:rPr lang="en-US" sz="2000" b="1" dirty="0">
                <a:latin typeface="Calibri" panose="020F0502020204030204" pitchFamily="34" charset="0"/>
                <a:cs typeface="Calibri" panose="020F0502020204030204" pitchFamily="34" charset="0"/>
              </a:rPr>
              <a:t>people in your community</a:t>
            </a:r>
            <a:r>
              <a:rPr lang="en-US" sz="2000" dirty="0">
                <a:latin typeface="Calibri" panose="020F0502020204030204" pitchFamily="34" charset="0"/>
                <a:cs typeface="Calibri" panose="020F0502020204030204" pitchFamily="34" charset="0"/>
              </a:rPr>
              <a:t> to get the COVID vaccine?</a:t>
            </a:r>
          </a:p>
          <a:p>
            <a:pPr lvl="1"/>
            <a:r>
              <a:rPr lang="en-US"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What would make it easier for </a:t>
            </a:r>
            <a:r>
              <a:rPr lang="en-US" sz="2000" b="1" dirty="0">
                <a:latin typeface="Calibri" panose="020F0502020204030204" pitchFamily="34" charset="0"/>
                <a:cs typeface="Calibri" panose="020F0502020204030204" pitchFamily="34" charset="0"/>
              </a:rPr>
              <a:t>you</a:t>
            </a:r>
            <a:r>
              <a:rPr lang="en-US" sz="2000" dirty="0">
                <a:latin typeface="Calibri" panose="020F0502020204030204" pitchFamily="34" charset="0"/>
                <a:cs typeface="Calibri" panose="020F0502020204030204" pitchFamily="34" charset="0"/>
              </a:rPr>
              <a:t> to get the vaccine?</a:t>
            </a:r>
          </a:p>
          <a:p>
            <a:pPr marL="742950" lvl="1" indent="-28575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What would make it easier for </a:t>
            </a:r>
            <a:r>
              <a:rPr lang="en-US" sz="2000" b="1" dirty="0">
                <a:latin typeface="Calibri" panose="020F0502020204030204" pitchFamily="34" charset="0"/>
                <a:cs typeface="Calibri" panose="020F0502020204030204" pitchFamily="34" charset="0"/>
              </a:rPr>
              <a:t>people in your community</a:t>
            </a:r>
            <a:r>
              <a:rPr lang="en-US" sz="2000" dirty="0">
                <a:latin typeface="Calibri" panose="020F0502020204030204" pitchFamily="34" charset="0"/>
                <a:cs typeface="Calibri" panose="020F0502020204030204" pitchFamily="34" charset="0"/>
              </a:rPr>
              <a:t> to get the vaccine?</a:t>
            </a:r>
          </a:p>
        </p:txBody>
      </p:sp>
    </p:spTree>
    <p:extLst>
      <p:ext uri="{BB962C8B-B14F-4D97-AF65-F5344CB8AC3E}">
        <p14:creationId xmlns:p14="http://schemas.microsoft.com/office/powerpoint/2010/main" val="1405974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33</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Where to learn more</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068800"/>
            <a:ext cx="11356939" cy="5632311"/>
          </a:xfrm>
          <a:prstGeom prst="rect">
            <a:avLst/>
          </a:prstGeom>
        </p:spPr>
        <p:txBody>
          <a:bodyPr wrap="square">
            <a:spAutoFit/>
          </a:bodyPr>
          <a:lstStyle/>
          <a:p>
            <a:pPr lvl="0"/>
            <a:r>
              <a:rPr lang="en-US" sz="2400" dirty="0"/>
              <a:t>Who has gotten the vaccine so far </a:t>
            </a:r>
          </a:p>
          <a:p>
            <a:pPr lvl="0"/>
            <a:r>
              <a:rPr lang="en-US" sz="2400" dirty="0">
                <a:hlinkClick r:id="rId3"/>
              </a:rPr>
              <a:t>COVID-19 Vaccination Program | Mass.gov</a:t>
            </a:r>
            <a:endParaRPr lang="en-US" sz="2400" dirty="0"/>
          </a:p>
          <a:p>
            <a:pPr lvl="0"/>
            <a:endParaRPr lang="en-US" sz="2400" dirty="0"/>
          </a:p>
          <a:p>
            <a:pPr lvl="0"/>
            <a:r>
              <a:rPr lang="en-US" sz="2400" dirty="0"/>
              <a:t>FAQs for the general public</a:t>
            </a:r>
          </a:p>
          <a:p>
            <a:pPr lvl="0"/>
            <a:r>
              <a:rPr lang="en-US" sz="2400" u="sng" dirty="0">
                <a:hlinkClick r:id="rId4"/>
              </a:rPr>
              <a:t>COVID-19 Vaccine Frequently Asked Questions | Mass.gov</a:t>
            </a:r>
            <a:endParaRPr lang="en-US" sz="2400" dirty="0"/>
          </a:p>
          <a:p>
            <a:pPr lvl="0"/>
            <a:endParaRPr lang="en-US" sz="2400" dirty="0"/>
          </a:p>
          <a:p>
            <a:pPr lvl="0"/>
            <a:r>
              <a:rPr lang="en-US" sz="2400" dirty="0"/>
              <a:t>Vaccine Equity </a:t>
            </a:r>
          </a:p>
          <a:p>
            <a:pPr lvl="0"/>
            <a:r>
              <a:rPr lang="en-US" sz="2400" dirty="0">
                <a:hlinkClick r:id="rId5"/>
              </a:rPr>
              <a:t>COVID-19 Vaccine Equity Initiative | Mass.gov</a:t>
            </a:r>
            <a:endParaRPr lang="en-US" sz="2400" dirty="0"/>
          </a:p>
          <a:p>
            <a:pPr lvl="0"/>
            <a:endParaRPr lang="en-US" sz="2400" dirty="0"/>
          </a:p>
          <a:p>
            <a:pPr lvl="0"/>
            <a:r>
              <a:rPr lang="en-US" sz="2400" dirty="0"/>
              <a:t>COVID-19 Vaccine information from CDC</a:t>
            </a:r>
          </a:p>
          <a:p>
            <a:pPr lvl="0"/>
            <a:r>
              <a:rPr lang="en-US" sz="2400" u="sng" dirty="0">
                <a:hlinkClick r:id="rId6"/>
              </a:rPr>
              <a:t>COVID-19 Vaccines | CDC</a:t>
            </a:r>
            <a:endParaRPr lang="en-US" sz="2400" u="sng" dirty="0"/>
          </a:p>
          <a:p>
            <a:pPr lvl="0"/>
            <a:endParaRPr lang="en-US" sz="2400" u="sng" dirty="0"/>
          </a:p>
          <a:p>
            <a:r>
              <a:rPr lang="en-US" sz="2400" dirty="0"/>
              <a:t>For other questions related to COVID-19 vaccine in Massachusetts, please email:</a:t>
            </a:r>
          </a:p>
          <a:p>
            <a:r>
              <a:rPr lang="en-US" sz="2400" u="sng" dirty="0">
                <a:hlinkClick r:id="rId7"/>
              </a:rPr>
              <a:t>COVID-19-Vaccine-Plan-MA@mass.gov</a:t>
            </a:r>
            <a:endParaRPr lang="en-US" sz="2400" dirty="0"/>
          </a:p>
          <a:p>
            <a:pPr lvl="0"/>
            <a:endParaRPr lang="en-US" sz="2400" dirty="0"/>
          </a:p>
        </p:txBody>
      </p:sp>
    </p:spTree>
    <p:extLst>
      <p:ext uri="{BB962C8B-B14F-4D97-AF65-F5344CB8AC3E}">
        <p14:creationId xmlns:p14="http://schemas.microsoft.com/office/powerpoint/2010/main" val="4288282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idx="4294967295"/>
          </p:nvPr>
        </p:nvSpPr>
        <p:spPr>
          <a:xfrm>
            <a:off x="933734" y="2330403"/>
            <a:ext cx="10515600" cy="1477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Additional resources for forum organizers</a:t>
            </a:r>
            <a:endParaRPr lang="en-US" sz="2000" b="1" dirty="0">
              <a:latin typeface="+mn-lt"/>
            </a:endParaRPr>
          </a:p>
        </p:txBody>
      </p:sp>
    </p:spTree>
    <p:extLst>
      <p:ext uri="{BB962C8B-B14F-4D97-AF65-F5344CB8AC3E}">
        <p14:creationId xmlns:p14="http://schemas.microsoft.com/office/powerpoint/2010/main" val="2802309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Examples of other questions in the FAQ for the general public</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241077"/>
            <a:ext cx="11227876" cy="4014689"/>
          </a:xfrm>
          <a:prstGeom prst="rect">
            <a:avLst/>
          </a:prstGeom>
        </p:spPr>
        <p:txBody>
          <a:bodyPr wrap="square">
            <a:spAutoFit/>
          </a:bodyPr>
          <a:lstStyle/>
          <a:p>
            <a:pPr algn="ctr">
              <a:lnSpc>
                <a:spcPct val="114000"/>
              </a:lnSpc>
            </a:pPr>
            <a:r>
              <a:rPr lang="en-US" sz="2600" u="sng" dirty="0">
                <a:hlinkClick r:id="rId3"/>
              </a:rPr>
              <a:t>COVID-19 Vaccine Frequently Asked Questions | Mass.gov</a:t>
            </a:r>
            <a:endParaRPr lang="en-US" sz="2600" u="sng" dirty="0"/>
          </a:p>
          <a:p>
            <a:pPr algn="ctr">
              <a:lnSpc>
                <a:spcPct val="114000"/>
              </a:lnSpc>
            </a:pPr>
            <a:endParaRPr lang="en-US" sz="1600" dirty="0"/>
          </a:p>
          <a:p>
            <a:pPr marL="342900" indent="-342900">
              <a:spcBef>
                <a:spcPts val="600"/>
              </a:spcBef>
              <a:buFont typeface="Arial" panose="020B0604020202020204" pitchFamily="34" charset="0"/>
              <a:buChar char="•"/>
            </a:pPr>
            <a:r>
              <a:rPr lang="en-US" sz="2600" dirty="0"/>
              <a:t>Should someone who is COVID-19-positive receive the vaccine?</a:t>
            </a:r>
          </a:p>
          <a:p>
            <a:pPr marL="342900" indent="-342900">
              <a:spcBef>
                <a:spcPts val="600"/>
              </a:spcBef>
              <a:buFont typeface="Arial" panose="020B0604020202020204" pitchFamily="34" charset="0"/>
              <a:buChar char="•"/>
            </a:pPr>
            <a:r>
              <a:rPr lang="en-US" sz="2600" dirty="0"/>
              <a:t>Should someone who has had COVID-19 be vaccinated?</a:t>
            </a:r>
          </a:p>
          <a:p>
            <a:pPr marL="342900" indent="-342900">
              <a:spcBef>
                <a:spcPts val="600"/>
              </a:spcBef>
              <a:buFont typeface="Arial" panose="020B0604020202020204" pitchFamily="34" charset="0"/>
              <a:buChar char="•"/>
            </a:pPr>
            <a:r>
              <a:rPr lang="en-US" sz="2600" dirty="0"/>
              <a:t>What can I expect at my appointment to get vaccinated for COVID-19?</a:t>
            </a:r>
          </a:p>
          <a:p>
            <a:pPr marL="342900" indent="-342900">
              <a:spcBef>
                <a:spcPts val="600"/>
              </a:spcBef>
              <a:buFont typeface="Arial" panose="020B0604020202020204" pitchFamily="34" charset="0"/>
              <a:buChar char="•"/>
            </a:pPr>
            <a:r>
              <a:rPr lang="en-US" sz="2600" dirty="0"/>
              <a:t>Will people who live in another state or country part time (e.g. students, retirees, people with dual citizenship) be able to get the COVID-19 vaccine in Massachusetts?</a:t>
            </a:r>
          </a:p>
          <a:p>
            <a:pPr marL="342900" indent="-342900">
              <a:spcBef>
                <a:spcPts val="600"/>
              </a:spcBef>
              <a:buFont typeface="Arial" panose="020B0604020202020204" pitchFamily="34" charset="0"/>
              <a:buChar char="•"/>
            </a:pPr>
            <a:r>
              <a:rPr lang="en-US" sz="2600" dirty="0"/>
              <a:t>What is an Emergency Use Authorization?</a:t>
            </a:r>
          </a:p>
        </p:txBody>
      </p:sp>
    </p:spTree>
    <p:extLst>
      <p:ext uri="{BB962C8B-B14F-4D97-AF65-F5344CB8AC3E}">
        <p14:creationId xmlns:p14="http://schemas.microsoft.com/office/powerpoint/2010/main" val="1474205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36</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Tools and resources</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41077"/>
            <a:ext cx="11356939" cy="4801314"/>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Flyers and social media graphics in multiple languages</a:t>
            </a:r>
          </a:p>
          <a:p>
            <a:pPr lvl="0"/>
            <a:r>
              <a:rPr lang="en-US" sz="2400" dirty="0">
                <a:latin typeface="Calibri" panose="020F0502020204030204" pitchFamily="34" charset="0"/>
                <a:cs typeface="Calibri" panose="020F0502020204030204" pitchFamily="34" charset="0"/>
                <a:hlinkClick r:id="rId3"/>
              </a:rPr>
              <a:t>Stop COVID-19 – Vaccine graphics | Mass.gov</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Trust the Facts, Get the Vax Campaign Materials, </a:t>
            </a:r>
            <a:r>
              <a:rPr lang="en-US" sz="2400" b="1" dirty="0">
                <a:latin typeface="Calibri" panose="020F0502020204030204" pitchFamily="34" charset="0"/>
                <a:cs typeface="Calibri" panose="020F0502020204030204" pitchFamily="34" charset="0"/>
              </a:rPr>
              <a:t>including videos</a:t>
            </a:r>
          </a:p>
          <a:p>
            <a:r>
              <a:rPr lang="en-US" sz="2400" dirty="0">
                <a:latin typeface="Calibri" panose="020F0502020204030204" pitchFamily="34" charset="0"/>
                <a:cs typeface="Calibri" panose="020F0502020204030204" pitchFamily="34" charset="0"/>
                <a:hlinkClick r:id="rId4"/>
              </a:rPr>
              <a:t>Trust the Facts, Get the Vax Campaign Materials | Mass.gov</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COVID-19 Vaccine Communication Toolkit for </a:t>
            </a:r>
            <a:r>
              <a:rPr lang="en-US" sz="2400" b="1" dirty="0">
                <a:latin typeface="Calibri" panose="020F0502020204030204" pitchFamily="34" charset="0"/>
                <a:cs typeface="Calibri" panose="020F0502020204030204" pitchFamily="34" charset="0"/>
              </a:rPr>
              <a:t>Community-Based Organizations </a:t>
            </a:r>
          </a:p>
          <a:p>
            <a:r>
              <a:rPr lang="en-US" sz="2400" dirty="0">
                <a:latin typeface="Calibri" panose="020F0502020204030204" pitchFamily="34" charset="0"/>
                <a:cs typeface="Calibri" panose="020F0502020204030204" pitchFamily="34" charset="0"/>
                <a:hlinkClick r:id="rId5"/>
              </a:rPr>
              <a:t>COVID-19 Vaccine Communication Toolkit for Community-Based Organizations: Getting Started | CDC</a:t>
            </a:r>
            <a:endParaRPr lang="en-US" sz="2400" dirty="0">
              <a:latin typeface="Calibri" panose="020F0502020204030204" pitchFamily="34" charset="0"/>
              <a:cs typeface="Calibri" panose="020F0502020204030204" pitchFamily="34" charset="0"/>
            </a:endParaRPr>
          </a:p>
          <a:p>
            <a:endParaRPr lang="en-US" dirty="0"/>
          </a:p>
          <a:p>
            <a:r>
              <a:rPr lang="en-US" sz="2400" dirty="0"/>
              <a:t>Fact sheets on topics such as mask wearing, social distancing, and stopping the spread of germs</a:t>
            </a:r>
          </a:p>
          <a:p>
            <a:r>
              <a:rPr lang="en-US" sz="2400" u="sng" dirty="0">
                <a:hlinkClick r:id="rId6"/>
              </a:rPr>
              <a:t>COVID-19 Printable Fact Sheets | Mass.gov</a:t>
            </a:r>
            <a:endParaRPr lang="en-US" sz="2400" dirty="0"/>
          </a:p>
        </p:txBody>
      </p:sp>
    </p:spTree>
    <p:extLst>
      <p:ext uri="{BB962C8B-B14F-4D97-AF65-F5344CB8AC3E}">
        <p14:creationId xmlns:p14="http://schemas.microsoft.com/office/powerpoint/2010/main" val="21801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F4D63-99E7-428F-B121-DD911185C0C7}"/>
              </a:ext>
            </a:extLst>
          </p:cNvPr>
          <p:cNvSpPr>
            <a:spLocks noGrp="1"/>
          </p:cNvSpPr>
          <p:nvPr>
            <p:ph idx="1"/>
          </p:nvPr>
        </p:nvSpPr>
        <p:spPr>
          <a:xfrm>
            <a:off x="753978" y="1584321"/>
            <a:ext cx="10844463" cy="4351338"/>
          </a:xfrm>
        </p:spPr>
        <p:txBody>
          <a:bodyPr>
            <a:normAutofit fontScale="92500"/>
          </a:bodyPr>
          <a:lstStyle/>
          <a:p>
            <a:pPr marL="0" indent="0" fontAlgn="base">
              <a:lnSpc>
                <a:spcPct val="112000"/>
              </a:lnSpc>
              <a:buNone/>
            </a:pPr>
            <a:r>
              <a:rPr lang="en-US" sz="2400" dirty="0"/>
              <a:t>The Massachusetts Department of Public Health recognizes that historical and current </a:t>
            </a:r>
            <a:r>
              <a:rPr lang="en-US" sz="2400" u="sng" dirty="0">
                <a:hlinkClick r:id="rId2"/>
              </a:rPr>
              <a:t>structural racism</a:t>
            </a:r>
            <a:r>
              <a:rPr lang="en-US" sz="2400" u="sng" dirty="0"/>
              <a:t>,</a:t>
            </a:r>
            <a:r>
              <a:rPr lang="en-US" sz="2400" dirty="0"/>
              <a:t> ableism, and other forms of oppression have made it difficult for some communities (such as Black people and people with disabilities) to fully trust the public health, medical and scientific community. We want to be open and honest about the safety and development of the COVID-19 vaccine—what we know and what we don’t know. </a:t>
            </a:r>
          </a:p>
          <a:p>
            <a:pPr marL="0" indent="0" fontAlgn="base">
              <a:lnSpc>
                <a:spcPct val="112000"/>
              </a:lnSpc>
              <a:buNone/>
            </a:pPr>
            <a:endParaRPr lang="en-US" sz="2400" dirty="0"/>
          </a:p>
          <a:p>
            <a:pPr marL="0" indent="0" fontAlgn="base">
              <a:lnSpc>
                <a:spcPct val="112000"/>
              </a:lnSpc>
              <a:buNone/>
            </a:pPr>
            <a:r>
              <a:rPr lang="en-US" sz="2400" dirty="0"/>
              <a:t>This guide provides a foundation to have these conversations but does not address all the unique and valid needs and concerns of different populations and communities. We encourage you to tailor the language and format in a way that is most relevant and resonant for the people with whom you work.   </a:t>
            </a:r>
          </a:p>
          <a:p>
            <a:endParaRPr lang="en-US" dirty="0"/>
          </a:p>
        </p:txBody>
      </p:sp>
      <p:sp>
        <p:nvSpPr>
          <p:cNvPr id="5" name="Title 1">
            <a:extLst>
              <a:ext uri="{FF2B5EF4-FFF2-40B4-BE49-F238E27FC236}">
                <a16:creationId xmlns:a16="http://schemas.microsoft.com/office/drawing/2014/main" id="{C7C4C383-9AF6-4FE7-8D19-DD844A3BB01A}"/>
              </a:ext>
            </a:extLst>
          </p:cNvPr>
          <p:cNvSpPr>
            <a:spLocks noGrp="1"/>
          </p:cNvSpPr>
          <p:nvPr>
            <p:ph type="title"/>
          </p:nvPr>
        </p:nvSpPr>
        <p:spPr>
          <a:xfrm>
            <a:off x="753976" y="150473"/>
            <a:ext cx="10515600" cy="1325563"/>
          </a:xfrm>
        </p:spPr>
        <p:txBody>
          <a:bodyPr>
            <a:normAutofit/>
          </a:bodyPr>
          <a:lstStyle/>
          <a:p>
            <a:pPr algn="ctr"/>
            <a:r>
              <a:rPr lang="en-US" sz="3200" b="1" dirty="0">
                <a:latin typeface="+mn-lt"/>
              </a:rPr>
              <a:t>Acknowledging structural racism, ableism and other forms of oppression</a:t>
            </a:r>
          </a:p>
        </p:txBody>
      </p:sp>
    </p:spTree>
    <p:extLst>
      <p:ext uri="{BB962C8B-B14F-4D97-AF65-F5344CB8AC3E}">
        <p14:creationId xmlns:p14="http://schemas.microsoft.com/office/powerpoint/2010/main" val="398504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What is a vaccine and how does it work?</a:t>
            </a: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88451" cy="3785652"/>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Vaccines prevent diseases that can be dangerous, or even deadly. They work with your body’s natural defenses to safely develop protection from a disease.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t>A vaccine helps your immune system to produce antibodies, just like it would if you were exposed to the disease. After getting vaccinated, you have protection from that disease, without having to get the disease first.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This is what makes vaccines such powerful medicine. Unlike most medicines, which treat or cure diseases, vaccines </a:t>
            </a:r>
            <a:r>
              <a:rPr lang="en-US" sz="2400" i="1" dirty="0"/>
              <a:t>prevent</a:t>
            </a:r>
            <a:r>
              <a:rPr lang="en-US" sz="2400" dirty="0"/>
              <a:t> them.</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What are the benefits of getting a COVID-19 vaccine?</a:t>
            </a:r>
          </a:p>
        </p:txBody>
      </p:sp>
      <p:sp>
        <p:nvSpPr>
          <p:cNvPr id="4" name="Rectangle 3">
            <a:extLst>
              <a:ext uri="{FF2B5EF4-FFF2-40B4-BE49-F238E27FC236}">
                <a16:creationId xmlns:a16="http://schemas.microsoft.com/office/drawing/2014/main" id="{FF069143-FE01-453C-934A-DAA4862AED31}"/>
              </a:ext>
            </a:extLst>
          </p:cNvPr>
          <p:cNvSpPr/>
          <p:nvPr/>
        </p:nvSpPr>
        <p:spPr>
          <a:xfrm>
            <a:off x="504497" y="1213945"/>
            <a:ext cx="7806990" cy="5165517"/>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COVID-19 vaccination will help keep you from getting sick from COVID-19.</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All COVID-19 vaccines available in the U.S. have been shown to be very effective.</a:t>
            </a:r>
          </a:p>
          <a:p>
            <a:pPr marL="342900" indent="-342900">
              <a:spcBef>
                <a:spcPts val="1000"/>
              </a:spcBef>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The combination of getting vaccinated and following CDC’s recommendations to protect yourself and others will offer the best protection from COVID-19.</a:t>
            </a:r>
          </a:p>
          <a:p>
            <a:pPr marL="342900" indent="-342900">
              <a:spcBef>
                <a:spcPts val="1000"/>
              </a:spcBef>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The more people who get vaccinated, the faster we can get back to our normal lives.</a:t>
            </a:r>
          </a:p>
        </p:txBody>
      </p:sp>
      <p:pic>
        <p:nvPicPr>
          <p:cNvPr id="6" name="Picture 5" descr="This image is of three people wearing masks.">
            <a:extLst>
              <a:ext uri="{FF2B5EF4-FFF2-40B4-BE49-F238E27FC236}">
                <a16:creationId xmlns:a16="http://schemas.microsoft.com/office/drawing/2014/main" id="{1EBD1F6A-72C6-49BE-A55E-8D752746B2E2}"/>
              </a:ext>
            </a:extLst>
          </p:cNvPr>
          <p:cNvPicPr>
            <a:picLocks noChangeAspect="1"/>
          </p:cNvPicPr>
          <p:nvPr/>
        </p:nvPicPr>
        <p:blipFill>
          <a:blip r:embed="rId3"/>
          <a:stretch>
            <a:fillRect/>
          </a:stretch>
        </p:blipFill>
        <p:spPr>
          <a:xfrm>
            <a:off x="8475052" y="1945843"/>
            <a:ext cx="3343910" cy="3076000"/>
          </a:xfrm>
          <a:prstGeom prst="rect">
            <a:avLst/>
          </a:prstGeom>
        </p:spPr>
      </p:pic>
    </p:spTree>
    <p:extLst>
      <p:ext uri="{BB962C8B-B14F-4D97-AF65-F5344CB8AC3E}">
        <p14:creationId xmlns:p14="http://schemas.microsoft.com/office/powerpoint/2010/main" val="395645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What vaccines are available?</a:t>
            </a:r>
          </a:p>
        </p:txBody>
      </p:sp>
      <p:sp>
        <p:nvSpPr>
          <p:cNvPr id="4" name="Rectangle 3">
            <a:extLst>
              <a:ext uri="{FF2B5EF4-FFF2-40B4-BE49-F238E27FC236}">
                <a16:creationId xmlns:a16="http://schemas.microsoft.com/office/drawing/2014/main" id="{FF069143-FE01-453C-934A-DAA4862AED31}"/>
              </a:ext>
            </a:extLst>
          </p:cNvPr>
          <p:cNvSpPr/>
          <p:nvPr/>
        </p:nvSpPr>
        <p:spPr>
          <a:xfrm>
            <a:off x="354842" y="1178195"/>
            <a:ext cx="8832701" cy="5078313"/>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Three vaccines have been approved or received Emergency Use Authorization from the Food and Drug Administration named Pfizer/</a:t>
            </a:r>
            <a:r>
              <a:rPr lang="en-US" sz="2400" dirty="0" err="1">
                <a:latin typeface="Calibri" panose="020F0502020204030204" pitchFamily="34" charset="0"/>
                <a:cs typeface="Calibri" panose="020F0502020204030204" pitchFamily="34" charset="0"/>
              </a:rPr>
              <a:t>Comirnaty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Moderna</a:t>
            </a:r>
            <a:r>
              <a:rPr lang="en-US" sz="2400" dirty="0">
                <a:latin typeface="Calibri" panose="020F0502020204030204" pitchFamily="34" charset="0"/>
                <a:cs typeface="Calibri" panose="020F0502020204030204" pitchFamily="34" charset="0"/>
              </a:rPr>
              <a:t>, and Janssen (Johnson &amp; Johnson).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t>All three COVID-19 vaccines are safe and highly effective against serious illness, hospitalization, and death.</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t>The Pfizer/</a:t>
            </a:r>
            <a:r>
              <a:rPr lang="en-US" sz="2400" dirty="0" err="1"/>
              <a:t>Comirnaty</a:t>
            </a:r>
            <a:r>
              <a:rPr lang="en-US" sz="2400" dirty="0"/>
              <a:t> and </a:t>
            </a:r>
            <a:r>
              <a:rPr lang="en-US" sz="2400" dirty="0" err="1"/>
              <a:t>Moderna</a:t>
            </a:r>
            <a:r>
              <a:rPr lang="en-US" sz="2400" dirty="0"/>
              <a:t> vaccines require 2 doses given at least 3-4 weeks apart. People should get both doses to be fully vaccinated in order to be effective.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Johnson &amp; Johnson (J&amp;J) is only 1 dose.</a:t>
            </a:r>
          </a:p>
          <a:p>
            <a:endParaRPr lang="en-US"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pic>
        <p:nvPicPr>
          <p:cNvPr id="5" name="Picture 4" descr="This is an image of a medicine bottle that is labeled &quot;COVID-19 vaccine&quot;">
            <a:extLst>
              <a:ext uri="{FF2B5EF4-FFF2-40B4-BE49-F238E27FC236}">
                <a16:creationId xmlns:a16="http://schemas.microsoft.com/office/drawing/2014/main"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0"/>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8</a:t>
            </a:fld>
            <a:endParaRPr sz="900" b="0" i="0" u="none" strike="noStrike" cap="none">
              <a:solidFill>
                <a:srgbClr val="B5B5B5"/>
              </a:solidFill>
              <a:latin typeface="Arial"/>
              <a:ea typeface="Arial"/>
              <a:cs typeface="Arial"/>
              <a:sym typeface="Arial"/>
            </a:endParaRPr>
          </a:p>
        </p:txBody>
      </p:sp>
      <p:pic>
        <p:nvPicPr>
          <p:cNvPr id="415" name="Google Shape;415;p80" descr="lmage of three people"/>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416" name="Google Shape;416;p80" descr="lmage of six people"/>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417" name="Google Shape;417;p80" descr="Image of a syringe"/>
          <p:cNvPicPr preferRelativeResize="0"/>
          <p:nvPr/>
        </p:nvPicPr>
        <p:blipFill>
          <a:blip r:embed="rId5">
            <a:alphaModFix/>
          </a:blip>
          <a:stretch>
            <a:fillRect/>
          </a:stretch>
        </p:blipFill>
        <p:spPr>
          <a:xfrm>
            <a:off x="1668725" y="1598888"/>
            <a:ext cx="1668700" cy="1579198"/>
          </a:xfrm>
          <a:prstGeom prst="rect">
            <a:avLst/>
          </a:prstGeom>
          <a:noFill/>
          <a:ln>
            <a:noFill/>
          </a:ln>
        </p:spPr>
      </p:pic>
      <p:sp>
        <p:nvSpPr>
          <p:cNvPr id="418" name="Google Shape;418;p80"/>
          <p:cNvSpPr txBox="1"/>
          <p:nvPr/>
        </p:nvSpPr>
        <p:spPr>
          <a:xfrm>
            <a:off x="3490475" y="2126888"/>
            <a:ext cx="6054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Small groups of people receive the trial vaccine</a:t>
            </a:r>
            <a:endParaRPr sz="2400" dirty="0">
              <a:latin typeface="Calibri"/>
              <a:ea typeface="Calibri"/>
              <a:cs typeface="Calibri"/>
              <a:sym typeface="Calibri"/>
            </a:endParaRPr>
          </a:p>
        </p:txBody>
      </p:sp>
      <p:sp>
        <p:nvSpPr>
          <p:cNvPr id="419" name="Google Shape;419;p80"/>
          <p:cNvSpPr txBox="1"/>
          <p:nvPr/>
        </p:nvSpPr>
        <p:spPr>
          <a:xfrm>
            <a:off x="3490475" y="3560175"/>
            <a:ext cx="83490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The vaccine is given to specific groups of people (</a:t>
            </a:r>
            <a:r>
              <a:rPr lang="en-US" sz="2400" dirty="0" err="1">
                <a:solidFill>
                  <a:schemeClr val="dk1"/>
                </a:solidFill>
                <a:latin typeface="Calibri"/>
                <a:ea typeface="Calibri"/>
                <a:cs typeface="Calibri"/>
                <a:sym typeface="Calibri"/>
              </a:rPr>
              <a:t>i.e</a:t>
            </a:r>
            <a:r>
              <a:rPr lang="en-US" sz="2400" dirty="0">
                <a:solidFill>
                  <a:schemeClr val="dk1"/>
                </a:solidFill>
                <a:latin typeface="Calibri"/>
                <a:ea typeface="Calibri"/>
                <a:cs typeface="Calibri"/>
                <a:sym typeface="Calibri"/>
              </a:rPr>
              <a:t> by age, race, and physical health).</a:t>
            </a:r>
            <a:endParaRPr sz="2400" dirty="0"/>
          </a:p>
        </p:txBody>
      </p:sp>
      <p:sp>
        <p:nvSpPr>
          <p:cNvPr id="420" name="Google Shape;420;p80"/>
          <p:cNvSpPr txBox="1"/>
          <p:nvPr/>
        </p:nvSpPr>
        <p:spPr>
          <a:xfrm>
            <a:off x="3490475" y="5179775"/>
            <a:ext cx="7210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The vaccine is given tens of thousands of people and tested for effectiveness and safety.</a:t>
            </a:r>
            <a:endParaRPr sz="2400" dirty="0">
              <a:solidFill>
                <a:schemeClr val="dk1"/>
              </a:solidFill>
              <a:latin typeface="Calibri"/>
              <a:ea typeface="Calibri"/>
              <a:cs typeface="Calibri"/>
              <a:sym typeface="Calibri"/>
            </a:endParaRPr>
          </a:p>
        </p:txBody>
      </p:sp>
      <p:sp>
        <p:nvSpPr>
          <p:cNvPr id="421" name="Google Shape;421;p80"/>
          <p:cNvSpPr txBox="1"/>
          <p:nvPr/>
        </p:nvSpPr>
        <p:spPr>
          <a:xfrm>
            <a:off x="347050" y="1075700"/>
            <a:ext cx="9732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400"/>
              <a:buFont typeface="Arial"/>
              <a:buNone/>
            </a:pPr>
            <a:r>
              <a:rPr lang="en-US" sz="2400" dirty="0">
                <a:solidFill>
                  <a:schemeClr val="dk1"/>
                </a:solidFill>
                <a:latin typeface="Calibri"/>
                <a:ea typeface="Calibri"/>
                <a:cs typeface="Calibri"/>
                <a:sym typeface="Calibri"/>
              </a:rPr>
              <a:t>Vaccines go through more testing than any other pharmaceuticals: </a:t>
            </a:r>
            <a:endParaRPr sz="2400" dirty="0">
              <a:solidFill>
                <a:schemeClr val="dk1"/>
              </a:solidFill>
              <a:latin typeface="Calibri"/>
              <a:ea typeface="Calibri"/>
              <a:cs typeface="Calibri"/>
              <a:sym typeface="Calibri"/>
            </a:endParaRPr>
          </a:p>
        </p:txBody>
      </p:sp>
      <p:pic>
        <p:nvPicPr>
          <p:cNvPr id="422" name="Google Shape;422;p80" descr="Number 1"/>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423" name="Google Shape;423;p80" descr="Number 2"/>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424" name="Google Shape;424;p80" descr="Number 3"/>
          <p:cNvPicPr preferRelativeResize="0"/>
          <p:nvPr/>
        </p:nvPicPr>
        <p:blipFill>
          <a:blip r:embed="rId8">
            <a:alphaModFix/>
          </a:blip>
          <a:stretch>
            <a:fillRect/>
          </a:stretch>
        </p:blipFill>
        <p:spPr>
          <a:xfrm>
            <a:off x="1506750" y="4863450"/>
            <a:ext cx="548400" cy="560244"/>
          </a:xfrm>
          <a:prstGeom prst="rect">
            <a:avLst/>
          </a:prstGeom>
          <a:noFill/>
          <a:ln>
            <a:noFill/>
          </a:ln>
        </p:spPr>
      </p:pic>
      <p:sp>
        <p:nvSpPr>
          <p:cNvPr id="14" name="TextBox 13">
            <a:extLst>
              <a:ext uri="{FF2B5EF4-FFF2-40B4-BE49-F238E27FC236}">
                <a16:creationId xmlns:a16="http://schemas.microsoft.com/office/drawing/2014/main" id="{476549BD-3453-4644-BC83-EC240D19A907}"/>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How do we know if the vaccine is safe?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79ce8b2f6a_0_51"/>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9</a:t>
            </a:fld>
            <a:endParaRPr sz="900" b="0" i="0" u="none" strike="noStrike" cap="none">
              <a:solidFill>
                <a:srgbClr val="B5B5B5"/>
              </a:solidFill>
              <a:latin typeface="Arial"/>
              <a:ea typeface="Arial"/>
              <a:cs typeface="Arial"/>
              <a:sym typeface="Arial"/>
            </a:endParaRPr>
          </a:p>
        </p:txBody>
      </p:sp>
      <p:pic>
        <p:nvPicPr>
          <p:cNvPr id="432" name="Google Shape;432;g79ce8b2f6a_0_51" descr="Check mark"/>
          <p:cNvPicPr preferRelativeResize="0"/>
          <p:nvPr/>
        </p:nvPicPr>
        <p:blipFill>
          <a:blip r:embed="rId3">
            <a:alphaModFix/>
          </a:blip>
          <a:stretch>
            <a:fillRect/>
          </a:stretch>
        </p:blipFill>
        <p:spPr>
          <a:xfrm>
            <a:off x="1502813" y="3146125"/>
            <a:ext cx="1669436" cy="1645275"/>
          </a:xfrm>
          <a:prstGeom prst="rect">
            <a:avLst/>
          </a:prstGeom>
          <a:noFill/>
          <a:ln>
            <a:noFill/>
          </a:ln>
        </p:spPr>
      </p:pic>
      <p:sp>
        <p:nvSpPr>
          <p:cNvPr id="433" name="Google Shape;433;g79ce8b2f6a_0_51"/>
          <p:cNvSpPr txBox="1"/>
          <p:nvPr/>
        </p:nvSpPr>
        <p:spPr>
          <a:xfrm>
            <a:off x="3460900" y="1571125"/>
            <a:ext cx="78123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The CDC’s </a:t>
            </a:r>
            <a:r>
              <a:rPr lang="en-US" sz="24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Advisory Committee on Immunization Practices</a:t>
            </a:r>
            <a:r>
              <a:rPr lang="en-US" sz="2400" dirty="0">
                <a:solidFill>
                  <a:schemeClr val="dk1"/>
                </a:solidFill>
                <a:latin typeface="Calibri"/>
                <a:ea typeface="Calibri"/>
                <a:cs typeface="Calibri"/>
                <a:sym typeface="Calibri"/>
              </a:rPr>
              <a:t> looks at the data to see if the vaccine is safe and works. They give advice to the U.S. Food and Drug Administration (FDA).</a:t>
            </a:r>
            <a:endParaRPr sz="2400" dirty="0">
              <a:solidFill>
                <a:schemeClr val="dk1"/>
              </a:solidFill>
              <a:latin typeface="Calibri"/>
              <a:ea typeface="Calibri"/>
              <a:cs typeface="Calibri"/>
              <a:sym typeface="Calibri"/>
            </a:endParaRPr>
          </a:p>
        </p:txBody>
      </p:sp>
      <p:sp>
        <p:nvSpPr>
          <p:cNvPr id="434" name="Google Shape;434;g79ce8b2f6a_0_51"/>
          <p:cNvSpPr txBox="1"/>
          <p:nvPr/>
        </p:nvSpPr>
        <p:spPr>
          <a:xfrm>
            <a:off x="3460900" y="3537813"/>
            <a:ext cx="81504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The FDA looks at the data and the advice from the Advisory Committee and decides whether to approve the vaccine.</a:t>
            </a:r>
            <a:endParaRPr sz="2400" dirty="0">
              <a:solidFill>
                <a:schemeClr val="dk1"/>
              </a:solidFill>
              <a:latin typeface="Calibri"/>
              <a:ea typeface="Calibri"/>
              <a:cs typeface="Calibri"/>
              <a:sym typeface="Calibri"/>
            </a:endParaRPr>
          </a:p>
        </p:txBody>
      </p:sp>
      <p:pic>
        <p:nvPicPr>
          <p:cNvPr id="435" name="Google Shape;435;g79ce8b2f6a_0_51" descr="Image of a piece of paper and magnifying glass"/>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436" name="Google Shape;436;g79ce8b2f6a_0_51" descr="Number 4"/>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437" name="Google Shape;437;g79ce8b2f6a_0_51" descr="Number 5"/>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438" name="Google Shape;438;g79ce8b2f6a_0_51" descr="The vaccine is only approved after all of these steps are done and various teams of reviewers are sure that it works and is safe.&#10;"/>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dk1"/>
                </a:solidFill>
                <a:latin typeface="Calibri"/>
                <a:ea typeface="Calibri"/>
                <a:cs typeface="Calibri"/>
                <a:sym typeface="Calibri"/>
              </a:rPr>
              <a:t>The vaccine is only approved after </a:t>
            </a:r>
            <a:r>
              <a:rPr lang="en-US" sz="2400" b="1" dirty="0">
                <a:latin typeface="Calibri"/>
                <a:ea typeface="Calibri"/>
                <a:cs typeface="Calibri"/>
                <a:sym typeface="Calibri"/>
              </a:rPr>
              <a:t>all of these steps</a:t>
            </a:r>
            <a:r>
              <a:rPr lang="en-US" sz="2400" dirty="0">
                <a:latin typeface="Calibri"/>
                <a:ea typeface="Calibri"/>
                <a:cs typeface="Calibri"/>
                <a:sym typeface="Calibri"/>
              </a:rPr>
              <a:t> </a:t>
            </a:r>
            <a:r>
              <a:rPr lang="en-US" sz="2400" dirty="0">
                <a:solidFill>
                  <a:schemeClr val="dk1"/>
                </a:solidFill>
                <a:latin typeface="Calibri"/>
                <a:ea typeface="Calibri"/>
                <a:cs typeface="Calibri"/>
                <a:sym typeface="Calibri"/>
              </a:rPr>
              <a:t>are done and various teams of reviewers are sure that it works and is safe.</a:t>
            </a:r>
            <a:endParaRPr dirty="0"/>
          </a:p>
        </p:txBody>
      </p:sp>
      <p:sp>
        <p:nvSpPr>
          <p:cNvPr id="11" name="TextBox 10">
            <a:extLst>
              <a:ext uri="{FF2B5EF4-FFF2-40B4-BE49-F238E27FC236}">
                <a16:creationId xmlns:a16="http://schemas.microsoft.com/office/drawing/2014/main" id="{31BA9E1A-725B-4EBC-9974-F1B9658FEA6C}"/>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How do we know if the vaccine is safe?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ovid-Vax" id="{A4F9C436-5CE2-42E5-9FB9-7895596584E5}" vid="{208FF17F-C249-4E4A-9551-A4B6FB3AA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5815</TotalTime>
  <Words>6210</Words>
  <Application>Microsoft Office PowerPoint</Application>
  <PresentationFormat>Widescreen</PresentationFormat>
  <Paragraphs>454</Paragraphs>
  <Slides>36</Slides>
  <Notes>34</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51" baseType="lpstr">
      <vt:lpstr>Arial</vt:lpstr>
      <vt:lpstr>Calibri</vt:lpstr>
      <vt:lpstr>Calibri Light</vt:lpstr>
      <vt:lpstr>Courier New</vt:lpstr>
      <vt:lpstr>Noto Sans VF</vt:lpstr>
      <vt:lpstr>Open Sans</vt:lpstr>
      <vt:lpstr>Segoe UI</vt:lpstr>
      <vt:lpstr>Symbol</vt:lpstr>
      <vt:lpstr>Times New Roman</vt:lpstr>
      <vt:lpstr>Wingdings</vt:lpstr>
      <vt:lpstr>Office Theme</vt:lpstr>
      <vt:lpstr>1_Office Theme</vt:lpstr>
      <vt:lpstr>White</vt:lpstr>
      <vt:lpstr>Theme-Covid-Vax</vt:lpstr>
      <vt:lpstr>think-cell Slide</vt:lpstr>
      <vt:lpstr>PowerPoint Presentation</vt:lpstr>
      <vt:lpstr>Instructions for using this guide </vt:lpstr>
      <vt:lpstr>How to request a DPH ambassador</vt:lpstr>
      <vt:lpstr>Acknowledging structural racism, ableism and other forms of oppression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make an appointment?</vt:lpstr>
      <vt:lpstr>What if I need help getting to a vaccination 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resources for forum organizers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Stetler, Katie (DPH)</cp:lastModifiedBy>
  <cp:revision>540</cp:revision>
  <dcterms:created xsi:type="dcterms:W3CDTF">2021-01-16T16:40:21Z</dcterms:created>
  <dcterms:modified xsi:type="dcterms:W3CDTF">2022-01-25T19:46:55Z</dcterms:modified>
</cp:coreProperties>
</file>