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6" r:id="rId10"/>
    <p:sldId id="261" r:id="rId11"/>
    <p:sldId id="263" r:id="rId12"/>
    <p:sldId id="264" r:id="rId13"/>
  </p:sldIdLst>
  <p:sldSz cx="18288000" cy="10287000"/>
  <p:notesSz cx="6858000" cy="9144000"/>
  <p:embeddedFontLst>
    <p:embeddedFont>
      <p:font typeface="Source Sans Pro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, Gwendolyn M (DPH)" userId="67ac0dcd-65f8-4eb8-9ce0-80a05224c4d3" providerId="ADAL" clId="{3850FC0A-926D-41A0-83A5-4C08CC73FB6B}"/>
    <pc:docChg chg="addSld delSld modSld">
      <pc:chgData name="Stewart, Gwendolyn M (DPH)" userId="67ac0dcd-65f8-4eb8-9ce0-80a05224c4d3" providerId="ADAL" clId="{3850FC0A-926D-41A0-83A5-4C08CC73FB6B}" dt="2024-10-29T17:04:44.031" v="73" actId="47"/>
      <pc:docMkLst>
        <pc:docMk/>
      </pc:docMkLst>
      <pc:sldChg chg="modSp mod">
        <pc:chgData name="Stewart, Gwendolyn M (DPH)" userId="67ac0dcd-65f8-4eb8-9ce0-80a05224c4d3" providerId="ADAL" clId="{3850FC0A-926D-41A0-83A5-4C08CC73FB6B}" dt="2024-10-29T17:01:08.790" v="1" actId="20577"/>
        <pc:sldMkLst>
          <pc:docMk/>
          <pc:sldMk cId="0" sldId="256"/>
        </pc:sldMkLst>
        <pc:spChg chg="mod">
          <ac:chgData name="Stewart, Gwendolyn M (DPH)" userId="67ac0dcd-65f8-4eb8-9ce0-80a05224c4d3" providerId="ADAL" clId="{3850FC0A-926D-41A0-83A5-4C08CC73FB6B}" dt="2024-10-29T17:01:08.790" v="1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Stewart, Gwendolyn M (DPH)" userId="67ac0dcd-65f8-4eb8-9ce0-80a05224c4d3" providerId="ADAL" clId="{3850FC0A-926D-41A0-83A5-4C08CC73FB6B}" dt="2024-10-29T17:01:52.437" v="7" actId="20577"/>
        <pc:sldMkLst>
          <pc:docMk/>
          <pc:sldMk cId="0" sldId="257"/>
        </pc:sldMkLst>
        <pc:spChg chg="mod">
          <ac:chgData name="Stewart, Gwendolyn M (DPH)" userId="67ac0dcd-65f8-4eb8-9ce0-80a05224c4d3" providerId="ADAL" clId="{3850FC0A-926D-41A0-83A5-4C08CC73FB6B}" dt="2024-10-29T17:01:52.437" v="7" actId="20577"/>
          <ac:spMkLst>
            <pc:docMk/>
            <pc:sldMk cId="0" sldId="257"/>
            <ac:spMk id="5" creationId="{00000000-0000-0000-0000-000000000000}"/>
          </ac:spMkLst>
        </pc:spChg>
      </pc:sldChg>
      <pc:sldChg chg="del">
        <pc:chgData name="Stewart, Gwendolyn M (DPH)" userId="67ac0dcd-65f8-4eb8-9ce0-80a05224c4d3" providerId="ADAL" clId="{3850FC0A-926D-41A0-83A5-4C08CC73FB6B}" dt="2024-10-29T17:04:33.508" v="72" actId="47"/>
        <pc:sldMkLst>
          <pc:docMk/>
          <pc:sldMk cId="0" sldId="262"/>
        </pc:sldMkLst>
      </pc:sldChg>
      <pc:sldChg chg="del">
        <pc:chgData name="Stewart, Gwendolyn M (DPH)" userId="67ac0dcd-65f8-4eb8-9ce0-80a05224c4d3" providerId="ADAL" clId="{3850FC0A-926D-41A0-83A5-4C08CC73FB6B}" dt="2024-10-29T17:04:44.031" v="73" actId="47"/>
        <pc:sldMkLst>
          <pc:docMk/>
          <pc:sldMk cId="0" sldId="265"/>
        </pc:sldMkLst>
      </pc:sldChg>
      <pc:sldChg chg="modSp add mod">
        <pc:chgData name="Stewart, Gwendolyn M (DPH)" userId="67ac0dcd-65f8-4eb8-9ce0-80a05224c4d3" providerId="ADAL" clId="{3850FC0A-926D-41A0-83A5-4C08CC73FB6B}" dt="2024-10-29T17:04:22.812" v="71" actId="207"/>
        <pc:sldMkLst>
          <pc:docMk/>
          <pc:sldMk cId="454499951" sldId="266"/>
        </pc:sldMkLst>
        <pc:spChg chg="mod">
          <ac:chgData name="Stewart, Gwendolyn M (DPH)" userId="67ac0dcd-65f8-4eb8-9ce0-80a05224c4d3" providerId="ADAL" clId="{3850FC0A-926D-41A0-83A5-4C08CC73FB6B}" dt="2024-10-29T17:04:22.812" v="71" actId="207"/>
          <ac:spMkLst>
            <pc:docMk/>
            <pc:sldMk cId="454499951" sldId="266"/>
            <ac:spMk id="5" creationId="{71F2EA65-9899-6E3C-56FE-AF79C17A95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166994"/>
            <a:ext cx="4908234" cy="906325"/>
          </a:xfrm>
          <a:custGeom>
            <a:avLst/>
            <a:gdLst/>
            <a:ahLst/>
            <a:cxnLst/>
            <a:rect l="l" t="t" r="r" b="b"/>
            <a:pathLst>
              <a:path w="4908234" h="906325">
                <a:moveTo>
                  <a:pt x="0" y="0"/>
                </a:moveTo>
                <a:lnTo>
                  <a:pt x="4908234" y="0"/>
                </a:lnTo>
                <a:lnTo>
                  <a:pt x="4908234" y="906325"/>
                </a:lnTo>
                <a:lnTo>
                  <a:pt x="0" y="906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54" b="-127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52638" y="1211311"/>
            <a:ext cx="13660324" cy="5917602"/>
            <a:chOff x="0" y="0"/>
            <a:chExt cx="2913223" cy="12619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13223" cy="1261997"/>
            </a:xfrm>
            <a:custGeom>
              <a:avLst/>
              <a:gdLst/>
              <a:ahLst/>
              <a:cxnLst/>
              <a:rect l="l" t="t" r="r" b="b"/>
              <a:pathLst>
                <a:path w="2913223" h="1261997">
                  <a:moveTo>
                    <a:pt x="9068" y="0"/>
                  </a:moveTo>
                  <a:lnTo>
                    <a:pt x="2904155" y="0"/>
                  </a:lnTo>
                  <a:cubicBezTo>
                    <a:pt x="2906560" y="0"/>
                    <a:pt x="2908866" y="955"/>
                    <a:pt x="2910567" y="2656"/>
                  </a:cubicBezTo>
                  <a:cubicBezTo>
                    <a:pt x="2912268" y="4356"/>
                    <a:pt x="2913223" y="6663"/>
                    <a:pt x="2913223" y="9068"/>
                  </a:cubicBezTo>
                  <a:lnTo>
                    <a:pt x="2913223" y="1252930"/>
                  </a:lnTo>
                  <a:cubicBezTo>
                    <a:pt x="2913223" y="1257938"/>
                    <a:pt x="2909163" y="1261997"/>
                    <a:pt x="2904155" y="1261997"/>
                  </a:cubicBezTo>
                  <a:lnTo>
                    <a:pt x="9068" y="1261997"/>
                  </a:lnTo>
                  <a:cubicBezTo>
                    <a:pt x="4060" y="1261997"/>
                    <a:pt x="0" y="1257938"/>
                    <a:pt x="0" y="1252930"/>
                  </a:cubicBezTo>
                  <a:lnTo>
                    <a:pt x="0" y="9068"/>
                  </a:lnTo>
                  <a:cubicBezTo>
                    <a:pt x="0" y="4060"/>
                    <a:pt x="4060" y="0"/>
                    <a:pt x="9068" y="0"/>
                  </a:cubicBezTo>
                  <a:close/>
                </a:path>
              </a:pathLst>
            </a:custGeom>
            <a:solidFill>
              <a:srgbClr val="492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913223" cy="1357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The COVID vaccine was updated</a:t>
              </a:r>
            </a:p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in </a:t>
              </a:r>
              <a:r>
                <a:rPr lang="en-US" sz="5000" dirty="0">
                  <a:solidFill>
                    <a:srgbClr val="FDAB56"/>
                  </a:solidFill>
                  <a:latin typeface="Source Sans Pro Bold"/>
                </a:rPr>
                <a:t>September 2024.</a:t>
              </a:r>
            </a:p>
            <a:p>
              <a:pPr algn="ctr">
                <a:lnSpc>
                  <a:spcPts val="7000"/>
                </a:lnSpc>
              </a:pPr>
              <a:endParaRPr lang="en-US" sz="5000" dirty="0">
                <a:solidFill>
                  <a:srgbClr val="FDAB56"/>
                </a:solidFill>
                <a:latin typeface="Source Sans Pro Bold"/>
              </a:endParaRPr>
            </a:p>
            <a:p>
              <a:pPr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It gives protection against new variants.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4048284" y="1028700"/>
            <a:ext cx="4026164" cy="11633674"/>
          </a:xfrm>
          <a:custGeom>
            <a:avLst/>
            <a:gdLst/>
            <a:ahLst/>
            <a:cxnLst/>
            <a:rect l="l" t="t" r="r" b="b"/>
            <a:pathLst>
              <a:path w="4026164" h="11633674">
                <a:moveTo>
                  <a:pt x="0" y="0"/>
                </a:moveTo>
                <a:lnTo>
                  <a:pt x="4026164" y="0"/>
                </a:lnTo>
                <a:lnTo>
                  <a:pt x="4026164" y="11633674"/>
                </a:lnTo>
                <a:lnTo>
                  <a:pt x="0" y="1163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8"/>
    </mc:Choice>
    <mc:Fallback xmlns="">
      <p:transition spd="slow" advTm="95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166994"/>
            <a:ext cx="4908234" cy="906325"/>
          </a:xfrm>
          <a:custGeom>
            <a:avLst/>
            <a:gdLst/>
            <a:ahLst/>
            <a:cxnLst/>
            <a:rect l="l" t="t" r="r" b="b"/>
            <a:pathLst>
              <a:path w="4908234" h="906325">
                <a:moveTo>
                  <a:pt x="0" y="0"/>
                </a:moveTo>
                <a:lnTo>
                  <a:pt x="4908234" y="0"/>
                </a:lnTo>
                <a:lnTo>
                  <a:pt x="4908234" y="906325"/>
                </a:lnTo>
                <a:lnTo>
                  <a:pt x="0" y="906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54" b="-127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52638" y="1211311"/>
            <a:ext cx="13919024" cy="7147031"/>
            <a:chOff x="0" y="0"/>
            <a:chExt cx="2968394" cy="15241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68394" cy="1524187"/>
            </a:xfrm>
            <a:custGeom>
              <a:avLst/>
              <a:gdLst/>
              <a:ahLst/>
              <a:cxnLst/>
              <a:rect l="l" t="t" r="r" b="b"/>
              <a:pathLst>
                <a:path w="2968394" h="1524187">
                  <a:moveTo>
                    <a:pt x="8899" y="0"/>
                  </a:moveTo>
                  <a:lnTo>
                    <a:pt x="2959494" y="0"/>
                  </a:lnTo>
                  <a:cubicBezTo>
                    <a:pt x="2961854" y="0"/>
                    <a:pt x="2964118" y="938"/>
                    <a:pt x="2965787" y="2607"/>
                  </a:cubicBezTo>
                  <a:cubicBezTo>
                    <a:pt x="2967456" y="4276"/>
                    <a:pt x="2968394" y="6539"/>
                    <a:pt x="2968394" y="8899"/>
                  </a:cubicBezTo>
                  <a:lnTo>
                    <a:pt x="2968394" y="1515288"/>
                  </a:lnTo>
                  <a:cubicBezTo>
                    <a:pt x="2968394" y="1520203"/>
                    <a:pt x="2964409" y="1524187"/>
                    <a:pt x="2959494" y="1524187"/>
                  </a:cubicBezTo>
                  <a:lnTo>
                    <a:pt x="8899" y="1524187"/>
                  </a:lnTo>
                  <a:cubicBezTo>
                    <a:pt x="3984" y="1524187"/>
                    <a:pt x="0" y="1520203"/>
                    <a:pt x="0" y="1515288"/>
                  </a:cubicBezTo>
                  <a:lnTo>
                    <a:pt x="0" y="8899"/>
                  </a:lnTo>
                  <a:cubicBezTo>
                    <a:pt x="0" y="3984"/>
                    <a:pt x="3984" y="0"/>
                    <a:pt x="8899" y="0"/>
                  </a:cubicBezTo>
                  <a:close/>
                </a:path>
              </a:pathLst>
            </a:custGeom>
            <a:solidFill>
              <a:srgbClr val="492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968394" cy="1619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Everyone aged </a:t>
              </a:r>
              <a:r>
                <a:rPr lang="en-US" sz="5000" dirty="0">
                  <a:solidFill>
                    <a:srgbClr val="FDAB56"/>
                  </a:solidFill>
                  <a:latin typeface="Source Sans Pro Bold"/>
                </a:rPr>
                <a:t>5 years to 64 years</a:t>
              </a:r>
            </a:p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should get </a:t>
              </a:r>
              <a:r>
                <a:rPr lang="en-US" sz="5000" dirty="0">
                  <a:solidFill>
                    <a:srgbClr val="FDAB56"/>
                  </a:solidFill>
                  <a:latin typeface="Source Sans Pro Bold"/>
                </a:rPr>
                <a:t>1 dose</a:t>
              </a: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of an updated</a:t>
              </a:r>
            </a:p>
            <a:p>
              <a:pPr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COVID vaccine.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4048284" y="1028700"/>
            <a:ext cx="4026164" cy="11633674"/>
          </a:xfrm>
          <a:custGeom>
            <a:avLst/>
            <a:gdLst/>
            <a:ahLst/>
            <a:cxnLst/>
            <a:rect l="l" t="t" r="r" b="b"/>
            <a:pathLst>
              <a:path w="4026164" h="11633674">
                <a:moveTo>
                  <a:pt x="0" y="0"/>
                </a:moveTo>
                <a:lnTo>
                  <a:pt x="4026164" y="0"/>
                </a:lnTo>
                <a:lnTo>
                  <a:pt x="4026164" y="11633674"/>
                </a:lnTo>
                <a:lnTo>
                  <a:pt x="0" y="1163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0"/>
    </mc:Choice>
    <mc:Fallback xmlns="">
      <p:transition spd="slow" advTm="1374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166994"/>
            <a:ext cx="4908234" cy="906325"/>
          </a:xfrm>
          <a:custGeom>
            <a:avLst/>
            <a:gdLst/>
            <a:ahLst/>
            <a:cxnLst/>
            <a:rect l="l" t="t" r="r" b="b"/>
            <a:pathLst>
              <a:path w="4908234" h="906325">
                <a:moveTo>
                  <a:pt x="0" y="0"/>
                </a:moveTo>
                <a:lnTo>
                  <a:pt x="4908234" y="0"/>
                </a:lnTo>
                <a:lnTo>
                  <a:pt x="4908234" y="906325"/>
                </a:lnTo>
                <a:lnTo>
                  <a:pt x="0" y="906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54" b="-127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22177" y="1028700"/>
            <a:ext cx="13353270" cy="6434206"/>
            <a:chOff x="0" y="0"/>
            <a:chExt cx="2847740" cy="13721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7740" cy="1372169"/>
            </a:xfrm>
            <a:custGeom>
              <a:avLst/>
              <a:gdLst/>
              <a:ahLst/>
              <a:cxnLst/>
              <a:rect l="l" t="t" r="r" b="b"/>
              <a:pathLst>
                <a:path w="2847740" h="1372169">
                  <a:moveTo>
                    <a:pt x="9276" y="0"/>
                  </a:moveTo>
                  <a:lnTo>
                    <a:pt x="2838464" y="0"/>
                  </a:lnTo>
                  <a:cubicBezTo>
                    <a:pt x="2840924" y="0"/>
                    <a:pt x="2843283" y="977"/>
                    <a:pt x="2845023" y="2717"/>
                  </a:cubicBezTo>
                  <a:cubicBezTo>
                    <a:pt x="2846763" y="4457"/>
                    <a:pt x="2847740" y="6816"/>
                    <a:pt x="2847740" y="9276"/>
                  </a:cubicBezTo>
                  <a:lnTo>
                    <a:pt x="2847740" y="1362893"/>
                  </a:lnTo>
                  <a:cubicBezTo>
                    <a:pt x="2847740" y="1368016"/>
                    <a:pt x="2843587" y="1372169"/>
                    <a:pt x="2838464" y="1372169"/>
                  </a:cubicBezTo>
                  <a:lnTo>
                    <a:pt x="9276" y="1372169"/>
                  </a:lnTo>
                  <a:cubicBezTo>
                    <a:pt x="6816" y="1372169"/>
                    <a:pt x="4457" y="1371192"/>
                    <a:pt x="2717" y="1369452"/>
                  </a:cubicBezTo>
                  <a:cubicBezTo>
                    <a:pt x="977" y="1367713"/>
                    <a:pt x="0" y="1365353"/>
                    <a:pt x="0" y="1362893"/>
                  </a:cubicBezTo>
                  <a:lnTo>
                    <a:pt x="0" y="9276"/>
                  </a:lnTo>
                  <a:cubicBezTo>
                    <a:pt x="0" y="6816"/>
                    <a:pt x="977" y="4457"/>
                    <a:pt x="2717" y="2717"/>
                  </a:cubicBezTo>
                  <a:cubicBezTo>
                    <a:pt x="4457" y="977"/>
                    <a:pt x="6816" y="0"/>
                    <a:pt x="9276" y="0"/>
                  </a:cubicBezTo>
                  <a:close/>
                </a:path>
              </a:pathLst>
            </a:custGeom>
            <a:solidFill>
              <a:srgbClr val="492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80975"/>
              <a:ext cx="2847740" cy="155314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7900"/>
                </a:lnSpc>
              </a:pP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    People aged </a:t>
              </a:r>
              <a:r>
                <a:rPr lang="en-US" sz="5000">
                  <a:solidFill>
                    <a:srgbClr val="FDAB56"/>
                  </a:solidFill>
                  <a:latin typeface="Source Sans Pro Bold"/>
                </a:rPr>
                <a:t>65 and over</a:t>
              </a: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should get</a:t>
              </a:r>
            </a:p>
            <a:p>
              <a:pPr>
                <a:lnSpc>
                  <a:spcPts val="7900"/>
                </a:lnSpc>
              </a:pPr>
              <a:r>
                <a:rPr lang="en-US" sz="5000">
                  <a:solidFill>
                    <a:srgbClr val="FDAB56"/>
                  </a:solidFill>
                  <a:latin typeface="Source Sans Pro Bold"/>
                </a:rPr>
                <a:t>     two doses</a:t>
              </a: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of the updated COVID vaccine.</a:t>
              </a:r>
            </a:p>
          </p:txBody>
        </p:sp>
      </p:grpSp>
      <p:sp>
        <p:nvSpPr>
          <p:cNvPr id="3" name="Freeform 3"/>
          <p:cNvSpPr/>
          <p:nvPr/>
        </p:nvSpPr>
        <p:spPr>
          <a:xfrm>
            <a:off x="14048284" y="1028700"/>
            <a:ext cx="4026164" cy="11633674"/>
          </a:xfrm>
          <a:custGeom>
            <a:avLst/>
            <a:gdLst/>
            <a:ahLst/>
            <a:cxnLst/>
            <a:rect l="l" t="t" r="r" b="b"/>
            <a:pathLst>
              <a:path w="4026164" h="11633674">
                <a:moveTo>
                  <a:pt x="0" y="0"/>
                </a:moveTo>
                <a:lnTo>
                  <a:pt x="4026164" y="0"/>
                </a:lnTo>
                <a:lnTo>
                  <a:pt x="4026164" y="11633674"/>
                </a:lnTo>
                <a:lnTo>
                  <a:pt x="0" y="1163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5"/>
    </mc:Choice>
    <mc:Fallback xmlns="">
      <p:transition spd="slow" advTm="869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166994"/>
            <a:ext cx="4908234" cy="906325"/>
          </a:xfrm>
          <a:custGeom>
            <a:avLst/>
            <a:gdLst/>
            <a:ahLst/>
            <a:cxnLst/>
            <a:rect l="l" t="t" r="r" b="b"/>
            <a:pathLst>
              <a:path w="4908234" h="906325">
                <a:moveTo>
                  <a:pt x="0" y="0"/>
                </a:moveTo>
                <a:lnTo>
                  <a:pt x="4908234" y="0"/>
                </a:lnTo>
                <a:lnTo>
                  <a:pt x="4908234" y="906325"/>
                </a:lnTo>
                <a:lnTo>
                  <a:pt x="0" y="906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54" b="-127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3919024" cy="7541346"/>
            <a:chOff x="0" y="0"/>
            <a:chExt cx="2968394" cy="1608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68394" cy="1608280"/>
            </a:xfrm>
            <a:custGeom>
              <a:avLst/>
              <a:gdLst/>
              <a:ahLst/>
              <a:cxnLst/>
              <a:rect l="l" t="t" r="r" b="b"/>
              <a:pathLst>
                <a:path w="2968394" h="1608280">
                  <a:moveTo>
                    <a:pt x="8899" y="0"/>
                  </a:moveTo>
                  <a:lnTo>
                    <a:pt x="2959494" y="0"/>
                  </a:lnTo>
                  <a:cubicBezTo>
                    <a:pt x="2961854" y="0"/>
                    <a:pt x="2964118" y="938"/>
                    <a:pt x="2965787" y="2607"/>
                  </a:cubicBezTo>
                  <a:cubicBezTo>
                    <a:pt x="2967456" y="4276"/>
                    <a:pt x="2968394" y="6539"/>
                    <a:pt x="2968394" y="8899"/>
                  </a:cubicBezTo>
                  <a:lnTo>
                    <a:pt x="2968394" y="1599380"/>
                  </a:lnTo>
                  <a:cubicBezTo>
                    <a:pt x="2968394" y="1604295"/>
                    <a:pt x="2964409" y="1608280"/>
                    <a:pt x="2959494" y="1608280"/>
                  </a:cubicBezTo>
                  <a:lnTo>
                    <a:pt x="8899" y="1608280"/>
                  </a:lnTo>
                  <a:cubicBezTo>
                    <a:pt x="6539" y="1608280"/>
                    <a:pt x="4276" y="1607342"/>
                    <a:pt x="2607" y="1605673"/>
                  </a:cubicBezTo>
                  <a:cubicBezTo>
                    <a:pt x="938" y="1604004"/>
                    <a:pt x="0" y="1601741"/>
                    <a:pt x="0" y="1599380"/>
                  </a:cubicBezTo>
                  <a:lnTo>
                    <a:pt x="0" y="8899"/>
                  </a:lnTo>
                  <a:cubicBezTo>
                    <a:pt x="0" y="3984"/>
                    <a:pt x="3984" y="0"/>
                    <a:pt x="8899" y="0"/>
                  </a:cubicBezTo>
                  <a:close/>
                </a:path>
              </a:pathLst>
            </a:custGeom>
            <a:solidFill>
              <a:srgbClr val="492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968394" cy="1703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7000"/>
                </a:lnSpc>
              </a:pP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    Children aged </a:t>
              </a:r>
              <a:r>
                <a:rPr lang="en-US" sz="5000">
                  <a:solidFill>
                    <a:srgbClr val="FDAB56"/>
                  </a:solidFill>
                  <a:latin typeface="Source Sans Pro Bold"/>
                </a:rPr>
                <a:t>6 months to 4 years</a:t>
              </a: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should</a:t>
              </a:r>
            </a:p>
            <a:p>
              <a:pPr>
                <a:lnSpc>
                  <a:spcPts val="7000"/>
                </a:lnSpc>
              </a:pP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    get between </a:t>
              </a:r>
              <a:r>
                <a:rPr lang="en-US" sz="5000">
                  <a:solidFill>
                    <a:srgbClr val="FDAB56"/>
                  </a:solidFill>
                  <a:latin typeface="Source Sans Pro Bold"/>
                </a:rPr>
                <a:t>1-3 doses</a:t>
              </a: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of an updated</a:t>
              </a:r>
            </a:p>
            <a:p>
              <a:pPr>
                <a:lnSpc>
                  <a:spcPts val="7000"/>
                </a:lnSpc>
              </a:pP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    COVID vaccine.</a:t>
              </a:r>
            </a:p>
            <a:p>
              <a:pPr>
                <a:lnSpc>
                  <a:spcPts val="7000"/>
                </a:lnSpc>
              </a:pP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    </a:t>
              </a:r>
            </a:p>
            <a:p>
              <a:pPr>
                <a:lnSpc>
                  <a:spcPts val="7000"/>
                </a:lnSpc>
              </a:pP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    Ask your health care provider what’s</a:t>
              </a:r>
            </a:p>
            <a:p>
              <a:pPr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    right for your child.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4048284" y="1028700"/>
            <a:ext cx="4026164" cy="11633674"/>
          </a:xfrm>
          <a:custGeom>
            <a:avLst/>
            <a:gdLst/>
            <a:ahLst/>
            <a:cxnLst/>
            <a:rect l="l" t="t" r="r" b="b"/>
            <a:pathLst>
              <a:path w="4026164" h="11633674">
                <a:moveTo>
                  <a:pt x="0" y="0"/>
                </a:moveTo>
                <a:lnTo>
                  <a:pt x="4026164" y="0"/>
                </a:lnTo>
                <a:lnTo>
                  <a:pt x="4026164" y="11633674"/>
                </a:lnTo>
                <a:lnTo>
                  <a:pt x="0" y="1163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4"/>
    </mc:Choice>
    <mc:Fallback xmlns="">
      <p:transition spd="slow" advTm="1066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166994"/>
            <a:ext cx="4908234" cy="906325"/>
          </a:xfrm>
          <a:custGeom>
            <a:avLst/>
            <a:gdLst/>
            <a:ahLst/>
            <a:cxnLst/>
            <a:rect l="l" t="t" r="r" b="b"/>
            <a:pathLst>
              <a:path w="4908234" h="906325">
                <a:moveTo>
                  <a:pt x="0" y="0"/>
                </a:moveTo>
                <a:lnTo>
                  <a:pt x="4908234" y="0"/>
                </a:lnTo>
                <a:lnTo>
                  <a:pt x="4908234" y="906325"/>
                </a:lnTo>
                <a:lnTo>
                  <a:pt x="0" y="906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54" b="-127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3919024" cy="7541346"/>
            <a:chOff x="0" y="0"/>
            <a:chExt cx="2968394" cy="1608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68394" cy="1608280"/>
            </a:xfrm>
            <a:custGeom>
              <a:avLst/>
              <a:gdLst/>
              <a:ahLst/>
              <a:cxnLst/>
              <a:rect l="l" t="t" r="r" b="b"/>
              <a:pathLst>
                <a:path w="2968394" h="1608280">
                  <a:moveTo>
                    <a:pt x="8899" y="0"/>
                  </a:moveTo>
                  <a:lnTo>
                    <a:pt x="2959494" y="0"/>
                  </a:lnTo>
                  <a:cubicBezTo>
                    <a:pt x="2961854" y="0"/>
                    <a:pt x="2964118" y="938"/>
                    <a:pt x="2965787" y="2607"/>
                  </a:cubicBezTo>
                  <a:cubicBezTo>
                    <a:pt x="2967456" y="4276"/>
                    <a:pt x="2968394" y="6539"/>
                    <a:pt x="2968394" y="8899"/>
                  </a:cubicBezTo>
                  <a:lnTo>
                    <a:pt x="2968394" y="1599380"/>
                  </a:lnTo>
                  <a:cubicBezTo>
                    <a:pt x="2968394" y="1604295"/>
                    <a:pt x="2964409" y="1608280"/>
                    <a:pt x="2959494" y="1608280"/>
                  </a:cubicBezTo>
                  <a:lnTo>
                    <a:pt x="8899" y="1608280"/>
                  </a:lnTo>
                  <a:cubicBezTo>
                    <a:pt x="6539" y="1608280"/>
                    <a:pt x="4276" y="1607342"/>
                    <a:pt x="2607" y="1605673"/>
                  </a:cubicBezTo>
                  <a:cubicBezTo>
                    <a:pt x="938" y="1604004"/>
                    <a:pt x="0" y="1601741"/>
                    <a:pt x="0" y="1599380"/>
                  </a:cubicBezTo>
                  <a:lnTo>
                    <a:pt x="0" y="8899"/>
                  </a:lnTo>
                  <a:cubicBezTo>
                    <a:pt x="0" y="3984"/>
                    <a:pt x="3984" y="0"/>
                    <a:pt x="8899" y="0"/>
                  </a:cubicBezTo>
                  <a:close/>
                </a:path>
              </a:pathLst>
            </a:custGeom>
            <a:solidFill>
              <a:srgbClr val="492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968394" cy="1703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You may still get COVID after getting an</a:t>
              </a:r>
            </a:p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updated vaccine...</a:t>
              </a:r>
            </a:p>
            <a:p>
              <a:pPr>
                <a:lnSpc>
                  <a:spcPts val="7000"/>
                </a:lnSpc>
              </a:pPr>
              <a:endParaRPr lang="en-US" sz="5000" dirty="0">
                <a:solidFill>
                  <a:srgbClr val="FFFFFF"/>
                </a:solidFill>
                <a:latin typeface="Source Sans Pro Bold"/>
              </a:endParaRPr>
            </a:p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...but </a:t>
              </a:r>
              <a:r>
                <a:rPr lang="en-US" sz="5000" dirty="0">
                  <a:solidFill>
                    <a:srgbClr val="FDAB56"/>
                  </a:solidFill>
                  <a:latin typeface="Source Sans Pro Bold"/>
                </a:rPr>
                <a:t>your risk</a:t>
              </a: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of Long COVID,</a:t>
              </a:r>
            </a:p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other severe illness, hospitalization,</a:t>
              </a:r>
            </a:p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and death is </a:t>
              </a:r>
              <a:r>
                <a:rPr lang="en-US" sz="5000" dirty="0">
                  <a:solidFill>
                    <a:srgbClr val="FDAB56"/>
                  </a:solidFill>
                  <a:latin typeface="Source Sans Pro Bold"/>
                </a:rPr>
                <a:t>much lower</a:t>
              </a: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.</a:t>
              </a:r>
            </a:p>
            <a:p>
              <a:pPr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4048284" y="1028700"/>
            <a:ext cx="4026164" cy="11633674"/>
          </a:xfrm>
          <a:custGeom>
            <a:avLst/>
            <a:gdLst/>
            <a:ahLst/>
            <a:cxnLst/>
            <a:rect l="l" t="t" r="r" b="b"/>
            <a:pathLst>
              <a:path w="4026164" h="11633674">
                <a:moveTo>
                  <a:pt x="0" y="0"/>
                </a:moveTo>
                <a:lnTo>
                  <a:pt x="4026164" y="0"/>
                </a:lnTo>
                <a:lnTo>
                  <a:pt x="4026164" y="11633674"/>
                </a:lnTo>
                <a:lnTo>
                  <a:pt x="0" y="1163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7"/>
    </mc:Choice>
    <mc:Fallback xmlns="">
      <p:transition spd="slow" advTm="1607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401D92-66C0-EB58-6D57-F8D0A8973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AA06C5-1DBA-E011-6F0F-C6611E63A00A}"/>
              </a:ext>
            </a:extLst>
          </p:cNvPr>
          <p:cNvSpPr/>
          <p:nvPr/>
        </p:nvSpPr>
        <p:spPr>
          <a:xfrm>
            <a:off x="1028700" y="9166994"/>
            <a:ext cx="4908234" cy="906325"/>
          </a:xfrm>
          <a:custGeom>
            <a:avLst/>
            <a:gdLst/>
            <a:ahLst/>
            <a:cxnLst/>
            <a:rect l="l" t="t" r="r" b="b"/>
            <a:pathLst>
              <a:path w="4908234" h="906325">
                <a:moveTo>
                  <a:pt x="0" y="0"/>
                </a:moveTo>
                <a:lnTo>
                  <a:pt x="4908234" y="0"/>
                </a:lnTo>
                <a:lnTo>
                  <a:pt x="4908234" y="906325"/>
                </a:lnTo>
                <a:lnTo>
                  <a:pt x="0" y="906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54" b="-127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9C7AA5D-C9A7-18CE-9144-70AF29C18F9D}"/>
              </a:ext>
            </a:extLst>
          </p:cNvPr>
          <p:cNvGrpSpPr/>
          <p:nvPr/>
        </p:nvGrpSpPr>
        <p:grpSpPr>
          <a:xfrm>
            <a:off x="1028700" y="1028700"/>
            <a:ext cx="13919024" cy="7541346"/>
            <a:chOff x="0" y="0"/>
            <a:chExt cx="2968394" cy="160828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943A67E-C738-C673-9C75-939DF1DF0A35}"/>
                </a:ext>
              </a:extLst>
            </p:cNvPr>
            <p:cNvSpPr/>
            <p:nvPr/>
          </p:nvSpPr>
          <p:spPr>
            <a:xfrm>
              <a:off x="0" y="0"/>
              <a:ext cx="2968394" cy="1608280"/>
            </a:xfrm>
            <a:custGeom>
              <a:avLst/>
              <a:gdLst/>
              <a:ahLst/>
              <a:cxnLst/>
              <a:rect l="l" t="t" r="r" b="b"/>
              <a:pathLst>
                <a:path w="2968394" h="1608280">
                  <a:moveTo>
                    <a:pt x="8899" y="0"/>
                  </a:moveTo>
                  <a:lnTo>
                    <a:pt x="2959494" y="0"/>
                  </a:lnTo>
                  <a:cubicBezTo>
                    <a:pt x="2961854" y="0"/>
                    <a:pt x="2964118" y="938"/>
                    <a:pt x="2965787" y="2607"/>
                  </a:cubicBezTo>
                  <a:cubicBezTo>
                    <a:pt x="2967456" y="4276"/>
                    <a:pt x="2968394" y="6539"/>
                    <a:pt x="2968394" y="8899"/>
                  </a:cubicBezTo>
                  <a:lnTo>
                    <a:pt x="2968394" y="1599380"/>
                  </a:lnTo>
                  <a:cubicBezTo>
                    <a:pt x="2968394" y="1604295"/>
                    <a:pt x="2964409" y="1608280"/>
                    <a:pt x="2959494" y="1608280"/>
                  </a:cubicBezTo>
                  <a:lnTo>
                    <a:pt x="8899" y="1608280"/>
                  </a:lnTo>
                  <a:cubicBezTo>
                    <a:pt x="6539" y="1608280"/>
                    <a:pt x="4276" y="1607342"/>
                    <a:pt x="2607" y="1605673"/>
                  </a:cubicBezTo>
                  <a:cubicBezTo>
                    <a:pt x="938" y="1604004"/>
                    <a:pt x="0" y="1601741"/>
                    <a:pt x="0" y="1599380"/>
                  </a:cubicBezTo>
                  <a:lnTo>
                    <a:pt x="0" y="8899"/>
                  </a:lnTo>
                  <a:cubicBezTo>
                    <a:pt x="0" y="3984"/>
                    <a:pt x="3984" y="0"/>
                    <a:pt x="8899" y="0"/>
                  </a:cubicBezTo>
                  <a:close/>
                </a:path>
              </a:pathLst>
            </a:custGeom>
            <a:solidFill>
              <a:srgbClr val="492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1F2EA65-9899-6E3C-56FE-AF79C17A9509}"/>
                </a:ext>
              </a:extLst>
            </p:cNvPr>
            <p:cNvSpPr txBox="1"/>
            <p:nvPr/>
          </p:nvSpPr>
          <p:spPr>
            <a:xfrm>
              <a:off x="0" y="-95250"/>
              <a:ext cx="2968394" cy="1703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You can get the </a:t>
              </a:r>
              <a:r>
                <a:rPr lang="en-US" sz="5000" dirty="0">
                  <a:solidFill>
                    <a:schemeClr val="accent6"/>
                  </a:solidFill>
                  <a:latin typeface="Source Sans Pro Bold"/>
                </a:rPr>
                <a:t>COVID and flu shots</a:t>
              </a:r>
            </a:p>
            <a:p>
              <a:pPr>
                <a:lnSpc>
                  <a:spcPts val="70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 at the </a:t>
              </a:r>
              <a:r>
                <a:rPr lang="en-US" sz="5000" dirty="0">
                  <a:solidFill>
                    <a:schemeClr val="accent6"/>
                  </a:solidFill>
                  <a:latin typeface="Source Sans Pro Bold"/>
                </a:rPr>
                <a:t>same time.</a:t>
              </a:r>
            </a:p>
            <a:p>
              <a:pPr>
                <a:lnSpc>
                  <a:spcPts val="7000"/>
                </a:lnSpc>
              </a:pPr>
              <a:endParaRPr lang="en-US" sz="5000" dirty="0">
                <a:solidFill>
                  <a:srgbClr val="FFFFFF"/>
                </a:solidFill>
                <a:latin typeface="Source Sans Pro Bold"/>
              </a:endParaRPr>
            </a:p>
            <a:p>
              <a:pPr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FFFFFF"/>
                  </a:solidFill>
                  <a:latin typeface="Source Sans Pro Bold"/>
                </a:rPr>
                <a:t>    </a:t>
              </a: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B6E8F794-DA2B-0B16-35EF-B68FAC885BA1}"/>
              </a:ext>
            </a:extLst>
          </p:cNvPr>
          <p:cNvSpPr/>
          <p:nvPr/>
        </p:nvSpPr>
        <p:spPr>
          <a:xfrm>
            <a:off x="14048284" y="1028700"/>
            <a:ext cx="4026164" cy="11633674"/>
          </a:xfrm>
          <a:custGeom>
            <a:avLst/>
            <a:gdLst/>
            <a:ahLst/>
            <a:cxnLst/>
            <a:rect l="l" t="t" r="r" b="b"/>
            <a:pathLst>
              <a:path w="4026164" h="11633674">
                <a:moveTo>
                  <a:pt x="0" y="0"/>
                </a:moveTo>
                <a:lnTo>
                  <a:pt x="4026164" y="0"/>
                </a:lnTo>
                <a:lnTo>
                  <a:pt x="4026164" y="11633674"/>
                </a:lnTo>
                <a:lnTo>
                  <a:pt x="0" y="1163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9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77"/>
    </mc:Choice>
    <mc:Fallback>
      <p:transition spd="slow" advTm="1607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166994"/>
            <a:ext cx="4908234" cy="830237"/>
          </a:xfrm>
          <a:custGeom>
            <a:avLst/>
            <a:gdLst/>
            <a:ahLst/>
            <a:cxnLst/>
            <a:rect l="l" t="t" r="r" b="b"/>
            <a:pathLst>
              <a:path w="4908234" h="830237">
                <a:moveTo>
                  <a:pt x="0" y="0"/>
                </a:moveTo>
                <a:lnTo>
                  <a:pt x="4908234" y="0"/>
                </a:lnTo>
                <a:lnTo>
                  <a:pt x="4908234" y="830237"/>
                </a:lnTo>
                <a:lnTo>
                  <a:pt x="0" y="830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" t="-14285" r="-2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937394"/>
            <a:ext cx="13368801" cy="7380971"/>
            <a:chOff x="0" y="0"/>
            <a:chExt cx="2851052" cy="15740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51052" cy="1574078"/>
            </a:xfrm>
            <a:custGeom>
              <a:avLst/>
              <a:gdLst/>
              <a:ahLst/>
              <a:cxnLst/>
              <a:rect l="l" t="t" r="r" b="b"/>
              <a:pathLst>
                <a:path w="2851052" h="1574078">
                  <a:moveTo>
                    <a:pt x="9266" y="0"/>
                  </a:moveTo>
                  <a:lnTo>
                    <a:pt x="2841787" y="0"/>
                  </a:lnTo>
                  <a:cubicBezTo>
                    <a:pt x="2846904" y="0"/>
                    <a:pt x="2851052" y="4148"/>
                    <a:pt x="2851052" y="9266"/>
                  </a:cubicBezTo>
                  <a:lnTo>
                    <a:pt x="2851052" y="1564812"/>
                  </a:lnTo>
                  <a:cubicBezTo>
                    <a:pt x="2851052" y="1569930"/>
                    <a:pt x="2846904" y="1574078"/>
                    <a:pt x="2841787" y="1574078"/>
                  </a:cubicBezTo>
                  <a:lnTo>
                    <a:pt x="9266" y="1574078"/>
                  </a:lnTo>
                  <a:cubicBezTo>
                    <a:pt x="4148" y="1574078"/>
                    <a:pt x="0" y="1569930"/>
                    <a:pt x="0" y="1564812"/>
                  </a:cubicBezTo>
                  <a:lnTo>
                    <a:pt x="0" y="9266"/>
                  </a:lnTo>
                  <a:cubicBezTo>
                    <a:pt x="0" y="4148"/>
                    <a:pt x="4148" y="0"/>
                    <a:pt x="9266" y="0"/>
                  </a:cubicBezTo>
                  <a:close/>
                </a:path>
              </a:pathLst>
            </a:custGeom>
            <a:solidFill>
              <a:srgbClr val="492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851052" cy="1669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FDAB56"/>
                  </a:solidFill>
                  <a:latin typeface="Source Sans Pro Bold"/>
                </a:rPr>
                <a:t>Ask your health care provider</a:t>
              </a: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about an updated COVID vaccine or visit mass.gov/CovidVaccine.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3403667" y="1028700"/>
            <a:ext cx="4567286" cy="11307359"/>
          </a:xfrm>
          <a:custGeom>
            <a:avLst/>
            <a:gdLst/>
            <a:ahLst/>
            <a:cxnLst/>
            <a:rect l="l" t="t" r="r" b="b"/>
            <a:pathLst>
              <a:path w="4567286" h="11307359">
                <a:moveTo>
                  <a:pt x="0" y="0"/>
                </a:moveTo>
                <a:lnTo>
                  <a:pt x="4567286" y="0"/>
                </a:lnTo>
                <a:lnTo>
                  <a:pt x="4567286" y="11307359"/>
                </a:lnTo>
                <a:lnTo>
                  <a:pt x="0" y="11307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43"/>
    </mc:Choice>
    <mc:Fallback xmlns="">
      <p:transition spd="slow" advTm="1474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8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258300"/>
            <a:ext cx="3681176" cy="708496"/>
          </a:xfrm>
          <a:custGeom>
            <a:avLst/>
            <a:gdLst/>
            <a:ahLst/>
            <a:cxnLst/>
            <a:rect l="l" t="t" r="r" b="b"/>
            <a:pathLst>
              <a:path w="3681176" h="708496">
                <a:moveTo>
                  <a:pt x="0" y="0"/>
                </a:moveTo>
                <a:lnTo>
                  <a:pt x="3681176" y="0"/>
                </a:lnTo>
                <a:lnTo>
                  <a:pt x="3681176" y="708496"/>
                </a:lnTo>
                <a:lnTo>
                  <a:pt x="0" y="7084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61306" y="818132"/>
            <a:ext cx="13660324" cy="7591539"/>
            <a:chOff x="0" y="0"/>
            <a:chExt cx="2913223" cy="16189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13223" cy="1618984"/>
            </a:xfrm>
            <a:custGeom>
              <a:avLst/>
              <a:gdLst/>
              <a:ahLst/>
              <a:cxnLst/>
              <a:rect l="l" t="t" r="r" b="b"/>
              <a:pathLst>
                <a:path w="2913223" h="1618984">
                  <a:moveTo>
                    <a:pt x="9068" y="0"/>
                  </a:moveTo>
                  <a:lnTo>
                    <a:pt x="2904155" y="0"/>
                  </a:lnTo>
                  <a:cubicBezTo>
                    <a:pt x="2906560" y="0"/>
                    <a:pt x="2908866" y="955"/>
                    <a:pt x="2910567" y="2656"/>
                  </a:cubicBezTo>
                  <a:cubicBezTo>
                    <a:pt x="2912268" y="4356"/>
                    <a:pt x="2913223" y="6663"/>
                    <a:pt x="2913223" y="9068"/>
                  </a:cubicBezTo>
                  <a:lnTo>
                    <a:pt x="2913223" y="1609916"/>
                  </a:lnTo>
                  <a:cubicBezTo>
                    <a:pt x="2913223" y="1614924"/>
                    <a:pt x="2909163" y="1618984"/>
                    <a:pt x="2904155" y="1618984"/>
                  </a:cubicBezTo>
                  <a:lnTo>
                    <a:pt x="9068" y="1618984"/>
                  </a:lnTo>
                  <a:cubicBezTo>
                    <a:pt x="6663" y="1618984"/>
                    <a:pt x="4356" y="1618029"/>
                    <a:pt x="2656" y="1616328"/>
                  </a:cubicBezTo>
                  <a:cubicBezTo>
                    <a:pt x="955" y="1614628"/>
                    <a:pt x="0" y="1612321"/>
                    <a:pt x="0" y="1609916"/>
                  </a:cubicBezTo>
                  <a:lnTo>
                    <a:pt x="0" y="9068"/>
                  </a:lnTo>
                  <a:cubicBezTo>
                    <a:pt x="0" y="4060"/>
                    <a:pt x="4060" y="0"/>
                    <a:pt x="9068" y="0"/>
                  </a:cubicBezTo>
                  <a:close/>
                </a:path>
              </a:pathLst>
            </a:custGeom>
            <a:solidFill>
              <a:srgbClr val="492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913223" cy="1714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I’ve never had a COVID vaccine before.</a:t>
              </a:r>
            </a:p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 How many doses do I need?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3859300" y="1182268"/>
            <a:ext cx="4757289" cy="10609868"/>
          </a:xfrm>
          <a:custGeom>
            <a:avLst/>
            <a:gdLst/>
            <a:ahLst/>
            <a:cxnLst/>
            <a:rect l="l" t="t" r="r" b="b"/>
            <a:pathLst>
              <a:path w="4757289" h="10609868">
                <a:moveTo>
                  <a:pt x="0" y="0"/>
                </a:moveTo>
                <a:lnTo>
                  <a:pt x="4757288" y="0"/>
                </a:lnTo>
                <a:lnTo>
                  <a:pt x="4757288" y="10609867"/>
                </a:lnTo>
                <a:lnTo>
                  <a:pt x="0" y="106098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29" r="-2369" b="-1526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0"/>
    </mc:Choice>
    <mc:Fallback xmlns="">
      <p:transition spd="slow" advTm="956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8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258300"/>
            <a:ext cx="3681176" cy="708496"/>
          </a:xfrm>
          <a:custGeom>
            <a:avLst/>
            <a:gdLst/>
            <a:ahLst/>
            <a:cxnLst/>
            <a:rect l="l" t="t" r="r" b="b"/>
            <a:pathLst>
              <a:path w="3681176" h="708496">
                <a:moveTo>
                  <a:pt x="0" y="0"/>
                </a:moveTo>
                <a:lnTo>
                  <a:pt x="3681176" y="0"/>
                </a:lnTo>
                <a:lnTo>
                  <a:pt x="3681176" y="708496"/>
                </a:lnTo>
                <a:lnTo>
                  <a:pt x="0" y="7084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22177" y="1028700"/>
            <a:ext cx="13353270" cy="7012475"/>
            <a:chOff x="0" y="0"/>
            <a:chExt cx="2847740" cy="14954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47740" cy="1495492"/>
            </a:xfrm>
            <a:custGeom>
              <a:avLst/>
              <a:gdLst/>
              <a:ahLst/>
              <a:cxnLst/>
              <a:rect l="l" t="t" r="r" b="b"/>
              <a:pathLst>
                <a:path w="2847740" h="1495492">
                  <a:moveTo>
                    <a:pt x="9276" y="0"/>
                  </a:moveTo>
                  <a:lnTo>
                    <a:pt x="2838464" y="0"/>
                  </a:lnTo>
                  <a:cubicBezTo>
                    <a:pt x="2840924" y="0"/>
                    <a:pt x="2843283" y="977"/>
                    <a:pt x="2845023" y="2717"/>
                  </a:cubicBezTo>
                  <a:cubicBezTo>
                    <a:pt x="2846763" y="4457"/>
                    <a:pt x="2847740" y="6816"/>
                    <a:pt x="2847740" y="9276"/>
                  </a:cubicBezTo>
                  <a:lnTo>
                    <a:pt x="2847740" y="1486215"/>
                  </a:lnTo>
                  <a:cubicBezTo>
                    <a:pt x="2847740" y="1491339"/>
                    <a:pt x="2843587" y="1495492"/>
                    <a:pt x="2838464" y="1495492"/>
                  </a:cubicBezTo>
                  <a:lnTo>
                    <a:pt x="9276" y="1495492"/>
                  </a:lnTo>
                  <a:cubicBezTo>
                    <a:pt x="6816" y="1495492"/>
                    <a:pt x="4457" y="1494514"/>
                    <a:pt x="2717" y="1492775"/>
                  </a:cubicBezTo>
                  <a:cubicBezTo>
                    <a:pt x="977" y="1491035"/>
                    <a:pt x="0" y="1488676"/>
                    <a:pt x="0" y="1486215"/>
                  </a:cubicBezTo>
                  <a:lnTo>
                    <a:pt x="0" y="9276"/>
                  </a:lnTo>
                  <a:cubicBezTo>
                    <a:pt x="0" y="6816"/>
                    <a:pt x="977" y="4457"/>
                    <a:pt x="2717" y="2717"/>
                  </a:cubicBezTo>
                  <a:cubicBezTo>
                    <a:pt x="4457" y="977"/>
                    <a:pt x="6816" y="0"/>
                    <a:pt x="9276" y="0"/>
                  </a:cubicBezTo>
                  <a:close/>
                </a:path>
              </a:pathLst>
            </a:custGeom>
            <a:solidFill>
              <a:srgbClr val="492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80975"/>
              <a:ext cx="2847740" cy="167646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7900"/>
                </a:lnSpc>
              </a:pP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    If you are </a:t>
              </a:r>
              <a:r>
                <a:rPr lang="en-US" sz="5000">
                  <a:solidFill>
                    <a:srgbClr val="87C97F"/>
                  </a:solidFill>
                  <a:latin typeface="Source Sans Pro Bold"/>
                </a:rPr>
                <a:t>5 years or older</a:t>
              </a: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, you only need</a:t>
              </a:r>
            </a:p>
            <a:p>
              <a:pPr>
                <a:lnSpc>
                  <a:spcPts val="7900"/>
                </a:lnSpc>
              </a:pPr>
              <a:r>
                <a:rPr lang="en-US" sz="5000">
                  <a:solidFill>
                    <a:srgbClr val="87C97F"/>
                  </a:solidFill>
                  <a:latin typeface="Source Sans Pro Bold"/>
                </a:rPr>
                <a:t>     one dose</a:t>
              </a: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of an updated COVID vaccine...</a:t>
              </a:r>
            </a:p>
            <a:p>
              <a:pPr>
                <a:lnSpc>
                  <a:spcPts val="7900"/>
                </a:lnSpc>
              </a:pPr>
              <a:endParaRPr lang="en-US" sz="5000">
                <a:solidFill>
                  <a:srgbClr val="FFFFFF"/>
                </a:solidFill>
                <a:latin typeface="Source Sans Pro Bold"/>
              </a:endParaRPr>
            </a:p>
            <a:p>
              <a:pPr>
                <a:lnSpc>
                  <a:spcPts val="7900"/>
                </a:lnSpc>
              </a:pP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    ...even if you’ve </a:t>
              </a:r>
              <a:r>
                <a:rPr lang="en-US" sz="5000">
                  <a:solidFill>
                    <a:srgbClr val="87C97F"/>
                  </a:solidFill>
                  <a:latin typeface="Source Sans Pro Bold"/>
                </a:rPr>
                <a:t>never</a:t>
              </a: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been vaccinated</a:t>
              </a:r>
            </a:p>
            <a:p>
              <a:pPr>
                <a:lnSpc>
                  <a:spcPts val="7900"/>
                </a:lnSpc>
              </a:pPr>
              <a:r>
                <a:rPr lang="en-US" sz="5000">
                  <a:solidFill>
                    <a:srgbClr val="FFFFFF"/>
                  </a:solidFill>
                  <a:latin typeface="Source Sans Pro Bold"/>
                </a:rPr>
                <a:t>     for COVID before!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2046245" y="1324648"/>
            <a:ext cx="6515672" cy="14463516"/>
          </a:xfrm>
          <a:custGeom>
            <a:avLst/>
            <a:gdLst/>
            <a:ahLst/>
            <a:cxnLst/>
            <a:rect l="l" t="t" r="r" b="b"/>
            <a:pathLst>
              <a:path w="6515672" h="14463516">
                <a:moveTo>
                  <a:pt x="0" y="0"/>
                </a:moveTo>
                <a:lnTo>
                  <a:pt x="6515672" y="0"/>
                </a:lnTo>
                <a:lnTo>
                  <a:pt x="6515672" y="14463516"/>
                </a:lnTo>
                <a:lnTo>
                  <a:pt x="0" y="144635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7"/>
    </mc:Choice>
    <mc:Fallback xmlns="">
      <p:transition spd="slow" advTm="1179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1CEBE7911D9A4E96055987E3D2D700" ma:contentTypeVersion="16" ma:contentTypeDescription="Create a new document." ma:contentTypeScope="" ma:versionID="224f54e705685cac95b2634526948466">
  <xsd:schema xmlns:xsd="http://www.w3.org/2001/XMLSchema" xmlns:xs="http://www.w3.org/2001/XMLSchema" xmlns:p="http://schemas.microsoft.com/office/2006/metadata/properties" xmlns:ns2="7762c3a9-ab35-44c6-8914-f861b4cf378c" xmlns:ns3="c08fe399-b18c-4be5-ad6b-b37a7ff993ce" targetNamespace="http://schemas.microsoft.com/office/2006/metadata/properties" ma:root="true" ma:fieldsID="56773cbd832ee2331ffa5637ea2bce72" ns2:_="" ns3:_="">
    <xsd:import namespace="7762c3a9-ab35-44c6-8914-f861b4cf378c"/>
    <xsd:import namespace="c08fe399-b18c-4be5-ad6b-b37a7ff99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Note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2c3a9-ab35-44c6-8914-f861b4cf3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2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Status" ma:index="23" nillable="true" ma:displayName="Status" ma:format="Dropdown" ma:internalName="Status">
      <xsd:simpleType>
        <xsd:restriction base="dms:Choice">
          <xsd:enumeration value="Old format"/>
          <xsd:enumeration value="Past season info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fe399-b18c-4be5-ad6b-b37a7ff993c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3a56d21-8342-4faa-a346-65d51c1f63cf}" ma:internalName="TaxCatchAll" ma:showField="CatchAllData" ma:web="c08fe399-b18c-4be5-ad6b-b37a7ff993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8fe399-b18c-4be5-ad6b-b37a7ff993ce" xsi:nil="true"/>
    <lcf76f155ced4ddcb4097134ff3c332f xmlns="7762c3a9-ab35-44c6-8914-f861b4cf378c">
      <Terms xmlns="http://schemas.microsoft.com/office/infopath/2007/PartnerControls"/>
    </lcf76f155ced4ddcb4097134ff3c332f>
    <Status xmlns="7762c3a9-ab35-44c6-8914-f861b4cf378c" xsi:nil="true"/>
    <Notes xmlns="7762c3a9-ab35-44c6-8914-f861b4cf378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4ACB42-5177-4536-A6AB-BA3ED3E97539}"/>
</file>

<file path=customXml/itemProps2.xml><?xml version="1.0" encoding="utf-8"?>
<ds:datastoreItem xmlns:ds="http://schemas.openxmlformats.org/officeDocument/2006/customXml" ds:itemID="{B4406B21-BEB4-4798-8185-681EA281FC7C}">
  <ds:schemaRefs>
    <ds:schemaRef ds:uri="http://schemas.microsoft.com/office/2006/metadata/properties"/>
    <ds:schemaRef ds:uri="http://schemas.microsoft.com/office/infopath/2007/PartnerControls"/>
    <ds:schemaRef ds:uri="c08fe399-b18c-4be5-ad6b-b37a7ff993ce"/>
    <ds:schemaRef ds:uri="7762c3a9-ab35-44c6-8914-f861b4cf378c"/>
  </ds:schemaRefs>
</ds:datastoreItem>
</file>

<file path=customXml/itemProps3.xml><?xml version="1.0" encoding="utf-8"?>
<ds:datastoreItem xmlns:ds="http://schemas.openxmlformats.org/officeDocument/2006/customXml" ds:itemID="{60FE0671-01DE-429A-B940-A5C47DE9307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212</Words>
  <Application>Microsoft Office PowerPoint</Application>
  <PresentationFormat>Custom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Source Sans Pro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Copy of Stop the Spread -- presentation templates</dc:title>
  <dc:creator>Gwendolyn Stewart</dc:creator>
  <cp:lastModifiedBy>Gwendolyn Stewart</cp:lastModifiedBy>
  <cp:revision>2</cp:revision>
  <dcterms:created xsi:type="dcterms:W3CDTF">2006-08-16T00:00:00Z</dcterms:created>
  <dcterms:modified xsi:type="dcterms:W3CDTF">2024-10-29T17:04:50Z</dcterms:modified>
  <dc:identifier>DAF_lRsFdEQ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0x010100CD1CEBE7911D9A4E96055987E3D2D700</vt:lpwstr>
  </property>
  <property fmtid="{D5CDD505-2E9C-101B-9397-08002B2CF9AE}" pid="3" name="MediaServiceImageTags">
    <vt:lpwstr/>
  </property>
</Properties>
</file>