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8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uck-Girard, Christophe (EHS)" initials="SC(" lastIdx="3" clrIdx="0">
    <p:extLst>
      <p:ext uri="{19B8F6BF-5375-455C-9EA6-DF929625EA0E}">
        <p15:presenceInfo xmlns:p15="http://schemas.microsoft.com/office/powerpoint/2012/main" userId="S-1-5-21-1704424431-207686502-1136263860-226868" providerId="AD"/>
      </p:ext>
    </p:extLst>
  </p:cmAuthor>
  <p:cmAuthor id="2" name="Boutin-Coviello, Pam (EHS)" initials="BP(" lastIdx="7" clrIdx="1">
    <p:extLst>
      <p:ext uri="{19B8F6BF-5375-455C-9EA6-DF929625EA0E}">
        <p15:presenceInfo xmlns:p15="http://schemas.microsoft.com/office/powerpoint/2012/main" userId="S-1-5-21-1704424431-207686502-1136263860-226862" providerId="AD"/>
      </p:ext>
    </p:extLst>
  </p:cmAuthor>
  <p:cmAuthor id="3" name="Peters, Lauren B (EHS)" initials="PLB(" lastIdx="3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0877" autoAdjust="0"/>
  </p:normalViewPr>
  <p:slideViewPr>
    <p:cSldViewPr>
      <p:cViewPr varScale="1">
        <p:scale>
          <a:sx n="114" d="100"/>
          <a:sy n="114" d="100"/>
        </p:scale>
        <p:origin x="156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836C7F6-6EFA-4EFA-AE3B-49DB31E7FA78}" type="datetimeFigureOut">
              <a:rPr lang="en-US" smtClean="0"/>
              <a:t>10/3/2019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DBBA73B-8FFE-4B8C-ABDD-5F5FE68DA5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881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14B4CF-26F1-4216-A3BA-935853D48355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502332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Master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75750" cy="688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8"/>
          <p:cNvSpPr>
            <a:spLocks noChangeArrowheads="1"/>
          </p:cNvSpPr>
          <p:nvPr/>
        </p:nvSpPr>
        <p:spPr bwMode="white">
          <a:xfrm>
            <a:off x="152402" y="1143000"/>
            <a:ext cx="4959350" cy="990600"/>
          </a:xfrm>
          <a:prstGeom prst="rect">
            <a:avLst/>
          </a:prstGeom>
          <a:noFill/>
          <a:ln>
            <a:noFill/>
          </a:ln>
          <a:extLst/>
        </p:spPr>
        <p:txBody>
          <a:bodyPr lIns="91398" tIns="45698" rIns="91398" bIns="45698" anchor="b"/>
          <a:lstStyle/>
          <a:p>
            <a:pPr eaLnBrk="0" hangingPunct="0">
              <a:spcBef>
                <a:spcPct val="20000"/>
              </a:spcBef>
              <a:tabLst>
                <a:tab pos="914109" algn="l"/>
              </a:tabLst>
              <a:defRPr/>
            </a:pPr>
            <a:r>
              <a:rPr lang="en-US" altLang="en-US" b="1" dirty="0">
                <a:solidFill>
                  <a:srgbClr val="F8F8F8"/>
                </a:solidFill>
                <a:cs typeface="Arial" charset="0"/>
              </a:rPr>
              <a:t>Commonwealth of Massachusetts</a:t>
            </a:r>
            <a:br>
              <a:rPr lang="en-US" altLang="en-US" b="1" dirty="0">
                <a:solidFill>
                  <a:srgbClr val="F8F8F8"/>
                </a:solidFill>
                <a:cs typeface="Arial" charset="0"/>
              </a:rPr>
            </a:br>
            <a:r>
              <a:rPr lang="en-US" altLang="en-US" sz="1300" b="1" dirty="0">
                <a:solidFill>
                  <a:srgbClr val="F8F8F8"/>
                </a:solidFill>
                <a:cs typeface="Arial" charset="0"/>
              </a:rPr>
              <a:t>Executive Office of Health and Human Services</a:t>
            </a:r>
            <a:br>
              <a:rPr lang="en-US" altLang="en-US" sz="1300" b="1" dirty="0">
                <a:solidFill>
                  <a:srgbClr val="F8F8F8"/>
                </a:solidFill>
                <a:cs typeface="Arial" charset="0"/>
              </a:rPr>
            </a:br>
            <a:br>
              <a:rPr lang="en-US" altLang="en-US" sz="1300" b="1" dirty="0">
                <a:solidFill>
                  <a:srgbClr val="F8F8F8"/>
                </a:solidFill>
                <a:cs typeface="Arial" charset="0"/>
              </a:rPr>
            </a:br>
            <a:endParaRPr lang="en-US" b="1" dirty="0">
              <a:solidFill>
                <a:srgbClr val="F8F8F8"/>
              </a:solidFill>
              <a:cs typeface="Arial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1212851"/>
            <a:ext cx="2287588" cy="114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76803" y="2130430"/>
            <a:ext cx="3886200" cy="14700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76600" y="4114800"/>
            <a:ext cx="4495800" cy="15240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2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3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5AF0980-7AB7-4578-8429-2C53AC6C3220}" type="datetime1">
              <a:rPr lang="en-US" smtClean="0"/>
              <a:t>10/3/2019</a:t>
            </a:fld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984625" y="6467475"/>
            <a:ext cx="685800" cy="287338"/>
          </a:xfrm>
          <a:prstGeom prst="rect">
            <a:avLst/>
          </a:prstGeo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48D10188-EC4D-40C7-880F-CA7F1DBEE7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986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D2C2073-297F-4842-AC12-970CC8FF9C4C}" type="datetime1">
              <a:rPr lang="en-US" smtClean="0"/>
              <a:t>10/3/2019</a:t>
            </a:fld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984625" y="6467475"/>
            <a:ext cx="685800" cy="287338"/>
          </a:xfrm>
          <a:prstGeom prst="rect">
            <a:avLst/>
          </a:prstGeo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EA07DBBD-8481-427A-9F1D-E5DAA7585D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669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 userDrawn="1"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FD980C-5E0B-4604-8653-8406F25BD4C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036965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 userDrawn="1"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FD980C-5E0B-4604-8653-8406F25BD4C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25998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C7E64A4F-0DA0-438F-AD53-98B905A820DA}" type="datetime1">
              <a:rPr lang="en-US" smtClean="0"/>
              <a:t>10/3/2019</a:t>
            </a:fld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984625" y="6467475"/>
            <a:ext cx="685800" cy="287338"/>
          </a:xfrm>
          <a:prstGeom prst="rect">
            <a:avLst/>
          </a:prstGeo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949C2E20-F250-44B9-B926-B8B94A013B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858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1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2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38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43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6ECCE2D-CBAA-4E86-A3F7-0D2B8F67BD66}" type="datetime1">
              <a:rPr lang="en-US" smtClean="0"/>
              <a:t>10/3/2019</a:t>
            </a:fld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984625" y="6467475"/>
            <a:ext cx="685800" cy="287338"/>
          </a:xfrm>
          <a:prstGeom prst="rect">
            <a:avLst/>
          </a:prstGeo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D6DC581-3793-4594-88E2-9EC724FA3B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311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36241596-36AB-4653-93DD-BCAA91F57DDE}" type="datetime1">
              <a:rPr lang="en-US" smtClean="0"/>
              <a:t>10/3/2019</a:t>
            </a:fld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3984625" y="6467475"/>
            <a:ext cx="685800" cy="287338"/>
          </a:xfrm>
          <a:prstGeom prst="rect">
            <a:avLst/>
          </a:prstGeo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60981515-523B-49B2-BD7B-190445D2B0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046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6" indent="0">
              <a:buNone/>
              <a:defRPr sz="2000" b="1"/>
            </a:lvl2pPr>
            <a:lvl3pPr marL="914109" indent="0">
              <a:buNone/>
              <a:defRPr sz="1800" b="1"/>
            </a:lvl3pPr>
            <a:lvl4pPr marL="1371165" indent="0">
              <a:buNone/>
              <a:defRPr sz="1600" b="1"/>
            </a:lvl4pPr>
            <a:lvl5pPr marL="1828218" indent="0">
              <a:buNone/>
              <a:defRPr sz="1600" b="1"/>
            </a:lvl5pPr>
            <a:lvl6pPr marL="2285274" indent="0">
              <a:buNone/>
              <a:defRPr sz="1600" b="1"/>
            </a:lvl6pPr>
            <a:lvl7pPr marL="2742328" indent="0">
              <a:buNone/>
              <a:defRPr sz="1600" b="1"/>
            </a:lvl7pPr>
            <a:lvl8pPr marL="3199383" indent="0">
              <a:buNone/>
              <a:defRPr sz="1600" b="1"/>
            </a:lvl8pPr>
            <a:lvl9pPr marL="3656438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6" indent="0">
              <a:buNone/>
              <a:defRPr sz="2000" b="1"/>
            </a:lvl2pPr>
            <a:lvl3pPr marL="914109" indent="0">
              <a:buNone/>
              <a:defRPr sz="1800" b="1"/>
            </a:lvl3pPr>
            <a:lvl4pPr marL="1371165" indent="0">
              <a:buNone/>
              <a:defRPr sz="1600" b="1"/>
            </a:lvl4pPr>
            <a:lvl5pPr marL="1828218" indent="0">
              <a:buNone/>
              <a:defRPr sz="1600" b="1"/>
            </a:lvl5pPr>
            <a:lvl6pPr marL="2285274" indent="0">
              <a:buNone/>
              <a:defRPr sz="1600" b="1"/>
            </a:lvl6pPr>
            <a:lvl7pPr marL="2742328" indent="0">
              <a:buNone/>
              <a:defRPr sz="1600" b="1"/>
            </a:lvl7pPr>
            <a:lvl8pPr marL="3199383" indent="0">
              <a:buNone/>
              <a:defRPr sz="1600" b="1"/>
            </a:lvl8pPr>
            <a:lvl9pPr marL="3656438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0DE826EC-2143-49B0-A059-095300FA1345}" type="datetime1">
              <a:rPr lang="en-US" smtClean="0"/>
              <a:t>10/3/2019</a:t>
            </a:fld>
            <a:endParaRPr lang="en-US" dirty="0"/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3984625" y="6467475"/>
            <a:ext cx="685800" cy="287338"/>
          </a:xfrm>
          <a:prstGeom prst="rect">
            <a:avLst/>
          </a:prstGeo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1B613480-09FA-4CB4-8D13-FD441A5637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799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1" y="0"/>
            <a:ext cx="7620000" cy="7921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0F7E3182-D9FC-4B6F-9D38-1683412A1029}" type="datetime1">
              <a:rPr lang="en-US" smtClean="0"/>
              <a:t>10/3/2019</a:t>
            </a:fld>
            <a:endParaRPr lang="en-US" dirty="0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3984625" y="6467475"/>
            <a:ext cx="685800" cy="287338"/>
          </a:xfrm>
          <a:prstGeom prst="rect">
            <a:avLst/>
          </a:prstGeo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C368D18A-47D3-417B-8049-0A96DF4677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491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27A8CD11-4B63-48AE-90AA-4D2E224ADC15}" type="datetime1">
              <a:rPr lang="en-US" smtClean="0"/>
              <a:t>10/3/2019</a:t>
            </a:fld>
            <a:endParaRPr lang="en-US" dirty="0"/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3984625" y="6467475"/>
            <a:ext cx="685800" cy="287338"/>
          </a:xfrm>
          <a:prstGeom prst="rect">
            <a:avLst/>
          </a:prstGeo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8BE3783E-0E1E-439A-9132-752116EA56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275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8900"/>
            <a:ext cx="10668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762000"/>
            <a:ext cx="3008313" cy="6731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38205"/>
            <a:ext cx="5111750" cy="52879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56" indent="0">
              <a:buNone/>
              <a:defRPr sz="1200"/>
            </a:lvl2pPr>
            <a:lvl3pPr marL="914109" indent="0">
              <a:buNone/>
              <a:defRPr sz="1000"/>
            </a:lvl3pPr>
            <a:lvl4pPr marL="1371165" indent="0">
              <a:buNone/>
              <a:defRPr sz="900"/>
            </a:lvl4pPr>
            <a:lvl5pPr marL="1828218" indent="0">
              <a:buNone/>
              <a:defRPr sz="900"/>
            </a:lvl5pPr>
            <a:lvl6pPr marL="2285274" indent="0">
              <a:buNone/>
              <a:defRPr sz="900"/>
            </a:lvl6pPr>
            <a:lvl7pPr marL="2742328" indent="0">
              <a:buNone/>
              <a:defRPr sz="900"/>
            </a:lvl7pPr>
            <a:lvl8pPr marL="3199383" indent="0">
              <a:buNone/>
              <a:defRPr sz="900"/>
            </a:lvl8pPr>
            <a:lvl9pPr marL="3656438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10FB64E1-2F66-4C91-9377-BD28C4738C43}" type="datetime1">
              <a:rPr lang="en-US" smtClean="0"/>
              <a:t>10/3/2019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903791" y="4648200"/>
            <a:ext cx="2895600" cy="365125"/>
          </a:xfrm>
          <a:prstGeom prst="rect">
            <a:avLst/>
          </a:prstGeom>
        </p:spPr>
        <p:txBody>
          <a:bodyPr lIns="91411" tIns="45706" rIns="91411" bIns="45706"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en-US">
                <a:cs typeface="Arial" charset="0"/>
              </a:rPr>
              <a:t>CONFIDENTIAL – DRAFT FOR POLICY DEVELOPMENT </a:t>
            </a:r>
            <a:endParaRPr lang="en-US" dirty="0">
              <a:cs typeface="Arial" charset="0"/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4625" y="6467475"/>
            <a:ext cx="685800" cy="287338"/>
          </a:xfrm>
          <a:prstGeom prst="rect">
            <a:avLst/>
          </a:prstGeo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1FE5BC6-C984-421E-B520-0E371426E6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4179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8900"/>
            <a:ext cx="10668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CEBFB097-7546-4260-9E65-93C309F29CDA}" type="datetime1">
              <a:rPr lang="en-US" smtClean="0"/>
              <a:t>10/3/2019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984625" y="6467475"/>
            <a:ext cx="685800" cy="287338"/>
          </a:xfrm>
          <a:prstGeom prst="rect">
            <a:avLst/>
          </a:prstGeo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66FB3A6D-5804-48C5-B521-635173EAE2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160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3"/>
            <a:ext cx="9144000" cy="882650"/>
          </a:xfrm>
          <a:prstGeom prst="rect">
            <a:avLst/>
          </a:prstGeom>
          <a:solidFill>
            <a:srgbClr val="142C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1" tIns="45706" rIns="91411" bIns="45706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3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1" tIns="45706" rIns="91411" bIns="457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3" y="6350000"/>
            <a:ext cx="1150938" cy="393700"/>
          </a:xfrm>
          <a:prstGeom prst="rect">
            <a:avLst/>
          </a:prstGeom>
        </p:spPr>
        <p:txBody>
          <a:bodyPr vert="horz" lIns="91411" tIns="45706" rIns="91411" bIns="45706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EC9BDAB7-400F-422B-A6A3-3697CD0C1163}" type="datetime1">
              <a:rPr lang="en-US" smtClean="0">
                <a:cs typeface="Arial" charset="0"/>
              </a:rPr>
              <a:t>10/3/2019</a:t>
            </a:fld>
            <a:endParaRPr lang="en-US" dirty="0">
              <a:cs typeface="Arial" charset="0"/>
            </a:endParaRPr>
          </a:p>
        </p:txBody>
      </p:sp>
      <p:pic>
        <p:nvPicPr>
          <p:cNvPr id="1030" name="Picture 6" descr="best ver2b seal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753" y="76203"/>
            <a:ext cx="746125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1" name="Title Placeholder 15"/>
          <p:cNvSpPr>
            <a:spLocks noGrp="1"/>
          </p:cNvSpPr>
          <p:nvPr>
            <p:ph type="title"/>
          </p:nvPr>
        </p:nvSpPr>
        <p:spPr bwMode="auto">
          <a:xfrm>
            <a:off x="1219201" y="104775"/>
            <a:ext cx="5181600" cy="56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1" tIns="45706" rIns="91411" bIns="4570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pic>
        <p:nvPicPr>
          <p:cNvPr id="1032" name="Picture 1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999288" y="3"/>
            <a:ext cx="2144712" cy="88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467475"/>
            <a:ext cx="685800" cy="287338"/>
          </a:xfrm>
          <a:prstGeom prst="rect">
            <a:avLst/>
          </a:prstGeom>
        </p:spPr>
        <p:txBody>
          <a:bodyPr vert="horz" lIns="91411" tIns="45706" rIns="91411" bIns="45706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49358C73-7429-471C-844F-4451FF8A573B}" type="slidenum">
              <a:rPr lang="en-US">
                <a:cs typeface="Arial" charset="0"/>
              </a:rPr>
              <a:pPr>
                <a:defRPr/>
              </a:pPr>
              <a:t>‹#›</a:t>
            </a:fld>
            <a:endParaRPr lang="en-US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75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Calibri" pitchFamily="34" charset="0"/>
        </a:defRPr>
      </a:lvl5pPr>
      <a:lvl6pPr marL="457056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Calibri" pitchFamily="34" charset="0"/>
        </a:defRPr>
      </a:lvl6pPr>
      <a:lvl7pPr marL="914109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Calibri" pitchFamily="34" charset="0"/>
        </a:defRPr>
      </a:lvl7pPr>
      <a:lvl8pPr marL="1371165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Calibri" pitchFamily="34" charset="0"/>
        </a:defRPr>
      </a:lvl8pPr>
      <a:lvl9pPr marL="1828218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Calibri" pitchFamily="34" charset="0"/>
        </a:defRPr>
      </a:lvl9pPr>
    </p:titleStyle>
    <p:bodyStyle>
      <a:lvl1pPr marL="342791" indent="-342791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714" indent="-28566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142636" indent="-228527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599691" indent="-228527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6746" indent="-228527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3800" indent="-228527" algn="l" defTabSz="9141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855" indent="-228527" algn="l" defTabSz="9141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910" indent="-228527" algn="l" defTabSz="9141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964" indent="-228527" algn="l" defTabSz="9141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56" algn="l" defTabSz="9141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09" algn="l" defTabSz="9141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65" algn="l" defTabSz="9141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18" algn="l" defTabSz="9141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274" algn="l" defTabSz="9141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28" algn="l" defTabSz="9141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383" algn="l" defTabSz="9141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438" algn="l" defTabSz="9141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Masshiway@MassMail.State.MA.US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EOHHS</a:t>
            </a:r>
            <a:r>
              <a:rPr lang="en-US" dirty="0"/>
              <a:t> </a:t>
            </a:r>
            <a:r>
              <a:rPr lang="en-US" dirty="0" err="1"/>
              <a:t>ENS</a:t>
            </a:r>
            <a:r>
              <a:rPr lang="en-US" dirty="0"/>
              <a:t> Initiative </a:t>
            </a:r>
          </a:p>
          <a:p>
            <a:r>
              <a:rPr lang="en-US" dirty="0"/>
              <a:t>Vendor Certification Public Forum</a:t>
            </a:r>
          </a:p>
          <a:p>
            <a:r>
              <a:rPr lang="en-US" dirty="0"/>
              <a:t>Oct. 4, 2019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8D10188-EC4D-40C7-880F-CA7F1DBEE75A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9996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ENS</a:t>
            </a:r>
            <a:r>
              <a:rPr lang="en-US" dirty="0"/>
              <a:t> Mechanics: Data reflection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368D18A-47D3-417B-8049-0A96DF46771A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cxnSp>
        <p:nvCxnSpPr>
          <p:cNvPr id="26" name="Connector: Curved 25"/>
          <p:cNvCxnSpPr>
            <a:stCxn id="31" idx="3"/>
            <a:endCxn id="32" idx="1"/>
          </p:cNvCxnSpPr>
          <p:nvPr/>
        </p:nvCxnSpPr>
        <p:spPr>
          <a:xfrm flipV="1">
            <a:off x="2324591" y="3646493"/>
            <a:ext cx="1338689" cy="2"/>
          </a:xfrm>
          <a:prstGeom prst="curvedConnector3">
            <a:avLst>
              <a:gd name="adj1" fmla="val 50000"/>
            </a:avLst>
          </a:prstGeom>
          <a:ln>
            <a:prstDash val="sysDash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434143" y="1539199"/>
            <a:ext cx="2209800" cy="96981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/>
              <a:t>Boston Hospital</a:t>
            </a:r>
          </a:p>
        </p:txBody>
      </p:sp>
      <p:sp>
        <p:nvSpPr>
          <p:cNvPr id="7" name="Rectangle 6"/>
          <p:cNvSpPr/>
          <p:nvPr/>
        </p:nvSpPr>
        <p:spPr>
          <a:xfrm>
            <a:off x="3337757" y="4699206"/>
            <a:ext cx="2209800" cy="96981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/>
              <a:t>Boston </a:t>
            </a:r>
            <a:r>
              <a:rPr lang="en-US" sz="1800" dirty="0">
                <a:latin typeface="+mj-lt"/>
              </a:rPr>
              <a:t>CP</a:t>
            </a:r>
          </a:p>
        </p:txBody>
      </p:sp>
      <p:cxnSp>
        <p:nvCxnSpPr>
          <p:cNvPr id="11" name="Straight Arrow Connector 10"/>
          <p:cNvCxnSpPr>
            <a:stCxn id="4" idx="2"/>
            <a:endCxn id="31" idx="0"/>
          </p:cNvCxnSpPr>
          <p:nvPr/>
        </p:nvCxnSpPr>
        <p:spPr>
          <a:xfrm flipH="1">
            <a:off x="1537163" y="2509017"/>
            <a:ext cx="1880" cy="72396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31" idx="2"/>
            <a:endCxn id="19" idx="0"/>
          </p:cNvCxnSpPr>
          <p:nvPr/>
        </p:nvCxnSpPr>
        <p:spPr>
          <a:xfrm>
            <a:off x="1537163" y="4060006"/>
            <a:ext cx="1880" cy="63471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6320029" y="4701765"/>
            <a:ext cx="2209800" cy="96981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latin typeface="+mj-lt"/>
              </a:rPr>
              <a:t>ADT deleted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517588" y="4175773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  <a:latin typeface="+mj-lt"/>
                <a:sym typeface="Wingdings" panose="05000000000000000000" pitchFamily="2" charset="2"/>
              </a:rPr>
              <a:t></a:t>
            </a:r>
            <a:endParaRPr lang="en-US" sz="28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552927" y="4178545"/>
            <a:ext cx="419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+mj-lt"/>
                <a:sym typeface="Wingdings" panose="05000000000000000000" pitchFamily="2" charset="2"/>
              </a:rPr>
              <a:t></a:t>
            </a:r>
            <a:endParaRPr lang="en-US" sz="2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413956" y="993058"/>
            <a:ext cx="5316703" cy="2031325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230188" indent="-230188">
              <a:buFont typeface="+mj-lt"/>
              <a:buAutoNum type="arabicPeriod"/>
            </a:pPr>
            <a:r>
              <a:rPr lang="en-US" sz="1400" dirty="0">
                <a:latin typeface="+mj-lt"/>
              </a:rPr>
              <a:t>Boston Hospital sends ADT to </a:t>
            </a:r>
            <a:r>
              <a:rPr lang="en-US" sz="1400" dirty="0" err="1">
                <a:latin typeface="+mj-lt"/>
              </a:rPr>
              <a:t>ENS</a:t>
            </a:r>
            <a:r>
              <a:rPr lang="en-US" sz="1400" dirty="0">
                <a:latin typeface="+mj-lt"/>
              </a:rPr>
              <a:t> 1</a:t>
            </a:r>
          </a:p>
          <a:p>
            <a:pPr marL="230188" indent="-230188">
              <a:buFont typeface="+mj-lt"/>
              <a:buAutoNum type="arabicPeriod"/>
            </a:pPr>
            <a:r>
              <a:rPr lang="en-US" sz="1400" dirty="0">
                <a:latin typeface="+mj-lt"/>
              </a:rPr>
              <a:t>Current (silo): ENS 1 runs own matching algorithm, positive match for client, notification sent to Boston PCP, </a:t>
            </a:r>
            <a:r>
              <a:rPr lang="en-US" sz="1400" b="1" dirty="0">
                <a:latin typeface="+mj-lt"/>
              </a:rPr>
              <a:t>Boston CP doesn’t know that their patient was seen at Boston Hospital</a:t>
            </a:r>
          </a:p>
          <a:p>
            <a:pPr marL="230188" indent="-230188">
              <a:buFont typeface="+mj-lt"/>
              <a:buAutoNum type="arabicPeriod"/>
            </a:pPr>
            <a:r>
              <a:rPr lang="en-US" sz="1400" dirty="0">
                <a:latin typeface="+mj-lt"/>
              </a:rPr>
              <a:t>Proposal (non-silo): ENS 1 also reflects ADT copy to ENS 2 and ENS 3</a:t>
            </a:r>
          </a:p>
          <a:p>
            <a:pPr marL="230188" indent="-230188">
              <a:buFont typeface="+mj-lt"/>
              <a:buAutoNum type="arabicPeriod"/>
            </a:pPr>
            <a:r>
              <a:rPr lang="en-US" sz="1400" dirty="0" err="1">
                <a:latin typeface="+mj-lt"/>
              </a:rPr>
              <a:t>ENS</a:t>
            </a:r>
            <a:r>
              <a:rPr lang="en-US" sz="1400" dirty="0">
                <a:latin typeface="+mj-lt"/>
              </a:rPr>
              <a:t> 2 runs own matching algorithm, there is a positive match </a:t>
            </a:r>
            <a:r>
              <a:rPr lang="en-US" sz="1200" dirty="0">
                <a:solidFill>
                  <a:srgbClr val="00B050"/>
                </a:solidFill>
                <a:sym typeface="Wingdings" panose="05000000000000000000" pitchFamily="2" charset="2"/>
              </a:rPr>
              <a:t></a:t>
            </a:r>
            <a:r>
              <a:rPr lang="en-US" sz="1400" dirty="0">
                <a:latin typeface="+mj-lt"/>
              </a:rPr>
              <a:t>, notification sent to Boston CP </a:t>
            </a:r>
            <a:endParaRPr lang="en-US" sz="1400" b="1" dirty="0">
              <a:latin typeface="+mj-lt"/>
            </a:endParaRPr>
          </a:p>
          <a:p>
            <a:pPr marL="230188" indent="-230188">
              <a:buFont typeface="+mj-lt"/>
              <a:buAutoNum type="arabicPeriod"/>
            </a:pPr>
            <a:r>
              <a:rPr lang="en-US" sz="1400" dirty="0" err="1">
                <a:latin typeface="+mj-lt"/>
              </a:rPr>
              <a:t>ENS</a:t>
            </a:r>
            <a:r>
              <a:rPr lang="en-US" sz="1400" dirty="0">
                <a:latin typeface="+mj-lt"/>
              </a:rPr>
              <a:t> 3 runs own matching algorithm, there is </a:t>
            </a:r>
            <a:r>
              <a:rPr lang="en-US" sz="1400" u="sng" dirty="0">
                <a:latin typeface="+mj-lt"/>
              </a:rPr>
              <a:t>no</a:t>
            </a:r>
            <a:r>
              <a:rPr lang="en-US" sz="1400" dirty="0">
                <a:latin typeface="+mj-lt"/>
              </a:rPr>
              <a:t> positive match </a:t>
            </a:r>
            <a:r>
              <a:rPr lang="en-US" sz="1400" dirty="0">
                <a:solidFill>
                  <a:srgbClr val="FF0000"/>
                </a:solidFill>
                <a:sym typeface="Wingdings" panose="05000000000000000000" pitchFamily="2" charset="2"/>
              </a:rPr>
              <a:t></a:t>
            </a:r>
            <a:r>
              <a:rPr lang="en-US" sz="1400" dirty="0">
                <a:latin typeface="+mj-lt"/>
              </a:rPr>
              <a:t>, ADT data deleted, retaining only audit data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34143" y="4694723"/>
            <a:ext cx="2209800" cy="96981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latin typeface="+mj-lt"/>
              </a:rPr>
              <a:t>Boston PCP</a:t>
            </a:r>
          </a:p>
        </p:txBody>
      </p:sp>
      <p:sp>
        <p:nvSpPr>
          <p:cNvPr id="8" name="Rectangle 7"/>
          <p:cNvSpPr/>
          <p:nvPr/>
        </p:nvSpPr>
        <p:spPr>
          <a:xfrm>
            <a:off x="963561" y="2622006"/>
            <a:ext cx="403123" cy="373626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/>
              <a:t>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983472" y="3184126"/>
            <a:ext cx="403123" cy="335735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/>
              <a:t>3</a:t>
            </a:r>
          </a:p>
        </p:txBody>
      </p:sp>
      <p:cxnSp>
        <p:nvCxnSpPr>
          <p:cNvPr id="16" name="Connector: Elbow 15"/>
          <p:cNvCxnSpPr>
            <a:stCxn id="32" idx="2"/>
            <a:endCxn id="7" idx="0"/>
          </p:cNvCxnSpPr>
          <p:nvPr/>
        </p:nvCxnSpPr>
        <p:spPr>
          <a:xfrm rot="16200000" flipH="1">
            <a:off x="4124207" y="4380756"/>
            <a:ext cx="636898" cy="1"/>
          </a:xfrm>
          <a:prstGeom prst="bentConnector3">
            <a:avLst/>
          </a:prstGeom>
          <a:ln w="38100">
            <a:solidFill>
              <a:schemeClr val="tx1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or: Elbow 17"/>
          <p:cNvCxnSpPr>
            <a:endCxn id="33" idx="0"/>
          </p:cNvCxnSpPr>
          <p:nvPr/>
        </p:nvCxnSpPr>
        <p:spPr>
          <a:xfrm rot="5400000">
            <a:off x="7106049" y="4382884"/>
            <a:ext cx="637761" cy="12700"/>
          </a:xfrm>
          <a:prstGeom prst="bentConnector3">
            <a:avLst/>
          </a:prstGeom>
          <a:ln w="38100">
            <a:solidFill>
              <a:schemeClr val="tx1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265472" y="1295400"/>
            <a:ext cx="2575244" cy="450563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963561" y="4202548"/>
            <a:ext cx="403123" cy="373626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/>
              <a:t>2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155034" y="4173798"/>
            <a:ext cx="2575244" cy="162723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6155416" y="4173798"/>
            <a:ext cx="2575244" cy="1627234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265472" y="5823935"/>
            <a:ext cx="2575244" cy="349137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Governance: BAA (CE1/BA1)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155034" y="5823935"/>
            <a:ext cx="2575244" cy="349137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Governance: BAA (CE2/BA2)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155416" y="5823935"/>
            <a:ext cx="2575244" cy="349137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Governance: State</a:t>
            </a:r>
          </a:p>
        </p:txBody>
      </p:sp>
      <p:sp>
        <p:nvSpPr>
          <p:cNvPr id="45" name="Rectangle 44"/>
          <p:cNvSpPr/>
          <p:nvPr/>
        </p:nvSpPr>
        <p:spPr>
          <a:xfrm>
            <a:off x="3890888" y="4251903"/>
            <a:ext cx="403123" cy="335735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/>
              <a:t>4</a:t>
            </a:r>
          </a:p>
        </p:txBody>
      </p:sp>
      <p:sp>
        <p:nvSpPr>
          <p:cNvPr id="46" name="Rectangle 45"/>
          <p:cNvSpPr/>
          <p:nvPr/>
        </p:nvSpPr>
        <p:spPr>
          <a:xfrm>
            <a:off x="6814002" y="4268886"/>
            <a:ext cx="403123" cy="335735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/>
              <a:t>5</a:t>
            </a:r>
          </a:p>
        </p:txBody>
      </p:sp>
      <p:sp>
        <p:nvSpPr>
          <p:cNvPr id="51" name="Rectangle 50"/>
          <p:cNvSpPr/>
          <p:nvPr/>
        </p:nvSpPr>
        <p:spPr>
          <a:xfrm>
            <a:off x="266802" y="6173072"/>
            <a:ext cx="8465187" cy="294403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Federal obligations: HIPAA and 42 CFR Part 2 | State obligations: HIV and genetic testing</a:t>
            </a:r>
          </a:p>
        </p:txBody>
      </p:sp>
      <p:sp>
        <p:nvSpPr>
          <p:cNvPr id="31" name="Rectangle: Rounded Corners 30"/>
          <p:cNvSpPr/>
          <p:nvPr/>
        </p:nvSpPr>
        <p:spPr>
          <a:xfrm>
            <a:off x="749735" y="3232983"/>
            <a:ext cx="1574856" cy="82702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err="1">
                <a:solidFill>
                  <a:schemeClr val="tx1"/>
                </a:solidFill>
              </a:rPr>
              <a:t>ENS</a:t>
            </a:r>
            <a:r>
              <a:rPr lang="en-US" sz="1800" dirty="0">
                <a:solidFill>
                  <a:schemeClr val="tx1"/>
                </a:solidFill>
              </a:rPr>
              <a:t> 1</a:t>
            </a:r>
          </a:p>
          <a:p>
            <a:pPr algn="ctr"/>
            <a:r>
              <a:rPr lang="en-US" sz="1800" dirty="0">
                <a:solidFill>
                  <a:schemeClr val="tx1"/>
                </a:solidFill>
              </a:rPr>
              <a:t>Contract:</a:t>
            </a:r>
          </a:p>
          <a:p>
            <a:pPr algn="ctr"/>
            <a:r>
              <a:rPr lang="en-US" sz="1800" dirty="0">
                <a:solidFill>
                  <a:schemeClr val="tx1"/>
                </a:solidFill>
              </a:rPr>
              <a:t>Boston PCP </a:t>
            </a:r>
          </a:p>
        </p:txBody>
      </p:sp>
      <p:cxnSp>
        <p:nvCxnSpPr>
          <p:cNvPr id="47" name="Connector: Curved 25"/>
          <p:cNvCxnSpPr/>
          <p:nvPr/>
        </p:nvCxnSpPr>
        <p:spPr>
          <a:xfrm flipV="1">
            <a:off x="2324590" y="3855195"/>
            <a:ext cx="4320963" cy="31798"/>
          </a:xfrm>
          <a:prstGeom prst="curvedConnector3">
            <a:avLst>
              <a:gd name="adj1" fmla="val 50000"/>
            </a:avLst>
          </a:prstGeom>
          <a:ln>
            <a:prstDash val="sysDash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2" name="Rectangle: Rounded Corners 31"/>
          <p:cNvSpPr/>
          <p:nvPr/>
        </p:nvSpPr>
        <p:spPr>
          <a:xfrm>
            <a:off x="3663280" y="3230678"/>
            <a:ext cx="1558752" cy="83163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err="1">
                <a:solidFill>
                  <a:schemeClr val="tx1"/>
                </a:solidFill>
              </a:rPr>
              <a:t>ENS</a:t>
            </a:r>
            <a:r>
              <a:rPr lang="en-US" sz="1800" dirty="0">
                <a:solidFill>
                  <a:schemeClr val="tx1"/>
                </a:solidFill>
              </a:rPr>
              <a:t> 2</a:t>
            </a:r>
          </a:p>
          <a:p>
            <a:pPr algn="ctr"/>
            <a:r>
              <a:rPr lang="en-US" sz="1800" dirty="0">
                <a:solidFill>
                  <a:schemeClr val="tx1"/>
                </a:solidFill>
              </a:rPr>
              <a:t>Contract:</a:t>
            </a:r>
          </a:p>
          <a:p>
            <a:pPr algn="ctr"/>
            <a:r>
              <a:rPr lang="en-US" sz="1800" dirty="0">
                <a:solidFill>
                  <a:schemeClr val="tx1"/>
                </a:solidFill>
              </a:rPr>
              <a:t>Boston CP</a:t>
            </a:r>
          </a:p>
        </p:txBody>
      </p:sp>
      <p:sp>
        <p:nvSpPr>
          <p:cNvPr id="48" name="Rectangle 47"/>
          <p:cNvSpPr/>
          <p:nvPr/>
        </p:nvSpPr>
        <p:spPr>
          <a:xfrm>
            <a:off x="5752293" y="3330901"/>
            <a:ext cx="403123" cy="335735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/>
              <a:t>3</a:t>
            </a:r>
          </a:p>
        </p:txBody>
      </p:sp>
      <p:sp>
        <p:nvSpPr>
          <p:cNvPr id="49" name="Rectangle: Rounded Corners 48"/>
          <p:cNvSpPr/>
          <p:nvPr/>
        </p:nvSpPr>
        <p:spPr>
          <a:xfrm>
            <a:off x="6639203" y="3238956"/>
            <a:ext cx="1558752" cy="83163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err="1">
                <a:solidFill>
                  <a:schemeClr val="tx1"/>
                </a:solidFill>
              </a:rPr>
              <a:t>ENS</a:t>
            </a:r>
            <a:r>
              <a:rPr lang="en-US" sz="1800" dirty="0">
                <a:solidFill>
                  <a:schemeClr val="tx1"/>
                </a:solidFill>
              </a:rPr>
              <a:t> 3</a:t>
            </a:r>
          </a:p>
          <a:p>
            <a:pPr algn="ctr"/>
            <a:r>
              <a:rPr lang="en-US" sz="1800" dirty="0">
                <a:solidFill>
                  <a:schemeClr val="tx1"/>
                </a:solidFill>
              </a:rPr>
              <a:t>Contract:</a:t>
            </a:r>
          </a:p>
          <a:p>
            <a:pPr algn="ctr"/>
            <a:r>
              <a:rPr lang="en-US" sz="1800" dirty="0">
                <a:solidFill>
                  <a:schemeClr val="tx1"/>
                </a:solidFill>
              </a:rPr>
              <a:t>Cape PCP</a:t>
            </a:r>
          </a:p>
        </p:txBody>
      </p:sp>
    </p:spTree>
    <p:extLst>
      <p:ext uri="{BB962C8B-B14F-4D97-AF65-F5344CB8AC3E}">
        <p14:creationId xmlns:p14="http://schemas.microsoft.com/office/powerpoint/2010/main" val="698878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1" y="0"/>
            <a:ext cx="6172197" cy="792162"/>
          </a:xfrm>
        </p:spPr>
        <p:txBody>
          <a:bodyPr/>
          <a:lstStyle/>
          <a:p>
            <a:r>
              <a:rPr lang="en-US" dirty="0" err="1"/>
              <a:t>ENS</a:t>
            </a:r>
            <a:r>
              <a:rPr lang="en-US" dirty="0"/>
              <a:t> Mechanics: ADT processing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368D18A-47D3-417B-8049-0A96DF46771A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grpSp>
        <p:nvGrpSpPr>
          <p:cNvPr id="58" name="Group 57"/>
          <p:cNvGrpSpPr/>
          <p:nvPr/>
        </p:nvGrpSpPr>
        <p:grpSpPr>
          <a:xfrm>
            <a:off x="228601" y="1680122"/>
            <a:ext cx="8686799" cy="4379366"/>
            <a:chOff x="152400" y="1572772"/>
            <a:chExt cx="8843100" cy="4988966"/>
          </a:xfrm>
        </p:grpSpPr>
        <p:cxnSp>
          <p:nvCxnSpPr>
            <p:cNvPr id="18" name="Straight Arrow Connector 17"/>
            <p:cNvCxnSpPr/>
            <p:nvPr/>
          </p:nvCxnSpPr>
          <p:spPr>
            <a:xfrm flipV="1">
              <a:off x="5483777" y="2097561"/>
              <a:ext cx="1755223" cy="20270"/>
            </a:xfrm>
            <a:prstGeom prst="straightConnector1">
              <a:avLst/>
            </a:prstGeom>
            <a:ln w="762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flipV="1">
              <a:off x="1972056" y="2097561"/>
              <a:ext cx="1799845" cy="20270"/>
            </a:xfrm>
            <a:prstGeom prst="straightConnector1">
              <a:avLst/>
            </a:prstGeom>
            <a:ln w="762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Rectangle 3"/>
            <p:cNvSpPr/>
            <p:nvPr/>
          </p:nvSpPr>
          <p:spPr>
            <a:xfrm>
              <a:off x="152400" y="1572772"/>
              <a:ext cx="1819656" cy="1069848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Acute Care Hospital</a:t>
              </a:r>
            </a:p>
            <a:p>
              <a:pPr algn="ctr"/>
              <a:r>
                <a:rPr lang="en-US" sz="1600" dirty="0"/>
                <a:t>Submits ADT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3664122" y="1572772"/>
              <a:ext cx="1819656" cy="1069848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Certified </a:t>
              </a:r>
              <a:r>
                <a:rPr lang="en-US" sz="1600" dirty="0" err="1">
                  <a:solidFill>
                    <a:schemeClr val="tx1"/>
                  </a:solidFill>
                </a:rPr>
                <a:t>ENS</a:t>
              </a:r>
              <a:r>
                <a:rPr lang="en-US" sz="1600" dirty="0">
                  <a:solidFill>
                    <a:schemeClr val="tx1"/>
                  </a:solidFill>
                </a:rPr>
                <a:t> </a:t>
              </a:r>
            </a:p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Vendor 1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7175844" y="1572772"/>
              <a:ext cx="1819656" cy="1069848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Certified </a:t>
              </a:r>
              <a:r>
                <a:rPr lang="en-US" sz="1600" dirty="0" err="1">
                  <a:solidFill>
                    <a:schemeClr val="tx1"/>
                  </a:solidFill>
                </a:rPr>
                <a:t>ENS</a:t>
              </a:r>
              <a:r>
                <a:rPr lang="en-US" sz="1600" dirty="0">
                  <a:solidFill>
                    <a:schemeClr val="tx1"/>
                  </a:solidFill>
                </a:rPr>
                <a:t> </a:t>
              </a:r>
            </a:p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Vendor 2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2308501" y="1572772"/>
              <a:ext cx="1019176" cy="106984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Send</a:t>
              </a:r>
            </a:p>
            <a:p>
              <a:pPr algn="ctr"/>
              <a:r>
                <a:rPr lang="en-US" sz="1600" dirty="0"/>
                <a:t>Raw</a:t>
              </a:r>
            </a:p>
            <a:p>
              <a:pPr algn="ctr"/>
              <a:r>
                <a:rPr lang="en-US" sz="1600" dirty="0"/>
                <a:t>ADT</a:t>
              </a:r>
            </a:p>
          </p:txBody>
        </p:sp>
        <p:sp>
          <p:nvSpPr>
            <p:cNvPr id="17" name="Oval 16"/>
            <p:cNvSpPr/>
            <p:nvPr/>
          </p:nvSpPr>
          <p:spPr>
            <a:xfrm>
              <a:off x="5820223" y="1572772"/>
              <a:ext cx="1019176" cy="106984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Send</a:t>
              </a:r>
            </a:p>
            <a:p>
              <a:pPr algn="ctr"/>
              <a:r>
                <a:rPr lang="en-US" sz="1600" dirty="0"/>
                <a:t>Raw</a:t>
              </a:r>
            </a:p>
            <a:p>
              <a:pPr algn="ctr"/>
              <a:r>
                <a:rPr lang="en-US" sz="1600" dirty="0"/>
                <a:t>ADT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52400" y="2872043"/>
              <a:ext cx="1819656" cy="1069848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Process ADT to canonical format for matching</a:t>
              </a:r>
            </a:p>
          </p:txBody>
        </p:sp>
        <p:sp>
          <p:nvSpPr>
            <p:cNvPr id="23" name="Oval 22"/>
            <p:cNvSpPr/>
            <p:nvPr/>
          </p:nvSpPr>
          <p:spPr>
            <a:xfrm>
              <a:off x="2308501" y="2872043"/>
              <a:ext cx="1055903" cy="106984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</a:rPr>
                <a:t>Keep</a:t>
              </a:r>
            </a:p>
            <a:p>
              <a:pPr algn="ctr"/>
              <a:r>
                <a:rPr lang="en-US" sz="1600" dirty="0">
                  <a:solidFill>
                    <a:schemeClr val="bg1"/>
                  </a:solidFill>
                </a:rPr>
                <a:t>Raw</a:t>
              </a:r>
            </a:p>
            <a:p>
              <a:pPr algn="ctr"/>
              <a:r>
                <a:rPr lang="en-US" sz="1600" dirty="0">
                  <a:solidFill>
                    <a:schemeClr val="bg1"/>
                  </a:solidFill>
                </a:rPr>
                <a:t>ADT</a:t>
              </a:r>
            </a:p>
          </p:txBody>
        </p:sp>
        <p:sp>
          <p:nvSpPr>
            <p:cNvPr id="26" name="Oval 25"/>
            <p:cNvSpPr/>
            <p:nvPr/>
          </p:nvSpPr>
          <p:spPr>
            <a:xfrm>
              <a:off x="5820223" y="2872043"/>
              <a:ext cx="1055903" cy="1069848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Delete</a:t>
              </a:r>
            </a:p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Raw</a:t>
              </a:r>
            </a:p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ADT</a:t>
              </a:r>
            </a:p>
          </p:txBody>
        </p:sp>
        <p:sp>
          <p:nvSpPr>
            <p:cNvPr id="27" name="Rectangle: Rounded Corners 26"/>
            <p:cNvSpPr/>
            <p:nvPr/>
          </p:nvSpPr>
          <p:spPr>
            <a:xfrm>
              <a:off x="3662172" y="2872043"/>
              <a:ext cx="1819656" cy="1069848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Keep</a:t>
              </a:r>
            </a:p>
            <a:p>
              <a:pPr algn="ctr"/>
              <a:r>
                <a:rPr lang="en-US" sz="1600" dirty="0"/>
                <a:t>Processed ADT</a:t>
              </a:r>
            </a:p>
          </p:txBody>
        </p:sp>
        <p:sp>
          <p:nvSpPr>
            <p:cNvPr id="28" name="Rectangle: Rounded Corners 27"/>
            <p:cNvSpPr/>
            <p:nvPr/>
          </p:nvSpPr>
          <p:spPr>
            <a:xfrm>
              <a:off x="7175844" y="2872043"/>
              <a:ext cx="1815756" cy="1069848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Keep</a:t>
              </a:r>
            </a:p>
            <a:p>
              <a:pPr algn="ctr"/>
              <a:r>
                <a:rPr lang="en-US" sz="1600" dirty="0"/>
                <a:t>Processed ADT</a:t>
              </a:r>
            </a:p>
            <a:p>
              <a:pPr algn="ctr"/>
              <a:r>
                <a:rPr lang="en-US" sz="1600" dirty="0"/>
                <a:t>(matching purposes only)</a:t>
              </a:r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152400" y="2749460"/>
              <a:ext cx="8839200" cy="3333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Rectangle 39"/>
            <p:cNvSpPr/>
            <p:nvPr/>
          </p:nvSpPr>
          <p:spPr>
            <a:xfrm>
              <a:off x="152400" y="4184400"/>
              <a:ext cx="1819656" cy="1069848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Patient match</a:t>
              </a:r>
            </a:p>
          </p:txBody>
        </p:sp>
        <p:sp>
          <p:nvSpPr>
            <p:cNvPr id="42" name="Oval 41"/>
            <p:cNvSpPr/>
            <p:nvPr/>
          </p:nvSpPr>
          <p:spPr>
            <a:xfrm>
              <a:off x="5801859" y="4184400"/>
              <a:ext cx="1055903" cy="1069848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Delete</a:t>
              </a:r>
            </a:p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Raw</a:t>
              </a:r>
            </a:p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ADT</a:t>
              </a:r>
            </a:p>
          </p:txBody>
        </p:sp>
        <p:sp>
          <p:nvSpPr>
            <p:cNvPr id="44" name="Rectangle: Rounded Corners 43"/>
            <p:cNvSpPr/>
            <p:nvPr/>
          </p:nvSpPr>
          <p:spPr>
            <a:xfrm>
              <a:off x="7175844" y="4184400"/>
              <a:ext cx="1815756" cy="1069848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Keep</a:t>
              </a:r>
            </a:p>
            <a:p>
              <a:pPr algn="ctr"/>
              <a:r>
                <a:rPr lang="en-US" sz="1600" dirty="0"/>
                <a:t>Processed ADT</a:t>
              </a:r>
            </a:p>
            <a:p>
              <a:pPr algn="ctr"/>
              <a:r>
                <a:rPr lang="en-US" sz="1600" dirty="0"/>
                <a:t>(CE2/BA2 BAA)</a:t>
              </a:r>
            </a:p>
          </p:txBody>
        </p:sp>
        <p:cxnSp>
          <p:nvCxnSpPr>
            <p:cNvPr id="45" name="Straight Connector 44"/>
            <p:cNvCxnSpPr/>
            <p:nvPr/>
          </p:nvCxnSpPr>
          <p:spPr>
            <a:xfrm flipV="1">
              <a:off x="152400" y="4036033"/>
              <a:ext cx="8839200" cy="26648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Rectangle 45"/>
            <p:cNvSpPr/>
            <p:nvPr/>
          </p:nvSpPr>
          <p:spPr>
            <a:xfrm>
              <a:off x="152400" y="5491890"/>
              <a:ext cx="1819656" cy="1069848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No patient match</a:t>
              </a:r>
            </a:p>
          </p:txBody>
        </p:sp>
        <p:sp>
          <p:nvSpPr>
            <p:cNvPr id="48" name="Oval 47"/>
            <p:cNvSpPr/>
            <p:nvPr/>
          </p:nvSpPr>
          <p:spPr>
            <a:xfrm>
              <a:off x="5820223" y="5491890"/>
              <a:ext cx="1055903" cy="1069848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Delete</a:t>
              </a:r>
            </a:p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Raw</a:t>
              </a:r>
            </a:p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ADT</a:t>
              </a:r>
            </a:p>
          </p:txBody>
        </p:sp>
        <p:sp>
          <p:nvSpPr>
            <p:cNvPr id="50" name="Rectangle: Rounded Corners 49"/>
            <p:cNvSpPr/>
            <p:nvPr/>
          </p:nvSpPr>
          <p:spPr>
            <a:xfrm>
              <a:off x="7175844" y="5491890"/>
              <a:ext cx="1815756" cy="1069848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Delete</a:t>
              </a:r>
            </a:p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Processed ADT</a:t>
              </a:r>
            </a:p>
          </p:txBody>
        </p:sp>
        <p:cxnSp>
          <p:nvCxnSpPr>
            <p:cNvPr id="51" name="Straight Connector 50"/>
            <p:cNvCxnSpPr/>
            <p:nvPr/>
          </p:nvCxnSpPr>
          <p:spPr>
            <a:xfrm>
              <a:off x="152400" y="5388472"/>
              <a:ext cx="8839200" cy="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Rectangle 58"/>
          <p:cNvSpPr/>
          <p:nvPr/>
        </p:nvSpPr>
        <p:spPr>
          <a:xfrm>
            <a:off x="228600" y="6181726"/>
            <a:ext cx="8682969" cy="28575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bg1"/>
                </a:solidFill>
              </a:rPr>
              <a:t>Note: Required deletions must be done immediately at end of automated process step</a:t>
            </a:r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>
          <a:xfrm>
            <a:off x="5638800" y="1295400"/>
            <a:ext cx="0" cy="488632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F20150F-732B-4D9E-842F-DCE894E4FF41}"/>
              </a:ext>
            </a:extLst>
          </p:cNvPr>
          <p:cNvSpPr/>
          <p:nvPr/>
        </p:nvSpPr>
        <p:spPr>
          <a:xfrm>
            <a:off x="2346593" y="990600"/>
            <a:ext cx="3117238" cy="40218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Submitting vendor processes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D2BFC66-37BC-4545-A3EF-CD8AC03A2B08}"/>
              </a:ext>
            </a:extLst>
          </p:cNvPr>
          <p:cNvSpPr/>
          <p:nvPr/>
        </p:nvSpPr>
        <p:spPr>
          <a:xfrm>
            <a:off x="5796246" y="990600"/>
            <a:ext cx="3117238" cy="40218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Recipient vendor processes</a:t>
            </a:r>
          </a:p>
        </p:txBody>
      </p:sp>
    </p:spTree>
    <p:extLst>
      <p:ext uri="{BB962C8B-B14F-4D97-AF65-F5344CB8AC3E}">
        <p14:creationId xmlns:p14="http://schemas.microsoft.com/office/powerpoint/2010/main" val="18738843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1994D-2A32-4F25-BDA9-09E6474DD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Information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78E230C-CA19-44C6-8891-9A162CA6D80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368D18A-47D3-417B-8049-0A96DF46771A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3E4D5E8-A30E-4D62-A6B3-CA130090F9B8}"/>
              </a:ext>
            </a:extLst>
          </p:cNvPr>
          <p:cNvSpPr/>
          <p:nvPr/>
        </p:nvSpPr>
        <p:spPr>
          <a:xfrm>
            <a:off x="457200" y="2343150"/>
            <a:ext cx="8229600" cy="21717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tx1"/>
                </a:solidFill>
              </a:rPr>
              <a:t>Written Comments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Written submissions are due before </a:t>
            </a:r>
          </a:p>
          <a:p>
            <a:pPr algn="ctr"/>
            <a:r>
              <a:rPr lang="en-US" sz="2400" b="1" dirty="0">
                <a:solidFill>
                  <a:schemeClr val="tx1"/>
                </a:solidFill>
              </a:rPr>
              <a:t>Friday, October 11, 2019 </a:t>
            </a:r>
            <a:br>
              <a:rPr lang="en-US" sz="2400" b="1" dirty="0">
                <a:solidFill>
                  <a:schemeClr val="tx1"/>
                </a:solidFill>
              </a:rPr>
            </a:br>
            <a:r>
              <a:rPr lang="en-US" sz="2400" b="1" dirty="0">
                <a:solidFill>
                  <a:schemeClr val="tx1"/>
                </a:solidFill>
              </a:rPr>
              <a:t>5 p.m. ET</a:t>
            </a:r>
            <a:endParaRPr lang="en-US" sz="2400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Please submit written comments to </a:t>
            </a:r>
            <a:r>
              <a:rPr lang="en-US" u="sng" dirty="0">
                <a:hlinkClick r:id="rId2"/>
              </a:rPr>
              <a:t>Masshiway@MassMail.State.MA.US</a:t>
            </a:r>
            <a:r>
              <a:rPr lang="en-US" dirty="0"/>
              <a:t>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Subject line: ENS Certification Written Comments</a:t>
            </a:r>
          </a:p>
        </p:txBody>
      </p:sp>
    </p:spTree>
    <p:extLst>
      <p:ext uri="{BB962C8B-B14F-4D97-AF65-F5344CB8AC3E}">
        <p14:creationId xmlns:p14="http://schemas.microsoft.com/office/powerpoint/2010/main" val="1785298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5DCE2-430E-42BC-90F5-755CBF234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0"/>
            <a:ext cx="6172199" cy="792162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789873-1EE1-4F41-9094-242FD1508A6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368D18A-47D3-417B-8049-0A96DF46771A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24AE29C-A32E-4A7C-B790-8C72B790B36C}"/>
              </a:ext>
            </a:extLst>
          </p:cNvPr>
          <p:cNvSpPr/>
          <p:nvPr/>
        </p:nvSpPr>
        <p:spPr>
          <a:xfrm>
            <a:off x="457200" y="2633662"/>
            <a:ext cx="8229600" cy="15906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tx1"/>
                </a:solidFill>
              </a:rPr>
              <a:t>Agenda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</a:rPr>
              <a:t>ENS</a:t>
            </a:r>
            <a:r>
              <a:rPr lang="en-US" sz="2400" dirty="0">
                <a:solidFill>
                  <a:schemeClr val="tx1"/>
                </a:solidFill>
              </a:rPr>
              <a:t> initiative background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ENS certification criteria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</a:rPr>
              <a:t>ENS</a:t>
            </a:r>
            <a:r>
              <a:rPr lang="en-US" sz="2400" dirty="0">
                <a:solidFill>
                  <a:schemeClr val="tx1"/>
                </a:solidFill>
              </a:rPr>
              <a:t> mechanics</a:t>
            </a:r>
          </a:p>
        </p:txBody>
      </p:sp>
    </p:spTree>
    <p:extLst>
      <p:ext uri="{BB962C8B-B14F-4D97-AF65-F5344CB8AC3E}">
        <p14:creationId xmlns:p14="http://schemas.microsoft.com/office/powerpoint/2010/main" val="3005533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ENS</a:t>
            </a:r>
            <a:r>
              <a:rPr lang="en-US" dirty="0"/>
              <a:t> initiative history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49C2E20-F250-44B9-B926-B8B94A013B3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1185863"/>
            <a:ext cx="8229600" cy="9477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7383" lvl="0">
              <a:defRPr/>
            </a:pPr>
            <a:r>
              <a:rPr lang="en-US" sz="1800" b="1" kern="0" dirty="0">
                <a:solidFill>
                  <a:srgbClr val="4F81BD"/>
                </a:solidFill>
              </a:rPr>
              <a:t>EOHHS ENS Initiative goal: </a:t>
            </a:r>
          </a:p>
          <a:p>
            <a:pPr marL="333133" lvl="0" indent="-285750">
              <a:buFont typeface="Arial" panose="020B0604020202020204" pitchFamily="34" charset="0"/>
              <a:buChar char="•"/>
              <a:defRPr/>
            </a:pPr>
            <a:r>
              <a:rPr lang="en-US" sz="1800" kern="0" dirty="0">
                <a:solidFill>
                  <a:sysClr val="windowText" lastClr="000000"/>
                </a:solidFill>
              </a:rPr>
              <a:t>Supporting timely statewide Event Notification Services (ENS) across the Commonwealth in order to improve health care delivery, quality, and coordination </a:t>
            </a:r>
            <a:endParaRPr lang="en-US" sz="1800" kern="0" dirty="0">
              <a:solidFill>
                <a:srgbClr val="4F81BD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7200" y="2286000"/>
            <a:ext cx="8229600" cy="228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7383" lvl="0">
              <a:defRPr/>
            </a:pPr>
            <a:r>
              <a:rPr lang="en-US" sz="1800" b="1" kern="0" dirty="0">
                <a:solidFill>
                  <a:srgbClr val="4F81BD"/>
                </a:solidFill>
              </a:rPr>
              <a:t>EOHHS process: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Feb 2018: RFR issued - Developing a state-operated repository of Admission, Discharge, and Transfer (ADT) data with the potential for ENS services in the future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Oct 2018: RFR cancelled - Creating a state-operated ADT repository would be duplicative of existing market capabilities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Oct 2018: RFI issued - Leveraging the gains of existing ENS marketplace to achieve universal provider access to ENS more quickly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Oct 2019: Regulation finalized - Formalizing certification process for </a:t>
            </a:r>
            <a:r>
              <a:rPr lang="en-US" dirty="0" err="1">
                <a:solidFill>
                  <a:schemeClr val="tx1"/>
                </a:solidFill>
              </a:rPr>
              <a:t>ENS</a:t>
            </a:r>
            <a:r>
              <a:rPr lang="en-US" dirty="0">
                <a:solidFill>
                  <a:schemeClr val="tx1"/>
                </a:solidFill>
              </a:rPr>
              <a:t> vendors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4681537"/>
            <a:ext cx="8229600" cy="17192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7383" lvl="0">
              <a:defRPr/>
            </a:pPr>
            <a:r>
              <a:rPr lang="en-US" sz="1800" b="1" kern="0" dirty="0">
                <a:solidFill>
                  <a:srgbClr val="4F81BD"/>
                </a:solidFill>
              </a:rPr>
              <a:t>EOHHS guiding principles: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Universal access - Promoting data sharing within an ENS framework to increase accessibility to ENS for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>
                <a:solidFill>
                  <a:schemeClr val="tx1"/>
                </a:solidFill>
              </a:rPr>
              <a:t>providers of all sizes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Streamline provider experience - Crafting ENS framework to allow single submission and single reception of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Improve notification timing </a:t>
            </a:r>
            <a:r>
              <a:rPr lang="en-US" dirty="0">
                <a:solidFill>
                  <a:schemeClr val="tx1"/>
                </a:solidFill>
              </a:rPr>
              <a:t>- </a:t>
            </a:r>
            <a:r>
              <a:rPr lang="en-US" sz="1800" dirty="0">
                <a:solidFill>
                  <a:schemeClr val="tx1"/>
                </a:solidFill>
              </a:rPr>
              <a:t>Improving timing for the flow of data</a:t>
            </a:r>
          </a:p>
        </p:txBody>
      </p:sp>
    </p:spTree>
    <p:extLst>
      <p:ext uri="{BB962C8B-B14F-4D97-AF65-F5344CB8AC3E}">
        <p14:creationId xmlns:p14="http://schemas.microsoft.com/office/powerpoint/2010/main" val="2521066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ENS</a:t>
            </a:r>
            <a:r>
              <a:rPr lang="en-US" dirty="0"/>
              <a:t> initiative: </a:t>
            </a:r>
            <a:r>
              <a:rPr lang="en-US" dirty="0" err="1"/>
              <a:t>ENS</a:t>
            </a:r>
            <a:r>
              <a:rPr lang="en-US" dirty="0"/>
              <a:t> framework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49C2E20-F250-44B9-B926-B8B94A013B3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970320" y="1326857"/>
            <a:ext cx="7203360" cy="771832"/>
            <a:chOff x="970320" y="1447800"/>
            <a:chExt cx="7203360" cy="771832"/>
          </a:xfrm>
          <a:solidFill>
            <a:schemeClr val="tx2">
              <a:lumMod val="50000"/>
            </a:schemeClr>
          </a:solidFill>
        </p:grpSpPr>
        <p:sp>
          <p:nvSpPr>
            <p:cNvPr id="5" name="Rectangle 4"/>
            <p:cNvSpPr/>
            <p:nvPr/>
          </p:nvSpPr>
          <p:spPr>
            <a:xfrm>
              <a:off x="970320" y="1457632"/>
              <a:ext cx="1905000" cy="762000"/>
            </a:xfrm>
            <a:prstGeom prst="rect">
              <a:avLst/>
            </a:prstGeom>
            <a:grpFill/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/>
                <a:t>Boston Hospital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3621445" y="1447800"/>
              <a:ext cx="1905000" cy="762000"/>
            </a:xfrm>
            <a:prstGeom prst="rect">
              <a:avLst/>
            </a:prstGeom>
            <a:grpFill/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/>
                <a:t>Pittsfield Hospital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6268680" y="1447800"/>
              <a:ext cx="1905000" cy="762000"/>
            </a:xfrm>
            <a:prstGeom prst="rect">
              <a:avLst/>
            </a:prstGeom>
            <a:grpFill/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/>
                <a:t>Cape Hospital</a:t>
              </a:r>
            </a:p>
          </p:txBody>
        </p:sp>
      </p:grpSp>
      <p:sp>
        <p:nvSpPr>
          <p:cNvPr id="9" name="Rectangle: Rounded Corners 8"/>
          <p:cNvSpPr/>
          <p:nvPr/>
        </p:nvSpPr>
        <p:spPr>
          <a:xfrm>
            <a:off x="2438400" y="3099778"/>
            <a:ext cx="1574856" cy="111564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err="1">
                <a:solidFill>
                  <a:schemeClr val="tx1"/>
                </a:solidFill>
              </a:rPr>
              <a:t>ENS</a:t>
            </a:r>
            <a:r>
              <a:rPr lang="en-US" sz="1800" dirty="0">
                <a:solidFill>
                  <a:schemeClr val="tx1"/>
                </a:solidFill>
              </a:rPr>
              <a:t> 1</a:t>
            </a:r>
          </a:p>
          <a:p>
            <a:pPr algn="ctr"/>
            <a:r>
              <a:rPr lang="en-US" sz="1800" dirty="0">
                <a:solidFill>
                  <a:schemeClr val="tx1"/>
                </a:solidFill>
              </a:rPr>
              <a:t>Contracts:</a:t>
            </a:r>
          </a:p>
          <a:p>
            <a:pPr algn="ctr"/>
            <a:r>
              <a:rPr lang="en-US" sz="1800" dirty="0">
                <a:solidFill>
                  <a:schemeClr val="tx1"/>
                </a:solidFill>
              </a:rPr>
              <a:t>Boston PCP </a:t>
            </a:r>
          </a:p>
          <a:p>
            <a:pPr algn="ctr"/>
            <a:r>
              <a:rPr lang="en-US" sz="1800" dirty="0">
                <a:solidFill>
                  <a:schemeClr val="tx1"/>
                </a:solidFill>
              </a:rPr>
              <a:t>Boston </a:t>
            </a:r>
            <a:r>
              <a:rPr lang="en-US" sz="1800" dirty="0" err="1">
                <a:solidFill>
                  <a:schemeClr val="tx1"/>
                </a:solidFill>
              </a:rPr>
              <a:t>BH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0" name="Rectangle: Rounded Corners 9"/>
          <p:cNvSpPr/>
          <p:nvPr/>
        </p:nvSpPr>
        <p:spPr>
          <a:xfrm>
            <a:off x="4267200" y="3099778"/>
            <a:ext cx="1558752" cy="111564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err="1">
                <a:solidFill>
                  <a:schemeClr val="tx1"/>
                </a:solidFill>
              </a:rPr>
              <a:t>ENS</a:t>
            </a:r>
            <a:r>
              <a:rPr lang="en-US" sz="1800" dirty="0">
                <a:solidFill>
                  <a:schemeClr val="tx1"/>
                </a:solidFill>
              </a:rPr>
              <a:t> 2</a:t>
            </a:r>
          </a:p>
          <a:p>
            <a:pPr algn="ctr"/>
            <a:r>
              <a:rPr lang="en-US" sz="1800" dirty="0">
                <a:solidFill>
                  <a:schemeClr val="tx1"/>
                </a:solidFill>
              </a:rPr>
              <a:t>Contract:</a:t>
            </a:r>
          </a:p>
          <a:p>
            <a:pPr algn="ctr"/>
            <a:r>
              <a:rPr lang="en-US" sz="1800" dirty="0">
                <a:solidFill>
                  <a:schemeClr val="tx1"/>
                </a:solidFill>
              </a:rPr>
              <a:t>Boston CP</a:t>
            </a:r>
          </a:p>
        </p:txBody>
      </p:sp>
      <p:cxnSp>
        <p:nvCxnSpPr>
          <p:cNvPr id="13" name="Straight Arrow Connector 12"/>
          <p:cNvCxnSpPr>
            <a:stCxn id="5" idx="2"/>
            <a:endCxn id="9" idx="0"/>
          </p:cNvCxnSpPr>
          <p:nvPr/>
        </p:nvCxnSpPr>
        <p:spPr>
          <a:xfrm>
            <a:off x="1922820" y="2098689"/>
            <a:ext cx="1303008" cy="1001089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6" idx="2"/>
            <a:endCxn id="10" idx="0"/>
          </p:cNvCxnSpPr>
          <p:nvPr/>
        </p:nvCxnSpPr>
        <p:spPr>
          <a:xfrm>
            <a:off x="4573945" y="2088857"/>
            <a:ext cx="472631" cy="1010921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7" idx="2"/>
            <a:endCxn id="41" idx="0"/>
          </p:cNvCxnSpPr>
          <p:nvPr/>
        </p:nvCxnSpPr>
        <p:spPr>
          <a:xfrm flipH="1">
            <a:off x="6876034" y="2088857"/>
            <a:ext cx="345146" cy="1010921"/>
          </a:xfrm>
          <a:prstGeom prst="straightConnector1">
            <a:avLst/>
          </a:prstGeom>
          <a:ln w="38100">
            <a:solidFill>
              <a:srgbClr val="FFC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9" idx="2"/>
            <a:endCxn id="22" idx="0"/>
          </p:cNvCxnSpPr>
          <p:nvPr/>
        </p:nvCxnSpPr>
        <p:spPr>
          <a:xfrm flipH="1">
            <a:off x="1379773" y="4215422"/>
            <a:ext cx="1846055" cy="816035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9" idx="2"/>
          </p:cNvCxnSpPr>
          <p:nvPr/>
        </p:nvCxnSpPr>
        <p:spPr>
          <a:xfrm flipH="1">
            <a:off x="1927146" y="4215422"/>
            <a:ext cx="1298682" cy="843213"/>
          </a:xfrm>
          <a:prstGeom prst="straightConnector1">
            <a:avLst/>
          </a:prstGeom>
          <a:ln w="38100">
            <a:solidFill>
              <a:srgbClr val="FFC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9" idx="2"/>
            <a:endCxn id="24" idx="0"/>
          </p:cNvCxnSpPr>
          <p:nvPr/>
        </p:nvCxnSpPr>
        <p:spPr>
          <a:xfrm>
            <a:off x="3225828" y="4215422"/>
            <a:ext cx="282096" cy="816035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oup 31"/>
          <p:cNvGrpSpPr/>
          <p:nvPr/>
        </p:nvGrpSpPr>
        <p:grpSpPr>
          <a:xfrm>
            <a:off x="572362" y="2651627"/>
            <a:ext cx="8139019" cy="1852162"/>
            <a:chOff x="457465" y="2894371"/>
            <a:chExt cx="6853230" cy="1454021"/>
          </a:xfrm>
        </p:grpSpPr>
        <p:grpSp>
          <p:nvGrpSpPr>
            <p:cNvPr id="33" name="Group 32"/>
            <p:cNvGrpSpPr/>
            <p:nvPr/>
          </p:nvGrpSpPr>
          <p:grpSpPr>
            <a:xfrm>
              <a:off x="457465" y="2894371"/>
              <a:ext cx="6114050" cy="1447800"/>
              <a:chOff x="457465" y="2894371"/>
              <a:chExt cx="6114050" cy="1447800"/>
            </a:xfrm>
          </p:grpSpPr>
          <p:sp>
            <p:nvSpPr>
              <p:cNvPr id="39" name="Rectangle 38"/>
              <p:cNvSpPr/>
              <p:nvPr/>
            </p:nvSpPr>
            <p:spPr>
              <a:xfrm>
                <a:off x="1922821" y="2894371"/>
                <a:ext cx="4648694" cy="1447800"/>
              </a:xfrm>
              <a:prstGeom prst="rect">
                <a:avLst/>
              </a:prstGeom>
              <a:noFill/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457465" y="2894371"/>
                <a:ext cx="1506414" cy="1447800"/>
              </a:xfrm>
              <a:prstGeom prst="rect">
                <a:avLst/>
              </a:prstGeom>
              <a:solidFill>
                <a:schemeClr val="tx2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rtlCol="0" anchor="ctr"/>
              <a:lstStyle/>
              <a:p>
                <a:pPr algn="ctr"/>
                <a:r>
                  <a:rPr lang="en-US" sz="1800" dirty="0" err="1"/>
                  <a:t>ENS</a:t>
                </a:r>
                <a:endParaRPr lang="en-US" sz="1800" dirty="0"/>
              </a:p>
              <a:p>
                <a:pPr algn="ctr"/>
                <a:r>
                  <a:rPr lang="en-US" sz="1800" dirty="0"/>
                  <a:t>Framework*</a:t>
                </a:r>
              </a:p>
            </p:txBody>
          </p:sp>
        </p:grpSp>
        <p:sp>
          <p:nvSpPr>
            <p:cNvPr id="38" name="Rectangle 37"/>
            <p:cNvSpPr/>
            <p:nvPr/>
          </p:nvSpPr>
          <p:spPr>
            <a:xfrm>
              <a:off x="6488379" y="2894372"/>
              <a:ext cx="822316" cy="1454020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ctr"/>
            <a:lstStyle/>
            <a:p>
              <a:pPr algn="ctr"/>
              <a:r>
                <a:rPr lang="en-US" sz="1800" spc="-600" dirty="0"/>
                <a:t>Share Data</a:t>
              </a:r>
            </a:p>
          </p:txBody>
        </p:sp>
      </p:grpSp>
      <p:sp>
        <p:nvSpPr>
          <p:cNvPr id="34" name="Rectangle 33"/>
          <p:cNvSpPr/>
          <p:nvPr/>
        </p:nvSpPr>
        <p:spPr>
          <a:xfrm>
            <a:off x="297243" y="6105525"/>
            <a:ext cx="8541957" cy="4476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*ENS framework will include regulations and a state certification process that will govern the ENS initiative. Number of vendors to be based on meeting </a:t>
            </a:r>
            <a:r>
              <a:rPr lang="en-US" sz="1200" dirty="0" err="1">
                <a:solidFill>
                  <a:schemeClr val="tx1"/>
                </a:solidFill>
              </a:rPr>
              <a:t>ENS</a:t>
            </a:r>
            <a:r>
              <a:rPr lang="en-US" sz="1200" dirty="0">
                <a:solidFill>
                  <a:schemeClr val="tx1"/>
                </a:solidFill>
              </a:rPr>
              <a:t> vendor certification criteria, three used for simplified illustrative purposes.</a:t>
            </a:r>
          </a:p>
        </p:txBody>
      </p:sp>
      <p:cxnSp>
        <p:nvCxnSpPr>
          <p:cNvPr id="36" name="Straight Arrow Connector 35"/>
          <p:cNvCxnSpPr>
            <a:stCxn id="10" idx="2"/>
            <a:endCxn id="23" idx="0"/>
          </p:cNvCxnSpPr>
          <p:nvPr/>
        </p:nvCxnSpPr>
        <p:spPr>
          <a:xfrm>
            <a:off x="5046576" y="4215422"/>
            <a:ext cx="589499" cy="816035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: Rounded Corners 40"/>
          <p:cNvSpPr/>
          <p:nvPr/>
        </p:nvSpPr>
        <p:spPr>
          <a:xfrm>
            <a:off x="6096000" y="3099778"/>
            <a:ext cx="1560068" cy="111564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err="1">
                <a:solidFill>
                  <a:schemeClr val="tx1"/>
                </a:solidFill>
              </a:rPr>
              <a:t>ENS</a:t>
            </a:r>
            <a:r>
              <a:rPr lang="en-US" sz="1800" dirty="0">
                <a:solidFill>
                  <a:schemeClr val="tx1"/>
                </a:solidFill>
              </a:rPr>
              <a:t> 3</a:t>
            </a:r>
          </a:p>
          <a:p>
            <a:pPr algn="ctr"/>
            <a:r>
              <a:rPr lang="en-US" sz="1800" dirty="0">
                <a:solidFill>
                  <a:schemeClr val="tx1"/>
                </a:solidFill>
              </a:rPr>
              <a:t>Contract:</a:t>
            </a:r>
          </a:p>
          <a:p>
            <a:pPr algn="ctr"/>
            <a:r>
              <a:rPr lang="en-US" sz="1800" dirty="0">
                <a:solidFill>
                  <a:schemeClr val="tx1"/>
                </a:solidFill>
              </a:rPr>
              <a:t>Cape PCP</a:t>
            </a:r>
          </a:p>
        </p:txBody>
      </p:sp>
      <p:cxnSp>
        <p:nvCxnSpPr>
          <p:cNvPr id="16" name="Straight Arrow Connector 15"/>
          <p:cNvCxnSpPr>
            <a:stCxn id="10" idx="1"/>
            <a:endCxn id="9" idx="3"/>
          </p:cNvCxnSpPr>
          <p:nvPr/>
        </p:nvCxnSpPr>
        <p:spPr>
          <a:xfrm flipH="1">
            <a:off x="4013256" y="3657600"/>
            <a:ext cx="253944" cy="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41" idx="1"/>
            <a:endCxn id="10" idx="3"/>
          </p:cNvCxnSpPr>
          <p:nvPr/>
        </p:nvCxnSpPr>
        <p:spPr>
          <a:xfrm flipH="1">
            <a:off x="5825952" y="3657600"/>
            <a:ext cx="270048" cy="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or: Elbow 26"/>
          <p:cNvCxnSpPr>
            <a:stCxn id="9" idx="0"/>
            <a:endCxn id="41" idx="0"/>
          </p:cNvCxnSpPr>
          <p:nvPr/>
        </p:nvCxnSpPr>
        <p:spPr>
          <a:xfrm rot="5400000" flipH="1" flipV="1">
            <a:off x="5050931" y="1274675"/>
            <a:ext cx="12700" cy="3650206"/>
          </a:xfrm>
          <a:prstGeom prst="bentConnector3">
            <a:avLst>
              <a:gd name="adj1" fmla="val 1800000"/>
            </a:avLst>
          </a:prstGeom>
          <a:ln>
            <a:solidFill>
              <a:schemeClr val="tx1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" name="Group 43"/>
          <p:cNvGrpSpPr/>
          <p:nvPr/>
        </p:nvGrpSpPr>
        <p:grpSpPr>
          <a:xfrm>
            <a:off x="427273" y="5031457"/>
            <a:ext cx="8289453" cy="762000"/>
            <a:chOff x="570634" y="5031457"/>
            <a:chExt cx="8289453" cy="762000"/>
          </a:xfrm>
        </p:grpSpPr>
        <p:sp>
          <p:nvSpPr>
            <p:cNvPr id="22" name="Rectangle 21"/>
            <p:cNvSpPr/>
            <p:nvPr/>
          </p:nvSpPr>
          <p:spPr>
            <a:xfrm>
              <a:off x="570634" y="5031457"/>
              <a:ext cx="1905000" cy="762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/>
                <a:t>Boston PCP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826936" y="5031457"/>
              <a:ext cx="1905000" cy="762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/>
                <a:t>Boston CP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698785" y="5031457"/>
              <a:ext cx="1905000" cy="762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/>
                <a:t>Boston </a:t>
              </a:r>
              <a:r>
                <a:rPr lang="en-US" sz="1800" dirty="0" err="1"/>
                <a:t>BH</a:t>
              </a:r>
              <a:endParaRPr lang="en-US" sz="1800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6955087" y="5031457"/>
              <a:ext cx="1905000" cy="762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/>
                <a:t>Cape PCP</a:t>
              </a:r>
            </a:p>
          </p:txBody>
        </p:sp>
      </p:grpSp>
      <p:cxnSp>
        <p:nvCxnSpPr>
          <p:cNvPr id="48" name="Straight Arrow Connector 47"/>
          <p:cNvCxnSpPr>
            <a:stCxn id="41" idx="2"/>
            <a:endCxn id="42" idx="0"/>
          </p:cNvCxnSpPr>
          <p:nvPr/>
        </p:nvCxnSpPr>
        <p:spPr>
          <a:xfrm>
            <a:off x="6876034" y="4215422"/>
            <a:ext cx="888192" cy="816035"/>
          </a:xfrm>
          <a:prstGeom prst="straightConnector1">
            <a:avLst/>
          </a:prstGeom>
          <a:ln w="38100">
            <a:solidFill>
              <a:srgbClr val="FFC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427273" y="5861733"/>
            <a:ext cx="8284108" cy="23426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ENS</a:t>
            </a:r>
            <a:r>
              <a:rPr lang="en-US" dirty="0"/>
              <a:t> recipients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27273" y="990600"/>
            <a:ext cx="8284108" cy="249713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Data submitters – acute care hospitals</a:t>
            </a:r>
          </a:p>
        </p:txBody>
      </p:sp>
    </p:spTree>
    <p:extLst>
      <p:ext uri="{BB962C8B-B14F-4D97-AF65-F5344CB8AC3E}">
        <p14:creationId xmlns:p14="http://schemas.microsoft.com/office/powerpoint/2010/main" val="881177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1" y="46038"/>
            <a:ext cx="6248399" cy="792162"/>
          </a:xfrm>
        </p:spPr>
        <p:txBody>
          <a:bodyPr/>
          <a:lstStyle/>
          <a:p>
            <a:r>
              <a:rPr lang="en-US" dirty="0"/>
              <a:t>ENS initiative: </a:t>
            </a:r>
            <a:br>
              <a:rPr lang="en-US" dirty="0"/>
            </a:br>
            <a:r>
              <a:rPr lang="en-US" dirty="0"/>
              <a:t>Regulatory and certification process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368D18A-47D3-417B-8049-0A96DF46771A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412954" y="1534425"/>
            <a:ext cx="8298426" cy="1789246"/>
            <a:chOff x="412954" y="1617542"/>
            <a:chExt cx="8298426" cy="1477529"/>
          </a:xfrm>
        </p:grpSpPr>
        <p:sp>
          <p:nvSpPr>
            <p:cNvPr id="12" name="Rectangle 11"/>
            <p:cNvSpPr/>
            <p:nvPr/>
          </p:nvSpPr>
          <p:spPr>
            <a:xfrm>
              <a:off x="2251586" y="1617542"/>
              <a:ext cx="6459794" cy="1477529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800" dirty="0">
                  <a:solidFill>
                    <a:schemeClr val="tx1"/>
                  </a:solidFill>
                </a:rPr>
                <a:t>Implement a framework that:</a:t>
              </a:r>
            </a:p>
            <a:p>
              <a:pPr marL="628506" lvl="1" indent="-171450">
                <a:buFont typeface="Arial" panose="020B0604020202020204" pitchFamily="34" charset="0"/>
                <a:buChar char="•"/>
              </a:pPr>
              <a:r>
                <a:rPr lang="en-US" sz="1800" dirty="0">
                  <a:solidFill>
                    <a:schemeClr val="tx1"/>
                  </a:solidFill>
                </a:rPr>
                <a:t>Supports HIway-facilitated initiatives improve health care delivery, quality, and coordination and increases provider access </a:t>
              </a:r>
            </a:p>
            <a:p>
              <a:pPr marL="628506" lvl="1" indent="-171450">
                <a:buFont typeface="Arial" panose="020B0604020202020204" pitchFamily="34" charset="0"/>
                <a:buChar char="•"/>
              </a:pPr>
              <a:r>
                <a:rPr lang="en-US" sz="1800" dirty="0">
                  <a:solidFill>
                    <a:schemeClr val="tx1"/>
                  </a:solidFill>
                </a:rPr>
                <a:t>Promotes robust privacy and security standards that protect patient data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12954" y="1617542"/>
              <a:ext cx="1838632" cy="147752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800" dirty="0"/>
                <a:t>Objectives:</a:t>
              </a:r>
            </a:p>
          </p:txBody>
        </p:sp>
      </p:grpSp>
      <p:sp>
        <p:nvSpPr>
          <p:cNvPr id="14" name="Rectangle 13"/>
          <p:cNvSpPr/>
          <p:nvPr/>
        </p:nvSpPr>
        <p:spPr>
          <a:xfrm>
            <a:off x="2251586" y="3581774"/>
            <a:ext cx="6459794" cy="106849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Establishes a new category of services: HIway-facilitated </a:t>
            </a:r>
            <a:r>
              <a:rPr lang="en-US" dirty="0">
                <a:solidFill>
                  <a:schemeClr val="tx1"/>
                </a:solidFill>
              </a:rPr>
              <a:t>Services; to include the </a:t>
            </a:r>
            <a:r>
              <a:rPr lang="en-US" sz="1800" dirty="0">
                <a:solidFill>
                  <a:schemeClr val="tx1"/>
                </a:solidFill>
              </a:rPr>
              <a:t>statewide ENS framework with vendor certification process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Requires providers to submit ADT feeds to certified </a:t>
            </a:r>
            <a:r>
              <a:rPr lang="en-US" sz="1800" dirty="0" err="1">
                <a:solidFill>
                  <a:schemeClr val="tx1"/>
                </a:solidFill>
              </a:rPr>
              <a:t>ENS</a:t>
            </a:r>
            <a:r>
              <a:rPr lang="en-US" sz="1800" dirty="0">
                <a:solidFill>
                  <a:schemeClr val="tx1"/>
                </a:solidFill>
              </a:rPr>
              <a:t> vendor(s)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12954" y="3571897"/>
            <a:ext cx="1838632" cy="106849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dirty="0"/>
              <a:t>Regulation: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412954" y="4898491"/>
            <a:ext cx="8298426" cy="1349909"/>
            <a:chOff x="412954" y="5127091"/>
            <a:chExt cx="8298426" cy="1349909"/>
          </a:xfrm>
        </p:grpSpPr>
        <p:sp>
          <p:nvSpPr>
            <p:cNvPr id="16" name="Rectangle 15"/>
            <p:cNvSpPr/>
            <p:nvPr/>
          </p:nvSpPr>
          <p:spPr>
            <a:xfrm>
              <a:off x="2251586" y="5127091"/>
              <a:ext cx="6459794" cy="134990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800" dirty="0" err="1">
                  <a:solidFill>
                    <a:schemeClr val="tx1"/>
                  </a:solidFill>
                </a:rPr>
                <a:t>EOHHS</a:t>
              </a:r>
              <a:r>
                <a:rPr lang="en-US" sz="1800" dirty="0">
                  <a:solidFill>
                    <a:schemeClr val="tx1"/>
                  </a:solidFill>
                </a:rPr>
                <a:t> to develop detailed objective criteria to determine certification eligibility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800" dirty="0">
                  <a:solidFill>
                    <a:schemeClr val="tx1"/>
                  </a:solidFill>
                </a:rPr>
                <a:t>Define “rules of the road” for ENS vendors through certification (</a:t>
              </a:r>
              <a:r>
                <a:rPr lang="en-US" sz="1800" i="1" dirty="0">
                  <a:solidFill>
                    <a:schemeClr val="tx1"/>
                  </a:solidFill>
                </a:rPr>
                <a:t>e.g.,</a:t>
              </a:r>
              <a:r>
                <a:rPr lang="en-US" sz="1800" dirty="0">
                  <a:solidFill>
                    <a:schemeClr val="tx1"/>
                  </a:solidFill>
                </a:rPr>
                <a:t> limit use cases, require vendor reflection, security </a:t>
              </a:r>
              <a:br>
                <a:rPr lang="en-US" sz="1800" dirty="0">
                  <a:solidFill>
                    <a:schemeClr val="tx1"/>
                  </a:solidFill>
                </a:rPr>
              </a:br>
              <a:r>
                <a:rPr lang="en-US" sz="1800" dirty="0">
                  <a:solidFill>
                    <a:schemeClr val="tx1"/>
                  </a:solidFill>
                </a:rPr>
                <a:t>requirements, etc.)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12954" y="5127091"/>
              <a:ext cx="1838632" cy="134990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800" dirty="0"/>
                <a:t>Certification: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65536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1" y="0"/>
            <a:ext cx="6172199" cy="792162"/>
          </a:xfrm>
        </p:spPr>
        <p:txBody>
          <a:bodyPr/>
          <a:lstStyle/>
          <a:p>
            <a:r>
              <a:rPr lang="en-US" dirty="0" err="1"/>
              <a:t>ENS</a:t>
            </a:r>
            <a:r>
              <a:rPr lang="en-US" dirty="0"/>
              <a:t> initiative: </a:t>
            </a:r>
            <a:r>
              <a:rPr lang="en-US" dirty="0" err="1"/>
              <a:t>ENS</a:t>
            </a:r>
            <a:r>
              <a:rPr lang="en-US" dirty="0"/>
              <a:t> regulation and certification timeline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368D18A-47D3-417B-8049-0A96DF46771A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22787" y="2638018"/>
            <a:ext cx="1838632" cy="75748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Q4 2019</a:t>
            </a:r>
          </a:p>
        </p:txBody>
      </p:sp>
      <p:sp>
        <p:nvSpPr>
          <p:cNvPr id="9" name="Rectangle 8"/>
          <p:cNvSpPr/>
          <p:nvPr/>
        </p:nvSpPr>
        <p:spPr>
          <a:xfrm>
            <a:off x="1219199" y="4609130"/>
            <a:ext cx="7502013" cy="75748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chemeClr val="tx1"/>
                </a:solidFill>
              </a:rPr>
              <a:t>Post finalized certification criteria on </a:t>
            </a:r>
            <a:r>
              <a:rPr lang="en-US" sz="2000" dirty="0" err="1">
                <a:solidFill>
                  <a:schemeClr val="tx1"/>
                </a:solidFill>
              </a:rPr>
              <a:t>COMMBUYS</a:t>
            </a:r>
            <a:endParaRPr lang="en-US" sz="2000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chemeClr val="tx1"/>
                </a:solidFill>
              </a:rPr>
              <a:t>Qualifying vendors certified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22787" y="1496962"/>
            <a:ext cx="8298427" cy="941437"/>
            <a:chOff x="422787" y="1496962"/>
            <a:chExt cx="8298427" cy="941437"/>
          </a:xfrm>
        </p:grpSpPr>
        <p:sp>
          <p:nvSpPr>
            <p:cNvPr id="6" name="Rectangle 5"/>
            <p:cNvSpPr/>
            <p:nvPr/>
          </p:nvSpPr>
          <p:spPr>
            <a:xfrm>
              <a:off x="422787" y="1496962"/>
              <a:ext cx="1838632" cy="941437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Q3 2019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261420" y="1496962"/>
              <a:ext cx="6459794" cy="941437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>
                <a:buFont typeface="Wingdings" panose="05000000000000000000" pitchFamily="2" charset="2"/>
                <a:buChar char="ü"/>
              </a:pPr>
              <a:r>
                <a:rPr lang="en-US" sz="2000" dirty="0">
                  <a:solidFill>
                    <a:schemeClr val="tx1"/>
                  </a:solidFill>
                </a:rPr>
                <a:t>6/28 – Proposed regulation published</a:t>
              </a:r>
            </a:p>
            <a:p>
              <a:pPr marL="342900" indent="-342900">
                <a:buFont typeface="Wingdings" panose="05000000000000000000" pitchFamily="2" charset="2"/>
                <a:buChar char="ü"/>
              </a:pPr>
              <a:r>
                <a:rPr lang="en-US" sz="2000" dirty="0">
                  <a:solidFill>
                    <a:schemeClr val="tx1"/>
                  </a:solidFill>
                </a:rPr>
                <a:t>7/19 – Proposed regulation public hearing &amp; written testimony</a:t>
              </a:r>
            </a:p>
          </p:txBody>
        </p:sp>
      </p:grpSp>
      <p:sp>
        <p:nvSpPr>
          <p:cNvPr id="17" name="Rectangle 16"/>
          <p:cNvSpPr/>
          <p:nvPr/>
        </p:nvSpPr>
        <p:spPr>
          <a:xfrm>
            <a:off x="1219199" y="3595121"/>
            <a:ext cx="7502013" cy="815273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q"/>
            </a:pPr>
            <a:endParaRPr lang="en-US" sz="2000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tx1"/>
                </a:solidFill>
              </a:rPr>
              <a:t>10/4 Final regulation in effect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tx1"/>
                </a:solidFill>
              </a:rPr>
              <a:t>10/4 Listening session on certification criteria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dirty="0">
              <a:solidFill>
                <a:schemeClr val="tx1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22787" y="5567116"/>
            <a:ext cx="8298426" cy="757484"/>
            <a:chOff x="471948" y="4558022"/>
            <a:chExt cx="8298426" cy="1008211"/>
          </a:xfrm>
        </p:grpSpPr>
        <p:sp>
          <p:nvSpPr>
            <p:cNvPr id="11" name="Rectangle 10"/>
            <p:cNvSpPr/>
            <p:nvPr/>
          </p:nvSpPr>
          <p:spPr>
            <a:xfrm>
              <a:off x="471948" y="4558022"/>
              <a:ext cx="1838632" cy="1008211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Q1 2020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310580" y="4558022"/>
              <a:ext cx="6459794" cy="1008211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>
                <a:buFont typeface="Wingdings" panose="05000000000000000000" pitchFamily="2" charset="2"/>
                <a:buChar char="q"/>
              </a:pPr>
              <a:r>
                <a:rPr lang="en-US" sz="2000" dirty="0">
                  <a:solidFill>
                    <a:schemeClr val="tx1"/>
                  </a:solidFill>
                </a:rPr>
                <a:t>ENS framework live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85950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1" y="0"/>
            <a:ext cx="6172199" cy="792162"/>
          </a:xfrm>
        </p:spPr>
        <p:txBody>
          <a:bodyPr/>
          <a:lstStyle/>
          <a:p>
            <a:r>
              <a:rPr lang="en-US" dirty="0" err="1"/>
              <a:t>ENS</a:t>
            </a:r>
            <a:r>
              <a:rPr lang="en-US" dirty="0"/>
              <a:t> Certification: Process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368D18A-47D3-417B-8049-0A96DF46771A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1143000"/>
            <a:ext cx="8292737" cy="10668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Vendors will be certified for a 2-year term, with the option to recertify. Future certification criteria will account for evolving HIT landscape and new technologies.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E8A98558-09FB-4273-B0B6-DF9DFEE58308}"/>
              </a:ext>
            </a:extLst>
          </p:cNvPr>
          <p:cNvGrpSpPr/>
          <p:nvPr/>
        </p:nvGrpSpPr>
        <p:grpSpPr>
          <a:xfrm>
            <a:off x="432164" y="3784967"/>
            <a:ext cx="4000981" cy="1106424"/>
            <a:chOff x="428897" y="3366337"/>
            <a:chExt cx="4000981" cy="914400"/>
          </a:xfrm>
        </p:grpSpPr>
        <p:sp>
          <p:nvSpPr>
            <p:cNvPr id="8" name="Rectangle 7"/>
            <p:cNvSpPr/>
            <p:nvPr/>
          </p:nvSpPr>
          <p:spPr>
            <a:xfrm>
              <a:off x="1663336" y="3366337"/>
              <a:ext cx="2766542" cy="9144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Initial fixed 2-year term </a:t>
              </a:r>
            </a:p>
            <a:p>
              <a:pPr algn="ctr"/>
              <a:r>
                <a:rPr lang="en-US" dirty="0">
                  <a:solidFill>
                    <a:schemeClr val="tx1"/>
                  </a:solidFill>
                </a:rPr>
                <a:t>(’20 – ’22)</a:t>
              </a:r>
            </a:p>
            <a:p>
              <a:pPr algn="ctr"/>
              <a:r>
                <a:rPr lang="en-US" dirty="0">
                  <a:solidFill>
                    <a:schemeClr val="tx1"/>
                  </a:solidFill>
                </a:rPr>
                <a:t>Future rolling 2-year terms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428897" y="3366337"/>
              <a:ext cx="1234439" cy="9144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Term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B64BF789-1B6C-4531-9F55-626D0C4A5F3C}"/>
              </a:ext>
            </a:extLst>
          </p:cNvPr>
          <p:cNvGrpSpPr/>
          <p:nvPr/>
        </p:nvGrpSpPr>
        <p:grpSpPr>
          <a:xfrm>
            <a:off x="2573383" y="2514600"/>
            <a:ext cx="3997234" cy="914400"/>
            <a:chOff x="435911" y="4395104"/>
            <a:chExt cx="3997234" cy="914400"/>
          </a:xfrm>
        </p:grpSpPr>
        <p:sp>
          <p:nvSpPr>
            <p:cNvPr id="11" name="Rectangle 10"/>
            <p:cNvSpPr/>
            <p:nvPr/>
          </p:nvSpPr>
          <p:spPr>
            <a:xfrm>
              <a:off x="435911" y="4395104"/>
              <a:ext cx="1234440" cy="9144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Objective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689945" y="4395104"/>
              <a:ext cx="2743200" cy="9144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Create framework for vendor-to-vendor </a:t>
              </a:r>
              <a:br>
                <a:rPr lang="en-US" dirty="0">
                  <a:solidFill>
                    <a:schemeClr val="tx1"/>
                  </a:solidFill>
                </a:rPr>
              </a:br>
              <a:r>
                <a:rPr lang="en-US" dirty="0">
                  <a:solidFill>
                    <a:schemeClr val="tx1"/>
                  </a:solidFill>
                </a:rPr>
                <a:t>ADT sharing</a:t>
              </a:r>
            </a:p>
          </p:txBody>
        </p:sp>
      </p:grpSp>
      <p:sp>
        <p:nvSpPr>
          <p:cNvPr id="29" name="Rectangle 28">
            <a:extLst>
              <a:ext uri="{FF2B5EF4-FFF2-40B4-BE49-F238E27FC236}">
                <a16:creationId xmlns:a16="http://schemas.microsoft.com/office/drawing/2014/main" id="{B85B3461-2D6A-4194-8D46-B31213942956}"/>
              </a:ext>
            </a:extLst>
          </p:cNvPr>
          <p:cNvSpPr/>
          <p:nvPr/>
        </p:nvSpPr>
        <p:spPr>
          <a:xfrm>
            <a:off x="4644298" y="3678980"/>
            <a:ext cx="4168775" cy="264561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F3273E5-DE92-48A1-ABCE-D9B57148A5BC}"/>
              </a:ext>
            </a:extLst>
          </p:cNvPr>
          <p:cNvGrpSpPr/>
          <p:nvPr/>
        </p:nvGrpSpPr>
        <p:grpSpPr>
          <a:xfrm>
            <a:off x="4709285" y="3784967"/>
            <a:ext cx="3998804" cy="1112537"/>
            <a:chOff x="4709285" y="3877010"/>
            <a:chExt cx="3998804" cy="1112537"/>
          </a:xfrm>
        </p:grpSpPr>
        <p:sp>
          <p:nvSpPr>
            <p:cNvPr id="14" name="Rectangle 13"/>
            <p:cNvSpPr/>
            <p:nvPr/>
          </p:nvSpPr>
          <p:spPr>
            <a:xfrm>
              <a:off x="4709285" y="3883123"/>
              <a:ext cx="1234440" cy="110642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Criteria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964889" y="3877010"/>
              <a:ext cx="2743200" cy="1106424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>
                  <a:solidFill>
                    <a:schemeClr val="tx1"/>
                  </a:solidFill>
                </a:rPr>
                <a:t>EOHHS</a:t>
              </a:r>
              <a:r>
                <a:rPr lang="en-US" dirty="0">
                  <a:solidFill>
                    <a:schemeClr val="tx1"/>
                  </a:solidFill>
                </a:rPr>
                <a:t> will evaluate </a:t>
              </a:r>
              <a:r>
                <a:rPr lang="en-US" dirty="0" err="1">
                  <a:solidFill>
                    <a:schemeClr val="tx1"/>
                  </a:solidFill>
                </a:rPr>
                <a:t>ENS</a:t>
              </a:r>
              <a:r>
                <a:rPr lang="en-US" dirty="0">
                  <a:solidFill>
                    <a:schemeClr val="tx1"/>
                  </a:solidFill>
                </a:rPr>
                <a:t> vendors’ ability to meet certification criteria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25DFA1E4-EDF2-4D17-97CF-A976F0789880}"/>
              </a:ext>
            </a:extLst>
          </p:cNvPr>
          <p:cNvGrpSpPr/>
          <p:nvPr/>
        </p:nvGrpSpPr>
        <p:grpSpPr>
          <a:xfrm>
            <a:off x="4709285" y="5112744"/>
            <a:ext cx="3998804" cy="1106424"/>
            <a:chOff x="4709285" y="4918082"/>
            <a:chExt cx="3998804" cy="1106424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2D4A731-CF57-41DC-A5AA-95FB609B82A6}"/>
                </a:ext>
              </a:extLst>
            </p:cNvPr>
            <p:cNvSpPr/>
            <p:nvPr/>
          </p:nvSpPr>
          <p:spPr>
            <a:xfrm>
              <a:off x="4709285" y="4918082"/>
              <a:ext cx="1234440" cy="110642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Obligations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0B0BB76B-DEBD-4931-AE4D-C2ABCA12407A}"/>
                </a:ext>
              </a:extLst>
            </p:cNvPr>
            <p:cNvSpPr/>
            <p:nvPr/>
          </p:nvSpPr>
          <p:spPr>
            <a:xfrm>
              <a:off x="5964889" y="4918082"/>
              <a:ext cx="2743200" cy="1106424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The </a:t>
              </a:r>
              <a:r>
                <a:rPr lang="en-US" dirty="0" err="1">
                  <a:solidFill>
                    <a:schemeClr val="tx1"/>
                  </a:solidFill>
                </a:rPr>
                <a:t>ENS</a:t>
              </a:r>
              <a:r>
                <a:rPr lang="en-US" dirty="0">
                  <a:solidFill>
                    <a:schemeClr val="tx1"/>
                  </a:solidFill>
                </a:rPr>
                <a:t>-based terms that </a:t>
              </a:r>
              <a:r>
                <a:rPr lang="en-US" dirty="0" err="1">
                  <a:solidFill>
                    <a:schemeClr val="tx1"/>
                  </a:solidFill>
                </a:rPr>
                <a:t>ENS</a:t>
              </a:r>
              <a:r>
                <a:rPr lang="en-US" dirty="0">
                  <a:solidFill>
                    <a:schemeClr val="tx1"/>
                  </a:solidFill>
                </a:rPr>
                <a:t> vendors will held to for participating in the </a:t>
              </a:r>
              <a:r>
                <a:rPr lang="en-US" dirty="0" err="1">
                  <a:solidFill>
                    <a:schemeClr val="tx1"/>
                  </a:solidFill>
                </a:rPr>
                <a:t>ENS</a:t>
              </a:r>
              <a:r>
                <a:rPr lang="en-US" dirty="0">
                  <a:solidFill>
                    <a:schemeClr val="tx1"/>
                  </a:solidFill>
                </a:rPr>
                <a:t> framework 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F34EF686-585D-4EAF-8003-56A7131A2EAD}"/>
              </a:ext>
            </a:extLst>
          </p:cNvPr>
          <p:cNvGrpSpPr/>
          <p:nvPr/>
        </p:nvGrpSpPr>
        <p:grpSpPr>
          <a:xfrm>
            <a:off x="435911" y="5102506"/>
            <a:ext cx="3997234" cy="1114988"/>
            <a:chOff x="435911" y="5428565"/>
            <a:chExt cx="3997234" cy="921477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BD492091-2407-4225-9D70-A7D59AF3C188}"/>
                </a:ext>
              </a:extLst>
            </p:cNvPr>
            <p:cNvSpPr/>
            <p:nvPr/>
          </p:nvSpPr>
          <p:spPr>
            <a:xfrm>
              <a:off x="435911" y="5428565"/>
              <a:ext cx="1234440" cy="9144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Standard MA terms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A1DF0007-D752-4CFE-B39F-8CEBE77A834C}"/>
                </a:ext>
              </a:extLst>
            </p:cNvPr>
            <p:cNvSpPr/>
            <p:nvPr/>
          </p:nvSpPr>
          <p:spPr>
            <a:xfrm>
              <a:off x="1689945" y="5435642"/>
              <a:ext cx="2743200" cy="9144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ENS vendors to agree and to comply with standard terms and conditions of the Commonwealth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909901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1" y="0"/>
            <a:ext cx="6172199" cy="792162"/>
          </a:xfrm>
        </p:spPr>
        <p:txBody>
          <a:bodyPr/>
          <a:lstStyle/>
          <a:p>
            <a:r>
              <a:rPr lang="en-US" dirty="0" err="1"/>
              <a:t>ENS</a:t>
            </a:r>
            <a:r>
              <a:rPr lang="en-US" dirty="0"/>
              <a:t> Certification: Criteria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368D18A-47D3-417B-8049-0A96DF46771A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1295400"/>
            <a:ext cx="8229600" cy="914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EOHHS</a:t>
            </a:r>
            <a:r>
              <a:rPr lang="en-US" dirty="0">
                <a:solidFill>
                  <a:schemeClr val="bg1"/>
                </a:solidFill>
              </a:rPr>
              <a:t> will evaluate all </a:t>
            </a:r>
            <a:r>
              <a:rPr lang="en-US" dirty="0" err="1">
                <a:solidFill>
                  <a:schemeClr val="bg1"/>
                </a:solidFill>
              </a:rPr>
              <a:t>ENS</a:t>
            </a:r>
            <a:r>
              <a:rPr lang="en-US" dirty="0">
                <a:solidFill>
                  <a:schemeClr val="bg1"/>
                </a:solidFill>
              </a:rPr>
              <a:t> vendors based on business requirements, functional capabilities, and security capabilities to determine whether to grant certification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2438400"/>
            <a:ext cx="2667000" cy="6126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Business requirements</a:t>
            </a:r>
          </a:p>
        </p:txBody>
      </p:sp>
      <p:sp>
        <p:nvSpPr>
          <p:cNvPr id="6" name="Rectangle 5"/>
          <p:cNvSpPr/>
          <p:nvPr/>
        </p:nvSpPr>
        <p:spPr>
          <a:xfrm>
            <a:off x="6044890" y="2438400"/>
            <a:ext cx="2667000" cy="6126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Security</a:t>
            </a:r>
          </a:p>
        </p:txBody>
      </p:sp>
      <p:sp>
        <p:nvSpPr>
          <p:cNvPr id="7" name="Rectangle 6"/>
          <p:cNvSpPr/>
          <p:nvPr/>
        </p:nvSpPr>
        <p:spPr>
          <a:xfrm>
            <a:off x="3211824" y="2438400"/>
            <a:ext cx="2745440" cy="6126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Functional capabilities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3051047"/>
            <a:ext cx="2667000" cy="341642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Sec. of State Certificate of Good Standing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Status thresholds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20 practices, or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700k patients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Full status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ENS</a:t>
            </a:r>
            <a:r>
              <a:rPr lang="en-US" dirty="0">
                <a:solidFill>
                  <a:schemeClr val="tx1"/>
                </a:solidFill>
              </a:rPr>
              <a:t> today in 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Provisional status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ENS</a:t>
            </a:r>
            <a:r>
              <a:rPr lang="en-US" dirty="0">
                <a:solidFill>
                  <a:schemeClr val="tx1"/>
                </a:solidFill>
              </a:rPr>
              <a:t> today in 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Add’l</a:t>
            </a:r>
            <a:r>
              <a:rPr lang="en-US" dirty="0">
                <a:solidFill>
                  <a:schemeClr val="tx1"/>
                </a:solidFill>
              </a:rPr>
              <a:t> business info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Adverse events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Data breaches</a:t>
            </a:r>
          </a:p>
        </p:txBody>
      </p:sp>
      <p:sp>
        <p:nvSpPr>
          <p:cNvPr id="9" name="Rectangle 8"/>
          <p:cNvSpPr/>
          <p:nvPr/>
        </p:nvSpPr>
        <p:spPr>
          <a:xfrm>
            <a:off x="3211825" y="3051047"/>
            <a:ext cx="2745440" cy="341642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Send and receive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HL7 ADTs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Patient matching algorithm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Generating notifications to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ENS recipients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Secure destruction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of ADTs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Reporting to the state</a:t>
            </a:r>
          </a:p>
        </p:txBody>
      </p:sp>
      <p:sp>
        <p:nvSpPr>
          <p:cNvPr id="10" name="Rectangle 9"/>
          <p:cNvSpPr/>
          <p:nvPr/>
        </p:nvSpPr>
        <p:spPr>
          <a:xfrm>
            <a:off x="6044890" y="3051047"/>
            <a:ext cx="2667000" cy="341642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HITRUST</a:t>
            </a:r>
            <a:r>
              <a:rPr lang="en-US" dirty="0">
                <a:solidFill>
                  <a:schemeClr val="tx1"/>
                </a:solidFill>
              </a:rPr>
              <a:t> Certified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Ability to encrypt data </a:t>
            </a:r>
            <a:r>
              <a:rPr lang="en-US" u="sng" dirty="0">
                <a:solidFill>
                  <a:schemeClr val="tx1"/>
                </a:solidFill>
              </a:rPr>
              <a:t>AND</a:t>
            </a:r>
            <a:r>
              <a:rPr lang="en-US" dirty="0">
                <a:solidFill>
                  <a:schemeClr val="tx1"/>
                </a:solidFill>
              </a:rPr>
              <a:t> use secured channel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Use endpoint security measures like antivirus, security training, and secure destruction of ADTs</a:t>
            </a:r>
          </a:p>
        </p:txBody>
      </p:sp>
    </p:spTree>
    <p:extLst>
      <p:ext uri="{BB962C8B-B14F-4D97-AF65-F5344CB8AC3E}">
        <p14:creationId xmlns:p14="http://schemas.microsoft.com/office/powerpoint/2010/main" val="37131590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ENS</a:t>
            </a:r>
            <a:r>
              <a:rPr lang="en-US" dirty="0"/>
              <a:t> Certification: Vendor obligations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368D18A-47D3-417B-8049-0A96DF46771A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1295400"/>
            <a:ext cx="8229600" cy="914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EOHHS</a:t>
            </a:r>
            <a:r>
              <a:rPr lang="en-US" dirty="0">
                <a:solidFill>
                  <a:schemeClr val="bg1"/>
                </a:solidFill>
              </a:rPr>
              <a:t> will hold all Certified </a:t>
            </a:r>
            <a:r>
              <a:rPr lang="en-US" dirty="0" err="1">
                <a:solidFill>
                  <a:schemeClr val="bg1"/>
                </a:solidFill>
              </a:rPr>
              <a:t>ENS</a:t>
            </a:r>
            <a:r>
              <a:rPr lang="en-US" dirty="0">
                <a:solidFill>
                  <a:schemeClr val="bg1"/>
                </a:solidFill>
              </a:rPr>
              <a:t> vendors to the </a:t>
            </a:r>
            <a:r>
              <a:rPr lang="en-US" dirty="0" err="1">
                <a:solidFill>
                  <a:schemeClr val="bg1"/>
                </a:solidFill>
              </a:rPr>
              <a:t>ENS</a:t>
            </a:r>
            <a:r>
              <a:rPr lang="en-US" dirty="0">
                <a:solidFill>
                  <a:schemeClr val="bg1"/>
                </a:solidFill>
              </a:rPr>
              <a:t> framework obligations during the certification term in areas including data security, data reflection, and reporting.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2514600"/>
            <a:ext cx="2514600" cy="6126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Data security</a:t>
            </a:r>
          </a:p>
        </p:txBody>
      </p:sp>
      <p:sp>
        <p:nvSpPr>
          <p:cNvPr id="6" name="Rectangle 5"/>
          <p:cNvSpPr/>
          <p:nvPr/>
        </p:nvSpPr>
        <p:spPr>
          <a:xfrm>
            <a:off x="6172200" y="2514600"/>
            <a:ext cx="2514600" cy="6126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Reporting requirement</a:t>
            </a:r>
          </a:p>
        </p:txBody>
      </p:sp>
      <p:sp>
        <p:nvSpPr>
          <p:cNvPr id="7" name="Rectangle 6"/>
          <p:cNvSpPr/>
          <p:nvPr/>
        </p:nvSpPr>
        <p:spPr>
          <a:xfrm>
            <a:off x="3314700" y="2514600"/>
            <a:ext cx="2514600" cy="6126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Data reflection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3127248"/>
            <a:ext cx="2514600" cy="31973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Maintain </a:t>
            </a:r>
            <a:r>
              <a:rPr lang="en-US" dirty="0" err="1">
                <a:solidFill>
                  <a:schemeClr val="tx1"/>
                </a:solidFill>
              </a:rPr>
              <a:t>HITRUST</a:t>
            </a:r>
            <a:r>
              <a:rPr lang="en-US" dirty="0">
                <a:solidFill>
                  <a:schemeClr val="tx1"/>
                </a:solidFill>
              </a:rPr>
              <a:t> Certification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Maintain certification criteria standards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Encryption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Secure channel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WISP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Must treat ADT appropriately under data reflection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3314700" y="3127248"/>
            <a:ext cx="2514600" cy="31973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Certified </a:t>
            </a:r>
            <a:r>
              <a:rPr lang="en-US" dirty="0" err="1">
                <a:solidFill>
                  <a:schemeClr val="tx1"/>
                </a:solidFill>
              </a:rPr>
              <a:t>ENS</a:t>
            </a:r>
            <a:r>
              <a:rPr lang="en-US" dirty="0">
                <a:solidFill>
                  <a:schemeClr val="tx1"/>
                </a:solidFill>
              </a:rPr>
              <a:t> vendors must share ADTs with one another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Certified </a:t>
            </a:r>
            <a:r>
              <a:rPr lang="en-US" dirty="0" err="1">
                <a:solidFill>
                  <a:schemeClr val="tx1"/>
                </a:solidFill>
              </a:rPr>
              <a:t>ENS</a:t>
            </a:r>
            <a:r>
              <a:rPr lang="en-US" dirty="0">
                <a:solidFill>
                  <a:schemeClr val="tx1"/>
                </a:solidFill>
              </a:rPr>
              <a:t> vendors must handle and delete ADTs appropriately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Immediate deletion of Raw ADTs, non-match Processed ADTs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6172200" y="3127248"/>
            <a:ext cx="2514600" cy="31973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Certified ENS vendors must report to </a:t>
            </a:r>
            <a:r>
              <a:rPr lang="en-US" dirty="0" err="1">
                <a:solidFill>
                  <a:schemeClr val="tx1"/>
                </a:solidFill>
              </a:rPr>
              <a:t>EOHHS</a:t>
            </a:r>
            <a:r>
              <a:rPr lang="en-US" dirty="0">
                <a:solidFill>
                  <a:schemeClr val="tx1"/>
                </a:solidFill>
              </a:rPr>
              <a:t> on transaction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Certified ENS vendors must provide </a:t>
            </a:r>
            <a:r>
              <a:rPr lang="en-US" dirty="0" err="1">
                <a:solidFill>
                  <a:schemeClr val="tx1"/>
                </a:solidFill>
              </a:rPr>
              <a:t>EOHHS</a:t>
            </a:r>
            <a:r>
              <a:rPr lang="en-US" dirty="0">
                <a:solidFill>
                  <a:schemeClr val="tx1"/>
                </a:solidFill>
              </a:rPr>
              <a:t> with its client list quarterly for program management (submitters + receivers)</a:t>
            </a:r>
          </a:p>
        </p:txBody>
      </p:sp>
    </p:spTree>
    <p:extLst>
      <p:ext uri="{BB962C8B-B14F-4D97-AF65-F5344CB8AC3E}">
        <p14:creationId xmlns:p14="http://schemas.microsoft.com/office/powerpoint/2010/main" val="2226259584"/>
      </p:ext>
    </p:extLst>
  </p:cSld>
  <p:clrMapOvr>
    <a:masterClrMapping/>
  </p:clrMapOvr>
</p:sld>
</file>

<file path=ppt/theme/theme1.xml><?xml version="1.0" encoding="utf-8"?>
<a:theme xmlns:a="http://schemas.openxmlformats.org/drawingml/2006/main" name="1_EH_EOHHS_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Iway Template" id="{F6EB77F7-5592-4870-A726-6AA0886A14A9}" vid="{7CAAAA26-295D-485A-AD6F-43825252D94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HIway Template</Template>
  <TotalTime>717</TotalTime>
  <Words>1027</Words>
  <Application>Microsoft Office PowerPoint</Application>
  <PresentationFormat>On-screen Show (4:3)</PresentationFormat>
  <Paragraphs>214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1_EH_EOHHS_Master</vt:lpstr>
      <vt:lpstr>PowerPoint Presentation</vt:lpstr>
      <vt:lpstr>Agenda</vt:lpstr>
      <vt:lpstr>ENS initiative history</vt:lpstr>
      <vt:lpstr>ENS initiative: ENS framework</vt:lpstr>
      <vt:lpstr>ENS initiative:  Regulatory and certification process</vt:lpstr>
      <vt:lpstr>ENS initiative: ENS regulation and certification timeline</vt:lpstr>
      <vt:lpstr>ENS Certification: Process</vt:lpstr>
      <vt:lpstr>ENS Certification: Criteria</vt:lpstr>
      <vt:lpstr>ENS Certification: Vendor obligations</vt:lpstr>
      <vt:lpstr>ENS Mechanics: Data reflection</vt:lpstr>
      <vt:lpstr>ENS Mechanics: ADT processing</vt:lpstr>
      <vt:lpstr>Contact Information</vt:lpstr>
    </vt:vector>
  </TitlesOfParts>
  <Company>EOHHS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Ng, Karbert S (EHS)</dc:creator>
  <cp:lastModifiedBy>Boutin-Coviello, Pam (EHS)</cp:lastModifiedBy>
  <cp:revision>47</cp:revision>
  <cp:lastPrinted>2019-10-03T20:10:39Z</cp:lastPrinted>
  <dcterms:created xsi:type="dcterms:W3CDTF">2019-09-19T14:25:10Z</dcterms:created>
  <dcterms:modified xsi:type="dcterms:W3CDTF">2019-10-03T20:30:16Z</dcterms:modified>
</cp:coreProperties>
</file>