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2" r:id="rId2"/>
    <p:sldId id="259" r:id="rId3"/>
    <p:sldId id="278" r:id="rId4"/>
    <p:sldId id="293" r:id="rId5"/>
    <p:sldId id="294" r:id="rId6"/>
    <p:sldId id="286" r:id="rId7"/>
    <p:sldId id="287" r:id="rId8"/>
    <p:sldId id="288" r:id="rId9"/>
    <p:sldId id="289" r:id="rId10"/>
    <p:sldId id="290" r:id="rId11"/>
    <p:sldId id="291" r:id="rId12"/>
    <p:sldId id="280" r:id="rId13"/>
    <p:sldId id="257" r:id="rId14"/>
    <p:sldId id="295" r:id="rId15"/>
    <p:sldId id="292" r:id="rId16"/>
    <p:sldId id="271" r:id="rId17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BBAB"/>
    <a:srgbClr val="2F2879"/>
    <a:srgbClr val="34164A"/>
    <a:srgbClr val="7030A0"/>
    <a:srgbClr val="B4B4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404" autoAdjust="0"/>
  </p:normalViewPr>
  <p:slideViewPr>
    <p:cSldViewPr>
      <p:cViewPr varScale="1">
        <p:scale>
          <a:sx n="91" d="100"/>
          <a:sy n="91" d="100"/>
        </p:scale>
        <p:origin x="2184" y="90"/>
      </p:cViewPr>
      <p:guideLst>
        <p:guide orient="horz" pos="216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786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3263D4-9A77-4C86-9CC4-839926420533}" type="doc">
      <dgm:prSet loTypeId="urn:microsoft.com/office/officeart/2005/8/layout/cycle3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2A7D6FC-958C-46AF-946F-7EC49553912E}" type="pres">
      <dgm:prSet presAssocID="{F53263D4-9A77-4C86-9CC4-83992642053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296327-4450-409C-8A48-59FA0E87C824}" type="pres">
      <dgm:prSet presAssocID="{F53263D4-9A77-4C86-9CC4-839926420533}" presName="cycle" presStyleCnt="0"/>
      <dgm:spPr/>
    </dgm:pt>
  </dgm:ptLst>
  <dgm:cxnLst>
    <dgm:cxn modelId="{3926A1AB-36B9-41E5-B76B-D1FADABCC880}" type="presOf" srcId="{F53263D4-9A77-4C86-9CC4-839926420533}" destId="{A2A7D6FC-958C-46AF-946F-7EC49553912E}" srcOrd="0" destOrd="0" presId="urn:microsoft.com/office/officeart/2005/8/layout/cycle3"/>
    <dgm:cxn modelId="{F03E57D0-1CC9-4545-A29F-4B830E388BE0}" type="presParOf" srcId="{A2A7D6FC-958C-46AF-946F-7EC49553912E}" destId="{14296327-4450-409C-8A48-59FA0E87C824}" srcOrd="0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66626" cy="467835"/>
          </a:xfrm>
          <a:prstGeom prst="rect">
            <a:avLst/>
          </a:prstGeom>
        </p:spPr>
        <p:txBody>
          <a:bodyPr vert="horz" lIns="92031" tIns="46015" rIns="92031" bIns="460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850" y="1"/>
            <a:ext cx="3066626" cy="467835"/>
          </a:xfrm>
          <a:prstGeom prst="rect">
            <a:avLst/>
          </a:prstGeom>
        </p:spPr>
        <p:txBody>
          <a:bodyPr vert="horz" lIns="92031" tIns="46015" rIns="92031" bIns="46015" rtlCol="0"/>
          <a:lstStyle>
            <a:lvl1pPr algn="r">
              <a:defRPr sz="1200"/>
            </a:lvl1pPr>
          </a:lstStyle>
          <a:p>
            <a:fld id="{6F2038AA-E9A3-442C-8BDA-6DA08D74667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93645"/>
            <a:ext cx="3066626" cy="467835"/>
          </a:xfrm>
          <a:prstGeom prst="rect">
            <a:avLst/>
          </a:prstGeom>
        </p:spPr>
        <p:txBody>
          <a:bodyPr vert="horz" lIns="92031" tIns="46015" rIns="92031" bIns="460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850" y="8893645"/>
            <a:ext cx="3066626" cy="467835"/>
          </a:xfrm>
          <a:prstGeom prst="rect">
            <a:avLst/>
          </a:prstGeom>
        </p:spPr>
        <p:txBody>
          <a:bodyPr vert="horz" lIns="92031" tIns="46015" rIns="92031" bIns="46015" rtlCol="0" anchor="b"/>
          <a:lstStyle>
            <a:lvl1pPr algn="r">
              <a:defRPr sz="1200"/>
            </a:lvl1pPr>
          </a:lstStyle>
          <a:p>
            <a:fld id="{29F5E126-10F2-4DE1-BA14-C91232E0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34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66732" cy="468154"/>
          </a:xfrm>
          <a:prstGeom prst="rect">
            <a:avLst/>
          </a:prstGeom>
        </p:spPr>
        <p:txBody>
          <a:bodyPr vert="horz" lIns="93927" tIns="46964" rIns="93927" bIns="469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8" y="0"/>
            <a:ext cx="3066732" cy="468154"/>
          </a:xfrm>
          <a:prstGeom prst="rect">
            <a:avLst/>
          </a:prstGeom>
        </p:spPr>
        <p:txBody>
          <a:bodyPr vert="horz" lIns="93927" tIns="46964" rIns="93927" bIns="46964" rtlCol="0"/>
          <a:lstStyle>
            <a:lvl1pPr algn="r">
              <a:defRPr sz="1200"/>
            </a:lvl1pPr>
          </a:lstStyle>
          <a:p>
            <a:fld id="{75C71E58-C5ED-4183-ACE3-64A90728616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3263"/>
            <a:ext cx="4679950" cy="3509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27" tIns="46964" rIns="93927" bIns="469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4"/>
            <a:ext cx="5661660" cy="4213384"/>
          </a:xfrm>
          <a:prstGeom prst="rect">
            <a:avLst/>
          </a:prstGeom>
        </p:spPr>
        <p:txBody>
          <a:bodyPr vert="horz" lIns="93927" tIns="46964" rIns="93927" bIns="469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93297"/>
            <a:ext cx="3066732" cy="468154"/>
          </a:xfrm>
          <a:prstGeom prst="rect">
            <a:avLst/>
          </a:prstGeom>
        </p:spPr>
        <p:txBody>
          <a:bodyPr vert="horz" lIns="93927" tIns="46964" rIns="93927" bIns="469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8" y="8893297"/>
            <a:ext cx="3066732" cy="468154"/>
          </a:xfrm>
          <a:prstGeom prst="rect">
            <a:avLst/>
          </a:prstGeom>
        </p:spPr>
        <p:txBody>
          <a:bodyPr vert="horz" lIns="93927" tIns="46964" rIns="93927" bIns="46964" rtlCol="0" anchor="b"/>
          <a:lstStyle>
            <a:lvl1pPr algn="r">
              <a:defRPr sz="1200"/>
            </a:lvl1pPr>
          </a:lstStyle>
          <a:p>
            <a:fld id="{2AC38AF2-BA0E-4205-9FBA-8416F010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5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931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59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632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5590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381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835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536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47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altLang="en-US" dirty="0">
              <a:solidFill>
                <a:srgbClr val="3416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829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657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08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58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773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94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38AF2-BA0E-4205-9FBA-8416F0108F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90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5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2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1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0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0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34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5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7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6D39D-9623-4931-AB5D-99A949986A02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EC7FC-C10F-4C1F-B090-B9004B6E6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6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jpg@01D34758.08CF64E0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28194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F287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286484"/>
            <a:ext cx="8686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 smtClean="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 algn="ctr"/>
            <a:r>
              <a:rPr lang="en-US" sz="48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Ensuring Success </a:t>
            </a:r>
          </a:p>
          <a:p>
            <a:pPr algn="ctr"/>
            <a:r>
              <a:rPr lang="en-US" sz="48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Integrated Resource Team</a:t>
            </a:r>
          </a:p>
          <a:p>
            <a:pPr algn="ctr"/>
            <a:r>
              <a:rPr lang="en-US" sz="48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Approach</a:t>
            </a:r>
            <a:endParaRPr lang="en-US" sz="48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0" y="6400800"/>
            <a:ext cx="9144000" cy="457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F2879"/>
              </a:solidFill>
            </a:endParaRPr>
          </a:p>
        </p:txBody>
      </p:sp>
      <p:pic>
        <p:nvPicPr>
          <p:cNvPr id="10" name="Picture 2" descr="J:\Logos\2017 UPDATED LOGOS - USE\other\primary col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124200"/>
            <a:ext cx="1979021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5054882"/>
            <a:ext cx="3429000" cy="583918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"/>
                    </a14:imgEffect>
                    <a14:imgEffect>
                      <a14:brightnessContrast bright="28000" contrast="1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7200" y="2940606"/>
            <a:ext cx="1828800" cy="1676400"/>
          </a:xfrm>
          <a:prstGeom prst="rect">
            <a:avLst/>
          </a:prstGeom>
        </p:spPr>
      </p:pic>
      <p:pic>
        <p:nvPicPr>
          <p:cNvPr id="12" name="Picture 11" descr="AHCT-logo-RGB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051115"/>
            <a:ext cx="2027555" cy="14992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686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500" dirty="0" smtClean="0"/>
              <a:t>City of Malden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500" dirty="0"/>
              <a:t>YWCA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500" dirty="0" smtClean="0"/>
              <a:t>Triangle- IMPACT: Ability, internships, Career Pathways, serves as a strong resources and advocate.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500" dirty="0" smtClean="0"/>
              <a:t>MATV, YMCA, Library, Senior Center, MTEC, Malden Food Service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500" dirty="0" smtClean="0"/>
              <a:t>MRC- Counselors and </a:t>
            </a:r>
            <a:r>
              <a:rPr lang="en-US" sz="3500" dirty="0" err="1" smtClean="0"/>
              <a:t>PreETS</a:t>
            </a:r>
            <a:endParaRPr lang="en-US" sz="35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500" dirty="0" smtClean="0"/>
              <a:t>MNREB- Advanced Manufacturing, NAMC, Retail Training, Career Based field experiences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500" dirty="0" smtClean="0"/>
              <a:t>Commonwealth Corporation- Signal Success, pilot program, coaching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500" dirty="0" smtClean="0"/>
              <a:t>Connecting Activities (DESE)- job search, interview skills, resume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500" dirty="0" smtClean="0"/>
              <a:t>Massachusetts Clean Energy Center- Learn and Earn Grant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1113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 dirty="0">
              <a:latin typeface="Franklin Gothic Heavy" panose="020B0903020102020204" pitchFamily="34" charset="0"/>
            </a:endParaRPr>
          </a:p>
          <a:p>
            <a:r>
              <a:rPr lang="en-US" sz="4000" dirty="0" smtClean="0">
                <a:latin typeface="Franklin Gothic Heavy" panose="020B0903020102020204" pitchFamily="34" charset="0"/>
              </a:rPr>
              <a:t>Partnerships &amp; Community </a:t>
            </a:r>
            <a:r>
              <a:rPr lang="en-US" sz="4000" dirty="0">
                <a:latin typeface="Franklin Gothic Heavy" panose="020B0903020102020204" pitchFamily="34" charset="0"/>
              </a:rPr>
              <a:t>Involvement </a:t>
            </a:r>
          </a:p>
          <a:p>
            <a:endParaRPr lang="en-US" sz="4000" dirty="0">
              <a:latin typeface="Franklin Gothic Heavy" panose="020B0903020102020204" pitchFamily="34" charset="0"/>
            </a:endParaRPr>
          </a:p>
        </p:txBody>
      </p:sp>
      <p:sp>
        <p:nvSpPr>
          <p:cNvPr id="6" name="Right Triangle 5"/>
          <p:cNvSpPr/>
          <p:nvPr/>
        </p:nvSpPr>
        <p:spPr>
          <a:xfrm rot="10800000">
            <a:off x="7772400" y="1230313"/>
            <a:ext cx="1371600" cy="13716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0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Graduation rate</a:t>
            </a:r>
          </a:p>
          <a:p>
            <a:r>
              <a:rPr lang="en-US" dirty="0" smtClean="0"/>
              <a:t>Proactive problem solving</a:t>
            </a:r>
          </a:p>
          <a:p>
            <a:r>
              <a:rPr lang="en-US" dirty="0" smtClean="0"/>
              <a:t>Individual Teams support individual needs</a:t>
            </a:r>
          </a:p>
          <a:p>
            <a:r>
              <a:rPr lang="en-US" dirty="0" smtClean="0"/>
              <a:t>The community as an Integrated Resource Team</a:t>
            </a:r>
          </a:p>
          <a:p>
            <a:r>
              <a:rPr lang="en-US" dirty="0" smtClean="0"/>
              <a:t>Youth employment</a:t>
            </a:r>
          </a:p>
          <a:p>
            <a:r>
              <a:rPr lang="en-US" dirty="0" smtClean="0"/>
              <a:t>Long term relationships with employers and community partners</a:t>
            </a:r>
            <a:endParaRPr lang="en-US" dirty="0"/>
          </a:p>
        </p:txBody>
      </p:sp>
      <p:sp>
        <p:nvSpPr>
          <p:cNvPr id="5" name="Right Triangle 4"/>
          <p:cNvSpPr/>
          <p:nvPr/>
        </p:nvSpPr>
        <p:spPr>
          <a:xfrm rot="10800000">
            <a:off x="7772400" y="1230313"/>
            <a:ext cx="1371600" cy="13716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1113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latin typeface="Franklin Gothic Heavy" panose="020B0903020102020204" pitchFamily="34" charset="0"/>
              </a:rPr>
              <a:t>Malden Public Schools</a:t>
            </a:r>
          </a:p>
        </p:txBody>
      </p:sp>
    </p:spTree>
    <p:extLst>
      <p:ext uri="{BB962C8B-B14F-4D97-AF65-F5344CB8AC3E}">
        <p14:creationId xmlns:p14="http://schemas.microsoft.com/office/powerpoint/2010/main" val="282461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/>
          <p:nvPr/>
        </p:nvSpPr>
        <p:spPr>
          <a:xfrm>
            <a:off x="7848600" y="152400"/>
            <a:ext cx="1143000" cy="11430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371599"/>
            <a:ext cx="8534400" cy="5105401"/>
          </a:xfrm>
          <a:prstGeom prst="rect">
            <a:avLst/>
          </a:prstGeom>
          <a:noFill/>
          <a:ln w="241300">
            <a:solidFill>
              <a:srgbClr val="2F287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0104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>
                <a:latin typeface="Franklin Gothic Demi" panose="020B0703020102020204" pitchFamily="34" charset="0"/>
              </a:rPr>
              <a:t>Triangle, Inc. </a:t>
            </a:r>
            <a:endParaRPr lang="en-US" sz="6600" dirty="0">
              <a:latin typeface="Franklin Gothic Demi" panose="020B07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6482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en-US" altLang="en-US" sz="40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4000" dirty="0" smtClean="0"/>
              <a:t>Our </a:t>
            </a:r>
            <a:r>
              <a:rPr lang="en-US" altLang="en-US" sz="4000" dirty="0"/>
              <a:t>Mission</a:t>
            </a:r>
          </a:p>
          <a:p>
            <a:pPr marL="0" indent="0">
              <a:lnSpc>
                <a:spcPct val="80000"/>
              </a:lnSpc>
              <a:buNone/>
            </a:pPr>
            <a:endParaRPr lang="en-US" altLang="en-US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US" altLang="en-US" dirty="0" smtClean="0"/>
              <a:t>Through </a:t>
            </a:r>
            <a:r>
              <a:rPr lang="en-US" altLang="en-US" dirty="0"/>
              <a:t>support, challenge and opportunity, Triangle empowers people with disabilities and their families to enjoy rich, fulfilling lives. We are committed to helping the world recognize that we are all </a:t>
            </a:r>
            <a:r>
              <a:rPr lang="en-US" altLang="en-US" b="1" dirty="0">
                <a:solidFill>
                  <a:srgbClr val="23BBAB"/>
                </a:solidFill>
              </a:rPr>
              <a:t>people with ability. 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7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219200"/>
          </a:xfrm>
        </p:spPr>
        <p:txBody>
          <a:bodyPr>
            <a:normAutofit/>
          </a:bodyPr>
          <a:lstStyle/>
          <a:p>
            <a:pPr algn="l"/>
            <a:r>
              <a:rPr lang="en-US" sz="4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Employment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371600"/>
            <a:ext cx="7848599" cy="50593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3000" b="1" dirty="0"/>
              <a:t>Job Coaching, Training and Placement Services</a:t>
            </a:r>
            <a:r>
              <a:rPr lang="en-US" sz="3000" dirty="0"/>
              <a:t>: At Triangle's employment service </a:t>
            </a:r>
            <a:r>
              <a:rPr lang="en-US" sz="3000" dirty="0" smtClean="0"/>
              <a:t>assists </a:t>
            </a:r>
            <a:r>
              <a:rPr lang="en-US" sz="3000" dirty="0"/>
              <a:t>people with disabilities develop the skills and receive the assistance they need to train for, seek, and sustain competitive employment. </a:t>
            </a:r>
          </a:p>
          <a:p>
            <a:pPr marL="0" indent="0">
              <a:lnSpc>
                <a:spcPct val="80000"/>
              </a:lnSpc>
              <a:buNone/>
            </a:pPr>
            <a:endParaRPr lang="en-US" sz="30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3000" b="1" dirty="0" smtClean="0"/>
              <a:t>Transition Services</a:t>
            </a:r>
            <a:r>
              <a:rPr lang="en-US" sz="3000" dirty="0" smtClean="0"/>
              <a:t> </a:t>
            </a:r>
            <a:r>
              <a:rPr lang="en-US" sz="3000" dirty="0"/>
              <a:t>program partners with high schools from 15 underserved communities to help special education students participate in community-based career training and receive professional placement supports they need to transition into employment or advance their careers.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6" name="Right Triangle 5"/>
          <p:cNvSpPr/>
          <p:nvPr/>
        </p:nvSpPr>
        <p:spPr>
          <a:xfrm rot="10800000">
            <a:off x="0" y="1219200"/>
            <a:ext cx="838200" cy="9144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488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219200"/>
          </a:xfrm>
        </p:spPr>
        <p:txBody>
          <a:bodyPr>
            <a:normAutofit/>
          </a:bodyPr>
          <a:lstStyle/>
          <a:p>
            <a:pPr algn="l"/>
            <a:r>
              <a:rPr lang="en-US" sz="42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Academy for Healthcare Training</a:t>
            </a:r>
            <a:endParaRPr lang="en-US" sz="42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14128"/>
            <a:ext cx="8382000" cy="326174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Training since September 2015</a:t>
            </a:r>
            <a:endParaRPr lang="en-US" sz="4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Approximately </a:t>
            </a:r>
            <a:r>
              <a:rPr lang="en-US" sz="4000" dirty="0"/>
              <a:t>300 </a:t>
            </a:r>
            <a:r>
              <a:rPr lang="en-US" sz="4000" dirty="0" smtClean="0"/>
              <a:t>students </a:t>
            </a:r>
            <a:r>
              <a:rPr lang="en-US" sz="4000" dirty="0"/>
              <a:t>c</a:t>
            </a:r>
            <a:r>
              <a:rPr lang="en-US" sz="4000" dirty="0" smtClean="0"/>
              <a:t>ompleted </a:t>
            </a:r>
            <a:r>
              <a:rPr lang="en-US" sz="4000" dirty="0"/>
              <a:t>t</a:t>
            </a:r>
            <a:r>
              <a:rPr lang="en-US" sz="4000" dirty="0" smtClean="0"/>
              <a:t>raining</a:t>
            </a:r>
            <a:endParaRPr lang="en-US" sz="4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Triangle, Inc. - 34 participants</a:t>
            </a:r>
            <a:endParaRPr lang="en-US" sz="4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 smtClean="0"/>
              <a:t>MRC - 6</a:t>
            </a:r>
            <a:r>
              <a:rPr lang="en-US" sz="4000" dirty="0"/>
              <a:t> </a:t>
            </a:r>
            <a:r>
              <a:rPr lang="en-US" sz="4000" dirty="0" smtClean="0"/>
              <a:t>participants</a:t>
            </a:r>
            <a:endParaRPr lang="en-US" sz="4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6" name="Right Triangle 5"/>
          <p:cNvSpPr/>
          <p:nvPr/>
        </p:nvSpPr>
        <p:spPr>
          <a:xfrm rot="10800000">
            <a:off x="8305800" y="1219200"/>
            <a:ext cx="838200" cy="9906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89910" y="4419600"/>
            <a:ext cx="5215890" cy="2154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3398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447800"/>
            <a:ext cx="8534400" cy="5029200"/>
          </a:xfrm>
          <a:prstGeom prst="rect">
            <a:avLst/>
          </a:prstGeom>
          <a:noFill/>
          <a:ln w="241300">
            <a:solidFill>
              <a:srgbClr val="2F287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dirty="0" smtClean="0">
                <a:latin typeface="Franklin Gothic Demi" panose="020B0703020102020204" pitchFamily="34" charset="0"/>
              </a:rPr>
              <a:t>Spaulding Rehabilitation Network </a:t>
            </a:r>
            <a:endParaRPr lang="en-US" sz="6600" dirty="0">
              <a:latin typeface="Franklin Gothic Demi" panose="020B07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637" y="1632126"/>
            <a:ext cx="8153400" cy="46482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en-US" sz="4200" b="1" dirty="0" smtClean="0"/>
              <a:t>Mission Statement</a:t>
            </a:r>
          </a:p>
          <a:p>
            <a:pPr marL="0" indent="0">
              <a:buNone/>
            </a:pPr>
            <a:endParaRPr lang="en-US" altLang="en-US" sz="4200" dirty="0"/>
          </a:p>
          <a:p>
            <a:pPr marL="0" indent="0">
              <a:buNone/>
            </a:pPr>
            <a:r>
              <a:rPr lang="en-US" altLang="en-US" sz="4200" dirty="0" smtClean="0"/>
              <a:t>Spaulding </a:t>
            </a:r>
            <a:r>
              <a:rPr lang="en-US" altLang="en-US" sz="4200" dirty="0"/>
              <a:t>Rehabilitation Network is committed to delivering compassionate care across the healthcare continuum to improve quality of life for persons recovering from, or learning to live fully with, illness, injury and </a:t>
            </a:r>
            <a:r>
              <a:rPr lang="en-US" altLang="en-US" sz="4200" dirty="0" smtClean="0"/>
              <a:t>disability.</a:t>
            </a:r>
          </a:p>
          <a:p>
            <a:pPr marL="0" indent="0">
              <a:buNone/>
            </a:pPr>
            <a:endParaRPr lang="en-US" sz="4200" dirty="0" smtClean="0"/>
          </a:p>
          <a:p>
            <a:pPr marL="0" indent="0">
              <a:buNone/>
            </a:pPr>
            <a:r>
              <a:rPr lang="en-US" sz="4200" b="1" dirty="0" smtClean="0"/>
              <a:t>Primary </a:t>
            </a:r>
            <a:r>
              <a:rPr lang="en-US" sz="4200" b="1" dirty="0"/>
              <a:t>Workforce Development Programs</a:t>
            </a:r>
          </a:p>
          <a:p>
            <a:pPr marL="0" indent="0">
              <a:buNone/>
              <a:defRPr/>
            </a:pPr>
            <a:endParaRPr lang="en-US" sz="4200" dirty="0"/>
          </a:p>
          <a:p>
            <a:pPr marL="285750" indent="-285750">
              <a:defRPr/>
            </a:pPr>
            <a:r>
              <a:rPr lang="en-US" sz="4200" dirty="0"/>
              <a:t>Working Partners</a:t>
            </a:r>
          </a:p>
          <a:p>
            <a:pPr marL="285750" indent="-285750">
              <a:defRPr/>
            </a:pPr>
            <a:r>
              <a:rPr lang="en-US" sz="4200" dirty="0"/>
              <a:t>Project SEARCH</a:t>
            </a:r>
          </a:p>
          <a:p>
            <a:pPr marL="285750" indent="-285750">
              <a:defRPr/>
            </a:pPr>
            <a:r>
              <a:rPr lang="en-US" sz="4200" dirty="0"/>
              <a:t>CNA Pipeline Development</a:t>
            </a:r>
          </a:p>
          <a:p>
            <a:pPr marL="0" indent="0">
              <a:buNone/>
            </a:pPr>
            <a:endParaRPr lang="en-US" altLang="en-US" dirty="0"/>
          </a:p>
        </p:txBody>
      </p:sp>
      <p:pic>
        <p:nvPicPr>
          <p:cNvPr id="8" name="Picture 7" descr="http://spauldingrehab.org/assets/images/photo-gallery/cambridge-ma/Cambridge18.jpg"/>
          <p:cNvPicPr/>
          <p:nvPr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09" b="6513"/>
          <a:stretch/>
        </p:blipFill>
        <p:spPr bwMode="auto">
          <a:xfrm>
            <a:off x="5105400" y="4207933"/>
            <a:ext cx="3352800" cy="20893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7081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45155"/>
            <a:ext cx="9144000" cy="2864555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F287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609600"/>
            <a:ext cx="9296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Q &amp; A</a:t>
            </a:r>
            <a:endParaRPr lang="en-US" sz="8800" dirty="0" smtClean="0">
              <a:solidFill>
                <a:schemeClr val="bg1"/>
              </a:solidFill>
              <a:latin typeface="Franklin Gothic Heavy" panose="020B0903020102020204" pitchFamily="34" charset="0"/>
            </a:endParaRPr>
          </a:p>
          <a:p>
            <a:pPr algn="ctr"/>
            <a:endParaRPr lang="en-US" sz="40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0" y="6400800"/>
            <a:ext cx="9144000" cy="457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F2879"/>
              </a:solidFill>
            </a:endParaRPr>
          </a:p>
        </p:txBody>
      </p:sp>
      <p:pic>
        <p:nvPicPr>
          <p:cNvPr id="13" name="Picture 2" descr="J:\Logos\2017 UPDATED LOGOS - USE\other\primary col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124200"/>
            <a:ext cx="1979021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5054882"/>
            <a:ext cx="3429000" cy="583918"/>
          </a:xfrm>
          <a:prstGeom prst="rect">
            <a:avLst/>
          </a:prstGeom>
        </p:spPr>
      </p:pic>
      <p:pic>
        <p:nvPicPr>
          <p:cNvPr id="15" name="Picture 14"/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"/>
                    </a14:imgEffect>
                    <a14:imgEffect>
                      <a14:brightnessContrast bright="28000" contrast="1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7200" y="2940606"/>
            <a:ext cx="1828800" cy="1676400"/>
          </a:xfrm>
          <a:prstGeom prst="rect">
            <a:avLst/>
          </a:prstGeom>
        </p:spPr>
      </p:pic>
      <p:pic>
        <p:nvPicPr>
          <p:cNvPr id="16" name="Picture 15" descr="AHCT-logo-RGB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051115"/>
            <a:ext cx="2027555" cy="14992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395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/>
          <p:nvPr/>
        </p:nvSpPr>
        <p:spPr>
          <a:xfrm>
            <a:off x="7848600" y="152400"/>
            <a:ext cx="1143000" cy="11430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371599"/>
            <a:ext cx="8534400" cy="5105401"/>
          </a:xfrm>
          <a:prstGeom prst="rect">
            <a:avLst/>
          </a:prstGeom>
          <a:noFill/>
          <a:ln w="241300">
            <a:solidFill>
              <a:srgbClr val="2F287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dirty="0" smtClean="0">
                <a:latin typeface="Franklin Gothic Demi" panose="020B0703020102020204" pitchFamily="34" charset="0"/>
              </a:rPr>
              <a:t>Presenters</a:t>
            </a:r>
            <a:endParaRPr lang="en-US" sz="6600" dirty="0">
              <a:latin typeface="Franklin Gothic Demi" panose="020B07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9718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endParaRPr lang="en-US" altLang="en-US" sz="20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dirty="0" smtClean="0">
                <a:solidFill>
                  <a:srgbClr val="34164A"/>
                </a:solidFill>
              </a:rPr>
              <a:t>Kelli Collomb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i="1" dirty="0" smtClean="0">
                <a:solidFill>
                  <a:srgbClr val="34164A"/>
                </a:solidFill>
              </a:rPr>
              <a:t>Transition Coordinator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dirty="0" smtClean="0">
                <a:solidFill>
                  <a:srgbClr val="34164A"/>
                </a:solidFill>
              </a:rPr>
              <a:t>Malden High School</a:t>
            </a:r>
          </a:p>
          <a:p>
            <a:pPr marL="0" indent="0">
              <a:lnSpc>
                <a:spcPct val="80000"/>
              </a:lnSpc>
              <a:buNone/>
            </a:pPr>
            <a:endParaRPr lang="en-US" altLang="en-US" sz="2600" dirty="0" smtClean="0">
              <a:solidFill>
                <a:srgbClr val="34164A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en-US" sz="2600" dirty="0" smtClean="0">
              <a:solidFill>
                <a:srgbClr val="34164A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dirty="0" smtClean="0">
                <a:solidFill>
                  <a:srgbClr val="34164A"/>
                </a:solidFill>
              </a:rPr>
              <a:t>Marianne </a:t>
            </a:r>
            <a:r>
              <a:rPr lang="en-US" altLang="en-US" sz="2600" dirty="0" err="1" smtClean="0">
                <a:solidFill>
                  <a:srgbClr val="34164A"/>
                </a:solidFill>
              </a:rPr>
              <a:t>Mastrangelo</a:t>
            </a:r>
            <a:endParaRPr lang="en-US" altLang="en-US" sz="2600" dirty="0" smtClean="0">
              <a:solidFill>
                <a:srgbClr val="34164A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i="1" dirty="0" smtClean="0">
                <a:solidFill>
                  <a:srgbClr val="34164A"/>
                </a:solidFill>
              </a:rPr>
              <a:t>President &amp; Co-Founder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dirty="0" smtClean="0">
                <a:solidFill>
                  <a:srgbClr val="34164A"/>
                </a:solidFill>
              </a:rPr>
              <a:t>Academy for Healthcare Training</a:t>
            </a:r>
          </a:p>
          <a:p>
            <a:pPr marL="0" indent="0">
              <a:lnSpc>
                <a:spcPct val="80000"/>
              </a:lnSpc>
              <a:buNone/>
            </a:pPr>
            <a:endParaRPr lang="en-US" altLang="en-US" sz="2600" dirty="0">
              <a:solidFill>
                <a:srgbClr val="34164A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en-US" sz="2600" dirty="0" smtClean="0">
              <a:solidFill>
                <a:srgbClr val="34164A"/>
              </a:solidFill>
            </a:endParaRPr>
          </a:p>
          <a:p>
            <a:pPr marL="0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493838"/>
            <a:ext cx="4038600" cy="307816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endParaRPr lang="en-US" altLang="en-US" dirty="0" smtClean="0">
              <a:solidFill>
                <a:srgbClr val="34164A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dirty="0" smtClean="0">
                <a:solidFill>
                  <a:srgbClr val="34164A"/>
                </a:solidFill>
              </a:rPr>
              <a:t>Taciana Saab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i="1" dirty="0" smtClean="0">
                <a:solidFill>
                  <a:srgbClr val="34164A"/>
                </a:solidFill>
              </a:rPr>
              <a:t>Director </a:t>
            </a:r>
            <a:r>
              <a:rPr lang="en-US" altLang="en-US" sz="2600" i="1" dirty="0">
                <a:solidFill>
                  <a:srgbClr val="34164A"/>
                </a:solidFill>
              </a:rPr>
              <a:t>of Workforce Development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dirty="0">
                <a:solidFill>
                  <a:srgbClr val="34164A"/>
                </a:solidFill>
              </a:rPr>
              <a:t>Triangle, Inc.</a:t>
            </a:r>
          </a:p>
          <a:p>
            <a:pPr marL="0" indent="0">
              <a:lnSpc>
                <a:spcPct val="80000"/>
              </a:lnSpc>
              <a:buNone/>
            </a:pPr>
            <a:endParaRPr lang="en-US" altLang="en-US" sz="2600" dirty="0">
              <a:solidFill>
                <a:srgbClr val="34164A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dirty="0" smtClean="0">
                <a:solidFill>
                  <a:srgbClr val="34164A"/>
                </a:solidFill>
              </a:rPr>
              <a:t>Kevin Schlegel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i="1" dirty="0" smtClean="0">
                <a:solidFill>
                  <a:srgbClr val="34164A"/>
                </a:solidFill>
              </a:rPr>
              <a:t>Nurse Assistant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600" dirty="0" smtClean="0">
                <a:solidFill>
                  <a:srgbClr val="34164A"/>
                </a:solidFill>
              </a:rPr>
              <a:t>Spaulding Rehabilitation Network - Cambridge</a:t>
            </a: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4771496"/>
            <a:ext cx="4572000" cy="986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400" dirty="0">
                <a:solidFill>
                  <a:srgbClr val="34164A"/>
                </a:solidFill>
              </a:rPr>
              <a:t>Colleen Moran</a:t>
            </a:r>
          </a:p>
          <a:p>
            <a:pPr>
              <a:lnSpc>
                <a:spcPct val="80000"/>
              </a:lnSpc>
            </a:pPr>
            <a:r>
              <a:rPr lang="en-US" altLang="en-US" sz="2400" i="1" dirty="0">
                <a:solidFill>
                  <a:srgbClr val="34164A"/>
                </a:solidFill>
              </a:rPr>
              <a:t>Director of Workforce Development</a:t>
            </a:r>
          </a:p>
          <a:p>
            <a:pPr>
              <a:lnSpc>
                <a:spcPct val="80000"/>
              </a:lnSpc>
            </a:pPr>
            <a:r>
              <a:rPr lang="en-US" altLang="en-US" sz="2400" dirty="0">
                <a:solidFill>
                  <a:srgbClr val="34164A"/>
                </a:solidFill>
              </a:rPr>
              <a:t>Spaulding Rehabilitation Network</a:t>
            </a:r>
          </a:p>
        </p:txBody>
      </p:sp>
    </p:spTree>
    <p:extLst>
      <p:ext uri="{BB962C8B-B14F-4D97-AF65-F5344CB8AC3E}">
        <p14:creationId xmlns:p14="http://schemas.microsoft.com/office/powerpoint/2010/main" val="51644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/>
          <p:nvPr/>
        </p:nvSpPr>
        <p:spPr>
          <a:xfrm>
            <a:off x="7848600" y="152400"/>
            <a:ext cx="1143000" cy="11430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371599"/>
            <a:ext cx="8534400" cy="5105401"/>
          </a:xfrm>
          <a:prstGeom prst="rect">
            <a:avLst/>
          </a:prstGeom>
          <a:noFill/>
          <a:ln w="241300">
            <a:solidFill>
              <a:srgbClr val="2F287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0104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>
                <a:latin typeface="Franklin Gothic Demi" panose="020B0703020102020204" pitchFamily="34" charset="0"/>
              </a:rPr>
              <a:t>Agenda</a:t>
            </a:r>
            <a:endParaRPr lang="en-US" sz="6600" dirty="0">
              <a:latin typeface="Franklin Gothic Demi" panose="020B07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9530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en-US" altLang="en-US" sz="4000" dirty="0" smtClean="0"/>
          </a:p>
          <a:p>
            <a:pPr marL="742950" indent="-742950">
              <a:lnSpc>
                <a:spcPct val="80000"/>
              </a:lnSpc>
              <a:buAutoNum type="arabicPeriod"/>
            </a:pPr>
            <a:r>
              <a:rPr lang="en-US" altLang="en-US" dirty="0" smtClean="0"/>
              <a:t>Disability Employment Initiative: Career Pathways Overview</a:t>
            </a:r>
          </a:p>
          <a:p>
            <a:pPr marL="742950" indent="-742950">
              <a:lnSpc>
                <a:spcPct val="80000"/>
              </a:lnSpc>
              <a:buFont typeface="Arial" panose="020B0604020202020204" pitchFamily="34" charset="0"/>
              <a:buAutoNum type="arabicPeriod"/>
            </a:pPr>
            <a:r>
              <a:rPr lang="en-US" altLang="en-US" dirty="0"/>
              <a:t>Participant Success Story</a:t>
            </a:r>
          </a:p>
          <a:p>
            <a:pPr marL="742950" indent="-742950">
              <a:lnSpc>
                <a:spcPct val="80000"/>
              </a:lnSpc>
              <a:buAutoNum type="arabicPeriod"/>
            </a:pPr>
            <a:r>
              <a:rPr lang="en-US" altLang="en-US" dirty="0" smtClean="0"/>
              <a:t>Malden High School</a:t>
            </a:r>
          </a:p>
          <a:p>
            <a:pPr marL="742950" indent="-742950">
              <a:lnSpc>
                <a:spcPct val="80000"/>
              </a:lnSpc>
              <a:buFont typeface="Arial" panose="020B0604020202020204" pitchFamily="34" charset="0"/>
              <a:buAutoNum type="arabicPeriod"/>
            </a:pPr>
            <a:r>
              <a:rPr lang="en-US" altLang="en-US" dirty="0"/>
              <a:t>Introduction to Triangle, Inc.</a:t>
            </a:r>
          </a:p>
          <a:p>
            <a:pPr marL="742950" indent="-742950">
              <a:lnSpc>
                <a:spcPct val="80000"/>
              </a:lnSpc>
              <a:buAutoNum type="arabicPeriod"/>
            </a:pPr>
            <a:r>
              <a:rPr lang="en-US" altLang="en-US" dirty="0" smtClean="0"/>
              <a:t>Academy for Healthcare Training</a:t>
            </a:r>
          </a:p>
          <a:p>
            <a:pPr marL="742950" indent="-742950">
              <a:lnSpc>
                <a:spcPct val="80000"/>
              </a:lnSpc>
              <a:buAutoNum type="arabicPeriod"/>
            </a:pPr>
            <a:r>
              <a:rPr lang="en-US" altLang="en-US" dirty="0" smtClean="0"/>
              <a:t>Spaulding Rehabilitation Network</a:t>
            </a:r>
          </a:p>
          <a:p>
            <a:pPr marL="742950" indent="-742950">
              <a:lnSpc>
                <a:spcPct val="80000"/>
              </a:lnSpc>
              <a:buAutoNum type="arabicPeriod"/>
            </a:pPr>
            <a:r>
              <a:rPr lang="en-US" altLang="en-US" dirty="0" smtClean="0"/>
              <a:t>Q&amp;A</a:t>
            </a:r>
            <a:endParaRPr lang="en-US" altLang="en-US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40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altLang="en-US" sz="4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Career </a:t>
            </a:r>
            <a:r>
              <a:rPr lang="en-US" altLang="en-US" sz="42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Pathways</a:t>
            </a:r>
            <a:br>
              <a:rPr lang="en-US" altLang="en-US" sz="42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</a:br>
            <a:r>
              <a:rPr lang="en-US" altLang="en-US" sz="42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Metro </a:t>
            </a:r>
            <a:r>
              <a:rPr lang="en-US" altLang="en-US" sz="4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North </a:t>
            </a:r>
            <a:r>
              <a:rPr lang="en-US" altLang="en-US" sz="42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Partnership (DEI-V)</a:t>
            </a:r>
            <a:endParaRPr lang="en-US" sz="42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371600"/>
            <a:ext cx="7848599" cy="5059363"/>
          </a:xfrm>
        </p:spPr>
        <p:txBody>
          <a:bodyPr>
            <a:normAutofit/>
          </a:bodyPr>
          <a:lstStyle/>
          <a:p>
            <a:r>
              <a:rPr lang="en-US" altLang="en-US" sz="2800" dirty="0"/>
              <a:t>Increase the employment options by providing career pathways for 100 individuals with a range of disabilities: allied health (6 participants), nurse assistant (50), and culinary arts (44)</a:t>
            </a:r>
          </a:p>
          <a:p>
            <a:endParaRPr lang="en-US" altLang="en-US" sz="2000" dirty="0"/>
          </a:p>
          <a:p>
            <a:r>
              <a:rPr lang="en-US" altLang="en-US" sz="2800" dirty="0"/>
              <a:t>Increase connections and partnerships with workforce development and higher education</a:t>
            </a:r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800" dirty="0"/>
              <a:t>Facilitate job placement and career development for participants in high growth career sectors</a:t>
            </a:r>
          </a:p>
          <a:p>
            <a:pPr marL="0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6" name="Right Triangle 5"/>
          <p:cNvSpPr/>
          <p:nvPr/>
        </p:nvSpPr>
        <p:spPr>
          <a:xfrm rot="10800000">
            <a:off x="0" y="1219200"/>
            <a:ext cx="838200" cy="9144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0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altLang="en-US" sz="4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Career </a:t>
            </a:r>
            <a:r>
              <a:rPr lang="en-US" altLang="en-US" sz="42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Pathways</a:t>
            </a:r>
            <a:r>
              <a:rPr lang="en-US" altLang="en-US" sz="4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 </a:t>
            </a:r>
            <a:r>
              <a:rPr lang="en-US" altLang="en-US" sz="42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Outcomes</a:t>
            </a:r>
            <a:endParaRPr lang="en-US" sz="42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371600"/>
            <a:ext cx="7848599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6" name="Right Triangle 5"/>
          <p:cNvSpPr/>
          <p:nvPr/>
        </p:nvSpPr>
        <p:spPr>
          <a:xfrm rot="10800000">
            <a:off x="0" y="1219200"/>
            <a:ext cx="838200" cy="9144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89861"/>
              </p:ext>
            </p:extLst>
          </p:nvPr>
        </p:nvGraphicFramePr>
        <p:xfrm>
          <a:off x="990601" y="1905000"/>
          <a:ext cx="7696199" cy="4482846"/>
        </p:xfrm>
        <a:graphic>
          <a:graphicData uri="http://schemas.openxmlformats.org/drawingml/2006/table">
            <a:tbl>
              <a:tblPr firstRow="1" firstCol="1" bandRow="1">
                <a:tableStyleId>{EB9631B5-78F2-41C9-869B-9F39066F8104}</a:tableStyleId>
              </a:tblPr>
              <a:tblGrid>
                <a:gridCol w="2434511">
                  <a:extLst>
                    <a:ext uri="{9D8B030D-6E8A-4147-A177-3AD203B41FA5}">
                      <a16:colId xmlns:a16="http://schemas.microsoft.com/office/drawing/2014/main" val="503988347"/>
                    </a:ext>
                  </a:extLst>
                </a:gridCol>
                <a:gridCol w="2210710">
                  <a:extLst>
                    <a:ext uri="{9D8B030D-6E8A-4147-A177-3AD203B41FA5}">
                      <a16:colId xmlns:a16="http://schemas.microsoft.com/office/drawing/2014/main" val="3755712882"/>
                    </a:ext>
                  </a:extLst>
                </a:gridCol>
                <a:gridCol w="1469143">
                  <a:extLst>
                    <a:ext uri="{9D8B030D-6E8A-4147-A177-3AD203B41FA5}">
                      <a16:colId xmlns:a16="http://schemas.microsoft.com/office/drawing/2014/main" val="2052522039"/>
                    </a:ext>
                  </a:extLst>
                </a:gridCol>
                <a:gridCol w="1581835">
                  <a:extLst>
                    <a:ext uri="{9D8B030D-6E8A-4147-A177-3AD203B41FA5}">
                      <a16:colId xmlns:a16="http://schemas.microsoft.com/office/drawing/2014/main" val="3066412492"/>
                    </a:ext>
                  </a:extLst>
                </a:gridCol>
              </a:tblGrid>
              <a:tr h="482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Healthcare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Hospitality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004910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Enrollments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 smtClean="0">
                          <a:effectLst/>
                        </a:rPr>
                        <a:t>60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 smtClean="0">
                          <a:effectLst/>
                        </a:rPr>
                        <a:t>50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effectLst/>
                        </a:rPr>
                        <a:t>110</a:t>
                      </a:r>
                      <a:endParaRPr lang="en-US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1557130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Currently in Training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effectLst/>
                        </a:rPr>
                        <a:t>0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effectLst/>
                        </a:rPr>
                        <a:t>0</a:t>
                      </a:r>
                      <a:endParaRPr lang="en-US" sz="3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effectLst/>
                        </a:rPr>
                        <a:t>0</a:t>
                      </a:r>
                      <a:r>
                        <a:rPr lang="en-US" sz="3000" b="1" dirty="0">
                          <a:effectLst/>
                        </a:rPr>
                        <a:t> </a:t>
                      </a:r>
                      <a:endParaRPr lang="en-US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53418553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Completed Training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 smtClean="0">
                          <a:effectLst/>
                        </a:rPr>
                        <a:t>48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effectLst/>
                        </a:rPr>
                        <a:t>103</a:t>
                      </a:r>
                      <a:endParaRPr lang="en-US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622991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Preparing for Certification Exam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effectLst/>
                        </a:rPr>
                        <a:t>5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effectLst/>
                        </a:rPr>
                        <a:t>0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effectLst/>
                        </a:rPr>
                        <a:t>5</a:t>
                      </a:r>
                      <a:r>
                        <a:rPr lang="en-US" sz="3000" b="1" dirty="0">
                          <a:effectLst/>
                        </a:rPr>
                        <a:t> </a:t>
                      </a:r>
                      <a:endParaRPr lang="en-US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0809607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Certifications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 smtClean="0">
                          <a:effectLst/>
                        </a:rPr>
                        <a:t>31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 smtClean="0">
                          <a:effectLst/>
                        </a:rPr>
                        <a:t>47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effectLst/>
                        </a:rPr>
                        <a:t>78</a:t>
                      </a:r>
                      <a:endParaRPr lang="en-US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655155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Placements with 30 days retention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F28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 smtClean="0">
                          <a:effectLst/>
                        </a:rPr>
                        <a:t>37</a:t>
                      </a:r>
                      <a:endParaRPr lang="en-US" sz="3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 smtClean="0">
                          <a:effectLst/>
                        </a:rPr>
                        <a:t>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smtClean="0">
                          <a:effectLst/>
                        </a:rPr>
                        <a:t>76</a:t>
                      </a:r>
                      <a:endParaRPr lang="en-US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7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70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219200"/>
          </a:xfrm>
        </p:spPr>
        <p:txBody>
          <a:bodyPr>
            <a:normAutofit/>
          </a:bodyPr>
          <a:lstStyle/>
          <a:p>
            <a:pPr algn="l"/>
            <a:r>
              <a:rPr lang="en-US" sz="42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Success Story - Kevin Schlegel</a:t>
            </a:r>
            <a:endParaRPr lang="en-US" sz="42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76400"/>
            <a:ext cx="7162800" cy="5257800"/>
          </a:xfrm>
        </p:spPr>
        <p:txBody>
          <a:bodyPr/>
          <a:lstStyle/>
          <a:p>
            <a:pPr marL="0" indent="0">
              <a:buNone/>
            </a:pPr>
            <a:endParaRPr lang="en-US" sz="3000" dirty="0" smtClean="0"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6" name="Right Triangle 5"/>
          <p:cNvSpPr/>
          <p:nvPr/>
        </p:nvSpPr>
        <p:spPr>
          <a:xfrm rot="10800000">
            <a:off x="0" y="1219200"/>
            <a:ext cx="1371600" cy="13716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1524000" y="1397000"/>
          <a:ext cx="6096000" cy="363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4000" y="1524000"/>
            <a:ext cx="7162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Referred </a:t>
            </a:r>
            <a:r>
              <a:rPr lang="en-US" sz="2800" dirty="0"/>
              <a:t>by Mass Rehabilitation </a:t>
            </a:r>
            <a:r>
              <a:rPr lang="en-US" sz="2800" dirty="0" smtClean="0"/>
              <a:t>Commission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Successfully </a:t>
            </a:r>
            <a:r>
              <a:rPr lang="en-US" sz="2800" dirty="0" smtClean="0"/>
              <a:t>Completed </a:t>
            </a:r>
            <a:r>
              <a:rPr lang="en-US" sz="2800" dirty="0"/>
              <a:t>HHA/CNA </a:t>
            </a:r>
            <a:r>
              <a:rPr lang="en-US" sz="2800" dirty="0" smtClean="0"/>
              <a:t>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Identified </a:t>
            </a:r>
            <a:r>
              <a:rPr lang="en-US" sz="2800" dirty="0" smtClean="0"/>
              <a:t>Employment Goals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Completed Additional Training: Basic Life Supports, First Aid/CPR through American Heart Association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Applied </a:t>
            </a:r>
            <a:r>
              <a:rPr lang="en-US" sz="2800" dirty="0"/>
              <a:t>for and secured employment at </a:t>
            </a:r>
            <a:r>
              <a:rPr lang="en-US" sz="2800" dirty="0" smtClean="0"/>
              <a:t>Spaulding Rehabilitation Network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Now Enrolled in a Nursing Program at Regis College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5562600"/>
            <a:ext cx="708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3482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467600" cy="1752600"/>
          </a:xfrm>
        </p:spPr>
        <p:txBody>
          <a:bodyPr/>
          <a:lstStyle/>
          <a:p>
            <a:r>
              <a:rPr lang="en-US" dirty="0" smtClean="0"/>
              <a:t>Most diverse school system in the state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012530"/>
              </p:ext>
            </p:extLst>
          </p:nvPr>
        </p:nvGraphicFramePr>
        <p:xfrm>
          <a:off x="801511" y="1843088"/>
          <a:ext cx="7620000" cy="4343400"/>
        </p:xfrm>
        <a:graphic>
          <a:graphicData uri="http://schemas.openxmlformats.org/drawingml/2006/table">
            <a:tbl>
              <a:tblPr/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74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</a:rPr>
                        <a:t>Student Race and </a:t>
                      </a:r>
                      <a:r>
                        <a:rPr lang="en-US" sz="2400" b="0" dirty="0" smtClean="0">
                          <a:solidFill>
                            <a:srgbClr val="000000"/>
                          </a:solidFill>
                          <a:effectLst/>
                        </a:rPr>
                        <a:t>Ethnicity</a:t>
                      </a:r>
                    </a:p>
                    <a:p>
                      <a:pPr algn="ctr" fontAlgn="t"/>
                      <a:endParaRPr lang="en-US" b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T="190500" marB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</a:rPr>
                        <a:t>Selected </a:t>
                      </a:r>
                      <a:r>
                        <a:rPr lang="en-US" sz="2400" b="0" dirty="0" smtClean="0">
                          <a:solidFill>
                            <a:srgbClr val="000000"/>
                          </a:solidFill>
                          <a:effectLst/>
                        </a:rPr>
                        <a:t>Populations</a:t>
                      </a:r>
                    </a:p>
                    <a:p>
                      <a:pPr algn="ctr" fontAlgn="t"/>
                      <a:endParaRPr lang="en-US" b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T="190500" marB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5912">
                <a:tc>
                  <a:txBody>
                    <a:bodyPr/>
                    <a:lstStyle/>
                    <a:p>
                      <a:pPr algn="l" fontAlgn="t"/>
                      <a:endParaRPr lang="en-US" dirty="0">
                        <a:effectLst/>
                      </a:endParaRPr>
                    </a:p>
                  </a:txBody>
                  <a:tcPr marR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dirty="0">
                        <a:effectLst/>
                      </a:endParaRPr>
                    </a:p>
                  </a:txBody>
                  <a:tcPr marL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AutoShape 1" descr="http://profiles.doe.mass.edu/general/ChartImg.axd?i=charts_1/chart_1_51.png&amp;g=230742ce279246dea37fba8a8e6305d3"/>
          <p:cNvSpPr>
            <a:spLocks noChangeAspect="1" noChangeArrowheads="1"/>
          </p:cNvSpPr>
          <p:nvPr/>
        </p:nvSpPr>
        <p:spPr bwMode="auto">
          <a:xfrm>
            <a:off x="762000" y="34004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2" descr="http://profiles.doe.mass.edu/general/ChartImg.axd?i=charts_1/chart_1_52.png&amp;g=393bd04b24cf47388f6475b9cc7a742d"/>
          <p:cNvSpPr>
            <a:spLocks noChangeAspect="1" noChangeArrowheads="1"/>
          </p:cNvSpPr>
          <p:nvPr/>
        </p:nvSpPr>
        <p:spPr bwMode="auto">
          <a:xfrm>
            <a:off x="762000" y="34004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67000"/>
            <a:ext cx="4025021" cy="35792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798762"/>
            <a:ext cx="3657600" cy="346902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11113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latin typeface="Franklin Gothic Heavy" panose="020B0903020102020204" pitchFamily="34" charset="0"/>
              </a:rPr>
              <a:t>Malden Public Schools</a:t>
            </a:r>
          </a:p>
        </p:txBody>
      </p:sp>
      <p:sp>
        <p:nvSpPr>
          <p:cNvPr id="13" name="Right Triangle 12"/>
          <p:cNvSpPr/>
          <p:nvPr/>
        </p:nvSpPr>
        <p:spPr>
          <a:xfrm rot="10800000">
            <a:off x="7772400" y="1230313"/>
            <a:ext cx="1371600" cy="1281112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200" dirty="0" smtClean="0"/>
              <a:t>Internships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200" dirty="0" smtClean="0"/>
              <a:t>Employability Skills Groups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200" dirty="0" smtClean="0"/>
              <a:t>Community Service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200" dirty="0" smtClean="0"/>
              <a:t>School to Career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200" dirty="0" smtClean="0"/>
              <a:t>Transition Skills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200" dirty="0" smtClean="0"/>
              <a:t>Competitive Employment</a:t>
            </a:r>
          </a:p>
          <a:p>
            <a:endParaRPr lang="en-US" sz="4200" dirty="0"/>
          </a:p>
        </p:txBody>
      </p:sp>
      <p:sp>
        <p:nvSpPr>
          <p:cNvPr id="4" name="Rectangle 3"/>
          <p:cNvSpPr/>
          <p:nvPr/>
        </p:nvSpPr>
        <p:spPr>
          <a:xfrm>
            <a:off x="5166" y="11113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latin typeface="Franklin Gothic Heavy" panose="020B0903020102020204" pitchFamily="34" charset="0"/>
              </a:rPr>
              <a:t>Malden Public Schools</a:t>
            </a:r>
          </a:p>
        </p:txBody>
      </p:sp>
      <p:sp>
        <p:nvSpPr>
          <p:cNvPr id="5" name="Right Triangle 4"/>
          <p:cNvSpPr/>
          <p:nvPr/>
        </p:nvSpPr>
        <p:spPr>
          <a:xfrm rot="10800000">
            <a:off x="7772400" y="1230313"/>
            <a:ext cx="1371600" cy="13716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6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15240"/>
            <a:ext cx="8686800" cy="52117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Testing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Informational </a:t>
            </a:r>
            <a:r>
              <a:rPr lang="en-US" dirty="0"/>
              <a:t>Interviews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Job Shadowing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Pre-Apprenticeship – Agreement with Division of Apprentice Standards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Mayor’s Summer Youth Employment Program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en-US" dirty="0" smtClean="0"/>
              <a:t>ince 2012, over 1700 youth employed, over 50 sites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ight Triangle 4"/>
          <p:cNvSpPr/>
          <p:nvPr/>
        </p:nvSpPr>
        <p:spPr>
          <a:xfrm rot="10800000">
            <a:off x="7772400" y="1230313"/>
            <a:ext cx="1371600" cy="1371600"/>
          </a:xfrm>
          <a:prstGeom prst="rtTriangle">
            <a:avLst/>
          </a:prstGeom>
          <a:solidFill>
            <a:srgbClr val="23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1113"/>
            <a:ext cx="9144000" cy="1219200"/>
          </a:xfrm>
          <a:prstGeom prst="rect">
            <a:avLst/>
          </a:prstGeom>
          <a:solidFill>
            <a:srgbClr val="2F28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latin typeface="Franklin Gothic Heavy" panose="020B0903020102020204" pitchFamily="34" charset="0"/>
              </a:rPr>
              <a:t>Malden Public Schools</a:t>
            </a:r>
          </a:p>
        </p:txBody>
      </p:sp>
    </p:spTree>
    <p:extLst>
      <p:ext uri="{BB962C8B-B14F-4D97-AF65-F5344CB8AC3E}">
        <p14:creationId xmlns:p14="http://schemas.microsoft.com/office/powerpoint/2010/main" val="281919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</TotalTime>
  <Words>593</Words>
  <Application>Microsoft Office PowerPoint</Application>
  <PresentationFormat>On-screen Show (4:3)</PresentationFormat>
  <Paragraphs>155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Franklin Gothic Book</vt:lpstr>
      <vt:lpstr>Franklin Gothic Demi</vt:lpstr>
      <vt:lpstr>Franklin Gothic Heavy</vt:lpstr>
      <vt:lpstr>Times New Roman</vt:lpstr>
      <vt:lpstr>Wingdings</vt:lpstr>
      <vt:lpstr>Office Theme</vt:lpstr>
      <vt:lpstr>PowerPoint Presentation</vt:lpstr>
      <vt:lpstr>Presenters</vt:lpstr>
      <vt:lpstr>Agenda</vt:lpstr>
      <vt:lpstr>Career Pathways Metro North Partnership (DEI-V)</vt:lpstr>
      <vt:lpstr>Career Pathways Outcomes</vt:lpstr>
      <vt:lpstr>Success Story - Kevin Schlegel</vt:lpstr>
      <vt:lpstr>  </vt:lpstr>
      <vt:lpstr>PowerPoint Presentation</vt:lpstr>
      <vt:lpstr>PowerPoint Presentation</vt:lpstr>
      <vt:lpstr>PowerPoint Presentation</vt:lpstr>
      <vt:lpstr>PowerPoint Presentation</vt:lpstr>
      <vt:lpstr>Triangle, Inc. </vt:lpstr>
      <vt:lpstr>Employment Services</vt:lpstr>
      <vt:lpstr>Academy for Healthcare Training</vt:lpstr>
      <vt:lpstr>Spaulding Rehabilitation Network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Liberty Britz</dc:creator>
  <cp:lastModifiedBy>Albert, Jason (EOL)</cp:lastModifiedBy>
  <cp:revision>79</cp:revision>
  <cp:lastPrinted>2018-02-28T21:21:40Z</cp:lastPrinted>
  <dcterms:created xsi:type="dcterms:W3CDTF">2016-05-12T16:24:22Z</dcterms:created>
  <dcterms:modified xsi:type="dcterms:W3CDTF">2018-03-21T13:18:01Z</dcterms:modified>
</cp:coreProperties>
</file>