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99" r:id="rId6"/>
    <p:sldId id="294" r:id="rId7"/>
    <p:sldId id="311" r:id="rId8"/>
    <p:sldId id="312" r:id="rId9"/>
    <p:sldId id="313" r:id="rId10"/>
    <p:sldId id="421" r:id="rId11"/>
    <p:sldId id="422" r:id="rId12"/>
    <p:sldId id="435" r:id="rId13"/>
    <p:sldId id="434" r:id="rId14"/>
    <p:sldId id="436" r:id="rId15"/>
    <p:sldId id="437" r:id="rId16"/>
    <p:sldId id="446" r:id="rId17"/>
    <p:sldId id="447" r:id="rId18"/>
    <p:sldId id="44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ss, David (DEP)" userId="4afa9d00-da2a-4052-a9a2-59ab85e8e3c4" providerId="ADAL" clId="{266E30C8-35D8-4F45-B36C-E224BD6B0452}"/>
    <pc:docChg chg="undo custSel modSld">
      <pc:chgData name="Foss, David (DEP)" userId="4afa9d00-da2a-4052-a9a2-59ab85e8e3c4" providerId="ADAL" clId="{266E30C8-35D8-4F45-B36C-E224BD6B0452}" dt="2026-08-31T15:47:16.660" v="25" actId="113"/>
      <pc:docMkLst>
        <pc:docMk/>
      </pc:docMkLst>
      <pc:sldChg chg="modSp mod">
        <pc:chgData name="Foss, David (DEP)" userId="4afa9d00-da2a-4052-a9a2-59ab85e8e3c4" providerId="ADAL" clId="{266E30C8-35D8-4F45-B36C-E224BD6B0452}" dt="2026-08-31T15:26:06.179" v="4" actId="207"/>
        <pc:sldMkLst>
          <pc:docMk/>
          <pc:sldMk cId="3288902425" sldId="311"/>
        </pc:sldMkLst>
        <pc:spChg chg="mod">
          <ac:chgData name="Foss, David (DEP)" userId="4afa9d00-da2a-4052-a9a2-59ab85e8e3c4" providerId="ADAL" clId="{266E30C8-35D8-4F45-B36C-E224BD6B0452}" dt="2026-08-31T15:26:06.179" v="4" actId="207"/>
          <ac:spMkLst>
            <pc:docMk/>
            <pc:sldMk cId="3288902425" sldId="311"/>
            <ac:spMk id="12" creationId="{253F5D75-3A67-1F9C-1406-A94F078E6536}"/>
          </ac:spMkLst>
        </pc:spChg>
      </pc:sldChg>
      <pc:sldChg chg="modSp mod">
        <pc:chgData name="Foss, David (DEP)" userId="4afa9d00-da2a-4052-a9a2-59ab85e8e3c4" providerId="ADAL" clId="{266E30C8-35D8-4F45-B36C-E224BD6B0452}" dt="2026-08-31T15:26:12.518" v="5" actId="207"/>
        <pc:sldMkLst>
          <pc:docMk/>
          <pc:sldMk cId="1446882778" sldId="312"/>
        </pc:sldMkLst>
        <pc:spChg chg="mod">
          <ac:chgData name="Foss, David (DEP)" userId="4afa9d00-da2a-4052-a9a2-59ab85e8e3c4" providerId="ADAL" clId="{266E30C8-35D8-4F45-B36C-E224BD6B0452}" dt="2026-08-31T15:26:12.518" v="5" actId="207"/>
          <ac:spMkLst>
            <pc:docMk/>
            <pc:sldMk cId="1446882778" sldId="312"/>
            <ac:spMk id="10" creationId="{D62F70FE-511E-B557-895E-F11E152357B2}"/>
          </ac:spMkLst>
        </pc:spChg>
      </pc:sldChg>
      <pc:sldChg chg="modSp mod">
        <pc:chgData name="Foss, David (DEP)" userId="4afa9d00-da2a-4052-a9a2-59ab85e8e3c4" providerId="ADAL" clId="{266E30C8-35D8-4F45-B36C-E224BD6B0452}" dt="2026-08-31T15:26:23.477" v="8" actId="207"/>
        <pc:sldMkLst>
          <pc:docMk/>
          <pc:sldMk cId="4041995811" sldId="421"/>
        </pc:sldMkLst>
        <pc:spChg chg="mod">
          <ac:chgData name="Foss, David (DEP)" userId="4afa9d00-da2a-4052-a9a2-59ab85e8e3c4" providerId="ADAL" clId="{266E30C8-35D8-4F45-B36C-E224BD6B0452}" dt="2026-08-31T15:26:23.477" v="8" actId="207"/>
          <ac:spMkLst>
            <pc:docMk/>
            <pc:sldMk cId="4041995811" sldId="421"/>
            <ac:spMk id="3" creationId="{3D2D7396-8FC7-13E2-E13D-00AEEE27A3A4}"/>
          </ac:spMkLst>
        </pc:spChg>
      </pc:sldChg>
      <pc:sldChg chg="modSp mod">
        <pc:chgData name="Foss, David (DEP)" userId="4afa9d00-da2a-4052-a9a2-59ab85e8e3c4" providerId="ADAL" clId="{266E30C8-35D8-4F45-B36C-E224BD6B0452}" dt="2026-08-31T15:47:16.660" v="25" actId="113"/>
        <pc:sldMkLst>
          <pc:docMk/>
          <pc:sldMk cId="124473494" sldId="435"/>
        </pc:sldMkLst>
        <pc:spChg chg="mod">
          <ac:chgData name="Foss, David (DEP)" userId="4afa9d00-da2a-4052-a9a2-59ab85e8e3c4" providerId="ADAL" clId="{266E30C8-35D8-4F45-B36C-E224BD6B0452}" dt="2026-08-31T15:47:16.660" v="25" actId="113"/>
          <ac:spMkLst>
            <pc:docMk/>
            <pc:sldMk cId="124473494" sldId="435"/>
            <ac:spMk id="15" creationId="{F9EBC1E8-BA4C-C1C8-B96F-57D5E2AA96C1}"/>
          </ac:spMkLst>
        </pc:spChg>
        <pc:spChg chg="mod">
          <ac:chgData name="Foss, David (DEP)" userId="4afa9d00-da2a-4052-a9a2-59ab85e8e3c4" providerId="ADAL" clId="{266E30C8-35D8-4F45-B36C-E224BD6B0452}" dt="2026-08-31T15:26:37.604" v="9" actId="207"/>
          <ac:spMkLst>
            <pc:docMk/>
            <pc:sldMk cId="124473494" sldId="435"/>
            <ac:spMk id="17" creationId="{0C7629D5-59AD-EF82-595C-EBF47FDB58D4}"/>
          </ac:spMkLst>
        </pc:spChg>
      </pc:sldChg>
      <pc:sldChg chg="modSp mod">
        <pc:chgData name="Foss, David (DEP)" userId="4afa9d00-da2a-4052-a9a2-59ab85e8e3c4" providerId="ADAL" clId="{266E30C8-35D8-4F45-B36C-E224BD6B0452}" dt="2026-08-31T15:47:07.054" v="24" actId="6549"/>
        <pc:sldMkLst>
          <pc:docMk/>
          <pc:sldMk cId="3968925755" sldId="436"/>
        </pc:sldMkLst>
        <pc:spChg chg="mod">
          <ac:chgData name="Foss, David (DEP)" userId="4afa9d00-da2a-4052-a9a2-59ab85e8e3c4" providerId="ADAL" clId="{266E30C8-35D8-4F45-B36C-E224BD6B0452}" dt="2026-08-31T15:47:07.054" v="24" actId="6549"/>
          <ac:spMkLst>
            <pc:docMk/>
            <pc:sldMk cId="3968925755" sldId="436"/>
            <ac:spMk id="15" creationId="{4EA78E57-070C-3C0A-11C0-DBFD6CB3C80C}"/>
          </ac:spMkLst>
        </pc:spChg>
      </pc:sldChg>
      <pc:sldChg chg="modSp mod">
        <pc:chgData name="Foss, David (DEP)" userId="4afa9d00-da2a-4052-a9a2-59ab85e8e3c4" providerId="ADAL" clId="{266E30C8-35D8-4F45-B36C-E224BD6B0452}" dt="2026-08-31T15:25:38.898" v="0" actId="207"/>
        <pc:sldMkLst>
          <pc:docMk/>
          <pc:sldMk cId="2014334092" sldId="437"/>
        </pc:sldMkLst>
        <pc:spChg chg="mod">
          <ac:chgData name="Foss, David (DEP)" userId="4afa9d00-da2a-4052-a9a2-59ab85e8e3c4" providerId="ADAL" clId="{266E30C8-35D8-4F45-B36C-E224BD6B0452}" dt="2026-08-31T15:25:38.898" v="0" actId="207"/>
          <ac:spMkLst>
            <pc:docMk/>
            <pc:sldMk cId="2014334092" sldId="437"/>
            <ac:spMk id="4" creationId="{2DCC36D6-D222-9AF6-F5DD-3D47A6A1432B}"/>
          </ac:spMkLst>
        </pc:spChg>
      </pc:sldChg>
    </pc:docChg>
  </pc:docChgLst>
  <pc:docChgLst>
    <pc:chgData name="Byrne, Lorraine" userId="ab7751f5-b4b9-4f40-b5c6-eaae1559d021" providerId="ADAL" clId="{1EF84178-5FF1-462E-BCF6-DC92B068C5FC}"/>
    <pc:docChg chg="modSld">
      <pc:chgData name="Byrne, Lorraine" userId="ab7751f5-b4b9-4f40-b5c6-eaae1559d021" providerId="ADAL" clId="{1EF84178-5FF1-462E-BCF6-DC92B068C5FC}" dt="2026-08-31T15:03:24.974" v="3" actId="20577"/>
      <pc:docMkLst>
        <pc:docMk/>
      </pc:docMkLst>
      <pc:sldChg chg="modSp mod">
        <pc:chgData name="Byrne, Lorraine" userId="ab7751f5-b4b9-4f40-b5c6-eaae1559d021" providerId="ADAL" clId="{1EF84178-5FF1-462E-BCF6-DC92B068C5FC}" dt="2026-08-31T15:03:24.974" v="3" actId="20577"/>
        <pc:sldMkLst>
          <pc:docMk/>
          <pc:sldMk cId="1043427743" sldId="448"/>
        </pc:sldMkLst>
        <pc:spChg chg="mod">
          <ac:chgData name="Byrne, Lorraine" userId="ab7751f5-b4b9-4f40-b5c6-eaae1559d021" providerId="ADAL" clId="{1EF84178-5FF1-462E-BCF6-DC92B068C5FC}" dt="2026-08-31T15:03:24.974" v="3" actId="20577"/>
          <ac:spMkLst>
            <pc:docMk/>
            <pc:sldMk cId="1043427743" sldId="448"/>
            <ac:spMk id="22" creationId="{EB9EF105-DA19-E0BB-0130-5CAB1DE65F8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brownfields/technical-assistance" TargetMode="External"/><Relationship Id="rId2" Type="http://schemas.openxmlformats.org/officeDocument/2006/relationships/hyperlink" Target="https://www.epa.gov/land-revitalization" TargetMode="External"/><Relationship Id="rId1" Type="http://schemas.openxmlformats.org/officeDocument/2006/relationships/hyperlink" Target="https://19january2021snapshot.epa.gov/brownfields/targeted-brownfields-assessments-tba_.html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19january2021snapshot.epa.gov/brownfields/targeted-brownfields-assessments-tba_.html" TargetMode="External"/><Relationship Id="rId2" Type="http://schemas.openxmlformats.org/officeDocument/2006/relationships/hyperlink" Target="https://www.epa.gov/brownfields/technical-assistance" TargetMode="External"/><Relationship Id="rId1" Type="http://schemas.openxmlformats.org/officeDocument/2006/relationships/hyperlink" Target="https://www.epa.gov/land-revitalizatio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21C81A-AEFA-4CE4-AF0D-D14C7373F3E5}" type="doc">
      <dgm:prSet loTypeId="urn:microsoft.com/office/officeart/2005/8/layout/default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573F00-EBA9-4FFD-B0CA-4B204488C8E1}">
      <dgm:prSet/>
      <dgm:spPr>
        <a:solidFill>
          <a:schemeClr val="accent1">
            <a:lumMod val="5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Targeted Brownfields Assessment (TBA)</a:t>
          </a:r>
          <a:endParaRPr lang="en-US" dirty="0">
            <a:solidFill>
              <a:schemeClr val="bg1"/>
            </a:solidFill>
          </a:endParaRPr>
        </a:p>
      </dgm:t>
    </dgm:pt>
    <dgm:pt modelId="{573E93EE-707C-470C-8AB6-A3A1F1161A26}" type="parTrans" cxnId="{F818DC06-74ED-4BFD-A9F5-B77A44A857AA}">
      <dgm:prSet/>
      <dgm:spPr/>
      <dgm:t>
        <a:bodyPr/>
        <a:lstStyle/>
        <a:p>
          <a:endParaRPr lang="en-US"/>
        </a:p>
      </dgm:t>
    </dgm:pt>
    <dgm:pt modelId="{8D646108-552C-4934-AED9-4B98652B70AA}" type="sibTrans" cxnId="{F818DC06-74ED-4BFD-A9F5-B77A44A857AA}">
      <dgm:prSet/>
      <dgm:spPr/>
      <dgm:t>
        <a:bodyPr/>
        <a:lstStyle/>
        <a:p>
          <a:endParaRPr lang="en-US"/>
        </a:p>
      </dgm:t>
    </dgm:pt>
    <dgm:pt modelId="{85F81F00-5DB7-4F85-B859-07D41496B1A3}">
      <dgm:prSet custT="1"/>
      <dgm:spPr>
        <a:solidFill>
          <a:schemeClr val="accent6"/>
        </a:solidFill>
        <a:ln>
          <a:solidFill>
            <a:schemeClr val="accent5"/>
          </a:solidFill>
        </a:ln>
      </dgm:spPr>
      <dgm:t>
        <a:bodyPr/>
        <a:lstStyle/>
        <a:p>
          <a:pPr algn="ctr"/>
          <a:r>
            <a:rPr lang="en-US" sz="20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Land Revitalization TA</a:t>
          </a:r>
          <a:endParaRPr lang="en-US" sz="2000" dirty="0">
            <a:solidFill>
              <a:schemeClr val="bg1"/>
            </a:solidFill>
          </a:endParaRPr>
        </a:p>
      </dgm:t>
    </dgm:pt>
    <dgm:pt modelId="{E7EA9306-1ED4-407A-9D28-868710860C17}" type="parTrans" cxnId="{A66937ED-6F53-4598-8F77-9E069A5C349E}">
      <dgm:prSet/>
      <dgm:spPr/>
      <dgm:t>
        <a:bodyPr/>
        <a:lstStyle/>
        <a:p>
          <a:endParaRPr lang="en-US"/>
        </a:p>
      </dgm:t>
    </dgm:pt>
    <dgm:pt modelId="{57B77657-A8BE-4860-9836-136806A5B968}" type="sibTrans" cxnId="{A66937ED-6F53-4598-8F77-9E069A5C349E}">
      <dgm:prSet/>
      <dgm:spPr/>
      <dgm:t>
        <a:bodyPr/>
        <a:lstStyle/>
        <a:p>
          <a:endParaRPr lang="en-US"/>
        </a:p>
      </dgm:t>
    </dgm:pt>
    <dgm:pt modelId="{CC84E6CD-2323-4C2C-AE6C-E1E4E34D4F64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Technical Assistance to Brownfields (TAB)</a:t>
          </a:r>
          <a:endParaRPr lang="en-US" dirty="0">
            <a:solidFill>
              <a:schemeClr val="bg1"/>
            </a:solidFill>
          </a:endParaRPr>
        </a:p>
      </dgm:t>
    </dgm:pt>
    <dgm:pt modelId="{37D8613F-C8F7-4AB9-9D10-41C5DD9A0273}" type="parTrans" cxnId="{16924845-33B1-4D3E-AC54-4D701354BAD1}">
      <dgm:prSet/>
      <dgm:spPr/>
      <dgm:t>
        <a:bodyPr/>
        <a:lstStyle/>
        <a:p>
          <a:endParaRPr lang="en-US"/>
        </a:p>
      </dgm:t>
    </dgm:pt>
    <dgm:pt modelId="{BB0CCA82-277C-410E-A621-B4657AA5CDA4}" type="sibTrans" cxnId="{16924845-33B1-4D3E-AC54-4D701354BAD1}">
      <dgm:prSet/>
      <dgm:spPr/>
      <dgm:t>
        <a:bodyPr/>
        <a:lstStyle/>
        <a:p>
          <a:endParaRPr lang="en-US"/>
        </a:p>
      </dgm:t>
    </dgm:pt>
    <dgm:pt modelId="{BC033BAF-E5B6-422B-8F09-C6F83E8AB0E4}" type="pres">
      <dgm:prSet presAssocID="{9321C81A-AEFA-4CE4-AF0D-D14C7373F3E5}" presName="diagram" presStyleCnt="0">
        <dgm:presLayoutVars>
          <dgm:dir/>
          <dgm:resizeHandles val="exact"/>
        </dgm:presLayoutVars>
      </dgm:prSet>
      <dgm:spPr/>
    </dgm:pt>
    <dgm:pt modelId="{AD95580F-F17A-471D-AF4C-7EE38A1482F8}" type="pres">
      <dgm:prSet presAssocID="{85F81F00-5DB7-4F85-B859-07D41496B1A3}" presName="node" presStyleLbl="node1" presStyleIdx="0" presStyleCnt="3">
        <dgm:presLayoutVars>
          <dgm:bulletEnabled val="1"/>
        </dgm:presLayoutVars>
      </dgm:prSet>
      <dgm:spPr/>
    </dgm:pt>
    <dgm:pt modelId="{F53EE79E-145B-4260-8D39-BAC1DA2C7529}" type="pres">
      <dgm:prSet presAssocID="{57B77657-A8BE-4860-9836-136806A5B968}" presName="sibTrans" presStyleCnt="0"/>
      <dgm:spPr/>
    </dgm:pt>
    <dgm:pt modelId="{0420042F-FABD-488A-9A9C-2633B47B517B}" type="pres">
      <dgm:prSet presAssocID="{CC84E6CD-2323-4C2C-AE6C-E1E4E34D4F64}" presName="node" presStyleLbl="node1" presStyleIdx="1" presStyleCnt="3">
        <dgm:presLayoutVars>
          <dgm:bulletEnabled val="1"/>
        </dgm:presLayoutVars>
      </dgm:prSet>
      <dgm:spPr/>
    </dgm:pt>
    <dgm:pt modelId="{E1847A6E-5627-419C-AC9E-8F879E1446E6}" type="pres">
      <dgm:prSet presAssocID="{BB0CCA82-277C-410E-A621-B4657AA5CDA4}" presName="sibTrans" presStyleCnt="0"/>
      <dgm:spPr/>
    </dgm:pt>
    <dgm:pt modelId="{6816C740-5621-4394-ABCC-38F469F46C2F}" type="pres">
      <dgm:prSet presAssocID="{B9573F00-EBA9-4FFD-B0CA-4B204488C8E1}" presName="node" presStyleLbl="node1" presStyleIdx="2" presStyleCnt="3">
        <dgm:presLayoutVars>
          <dgm:bulletEnabled val="1"/>
        </dgm:presLayoutVars>
      </dgm:prSet>
      <dgm:spPr/>
    </dgm:pt>
  </dgm:ptLst>
  <dgm:cxnLst>
    <dgm:cxn modelId="{F818DC06-74ED-4BFD-A9F5-B77A44A857AA}" srcId="{9321C81A-AEFA-4CE4-AF0D-D14C7373F3E5}" destId="{B9573F00-EBA9-4FFD-B0CA-4B204488C8E1}" srcOrd="2" destOrd="0" parTransId="{573E93EE-707C-470C-8AB6-A3A1F1161A26}" sibTransId="{8D646108-552C-4934-AED9-4B98652B70AA}"/>
    <dgm:cxn modelId="{69FDAB39-AC52-4ED3-BA9D-7B1E3343D7E5}" type="presOf" srcId="{9321C81A-AEFA-4CE4-AF0D-D14C7373F3E5}" destId="{BC033BAF-E5B6-422B-8F09-C6F83E8AB0E4}" srcOrd="0" destOrd="0" presId="urn:microsoft.com/office/officeart/2005/8/layout/default"/>
    <dgm:cxn modelId="{16924845-33B1-4D3E-AC54-4D701354BAD1}" srcId="{9321C81A-AEFA-4CE4-AF0D-D14C7373F3E5}" destId="{CC84E6CD-2323-4C2C-AE6C-E1E4E34D4F64}" srcOrd="1" destOrd="0" parTransId="{37D8613F-C8F7-4AB9-9D10-41C5DD9A0273}" sibTransId="{BB0CCA82-277C-410E-A621-B4657AA5CDA4}"/>
    <dgm:cxn modelId="{CE293A49-ECD9-474F-B344-03EC870D71F1}" type="presOf" srcId="{CC84E6CD-2323-4C2C-AE6C-E1E4E34D4F64}" destId="{0420042F-FABD-488A-9A9C-2633B47B517B}" srcOrd="0" destOrd="0" presId="urn:microsoft.com/office/officeart/2005/8/layout/default"/>
    <dgm:cxn modelId="{E20105A9-13FC-4299-9B5E-A452760FBE1E}" type="presOf" srcId="{85F81F00-5DB7-4F85-B859-07D41496B1A3}" destId="{AD95580F-F17A-471D-AF4C-7EE38A1482F8}" srcOrd="0" destOrd="0" presId="urn:microsoft.com/office/officeart/2005/8/layout/default"/>
    <dgm:cxn modelId="{6B4DEDD0-ACAA-4999-A9BB-457CC89F6B0D}" type="presOf" srcId="{B9573F00-EBA9-4FFD-B0CA-4B204488C8E1}" destId="{6816C740-5621-4394-ABCC-38F469F46C2F}" srcOrd="0" destOrd="0" presId="urn:microsoft.com/office/officeart/2005/8/layout/default"/>
    <dgm:cxn modelId="{A66937ED-6F53-4598-8F77-9E069A5C349E}" srcId="{9321C81A-AEFA-4CE4-AF0D-D14C7373F3E5}" destId="{85F81F00-5DB7-4F85-B859-07D41496B1A3}" srcOrd="0" destOrd="0" parTransId="{E7EA9306-1ED4-407A-9D28-868710860C17}" sibTransId="{57B77657-A8BE-4860-9836-136806A5B968}"/>
    <dgm:cxn modelId="{807C3689-152D-44CF-A666-CDA78BF4705D}" type="presParOf" srcId="{BC033BAF-E5B6-422B-8F09-C6F83E8AB0E4}" destId="{AD95580F-F17A-471D-AF4C-7EE38A1482F8}" srcOrd="0" destOrd="0" presId="urn:microsoft.com/office/officeart/2005/8/layout/default"/>
    <dgm:cxn modelId="{24C5CB52-AA5C-43B8-AA4A-77CF6C6A3AE8}" type="presParOf" srcId="{BC033BAF-E5B6-422B-8F09-C6F83E8AB0E4}" destId="{F53EE79E-145B-4260-8D39-BAC1DA2C7529}" srcOrd="1" destOrd="0" presId="urn:microsoft.com/office/officeart/2005/8/layout/default"/>
    <dgm:cxn modelId="{BFB6BE17-139A-4293-B993-386A159EC9E1}" type="presParOf" srcId="{BC033BAF-E5B6-422B-8F09-C6F83E8AB0E4}" destId="{0420042F-FABD-488A-9A9C-2633B47B517B}" srcOrd="2" destOrd="0" presId="urn:microsoft.com/office/officeart/2005/8/layout/default"/>
    <dgm:cxn modelId="{9775A207-4D0B-4B40-9876-FE8E156476E9}" type="presParOf" srcId="{BC033BAF-E5B6-422B-8F09-C6F83E8AB0E4}" destId="{E1847A6E-5627-419C-AC9E-8F879E1446E6}" srcOrd="3" destOrd="0" presId="urn:microsoft.com/office/officeart/2005/8/layout/default"/>
    <dgm:cxn modelId="{BB0A4A4F-D170-475E-AEEE-3A2FA23261BC}" type="presParOf" srcId="{BC033BAF-E5B6-422B-8F09-C6F83E8AB0E4}" destId="{6816C740-5621-4394-ABCC-38F469F46C2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5580F-F17A-471D-AF4C-7EE38A1482F8}">
      <dsp:nvSpPr>
        <dsp:cNvPr id="0" name=""/>
        <dsp:cNvSpPr/>
      </dsp:nvSpPr>
      <dsp:spPr>
        <a:xfrm>
          <a:off x="558" y="447915"/>
          <a:ext cx="2176611" cy="1305966"/>
        </a:xfrm>
        <a:prstGeom prst="rect">
          <a:avLst/>
        </a:prstGeom>
        <a:solidFill>
          <a:schemeClr val="accent6"/>
        </a:solidFill>
        <a:ln>
          <a:solidFill>
            <a:schemeClr val="accent5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Land Revitalization TA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558" y="447915"/>
        <a:ext cx="2176611" cy="1305966"/>
      </dsp:txXfrm>
    </dsp:sp>
    <dsp:sp modelId="{0420042F-FABD-488A-9A9C-2633B47B517B}">
      <dsp:nvSpPr>
        <dsp:cNvPr id="0" name=""/>
        <dsp:cNvSpPr/>
      </dsp:nvSpPr>
      <dsp:spPr>
        <a:xfrm>
          <a:off x="2394830" y="447915"/>
          <a:ext cx="2176611" cy="1305966"/>
        </a:xfrm>
        <a:prstGeom prst="rect">
          <a:avLst/>
        </a:prstGeom>
        <a:solidFill>
          <a:schemeClr val="accent2"/>
        </a:solidFill>
        <a:ln>
          <a:solidFill>
            <a:schemeClr val="accent2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Technical Assistance to Brownfields (TAB)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2394830" y="447915"/>
        <a:ext cx="2176611" cy="1305966"/>
      </dsp:txXfrm>
    </dsp:sp>
    <dsp:sp modelId="{6816C740-5621-4394-ABCC-38F469F46C2F}">
      <dsp:nvSpPr>
        <dsp:cNvPr id="0" name=""/>
        <dsp:cNvSpPr/>
      </dsp:nvSpPr>
      <dsp:spPr>
        <a:xfrm>
          <a:off x="1197694" y="1971543"/>
          <a:ext cx="2176611" cy="1305966"/>
        </a:xfrm>
        <a:prstGeom prst="rect">
          <a:avLst/>
        </a:prstGeom>
        <a:solidFill>
          <a:schemeClr val="accent1">
            <a:lumMod val="50000"/>
          </a:schemeClr>
        </a:soli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Targeted Brownfields Assessment (TBA)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1197694" y="1971543"/>
        <a:ext cx="2176611" cy="1305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939C-241D-4FDC-8DE8-4EE3F462EE2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AF473-2665-42A7-89E3-C7BA7EB58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48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E377F-1930-4125-AACE-1E54D6931E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4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65970"/>
            <a:ext cx="5739882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159827"/>
            <a:ext cx="5739882" cy="783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822325"/>
            <a:ext cx="568452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2595562"/>
            <a:ext cx="5684520" cy="318103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38404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0" y="3840480"/>
            <a:ext cx="4175760" cy="2087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0" y="5928360"/>
            <a:ext cx="4175760" cy="929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ate Placeholder 4">
            <a:extLst>
              <a:ext uri="{FF2B5EF4-FFF2-40B4-BE49-F238E27FC236}">
                <a16:creationId xmlns:a16="http://schemas.microsoft.com/office/drawing/2014/main" id="{2FF674D8-A0B1-4D60-AB18-A733984F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7E0AFFFB-7406-40B3-B2D5-18288BEA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0D2AF818-9E4C-485A-8EA3-3BD5917D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568452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562"/>
            <a:ext cx="5684520" cy="4415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8016240" y="0"/>
            <a:ext cx="2401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10417629" y="0"/>
            <a:ext cx="17743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11800114" y="0"/>
            <a:ext cx="39188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0C3808-5997-40A2-83EF-E2136C52EFE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529818"/>
            <a:ext cx="5684520" cy="4415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D9A34D-2599-4944-8F4B-6953690367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3040514"/>
            <a:ext cx="5684520" cy="1106942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123A04-698E-4E6B-BB2C-C4FCA2CFBB9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8200" y="4993888"/>
            <a:ext cx="5684520" cy="1106942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8BC6F0B0-7E88-4658-BED0-B126DDE797A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1B454B68-B7BD-4197-BF00-63964D763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AA42605-D696-484D-B611-62CB3140E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2A3DF3F-0A0C-4018-A9D5-6DE43170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822325"/>
            <a:ext cx="9329058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E9ED8E-C27B-434B-BABA-E66DF12C5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259556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9EBAE4-D52F-453F-8270-8B6E097489BF}"/>
              </a:ext>
            </a:extLst>
          </p:cNvPr>
          <p:cNvSpPr/>
          <p:nvPr userDrawn="1"/>
        </p:nvSpPr>
        <p:spPr>
          <a:xfrm>
            <a:off x="0" y="-1"/>
            <a:ext cx="674914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FC540D-D53A-486F-96EA-3488254DA8F1}"/>
              </a:ext>
            </a:extLst>
          </p:cNvPr>
          <p:cNvSpPr/>
          <p:nvPr userDrawn="1"/>
        </p:nvSpPr>
        <p:spPr>
          <a:xfrm flipV="1">
            <a:off x="674914" y="0"/>
            <a:ext cx="6749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A5699F8-E412-4D90-AD9E-5A933F03D67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19111" y="259556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C6CD4EE-A2DF-4227-8E8E-061E1811B3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024742" y="444613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BD7E863-25A7-4713-A3A0-9A5F432FE00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019111" y="4446132"/>
            <a:ext cx="4334689" cy="4742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3EEC52D-9939-4E0F-B26E-6287735877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24740" y="306977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F6A9263-89CC-446B-AA55-FA0F0180A7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19109" y="306977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3A562DC-F1FD-4766-B507-CC08FBA1EE6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024740" y="492034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A99B91-CC4B-4964-B372-94ED4BB9A77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019109" y="4920343"/>
            <a:ext cx="4334689" cy="1219201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ate Placeholder 4">
            <a:extLst>
              <a:ext uri="{FF2B5EF4-FFF2-40B4-BE49-F238E27FC236}">
                <a16:creationId xmlns:a16="http://schemas.microsoft.com/office/drawing/2014/main" id="{5413A312-123E-4C7A-864E-C120568D603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024740" y="6356350"/>
            <a:ext cx="1556659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F3306EE3-B07E-48BA-A4EE-EAFE9A458C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5268686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6A049DF0-5C6A-4542-841D-C03F623048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764486" y="6356350"/>
            <a:ext cx="1589314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5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eft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BF9015-BE24-42C7-B20B-596FE57DE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3480" y="3864426"/>
            <a:ext cx="5684520" cy="737734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368391-D103-4780-88AC-9746C0359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0" y="4879291"/>
            <a:ext cx="5684520" cy="13255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B4B24-EFFA-49CE-88D9-B8E2ECE1720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4AD39F-C2DD-4F6A-8AB9-EA5E0024EB1C}"/>
              </a:ext>
            </a:extLst>
          </p:cNvPr>
          <p:cNvSpPr/>
          <p:nvPr userDrawn="1"/>
        </p:nvSpPr>
        <p:spPr>
          <a:xfrm flipV="1">
            <a:off x="8016240" y="0"/>
            <a:ext cx="417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8ABA718-1AEF-413D-964E-FA9CA8E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83AD3-B30F-42CE-99A0-D50CDB9C951F}"/>
              </a:ext>
            </a:extLst>
          </p:cNvPr>
          <p:cNvSpPr/>
          <p:nvPr userDrawn="1"/>
        </p:nvSpPr>
        <p:spPr>
          <a:xfrm>
            <a:off x="8011886" y="3429000"/>
            <a:ext cx="4180114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CCB3A69-6840-43C8-94EB-C3EF41DB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374594B-C272-477C-B1DB-A1E214CE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er text with top bor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217CA4-9423-45D5-AD1D-2415B600F1DD}"/>
              </a:ext>
            </a:extLst>
          </p:cNvPr>
          <p:cNvSpPr/>
          <p:nvPr userDrawn="1"/>
        </p:nvSpPr>
        <p:spPr>
          <a:xfrm>
            <a:off x="0" y="0"/>
            <a:ext cx="12192000" cy="1081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25B7F-8292-4AE6-B9B3-F6C0621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86D52-9DFB-4D69-BF39-2C163B39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91A39-D816-4317-AA23-55510F9D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0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er tex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B514D1-FFF2-4784-BC98-5C209566EB25}"/>
              </a:ext>
            </a:extLst>
          </p:cNvPr>
          <p:cNvSpPr/>
          <p:nvPr userDrawn="1"/>
        </p:nvSpPr>
        <p:spPr>
          <a:xfrm>
            <a:off x="0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75047-FCCD-48A9-AE4B-E4619B3FA069}"/>
              </a:ext>
            </a:extLst>
          </p:cNvPr>
          <p:cNvSpPr/>
          <p:nvPr userDrawn="1"/>
        </p:nvSpPr>
        <p:spPr>
          <a:xfrm>
            <a:off x="10276114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57E5351-59BE-4BC8-83D8-BABF2317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F2C600D-D61A-47D7-88A2-66D269D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257B2EA-F7F2-4B84-A989-76BF9D0F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0"/>
            <a:ext cx="12192000" cy="198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56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208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60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11207" y="4553832"/>
            <a:ext cx="2105186" cy="678667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1" name="Online Image Placeholder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1090200" y="3080256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2" name="Online Image Placeholder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3935025" y="3080256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3" name="Online Image Placeholder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779850" y="3079044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4" name="Online Image Placeholder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625612" y="3079044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5" name="Date Placeholder 4">
            <a:extLst>
              <a:ext uri="{FF2B5EF4-FFF2-40B4-BE49-F238E27FC236}">
                <a16:creationId xmlns:a16="http://schemas.microsoft.com/office/drawing/2014/main" id="{8B2D064B-EC57-4EA9-96ED-918E61B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26" name="Footer Placeholder 5">
            <a:extLst>
              <a:ext uri="{FF2B5EF4-FFF2-40B4-BE49-F238E27FC236}">
                <a16:creationId xmlns:a16="http://schemas.microsoft.com/office/drawing/2014/main" id="{B2A70FF9-0C32-4443-A788-56E40DD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27" name="Slide Number Placeholder 6">
            <a:extLst>
              <a:ext uri="{FF2B5EF4-FFF2-40B4-BE49-F238E27FC236}">
                <a16:creationId xmlns:a16="http://schemas.microsoft.com/office/drawing/2014/main" id="{D51176E4-E898-4497-ACF7-72CFF75F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four image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CCBC51-CB80-441C-9628-70A3BFA8C31A}"/>
              </a:ext>
            </a:extLst>
          </p:cNvPr>
          <p:cNvSpPr/>
          <p:nvPr userDrawn="1"/>
        </p:nvSpPr>
        <p:spPr>
          <a:xfrm>
            <a:off x="0" y="3429000"/>
            <a:ext cx="48768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1"/>
            <a:ext cx="48768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621139"/>
          </a:xfrm>
        </p:spPr>
        <p:txBody>
          <a:bodyPr anchor="b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73368" y="21314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24518" y="21314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4118" y="48746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9318" y="4874657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1" name="Online Image Placeholder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6387961" y="643469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2" name="Online Image Placeholder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9238736" y="643469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3" name="Online Image Placeholder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387961" y="3385457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24" name="Online Image Placeholder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233723" y="3385457"/>
            <a:ext cx="1476375" cy="147478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online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1CBAE-F2E5-4866-A865-C55E62573492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38200" y="4112198"/>
            <a:ext cx="3200400" cy="139597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996B3F-2EC7-495F-920F-B21C55D942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073368" y="25775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1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F06E2A5-B7ED-4E1B-9B77-DFF175FA25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4518" y="25775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2</a:t>
            </a:r>
            <a:endParaRPr lang="en-ZA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12A97F1-04F3-48EA-99B9-030059505D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74118" y="53207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3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8884A8E9-B6DB-4ADD-A85B-593F618E45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19318" y="5320795"/>
            <a:ext cx="2105186" cy="36512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Bullet 4</a:t>
            </a:r>
            <a:endParaRPr lang="en-ZA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19E1EA5F-9EF0-45C3-94DD-6DF64F4DFA15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8201" y="5511642"/>
            <a:ext cx="3200400" cy="844707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5EBE65FE-7980-4861-93F3-178D193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31" name="Footer Placeholder 5">
            <a:extLst>
              <a:ext uri="{FF2B5EF4-FFF2-40B4-BE49-F238E27FC236}">
                <a16:creationId xmlns:a16="http://schemas.microsoft.com/office/drawing/2014/main" id="{5941D839-A1FC-4620-8485-F69D66D5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B3B8613F-19BE-4CDB-BC4C-C321B4B8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7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037"/>
            <a:ext cx="4573200" cy="1325563"/>
          </a:xfrm>
        </p:spPr>
        <p:txBody>
          <a:bodyPr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21635" y="2039382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6CC17AD-6E52-42E9-989B-FB086C64DF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21635" y="2408260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36B0D72-6C95-4E3A-A679-D94CB154306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43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E6E1537-8CF9-4C86-8E25-29BFFDAFD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3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55E9ED2-721A-416D-AFA6-B57E6B8D8C5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57407" y="4758255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DE1C87C-07E3-42FC-9B43-81D789BF79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757407" y="5127133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8556C5D2-9D30-44C4-95EA-DA67235699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1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BB8DD76A-44FE-4266-9CE3-FC74ACF614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1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BB7FB830-D9B0-43D8-B279-D8A3831911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15407" y="4758255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A699CE9-2DCD-4D59-B359-D7D3511A215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15407" y="5127133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5B0C1AF9-7ECA-4F02-B71D-97228D05B03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29407" y="4770420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FE515F87-B08B-4273-9427-B4477D68E33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329407" y="5139298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353FBD-19BF-45E4-A6F5-4217CDAAA52E}"/>
              </a:ext>
            </a:extLst>
          </p:cNvPr>
          <p:cNvCxnSpPr/>
          <p:nvPr userDrawn="1"/>
        </p:nvCxnSpPr>
        <p:spPr>
          <a:xfrm>
            <a:off x="1513114" y="3875317"/>
            <a:ext cx="911134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Date Placeholder 4">
            <a:extLst>
              <a:ext uri="{FF2B5EF4-FFF2-40B4-BE49-F238E27FC236}">
                <a16:creationId xmlns:a16="http://schemas.microsoft.com/office/drawing/2014/main" id="{BA4BCF05-CDFF-42C0-A406-D762B747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42" name="Footer Placeholder 5">
            <a:extLst>
              <a:ext uri="{FF2B5EF4-FFF2-40B4-BE49-F238E27FC236}">
                <a16:creationId xmlns:a16="http://schemas.microsoft.com/office/drawing/2014/main" id="{FE043986-6365-4919-A13C-B1086DCF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43" name="Slide Number Placeholder 6">
            <a:extLst>
              <a:ext uri="{FF2B5EF4-FFF2-40B4-BE49-F238E27FC236}">
                <a16:creationId xmlns:a16="http://schemas.microsoft.com/office/drawing/2014/main" id="{4FD22B22-DA9C-4B3F-A67F-D0729127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FAB3CE1-D027-49AE-8023-7D6E330C7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852057"/>
            <a:ext cx="0" cy="164374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B59BE6F-06DF-4031-A366-9BF6A53377C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611592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88442AB-AF81-4C81-B0CE-584EE410EB9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114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5F27884-729D-4CA6-A08A-92EBC733CC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5938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1F7E5A1-BEA5-447F-BED5-E18F7A1D9A3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1011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ight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2376805"/>
            <a:ext cx="5013960" cy="132556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4150042"/>
            <a:ext cx="5013960" cy="196119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371856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ECA7294-D791-453A-AEDA-C7BC2C83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3F008A3-FE03-4B55-99DE-C66C7215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61AA2A7-90C9-48FA-A998-4CB16275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0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13571"/>
            <a:ext cx="4419600" cy="1659716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2" y="2348318"/>
            <a:ext cx="2743200" cy="165971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2857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2514600" cy="365125"/>
          </a:xfrm>
        </p:spPr>
        <p:txBody>
          <a:bodyPr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6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34EB92-62CF-4273-86A4-59223DABDBB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A25F60-1F94-4EB8-AECE-53F9C3EBF6AC}"/>
              </a:ext>
            </a:extLst>
          </p:cNvPr>
          <p:cNvSpPr/>
          <p:nvPr userDrawn="1"/>
        </p:nvSpPr>
        <p:spPr>
          <a:xfrm>
            <a:off x="0" y="6509657"/>
            <a:ext cx="12192000" cy="3483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3080657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A74BA5A7-7918-4C65-BAAB-14B3A1E2B4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52161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0C5DF728-AFC5-467F-86BF-45BBD77872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07938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/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BBFE7B80-0990-424B-A099-BFECB550830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63715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5B4A0F3D-F23F-4072-9FF5-6CFE888CE1E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9492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/>
              <a:t>Click icon to add picture</a:t>
            </a:r>
            <a:endParaRPr lang="en-ZA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4F97182-060B-42D4-9BD6-AADEBB4691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4950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32DCEC-D4CF-4F91-ABA7-22726A1E99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14950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4BECAB1-5EBD-4BC7-8F7A-8B4CA80746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64623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D671F83-5A25-4513-86E5-FFBF3BF310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64623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F6EE3639-A148-489C-A695-7EA2313AEF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4296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BB55BB21-9247-450C-9A9D-D2AD9161E1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4296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34A7F7B-4591-45E6-AF17-EC81162B73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3969" y="4624131"/>
            <a:ext cx="2105186" cy="3651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en-ZA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30702B6-2129-4FAB-8868-58B59C11FF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863969" y="4993009"/>
            <a:ext cx="2105186" cy="36512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  <a:endParaRPr lang="en-ZA"/>
          </a:p>
        </p:txBody>
      </p:sp>
      <p:sp>
        <p:nvSpPr>
          <p:cNvPr id="24" name="Date Placeholder 4">
            <a:extLst>
              <a:ext uri="{FF2B5EF4-FFF2-40B4-BE49-F238E27FC236}">
                <a16:creationId xmlns:a16="http://schemas.microsoft.com/office/drawing/2014/main" id="{AD0AC7DB-F500-41DA-8326-3ED61B33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25" name="Footer Placeholder 5">
            <a:extLst>
              <a:ext uri="{FF2B5EF4-FFF2-40B4-BE49-F238E27FC236}">
                <a16:creationId xmlns:a16="http://schemas.microsoft.com/office/drawing/2014/main" id="{798612DF-528A-42D7-8634-25EFF61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1E3817B4-A707-4ACC-9CAC-E32B5E0A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6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7/29/20XX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Employee orientation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74" r:id="rId4"/>
    <p:sldLayoutId id="2147483671" r:id="rId5"/>
    <p:sldLayoutId id="2147483666" r:id="rId6"/>
    <p:sldLayoutId id="2147483669" r:id="rId7"/>
    <p:sldLayoutId id="2147483661" r:id="rId8"/>
    <p:sldLayoutId id="2147483676" r:id="rId9"/>
    <p:sldLayoutId id="2147483670" r:id="rId10"/>
    <p:sldLayoutId id="2147483667" r:id="rId11"/>
    <p:sldLayoutId id="2147483673" r:id="rId12"/>
    <p:sldLayoutId id="2147483651" r:id="rId13"/>
    <p:sldLayoutId id="214748367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brownfields/funding-history-brownfields-and-land-revitalization-new-england" TargetMode="External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pa.gov/brownfields/eligibilit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brownfields/eligibility" TargetMode="External"/><Relationship Id="rId2" Type="http://schemas.openxmlformats.org/officeDocument/2006/relationships/hyperlink" Target="https://www.epa.gov/brownfields/funding-history-brownfields-and-land-revitalization-new-england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pa.gov/brownfields/marc-grant-application-resourc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brownfields/brownfields-job-training-grant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epa.gov/brownfields/technical-assistance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pa-rlf-tab.growamerica.org/wp-login.php?redirect_to=https%3A%2F%2Fepa-rlf-tab.growamerica.org%2F&amp;bp-auth=1&amp;action=bpnoaccess" TargetMode="External"/><Relationship Id="rId3" Type="http://schemas.openxmlformats.org/officeDocument/2006/relationships/hyperlink" Target="https://tab.program.uconn.edu/" TargetMode="External"/><Relationship Id="rId7" Type="http://schemas.openxmlformats.org/officeDocument/2006/relationships/hyperlink" Target="https://www.epa.gov/brownfields/brownfields-job-training-grant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roundworkusa.org/brownfields-and-land-use-technical-assistance/" TargetMode="External"/><Relationship Id="rId5" Type="http://schemas.openxmlformats.org/officeDocument/2006/relationships/hyperlink" Target="https://communityprogress.org/services/technical-assistance/" TargetMode="External"/><Relationship Id="rId4" Type="http://schemas.openxmlformats.org/officeDocument/2006/relationships/hyperlink" Target="https://www.ksutab.org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pa.gov/brownfields/funding-history-brownfields-and-land-revitalization-new-england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lead/epas-leadership-under-federal-action-plan-reduce-childhood-lead-exposure" TargetMode="External"/><Relationship Id="rId2" Type="http://schemas.openxmlformats.org/officeDocument/2006/relationships/hyperlink" Target="https://gcc02.safelinks.protection.outlook.com/?url=https%3A%2F%2Furldefense.com%2Fv3%2F__https%3A%2Fwww.epa.gov%2Fbrownfields%2Freuse-considerations-data-centers-brownfield-sites__%3B!!CPANwP4y!Xl_e2oQru3Npq0_Id4hvHp-j8obmyrUfRqEkgFQFOrfo_Q-9sTEeHml1WC8kL-5ckRCQaTLFFRQ4SfHsbddbAYITDF6XoFA%24&amp;data=05%7C02%7CDominguez.Jessica%40epa.gov%7Cebd72dd064154d27370808dea0784829%7C88b378b367484867acf976aacbeca6a7%7C0%7C0%7C639124635627066838%7CUnknown%7CTWFpbGZsb3d8eyJFbXB0eU1hcGkiOnRydWUsIlYiOiIwLjAuMDAwMCIsIlAiOiJXaW4zMiIsIkFOIjoiTWFpbCIsIldUIjoyfQ%3D%3D%7C0%7C%7C%7C&amp;sdata=F%2F%2Bgyu9D6cMoNRpSMQITl35f2RYOBbPlPDeEIMONoEA%3D&amp;reserved=0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deng.katy@epa.go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pa.gov/brownfields/marc-grant-application-resources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obrownfields.org/" TargetMode="External"/><Relationship Id="rId2" Type="http://schemas.openxmlformats.org/officeDocument/2006/relationships/hyperlink" Target="https://www.newmoa.org/event/brownfields2026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pa.maps.arcgis.com/apps/instant/basic/index.html?appid=ba7ffa3d797a49a5a763dbda7ec6ed17" TargetMode="External"/><Relationship Id="rId2" Type="http://schemas.openxmlformats.org/officeDocument/2006/relationships/hyperlink" Target="https://www.epa.gov/brownfields/r1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hyperlink" Target="https://www.epa.gov/brownfields/funding-history-brownfields-and-land-revitalization-new-england" TargetMode="External"/><Relationship Id="rId4" Type="http://schemas.openxmlformats.org/officeDocument/2006/relationships/hyperlink" Target="https://www.epa.gov/brownfields/epa-state-tribal-contacts-brownfields-and-land-revitalization-new-england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466642-21FA-4EA9-C597-D7F40478755C}"/>
              </a:ext>
            </a:extLst>
          </p:cNvPr>
          <p:cNvSpPr/>
          <p:nvPr/>
        </p:nvSpPr>
        <p:spPr>
          <a:xfrm>
            <a:off x="0" y="0"/>
            <a:ext cx="859190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068" y="2353827"/>
            <a:ext cx="5739882" cy="2387600"/>
          </a:xfrm>
        </p:spPr>
        <p:txBody>
          <a:bodyPr>
            <a:no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EPA Brownfields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55" y="4750053"/>
            <a:ext cx="5739882" cy="7837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Aptos" panose="020B0004020202020204" pitchFamily="34" charset="0"/>
              </a:rPr>
              <a:t>Jim Byrne and Lorraine Byrne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4628E-DDC3-BF75-D3BE-3D5A411E3208}"/>
              </a:ext>
            </a:extLst>
          </p:cNvPr>
          <p:cNvSpPr/>
          <p:nvPr/>
        </p:nvSpPr>
        <p:spPr>
          <a:xfrm>
            <a:off x="8591909" y="0"/>
            <a:ext cx="36000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568C9D-9397-02D0-CAE9-540CDE782EFA}"/>
              </a:ext>
            </a:extLst>
          </p:cNvPr>
          <p:cNvSpPr txBox="1"/>
          <p:nvPr/>
        </p:nvSpPr>
        <p:spPr>
          <a:xfrm>
            <a:off x="839755" y="4957273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Aptos" panose="020B0004020202020204" pitchFamily="34" charset="0"/>
              </a:rPr>
              <a:t>EPA Region 1, Brownfields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810AA86-1FDD-367F-E9A5-439F5E5717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B2BFA-7BCF-66A2-CD64-20B7A6D2AC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6" b="30176"/>
          <a:stretch/>
        </p:blipFill>
        <p:spPr>
          <a:xfrm>
            <a:off x="0" y="0"/>
            <a:ext cx="12192000" cy="3629056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81AE5F0-6E20-582D-7703-CB9931523D6B}"/>
              </a:ext>
            </a:extLst>
          </p:cNvPr>
          <p:cNvSpPr/>
          <p:nvPr/>
        </p:nvSpPr>
        <p:spPr>
          <a:xfrm>
            <a:off x="2753868" y="3737829"/>
            <a:ext cx="3133725" cy="93709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EA335-59AB-41C6-9DC4-FB6271C6FA5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5157" y="4008051"/>
            <a:ext cx="3449518" cy="598287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What is a Brownfield</a:t>
            </a: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5" name="Slide Number Placeholder 94">
            <a:extLst>
              <a:ext uri="{FF2B5EF4-FFF2-40B4-BE49-F238E27FC236}">
                <a16:creationId xmlns:a16="http://schemas.microsoft.com/office/drawing/2014/main" id="{D540D638-BFEC-45F4-AEB5-32A53183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9C21029-926A-9DD2-4094-95AFC72F6380}"/>
              </a:ext>
            </a:extLst>
          </p:cNvPr>
          <p:cNvSpPr/>
          <p:nvPr/>
        </p:nvSpPr>
        <p:spPr>
          <a:xfrm>
            <a:off x="6290118" y="3734576"/>
            <a:ext cx="3032052" cy="93709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D0FC7230-A8C0-F9AE-873C-2A8B8A4B5AF4}"/>
              </a:ext>
            </a:extLst>
          </p:cNvPr>
          <p:cNvSpPr txBox="1">
            <a:spLocks/>
          </p:cNvSpPr>
          <p:nvPr/>
        </p:nvSpPr>
        <p:spPr>
          <a:xfrm>
            <a:off x="6113080" y="4008051"/>
            <a:ext cx="3449518" cy="59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Brownfields site might include:</a:t>
            </a: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E1162EA-1622-0D93-CC15-5A169596DA9D}"/>
              </a:ext>
            </a:extLst>
          </p:cNvPr>
          <p:cNvSpPr txBox="1"/>
          <p:nvPr/>
        </p:nvSpPr>
        <p:spPr>
          <a:xfrm>
            <a:off x="2753868" y="4905593"/>
            <a:ext cx="31337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 property where real or perceived contamination complicates future reuse or redevelopment.</a:t>
            </a:r>
          </a:p>
          <a:p>
            <a:pPr lvl="0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Brownfields are often located in communities with sensitive populations and distressed areas.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1236893-D58A-11D0-0939-4528A490F341}"/>
              </a:ext>
            </a:extLst>
          </p:cNvPr>
          <p:cNvSpPr txBox="1"/>
          <p:nvPr/>
        </p:nvSpPr>
        <p:spPr>
          <a:xfrm>
            <a:off x="6330505" y="4945276"/>
            <a:ext cx="31337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Former gas stations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Former industrial sites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Former dry cleaners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Abandoned and/or old buildings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Vacant lots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Historic mills or factories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3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18958-CB42-BB9A-ADA4-35F7D40FD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2CDA1-4B1A-566F-77F1-447EB5BAA4FA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6A089E-9690-BFC4-3831-495C937B5E19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Eligible Entities for EPA Grants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192927E-DA0B-48F5-DD97-72510B0B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548"/>
            <a:ext cx="5822550" cy="4763802"/>
          </a:xfrm>
        </p:spPr>
        <p:txBody>
          <a:bodyPr>
            <a:noAutofit/>
          </a:bodyPr>
          <a:lstStyle/>
          <a:p>
            <a:endParaRPr lang="en-US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lvl="1"/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Local Government Entitles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General Purpose Unit of Local Government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Land Clearance Authority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Regional Council or group of General-Purpose Units of Local Government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lvl="1"/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State and Tribal Governments </a:t>
            </a:r>
            <a:endParaRPr lang="en-US" sz="1600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State governments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Federally recognized Indian Tribes (other than in Alaska)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State-chartered redevelopment agencies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lvl="1"/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Redevelopment and Community Organizations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501(c)(3) nonprofit organizations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Qualified community development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3B28D7-A303-C338-F7D6-E3678D27CBC2}"/>
              </a:ext>
            </a:extLst>
          </p:cNvPr>
          <p:cNvSpPr/>
          <p:nvPr/>
        </p:nvSpPr>
        <p:spPr>
          <a:xfrm>
            <a:off x="6964680" y="1592548"/>
            <a:ext cx="4556760" cy="44539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 descr="City outline">
            <a:extLst>
              <a:ext uri="{FF2B5EF4-FFF2-40B4-BE49-F238E27FC236}">
                <a16:creationId xmlns:a16="http://schemas.microsoft.com/office/drawing/2014/main" id="{FECC7FB2-36F9-C055-416A-27FCEF910A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48931" y="1634871"/>
            <a:ext cx="3588258" cy="3588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CC8AB0-6224-4E21-A8DD-2103C415D36C}"/>
              </a:ext>
            </a:extLst>
          </p:cNvPr>
          <p:cNvSpPr txBox="1"/>
          <p:nvPr/>
        </p:nvSpPr>
        <p:spPr>
          <a:xfrm>
            <a:off x="7845826" y="4810943"/>
            <a:ext cx="3075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More information: </a:t>
            </a:r>
          </a:p>
          <a:p>
            <a:pPr algn="ctr"/>
            <a:r>
              <a:rPr lang="en-US" sz="1600" u="sng" dirty="0">
                <a:solidFill>
                  <a:schemeClr val="bg1"/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 </a:t>
            </a: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epa.gov/brownfields/eligibility</a:t>
            </a: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854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4B638-5795-789E-9532-883BDB468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5BB0D-1DE1-2A32-9601-1337630B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F84AF7-20E2-D623-030C-C89E74C03CB9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CB8267-5547-943F-D33F-5BE57ACC1CB7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Summary of Grant Programs For Assessment and Cleanup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A2738F-69B7-C00F-FAC7-056E76D9DAE6}"/>
              </a:ext>
            </a:extLst>
          </p:cNvPr>
          <p:cNvSpPr txBox="1"/>
          <p:nvPr/>
        </p:nvSpPr>
        <p:spPr>
          <a:xfrm>
            <a:off x="7845826" y="4810943"/>
            <a:ext cx="307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  <a:latin typeface="Gill Sans MT" panose="020B05020201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lang="en-US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epa.gov/brownfield/eligibility</a:t>
            </a:r>
            <a:r>
              <a:rPr lang="en-US" dirty="0">
                <a:solidFill>
                  <a:schemeClr val="accent5"/>
                </a:solidFill>
              </a:rPr>
              <a:t> 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756982EB-7F09-882D-551D-2224A86E65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761837"/>
              </p:ext>
            </p:extLst>
          </p:nvPr>
        </p:nvGraphicFramePr>
        <p:xfrm>
          <a:off x="1102117" y="2035255"/>
          <a:ext cx="9987759" cy="3629606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</a:tblPr>
              <a:tblGrid>
                <a:gridCol w="1934816">
                  <a:extLst>
                    <a:ext uri="{9D8B030D-6E8A-4147-A177-3AD203B41FA5}">
                      <a16:colId xmlns:a16="http://schemas.microsoft.com/office/drawing/2014/main" val="1650836834"/>
                    </a:ext>
                  </a:extLst>
                </a:gridCol>
                <a:gridCol w="8052943">
                  <a:extLst>
                    <a:ext uri="{9D8B030D-6E8A-4147-A177-3AD203B41FA5}">
                      <a16:colId xmlns:a16="http://schemas.microsoft.com/office/drawing/2014/main" val="450410768"/>
                    </a:ext>
                  </a:extLst>
                </a:gridCol>
              </a:tblGrid>
              <a:tr h="619672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600" b="1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Grant Type​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US" sz="1600" b="1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​Description​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019812"/>
                  </a:ext>
                </a:extLst>
              </a:tr>
              <a:tr h="8883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600" b="0" i="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Assessment​</a:t>
                      </a:r>
                    </a:p>
                    <a:p>
                      <a:pPr algn="ctr" rtl="0" fontAlgn="base"/>
                      <a:r>
                        <a:rPr lang="en-US" sz="1600" b="0" i="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(CW/Coalition)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0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To develop inventory, characterize, and conduct assessments to determine if sites are contaminated, perform community involvement, and plan for cleanup​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2558708"/>
                  </a:ext>
                </a:extLst>
              </a:tr>
              <a:tr h="648359"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US" sz="1600" b="0" i="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​Cleanup​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0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For eligible municipalities and nonprofits to clean up contaminated properties 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754445"/>
                  </a:ext>
                </a:extLst>
              </a:tr>
              <a:tr h="648359"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US" sz="1600" b="0" i="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​Revolving Loan Fund​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For larger organizations to capitalize funds for issuing cleanup loans and subgrants</a:t>
                      </a:r>
                      <a:r>
                        <a:rPr lang="en-US" sz="1600" b="0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834549"/>
                  </a:ext>
                </a:extLst>
              </a:tr>
              <a:tr h="824835"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US" sz="1600" b="0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​Multipurpose​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For a flexible range of planning, assessment, and cleanup activities within a certain target area</a:t>
                      </a:r>
                      <a:r>
                        <a:rPr lang="en-US" sz="1600" b="0" i="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97251" marR="24919" marT="74809" marB="7480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73374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53F5D75-3A67-1F9C-1406-A94F078E6536}"/>
              </a:ext>
            </a:extLst>
          </p:cNvPr>
          <p:cNvSpPr txBox="1"/>
          <p:nvPr/>
        </p:nvSpPr>
        <p:spPr>
          <a:xfrm>
            <a:off x="2599473" y="5920433"/>
            <a:ext cx="69930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Grant Guidelines and Resources:</a:t>
            </a:r>
          </a:p>
          <a:p>
            <a:pPr algn="ctr"/>
            <a:r>
              <a:rPr lang="en-US" sz="1600" u="sng" dirty="0">
                <a:solidFill>
                  <a:srgbClr val="0070C0"/>
                </a:solidFill>
                <a:latin typeface="Aptos" panose="020B0004020202020204" pitchFamily="34" charset="0"/>
              </a:rPr>
              <a:t>https://www.</a:t>
            </a:r>
            <a:r>
              <a:rPr lang="en-US" sz="1600" dirty="0">
                <a:solidFill>
                  <a:srgbClr val="0070C0"/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epa.gov/brownfields/marc-grant-application-resources</a:t>
            </a:r>
            <a:r>
              <a:rPr lang="en-US" sz="1600" dirty="0">
                <a:solidFill>
                  <a:srgbClr val="0070C0"/>
                </a:solidFill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890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F41D-29EB-C6C2-9407-4FE87FA8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D976068-6715-3475-A69B-1BE6C0CF8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r="23418"/>
          <a:stretch>
            <a:fillRect/>
          </a:stretch>
        </p:blipFill>
        <p:spPr bwMode="auto">
          <a:xfrm>
            <a:off x="5316" y="1081404"/>
            <a:ext cx="5188688" cy="584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5C251-9E61-B065-386F-19DD42D5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E0152-67DF-24DF-AC87-67ED22AB8540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E70CC1-5F6D-8987-DDA7-F70969FA77FF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Job Training Grants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4D1FA79-05DC-05BD-638F-B3FC938E7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196" y="1518120"/>
            <a:ext cx="6096000" cy="4763802"/>
          </a:xfrm>
        </p:spPr>
        <p:txBody>
          <a:bodyPr>
            <a:noAutofit/>
          </a:bodyPr>
          <a:lstStyle/>
          <a:p>
            <a:pPr algn="l" fontAlgn="base">
              <a:lnSpc>
                <a:spcPct val="90000"/>
              </a:lnSpc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Competitive grants 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that recruit, train, and place unemployed/under-employed residents of communities affected by brownfields and other issues in jobs within the environmental field.</a:t>
            </a:r>
          </a:p>
          <a:p>
            <a:pPr algn="l" fontAlgn="base">
              <a:lnSpc>
                <a:spcPct val="90000"/>
              </a:lnSpc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l" fontAlgn="base">
              <a:lnSpc>
                <a:spcPct val="90000"/>
              </a:lnSpc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Training topics can include:​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Waste Site Cleanup​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Health &amp; Safety​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Heavy Equip. Operator/CDL​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Wastewater Treatment​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Asbestos Abatement​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Lead Paint/RRP​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Stormwater/infrastructure management</a:t>
            </a:r>
          </a:p>
          <a:p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2F70FE-511E-B557-895E-F11E152357B2}"/>
              </a:ext>
            </a:extLst>
          </p:cNvPr>
          <p:cNvSpPr txBox="1"/>
          <p:nvPr/>
        </p:nvSpPr>
        <p:spPr>
          <a:xfrm>
            <a:off x="5562600" y="5974145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https://www.epa.gov/brownfields/brownfields-job-training-grants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882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2B51A-28D3-B7FC-E90B-099D3E364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8EFB9-6529-6BF0-DE5C-ABD0953DF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04628E-9136-66C9-54BC-5C5793DA14A9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E1D66-C7E6-3337-177B-306BDBF8A910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State and Tribal Funding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E9E647B-463B-AFFF-11C1-A437EE75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548"/>
            <a:ext cx="5822550" cy="4763802"/>
          </a:xfrm>
        </p:spPr>
        <p:txBody>
          <a:bodyPr>
            <a:noAutofit/>
          </a:bodyPr>
          <a:lstStyle/>
          <a:p>
            <a:pPr algn="l"/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Under CERCLA 128(a), EPA provides non-competitive grants annually to states and tribes to operate and manage a Brownfields Program.</a:t>
            </a:r>
            <a:endParaRPr lang="en-US" sz="1800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algn="l"/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This funding allows them to conduct the following brownfields activities: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Inventory of sites on state or tribal land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Oversee brownfields resources and enforce state/tribal authority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Provide opportunities for local stakeholders’ meaningful participation in brownfields decisions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Approve site cleanup plans, and verify/certify that cleanup goals are completed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ED45E7-4708-249E-4C4F-9398A6AB4617}"/>
              </a:ext>
            </a:extLst>
          </p:cNvPr>
          <p:cNvSpPr/>
          <p:nvPr/>
        </p:nvSpPr>
        <p:spPr>
          <a:xfrm>
            <a:off x="7065264" y="2246217"/>
            <a:ext cx="4556760" cy="29206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4B54BA-3E17-3AF5-2783-BA5C1ED8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636" y="2638537"/>
            <a:ext cx="3324016" cy="213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6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C6AD-E519-49DB-4B6A-A2FDBD7D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A128C-CE85-32FE-97EA-39E54573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3D981B-2B8C-1651-D248-1A29BE6538F1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E3B02-E9FA-F2D1-658D-A22C1A6D7900}"/>
              </a:ext>
            </a:extLst>
          </p:cNvPr>
          <p:cNvSpPr txBox="1"/>
          <p:nvPr/>
        </p:nvSpPr>
        <p:spPr>
          <a:xfrm>
            <a:off x="179832" y="28369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Technical Assistance Programs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71B4E52-5465-72FC-D301-68CC9474F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196" y="1518120"/>
            <a:ext cx="6096000" cy="4763802"/>
          </a:xfrm>
        </p:spPr>
        <p:txBody>
          <a:bodyPr>
            <a:noAutofit/>
          </a:bodyPr>
          <a:lstStyle/>
          <a:p>
            <a:pPr marL="285750" indent="-285750" algn="l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Resources that support assessment, cleanup, and redevelopment planning </a:t>
            </a:r>
          </a:p>
          <a:p>
            <a:pPr marL="285750" indent="-285750" algn="l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Assistance may include market analysis, sustainable development plans, funding strategies, or extreme weather vulnerability assessment.</a:t>
            </a:r>
          </a:p>
          <a:p>
            <a:pPr marL="285750" indent="-285750" algn="l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Programs help communities maximize the impact of brownfields investment and longevity of cleanup remedies and site reuse.</a:t>
            </a:r>
          </a:p>
          <a:p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2D7396-8FC7-13E2-E13D-00AEEE27A3A4}"/>
              </a:ext>
            </a:extLst>
          </p:cNvPr>
          <p:cNvSpPr txBox="1"/>
          <p:nvPr/>
        </p:nvSpPr>
        <p:spPr>
          <a:xfrm>
            <a:off x="6096000" y="5433020"/>
            <a:ext cx="5731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For more information:</a:t>
            </a:r>
          </a:p>
          <a:p>
            <a:pPr algn="ctr"/>
            <a:r>
              <a:rPr lang="en-US" u="sng" dirty="0">
                <a:solidFill>
                  <a:srgbClr val="0070C0"/>
                </a:solidFill>
                <a:latin typeface="Gill Sans MT" panose="020B0502020104020203" pitchFamily="34" charset="0"/>
              </a:rPr>
              <a:t>https://www.</a:t>
            </a: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epa.gov/brownfields/technical-assistance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721274-7B90-E032-149E-C1C09016DB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77309"/>
              </p:ext>
            </p:extLst>
          </p:nvPr>
        </p:nvGraphicFramePr>
        <p:xfrm>
          <a:off x="906595" y="2037308"/>
          <a:ext cx="4572000" cy="372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199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02773-F178-F61E-270D-7CA46AB14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uilding with a fence around it&#10;&#10;AI-generated content may be incorrect.">
            <a:extLst>
              <a:ext uri="{FF2B5EF4-FFF2-40B4-BE49-F238E27FC236}">
                <a16:creationId xmlns:a16="http://schemas.microsoft.com/office/drawing/2014/main" id="{21E2E319-A408-5CAD-A61D-4A4F91B7EA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7883"/>
          <a:stretch/>
        </p:blipFill>
        <p:spPr>
          <a:xfrm>
            <a:off x="0" y="439122"/>
            <a:ext cx="12192000" cy="68580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549925-E78E-A74C-183C-827A1DD5FFD4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10F7E-85E9-72AF-29B4-C5074C3E4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3F505E-E31D-C636-4B9F-F4265A8FFE4E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Technical Assistance to Brownfields Programs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5120500-922A-D9EB-7232-98C301A11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425" y="1798921"/>
            <a:ext cx="8439150" cy="413840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lvl="0" algn="l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Region 1: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Connecticut (UConn) TAB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lvl="0" algn="l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National TABs:</a:t>
            </a: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Kansas State University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– TA for Tribal Nations</a:t>
            </a: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 for Community Progress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– Land Banking TA</a:t>
            </a: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Groundwork USA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– Brownfields and Land Use TA</a:t>
            </a:r>
          </a:p>
          <a:p>
            <a:pPr lvl="1"/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Tetra Tech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– Job Training TA</a:t>
            </a:r>
          </a:p>
          <a:p>
            <a:pPr lvl="1"/>
            <a:r>
              <a:rPr lang="en-US" sz="2800" u="sng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Grow America/ICMA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– Brownfields RLF TA</a:t>
            </a:r>
          </a:p>
          <a:p>
            <a:endParaRPr lang="en-US" sz="16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8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45550-C1CE-9E82-D764-F303FBD50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9EF45-F862-2798-0D36-E89EB53E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3475D-04FB-177D-82C7-AF1FE652D461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ACABE9-A7B3-54E7-7E65-579AE8B42BE6}"/>
              </a:ext>
            </a:extLst>
          </p:cNvPr>
          <p:cNvSpPr txBox="1"/>
          <p:nvPr/>
        </p:nvSpPr>
        <p:spPr>
          <a:xfrm>
            <a:off x="137762" y="226756"/>
            <a:ext cx="11916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Massachusetts Cumulative Funding and Achievements (1994 – 2025)</a:t>
            </a:r>
            <a:endParaRPr lang="en-US" sz="3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9EBC1E8-BA4C-C1C8-B96F-57D5E2AA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507" y="1592548"/>
            <a:ext cx="6299243" cy="4763802"/>
          </a:xfrm>
        </p:spPr>
        <p:txBody>
          <a:bodyPr>
            <a:noAutofit/>
          </a:bodyPr>
          <a:lstStyle/>
          <a:p>
            <a:pPr lvl="0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Total Funding to Date in MA: $226,795,456</a:t>
            </a:r>
          </a:p>
          <a:p>
            <a:pPr lvl="0"/>
            <a:endParaRPr lang="en-US" sz="2000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lvl="0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Program Outcomes to Date </a:t>
            </a:r>
            <a:b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</a:b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(As Reported by Grantees) </a:t>
            </a:r>
          </a:p>
          <a:p>
            <a:pPr lvl="0"/>
            <a:endParaRPr lang="en-US" sz="18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1,021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 sites assessed </a:t>
            </a:r>
            <a:b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186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sites cleaned up </a:t>
            </a:r>
            <a:b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</a:b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951.07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 acres made ready for reuse</a:t>
            </a:r>
          </a:p>
          <a:p>
            <a:pPr>
              <a:spcAft>
                <a:spcPts val="30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Approximately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 $2.42B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 leveraged -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8,202 j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obs leveraged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7629D5-59AD-EF82-595C-EBF47FDB58D4}"/>
              </a:ext>
            </a:extLst>
          </p:cNvPr>
          <p:cNvSpPr/>
          <p:nvPr/>
        </p:nvSpPr>
        <p:spPr>
          <a:xfrm>
            <a:off x="7156066" y="5457508"/>
            <a:ext cx="4556760" cy="1081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For more information: </a:t>
            </a:r>
          </a:p>
          <a:p>
            <a:pPr algn="ctr"/>
            <a:r>
              <a:rPr lang="en-US" sz="1400" u="sng" dirty="0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 </a:t>
            </a:r>
            <a:r>
              <a:rPr lang="en-US" sz="1400" dirty="0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epa.gov/brownfields/funding-history-brownfields-and-land-revitalization-new-</a:t>
            </a:r>
            <a:r>
              <a:rPr lang="en-US" sz="1400" dirty="0" err="1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england</a:t>
            </a:r>
            <a:endParaRPr lang="en-US" sz="1400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7BE58-F7B7-242D-25E0-8D333F1D4DFF}"/>
              </a:ext>
            </a:extLst>
          </p:cNvPr>
          <p:cNvSpPr txBox="1"/>
          <p:nvPr/>
        </p:nvSpPr>
        <p:spPr>
          <a:xfrm>
            <a:off x="7156067" y="1191964"/>
            <a:ext cx="4556760" cy="4154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Grantees with New Awards in 2025</a:t>
            </a:r>
          </a:p>
          <a:p>
            <a:endParaRPr lang="en-US" sz="16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MA DEP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Great Barrington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Central Mass RPC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Boston Redevelopment Authority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Peabody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Worcester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Berkshire RPC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Merrimack Valley 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New Bedford</a:t>
            </a:r>
          </a:p>
        </p:txBody>
      </p:sp>
    </p:spTree>
    <p:extLst>
      <p:ext uri="{BB962C8B-B14F-4D97-AF65-F5344CB8AC3E}">
        <p14:creationId xmlns:p14="http://schemas.microsoft.com/office/powerpoint/2010/main" val="124473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&#10;&#10;AI-generated content may be incorrect.">
            <a:extLst>
              <a:ext uri="{FF2B5EF4-FFF2-40B4-BE49-F238E27FC236}">
                <a16:creationId xmlns:a16="http://schemas.microsoft.com/office/drawing/2014/main" id="{C1B02F6C-57EE-A086-728E-12ECDF09FD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9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7E6735-F79B-C32E-D775-5693AA9B67A5}"/>
              </a:ext>
            </a:extLst>
          </p:cNvPr>
          <p:cNvSpPr txBox="1">
            <a:spLocks/>
          </p:cNvSpPr>
          <p:nvPr/>
        </p:nvSpPr>
        <p:spPr>
          <a:xfrm>
            <a:off x="609600" y="3981450"/>
            <a:ext cx="5562600" cy="2339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u="sng" dirty="0">
                <a:solidFill>
                  <a:schemeClr val="accent6">
                    <a:lumMod val="50000"/>
                  </a:schemeClr>
                </a:solidFill>
              </a:rPr>
              <a:t>Massachusetts RPAs with active EPA Brownfields grants: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Berkshire RPC; Assessment &amp; RLF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Central Massachusetts RPC; Assessment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Franklin Regional COG; Assessment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Merrimack Valley PC; Assessment &amp; RLF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Montachusett RPC; Assessment &amp; RLF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Old Colony Planning Council; Assessment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Pioneer Valley PC; Assessment &amp; RLF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Southeastern Regional Planning &amp; EDD; Assessment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E8F1787C-5752-9248-2B42-A462CFEEEB1B}"/>
              </a:ext>
            </a:extLst>
          </p:cNvPr>
          <p:cNvSpPr>
            <a:spLocks/>
          </p:cNvSpPr>
          <p:nvPr/>
        </p:nvSpPr>
        <p:spPr>
          <a:xfrm>
            <a:off x="1130300" y="19050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CC931CC9-BA73-6245-543E-824DCFB55229}"/>
              </a:ext>
            </a:extLst>
          </p:cNvPr>
          <p:cNvSpPr>
            <a:spLocks/>
          </p:cNvSpPr>
          <p:nvPr/>
        </p:nvSpPr>
        <p:spPr>
          <a:xfrm>
            <a:off x="4927600" y="9652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12AE83A7-6C8F-96D7-9B0E-26CF4A66B221}"/>
              </a:ext>
            </a:extLst>
          </p:cNvPr>
          <p:cNvSpPr>
            <a:spLocks/>
          </p:cNvSpPr>
          <p:nvPr/>
        </p:nvSpPr>
        <p:spPr>
          <a:xfrm>
            <a:off x="2984500" y="113665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D0DDCC30-58F2-C6B7-2A7C-240289CD09BA}"/>
              </a:ext>
            </a:extLst>
          </p:cNvPr>
          <p:cNvSpPr>
            <a:spLocks/>
          </p:cNvSpPr>
          <p:nvPr/>
        </p:nvSpPr>
        <p:spPr>
          <a:xfrm>
            <a:off x="5270500" y="269875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7071E78E-1015-47C4-F135-5B763616302F}"/>
              </a:ext>
            </a:extLst>
          </p:cNvPr>
          <p:cNvSpPr>
            <a:spLocks/>
          </p:cNvSpPr>
          <p:nvPr/>
        </p:nvSpPr>
        <p:spPr>
          <a:xfrm>
            <a:off x="2984500" y="25654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66CC351-E310-03E0-E9CD-E0E1A76E1455}"/>
              </a:ext>
            </a:extLst>
          </p:cNvPr>
          <p:cNvSpPr>
            <a:spLocks/>
          </p:cNvSpPr>
          <p:nvPr/>
        </p:nvSpPr>
        <p:spPr>
          <a:xfrm>
            <a:off x="7810500" y="5207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F041064F-4EA4-4434-856B-9306ECC22FD9}"/>
              </a:ext>
            </a:extLst>
          </p:cNvPr>
          <p:cNvSpPr>
            <a:spLocks/>
          </p:cNvSpPr>
          <p:nvPr/>
        </p:nvSpPr>
        <p:spPr>
          <a:xfrm>
            <a:off x="7931150" y="33782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7466CE04-5B26-CD3C-6E99-88609F16D1CB}"/>
              </a:ext>
            </a:extLst>
          </p:cNvPr>
          <p:cNvSpPr>
            <a:spLocks/>
          </p:cNvSpPr>
          <p:nvPr/>
        </p:nvSpPr>
        <p:spPr>
          <a:xfrm>
            <a:off x="8153400" y="4406900"/>
            <a:ext cx="342900" cy="342900"/>
          </a:xfrm>
          <a:prstGeom prst="star5">
            <a:avLst/>
          </a:prstGeom>
          <a:solidFill>
            <a:srgbClr val="FFC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8DB59-1C77-5A05-A465-11A0811C3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9836C-28D2-EE4A-89BF-B0DD34D6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3D3015-320E-A05F-1722-9FC78E292F81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A1B1B-7682-7065-E553-5E036F8CE4ED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Brownfields Program Update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EA78E57-070C-3C0A-11C0-DBFD6CB3C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14" y="1592548"/>
            <a:ext cx="10974572" cy="4763802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FY26 Multipurpose,  Assessment, and Cleanup (MAC) Competition 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Awards announced in June 2026 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Projects start end of 2026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NEW Guidance and Initiatives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Data Center Reuse Guidance -</a:t>
            </a:r>
            <a:r>
              <a:rPr lang="en-US" sz="2200" dirty="0">
                <a:solidFill>
                  <a:srgbClr val="0070C0"/>
                </a:solidFill>
                <a:latin typeface="Aptos" panose="020B0004020202020204" pitchFamily="34" charset="0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https://www.epa.gov/brownfields/reuse-considerations-data-centers-brownfield-sites</a:t>
            </a:r>
            <a:endParaRPr lang="en-US" sz="2200" dirty="0">
              <a:solidFill>
                <a:srgbClr val="0070C0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Lead and Children’s Health - </a:t>
            </a:r>
            <a:r>
              <a:rPr lang="en-US" sz="2200" dirty="0">
                <a:solidFill>
                  <a:srgbClr val="0070C0"/>
                </a:solidFill>
                <a:latin typeface="Aptos" panose="020B0004020202020204" pitchFamily="34" charset="0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https://www.epa.gov/lead/epas-leadership-under-federal-action-plan-reduce-childhood-lead-exposure</a:t>
            </a:r>
            <a:r>
              <a:rPr lang="en-US" sz="2200" dirty="0">
                <a:solidFill>
                  <a:srgbClr val="0070C0"/>
                </a:solidFill>
                <a:latin typeface="Aptos" panose="020B0004020202020204" pitchFamily="34" charset="0"/>
                <a:ea typeface="Calibri"/>
                <a:cs typeface="Calibri"/>
              </a:rPr>
              <a:t> 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Best Practices and Requirements for Abatement in Cleanups Targeting Renovation for Residential Reuse – contact Katy Deng </a:t>
            </a:r>
            <a:r>
              <a:rPr lang="en-US" sz="2200" dirty="0">
                <a:solidFill>
                  <a:srgbClr val="0070C0"/>
                </a:solidFill>
                <a:latin typeface="Aptos" panose="020B0004020202020204" pitchFamily="34" charset="0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deng.katy@epa.gov</a:t>
            </a:r>
            <a:endParaRPr lang="en-US" sz="2200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925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25893-DC37-42EC-CD83-53A3AD62E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1FD5A-CACC-DA7D-0F2A-EFD4262D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368E25-847B-C0C7-3D22-16C7A47AB055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B6C4FB-F023-A995-715B-26CBDE858B86}"/>
              </a:ext>
            </a:extLst>
          </p:cNvPr>
          <p:cNvSpPr txBox="1"/>
          <p:nvPr/>
        </p:nvSpPr>
        <p:spPr>
          <a:xfrm>
            <a:off x="179832" y="287110"/>
            <a:ext cx="11832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FY27 Assessment, Revolving Loan Fund, and Cleanup (ARC) Competitions </a:t>
            </a:r>
            <a:endParaRPr lang="en-US" sz="28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D54112B-9140-1245-0879-860A6C054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14" y="1467292"/>
            <a:ext cx="10974572" cy="4889057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FY 2027 Assessment, Revolving Loan Fund, and Cleanup Grant Competition Guidelines anticipated to be released September 2026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 (*A solicitation for Multipurpose Grants will not be issued in FY 2027).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</a:rPr>
              <a:t>EPA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 anticipates offering grants at the following amounts in FY 2027. 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+mn-lt"/>
              </a:rPr>
              <a:t>All amounts are subject to change. 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ea typeface="+mn-lt"/>
              <a:cs typeface="+mn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C2A3A7-0C5E-4D7E-A81D-8785576BE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49026"/>
              </p:ext>
            </p:extLst>
          </p:nvPr>
        </p:nvGraphicFramePr>
        <p:xfrm>
          <a:off x="459260" y="2715708"/>
          <a:ext cx="11273480" cy="3566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54696">
                  <a:extLst>
                    <a:ext uri="{9D8B030D-6E8A-4147-A177-3AD203B41FA5}">
                      <a16:colId xmlns:a16="http://schemas.microsoft.com/office/drawing/2014/main" val="1749081306"/>
                    </a:ext>
                  </a:extLst>
                </a:gridCol>
                <a:gridCol w="2254696">
                  <a:extLst>
                    <a:ext uri="{9D8B030D-6E8A-4147-A177-3AD203B41FA5}">
                      <a16:colId xmlns:a16="http://schemas.microsoft.com/office/drawing/2014/main" val="2871627651"/>
                    </a:ext>
                  </a:extLst>
                </a:gridCol>
                <a:gridCol w="2254696">
                  <a:extLst>
                    <a:ext uri="{9D8B030D-6E8A-4147-A177-3AD203B41FA5}">
                      <a16:colId xmlns:a16="http://schemas.microsoft.com/office/drawing/2014/main" val="1111554951"/>
                    </a:ext>
                  </a:extLst>
                </a:gridCol>
                <a:gridCol w="2254696">
                  <a:extLst>
                    <a:ext uri="{9D8B030D-6E8A-4147-A177-3AD203B41FA5}">
                      <a16:colId xmlns:a16="http://schemas.microsoft.com/office/drawing/2014/main" val="1732827407"/>
                    </a:ext>
                  </a:extLst>
                </a:gridCol>
                <a:gridCol w="2254696">
                  <a:extLst>
                    <a:ext uri="{9D8B030D-6E8A-4147-A177-3AD203B41FA5}">
                      <a16:colId xmlns:a16="http://schemas.microsoft.com/office/drawing/2014/main" val="4090935075"/>
                    </a:ext>
                  </a:extLst>
                </a:gridCol>
              </a:tblGrid>
              <a:tr h="5420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1B1B1B"/>
                          </a:solidFill>
                          <a:effectLst/>
                          <a:latin typeface="Aptos" panose="020B0004020202020204" pitchFamily="34" charset="0"/>
                        </a:rPr>
                        <a:t>Grant Type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1B1B1B"/>
                          </a:solidFill>
                          <a:effectLst/>
                          <a:latin typeface="Aptos" panose="020B0004020202020204" pitchFamily="34" charset="0"/>
                        </a:rPr>
                        <a:t>Maximum Project Period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1B1B1B"/>
                          </a:solidFill>
                          <a:effectLst/>
                          <a:latin typeface="Aptos" panose="020B0004020202020204" pitchFamily="34" charset="0"/>
                        </a:rPr>
                        <a:t>Maximum Amount Per Grant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1B1B1B"/>
                          </a:solidFill>
                          <a:effectLst/>
                          <a:latin typeface="Aptos" panose="020B0004020202020204" pitchFamily="34" charset="0"/>
                        </a:rPr>
                        <a:t>Estimated Awards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1B1B1B"/>
                          </a:solidFill>
                          <a:effectLst/>
                          <a:latin typeface="Aptos" panose="020B0004020202020204" pitchFamily="34" charset="0"/>
                        </a:rPr>
                        <a:t>Total Per Grant Type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86446"/>
                  </a:ext>
                </a:extLst>
              </a:tr>
              <a:tr h="5420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Community-wide Assessment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4 years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$500,000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$15,000,000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81036"/>
                  </a:ext>
                </a:extLst>
              </a:tr>
              <a:tr h="3071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Assessment Coalitions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4 years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$1,000,000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$13,000,000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996758"/>
                  </a:ext>
                </a:extLst>
              </a:tr>
              <a:tr h="7769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Community-wide Assessment Grant for States and Tribes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5 years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$1,000,000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$12,000,000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18527"/>
                  </a:ext>
                </a:extLst>
              </a:tr>
              <a:tr h="3071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Revolving Loan Fund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5 years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$1,000,000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$10,000,000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041177"/>
                  </a:ext>
                </a:extLst>
              </a:tr>
              <a:tr h="3071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Cleanup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4 years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$500,000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  <a:latin typeface="Aptos" panose="020B0004020202020204" pitchFamily="34" charset="0"/>
                        </a:rPr>
                        <a:t>$14,000,000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675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DCC36D6-D222-9AF6-F5DD-3D47A6A1432B}"/>
              </a:ext>
            </a:extLst>
          </p:cNvPr>
          <p:cNvSpPr txBox="1"/>
          <p:nvPr/>
        </p:nvSpPr>
        <p:spPr>
          <a:xfrm>
            <a:off x="459259" y="6356349"/>
            <a:ext cx="9513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Further Info on FY27 Competition:  </a:t>
            </a:r>
            <a:r>
              <a:rPr lang="en-US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https://www.epa.gov/brownfields/marc-grant-application-resources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433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3D95-950E-CD1F-242F-6B73F6704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1ABAD-BC3D-10A1-AD2C-67BA143A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1CA451-D784-00CF-AA36-E53B9C9BD245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3E908-0414-FE12-EE56-26066C61FB91}"/>
              </a:ext>
            </a:extLst>
          </p:cNvPr>
          <p:cNvSpPr txBox="1"/>
          <p:nvPr/>
        </p:nvSpPr>
        <p:spPr>
          <a:xfrm>
            <a:off x="0" y="2747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New England Brownfields Summit and National Brownfields Conference</a:t>
            </a:r>
            <a:endParaRPr lang="en-US" sz="28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741B47A-9D99-CB7A-50E2-732FC5FA00D5}"/>
              </a:ext>
            </a:extLst>
          </p:cNvPr>
          <p:cNvSpPr txBox="1">
            <a:spLocks/>
          </p:cNvSpPr>
          <p:nvPr/>
        </p:nvSpPr>
        <p:spPr>
          <a:xfrm>
            <a:off x="2190658" y="1746274"/>
            <a:ext cx="4108707" cy="3101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Revitalizing New England: Brownfields Summit 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December 9-10, 2026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Newport, RI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0AE5CE3-F082-72E7-171D-A96C31311D2E}"/>
              </a:ext>
            </a:extLst>
          </p:cNvPr>
          <p:cNvSpPr txBox="1">
            <a:spLocks/>
          </p:cNvSpPr>
          <p:nvPr/>
        </p:nvSpPr>
        <p:spPr>
          <a:xfrm>
            <a:off x="6299365" y="1746274"/>
            <a:ext cx="3459482" cy="31019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Brownfields Training Conference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May 25 – 28, 2027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Salt Lake City, Utah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7FF46-64B7-E365-F35E-4F0896D96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365" y="3676883"/>
            <a:ext cx="3459482" cy="2014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067967-1EC1-6948-B8AE-ECBFF02E1C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8594" y="3670900"/>
            <a:ext cx="3469755" cy="202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4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76648-0BAD-E341-452A-5FEBCF520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36587-D265-BACD-E85B-609CF0C7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4DF7CF-AE9B-841C-D6E9-C820C630D185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967D49-7BFD-3553-67F7-122B1E1E1920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Resources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482C229-D318-4DB1-B726-D1A4AA84A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548"/>
            <a:ext cx="5822550" cy="4763802"/>
          </a:xfrm>
        </p:spPr>
        <p:txBody>
          <a:bodyPr>
            <a:noAutofit/>
          </a:bodyPr>
          <a:lstStyle/>
          <a:p>
            <a:pPr marL="419735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R1 Brownfields Website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19735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Success Stories - Story Map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19735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 Contact List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19735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 History</a:t>
            </a:r>
          </a:p>
          <a:p>
            <a:pPr marL="419735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Subscribe to our What’s New Newsletter at R1brownfields@epa.gov </a:t>
            </a:r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708AA16D-8F84-9D63-DC6C-E7FD292435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54" t="11376" r="763" b="1089"/>
          <a:stretch>
            <a:fillRect/>
          </a:stretch>
        </p:blipFill>
        <p:spPr>
          <a:xfrm>
            <a:off x="6797349" y="1645919"/>
            <a:ext cx="5060043" cy="450091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4860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5CB1-8F0E-7DC7-E5DB-E38B7C94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DADEE1-81C1-65EC-AC1C-818594DC9191}"/>
              </a:ext>
            </a:extLst>
          </p:cNvPr>
          <p:cNvSpPr/>
          <p:nvPr/>
        </p:nvSpPr>
        <p:spPr>
          <a:xfrm>
            <a:off x="0" y="0"/>
            <a:ext cx="12192000" cy="108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9A581-D902-A54A-4B53-DC23C0A13384}"/>
              </a:ext>
            </a:extLst>
          </p:cNvPr>
          <p:cNvSpPr txBox="1"/>
          <p:nvPr/>
        </p:nvSpPr>
        <p:spPr>
          <a:xfrm>
            <a:off x="179832" y="287110"/>
            <a:ext cx="11832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</a:rPr>
              <a:t>Contacts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6C5BD5-315D-5A01-97EF-08EA08E4D4B9}"/>
              </a:ext>
            </a:extLst>
          </p:cNvPr>
          <p:cNvSpPr/>
          <p:nvPr/>
        </p:nvSpPr>
        <p:spPr>
          <a:xfrm>
            <a:off x="2884037" y="2711939"/>
            <a:ext cx="3133725" cy="226905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BA24005-CAE0-0E4D-5B81-FBDF38AC9DBB}"/>
              </a:ext>
            </a:extLst>
          </p:cNvPr>
          <p:cNvSpPr txBox="1">
            <a:spLocks/>
          </p:cNvSpPr>
          <p:nvPr/>
        </p:nvSpPr>
        <p:spPr>
          <a:xfrm>
            <a:off x="2725786" y="2899592"/>
            <a:ext cx="3449518" cy="5982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  <a:highlight>
                  <a:srgbClr val="008000"/>
                </a:highlight>
                <a:latin typeface="Aptos Black" panose="020B0004020202020204" pitchFamily="34" charset="0"/>
              </a:rPr>
              <a:t>Jim Byrne</a:t>
            </a: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D82F1A12-AEC8-AF17-9ACB-145F6F1D1FC9}"/>
              </a:ext>
            </a:extLst>
          </p:cNvPr>
          <p:cNvSpPr txBox="1">
            <a:spLocks/>
          </p:cNvSpPr>
          <p:nvPr/>
        </p:nvSpPr>
        <p:spPr>
          <a:xfrm>
            <a:off x="3109573" y="3303283"/>
            <a:ext cx="2690342" cy="5982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Black" panose="020B0004020202020204" pitchFamily="34" charset="0"/>
              </a:rPr>
              <a:t>Brownfields Coordinator</a:t>
            </a:r>
            <a:endParaRPr lang="en-US" sz="1100" dirty="0">
              <a:solidFill>
                <a:schemeClr val="accent1">
                  <a:lumMod val="20000"/>
                  <a:lumOff val="80000"/>
                </a:schemeClr>
              </a:solidFill>
              <a:latin typeface="Aptos Black" panose="020B00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F172D2-7A26-1A39-9B73-0796A89F0FBC}"/>
              </a:ext>
            </a:extLst>
          </p:cNvPr>
          <p:cNvSpPr txBox="1"/>
          <p:nvPr/>
        </p:nvSpPr>
        <p:spPr>
          <a:xfrm>
            <a:off x="1401593" y="4201931"/>
            <a:ext cx="6097904" cy="609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u="sng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byrne.james@epa.gov</a:t>
            </a:r>
            <a:r>
              <a:rPr lang="en-US" sz="1200" u="sng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(617) 918-1389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3BF34B-3D9B-5F51-FEF7-506DFBF01F2C}"/>
              </a:ext>
            </a:extLst>
          </p:cNvPr>
          <p:cNvSpPr/>
          <p:nvPr/>
        </p:nvSpPr>
        <p:spPr>
          <a:xfrm>
            <a:off x="6223590" y="2711939"/>
            <a:ext cx="3133725" cy="226905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27EBFD6-4E76-CAE5-04AA-2A2B7A8C47B9}"/>
              </a:ext>
            </a:extLst>
          </p:cNvPr>
          <p:cNvSpPr txBox="1">
            <a:spLocks/>
          </p:cNvSpPr>
          <p:nvPr/>
        </p:nvSpPr>
        <p:spPr>
          <a:xfrm>
            <a:off x="6065339" y="2899592"/>
            <a:ext cx="3449518" cy="59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highlight>
                  <a:srgbClr val="008000"/>
                </a:highlight>
                <a:latin typeface="Aptos Black" panose="020B0004020202020204" pitchFamily="34" charset="0"/>
              </a:rPr>
              <a:t>Lorraine Byrne</a:t>
            </a: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0C7E5D18-FBFE-80EA-7079-3BAFCA9015CC}"/>
              </a:ext>
            </a:extLst>
          </p:cNvPr>
          <p:cNvSpPr txBox="1">
            <a:spLocks/>
          </p:cNvSpPr>
          <p:nvPr/>
        </p:nvSpPr>
        <p:spPr>
          <a:xfrm>
            <a:off x="6449126" y="3303283"/>
            <a:ext cx="2690342" cy="59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Black" panose="020B0004020202020204" pitchFamily="34" charset="0"/>
              </a:rPr>
              <a:t>Project Manager</a:t>
            </a:r>
            <a:endParaRPr lang="en-US" sz="1100" dirty="0">
              <a:solidFill>
                <a:schemeClr val="accent1">
                  <a:lumMod val="20000"/>
                  <a:lumOff val="80000"/>
                </a:schemeClr>
              </a:solidFill>
              <a:latin typeface="Aptos Black" panose="020B00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9EF105-DA19-E0BB-0130-5CAB1DE65F89}"/>
              </a:ext>
            </a:extLst>
          </p:cNvPr>
          <p:cNvSpPr txBox="1"/>
          <p:nvPr/>
        </p:nvSpPr>
        <p:spPr>
          <a:xfrm>
            <a:off x="4741146" y="4201931"/>
            <a:ext cx="6097904" cy="609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u="sng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byrne.lorraine@epa.gov</a:t>
            </a:r>
            <a:r>
              <a:rPr lang="en-US" sz="1200" u="sng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(617) 918-1093</a:t>
            </a:r>
            <a:endParaRPr lang="en-US" sz="12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Aptos Display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42774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A25D"/>
      </a:accent1>
      <a:accent2>
        <a:srgbClr val="A0DADE"/>
      </a:accent2>
      <a:accent3>
        <a:srgbClr val="CCB5E5"/>
      </a:accent3>
      <a:accent4>
        <a:srgbClr val="29285D"/>
      </a:accent4>
      <a:accent5>
        <a:srgbClr val="EDF1F2"/>
      </a:accent5>
      <a:accent6>
        <a:srgbClr val="70AD47"/>
      </a:accent6>
      <a:hlink>
        <a:srgbClr val="A0DADE"/>
      </a:hlink>
      <a:folHlink>
        <a:srgbClr val="954F72"/>
      </a:folHlink>
    </a:clrScheme>
    <a:fontScheme name="Custom 62">
      <a:majorFont>
        <a:latin typeface="Skeena"/>
        <a:ea typeface=""/>
        <a:cs typeface=""/>
      </a:majorFont>
      <a:minorFont>
        <a:latin typeface="Skee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 Block Orientation_tm03460514_LW_v2" id="{9A2976D9-D6A2-4C72-AA54-D6D4585DC826}" vid="{E979CFFE-0E1D-4C6F-8738-47AC19B539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4F7154-AFAC-4BE7-8A74-7F4B6FC2743C}">
  <ds:schemaRefs>
    <ds:schemaRef ds:uri="http://schemas.microsoft.com/office/2006/documentManagement/types"/>
    <ds:schemaRef ds:uri="16c05727-aa75-4e4a-9b5f-8a80a1165891"/>
    <ds:schemaRef ds:uri="http://schemas.microsoft.com/office/infopath/2007/PartnerControls"/>
    <ds:schemaRef ds:uri="http://purl.org/dc/elements/1.1/"/>
    <ds:schemaRef ds:uri="230e9df3-be65-4c73-a93b-d1236ebd677e"/>
    <ds:schemaRef ds:uri="71af3243-3dd4-4a8d-8c0d-dd76da1f02a5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62A4A0A-D2F4-4D0A-B8F3-A5181C4DEBAF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618C13B-9D83-4AF4-B64D-33362D5133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1049</Words>
  <Application>Microsoft Office PowerPoint</Application>
  <PresentationFormat>Widescreen</PresentationFormat>
  <Paragraphs>191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Black</vt:lpstr>
      <vt:lpstr>Aptos Display</vt:lpstr>
      <vt:lpstr>Arial</vt:lpstr>
      <vt:lpstr>Calibri</vt:lpstr>
      <vt:lpstr>Gill Sans MT</vt:lpstr>
      <vt:lpstr>Skeena</vt:lpstr>
      <vt:lpstr>Times New Roman</vt:lpstr>
      <vt:lpstr>Custom</vt:lpstr>
      <vt:lpstr>EPA Brownfields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Lakshmanan, Vikram</dc:creator>
  <cp:lastModifiedBy>Foss, David (DEP)</cp:lastModifiedBy>
  <cp:revision>6</cp:revision>
  <dcterms:created xsi:type="dcterms:W3CDTF">2025-03-24T16:15:53Z</dcterms:created>
  <dcterms:modified xsi:type="dcterms:W3CDTF">2026-08-31T15:47:16Z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