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4" r:id="rId1"/>
  </p:sldMasterIdLst>
  <p:notesMasterIdLst>
    <p:notesMasterId r:id="rId16"/>
  </p:notesMasterIdLst>
  <p:sldIdLst>
    <p:sldId id="415" r:id="rId2"/>
    <p:sldId id="257" r:id="rId3"/>
    <p:sldId id="401" r:id="rId4"/>
    <p:sldId id="416" r:id="rId5"/>
    <p:sldId id="402" r:id="rId6"/>
    <p:sldId id="259" r:id="rId7"/>
    <p:sldId id="261" r:id="rId8"/>
    <p:sldId id="264" r:id="rId9"/>
    <p:sldId id="262" r:id="rId10"/>
    <p:sldId id="420" r:id="rId11"/>
    <p:sldId id="417" r:id="rId12"/>
    <p:sldId id="260" r:id="rId13"/>
    <p:sldId id="418" r:id="rId14"/>
    <p:sldId id="41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8D039-E83A-4939-8A9B-415C1874C8E4}" v="6" dt="2025-12-05T13:45:32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brownfields/technical-assistance" TargetMode="External"/><Relationship Id="rId2" Type="http://schemas.openxmlformats.org/officeDocument/2006/relationships/hyperlink" Target="https://www.epa.gov/land-revitalization" TargetMode="External"/><Relationship Id="rId1" Type="http://schemas.openxmlformats.org/officeDocument/2006/relationships/hyperlink" Target="https://www.epa.gov/brownfields/targeted-brownfields-assessments-tba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progress.org/services/technical-assistance/" TargetMode="External"/><Relationship Id="rId7" Type="http://schemas.openxmlformats.org/officeDocument/2006/relationships/hyperlink" Target="https://epa-rlf-tab.growamerica.org/wp-login.php?redirect_to=https%3A%2F%2Fepa-rlf-tab.growamerica.org%2F&amp;bp-auth=1&amp;action=bpnoaccess" TargetMode="External"/><Relationship Id="rId2" Type="http://schemas.openxmlformats.org/officeDocument/2006/relationships/hyperlink" Target="https://www.ksutab.org/" TargetMode="External"/><Relationship Id="rId1" Type="http://schemas.openxmlformats.org/officeDocument/2006/relationships/hyperlink" Target="https://tab.program.uconn.edu/" TargetMode="External"/><Relationship Id="rId6" Type="http://schemas.openxmlformats.org/officeDocument/2006/relationships/hyperlink" Target="https://www.epa.gov/brownfields/brownfields-job-training-grants" TargetMode="External"/><Relationship Id="rId5" Type="http://schemas.openxmlformats.org/officeDocument/2006/relationships/hyperlink" Target="https://bradsprogram.sites.umassd.edu/" TargetMode="External"/><Relationship Id="rId4" Type="http://schemas.openxmlformats.org/officeDocument/2006/relationships/hyperlink" Target="https://groundworkusa.org/brownfields-and-land-use-technical-assistance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brownfields/targeted-brownfields-assessments-tba" TargetMode="External"/><Relationship Id="rId2" Type="http://schemas.openxmlformats.org/officeDocument/2006/relationships/hyperlink" Target="https://www.epa.gov/brownfields/technical-assistance" TargetMode="External"/><Relationship Id="rId1" Type="http://schemas.openxmlformats.org/officeDocument/2006/relationships/hyperlink" Target="https://www.epa.gov/land-revitalization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progress.org/services/technical-assistance/" TargetMode="External"/><Relationship Id="rId7" Type="http://schemas.openxmlformats.org/officeDocument/2006/relationships/hyperlink" Target="https://epa-rlf-tab.growamerica.org/wp-login.php?redirect_to=https%3A%2F%2Fepa-rlf-tab.growamerica.org%2F&amp;bp-auth=1&amp;action=bpnoaccess" TargetMode="External"/><Relationship Id="rId2" Type="http://schemas.openxmlformats.org/officeDocument/2006/relationships/hyperlink" Target="https://www.ksutab.org/" TargetMode="External"/><Relationship Id="rId1" Type="http://schemas.openxmlformats.org/officeDocument/2006/relationships/hyperlink" Target="https://tab.program.uconn.edu/" TargetMode="External"/><Relationship Id="rId6" Type="http://schemas.openxmlformats.org/officeDocument/2006/relationships/hyperlink" Target="https://www.epa.gov/brownfields/brownfields-job-training-grants" TargetMode="External"/><Relationship Id="rId5" Type="http://schemas.openxmlformats.org/officeDocument/2006/relationships/hyperlink" Target="https://bradsprogram.sites.umassd.edu/" TargetMode="External"/><Relationship Id="rId4" Type="http://schemas.openxmlformats.org/officeDocument/2006/relationships/hyperlink" Target="https://groundworkusa.org/brownfields-and-land-use-technical-assistanc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832C1-9507-453C-803F-176B7A8A61D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18938-58FB-4781-A50E-C879B9A3E1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With help from federal and/or state programs, Brownfields can be safely cleaned-up and repurposed into various economic and non-economic uses.</a:t>
          </a:r>
        </a:p>
      </dgm:t>
    </dgm:pt>
    <dgm:pt modelId="{6C10545A-4116-44B7-8782-C1FF73422DA0}" type="parTrans" cxnId="{5E993CE2-4A3E-496F-AA00-1AE651ECE798}">
      <dgm:prSet/>
      <dgm:spPr/>
      <dgm:t>
        <a:bodyPr/>
        <a:lstStyle/>
        <a:p>
          <a:endParaRPr lang="en-US"/>
        </a:p>
      </dgm:t>
    </dgm:pt>
    <dgm:pt modelId="{178CBDD3-A7EC-4346-A4A9-2DCFEBEE5565}" type="sibTrans" cxnId="{5E993CE2-4A3E-496F-AA00-1AE651ECE79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69C602-759E-4CB6-BA3F-C6138D19D1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EPA supports sustainable development and economic growth through the identification, cleanup and reuse of these properties.</a:t>
          </a:r>
        </a:p>
      </dgm:t>
    </dgm:pt>
    <dgm:pt modelId="{A105A908-4CB0-4EC6-9792-C1A3A4BBD84B}" type="parTrans" cxnId="{84A3A9A6-A41F-484D-82EA-8939C4BEB3B1}">
      <dgm:prSet/>
      <dgm:spPr/>
      <dgm:t>
        <a:bodyPr/>
        <a:lstStyle/>
        <a:p>
          <a:endParaRPr lang="en-US"/>
        </a:p>
      </dgm:t>
    </dgm:pt>
    <dgm:pt modelId="{D5127483-DCCB-4C10-B266-D0184F518392}" type="sibTrans" cxnId="{84A3A9A6-A41F-484D-82EA-8939C4BEB3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0CDFB0-02EA-4BA2-AEF8-F3C477B8B4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Grants can provide direct funding to eligible applicants to assess, cleanup and plan for the reuse of brownfield sites.</a:t>
          </a:r>
        </a:p>
      </dgm:t>
    </dgm:pt>
    <dgm:pt modelId="{68F4172F-4DF6-4CF1-8CB6-E473745D6540}" type="parTrans" cxnId="{B6CD62D4-E1E6-4798-900D-CA679C5E37EC}">
      <dgm:prSet/>
      <dgm:spPr/>
      <dgm:t>
        <a:bodyPr/>
        <a:lstStyle/>
        <a:p>
          <a:endParaRPr lang="en-US"/>
        </a:p>
      </dgm:t>
    </dgm:pt>
    <dgm:pt modelId="{AEBDCC49-0F9E-4034-A71D-8ADE6CC98E7F}" type="sibTrans" cxnId="{B6CD62D4-E1E6-4798-900D-CA679C5E37E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3BB553-E02E-4EA4-A8B5-8E8E2CA773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Technical Assistance can help further assess a site, develop area-wide brownfield strategies, or plan for site reuse.</a:t>
          </a:r>
        </a:p>
      </dgm:t>
    </dgm:pt>
    <dgm:pt modelId="{35817F5D-BDC7-4FA0-9571-2697FE8E7071}" type="parTrans" cxnId="{F75C1F97-9C67-4001-9C25-3A57DF91E20C}">
      <dgm:prSet/>
      <dgm:spPr/>
      <dgm:t>
        <a:bodyPr/>
        <a:lstStyle/>
        <a:p>
          <a:endParaRPr lang="en-US"/>
        </a:p>
      </dgm:t>
    </dgm:pt>
    <dgm:pt modelId="{6211EF33-741C-4885-95C2-7B4BE71E70FB}" type="sibTrans" cxnId="{F75C1F97-9C67-4001-9C25-3A57DF91E20C}">
      <dgm:prSet/>
      <dgm:spPr/>
      <dgm:t>
        <a:bodyPr/>
        <a:lstStyle/>
        <a:p>
          <a:endParaRPr lang="en-US"/>
        </a:p>
      </dgm:t>
    </dgm:pt>
    <dgm:pt modelId="{197DE284-439A-4513-9A08-2D7D4232C18D}" type="pres">
      <dgm:prSet presAssocID="{7FD832C1-9507-453C-803F-176B7A8A61DB}" presName="root" presStyleCnt="0">
        <dgm:presLayoutVars>
          <dgm:dir/>
          <dgm:resizeHandles val="exact"/>
        </dgm:presLayoutVars>
      </dgm:prSet>
      <dgm:spPr/>
    </dgm:pt>
    <dgm:pt modelId="{6B9444A3-2B9D-45C7-A83E-A51DDEDDB604}" type="pres">
      <dgm:prSet presAssocID="{7FD832C1-9507-453C-803F-176B7A8A61DB}" presName="container" presStyleCnt="0">
        <dgm:presLayoutVars>
          <dgm:dir/>
          <dgm:resizeHandles val="exact"/>
        </dgm:presLayoutVars>
      </dgm:prSet>
      <dgm:spPr/>
    </dgm:pt>
    <dgm:pt modelId="{C26E6846-2813-4FAB-A62D-BA1687AA6586}" type="pres">
      <dgm:prSet presAssocID="{2EC18938-58FB-4781-A50E-C879B9A3E1F3}" presName="compNode" presStyleCnt="0"/>
      <dgm:spPr/>
    </dgm:pt>
    <dgm:pt modelId="{0EE81917-8538-4B3B-8E52-959F7DF6F43F}" type="pres">
      <dgm:prSet presAssocID="{2EC18938-58FB-4781-A50E-C879B9A3E1F3}" presName="iconBgRect" presStyleLbl="bgShp" presStyleIdx="0" presStyleCnt="4" custLinFactNeighborX="-8670"/>
      <dgm:spPr/>
    </dgm:pt>
    <dgm:pt modelId="{00A93B32-D165-417B-BA57-3EEFD3797C6C}" type="pres">
      <dgm:prSet presAssocID="{2EC18938-58FB-4781-A50E-C879B9A3E1F3}" presName="iconRect" presStyleLbl="node1" presStyleIdx="0" presStyleCnt="4" custLinFactNeighborX="-149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44708E2D-0A63-48A8-AA5A-729A99870C2B}" type="pres">
      <dgm:prSet presAssocID="{2EC18938-58FB-4781-A50E-C879B9A3E1F3}" presName="spaceRect" presStyleCnt="0"/>
      <dgm:spPr/>
    </dgm:pt>
    <dgm:pt modelId="{6F5B064A-6CFE-4B2A-A1F2-9DFBD5DC6112}" type="pres">
      <dgm:prSet presAssocID="{2EC18938-58FB-4781-A50E-C879B9A3E1F3}" presName="textRect" presStyleLbl="revTx" presStyleIdx="0" presStyleCnt="4" custScaleX="114981" custScaleY="154857">
        <dgm:presLayoutVars>
          <dgm:chMax val="1"/>
          <dgm:chPref val="1"/>
        </dgm:presLayoutVars>
      </dgm:prSet>
      <dgm:spPr/>
    </dgm:pt>
    <dgm:pt modelId="{488906EF-FDA8-4AA4-9CD1-4ADD3DB56203}" type="pres">
      <dgm:prSet presAssocID="{178CBDD3-A7EC-4346-A4A9-2DCFEBEE5565}" presName="sibTrans" presStyleLbl="sibTrans2D1" presStyleIdx="0" presStyleCnt="0"/>
      <dgm:spPr/>
    </dgm:pt>
    <dgm:pt modelId="{26BE5669-F932-4502-934D-5F81D588A718}" type="pres">
      <dgm:prSet presAssocID="{1769C602-759E-4CB6-BA3F-C6138D19D1E8}" presName="compNode" presStyleCnt="0"/>
      <dgm:spPr/>
    </dgm:pt>
    <dgm:pt modelId="{0D5E7885-8345-4931-B40F-87F06F0E87AC}" type="pres">
      <dgm:prSet presAssocID="{1769C602-759E-4CB6-BA3F-C6138D19D1E8}" presName="iconBgRect" presStyleLbl="bgShp" presStyleIdx="1" presStyleCnt="4" custLinFactNeighborX="-14859"/>
      <dgm:spPr/>
    </dgm:pt>
    <dgm:pt modelId="{E3865C88-C3E8-4618-9A2E-79E64A5D97DF}" type="pres">
      <dgm:prSet presAssocID="{1769C602-759E-4CB6-BA3F-C6138D19D1E8}" presName="iconRect" presStyleLbl="node1" presStyleIdx="1" presStyleCnt="4" custLinFactNeighborX="-256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A1A134AE-D5C0-4789-AD23-0D16EE3F05D4}" type="pres">
      <dgm:prSet presAssocID="{1769C602-759E-4CB6-BA3F-C6138D19D1E8}" presName="spaceRect" presStyleCnt="0"/>
      <dgm:spPr/>
    </dgm:pt>
    <dgm:pt modelId="{D5B1B34F-994F-4AD0-A324-B6A9521E3BA6}" type="pres">
      <dgm:prSet presAssocID="{1769C602-759E-4CB6-BA3F-C6138D19D1E8}" presName="textRect" presStyleLbl="revTx" presStyleIdx="1" presStyleCnt="4" custScaleX="117464">
        <dgm:presLayoutVars>
          <dgm:chMax val="1"/>
          <dgm:chPref val="1"/>
        </dgm:presLayoutVars>
      </dgm:prSet>
      <dgm:spPr/>
    </dgm:pt>
    <dgm:pt modelId="{C70ED97C-2D48-4055-9D55-409646186F2D}" type="pres">
      <dgm:prSet presAssocID="{D5127483-DCCB-4C10-B266-D0184F518392}" presName="sibTrans" presStyleLbl="sibTrans2D1" presStyleIdx="0" presStyleCnt="0"/>
      <dgm:spPr/>
    </dgm:pt>
    <dgm:pt modelId="{71221A46-960D-4E6B-967F-65A6E459498E}" type="pres">
      <dgm:prSet presAssocID="{180CDFB0-02EA-4BA2-AEF8-F3C477B8B48D}" presName="compNode" presStyleCnt="0"/>
      <dgm:spPr/>
    </dgm:pt>
    <dgm:pt modelId="{D05A683B-66E8-4BBF-AFC2-75712A2A621E}" type="pres">
      <dgm:prSet presAssocID="{180CDFB0-02EA-4BA2-AEF8-F3C477B8B48D}" presName="iconBgRect" presStyleLbl="bgShp" presStyleIdx="2" presStyleCnt="4" custLinFactNeighborX="-8670"/>
      <dgm:spPr/>
    </dgm:pt>
    <dgm:pt modelId="{AB2C59EC-DD8E-4E3B-9D2D-FFD37E1BE1D0}" type="pres">
      <dgm:prSet presAssocID="{180CDFB0-02EA-4BA2-AEF8-F3C477B8B48D}" presName="iconRect" presStyleLbl="node1" presStyleIdx="2" presStyleCnt="4" custLinFactNeighborX="-149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58ECE89-929F-4222-86A8-CBAB95A351BB}" type="pres">
      <dgm:prSet presAssocID="{180CDFB0-02EA-4BA2-AEF8-F3C477B8B48D}" presName="spaceRect" presStyleCnt="0"/>
      <dgm:spPr/>
    </dgm:pt>
    <dgm:pt modelId="{3B9893D2-A1BD-46FA-9574-D7E994BA0881}" type="pres">
      <dgm:prSet presAssocID="{180CDFB0-02EA-4BA2-AEF8-F3C477B8B48D}" presName="textRect" presStyleLbl="revTx" presStyleIdx="2" presStyleCnt="4" custScaleX="118392" custScaleY="122069">
        <dgm:presLayoutVars>
          <dgm:chMax val="1"/>
          <dgm:chPref val="1"/>
        </dgm:presLayoutVars>
      </dgm:prSet>
      <dgm:spPr/>
    </dgm:pt>
    <dgm:pt modelId="{BB2F1573-EFBD-41A6-8DC7-359000EFF604}" type="pres">
      <dgm:prSet presAssocID="{AEBDCC49-0F9E-4034-A71D-8ADE6CC98E7F}" presName="sibTrans" presStyleLbl="sibTrans2D1" presStyleIdx="0" presStyleCnt="0"/>
      <dgm:spPr/>
    </dgm:pt>
    <dgm:pt modelId="{0AB2258E-4256-4E23-9AD4-D07A77E7F125}" type="pres">
      <dgm:prSet presAssocID="{BA3BB553-E02E-4EA4-A8B5-8E8E2CA773C0}" presName="compNode" presStyleCnt="0"/>
      <dgm:spPr/>
    </dgm:pt>
    <dgm:pt modelId="{8FE070C5-D0B6-479E-B022-594A20714ACC}" type="pres">
      <dgm:prSet presAssocID="{BA3BB553-E02E-4EA4-A8B5-8E8E2CA773C0}" presName="iconBgRect" presStyleLbl="bgShp" presStyleIdx="3" presStyleCnt="4" custLinFactNeighborX="-14859"/>
      <dgm:spPr/>
    </dgm:pt>
    <dgm:pt modelId="{2F0BEEE6-987D-4893-8E63-23FAC9A72E72}" type="pres">
      <dgm:prSet presAssocID="{BA3BB553-E02E-4EA4-A8B5-8E8E2CA773C0}" presName="iconRect" presStyleLbl="node1" presStyleIdx="3" presStyleCnt="4" custLinFactNeighborX="-2561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E97C729B-CE85-47D2-9546-DB07BF8CF676}" type="pres">
      <dgm:prSet presAssocID="{BA3BB553-E02E-4EA4-A8B5-8E8E2CA773C0}" presName="spaceRect" presStyleCnt="0"/>
      <dgm:spPr/>
    </dgm:pt>
    <dgm:pt modelId="{F2F9A1AB-75A5-455C-920C-147A20CA4EAE}" type="pres">
      <dgm:prSet presAssocID="{BA3BB553-E02E-4EA4-A8B5-8E8E2CA773C0}" presName="textRect" presStyleLbl="revTx" presStyleIdx="3" presStyleCnt="4" custScaleX="117818">
        <dgm:presLayoutVars>
          <dgm:chMax val="1"/>
          <dgm:chPref val="1"/>
        </dgm:presLayoutVars>
      </dgm:prSet>
      <dgm:spPr/>
    </dgm:pt>
  </dgm:ptLst>
  <dgm:cxnLst>
    <dgm:cxn modelId="{3B5F451E-FF7B-490D-8269-19E6CE9B95E1}" type="presOf" srcId="{178CBDD3-A7EC-4346-A4A9-2DCFEBEE5565}" destId="{488906EF-FDA8-4AA4-9CD1-4ADD3DB56203}" srcOrd="0" destOrd="0" presId="urn:microsoft.com/office/officeart/2018/2/layout/IconCircleList"/>
    <dgm:cxn modelId="{5A0A313F-EB18-47F0-BD16-2F7F10540CE3}" type="presOf" srcId="{AEBDCC49-0F9E-4034-A71D-8ADE6CC98E7F}" destId="{BB2F1573-EFBD-41A6-8DC7-359000EFF604}" srcOrd="0" destOrd="0" presId="urn:microsoft.com/office/officeart/2018/2/layout/IconCircleList"/>
    <dgm:cxn modelId="{C23ACC42-1CCE-4F46-8BDF-92881B711560}" type="presOf" srcId="{BA3BB553-E02E-4EA4-A8B5-8E8E2CA773C0}" destId="{F2F9A1AB-75A5-455C-920C-147A20CA4EAE}" srcOrd="0" destOrd="0" presId="urn:microsoft.com/office/officeart/2018/2/layout/IconCircleList"/>
    <dgm:cxn modelId="{EF6C9669-BCA7-48ED-8F17-2CE9E03D4052}" type="presOf" srcId="{180CDFB0-02EA-4BA2-AEF8-F3C477B8B48D}" destId="{3B9893D2-A1BD-46FA-9574-D7E994BA0881}" srcOrd="0" destOrd="0" presId="urn:microsoft.com/office/officeart/2018/2/layout/IconCircleList"/>
    <dgm:cxn modelId="{F75C1F97-9C67-4001-9C25-3A57DF91E20C}" srcId="{7FD832C1-9507-453C-803F-176B7A8A61DB}" destId="{BA3BB553-E02E-4EA4-A8B5-8E8E2CA773C0}" srcOrd="3" destOrd="0" parTransId="{35817F5D-BDC7-4FA0-9571-2697FE8E7071}" sibTransId="{6211EF33-741C-4885-95C2-7B4BE71E70FB}"/>
    <dgm:cxn modelId="{84A3A9A6-A41F-484D-82EA-8939C4BEB3B1}" srcId="{7FD832C1-9507-453C-803F-176B7A8A61DB}" destId="{1769C602-759E-4CB6-BA3F-C6138D19D1E8}" srcOrd="1" destOrd="0" parTransId="{A105A908-4CB0-4EC6-9792-C1A3A4BBD84B}" sibTransId="{D5127483-DCCB-4C10-B266-D0184F518392}"/>
    <dgm:cxn modelId="{F7233EAB-BDA4-493D-8687-460C7A6BC8C7}" type="presOf" srcId="{1769C602-759E-4CB6-BA3F-C6138D19D1E8}" destId="{D5B1B34F-994F-4AD0-A324-B6A9521E3BA6}" srcOrd="0" destOrd="0" presId="urn:microsoft.com/office/officeart/2018/2/layout/IconCircleList"/>
    <dgm:cxn modelId="{B01D4FB1-BE01-496C-9C77-9A2B8A1E0D0A}" type="presOf" srcId="{7FD832C1-9507-453C-803F-176B7A8A61DB}" destId="{197DE284-439A-4513-9A08-2D7D4232C18D}" srcOrd="0" destOrd="0" presId="urn:microsoft.com/office/officeart/2018/2/layout/IconCircleList"/>
    <dgm:cxn modelId="{B6CD62D4-E1E6-4798-900D-CA679C5E37EC}" srcId="{7FD832C1-9507-453C-803F-176B7A8A61DB}" destId="{180CDFB0-02EA-4BA2-AEF8-F3C477B8B48D}" srcOrd="2" destOrd="0" parTransId="{68F4172F-4DF6-4CF1-8CB6-E473745D6540}" sibTransId="{AEBDCC49-0F9E-4034-A71D-8ADE6CC98E7F}"/>
    <dgm:cxn modelId="{5E993CE2-4A3E-496F-AA00-1AE651ECE798}" srcId="{7FD832C1-9507-453C-803F-176B7A8A61DB}" destId="{2EC18938-58FB-4781-A50E-C879B9A3E1F3}" srcOrd="0" destOrd="0" parTransId="{6C10545A-4116-44B7-8782-C1FF73422DA0}" sibTransId="{178CBDD3-A7EC-4346-A4A9-2DCFEBEE5565}"/>
    <dgm:cxn modelId="{CD4882EC-B869-47E6-8C34-FFEBE287ABBE}" type="presOf" srcId="{2EC18938-58FB-4781-A50E-C879B9A3E1F3}" destId="{6F5B064A-6CFE-4B2A-A1F2-9DFBD5DC6112}" srcOrd="0" destOrd="0" presId="urn:microsoft.com/office/officeart/2018/2/layout/IconCircleList"/>
    <dgm:cxn modelId="{221D10F9-5C65-4656-9394-4F1CD39CEC31}" type="presOf" srcId="{D5127483-DCCB-4C10-B266-D0184F518392}" destId="{C70ED97C-2D48-4055-9D55-409646186F2D}" srcOrd="0" destOrd="0" presId="urn:microsoft.com/office/officeart/2018/2/layout/IconCircleList"/>
    <dgm:cxn modelId="{ABCEB3BB-1DE0-41FB-8D2B-4DE5541FBAEF}" type="presParOf" srcId="{197DE284-439A-4513-9A08-2D7D4232C18D}" destId="{6B9444A3-2B9D-45C7-A83E-A51DDEDDB604}" srcOrd="0" destOrd="0" presId="urn:microsoft.com/office/officeart/2018/2/layout/IconCircleList"/>
    <dgm:cxn modelId="{664DC258-2CE6-4559-BE57-D3FDE92C7B35}" type="presParOf" srcId="{6B9444A3-2B9D-45C7-A83E-A51DDEDDB604}" destId="{C26E6846-2813-4FAB-A62D-BA1687AA6586}" srcOrd="0" destOrd="0" presId="urn:microsoft.com/office/officeart/2018/2/layout/IconCircleList"/>
    <dgm:cxn modelId="{A68964C4-D2CE-49CE-83BC-17BBC28D49C3}" type="presParOf" srcId="{C26E6846-2813-4FAB-A62D-BA1687AA6586}" destId="{0EE81917-8538-4B3B-8E52-959F7DF6F43F}" srcOrd="0" destOrd="0" presId="urn:microsoft.com/office/officeart/2018/2/layout/IconCircleList"/>
    <dgm:cxn modelId="{52B3AC07-406C-4D7A-AC3E-EF5BD1BC91BD}" type="presParOf" srcId="{C26E6846-2813-4FAB-A62D-BA1687AA6586}" destId="{00A93B32-D165-417B-BA57-3EEFD3797C6C}" srcOrd="1" destOrd="0" presId="urn:microsoft.com/office/officeart/2018/2/layout/IconCircleList"/>
    <dgm:cxn modelId="{ADE4856F-995A-427B-9C06-DB7A2702DCA0}" type="presParOf" srcId="{C26E6846-2813-4FAB-A62D-BA1687AA6586}" destId="{44708E2D-0A63-48A8-AA5A-729A99870C2B}" srcOrd="2" destOrd="0" presId="urn:microsoft.com/office/officeart/2018/2/layout/IconCircleList"/>
    <dgm:cxn modelId="{F5BC09CA-6DF1-4B97-80DE-2943C926366D}" type="presParOf" srcId="{C26E6846-2813-4FAB-A62D-BA1687AA6586}" destId="{6F5B064A-6CFE-4B2A-A1F2-9DFBD5DC6112}" srcOrd="3" destOrd="0" presId="urn:microsoft.com/office/officeart/2018/2/layout/IconCircleList"/>
    <dgm:cxn modelId="{56700724-6635-4B7A-B2A0-CFC9A8E49503}" type="presParOf" srcId="{6B9444A3-2B9D-45C7-A83E-A51DDEDDB604}" destId="{488906EF-FDA8-4AA4-9CD1-4ADD3DB56203}" srcOrd="1" destOrd="0" presId="urn:microsoft.com/office/officeart/2018/2/layout/IconCircleList"/>
    <dgm:cxn modelId="{5FFF74FC-781B-4DD0-BB9E-E668E68ADD27}" type="presParOf" srcId="{6B9444A3-2B9D-45C7-A83E-A51DDEDDB604}" destId="{26BE5669-F932-4502-934D-5F81D588A718}" srcOrd="2" destOrd="0" presId="urn:microsoft.com/office/officeart/2018/2/layout/IconCircleList"/>
    <dgm:cxn modelId="{AEE82839-6BCD-404F-9433-969E4A5F7C19}" type="presParOf" srcId="{26BE5669-F932-4502-934D-5F81D588A718}" destId="{0D5E7885-8345-4931-B40F-87F06F0E87AC}" srcOrd="0" destOrd="0" presId="urn:microsoft.com/office/officeart/2018/2/layout/IconCircleList"/>
    <dgm:cxn modelId="{F2743897-C6D4-4332-BE82-0A8D72C563C1}" type="presParOf" srcId="{26BE5669-F932-4502-934D-5F81D588A718}" destId="{E3865C88-C3E8-4618-9A2E-79E64A5D97DF}" srcOrd="1" destOrd="0" presId="urn:microsoft.com/office/officeart/2018/2/layout/IconCircleList"/>
    <dgm:cxn modelId="{098B3804-5033-4BD4-BC9F-9E0417055BDA}" type="presParOf" srcId="{26BE5669-F932-4502-934D-5F81D588A718}" destId="{A1A134AE-D5C0-4789-AD23-0D16EE3F05D4}" srcOrd="2" destOrd="0" presId="urn:microsoft.com/office/officeart/2018/2/layout/IconCircleList"/>
    <dgm:cxn modelId="{0B5946EF-0A7A-4ADB-A527-FE26939FE8A2}" type="presParOf" srcId="{26BE5669-F932-4502-934D-5F81D588A718}" destId="{D5B1B34F-994F-4AD0-A324-B6A9521E3BA6}" srcOrd="3" destOrd="0" presId="urn:microsoft.com/office/officeart/2018/2/layout/IconCircleList"/>
    <dgm:cxn modelId="{E18A36E2-A27F-4171-ACBF-D0A7AA0F7FBE}" type="presParOf" srcId="{6B9444A3-2B9D-45C7-A83E-A51DDEDDB604}" destId="{C70ED97C-2D48-4055-9D55-409646186F2D}" srcOrd="3" destOrd="0" presId="urn:microsoft.com/office/officeart/2018/2/layout/IconCircleList"/>
    <dgm:cxn modelId="{2F4AAE58-7B3D-4777-8DF9-C3906D79893B}" type="presParOf" srcId="{6B9444A3-2B9D-45C7-A83E-A51DDEDDB604}" destId="{71221A46-960D-4E6B-967F-65A6E459498E}" srcOrd="4" destOrd="0" presId="urn:microsoft.com/office/officeart/2018/2/layout/IconCircleList"/>
    <dgm:cxn modelId="{AA2CEA10-506D-465E-B092-44D677F5A832}" type="presParOf" srcId="{71221A46-960D-4E6B-967F-65A6E459498E}" destId="{D05A683B-66E8-4BBF-AFC2-75712A2A621E}" srcOrd="0" destOrd="0" presId="urn:microsoft.com/office/officeart/2018/2/layout/IconCircleList"/>
    <dgm:cxn modelId="{25654BA8-4779-4EF3-81A9-86DB60AE9EAC}" type="presParOf" srcId="{71221A46-960D-4E6B-967F-65A6E459498E}" destId="{AB2C59EC-DD8E-4E3B-9D2D-FFD37E1BE1D0}" srcOrd="1" destOrd="0" presId="urn:microsoft.com/office/officeart/2018/2/layout/IconCircleList"/>
    <dgm:cxn modelId="{3C10B3F8-9D20-4383-BEE0-CE6D1C85D5F8}" type="presParOf" srcId="{71221A46-960D-4E6B-967F-65A6E459498E}" destId="{858ECE89-929F-4222-86A8-CBAB95A351BB}" srcOrd="2" destOrd="0" presId="urn:microsoft.com/office/officeart/2018/2/layout/IconCircleList"/>
    <dgm:cxn modelId="{702C8382-DD90-4101-9455-90FF34B7BADA}" type="presParOf" srcId="{71221A46-960D-4E6B-967F-65A6E459498E}" destId="{3B9893D2-A1BD-46FA-9574-D7E994BA0881}" srcOrd="3" destOrd="0" presId="urn:microsoft.com/office/officeart/2018/2/layout/IconCircleList"/>
    <dgm:cxn modelId="{B683F89C-EA06-4688-ABF3-31ED92EFA686}" type="presParOf" srcId="{6B9444A3-2B9D-45C7-A83E-A51DDEDDB604}" destId="{BB2F1573-EFBD-41A6-8DC7-359000EFF604}" srcOrd="5" destOrd="0" presId="urn:microsoft.com/office/officeart/2018/2/layout/IconCircleList"/>
    <dgm:cxn modelId="{7CCD8E9A-010F-4D04-9BBD-D052969E22C5}" type="presParOf" srcId="{6B9444A3-2B9D-45C7-A83E-A51DDEDDB604}" destId="{0AB2258E-4256-4E23-9AD4-D07A77E7F125}" srcOrd="6" destOrd="0" presId="urn:microsoft.com/office/officeart/2018/2/layout/IconCircleList"/>
    <dgm:cxn modelId="{0556982E-A64F-4C52-B28F-6E7181CB3067}" type="presParOf" srcId="{0AB2258E-4256-4E23-9AD4-D07A77E7F125}" destId="{8FE070C5-D0B6-479E-B022-594A20714ACC}" srcOrd="0" destOrd="0" presId="urn:microsoft.com/office/officeart/2018/2/layout/IconCircleList"/>
    <dgm:cxn modelId="{124956EE-C7BF-4497-868D-843250D11980}" type="presParOf" srcId="{0AB2258E-4256-4E23-9AD4-D07A77E7F125}" destId="{2F0BEEE6-987D-4893-8E63-23FAC9A72E72}" srcOrd="1" destOrd="0" presId="urn:microsoft.com/office/officeart/2018/2/layout/IconCircleList"/>
    <dgm:cxn modelId="{4144B042-294E-4ED2-963A-3D53ED3FAB72}" type="presParOf" srcId="{0AB2258E-4256-4E23-9AD4-D07A77E7F125}" destId="{E97C729B-CE85-47D2-9546-DB07BF8CF676}" srcOrd="2" destOrd="0" presId="urn:microsoft.com/office/officeart/2018/2/layout/IconCircleList"/>
    <dgm:cxn modelId="{56BF7D10-1C3F-4037-A98D-A4C216244444}" type="presParOf" srcId="{0AB2258E-4256-4E23-9AD4-D07A77E7F125}" destId="{F2F9A1AB-75A5-455C-920C-147A20CA4EA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1C81A-AEFA-4CE4-AF0D-D14C7373F3E5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573F00-EBA9-4FFD-B0CA-4B204488C8E1}">
      <dgm:prSet/>
      <dgm:spPr/>
      <dgm:t>
        <a:bodyPr/>
        <a:lstStyle/>
        <a:p>
          <a:r>
            <a:rPr lang="en-US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Targeted Brownfields Assessment (TBA) Program</a:t>
          </a:r>
          <a:r>
            <a:rPr lang="en-US"/>
            <a:t> </a:t>
          </a:r>
        </a:p>
      </dgm:t>
    </dgm:pt>
    <dgm:pt modelId="{573E93EE-707C-470C-8AB6-A3A1F1161A26}" type="parTrans" cxnId="{F818DC06-74ED-4BFD-A9F5-B77A44A857AA}">
      <dgm:prSet/>
      <dgm:spPr/>
      <dgm:t>
        <a:bodyPr/>
        <a:lstStyle/>
        <a:p>
          <a:endParaRPr lang="en-US"/>
        </a:p>
      </dgm:t>
    </dgm:pt>
    <dgm:pt modelId="{8D646108-552C-4934-AED9-4B98652B70AA}" type="sibTrans" cxnId="{F818DC06-74ED-4BFD-A9F5-B77A44A857AA}">
      <dgm:prSet/>
      <dgm:spPr/>
      <dgm:t>
        <a:bodyPr/>
        <a:lstStyle/>
        <a:p>
          <a:endParaRPr lang="en-US"/>
        </a:p>
      </dgm:t>
    </dgm:pt>
    <dgm:pt modelId="{85F81F00-5DB7-4F85-B859-07D41496B1A3}">
      <dgm:prSet/>
      <dgm:spPr/>
      <dgm:t>
        <a:bodyPr/>
        <a:lstStyle/>
        <a:p>
          <a:pPr algn="ctr"/>
          <a:r>
            <a:rPr lang="en-US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Land Revitalization TA Program</a:t>
          </a:r>
          <a:r>
            <a:rPr lang="en-US" dirty="0"/>
            <a:t> </a:t>
          </a:r>
        </a:p>
      </dgm:t>
    </dgm:pt>
    <dgm:pt modelId="{E7EA9306-1ED4-407A-9D28-868710860C17}" type="parTrans" cxnId="{A66937ED-6F53-4598-8F77-9E069A5C349E}">
      <dgm:prSet/>
      <dgm:spPr/>
      <dgm:t>
        <a:bodyPr/>
        <a:lstStyle/>
        <a:p>
          <a:endParaRPr lang="en-US"/>
        </a:p>
      </dgm:t>
    </dgm:pt>
    <dgm:pt modelId="{57B77657-A8BE-4860-9836-136806A5B968}" type="sibTrans" cxnId="{A66937ED-6F53-4598-8F77-9E069A5C349E}">
      <dgm:prSet/>
      <dgm:spPr/>
      <dgm:t>
        <a:bodyPr/>
        <a:lstStyle/>
        <a:p>
          <a:endParaRPr lang="en-US"/>
        </a:p>
      </dgm:t>
    </dgm:pt>
    <dgm:pt modelId="{CC84E6CD-2323-4C2C-AE6C-E1E4E34D4F6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Technical Assistance to Brownfields (TAB) Programs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7D8613F-C8F7-4AB9-9D10-41C5DD9A0273}" type="parTrans" cxnId="{16924845-33B1-4D3E-AC54-4D701354BAD1}">
      <dgm:prSet/>
      <dgm:spPr/>
      <dgm:t>
        <a:bodyPr/>
        <a:lstStyle/>
        <a:p>
          <a:endParaRPr lang="en-US"/>
        </a:p>
      </dgm:t>
    </dgm:pt>
    <dgm:pt modelId="{BB0CCA82-277C-410E-A621-B4657AA5CDA4}" type="sibTrans" cxnId="{16924845-33B1-4D3E-AC54-4D701354BAD1}">
      <dgm:prSet/>
      <dgm:spPr/>
      <dgm:t>
        <a:bodyPr/>
        <a:lstStyle/>
        <a:p>
          <a:endParaRPr lang="en-US"/>
        </a:p>
      </dgm:t>
    </dgm:pt>
    <dgm:pt modelId="{BC033BAF-E5B6-422B-8F09-C6F83E8AB0E4}" type="pres">
      <dgm:prSet presAssocID="{9321C81A-AEFA-4CE4-AF0D-D14C7373F3E5}" presName="diagram" presStyleCnt="0">
        <dgm:presLayoutVars>
          <dgm:dir/>
          <dgm:resizeHandles val="exact"/>
        </dgm:presLayoutVars>
      </dgm:prSet>
      <dgm:spPr/>
    </dgm:pt>
    <dgm:pt modelId="{AD95580F-F17A-471D-AF4C-7EE38A1482F8}" type="pres">
      <dgm:prSet presAssocID="{85F81F00-5DB7-4F85-B859-07D41496B1A3}" presName="node" presStyleLbl="node1" presStyleIdx="0" presStyleCnt="3">
        <dgm:presLayoutVars>
          <dgm:bulletEnabled val="1"/>
        </dgm:presLayoutVars>
      </dgm:prSet>
      <dgm:spPr/>
    </dgm:pt>
    <dgm:pt modelId="{F53EE79E-145B-4260-8D39-BAC1DA2C7529}" type="pres">
      <dgm:prSet presAssocID="{57B77657-A8BE-4860-9836-136806A5B968}" presName="sibTrans" presStyleCnt="0"/>
      <dgm:spPr/>
    </dgm:pt>
    <dgm:pt modelId="{0420042F-FABD-488A-9A9C-2633B47B517B}" type="pres">
      <dgm:prSet presAssocID="{CC84E6CD-2323-4C2C-AE6C-E1E4E34D4F64}" presName="node" presStyleLbl="node1" presStyleIdx="1" presStyleCnt="3">
        <dgm:presLayoutVars>
          <dgm:bulletEnabled val="1"/>
        </dgm:presLayoutVars>
      </dgm:prSet>
      <dgm:spPr/>
    </dgm:pt>
    <dgm:pt modelId="{E1847A6E-5627-419C-AC9E-8F879E1446E6}" type="pres">
      <dgm:prSet presAssocID="{BB0CCA82-277C-410E-A621-B4657AA5CDA4}" presName="sibTrans" presStyleCnt="0"/>
      <dgm:spPr/>
    </dgm:pt>
    <dgm:pt modelId="{6816C740-5621-4394-ABCC-38F469F46C2F}" type="pres">
      <dgm:prSet presAssocID="{B9573F00-EBA9-4FFD-B0CA-4B204488C8E1}" presName="node" presStyleLbl="node1" presStyleIdx="2" presStyleCnt="3">
        <dgm:presLayoutVars>
          <dgm:bulletEnabled val="1"/>
        </dgm:presLayoutVars>
      </dgm:prSet>
      <dgm:spPr/>
    </dgm:pt>
  </dgm:ptLst>
  <dgm:cxnLst>
    <dgm:cxn modelId="{F818DC06-74ED-4BFD-A9F5-B77A44A857AA}" srcId="{9321C81A-AEFA-4CE4-AF0D-D14C7373F3E5}" destId="{B9573F00-EBA9-4FFD-B0CA-4B204488C8E1}" srcOrd="2" destOrd="0" parTransId="{573E93EE-707C-470C-8AB6-A3A1F1161A26}" sibTransId="{8D646108-552C-4934-AED9-4B98652B70AA}"/>
    <dgm:cxn modelId="{69FDAB39-AC52-4ED3-BA9D-7B1E3343D7E5}" type="presOf" srcId="{9321C81A-AEFA-4CE4-AF0D-D14C7373F3E5}" destId="{BC033BAF-E5B6-422B-8F09-C6F83E8AB0E4}" srcOrd="0" destOrd="0" presId="urn:microsoft.com/office/officeart/2005/8/layout/default"/>
    <dgm:cxn modelId="{16924845-33B1-4D3E-AC54-4D701354BAD1}" srcId="{9321C81A-AEFA-4CE4-AF0D-D14C7373F3E5}" destId="{CC84E6CD-2323-4C2C-AE6C-E1E4E34D4F64}" srcOrd="1" destOrd="0" parTransId="{37D8613F-C8F7-4AB9-9D10-41C5DD9A0273}" sibTransId="{BB0CCA82-277C-410E-A621-B4657AA5CDA4}"/>
    <dgm:cxn modelId="{CE293A49-ECD9-474F-B344-03EC870D71F1}" type="presOf" srcId="{CC84E6CD-2323-4C2C-AE6C-E1E4E34D4F64}" destId="{0420042F-FABD-488A-9A9C-2633B47B517B}" srcOrd="0" destOrd="0" presId="urn:microsoft.com/office/officeart/2005/8/layout/default"/>
    <dgm:cxn modelId="{E20105A9-13FC-4299-9B5E-A452760FBE1E}" type="presOf" srcId="{85F81F00-5DB7-4F85-B859-07D41496B1A3}" destId="{AD95580F-F17A-471D-AF4C-7EE38A1482F8}" srcOrd="0" destOrd="0" presId="urn:microsoft.com/office/officeart/2005/8/layout/default"/>
    <dgm:cxn modelId="{6B4DEDD0-ACAA-4999-A9BB-457CC89F6B0D}" type="presOf" srcId="{B9573F00-EBA9-4FFD-B0CA-4B204488C8E1}" destId="{6816C740-5621-4394-ABCC-38F469F46C2F}" srcOrd="0" destOrd="0" presId="urn:microsoft.com/office/officeart/2005/8/layout/default"/>
    <dgm:cxn modelId="{A66937ED-6F53-4598-8F77-9E069A5C349E}" srcId="{9321C81A-AEFA-4CE4-AF0D-D14C7373F3E5}" destId="{85F81F00-5DB7-4F85-B859-07D41496B1A3}" srcOrd="0" destOrd="0" parTransId="{E7EA9306-1ED4-407A-9D28-868710860C17}" sibTransId="{57B77657-A8BE-4860-9836-136806A5B968}"/>
    <dgm:cxn modelId="{807C3689-152D-44CF-A666-CDA78BF4705D}" type="presParOf" srcId="{BC033BAF-E5B6-422B-8F09-C6F83E8AB0E4}" destId="{AD95580F-F17A-471D-AF4C-7EE38A1482F8}" srcOrd="0" destOrd="0" presId="urn:microsoft.com/office/officeart/2005/8/layout/default"/>
    <dgm:cxn modelId="{24C5CB52-AA5C-43B8-AA4A-77CF6C6A3AE8}" type="presParOf" srcId="{BC033BAF-E5B6-422B-8F09-C6F83E8AB0E4}" destId="{F53EE79E-145B-4260-8D39-BAC1DA2C7529}" srcOrd="1" destOrd="0" presId="urn:microsoft.com/office/officeart/2005/8/layout/default"/>
    <dgm:cxn modelId="{BFB6BE17-139A-4293-B993-386A159EC9E1}" type="presParOf" srcId="{BC033BAF-E5B6-422B-8F09-C6F83E8AB0E4}" destId="{0420042F-FABD-488A-9A9C-2633B47B517B}" srcOrd="2" destOrd="0" presId="urn:microsoft.com/office/officeart/2005/8/layout/default"/>
    <dgm:cxn modelId="{9775A207-4D0B-4B40-9876-FE8E156476E9}" type="presParOf" srcId="{BC033BAF-E5B6-422B-8F09-C6F83E8AB0E4}" destId="{E1847A6E-5627-419C-AC9E-8F879E1446E6}" srcOrd="3" destOrd="0" presId="urn:microsoft.com/office/officeart/2005/8/layout/default"/>
    <dgm:cxn modelId="{BB0A4A4F-D170-475E-AEEE-3A2FA23261BC}" type="presParOf" srcId="{BC033BAF-E5B6-422B-8F09-C6F83E8AB0E4}" destId="{6816C740-5621-4394-ABCC-38F469F46C2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B409B7-6DED-407B-8C0D-0FBCF2CC2FAA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6B40F4C-02D1-492A-AC02-C60A599E6421}">
      <dgm:prSet/>
      <dgm:spPr/>
      <dgm:t>
        <a:bodyPr/>
        <a:lstStyle/>
        <a:p>
          <a:r>
            <a:rPr lang="en-US" b="0" i="0"/>
            <a:t>Region 1: </a:t>
          </a:r>
          <a:r>
            <a:rPr lang="en-US" b="0" i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University of Connecticut (UConn)</a:t>
          </a:r>
          <a:r>
            <a:rPr lang="en-US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TAB</a:t>
          </a:r>
          <a:endParaRPr lang="en-US"/>
        </a:p>
      </dgm:t>
    </dgm:pt>
    <dgm:pt modelId="{F86482DD-C707-4C8A-8A45-78A987CE33FB}" type="parTrans" cxnId="{F02090A5-EC7B-45EF-B15C-878C1A6CEB25}">
      <dgm:prSet/>
      <dgm:spPr/>
      <dgm:t>
        <a:bodyPr/>
        <a:lstStyle/>
        <a:p>
          <a:endParaRPr lang="en-US"/>
        </a:p>
      </dgm:t>
    </dgm:pt>
    <dgm:pt modelId="{335CB714-9344-4916-AF48-602BB9BAEB3A}" type="sibTrans" cxnId="{F02090A5-EC7B-45EF-B15C-878C1A6CEB25}">
      <dgm:prSet/>
      <dgm:spPr/>
      <dgm:t>
        <a:bodyPr/>
        <a:lstStyle/>
        <a:p>
          <a:endParaRPr lang="en-US"/>
        </a:p>
      </dgm:t>
    </dgm:pt>
    <dgm:pt modelId="{0F215556-BE3A-4CF7-BB24-2357D51D80D4}">
      <dgm:prSet/>
      <dgm:spPr/>
      <dgm:t>
        <a:bodyPr/>
        <a:lstStyle/>
        <a:p>
          <a:r>
            <a:rPr lang="en-US"/>
            <a:t>National TABs:</a:t>
          </a:r>
        </a:p>
      </dgm:t>
    </dgm:pt>
    <dgm:pt modelId="{C991266D-6B5D-443B-B58C-5DEADA261455}" type="parTrans" cxnId="{FFDBA7E6-C62E-476A-AE53-B141E8C1A031}">
      <dgm:prSet/>
      <dgm:spPr/>
      <dgm:t>
        <a:bodyPr/>
        <a:lstStyle/>
        <a:p>
          <a:endParaRPr lang="en-US"/>
        </a:p>
      </dgm:t>
    </dgm:pt>
    <dgm:pt modelId="{E5FC6BF4-4B5B-4A39-AA26-798EEA96E341}" type="sibTrans" cxnId="{FFDBA7E6-C62E-476A-AE53-B141E8C1A031}">
      <dgm:prSet/>
      <dgm:spPr/>
      <dgm:t>
        <a:bodyPr/>
        <a:lstStyle/>
        <a:p>
          <a:endParaRPr lang="en-US"/>
        </a:p>
      </dgm:t>
    </dgm:pt>
    <dgm:pt modelId="{1EDEC6FA-4428-4766-9E70-BF3F0823E32F}">
      <dgm:prSet/>
      <dgm:spPr/>
      <dgm:t>
        <a:bodyPr/>
        <a:lstStyle/>
        <a:p>
          <a:r>
            <a:rPr lang="en-US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Kansas State University </a:t>
          </a:r>
          <a:r>
            <a:rPr lang="en-US"/>
            <a:t>– TA for Tribal Nations</a:t>
          </a:r>
        </a:p>
      </dgm:t>
    </dgm:pt>
    <dgm:pt modelId="{AF386376-7E33-4DF7-832A-C20B8504B010}" type="parTrans" cxnId="{529E6A34-724F-4E50-AA54-23617D029DBD}">
      <dgm:prSet/>
      <dgm:spPr/>
      <dgm:t>
        <a:bodyPr/>
        <a:lstStyle/>
        <a:p>
          <a:endParaRPr lang="en-US"/>
        </a:p>
      </dgm:t>
    </dgm:pt>
    <dgm:pt modelId="{700BDD6B-9D26-4F6B-B77A-937D0DFFDE95}" type="sibTrans" cxnId="{529E6A34-724F-4E50-AA54-23617D029DBD}">
      <dgm:prSet/>
      <dgm:spPr/>
      <dgm:t>
        <a:bodyPr/>
        <a:lstStyle/>
        <a:p>
          <a:endParaRPr lang="en-US"/>
        </a:p>
      </dgm:t>
    </dgm:pt>
    <dgm:pt modelId="{BDC086C6-5143-4EC9-AAC7-AEAEA8135C19}">
      <dgm:prSet/>
      <dgm:spPr/>
      <dgm:t>
        <a:bodyPr/>
        <a:lstStyle/>
        <a:p>
          <a:r>
            <a:rPr lang="en-US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Center for Community Progress </a:t>
          </a:r>
          <a:r>
            <a:rPr lang="en-US"/>
            <a:t>– Land Banking TA</a:t>
          </a:r>
        </a:p>
      </dgm:t>
    </dgm:pt>
    <dgm:pt modelId="{2CB0220C-1DCA-4E25-9BF4-67CB8C3701C4}" type="parTrans" cxnId="{4927612E-97CC-42BE-A2EC-848350347AE6}">
      <dgm:prSet/>
      <dgm:spPr/>
      <dgm:t>
        <a:bodyPr/>
        <a:lstStyle/>
        <a:p>
          <a:endParaRPr lang="en-US"/>
        </a:p>
      </dgm:t>
    </dgm:pt>
    <dgm:pt modelId="{08556147-078F-41C1-8DF3-0C0712710287}" type="sibTrans" cxnId="{4927612E-97CC-42BE-A2EC-848350347AE6}">
      <dgm:prSet/>
      <dgm:spPr/>
      <dgm:t>
        <a:bodyPr/>
        <a:lstStyle/>
        <a:p>
          <a:endParaRPr lang="en-US"/>
        </a:p>
      </dgm:t>
    </dgm:pt>
    <dgm:pt modelId="{E4A03CE8-861E-40B1-837F-AC7FFDF420F0}">
      <dgm:prSet/>
      <dgm:spPr/>
      <dgm:t>
        <a:bodyPr/>
        <a:lstStyle/>
        <a:p>
          <a:r>
            <a:rPr lang="en-US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Groundwork USA </a:t>
          </a:r>
          <a:r>
            <a:rPr lang="en-US"/>
            <a:t>– Brownfields and Land Use TA</a:t>
          </a:r>
        </a:p>
      </dgm:t>
    </dgm:pt>
    <dgm:pt modelId="{B423FA66-1C88-47EE-A1F0-52E7718B7D6F}" type="parTrans" cxnId="{9E905578-CFA1-4F9D-9550-E3A145F2752B}">
      <dgm:prSet/>
      <dgm:spPr/>
      <dgm:t>
        <a:bodyPr/>
        <a:lstStyle/>
        <a:p>
          <a:endParaRPr lang="en-US"/>
        </a:p>
      </dgm:t>
    </dgm:pt>
    <dgm:pt modelId="{7A3D60CD-2F02-4BB3-9E8C-B75A02137DE1}" type="sibTrans" cxnId="{9E905578-CFA1-4F9D-9550-E3A145F2752B}">
      <dgm:prSet/>
      <dgm:spPr/>
      <dgm:t>
        <a:bodyPr/>
        <a:lstStyle/>
        <a:p>
          <a:endParaRPr lang="en-US"/>
        </a:p>
      </dgm:t>
    </dgm:pt>
    <dgm:pt modelId="{82329E3C-8308-4342-AB64-B388002F4CE3}">
      <dgm:prSet/>
      <dgm:spPr/>
      <dgm:t>
        <a:bodyPr/>
        <a:lstStyle/>
        <a:p>
          <a:r>
            <a:rPr lang="en-US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UMass Dartmouth </a:t>
          </a:r>
          <a:r>
            <a:rPr lang="en-US"/>
            <a:t>– BRADS Program</a:t>
          </a:r>
        </a:p>
      </dgm:t>
    </dgm:pt>
    <dgm:pt modelId="{BA33D16C-867F-43F6-8D4A-D0ACF1DCCCA7}" type="parTrans" cxnId="{DDB9AE54-E1BD-4E2F-A6C8-925A9E5C3D97}">
      <dgm:prSet/>
      <dgm:spPr/>
      <dgm:t>
        <a:bodyPr/>
        <a:lstStyle/>
        <a:p>
          <a:endParaRPr lang="en-US"/>
        </a:p>
      </dgm:t>
    </dgm:pt>
    <dgm:pt modelId="{CB30BA72-9A27-401A-8535-BF7838C0259A}" type="sibTrans" cxnId="{DDB9AE54-E1BD-4E2F-A6C8-925A9E5C3D97}">
      <dgm:prSet/>
      <dgm:spPr/>
      <dgm:t>
        <a:bodyPr/>
        <a:lstStyle/>
        <a:p>
          <a:endParaRPr lang="en-US"/>
        </a:p>
      </dgm:t>
    </dgm:pt>
    <dgm:pt modelId="{49092158-2332-467A-B871-D51DC50EDCFD}">
      <dgm:prSet/>
      <dgm:spPr/>
      <dgm:t>
        <a:bodyPr/>
        <a:lstStyle/>
        <a:p>
          <a:r>
            <a:rPr lang="en-US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Tetra Tech </a:t>
          </a:r>
          <a:r>
            <a:rPr lang="en-US"/>
            <a:t>– Job Training TA</a:t>
          </a:r>
        </a:p>
      </dgm:t>
    </dgm:pt>
    <dgm:pt modelId="{F087B9D2-7CE5-4959-B519-9985BCCD8964}" type="parTrans" cxnId="{BB0380E7-5B20-456E-AA89-2974F8E267FF}">
      <dgm:prSet/>
      <dgm:spPr/>
      <dgm:t>
        <a:bodyPr/>
        <a:lstStyle/>
        <a:p>
          <a:endParaRPr lang="en-US"/>
        </a:p>
      </dgm:t>
    </dgm:pt>
    <dgm:pt modelId="{EF47A769-CF7E-4A20-8939-566F50A5C364}" type="sibTrans" cxnId="{BB0380E7-5B20-456E-AA89-2974F8E267FF}">
      <dgm:prSet/>
      <dgm:spPr/>
      <dgm:t>
        <a:bodyPr/>
        <a:lstStyle/>
        <a:p>
          <a:endParaRPr lang="en-US"/>
        </a:p>
      </dgm:t>
    </dgm:pt>
    <dgm:pt modelId="{BA91F944-A899-464E-9C77-3CFF7AB07E84}">
      <dgm:prSet/>
      <dgm:spPr/>
      <dgm:t>
        <a:bodyPr/>
        <a:lstStyle/>
        <a:p>
          <a:r>
            <a:rPr lang="en-US" u="sng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Grow America/ICMA</a:t>
          </a:r>
          <a:r>
            <a:rPr lang="en-US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/>
            <a:t>– Brownfields RLF TA</a:t>
          </a:r>
        </a:p>
      </dgm:t>
    </dgm:pt>
    <dgm:pt modelId="{0832D7B5-27DD-41FF-8DC1-E6A2AB34187B}" type="parTrans" cxnId="{51118090-DB2C-4BE9-9CD4-1E9C921B5290}">
      <dgm:prSet/>
      <dgm:spPr/>
      <dgm:t>
        <a:bodyPr/>
        <a:lstStyle/>
        <a:p>
          <a:endParaRPr lang="en-US"/>
        </a:p>
      </dgm:t>
    </dgm:pt>
    <dgm:pt modelId="{E881AEFD-F872-4BB4-8D8B-D836CC7391AB}" type="sibTrans" cxnId="{51118090-DB2C-4BE9-9CD4-1E9C921B5290}">
      <dgm:prSet/>
      <dgm:spPr/>
      <dgm:t>
        <a:bodyPr/>
        <a:lstStyle/>
        <a:p>
          <a:endParaRPr lang="en-US"/>
        </a:p>
      </dgm:t>
    </dgm:pt>
    <dgm:pt modelId="{734E2492-675D-49E4-93CB-C7A654B601BA}" type="pres">
      <dgm:prSet presAssocID="{E2B409B7-6DED-407B-8C0D-0FBCF2CC2FAA}" presName="linear" presStyleCnt="0">
        <dgm:presLayoutVars>
          <dgm:dir/>
          <dgm:animLvl val="lvl"/>
          <dgm:resizeHandles val="exact"/>
        </dgm:presLayoutVars>
      </dgm:prSet>
      <dgm:spPr/>
    </dgm:pt>
    <dgm:pt modelId="{CB1B36A6-D29B-4F99-9871-84D34B7D55D4}" type="pres">
      <dgm:prSet presAssocID="{26B40F4C-02D1-492A-AC02-C60A599E6421}" presName="parentLin" presStyleCnt="0"/>
      <dgm:spPr/>
    </dgm:pt>
    <dgm:pt modelId="{26F6319A-DD5B-4C27-9BFD-A8BE1E6115AB}" type="pres">
      <dgm:prSet presAssocID="{26B40F4C-02D1-492A-AC02-C60A599E6421}" presName="parentLeftMargin" presStyleLbl="node1" presStyleIdx="0" presStyleCnt="2"/>
      <dgm:spPr/>
    </dgm:pt>
    <dgm:pt modelId="{62E60E74-D5ED-48E3-9CC1-28F0904611B8}" type="pres">
      <dgm:prSet presAssocID="{26B40F4C-02D1-492A-AC02-C60A599E64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154CC0-56D1-4FAD-9F82-49E4B8497B4A}" type="pres">
      <dgm:prSet presAssocID="{26B40F4C-02D1-492A-AC02-C60A599E6421}" presName="negativeSpace" presStyleCnt="0"/>
      <dgm:spPr/>
    </dgm:pt>
    <dgm:pt modelId="{6EC41EE5-81B3-483A-98A4-9ACEEB7E2043}" type="pres">
      <dgm:prSet presAssocID="{26B40F4C-02D1-492A-AC02-C60A599E6421}" presName="childText" presStyleLbl="conFgAcc1" presStyleIdx="0" presStyleCnt="2">
        <dgm:presLayoutVars>
          <dgm:bulletEnabled val="1"/>
        </dgm:presLayoutVars>
      </dgm:prSet>
      <dgm:spPr/>
    </dgm:pt>
    <dgm:pt modelId="{09CAF4F4-5FD1-4847-A13A-EB3AFC6C7800}" type="pres">
      <dgm:prSet presAssocID="{335CB714-9344-4916-AF48-602BB9BAEB3A}" presName="spaceBetweenRectangles" presStyleCnt="0"/>
      <dgm:spPr/>
    </dgm:pt>
    <dgm:pt modelId="{31A0969F-0403-4C2B-800A-A308BF9F95B3}" type="pres">
      <dgm:prSet presAssocID="{0F215556-BE3A-4CF7-BB24-2357D51D80D4}" presName="parentLin" presStyleCnt="0"/>
      <dgm:spPr/>
    </dgm:pt>
    <dgm:pt modelId="{EC7E0EFB-92C2-4C6F-9DA8-E065E2BB5D37}" type="pres">
      <dgm:prSet presAssocID="{0F215556-BE3A-4CF7-BB24-2357D51D80D4}" presName="parentLeftMargin" presStyleLbl="node1" presStyleIdx="0" presStyleCnt="2"/>
      <dgm:spPr/>
    </dgm:pt>
    <dgm:pt modelId="{134CD16B-9753-4D0A-820C-8AD6C2FC89C5}" type="pres">
      <dgm:prSet presAssocID="{0F215556-BE3A-4CF7-BB24-2357D51D80D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8E0B9A-865B-419F-843C-A7CB0CFC43D7}" type="pres">
      <dgm:prSet presAssocID="{0F215556-BE3A-4CF7-BB24-2357D51D80D4}" presName="negativeSpace" presStyleCnt="0"/>
      <dgm:spPr/>
    </dgm:pt>
    <dgm:pt modelId="{989447ED-ECC1-408D-9593-93AE10F607F0}" type="pres">
      <dgm:prSet presAssocID="{0F215556-BE3A-4CF7-BB24-2357D51D80D4}" presName="childText" presStyleLbl="conFgAcc1" presStyleIdx="1" presStyleCnt="2" custLinFactNeighborY="17607">
        <dgm:presLayoutVars>
          <dgm:bulletEnabled val="1"/>
        </dgm:presLayoutVars>
      </dgm:prSet>
      <dgm:spPr/>
    </dgm:pt>
  </dgm:ptLst>
  <dgm:cxnLst>
    <dgm:cxn modelId="{C531C507-356B-4823-8F79-A9DA57A41A36}" type="presOf" srcId="{BA91F944-A899-464E-9C77-3CFF7AB07E84}" destId="{989447ED-ECC1-408D-9593-93AE10F607F0}" srcOrd="0" destOrd="5" presId="urn:microsoft.com/office/officeart/2005/8/layout/list1"/>
    <dgm:cxn modelId="{6AED7D0A-3092-4B25-9A24-CE4A33885EBA}" type="presOf" srcId="{49092158-2332-467A-B871-D51DC50EDCFD}" destId="{989447ED-ECC1-408D-9593-93AE10F607F0}" srcOrd="0" destOrd="4" presId="urn:microsoft.com/office/officeart/2005/8/layout/list1"/>
    <dgm:cxn modelId="{4927612E-97CC-42BE-A2EC-848350347AE6}" srcId="{0F215556-BE3A-4CF7-BB24-2357D51D80D4}" destId="{BDC086C6-5143-4EC9-AAC7-AEAEA8135C19}" srcOrd="1" destOrd="0" parTransId="{2CB0220C-1DCA-4E25-9BF4-67CB8C3701C4}" sibTransId="{08556147-078F-41C1-8DF3-0C0712710287}"/>
    <dgm:cxn modelId="{529E6A34-724F-4E50-AA54-23617D029DBD}" srcId="{0F215556-BE3A-4CF7-BB24-2357D51D80D4}" destId="{1EDEC6FA-4428-4766-9E70-BF3F0823E32F}" srcOrd="0" destOrd="0" parTransId="{AF386376-7E33-4DF7-832A-C20B8504B010}" sibTransId="{700BDD6B-9D26-4F6B-B77A-937D0DFFDE95}"/>
    <dgm:cxn modelId="{6EFCEB37-6CBB-4257-99BF-0CAD17B8CCE5}" type="presOf" srcId="{0F215556-BE3A-4CF7-BB24-2357D51D80D4}" destId="{EC7E0EFB-92C2-4C6F-9DA8-E065E2BB5D37}" srcOrd="0" destOrd="0" presId="urn:microsoft.com/office/officeart/2005/8/layout/list1"/>
    <dgm:cxn modelId="{5D765D67-EAAB-4235-87F6-6954D2DD435E}" type="presOf" srcId="{E4A03CE8-861E-40B1-837F-AC7FFDF420F0}" destId="{989447ED-ECC1-408D-9593-93AE10F607F0}" srcOrd="0" destOrd="2" presId="urn:microsoft.com/office/officeart/2005/8/layout/list1"/>
    <dgm:cxn modelId="{DDB9AE54-E1BD-4E2F-A6C8-925A9E5C3D97}" srcId="{0F215556-BE3A-4CF7-BB24-2357D51D80D4}" destId="{82329E3C-8308-4342-AB64-B388002F4CE3}" srcOrd="3" destOrd="0" parTransId="{BA33D16C-867F-43F6-8D4A-D0ACF1DCCCA7}" sibTransId="{CB30BA72-9A27-401A-8535-BF7838C0259A}"/>
    <dgm:cxn modelId="{9E905578-CFA1-4F9D-9550-E3A145F2752B}" srcId="{0F215556-BE3A-4CF7-BB24-2357D51D80D4}" destId="{E4A03CE8-861E-40B1-837F-AC7FFDF420F0}" srcOrd="2" destOrd="0" parTransId="{B423FA66-1C88-47EE-A1F0-52E7718B7D6F}" sibTransId="{7A3D60CD-2F02-4BB3-9E8C-B75A02137DE1}"/>
    <dgm:cxn modelId="{51118090-DB2C-4BE9-9CD4-1E9C921B5290}" srcId="{0F215556-BE3A-4CF7-BB24-2357D51D80D4}" destId="{BA91F944-A899-464E-9C77-3CFF7AB07E84}" srcOrd="5" destOrd="0" parTransId="{0832D7B5-27DD-41FF-8DC1-E6A2AB34187B}" sibTransId="{E881AEFD-F872-4BB4-8D8B-D836CC7391AB}"/>
    <dgm:cxn modelId="{FFB94BA4-2847-4311-A4B7-3C7857F296AD}" type="presOf" srcId="{82329E3C-8308-4342-AB64-B388002F4CE3}" destId="{989447ED-ECC1-408D-9593-93AE10F607F0}" srcOrd="0" destOrd="3" presId="urn:microsoft.com/office/officeart/2005/8/layout/list1"/>
    <dgm:cxn modelId="{F02090A5-EC7B-45EF-B15C-878C1A6CEB25}" srcId="{E2B409B7-6DED-407B-8C0D-0FBCF2CC2FAA}" destId="{26B40F4C-02D1-492A-AC02-C60A599E6421}" srcOrd="0" destOrd="0" parTransId="{F86482DD-C707-4C8A-8A45-78A987CE33FB}" sibTransId="{335CB714-9344-4916-AF48-602BB9BAEB3A}"/>
    <dgm:cxn modelId="{1D91EDCA-141E-4DCA-858B-57E8C215BF4E}" type="presOf" srcId="{26B40F4C-02D1-492A-AC02-C60A599E6421}" destId="{26F6319A-DD5B-4C27-9BFD-A8BE1E6115AB}" srcOrd="0" destOrd="0" presId="urn:microsoft.com/office/officeart/2005/8/layout/list1"/>
    <dgm:cxn modelId="{5466DCCF-F3C4-4563-AED2-0038486C46F9}" type="presOf" srcId="{26B40F4C-02D1-492A-AC02-C60A599E6421}" destId="{62E60E74-D5ED-48E3-9CC1-28F0904611B8}" srcOrd="1" destOrd="0" presId="urn:microsoft.com/office/officeart/2005/8/layout/list1"/>
    <dgm:cxn modelId="{12E578D2-D157-460C-9E1C-81D25BDAD9C7}" type="presOf" srcId="{0F215556-BE3A-4CF7-BB24-2357D51D80D4}" destId="{134CD16B-9753-4D0A-820C-8AD6C2FC89C5}" srcOrd="1" destOrd="0" presId="urn:microsoft.com/office/officeart/2005/8/layout/list1"/>
    <dgm:cxn modelId="{2FC2FDD5-384D-42B7-9B5B-8127B582185A}" type="presOf" srcId="{BDC086C6-5143-4EC9-AAC7-AEAEA8135C19}" destId="{989447ED-ECC1-408D-9593-93AE10F607F0}" srcOrd="0" destOrd="1" presId="urn:microsoft.com/office/officeart/2005/8/layout/list1"/>
    <dgm:cxn modelId="{FFDBA7E6-C62E-476A-AE53-B141E8C1A031}" srcId="{E2B409B7-6DED-407B-8C0D-0FBCF2CC2FAA}" destId="{0F215556-BE3A-4CF7-BB24-2357D51D80D4}" srcOrd="1" destOrd="0" parTransId="{C991266D-6B5D-443B-B58C-5DEADA261455}" sibTransId="{E5FC6BF4-4B5B-4A39-AA26-798EEA96E341}"/>
    <dgm:cxn modelId="{EDDAE6E6-9FEB-43FA-96F5-257255FB3B85}" type="presOf" srcId="{E2B409B7-6DED-407B-8C0D-0FBCF2CC2FAA}" destId="{734E2492-675D-49E4-93CB-C7A654B601BA}" srcOrd="0" destOrd="0" presId="urn:microsoft.com/office/officeart/2005/8/layout/list1"/>
    <dgm:cxn modelId="{BB0380E7-5B20-456E-AA89-2974F8E267FF}" srcId="{0F215556-BE3A-4CF7-BB24-2357D51D80D4}" destId="{49092158-2332-467A-B871-D51DC50EDCFD}" srcOrd="4" destOrd="0" parTransId="{F087B9D2-7CE5-4959-B519-9985BCCD8964}" sibTransId="{EF47A769-CF7E-4A20-8939-566F50A5C364}"/>
    <dgm:cxn modelId="{328167ED-1E0B-482D-9D95-D2E10DF86316}" type="presOf" srcId="{1EDEC6FA-4428-4766-9E70-BF3F0823E32F}" destId="{989447ED-ECC1-408D-9593-93AE10F607F0}" srcOrd="0" destOrd="0" presId="urn:microsoft.com/office/officeart/2005/8/layout/list1"/>
    <dgm:cxn modelId="{0F7BCF8A-A856-4534-9E9F-320A00A317CB}" type="presParOf" srcId="{734E2492-675D-49E4-93CB-C7A654B601BA}" destId="{CB1B36A6-D29B-4F99-9871-84D34B7D55D4}" srcOrd="0" destOrd="0" presId="urn:microsoft.com/office/officeart/2005/8/layout/list1"/>
    <dgm:cxn modelId="{09C30668-A2EF-4A44-93B3-FEEA705109B6}" type="presParOf" srcId="{CB1B36A6-D29B-4F99-9871-84D34B7D55D4}" destId="{26F6319A-DD5B-4C27-9BFD-A8BE1E6115AB}" srcOrd="0" destOrd="0" presId="urn:microsoft.com/office/officeart/2005/8/layout/list1"/>
    <dgm:cxn modelId="{D311F381-B431-400F-86F7-9365D99119FA}" type="presParOf" srcId="{CB1B36A6-D29B-4F99-9871-84D34B7D55D4}" destId="{62E60E74-D5ED-48E3-9CC1-28F0904611B8}" srcOrd="1" destOrd="0" presId="urn:microsoft.com/office/officeart/2005/8/layout/list1"/>
    <dgm:cxn modelId="{DE7EFCF1-0C7A-4F51-B1B0-ED49043CE2A2}" type="presParOf" srcId="{734E2492-675D-49E4-93CB-C7A654B601BA}" destId="{84154CC0-56D1-4FAD-9F82-49E4B8497B4A}" srcOrd="1" destOrd="0" presId="urn:microsoft.com/office/officeart/2005/8/layout/list1"/>
    <dgm:cxn modelId="{7CC8A71C-A42C-4175-A60A-B4E31104D929}" type="presParOf" srcId="{734E2492-675D-49E4-93CB-C7A654B601BA}" destId="{6EC41EE5-81B3-483A-98A4-9ACEEB7E2043}" srcOrd="2" destOrd="0" presId="urn:microsoft.com/office/officeart/2005/8/layout/list1"/>
    <dgm:cxn modelId="{7072318A-4AE9-4386-9996-F45D03558E46}" type="presParOf" srcId="{734E2492-675D-49E4-93CB-C7A654B601BA}" destId="{09CAF4F4-5FD1-4847-A13A-EB3AFC6C7800}" srcOrd="3" destOrd="0" presId="urn:microsoft.com/office/officeart/2005/8/layout/list1"/>
    <dgm:cxn modelId="{3E46DF23-C3C2-4D1A-A548-4A16166468B6}" type="presParOf" srcId="{734E2492-675D-49E4-93CB-C7A654B601BA}" destId="{31A0969F-0403-4C2B-800A-A308BF9F95B3}" srcOrd="4" destOrd="0" presId="urn:microsoft.com/office/officeart/2005/8/layout/list1"/>
    <dgm:cxn modelId="{BD2CFD77-03B8-4171-868D-77D055B0AFB8}" type="presParOf" srcId="{31A0969F-0403-4C2B-800A-A308BF9F95B3}" destId="{EC7E0EFB-92C2-4C6F-9DA8-E065E2BB5D37}" srcOrd="0" destOrd="0" presId="urn:microsoft.com/office/officeart/2005/8/layout/list1"/>
    <dgm:cxn modelId="{AA9F7B5F-4B55-4B82-A7BB-1D7137C63F7B}" type="presParOf" srcId="{31A0969F-0403-4C2B-800A-A308BF9F95B3}" destId="{134CD16B-9753-4D0A-820C-8AD6C2FC89C5}" srcOrd="1" destOrd="0" presId="urn:microsoft.com/office/officeart/2005/8/layout/list1"/>
    <dgm:cxn modelId="{6E02EA27-4A7D-4E22-8DB2-2E47DCEFBBB7}" type="presParOf" srcId="{734E2492-675D-49E4-93CB-C7A654B601BA}" destId="{A28E0B9A-865B-419F-843C-A7CB0CFC43D7}" srcOrd="5" destOrd="0" presId="urn:microsoft.com/office/officeart/2005/8/layout/list1"/>
    <dgm:cxn modelId="{0C20FE8C-C6BC-473D-89CB-03EE8849E7E3}" type="presParOf" srcId="{734E2492-675D-49E4-93CB-C7A654B601BA}" destId="{989447ED-ECC1-408D-9593-93AE10F607F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7FAAF9-0070-4892-AD57-C0A0C6FC2B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BCFCE7-62C0-4AF1-8B03-365459CE8727}">
      <dgm:prSet custT="1"/>
      <dgm:spPr/>
      <dgm:t>
        <a:bodyPr/>
        <a:lstStyle/>
        <a:p>
          <a:pPr algn="ctr"/>
          <a:r>
            <a:rPr lang="en-US" sz="3600"/>
            <a:t>Jim Byrne</a:t>
          </a:r>
        </a:p>
        <a:p>
          <a:pPr algn="ctr"/>
          <a:r>
            <a:rPr lang="en-US" sz="3600" b="0" i="0"/>
            <a:t>Byrne.James@epa.gov</a:t>
          </a:r>
          <a:endParaRPr lang="en-US" sz="3600" b="0">
            <a:solidFill>
              <a:schemeClr val="bg1"/>
            </a:solidFill>
          </a:endParaRPr>
        </a:p>
      </dgm:t>
    </dgm:pt>
    <dgm:pt modelId="{FF55F8B7-706B-48BB-88DA-E5EF681DB000}" type="parTrans" cxnId="{07811995-5184-4949-8DB3-CF6BB787DE32}">
      <dgm:prSet/>
      <dgm:spPr/>
      <dgm:t>
        <a:bodyPr/>
        <a:lstStyle/>
        <a:p>
          <a:endParaRPr lang="en-US" sz="1600"/>
        </a:p>
      </dgm:t>
    </dgm:pt>
    <dgm:pt modelId="{17F872CA-1FF8-4AEA-8CB1-A425179A93DE}" type="sibTrans" cxnId="{07811995-5184-4949-8DB3-CF6BB787DE32}">
      <dgm:prSet/>
      <dgm:spPr/>
      <dgm:t>
        <a:bodyPr/>
        <a:lstStyle/>
        <a:p>
          <a:endParaRPr lang="en-US" sz="1600"/>
        </a:p>
      </dgm:t>
    </dgm:pt>
    <dgm:pt modelId="{5DE1B596-D8EE-4B5E-A89B-13192C1962A8}" type="pres">
      <dgm:prSet presAssocID="{8C7FAAF9-0070-4892-AD57-C0A0C6FC2BCB}" presName="linear" presStyleCnt="0">
        <dgm:presLayoutVars>
          <dgm:animLvl val="lvl"/>
          <dgm:resizeHandles val="exact"/>
        </dgm:presLayoutVars>
      </dgm:prSet>
      <dgm:spPr/>
    </dgm:pt>
    <dgm:pt modelId="{82797B59-B1C2-412E-9CB6-B6F6BAEF02DA}" type="pres">
      <dgm:prSet presAssocID="{8CBCFCE7-62C0-4AF1-8B03-365459CE8727}" presName="parentText" presStyleLbl="node1" presStyleIdx="0" presStyleCnt="1" custLinFactNeighborX="-9406" custLinFactNeighborY="7914">
        <dgm:presLayoutVars>
          <dgm:chMax val="0"/>
          <dgm:bulletEnabled val="1"/>
        </dgm:presLayoutVars>
      </dgm:prSet>
      <dgm:spPr/>
    </dgm:pt>
  </dgm:ptLst>
  <dgm:cxnLst>
    <dgm:cxn modelId="{E2D95C57-F0DB-4A09-B509-417DC23D671F}" type="presOf" srcId="{8CBCFCE7-62C0-4AF1-8B03-365459CE8727}" destId="{82797B59-B1C2-412E-9CB6-B6F6BAEF02DA}" srcOrd="0" destOrd="0" presId="urn:microsoft.com/office/officeart/2005/8/layout/vList2"/>
    <dgm:cxn modelId="{EF18AA7B-4B27-4FF5-9892-94532DE4F8BB}" type="presOf" srcId="{8C7FAAF9-0070-4892-AD57-C0A0C6FC2BCB}" destId="{5DE1B596-D8EE-4B5E-A89B-13192C1962A8}" srcOrd="0" destOrd="0" presId="urn:microsoft.com/office/officeart/2005/8/layout/vList2"/>
    <dgm:cxn modelId="{07811995-5184-4949-8DB3-CF6BB787DE32}" srcId="{8C7FAAF9-0070-4892-AD57-C0A0C6FC2BCB}" destId="{8CBCFCE7-62C0-4AF1-8B03-365459CE8727}" srcOrd="0" destOrd="0" parTransId="{FF55F8B7-706B-48BB-88DA-E5EF681DB000}" sibTransId="{17F872CA-1FF8-4AEA-8CB1-A425179A93DE}"/>
    <dgm:cxn modelId="{486741BF-E6E6-4963-A31F-E6332F5A098B}" type="presParOf" srcId="{5DE1B596-D8EE-4B5E-A89B-13192C1962A8}" destId="{82797B59-B1C2-412E-9CB6-B6F6BAEF02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81917-8538-4B3B-8E52-959F7DF6F43F}">
      <dsp:nvSpPr>
        <dsp:cNvPr id="0" name=""/>
        <dsp:cNvSpPr/>
      </dsp:nvSpPr>
      <dsp:spPr>
        <a:xfrm>
          <a:off x="29860" y="327230"/>
          <a:ext cx="864679" cy="8646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93B32-D165-417B-BA57-3EEFD3797C6C}">
      <dsp:nvSpPr>
        <dsp:cNvPr id="0" name=""/>
        <dsp:cNvSpPr/>
      </dsp:nvSpPr>
      <dsp:spPr>
        <a:xfrm>
          <a:off x="211460" y="508812"/>
          <a:ext cx="501514" cy="5015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B064A-6CFE-4B2A-A1F2-9DFBD5DC6112}">
      <dsp:nvSpPr>
        <dsp:cNvPr id="0" name=""/>
        <dsp:cNvSpPr/>
      </dsp:nvSpPr>
      <dsp:spPr>
        <a:xfrm>
          <a:off x="1002127" y="90061"/>
          <a:ext cx="2343512" cy="1339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With help from federal and/or state programs, Brownfields can be safely cleaned-up and repurposed into various economic and non-economic uses.</a:t>
          </a:r>
        </a:p>
      </dsp:txBody>
      <dsp:txXfrm>
        <a:off x="1002127" y="90061"/>
        <a:ext cx="2343512" cy="1339016"/>
      </dsp:txXfrm>
    </dsp:sp>
    <dsp:sp modelId="{0D5E7885-8345-4931-B40F-87F06F0E87AC}">
      <dsp:nvSpPr>
        <dsp:cNvPr id="0" name=""/>
        <dsp:cNvSpPr/>
      </dsp:nvSpPr>
      <dsp:spPr>
        <a:xfrm>
          <a:off x="3572293" y="327230"/>
          <a:ext cx="864679" cy="8646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65C88-C3E8-4618-9A2E-79E64A5D97DF}">
      <dsp:nvSpPr>
        <dsp:cNvPr id="0" name=""/>
        <dsp:cNvSpPr/>
      </dsp:nvSpPr>
      <dsp:spPr>
        <a:xfrm>
          <a:off x="3753900" y="508812"/>
          <a:ext cx="501514" cy="5015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1B34F-994F-4AD0-A324-B6A9521E3BA6}">
      <dsp:nvSpPr>
        <dsp:cNvPr id="0" name=""/>
        <dsp:cNvSpPr/>
      </dsp:nvSpPr>
      <dsp:spPr>
        <a:xfrm>
          <a:off x="4572770" y="327230"/>
          <a:ext cx="2394119" cy="86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EPA supports sustainable development and economic growth through the identification, cleanup and reuse of these properties.</a:t>
          </a:r>
        </a:p>
      </dsp:txBody>
      <dsp:txXfrm>
        <a:off x="4572770" y="327230"/>
        <a:ext cx="2394119" cy="864679"/>
      </dsp:txXfrm>
    </dsp:sp>
    <dsp:sp modelId="{D05A683B-66E8-4BBF-AFC2-75712A2A621E}">
      <dsp:nvSpPr>
        <dsp:cNvPr id="0" name=""/>
        <dsp:cNvSpPr/>
      </dsp:nvSpPr>
      <dsp:spPr>
        <a:xfrm>
          <a:off x="29860" y="2051828"/>
          <a:ext cx="864679" cy="8646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C59EC-DD8E-4E3B-9D2D-FFD37E1BE1D0}">
      <dsp:nvSpPr>
        <dsp:cNvPr id="0" name=""/>
        <dsp:cNvSpPr/>
      </dsp:nvSpPr>
      <dsp:spPr>
        <a:xfrm>
          <a:off x="211460" y="2233411"/>
          <a:ext cx="501514" cy="5015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893D2-A1BD-46FA-9574-D7E994BA0881}">
      <dsp:nvSpPr>
        <dsp:cNvPr id="0" name=""/>
        <dsp:cNvSpPr/>
      </dsp:nvSpPr>
      <dsp:spPr>
        <a:xfrm>
          <a:off x="967366" y="1956415"/>
          <a:ext cx="2413034" cy="1055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Grants can provide direct funding to eligible applicants to assess, cleanup and plan for the reuse of brownfield sites.</a:t>
          </a:r>
        </a:p>
      </dsp:txBody>
      <dsp:txXfrm>
        <a:off x="967366" y="1956415"/>
        <a:ext cx="2413034" cy="1055505"/>
      </dsp:txXfrm>
    </dsp:sp>
    <dsp:sp modelId="{8FE070C5-D0B6-479E-B022-594A20714ACC}">
      <dsp:nvSpPr>
        <dsp:cNvPr id="0" name=""/>
        <dsp:cNvSpPr/>
      </dsp:nvSpPr>
      <dsp:spPr>
        <a:xfrm>
          <a:off x="3607054" y="2051828"/>
          <a:ext cx="864679" cy="8646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BEEE6-987D-4893-8E63-23FAC9A72E72}">
      <dsp:nvSpPr>
        <dsp:cNvPr id="0" name=""/>
        <dsp:cNvSpPr/>
      </dsp:nvSpPr>
      <dsp:spPr>
        <a:xfrm>
          <a:off x="3788661" y="2233411"/>
          <a:ext cx="501514" cy="5015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9A1AB-75A5-455C-920C-147A20CA4EAE}">
      <dsp:nvSpPr>
        <dsp:cNvPr id="0" name=""/>
        <dsp:cNvSpPr/>
      </dsp:nvSpPr>
      <dsp:spPr>
        <a:xfrm>
          <a:off x="4603924" y="2051828"/>
          <a:ext cx="2401335" cy="86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Technical Assistance can help further assess a site, develop area-wide brownfield strategies, or plan for site reuse.</a:t>
          </a:r>
        </a:p>
      </dsp:txBody>
      <dsp:txXfrm>
        <a:off x="4603924" y="2051828"/>
        <a:ext cx="2401335" cy="864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5580F-F17A-471D-AF4C-7EE38A1482F8}">
      <dsp:nvSpPr>
        <dsp:cNvPr id="0" name=""/>
        <dsp:cNvSpPr/>
      </dsp:nvSpPr>
      <dsp:spPr>
        <a:xfrm>
          <a:off x="594" y="306160"/>
          <a:ext cx="2317307" cy="13903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Land Revitalization TA Program</a:t>
          </a:r>
          <a:r>
            <a:rPr lang="en-US" sz="2200" kern="1200" dirty="0"/>
            <a:t> </a:t>
          </a:r>
        </a:p>
      </dsp:txBody>
      <dsp:txXfrm>
        <a:off x="594" y="306160"/>
        <a:ext cx="2317307" cy="1390384"/>
      </dsp:txXfrm>
    </dsp:sp>
    <dsp:sp modelId="{0420042F-FABD-488A-9A9C-2633B47B517B}">
      <dsp:nvSpPr>
        <dsp:cNvPr id="0" name=""/>
        <dsp:cNvSpPr/>
      </dsp:nvSpPr>
      <dsp:spPr>
        <a:xfrm>
          <a:off x="2549632" y="306160"/>
          <a:ext cx="2317307" cy="1390384"/>
        </a:xfrm>
        <a:prstGeom prst="rect">
          <a:avLst/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61686"/>
                <a:satOff val="746"/>
                <a:lumOff val="176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61686"/>
                <a:satOff val="746"/>
                <a:lumOff val="176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Technical Assistance to Brownfields (TAB) Programs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49632" y="306160"/>
        <a:ext cx="2317307" cy="1390384"/>
      </dsp:txXfrm>
    </dsp:sp>
    <dsp:sp modelId="{6816C740-5621-4394-ABCC-38F469F46C2F}">
      <dsp:nvSpPr>
        <dsp:cNvPr id="0" name=""/>
        <dsp:cNvSpPr/>
      </dsp:nvSpPr>
      <dsp:spPr>
        <a:xfrm>
          <a:off x="1275113" y="1928276"/>
          <a:ext cx="2317307" cy="1390384"/>
        </a:xfrm>
        <a:prstGeom prst="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323373"/>
                <a:satOff val="1492"/>
                <a:lumOff val="353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Targeted Brownfields Assessment (TBA) Program</a:t>
          </a:r>
          <a:r>
            <a:rPr lang="en-US" sz="2200" kern="1200"/>
            <a:t> </a:t>
          </a:r>
        </a:p>
      </dsp:txBody>
      <dsp:txXfrm>
        <a:off x="1275113" y="1928276"/>
        <a:ext cx="2317307" cy="1390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41EE5-81B3-483A-98A4-9ACEEB7E2043}">
      <dsp:nvSpPr>
        <dsp:cNvPr id="0" name=""/>
        <dsp:cNvSpPr/>
      </dsp:nvSpPr>
      <dsp:spPr>
        <a:xfrm>
          <a:off x="0" y="312457"/>
          <a:ext cx="81069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60E74-D5ED-48E3-9CC1-28F0904611B8}">
      <dsp:nvSpPr>
        <dsp:cNvPr id="0" name=""/>
        <dsp:cNvSpPr/>
      </dsp:nvSpPr>
      <dsp:spPr>
        <a:xfrm>
          <a:off x="405348" y="46776"/>
          <a:ext cx="567487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97" tIns="0" rIns="21449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Region 1: </a:t>
          </a:r>
          <a:r>
            <a:rPr lang="en-US" sz="1800" b="0" i="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University of Connecticut (UConn)</a:t>
          </a:r>
          <a:r>
            <a:rPr lang="en-US" sz="18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TAB</a:t>
          </a:r>
          <a:endParaRPr lang="en-US" sz="1800" kern="1200"/>
        </a:p>
      </dsp:txBody>
      <dsp:txXfrm>
        <a:off x="431287" y="72715"/>
        <a:ext cx="5622996" cy="479482"/>
      </dsp:txXfrm>
    </dsp:sp>
    <dsp:sp modelId="{989447ED-ECC1-408D-9593-93AE10F607F0}">
      <dsp:nvSpPr>
        <dsp:cNvPr id="0" name=""/>
        <dsp:cNvSpPr/>
      </dsp:nvSpPr>
      <dsp:spPr>
        <a:xfrm>
          <a:off x="0" y="1175713"/>
          <a:ext cx="8106963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190" tIns="374904" rIns="6291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Kansas State University </a:t>
          </a:r>
          <a:r>
            <a:rPr lang="en-US" sz="1800" kern="1200"/>
            <a:t>– TA for Tribal Nations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Center for Community Progress </a:t>
          </a:r>
          <a:r>
            <a:rPr lang="en-US" sz="1800" kern="1200"/>
            <a:t>– Land Banking 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Groundwork USA </a:t>
          </a:r>
          <a:r>
            <a:rPr lang="en-US" sz="1800" kern="1200"/>
            <a:t>– Brownfields and Land Use 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UMass Dartmouth </a:t>
          </a:r>
          <a:r>
            <a:rPr lang="en-US" sz="1800" kern="1200"/>
            <a:t>– BRADS Program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Tetra Tech </a:t>
          </a:r>
          <a:r>
            <a:rPr lang="en-US" sz="1800" kern="1200"/>
            <a:t>– Job Training 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u="sng" kern="120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Grow America/ICMA</a:t>
          </a:r>
          <a:r>
            <a:rPr lang="en-US" sz="1800" kern="120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800" kern="1200"/>
            <a:t>– Brownfields RLF TA</a:t>
          </a:r>
        </a:p>
      </dsp:txBody>
      <dsp:txXfrm>
        <a:off x="0" y="1175713"/>
        <a:ext cx="8106963" cy="2154600"/>
      </dsp:txXfrm>
    </dsp:sp>
    <dsp:sp modelId="{134CD16B-9753-4D0A-820C-8AD6C2FC89C5}">
      <dsp:nvSpPr>
        <dsp:cNvPr id="0" name=""/>
        <dsp:cNvSpPr/>
      </dsp:nvSpPr>
      <dsp:spPr>
        <a:xfrm>
          <a:off x="405348" y="863257"/>
          <a:ext cx="567487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97" tIns="0" rIns="21449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National TABs:</a:t>
          </a:r>
        </a:p>
      </dsp:txBody>
      <dsp:txXfrm>
        <a:off x="431287" y="889196"/>
        <a:ext cx="5622996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7B59-B1C2-412E-9CB6-B6F6BAEF02DA}">
      <dsp:nvSpPr>
        <dsp:cNvPr id="0" name=""/>
        <dsp:cNvSpPr/>
      </dsp:nvSpPr>
      <dsp:spPr>
        <a:xfrm>
          <a:off x="0" y="881739"/>
          <a:ext cx="10261599" cy="1597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Jim Byrne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Byrne.James@epa.gov</a:t>
          </a:r>
          <a:endParaRPr lang="en-US" sz="3600" b="0" kern="1200">
            <a:solidFill>
              <a:schemeClr val="bg1"/>
            </a:solidFill>
          </a:endParaRPr>
        </a:p>
      </dsp:txBody>
      <dsp:txXfrm>
        <a:off x="77962" y="959701"/>
        <a:ext cx="10105675" cy="144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AEC09-4AE6-48FB-9ECA-91787BAA3C3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28D4-E8E3-4CBF-ABD3-92E43085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spcAft>
                <a:spcPts val="600"/>
              </a:spcAft>
              <a:buFont typeface="Wingdings,Sans-Serif"/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E9EC8-36B7-4187-8F23-CCFFE73E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29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 - Ligh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7EAE-9C1C-48A6-8C9E-FF798216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2" y="214297"/>
            <a:ext cx="10500279" cy="1325563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082B4-7199-4E50-9A29-FAB0803F1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6626"/>
            <a:ext cx="10690781" cy="4788823"/>
          </a:xfrm>
        </p:spPr>
        <p:txBody>
          <a:bodyPr/>
          <a:lstStyle>
            <a:lvl1pPr marL="346472" indent="-346472">
              <a:buClr>
                <a:schemeClr val="accent6"/>
              </a:buClr>
              <a:defRPr>
                <a:solidFill>
                  <a:srgbClr val="0070C0"/>
                </a:solidFill>
              </a:defRPr>
            </a:lvl1pPr>
            <a:lvl2pPr marL="685800" indent="-342900">
              <a:buClr>
                <a:schemeClr val="accent6"/>
              </a:buClr>
              <a:buFont typeface="Wingdings" panose="05000000000000000000" pitchFamily="2" charset="2"/>
              <a:buChar char="ü"/>
              <a:defRPr>
                <a:solidFill>
                  <a:srgbClr val="0070C0"/>
                </a:solidFill>
              </a:defRPr>
            </a:lvl2pPr>
            <a:lvl3pPr marL="1032272" indent="-346472">
              <a:buClr>
                <a:schemeClr val="accent6"/>
              </a:buClr>
              <a:buFont typeface="Wingdings" panose="05000000000000000000" pitchFamily="2" charset="2"/>
              <a:buChar char="q"/>
              <a:defRPr>
                <a:solidFill>
                  <a:srgbClr val="0070C0"/>
                </a:solidFill>
              </a:defRPr>
            </a:lvl3pPr>
            <a:lvl4pPr marL="1371600" indent="-342900">
              <a:buClr>
                <a:schemeClr val="accent6"/>
              </a:buClr>
              <a:buFont typeface="Wingdings" panose="05000000000000000000" pitchFamily="2" charset="2"/>
              <a:buChar char="Ø"/>
              <a:defRPr>
                <a:solidFill>
                  <a:srgbClr val="0070C0"/>
                </a:solidFill>
              </a:defRPr>
            </a:lvl4pPr>
            <a:lvl5pPr marL="1714500" indent="-342900">
              <a:buClr>
                <a:schemeClr val="accent6"/>
              </a:buClr>
              <a:buFont typeface="Courier New" panose="02070309020205020404" pitchFamily="49" charset="0"/>
              <a:buChar char="o"/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C5144A-461D-44A3-9707-B289748B9DD6}"/>
              </a:ext>
            </a:extLst>
          </p:cNvPr>
          <p:cNvSpPr/>
          <p:nvPr userDrawn="1"/>
        </p:nvSpPr>
        <p:spPr>
          <a:xfrm rot="5400000">
            <a:off x="-3333750" y="3333752"/>
            <a:ext cx="6858003" cy="190501"/>
          </a:xfrm>
          <a:prstGeom prst="rect">
            <a:avLst/>
          </a:prstGeom>
          <a:gradFill flip="none" rotWithShape="1">
            <a:gsLst>
              <a:gs pos="47400">
                <a:srgbClr val="ABD1D9"/>
              </a:gs>
              <a:gs pos="0">
                <a:srgbClr val="3762AF"/>
              </a:gs>
              <a:gs pos="100000">
                <a:srgbClr val="60B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BBACC4-5A33-4491-9065-E52966C83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405" y="6310312"/>
            <a:ext cx="51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6"/>
                </a:solidFill>
              </a:defRPr>
            </a:lvl1pPr>
          </a:lstStyle>
          <a:p>
            <a:fld id="{F7B8E44F-5FCC-43FC-B1C2-BC3C7DFA81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4D8FA1-2B8A-4E50-AB70-E4407F07AFB1}"/>
              </a:ext>
            </a:extLst>
          </p:cNvPr>
          <p:cNvGrpSpPr/>
          <p:nvPr userDrawn="1"/>
        </p:nvGrpSpPr>
        <p:grpSpPr>
          <a:xfrm>
            <a:off x="269495" y="270271"/>
            <a:ext cx="1213614" cy="1213613"/>
            <a:chOff x="1517223" y="685038"/>
            <a:chExt cx="1213614" cy="12136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E51A53-D7BD-4841-9187-9763D426293C}"/>
                </a:ext>
              </a:extLst>
            </p:cNvPr>
            <p:cNvSpPr/>
            <p:nvPr userDrawn="1"/>
          </p:nvSpPr>
          <p:spPr>
            <a:xfrm>
              <a:off x="1517223" y="685038"/>
              <a:ext cx="1213614" cy="12136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F8AFD4-A0D8-4E94-AFE2-FC3A7DEC8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70524" y="871804"/>
              <a:ext cx="918188" cy="738249"/>
            </a:xfrm>
            <a:prstGeom prst="rect">
              <a:avLst/>
            </a:prstGeom>
            <a:ln w="1905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2832523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9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458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0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4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5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2E51598-E0D7-4014-8963-FC27953EA4D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C31289A-9A77-4C02-A651-04004662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3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pa.maps.arcgis.com/apps/webappviewer/index.html?id=1a10df0cc59b4b61a2ebe080b802cd18" TargetMode="External"/><Relationship Id="rId2" Type="http://schemas.openxmlformats.org/officeDocument/2006/relationships/hyperlink" Target="https://www.epa.gov/brownfields/r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epa.gov/brownfields/funding-history-brownfields-and-land-revitalization-new-england" TargetMode="External"/><Relationship Id="rId4" Type="http://schemas.openxmlformats.org/officeDocument/2006/relationships/hyperlink" Target="https://www.epa.gov/brownfields/epa-state-tribal-contacts-brownfields-and-land-revitalization-new-englan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brownfields/understanding-brownfield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epa.gov/brownfields/understanding-brownfield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brownfields/marc-grant-application-resourc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brownfields/brownfields-job-training-grant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epa.gov/brownfields/technical-assistance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C6CB-B53E-03F1-5374-F33225D32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Brownfields Program</a:t>
            </a:r>
            <a:br>
              <a:rPr lang="en-US" sz="8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9DF38-3ACB-1853-D544-57D191636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840941"/>
            <a:ext cx="10058400" cy="15272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Byrne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Region 1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9, 2025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EPA logo.">
            <a:extLst>
              <a:ext uri="{FF2B5EF4-FFF2-40B4-BE49-F238E27FC236}">
                <a16:creationId xmlns:a16="http://schemas.microsoft.com/office/drawing/2014/main" id="{B0C5DD23-6FFD-D973-2769-6A6A5ABAE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44" y="3490688"/>
            <a:ext cx="1514471" cy="10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6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BA4C6D-F27A-0602-A364-89765998A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78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C0D21-98F6-97AC-96BC-92454CC1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80000"/>
            </a:srgb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1D1D1D"/>
                </a:solidFill>
              </a:rPr>
              <a:t>Technical assistance to brownfields (tab) programs</a:t>
            </a:r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FD901726-C9A6-FB44-1F1E-47E5BE17C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558859"/>
              </p:ext>
            </p:extLst>
          </p:nvPr>
        </p:nvGraphicFramePr>
        <p:xfrm>
          <a:off x="2042518" y="2562994"/>
          <a:ext cx="8106963" cy="3330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840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BC75-4596-4A45-B2EB-1FBD400F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8467344" cy="133219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  <a:cs typeface="Segoe UI Semilight"/>
              </a:rPr>
              <a:t>Region 1 Brownfields by the numbers</a:t>
            </a:r>
            <a:br>
              <a:rPr lang="en-US" b="1" dirty="0">
                <a:latin typeface="+mn-lt"/>
                <a:cs typeface="Segoe UI Semilight"/>
              </a:rPr>
            </a:br>
            <a:r>
              <a:rPr lang="en-US" sz="1200" dirty="0">
                <a:latin typeface="+mn-lt"/>
                <a:cs typeface="Segoe UI Semilight"/>
              </a:rPr>
              <a:t>FY06-FY25</a:t>
            </a:r>
            <a:endParaRPr lang="en-US" sz="3600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5807E-1949-4E74-9C83-FB448852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467344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b="0" i="0" u="none" strike="noStrike" dirty="0">
                <a:effectLst/>
              </a:rPr>
              <a:t>$724,847,095 in New England funding </a:t>
            </a:r>
            <a:r>
              <a:rPr lang="en-US" sz="2100" b="0" i="0" dirty="0">
                <a:effectLst/>
              </a:rPr>
              <a:t>​</a:t>
            </a:r>
            <a:r>
              <a:rPr lang="en-US" sz="2100" b="0" i="0" u="none" strike="noStrike" dirty="0">
                <a:effectLst/>
              </a:rPr>
              <a:t>since the Brownfields Program inception</a:t>
            </a:r>
          </a:p>
          <a:p>
            <a:r>
              <a:rPr lang="en-US" sz="2100" dirty="0"/>
              <a:t>3,791 sites assessed </a:t>
            </a:r>
            <a:endParaRPr lang="en-US" sz="2100" dirty="0">
              <a:cs typeface="Calibri"/>
            </a:endParaRPr>
          </a:p>
          <a:p>
            <a:r>
              <a:rPr lang="en-US" sz="2100" dirty="0"/>
              <a:t>1,055 sites cleaned up/made ready for re-use (totaling over 10,044 acres) </a:t>
            </a:r>
            <a:endParaRPr lang="en-US" sz="2100" dirty="0">
              <a:cs typeface="Calibri"/>
            </a:endParaRPr>
          </a:p>
          <a:p>
            <a:r>
              <a:rPr lang="en-US" sz="2100" dirty="0"/>
              <a:t>Over 24,500 jobs leveraged </a:t>
            </a:r>
            <a:endParaRPr lang="en-US" sz="2100" dirty="0">
              <a:cs typeface="Calibri"/>
            </a:endParaRPr>
          </a:p>
          <a:p>
            <a:r>
              <a:rPr lang="en-US" sz="2100" dirty="0"/>
              <a:t>Over $4.5B leveraged from cleanup, construction, and redevelopment of brownfields (almost 8:1 multiplier effect) </a:t>
            </a:r>
            <a:endParaRPr lang="en-US" sz="21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00553-D8AB-A5FB-D646-C5E574F5C5DB}"/>
              </a:ext>
            </a:extLst>
          </p:cNvPr>
          <p:cNvSpPr txBox="1"/>
          <p:nvPr/>
        </p:nvSpPr>
        <p:spPr>
          <a:xfrm>
            <a:off x="3581400" y="5802086"/>
            <a:ext cx="5000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>
                <a:cs typeface="Calibri"/>
              </a:rPr>
              <a:t>Source: Grantee-reported Data as of April 9, 2025</a:t>
            </a:r>
          </a:p>
        </p:txBody>
      </p:sp>
    </p:spTree>
    <p:extLst>
      <p:ext uri="{BB962C8B-B14F-4D97-AF65-F5344CB8AC3E}">
        <p14:creationId xmlns:p14="http://schemas.microsoft.com/office/powerpoint/2010/main" val="378550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4D09-F9BD-41E5-FE4B-F2C24B20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80" y="964692"/>
            <a:ext cx="9323882" cy="1188720"/>
          </a:xfrm>
        </p:spPr>
        <p:txBody>
          <a:bodyPr>
            <a:normAutofit/>
          </a:bodyPr>
          <a:lstStyle/>
          <a:p>
            <a:r>
              <a:rPr lang="en-US" sz="2400"/>
              <a:t>Anticipated FY26 Brownfields program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53790-39D8-A0C6-40EC-AD8568E0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780" y="2638044"/>
            <a:ext cx="6968833" cy="3671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b="0" i="0" u="none" strike="noStrike" dirty="0">
                <a:effectLst/>
                <a:latin typeface="Gill Sans MT"/>
              </a:rPr>
              <a:t>FY25 Assessment, Revolving Loan Fund, and Cleanup </a:t>
            </a:r>
            <a:r>
              <a:rPr lang="en-US" dirty="0">
                <a:latin typeface="Gill Sans MT"/>
              </a:rPr>
              <a:t>(ARC) </a:t>
            </a:r>
            <a:r>
              <a:rPr lang="en-US" b="0" i="0" u="none" strike="noStrike" dirty="0">
                <a:effectLst/>
                <a:latin typeface="Gill Sans MT"/>
              </a:rPr>
              <a:t>projects start October 2025</a:t>
            </a:r>
          </a:p>
          <a:p>
            <a:pPr fontAlgn="base"/>
            <a:r>
              <a:rPr lang="en-US" b="0" i="0" u="none" strike="noStrike" dirty="0">
                <a:effectLst/>
                <a:latin typeface="Gill Sans MT"/>
              </a:rPr>
              <a:t>FY26 Multipurpose,</a:t>
            </a:r>
            <a:r>
              <a:rPr lang="en-US" dirty="0">
                <a:latin typeface="Gill Sans MT"/>
              </a:rPr>
              <a:t> </a:t>
            </a:r>
            <a:r>
              <a:rPr lang="en-US" b="0" i="0" u="none" strike="noStrike" dirty="0">
                <a:effectLst/>
                <a:latin typeface="Gill Sans MT"/>
              </a:rPr>
              <a:t>Assessment, and Cleanup Competition Guidelines Anticipated to be </a:t>
            </a:r>
            <a:r>
              <a:rPr lang="en-US" dirty="0">
                <a:latin typeface="Gill Sans MT"/>
              </a:rPr>
              <a:t>Released S</a:t>
            </a:r>
            <a:r>
              <a:rPr lang="en-US" b="0" i="0" u="none" strike="noStrike" dirty="0">
                <a:effectLst/>
                <a:latin typeface="Gill Sans MT"/>
              </a:rPr>
              <a:t>eptember 2025 </a:t>
            </a:r>
            <a:r>
              <a:rPr lang="en-US" b="0" i="0" dirty="0">
                <a:effectLst/>
                <a:latin typeface="Gill Sans MT"/>
              </a:rPr>
              <a:t>​</a:t>
            </a:r>
          </a:p>
          <a:p>
            <a:pPr lvl="2" rtl="0" fontAlgn="base">
              <a:buFont typeface="Arial" panose="020B0604020202020204" pitchFamily="34" charset="0"/>
              <a:buChar char="•"/>
            </a:pPr>
            <a:r>
              <a:rPr lang="en-US" sz="1800" b="0" i="0" strike="noStrike" dirty="0">
                <a:solidFill>
                  <a:schemeClr val="tx1"/>
                </a:solidFill>
                <a:effectLst/>
                <a:latin typeface="Gill Sans MT"/>
              </a:rPr>
              <a:t>Applications Anticipated to be Due November 2025 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Gill Sans MT"/>
              </a:rPr>
              <a:t>​</a:t>
            </a:r>
          </a:p>
          <a:p>
            <a:pPr lvl="2" fontAlgn="base"/>
            <a:r>
              <a:rPr lang="en-US" sz="1800" b="0" i="0" strike="noStrike" dirty="0">
                <a:solidFill>
                  <a:schemeClr val="tx1"/>
                </a:solidFill>
                <a:effectLst/>
                <a:latin typeface="Gill Sans MT"/>
              </a:rPr>
              <a:t>National Review Period and Panel Discussions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Gill Sans MT"/>
              </a:rPr>
              <a:t>​</a:t>
            </a:r>
            <a:r>
              <a:rPr lang="en-US" sz="1800" dirty="0">
                <a:solidFill>
                  <a:schemeClr val="tx1"/>
                </a:solidFill>
                <a:latin typeface="Gill Sans MT"/>
              </a:rPr>
              <a:t> January-March 2026</a:t>
            </a:r>
            <a:endParaRPr lang="en-US" sz="1800" b="0" i="0" dirty="0">
              <a:solidFill>
                <a:schemeClr val="tx1"/>
              </a:solidFill>
              <a:effectLst/>
              <a:latin typeface="Gill Sans MT"/>
            </a:endParaRPr>
          </a:p>
          <a:p>
            <a:pPr lvl="2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Gill Sans MT"/>
              </a:rPr>
              <a:t>Awards Announced in the Spring 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Gill Sans MT"/>
              </a:rPr>
              <a:t>​2026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6B159B-C715-69D8-CE7B-1BD3B1598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4361" y="2411611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0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725CC-5BE8-0274-2ACE-77BF7579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Links/Resources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DEA7-268A-DCD3-7532-FAAAC9FA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pPr marL="305435">
              <a:lnSpc>
                <a:spcPct val="200000"/>
              </a:lnSpc>
            </a:pPr>
            <a:r>
              <a:rPr lang="en-US" sz="200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R1 Brownfields Web Site</a:t>
            </a:r>
            <a:endParaRPr lang="en-US" sz="2000">
              <a:solidFill>
                <a:srgbClr val="FFFFFF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05435">
              <a:lnSpc>
                <a:spcPct val="200000"/>
              </a:lnSpc>
            </a:pPr>
            <a:r>
              <a:rPr lang="en-US" sz="20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 Stories - Story Map</a:t>
            </a:r>
            <a:endParaRPr lang="en-US" sz="2000">
              <a:solidFill>
                <a:srgbClr val="FFFFFF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05435">
              <a:lnSpc>
                <a:spcPct val="200000"/>
              </a:lnSpc>
            </a:pPr>
            <a:r>
              <a:rPr lang="en-US" sz="20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 Contact List</a:t>
            </a:r>
            <a:endParaRPr lang="en-US" sz="2000">
              <a:solidFill>
                <a:srgbClr val="FFFFFF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05435">
              <a:lnSpc>
                <a:spcPct val="200000"/>
              </a:lnSpc>
            </a:pPr>
            <a:r>
              <a:rPr lang="en-US" sz="20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 History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01F99-3855-13EF-6CAF-00D861F8B4F4}"/>
              </a:ext>
            </a:extLst>
          </p:cNvPr>
          <p:cNvSpPr txBox="1"/>
          <p:nvPr/>
        </p:nvSpPr>
        <p:spPr>
          <a:xfrm>
            <a:off x="6955777" y="4896575"/>
            <a:ext cx="44394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cs typeface="Calibri"/>
              </a:rPr>
              <a:t>Region 1 Brownfields Success Story Mapping Tool</a:t>
            </a:r>
          </a:p>
        </p:txBody>
      </p:sp>
      <p:pic>
        <p:nvPicPr>
          <p:cNvPr id="6" name="Picture 5" descr="A picture of a map of New England with pushpins representing brownfields sucess stories. ">
            <a:extLst>
              <a:ext uri="{FF2B5EF4-FFF2-40B4-BE49-F238E27FC236}">
                <a16:creationId xmlns:a16="http://schemas.microsoft.com/office/drawing/2014/main" id="{C71E8F44-5532-3C73-82D9-350049C8C1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32" t="1947" r="763" b="-1947"/>
          <a:stretch/>
        </p:blipFill>
        <p:spPr>
          <a:xfrm>
            <a:off x="6955777" y="1394085"/>
            <a:ext cx="4349481" cy="33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27AD-608E-9EE1-4D6B-52A28118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Contact information </a:t>
            </a:r>
          </a:p>
        </p:txBody>
      </p:sp>
      <p:graphicFrame>
        <p:nvGraphicFramePr>
          <p:cNvPr id="13" name="Content Placeholder 2" descr="Jim Byrne (Byrne.James@epa.gov)">
            <a:extLst>
              <a:ext uri="{FF2B5EF4-FFF2-40B4-BE49-F238E27FC236}">
                <a16:creationId xmlns:a16="http://schemas.microsoft.com/office/drawing/2014/main" id="{8EEB9303-9682-A890-1332-C01AFE0C7E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734066"/>
              </p:ext>
            </p:extLst>
          </p:nvPr>
        </p:nvGraphicFramePr>
        <p:xfrm>
          <a:off x="965200" y="1748738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15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B33F-D6E7-8B7C-F2A8-9E842C33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63" y="2772369"/>
            <a:ext cx="3363974" cy="1495794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Brownfields 101</a:t>
            </a:r>
          </a:p>
        </p:txBody>
      </p:sp>
      <p:grpSp>
        <p:nvGrpSpPr>
          <p:cNvPr id="5" name="Group 4" descr="What is a brownfield? A property might be a “brownfield” due to potential contamination from past uses that is inhibiting continued use or reuse of the site. Brownfields are often concentrated in historically underserved communities. Brownfield sites might include: &#10;Former gas stations&#10;Former industrial sites&#10;Former dry cleaners&#10;Old buildings&#10;Vacant lots&#10;Historic mills or factories">
            <a:extLst>
              <a:ext uri="{FF2B5EF4-FFF2-40B4-BE49-F238E27FC236}">
                <a16:creationId xmlns:a16="http://schemas.microsoft.com/office/drawing/2014/main" id="{041BE4D7-590C-BFA2-8BE8-1C96EE9BC39F}"/>
              </a:ext>
            </a:extLst>
          </p:cNvPr>
          <p:cNvGrpSpPr/>
          <p:nvPr/>
        </p:nvGrpSpPr>
        <p:grpSpPr>
          <a:xfrm>
            <a:off x="5619750" y="1062359"/>
            <a:ext cx="5607050" cy="4733280"/>
            <a:chOff x="5619750" y="1062359"/>
            <a:chExt cx="5607050" cy="4733280"/>
          </a:xfrm>
        </p:grpSpPr>
        <p:sp>
          <p:nvSpPr>
            <p:cNvPr id="7" name="Freeform: Shape 6" descr="What is a brownfield? A property might be a “brownfield” due to potential contamination from past uses that is inhibiting continued use or reuse of the site. Brownfields are often concentrated in historically underserved communities. Brownfield sites might include:">
              <a:extLst>
                <a:ext uri="{FF2B5EF4-FFF2-40B4-BE49-F238E27FC236}">
                  <a16:creationId xmlns:a16="http://schemas.microsoft.com/office/drawing/2014/main" id="{36128909-9DFD-B88F-EC1F-8A955F49A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19750" y="1342799"/>
              <a:ext cx="5607050" cy="1795500"/>
            </a:xfrm>
            <a:custGeom>
              <a:avLst/>
              <a:gdLst>
                <a:gd name="connsiteX0" fmla="*/ 0 w 5607050"/>
                <a:gd name="connsiteY0" fmla="*/ 0 h 1795500"/>
                <a:gd name="connsiteX1" fmla="*/ 5607050 w 5607050"/>
                <a:gd name="connsiteY1" fmla="*/ 0 h 1795500"/>
                <a:gd name="connsiteX2" fmla="*/ 5607050 w 5607050"/>
                <a:gd name="connsiteY2" fmla="*/ 1795500 h 1795500"/>
                <a:gd name="connsiteX3" fmla="*/ 0 w 5607050"/>
                <a:gd name="connsiteY3" fmla="*/ 1795500 h 1795500"/>
                <a:gd name="connsiteX4" fmla="*/ 0 w 5607050"/>
                <a:gd name="connsiteY4" fmla="*/ 0 h 17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7050" h="1795500">
                  <a:moveTo>
                    <a:pt x="0" y="0"/>
                  </a:moveTo>
                  <a:lnTo>
                    <a:pt x="5607050" y="0"/>
                  </a:lnTo>
                  <a:lnTo>
                    <a:pt x="5607050" y="1795500"/>
                  </a:lnTo>
                  <a:lnTo>
                    <a:pt x="0" y="1795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5169" tIns="395732" rIns="435169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A property might be a “brownfield” due to potential contamination from past uses that is inhibiting continued use or reuse of the site. Brownfields are often concentrated in historically underserved communities</a:t>
              </a:r>
              <a:r>
                <a:rPr lang="en-US" sz="1900" kern="1200" dirty="0">
                  <a:latin typeface="Gill Sans MT" panose="020B0502020104020203"/>
                </a:rPr>
                <a:t>.</a:t>
              </a:r>
              <a:endParaRPr lang="en-US" sz="19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9BEE32-1EC6-F155-83B2-894E9570382F}"/>
                </a:ext>
              </a:extLst>
            </p:cNvPr>
            <p:cNvSpPr/>
            <p:nvPr/>
          </p:nvSpPr>
          <p:spPr>
            <a:xfrm>
              <a:off x="5900102" y="1062359"/>
              <a:ext cx="3924935" cy="560880"/>
            </a:xfrm>
            <a:custGeom>
              <a:avLst/>
              <a:gdLst>
                <a:gd name="connsiteX0" fmla="*/ 0 w 3924935"/>
                <a:gd name="connsiteY0" fmla="*/ 93482 h 560880"/>
                <a:gd name="connsiteX1" fmla="*/ 93482 w 3924935"/>
                <a:gd name="connsiteY1" fmla="*/ 0 h 560880"/>
                <a:gd name="connsiteX2" fmla="*/ 3831453 w 3924935"/>
                <a:gd name="connsiteY2" fmla="*/ 0 h 560880"/>
                <a:gd name="connsiteX3" fmla="*/ 3924935 w 3924935"/>
                <a:gd name="connsiteY3" fmla="*/ 93482 h 560880"/>
                <a:gd name="connsiteX4" fmla="*/ 3924935 w 3924935"/>
                <a:gd name="connsiteY4" fmla="*/ 467398 h 560880"/>
                <a:gd name="connsiteX5" fmla="*/ 3831453 w 3924935"/>
                <a:gd name="connsiteY5" fmla="*/ 560880 h 560880"/>
                <a:gd name="connsiteX6" fmla="*/ 93482 w 3924935"/>
                <a:gd name="connsiteY6" fmla="*/ 560880 h 560880"/>
                <a:gd name="connsiteX7" fmla="*/ 0 w 3924935"/>
                <a:gd name="connsiteY7" fmla="*/ 467398 h 560880"/>
                <a:gd name="connsiteX8" fmla="*/ 0 w 3924935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4935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3831453" y="0"/>
                  </a:lnTo>
                  <a:cubicBezTo>
                    <a:pt x="3883082" y="0"/>
                    <a:pt x="3924935" y="41853"/>
                    <a:pt x="3924935" y="93482"/>
                  </a:cubicBezTo>
                  <a:lnTo>
                    <a:pt x="3924935" y="467398"/>
                  </a:lnTo>
                  <a:cubicBezTo>
                    <a:pt x="3924935" y="519027"/>
                    <a:pt x="3883082" y="560880"/>
                    <a:pt x="3831453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733" tIns="27380" rIns="175733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What is a Brownfield?</a:t>
              </a:r>
            </a:p>
          </p:txBody>
        </p:sp>
        <p:sp>
          <p:nvSpPr>
            <p:cNvPr id="10" name="Freeform: Shape 9" descr="What is a brownfield?">
              <a:extLst>
                <a:ext uri="{FF2B5EF4-FFF2-40B4-BE49-F238E27FC236}">
                  <a16:creationId xmlns:a16="http://schemas.microsoft.com/office/drawing/2014/main" id="{DC70CE25-7A26-8CF6-4A19-3D476750F8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5619750" y="3521339"/>
              <a:ext cx="5607050" cy="2274300"/>
            </a:xfrm>
            <a:custGeom>
              <a:avLst/>
              <a:gdLst>
                <a:gd name="connsiteX0" fmla="*/ 0 w 5607050"/>
                <a:gd name="connsiteY0" fmla="*/ 0 h 2274300"/>
                <a:gd name="connsiteX1" fmla="*/ 5607050 w 5607050"/>
                <a:gd name="connsiteY1" fmla="*/ 0 h 2274300"/>
                <a:gd name="connsiteX2" fmla="*/ 5607050 w 5607050"/>
                <a:gd name="connsiteY2" fmla="*/ 2274300 h 2274300"/>
                <a:gd name="connsiteX3" fmla="*/ 0 w 5607050"/>
                <a:gd name="connsiteY3" fmla="*/ 2274300 h 2274300"/>
                <a:gd name="connsiteX4" fmla="*/ 0 w 5607050"/>
                <a:gd name="connsiteY4" fmla="*/ 0 h 227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7050" h="2274300">
                  <a:moveTo>
                    <a:pt x="0" y="0"/>
                  </a:moveTo>
                  <a:lnTo>
                    <a:pt x="5607050" y="0"/>
                  </a:lnTo>
                  <a:lnTo>
                    <a:pt x="5607050" y="2274300"/>
                  </a:lnTo>
                  <a:lnTo>
                    <a:pt x="0" y="22743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-1323373"/>
                <a:satOff val="1492"/>
                <a:lumOff val="35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5169" tIns="395732" rIns="435169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Former gas stations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Former industrial sites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Former dry cleaners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Old buildings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Vacant lots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Historic mills or factories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C49E11-6491-DE03-75DE-DBAE6FE4E620}"/>
                </a:ext>
              </a:extLst>
            </p:cNvPr>
            <p:cNvSpPr/>
            <p:nvPr/>
          </p:nvSpPr>
          <p:spPr>
            <a:xfrm>
              <a:off x="5900102" y="3240899"/>
              <a:ext cx="3924935" cy="560880"/>
            </a:xfrm>
            <a:custGeom>
              <a:avLst/>
              <a:gdLst>
                <a:gd name="connsiteX0" fmla="*/ 0 w 3924935"/>
                <a:gd name="connsiteY0" fmla="*/ 93482 h 560880"/>
                <a:gd name="connsiteX1" fmla="*/ 93482 w 3924935"/>
                <a:gd name="connsiteY1" fmla="*/ 0 h 560880"/>
                <a:gd name="connsiteX2" fmla="*/ 3831453 w 3924935"/>
                <a:gd name="connsiteY2" fmla="*/ 0 h 560880"/>
                <a:gd name="connsiteX3" fmla="*/ 3924935 w 3924935"/>
                <a:gd name="connsiteY3" fmla="*/ 93482 h 560880"/>
                <a:gd name="connsiteX4" fmla="*/ 3924935 w 3924935"/>
                <a:gd name="connsiteY4" fmla="*/ 467398 h 560880"/>
                <a:gd name="connsiteX5" fmla="*/ 3831453 w 3924935"/>
                <a:gd name="connsiteY5" fmla="*/ 560880 h 560880"/>
                <a:gd name="connsiteX6" fmla="*/ 93482 w 3924935"/>
                <a:gd name="connsiteY6" fmla="*/ 560880 h 560880"/>
                <a:gd name="connsiteX7" fmla="*/ 0 w 3924935"/>
                <a:gd name="connsiteY7" fmla="*/ 467398 h 560880"/>
                <a:gd name="connsiteX8" fmla="*/ 0 w 3924935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4935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3831453" y="0"/>
                  </a:lnTo>
                  <a:cubicBezTo>
                    <a:pt x="3883082" y="0"/>
                    <a:pt x="3924935" y="41853"/>
                    <a:pt x="3924935" y="93482"/>
                  </a:cubicBezTo>
                  <a:lnTo>
                    <a:pt x="3924935" y="467398"/>
                  </a:lnTo>
                  <a:cubicBezTo>
                    <a:pt x="3924935" y="519027"/>
                    <a:pt x="3883082" y="560880"/>
                    <a:pt x="3831453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323373"/>
                <a:satOff val="1492"/>
                <a:lumOff val="3530"/>
                <a:alphaOff val="0"/>
              </a:schemeClr>
            </a:fillRef>
            <a:effectRef idx="2">
              <a:schemeClr val="accent2">
                <a:hueOff val="-1323373"/>
                <a:satOff val="1492"/>
                <a:lumOff val="35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733" tIns="27380" rIns="175733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Brownfield sites might include:</a:t>
              </a:r>
            </a:p>
          </p:txBody>
        </p:sp>
      </p:grpSp>
      <p:pic>
        <p:nvPicPr>
          <p:cNvPr id="8" name="Picture 7" descr="Staircase in a vacant school building. ">
            <a:extLst>
              <a:ext uri="{FF2B5EF4-FFF2-40B4-BE49-F238E27FC236}">
                <a16:creationId xmlns:a16="http://schemas.microsoft.com/office/drawing/2014/main" id="{E8A290CF-E8A3-4FAB-C4EE-E6D53C363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5B4E1-87D2-3CE2-B8A9-09ADA31AFE5A}"/>
              </a:ext>
            </a:extLst>
          </p:cNvPr>
          <p:cNvSpPr txBox="1"/>
          <p:nvPr/>
        </p:nvSpPr>
        <p:spPr>
          <a:xfrm>
            <a:off x="-498458" y="91108"/>
            <a:ext cx="277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/>
              <a:t>Witt School – Stafford, 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7161A-82CB-2930-1D57-9AAD6E88F1A0}"/>
              </a:ext>
            </a:extLst>
          </p:cNvPr>
          <p:cNvSpPr txBox="1"/>
          <p:nvPr/>
        </p:nvSpPr>
        <p:spPr>
          <a:xfrm>
            <a:off x="5476489" y="6060553"/>
            <a:ext cx="6538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https://www.epa.gov/brownfields/understa</a:t>
            </a:r>
            <a:r>
              <a:rPr lang="en-US" sz="2000">
                <a:solidFill>
                  <a:srgbClr val="335B7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nding-brownfield</a:t>
            </a:r>
            <a:r>
              <a:rPr lang="en-US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54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9CA1-49DD-357B-9564-086CC718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61" y="586891"/>
            <a:ext cx="7110088" cy="1188720"/>
          </a:xfrm>
        </p:spPr>
        <p:txBody>
          <a:bodyPr/>
          <a:lstStyle/>
          <a:p>
            <a:pPr algn="l"/>
            <a:r>
              <a:rPr lang="en-US"/>
              <a:t>WHAT A BROWNFIELD CAN BECOME</a:t>
            </a:r>
          </a:p>
        </p:txBody>
      </p:sp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A7FDC8B3-03AB-07FC-DED6-4C6C212E0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472563"/>
              </p:ext>
            </p:extLst>
          </p:nvPr>
        </p:nvGraphicFramePr>
        <p:xfrm>
          <a:off x="302061" y="2378741"/>
          <a:ext cx="711008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62D7FD-25FD-CBC0-890A-3619C22116C6}"/>
              </a:ext>
            </a:extLst>
          </p:cNvPr>
          <p:cNvSpPr txBox="1"/>
          <p:nvPr/>
        </p:nvSpPr>
        <p:spPr>
          <a:xfrm>
            <a:off x="587811" y="5899188"/>
            <a:ext cx="6538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https://www.epa.gov/brownfields/understa</a:t>
            </a:r>
            <a:r>
              <a:rPr lang="en-US" sz="2000">
                <a:solidFill>
                  <a:srgbClr val="335B7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nding-brownfield</a:t>
            </a:r>
            <a:r>
              <a:rPr lang="en-US" sz="200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" name="Picture 4" descr="A sign in front of a construction site. ">
            <a:extLst>
              <a:ext uri="{FF2B5EF4-FFF2-40B4-BE49-F238E27FC236}">
                <a16:creationId xmlns:a16="http://schemas.microsoft.com/office/drawing/2014/main" id="{A31B596D-5CA4-69A4-0AB8-E7AEBD35D2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89" y="305941"/>
            <a:ext cx="4508043" cy="3381032"/>
          </a:xfrm>
          <a:prstGeom prst="rect">
            <a:avLst/>
          </a:prstGeom>
        </p:spPr>
      </p:pic>
      <p:pic>
        <p:nvPicPr>
          <p:cNvPr id="1026" name="Picture 2" descr="Newly built Children's Museum. A modern gray building.">
            <a:extLst>
              <a:ext uri="{FF2B5EF4-FFF2-40B4-BE49-F238E27FC236}">
                <a16:creationId xmlns:a16="http://schemas.microsoft.com/office/drawing/2014/main" id="{F84A9270-3A89-3D53-9FDA-66173102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88" y="3814919"/>
            <a:ext cx="4508043" cy="273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7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1642-8D26-BDB3-C7E5-E58C38DC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0" y="532037"/>
            <a:ext cx="7023876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Eligible entities for EPA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E7C75-5C5C-2849-134F-05B28F4A6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022231"/>
            <a:ext cx="6853429" cy="4554415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  <a:t>General Purpose Unit of Local Government</a:t>
            </a:r>
          </a:p>
          <a:p>
            <a: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  <a:t>Land Clearance Authority </a:t>
            </a:r>
          </a:p>
          <a:p>
            <a: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  <a:t>Government Entity Created by State Legislature</a:t>
            </a:r>
          </a:p>
          <a:p>
            <a: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  <a:t>Regional Council or group of General-Purpose Units of Local Government</a:t>
            </a:r>
            <a:endParaRPr lang="en-US">
              <a:latin typeface="Gill Sans MT"/>
            </a:endParaRPr>
          </a:p>
          <a:p>
            <a: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  <a:t>Redevelopment Agency that is chartered or otherwise sanctioned </a:t>
            </a:r>
            <a:b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</a:br>
            <a: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  <a:t>by a state</a:t>
            </a:r>
            <a:endParaRPr lang="en-US">
              <a:latin typeface="Gill Sans MT"/>
            </a:endParaRPr>
          </a:p>
          <a:p>
            <a:r>
              <a:rPr lang="en-US">
                <a:latin typeface="Gill Sans MT"/>
              </a:rPr>
              <a:t>State</a:t>
            </a:r>
          </a:p>
          <a:p>
            <a: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  <a:t>Federally recognized Indian tribe other than in Alaska</a:t>
            </a:r>
            <a:endParaRPr lang="en-US">
              <a:solidFill>
                <a:srgbClr val="262626"/>
              </a:solidFill>
              <a:latin typeface="Gill Sans MT"/>
              <a:ea typeface="+mn-lt"/>
              <a:cs typeface="+mn-lt"/>
            </a:endParaRPr>
          </a:p>
          <a:p>
            <a: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  <a:t>Nonprofit organization described in section 501(c)(3) of the </a:t>
            </a:r>
            <a:b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</a:br>
            <a: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  <a:t>Internal Revenue Code</a:t>
            </a:r>
            <a:endParaRPr lang="en-US">
              <a:latin typeface="Gill Sans MT"/>
            </a:endParaRPr>
          </a:p>
          <a:p>
            <a:r>
              <a:rPr lang="en-US">
                <a:solidFill>
                  <a:srgbClr val="1B1B1B"/>
                </a:solidFill>
                <a:latin typeface="Gill Sans MT"/>
                <a:ea typeface="+mn-lt"/>
                <a:cs typeface="+mn-lt"/>
              </a:rPr>
              <a:t>Qualified community development entity as defined in section 45D(c)(1) of the Internal Revenue Code of 1986</a:t>
            </a:r>
            <a:endParaRPr lang="en-US">
              <a:latin typeface="Gill Sans MT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F1182E-B4D2-239F-4CED-462605C5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 bwMode="auto">
          <a:xfrm>
            <a:off x="8136787" y="1326478"/>
            <a:ext cx="3553355" cy="3935069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9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005E-0A7D-93C3-26AA-406EB77D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Segoe UI Semilight"/>
                <a:cs typeface="Segoe UI Semilight"/>
              </a:rPr>
              <a:t>Summary of EPA Grant Types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1CE384D6-6244-F1B6-A7B0-B963B3642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337219" y="5056273"/>
            <a:ext cx="1122895" cy="520699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3FD94274-B0F9-13EF-F58A-D596149BC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5860" y="5076615"/>
            <a:ext cx="1258734" cy="496095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CD7818DF-3EB5-5A93-EB00-7985F41B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5439" y="4166698"/>
            <a:ext cx="990600" cy="1590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4A630625-4A27-77E5-26E9-DDADFF1B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2376" y="4109268"/>
            <a:ext cx="990600" cy="1590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AB51DD66-6843-9372-8279-8FD91F57D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366353" y="3018723"/>
            <a:ext cx="9525" cy="838200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 descr="Cartoon of a handshake.">
            <a:extLst>
              <a:ext uri="{FF2B5EF4-FFF2-40B4-BE49-F238E27FC236}">
                <a16:creationId xmlns:a16="http://schemas.microsoft.com/office/drawing/2014/main" id="{BFD1E0EE-C3F2-89CC-62BE-C84BF1238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370" y="3833866"/>
            <a:ext cx="1764267" cy="1431305"/>
          </a:xfrm>
          <a:prstGeom prst="rect">
            <a:avLst/>
          </a:prstGeom>
          <a:noFill/>
        </p:spPr>
      </p:pic>
      <p:grpSp>
        <p:nvGrpSpPr>
          <p:cNvPr id="11" name="Group 10" descr="Cleanup $500k - $4M">
            <a:extLst>
              <a:ext uri="{FF2B5EF4-FFF2-40B4-BE49-F238E27FC236}">
                <a16:creationId xmlns:a16="http://schemas.microsoft.com/office/drawing/2014/main" id="{E33BB8CE-77FB-D0DE-D546-89B75978CF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/>
          </p:cNvGrpSpPr>
          <p:nvPr/>
        </p:nvGrpSpPr>
        <p:grpSpPr bwMode="auto">
          <a:xfrm>
            <a:off x="7499454" y="3728276"/>
            <a:ext cx="2771266" cy="976313"/>
            <a:chOff x="6246790" y="3087689"/>
            <a:chExt cx="2113" cy="615"/>
          </a:xfrm>
          <a:solidFill>
            <a:schemeClr val="tx2">
              <a:lumMod val="75000"/>
            </a:schemeClr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4830E4-0654-9038-0E0D-4036434191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6790" y="3087689"/>
              <a:ext cx="2113" cy="615"/>
              <a:chOff x="6246790" y="3087689"/>
              <a:chExt cx="2113" cy="615"/>
            </a:xfrm>
            <a:grpFill/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98F3C0E-79D7-DC5A-014D-300A95FA6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6790" y="3087738"/>
                <a:ext cx="2069" cy="5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CD142FA-5DED-7568-0B03-B5EC3685C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6826" y="3087689"/>
                <a:ext cx="2077" cy="57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0E926C-A43B-F600-C993-A2AB4BC00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938" y="3087738"/>
              <a:ext cx="1852" cy="48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/>
                <a:t>Cleanup</a:t>
              </a:r>
            </a:p>
            <a:p>
              <a:pPr algn="ctr"/>
              <a:r>
                <a:rPr lang="en-US" sz="2400" b="1"/>
                <a:t>$500k - </a:t>
              </a:r>
              <a:r>
                <a:rPr lang="en-US" sz="2400" b="1">
                  <a:ea typeface="+mn-lt"/>
                  <a:cs typeface="+mn-lt"/>
                </a:rPr>
                <a:t>$4M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755F41-9AC1-8783-2F93-B06D10AFB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785943" y="2435573"/>
            <a:ext cx="3352801" cy="965201"/>
            <a:chOff x="3113617" y="1275028"/>
            <a:chExt cx="2112" cy="608"/>
          </a:xfrm>
          <a:solidFill>
            <a:schemeClr val="tx2">
              <a:lumMod val="75000"/>
            </a:schemeClr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4C2EE7-2C18-A1F0-EC7C-C3753D7DE7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3617" y="1275028"/>
              <a:ext cx="2112" cy="608"/>
              <a:chOff x="3113617" y="1275028"/>
              <a:chExt cx="2112" cy="608"/>
            </a:xfrm>
            <a:grp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64574E-2AF2-2104-033F-1D35D0259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3660" y="1275070"/>
                <a:ext cx="2069" cy="5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1BBDE0E-F12E-5278-D4A2-4665D03C4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3617" y="1275028"/>
                <a:ext cx="2077" cy="57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9" name="Text Box 32" descr="Assessment $500k - $2M">
              <a:extLst>
                <a:ext uri="{FF2B5EF4-FFF2-40B4-BE49-F238E27FC236}">
                  <a16:creationId xmlns:a16="http://schemas.microsoft.com/office/drawing/2014/main" id="{80671374-4E5F-952C-765C-BE77365E3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826" y="1275054"/>
              <a:ext cx="1737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400" b="1" dirty="0"/>
                <a:t>Assessment</a:t>
              </a:r>
            </a:p>
            <a:p>
              <a:pPr algn="ctr" eaLnBrk="0" hangingPunct="0"/>
              <a:r>
                <a:rPr lang="en-US" sz="2400" b="1" dirty="0">
                  <a:solidFill>
                    <a:srgbClr val="005E5C"/>
                  </a:solidFill>
                </a:rPr>
                <a:t> </a:t>
              </a:r>
              <a:r>
                <a:rPr lang="en-US" sz="2200" b="1" dirty="0"/>
                <a:t>$500k - $2M</a:t>
              </a:r>
              <a:r>
                <a:rPr lang="en-US" sz="2200" b="1" dirty="0">
                  <a:solidFill>
                    <a:srgbClr val="7030A0"/>
                  </a:solidFill>
                </a:rPr>
                <a:t> </a:t>
              </a:r>
              <a:endParaRPr lang="en-US" sz="2200" b="1" dirty="0">
                <a:solidFill>
                  <a:srgbClr val="7030A0"/>
                </a:solidFill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556DED-B8A2-BC41-5DA3-7BF4C427B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512689" y="3631647"/>
            <a:ext cx="2682873" cy="965200"/>
            <a:chOff x="348194" y="3086100"/>
            <a:chExt cx="2112" cy="608"/>
          </a:xfrm>
          <a:solidFill>
            <a:schemeClr val="tx2">
              <a:lumMod val="75000"/>
            </a:schemeClr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9170793-B380-95CB-9891-305EFABE1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194" y="3086100"/>
              <a:ext cx="2112" cy="608"/>
              <a:chOff x="348194" y="3086100"/>
              <a:chExt cx="2112" cy="608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0F0F9A-F5F9-B197-E279-361817C7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37" y="3086142"/>
                <a:ext cx="2069" cy="5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547BFB-CE53-F7FC-5808-55DC2EBC9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194" y="3086100"/>
                <a:ext cx="2077" cy="57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Rectangle 24" descr="RLF (Initial) $1M">
              <a:extLst>
                <a:ext uri="{FF2B5EF4-FFF2-40B4-BE49-F238E27FC236}">
                  <a16:creationId xmlns:a16="http://schemas.microsoft.com/office/drawing/2014/main" id="{58B53B40-8A4A-4D2D-08F1-D06E5D6B1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15" y="3086148"/>
              <a:ext cx="1878" cy="4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/>
              <a:r>
                <a:rPr lang="en-US" sz="2400" b="1" dirty="0">
                  <a:latin typeface="Arial Narrow"/>
                </a:rPr>
                <a:t>RLF (Initial)</a:t>
              </a:r>
            </a:p>
            <a:p>
              <a:pPr marL="342900" indent="-342900" algn="ctr"/>
              <a:r>
                <a:rPr lang="en-US" sz="2400" b="1" dirty="0"/>
                <a:t>$1M </a:t>
              </a:r>
              <a:endParaRPr lang="en-US" sz="2400" b="1" dirty="0">
                <a:cs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D21D75-A466-59B5-F923-675D94DED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267637" y="5353631"/>
            <a:ext cx="3141133" cy="965200"/>
            <a:chOff x="5029200" y="5130791"/>
            <a:chExt cx="2112" cy="608"/>
          </a:xfrm>
          <a:solidFill>
            <a:schemeClr val="tx2">
              <a:lumMod val="75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FBC81D1-C0B4-CA62-9943-A96C34DA5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5130791"/>
              <a:ext cx="2112" cy="608"/>
              <a:chOff x="5029200" y="5130791"/>
              <a:chExt cx="2112" cy="608"/>
            </a:xfrm>
            <a:grp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4A99675-CF75-6926-E39F-2D204D81C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43" y="5130833"/>
                <a:ext cx="2069" cy="5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1E8F24D-A902-95CB-C288-CF859F97E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5130791"/>
                <a:ext cx="2077" cy="57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" name="Rectangle 20" descr="Job Training $500k">
              <a:extLst>
                <a:ext uri="{FF2B5EF4-FFF2-40B4-BE49-F238E27FC236}">
                  <a16:creationId xmlns:a16="http://schemas.microsoft.com/office/drawing/2014/main" id="{9FF5D6D7-6B4C-62CD-0DA7-3DACE9D66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403" y="5130837"/>
              <a:ext cx="1750" cy="4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/>
              <a:r>
                <a:rPr lang="en-US" sz="2400" b="1" dirty="0">
                  <a:latin typeface="Arial Narrow" pitchFamily="34" charset="0"/>
                </a:rPr>
                <a:t>Job Training</a:t>
              </a:r>
            </a:p>
            <a:p>
              <a:pPr marL="342900" indent="-342900" algn="ctr"/>
              <a:r>
                <a:rPr lang="en-US" sz="2400" b="1" dirty="0"/>
                <a:t>$500k</a:t>
              </a:r>
              <a:endParaRPr lang="en-US" sz="2400" b="1" dirty="0">
                <a:solidFill>
                  <a:srgbClr val="7030A0"/>
                </a:solidFill>
                <a:latin typeface="Corbe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8BDFCD-CC09-9A6E-BA03-3DD5CCB7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421473" y="5506920"/>
            <a:ext cx="3141134" cy="965200"/>
            <a:chOff x="685848" y="5091633"/>
            <a:chExt cx="2112" cy="608"/>
          </a:xfrm>
          <a:solidFill>
            <a:schemeClr val="tx2">
              <a:lumMod val="75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4F4559-C02F-E830-763F-69DB06BB4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48" y="5091633"/>
              <a:ext cx="2112" cy="608"/>
              <a:chOff x="685848" y="5091633"/>
              <a:chExt cx="2112" cy="608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BABC2A-9AF6-9DF1-D717-D40D1DCA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91" y="5091675"/>
                <a:ext cx="2069" cy="5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1E4A83F-2219-7595-10B3-FF0A15B62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48" y="5091633"/>
                <a:ext cx="2077" cy="57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7" name="Rectangle 16" descr="Multipurpose $1M">
              <a:extLst>
                <a:ext uri="{FF2B5EF4-FFF2-40B4-BE49-F238E27FC236}">
                  <a16:creationId xmlns:a16="http://schemas.microsoft.com/office/drawing/2014/main" id="{566D4AAD-9AAA-34BF-B2AA-B0F46B7FB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46" y="5091674"/>
              <a:ext cx="1887" cy="5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/>
              <a:r>
                <a:rPr lang="en-US" sz="2400" b="1" dirty="0">
                  <a:latin typeface="Arial Narrow"/>
                </a:rPr>
                <a:t>Multipurpose</a:t>
              </a:r>
            </a:p>
            <a:p>
              <a:pPr marL="342900" indent="-342900" algn="ctr"/>
              <a:r>
                <a:rPr lang="en-US" sz="2400" b="1" dirty="0"/>
                <a:t>$1M</a:t>
              </a:r>
              <a:endParaRPr lang="en-US" sz="2400" b="1" dirty="0">
                <a:solidFill>
                  <a:srgbClr val="7030A0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00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5FED-8E45-59C0-810D-4299D9F4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20" y="521170"/>
            <a:ext cx="9987759" cy="1188720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/>
              <a:t>Summary of Grant Programs For Assessment and Cleanup</a:t>
            </a:r>
          </a:p>
        </p:txBody>
      </p:sp>
      <p:graphicFrame>
        <p:nvGraphicFramePr>
          <p:cNvPr id="4" name="Content Placeholder 3" descr="Table of grant types and descriptions. ">
            <a:extLst>
              <a:ext uri="{FF2B5EF4-FFF2-40B4-BE49-F238E27FC236}">
                <a16:creationId xmlns:a16="http://schemas.microsoft.com/office/drawing/2014/main" id="{68E56CAA-6FAF-2FEC-8356-DBAD4FB8F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162746"/>
              </p:ext>
            </p:extLst>
          </p:nvPr>
        </p:nvGraphicFramePr>
        <p:xfrm>
          <a:off x="683373" y="2070346"/>
          <a:ext cx="10825251" cy="362960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2097054">
                  <a:extLst>
                    <a:ext uri="{9D8B030D-6E8A-4147-A177-3AD203B41FA5}">
                      <a16:colId xmlns:a16="http://schemas.microsoft.com/office/drawing/2014/main" val="1650836834"/>
                    </a:ext>
                  </a:extLst>
                </a:gridCol>
                <a:gridCol w="8728197">
                  <a:extLst>
                    <a:ext uri="{9D8B030D-6E8A-4147-A177-3AD203B41FA5}">
                      <a16:colId xmlns:a16="http://schemas.microsoft.com/office/drawing/2014/main" val="450410768"/>
                    </a:ext>
                  </a:extLst>
                </a:gridCol>
              </a:tblGrid>
              <a:tr h="61967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cap="none" spc="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Grant Type​</a:t>
                      </a:r>
                      <a:endParaRPr lang="en-US" sz="1600" b="1" i="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7251" marR="24919" marT="74809" marB="748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600" b="1" i="0" cap="none" spc="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​Description​</a:t>
                      </a:r>
                      <a:endParaRPr lang="en-US" sz="1600" b="1" i="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7251" marR="24919" marT="74809" marB="748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19812"/>
                  </a:ext>
                </a:extLst>
              </a:tr>
              <a:tr h="8883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Assessment​</a:t>
                      </a:r>
                    </a:p>
                    <a:p>
                      <a:pPr algn="ctr" rtl="0" fontAlgn="base"/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(CW/Coalition)</a:t>
                      </a:r>
                      <a:endParaRPr lang="en-US" sz="1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251" marR="24919" marT="74809" marB="748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To develop inventory, characterize, and conduct assessments to determine if sites are contaminated (if so, to what extent), perform community involvement, and plan for cleanup​</a:t>
                      </a:r>
                      <a:endParaRPr lang="en-US" sz="1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251" marR="24919" marT="74809" marB="748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558708"/>
                  </a:ext>
                </a:extLst>
              </a:tr>
              <a:tr h="648359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​Cleanup​</a:t>
                      </a:r>
                      <a:endParaRPr lang="en-US" sz="1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251" marR="24919" marT="74809" marB="748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For eligible municipalities and nonprofits to clean up contaminated properties ​</a:t>
                      </a:r>
                      <a:endParaRPr lang="en-US" sz="1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251" marR="24919" marT="74809" marB="748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54445"/>
                  </a:ext>
                </a:extLst>
              </a:tr>
              <a:tr h="648359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​Revolving Loan Fund​</a:t>
                      </a:r>
                      <a:endParaRPr lang="en-US" sz="1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251" marR="24919" marT="74809" marB="748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For larger organizations to capitalize funds for issuing cleanup loans and subgrants</a:t>
                      </a:r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en-US" sz="1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251" marR="24919" marT="74809" marB="748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834549"/>
                  </a:ext>
                </a:extLst>
              </a:tr>
              <a:tr h="824835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600" b="0" i="0" cap="none" spc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​Multipurpose​</a:t>
                      </a:r>
                      <a:endParaRPr lang="en-US" sz="1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251" marR="24919" marT="74809" marB="748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For a flexible range of planning, assessment, and cleanup activities within a certain target area</a:t>
                      </a:r>
                      <a:r>
                        <a:rPr lang="en-US" sz="1600" b="0" i="0" cap="none" spc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en-US" sz="16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7251" marR="24919" marT="74809" marB="748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337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EE60E9-6CBA-42BA-AB8F-24342E1376AE}"/>
              </a:ext>
            </a:extLst>
          </p:cNvPr>
          <p:cNvSpPr txBox="1"/>
          <p:nvPr/>
        </p:nvSpPr>
        <p:spPr>
          <a:xfrm>
            <a:off x="2599473" y="5920433"/>
            <a:ext cx="69930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/>
              <a:t>Grant Guidelines and Resources:</a:t>
            </a:r>
          </a:p>
          <a:p>
            <a:pPr algn="ctr"/>
            <a:r>
              <a:rPr lang="en-US">
                <a:solidFill>
                  <a:srgbClr val="335B7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https://www.epa.gov/brownfields/marc-grant-application-resources</a:t>
            </a:r>
            <a:r>
              <a:rPr lang="en-US">
                <a:solidFill>
                  <a:srgbClr val="335B7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24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8541-708D-47C7-C5B7-AFA62F45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55" y="379176"/>
            <a:ext cx="6675815" cy="1174991"/>
          </a:xfrm>
        </p:spPr>
        <p:txBody>
          <a:bodyPr>
            <a:normAutofit/>
          </a:bodyPr>
          <a:lstStyle/>
          <a:p>
            <a:r>
              <a:rPr lang="en-US" sz="2400"/>
              <a:t>Job training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270DB-28A9-0A9C-C21F-A04DD395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55" y="1808997"/>
            <a:ext cx="6475751" cy="4000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 fontAlgn="base">
              <a:lnSpc>
                <a:spcPct val="130000"/>
              </a:lnSpc>
              <a:buNone/>
            </a:pPr>
            <a:r>
              <a:rPr lang="en-US" b="1" i="0" u="none" strike="noStrike" dirty="0">
                <a:effectLst/>
              </a:rPr>
              <a:t>Competitive grants </a:t>
            </a:r>
            <a:r>
              <a:rPr lang="en-US" b="0" i="0" u="none" strike="noStrike" dirty="0">
                <a:effectLst/>
              </a:rPr>
              <a:t>that recruit, train, and place unemployed/under-employed residents of communities affected by brownfields and other issues in jobs within the environmental field. </a:t>
            </a:r>
          </a:p>
          <a:p>
            <a:pPr marL="0" indent="0" rtl="0" fontAlgn="base">
              <a:lnSpc>
                <a:spcPct val="130000"/>
              </a:lnSpc>
              <a:buNone/>
            </a:pPr>
            <a:r>
              <a:rPr lang="en-US" b="0" i="0" u="none" strike="noStrike" dirty="0">
                <a:effectLst/>
              </a:rPr>
              <a:t>Training topics can include:</a:t>
            </a:r>
            <a:r>
              <a:rPr lang="en-US" b="0" i="0" dirty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</a:pPr>
            <a:r>
              <a:rPr lang="en-US" sz="1800" b="0" i="0" u="none" strike="noStrike" dirty="0">
                <a:effectLst/>
              </a:rPr>
              <a:t>Waste Site Cleanup</a:t>
            </a:r>
            <a:r>
              <a:rPr lang="en-US" sz="1800" b="0" i="0" dirty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</a:pPr>
            <a:r>
              <a:rPr lang="en-US" sz="1800" b="0" i="0" u="none" strike="noStrike" dirty="0">
                <a:effectLst/>
              </a:rPr>
              <a:t>Health &amp; Safety</a:t>
            </a:r>
            <a:r>
              <a:rPr lang="en-US" sz="1800" b="0" i="0" dirty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</a:pPr>
            <a:r>
              <a:rPr lang="en-US" sz="1800" b="0" i="0" u="none" strike="noStrike" dirty="0">
                <a:effectLst/>
              </a:rPr>
              <a:t>Heavy Equip. Operator/CDL</a:t>
            </a:r>
            <a:r>
              <a:rPr lang="en-US" sz="1800" b="0" i="0" dirty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</a:pPr>
            <a:r>
              <a:rPr lang="en-US" sz="1800" b="0" i="0" u="none" strike="noStrike" dirty="0">
                <a:effectLst/>
              </a:rPr>
              <a:t>Wastewater Treatment</a:t>
            </a:r>
            <a:r>
              <a:rPr lang="en-US" sz="1800" b="0" i="0" dirty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</a:pPr>
            <a:r>
              <a:rPr lang="en-US" sz="1800" b="0" i="0" u="none" strike="noStrike" dirty="0">
                <a:effectLst/>
              </a:rPr>
              <a:t>Asbestos Abatement</a:t>
            </a:r>
            <a:r>
              <a:rPr lang="en-US" sz="1800" b="0" i="0" dirty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</a:pPr>
            <a:r>
              <a:rPr lang="en-US" sz="1800" b="0" i="0" u="none" strike="noStrike" dirty="0">
                <a:effectLst/>
              </a:rPr>
              <a:t>Lead Paint/RRP</a:t>
            </a:r>
            <a:r>
              <a:rPr lang="en-US" sz="1800" b="0" i="0" dirty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</a:pPr>
            <a:r>
              <a:rPr lang="en-US" sz="1800" dirty="0"/>
              <a:t>Stormwater/infrastructure management</a:t>
            </a:r>
            <a:endParaRPr lang="en-US" sz="1800" b="0" i="0" dirty="0">
              <a:effectLst/>
            </a:endParaRPr>
          </a:p>
        </p:txBody>
      </p:sp>
      <p:pic>
        <p:nvPicPr>
          <p:cNvPr id="3074" name="Picture 2" descr="A group of people in construction vests standing next to a solar panel.">
            <a:extLst>
              <a:ext uri="{FF2B5EF4-FFF2-40B4-BE49-F238E27FC236}">
                <a16:creationId xmlns:a16="http://schemas.microsoft.com/office/drawing/2014/main" id="{25BD7FC0-11AF-2C44-C3BD-7E215542F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D23B3-BE3F-F0AF-C702-0F064AF3E364}"/>
              </a:ext>
            </a:extLst>
          </p:cNvPr>
          <p:cNvSpPr txBox="1"/>
          <p:nvPr/>
        </p:nvSpPr>
        <p:spPr>
          <a:xfrm>
            <a:off x="1238589" y="6165199"/>
            <a:ext cx="60960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335B7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https://www.epa.gov/brownfields/brownfields-job-training-grants</a:t>
            </a:r>
            <a:r>
              <a:rPr lang="en-US" sz="1600">
                <a:solidFill>
                  <a:srgbClr val="335B7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60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9478-D713-ECC4-ACA7-4FD01ACC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81" y="844772"/>
            <a:ext cx="4973268" cy="1188720"/>
          </a:xfrm>
        </p:spPr>
        <p:txBody>
          <a:bodyPr>
            <a:normAutofit/>
          </a:bodyPr>
          <a:lstStyle/>
          <a:p>
            <a:r>
              <a:rPr lang="en-US" dirty="0"/>
              <a:t>State and tribal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F207-ABA1-7752-714E-F44284E8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81" y="2308260"/>
            <a:ext cx="4973268" cy="40625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Under CERCLA 128(a), EPA provides non-competitive grants annually to states and tribes to operate and manage a Brownfields Program.</a:t>
            </a:r>
          </a:p>
          <a:p>
            <a:pPr>
              <a:lnSpc>
                <a:spcPct val="90000"/>
              </a:lnSpc>
            </a:pPr>
            <a:r>
              <a:rPr lang="en-US" dirty="0"/>
              <a:t>This funding allows them to conduct the following brownfields activities: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Inventory of sites on state or tribal land 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Oversee brownfields resources and enforce state/tribal authority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Provide opportunities for local stakeholders’ meaningful participation in brownfields decisions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Approve site cleanup plans, and verify/certify that cleanup goals are completed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of a fenced off construction site in the snow.">
            <a:extLst>
              <a:ext uri="{FF2B5EF4-FFF2-40B4-BE49-F238E27FC236}">
                <a16:creationId xmlns:a16="http://schemas.microsoft.com/office/drawing/2014/main" id="{A3320E44-BB8C-1231-0989-40345EB71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42"/>
          <a:stretch/>
        </p:blipFill>
        <p:spPr>
          <a:xfrm>
            <a:off x="6110700" y="1120742"/>
            <a:ext cx="5106492" cy="4703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08721-C969-26D2-F698-D0CA13FDE792}"/>
              </a:ext>
            </a:extLst>
          </p:cNvPr>
          <p:cNvSpPr txBox="1"/>
          <p:nvPr/>
        </p:nvSpPr>
        <p:spPr>
          <a:xfrm>
            <a:off x="7280223" y="5475415"/>
            <a:ext cx="2553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Whyte’s Laundry -- Lynn, MA</a:t>
            </a:r>
          </a:p>
        </p:txBody>
      </p:sp>
    </p:spTree>
    <p:extLst>
      <p:ext uri="{BB962C8B-B14F-4D97-AF65-F5344CB8AC3E}">
        <p14:creationId xmlns:p14="http://schemas.microsoft.com/office/powerpoint/2010/main" val="127216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0D21-98F6-97AC-96BC-92454CC1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287" y="388421"/>
            <a:ext cx="6643506" cy="1188720"/>
          </a:xfrm>
        </p:spPr>
        <p:txBody>
          <a:bodyPr/>
          <a:lstStyle/>
          <a:p>
            <a:r>
              <a:rPr lang="en-US"/>
              <a:t>Technical assistance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3809F-A702-9432-6851-64B3E0533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337" y="1883002"/>
            <a:ext cx="6230920" cy="403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30000"/>
              </a:lnSpc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 addition to the assessment and cleanup grants of the Brownfields and Land Revitalization Program, there are various free resources available to help inform assessment, cleanup, and reuse decisions.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lnSpc>
                <a:spcPct val="130000"/>
              </a:lnSpc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These technical assistance programs can help further the success of a brownfield investment, particularly considering things such as market analyses, sustainable development, and ext</a:t>
            </a:r>
            <a:r>
              <a:rPr lang="en-US" dirty="0">
                <a:solidFill>
                  <a:srgbClr val="000000"/>
                </a:solidFill>
              </a:rPr>
              <a:t>reme weather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resiliency.  This can help bring both project success and broad, long-lasting benefits to a community.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973CB6-1761-3492-E637-523BBB59E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0698594"/>
              </p:ext>
            </p:extLst>
          </p:nvPr>
        </p:nvGraphicFramePr>
        <p:xfrm>
          <a:off x="6864129" y="2087866"/>
          <a:ext cx="4867535" cy="362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DE0EEE-9BC8-9D88-CD03-EA1BAFAEBE01}"/>
              </a:ext>
            </a:extLst>
          </p:cNvPr>
          <p:cNvSpPr txBox="1"/>
          <p:nvPr/>
        </p:nvSpPr>
        <p:spPr>
          <a:xfrm>
            <a:off x="3200184" y="6223414"/>
            <a:ext cx="609771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solidFill>
                  <a:srgbClr val="335B7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https://www.epa.gov/brownfields/technical-assistance</a:t>
            </a:r>
            <a:r>
              <a:rPr lang="en-US">
                <a:solidFill>
                  <a:srgbClr val="335B7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85788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946</Words>
  <Application>Microsoft Office PowerPoint</Application>
  <PresentationFormat>Widescreen</PresentationFormat>
  <Paragraphs>115</Paragraphs>
  <Slides>14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Corbel</vt:lpstr>
      <vt:lpstr>Courier New</vt:lpstr>
      <vt:lpstr>Gill Sans MT</vt:lpstr>
      <vt:lpstr>Segoe UI Semilight</vt:lpstr>
      <vt:lpstr>Wingdings</vt:lpstr>
      <vt:lpstr>Wingdings,Sans-Serif</vt:lpstr>
      <vt:lpstr>Parcel</vt:lpstr>
      <vt:lpstr>EPA Brownfields Program  </vt:lpstr>
      <vt:lpstr>Brownfields 101</vt:lpstr>
      <vt:lpstr>WHAT A BROWNFIELD CAN BECOME</vt:lpstr>
      <vt:lpstr>Eligible entities for EPA grants</vt:lpstr>
      <vt:lpstr>Summary of EPA Grant Types</vt:lpstr>
      <vt:lpstr>Summary of Grant Programs For Assessment and Cleanup</vt:lpstr>
      <vt:lpstr>Job training grants</vt:lpstr>
      <vt:lpstr>State and tribal funding</vt:lpstr>
      <vt:lpstr>Technical assistance programs</vt:lpstr>
      <vt:lpstr>Technical assistance to brownfields (tab) programs</vt:lpstr>
      <vt:lpstr>Region 1 Brownfields by the numbers FY06-FY25</vt:lpstr>
      <vt:lpstr>Anticipated FY26 Brownfields program schedule</vt:lpstr>
      <vt:lpstr>Links/Resources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2025-12-05T13:45:32Z</dcterms:created>
  <dcterms:modified xsi:type="dcterms:W3CDTF">2025-12-05T13:47:42Z</dcterms:modified>
</cp:coreProperties>
</file>