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6707C-D5F3-4EF3-899E-00E51D154E1D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442B-2C86-4469-84EA-5E89EB87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5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444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D7888633-B171-4B4A-ADE7-FF8324B65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April 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307EEE6F-78ED-48D2-9F60-6BCA3951C6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Period: 506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83474-9B90-41E0-93C0-E294B97D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A0402-BAB7-44B7-8A7E-2581E8CC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62BFBFE8-832A-42A9-BDDB-80BD27FA6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9A5AB-00C3-4D46-8174-7C6FFF1F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F6D3E-C2FA-4FFC-BCD5-7A35B4B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2F6AF642-DE26-4B16-A51F-C0F6BB9D9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2F76D-0EBD-4A91-8E92-F9BA6E76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A19255-033A-400E-AA5F-F4AE892F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79E07245-F353-4720-8E57-9618A59B9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4" y="0"/>
            <a:ext cx="886819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59773-F2B5-43EC-AA58-A4146269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52051A-10C7-45C4-9531-E20238D5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609564B1-AE7D-4F99-9F17-15F0D736F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C4E8E-7290-4523-BCED-7B9FC4AD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685D38-5136-434F-AFF8-C1863183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C000EB58-248B-482C-8DFA-590D0EE45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E46D7-221F-4201-B7CF-73B84D50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91D408-B2C2-441C-B296-0531B3D7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F5B4642F-78CB-4AAD-BA29-372C08EF3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1EB10-F98C-4FE3-B315-0AF09150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F8BF16-E143-4432-BFC3-896BFB99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CA12797B-5FEF-42FB-9D61-0C8736B05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50973-0E14-44ED-8A27-9756EF40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FE986-54E8-4952-8A07-F6F572AE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27C5DB07-A092-4EE6-985E-64B636303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2AEC7-FDCA-4B07-87E4-EB61367D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F0E8DD-6584-4EF8-881E-CACA52C6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F276C882-84D7-4C30-A72A-E8C988723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8" y="0"/>
            <a:ext cx="948032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FDF81-EBC9-43F9-B53F-948E394E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59580D-42C3-4B2F-A26C-1C1710CDE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908A43C6-BC4D-4C83-BFAE-EF0F8BADD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69" y="0"/>
            <a:ext cx="95402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76D9BF-F974-4F10-A016-5891374C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11BA9-8F5F-4402-92AB-A05FD0D6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0006FA-6D4B-4436-9248-5AC75C07A2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385910"/>
              </p:ext>
            </p:extLst>
          </p:nvPr>
        </p:nvGraphicFramePr>
        <p:xfrm>
          <a:off x="466726" y="133350"/>
          <a:ext cx="11420474" cy="6315095"/>
        </p:xfrm>
        <a:graphic>
          <a:graphicData uri="http://schemas.openxmlformats.org/drawingml/2006/table">
            <a:tbl>
              <a:tblPr/>
              <a:tblGrid>
                <a:gridCol w="1939962">
                  <a:extLst>
                    <a:ext uri="{9D8B030D-6E8A-4147-A177-3AD203B41FA5}">
                      <a16:colId xmlns:a16="http://schemas.microsoft.com/office/drawing/2014/main" val="1194157891"/>
                    </a:ext>
                  </a:extLst>
                </a:gridCol>
                <a:gridCol w="539816">
                  <a:extLst>
                    <a:ext uri="{9D8B030D-6E8A-4147-A177-3AD203B41FA5}">
                      <a16:colId xmlns:a16="http://schemas.microsoft.com/office/drawing/2014/main" val="1455845454"/>
                    </a:ext>
                  </a:extLst>
                </a:gridCol>
                <a:gridCol w="539816">
                  <a:extLst>
                    <a:ext uri="{9D8B030D-6E8A-4147-A177-3AD203B41FA5}">
                      <a16:colId xmlns:a16="http://schemas.microsoft.com/office/drawing/2014/main" val="2306249912"/>
                    </a:ext>
                  </a:extLst>
                </a:gridCol>
                <a:gridCol w="539816">
                  <a:extLst>
                    <a:ext uri="{9D8B030D-6E8A-4147-A177-3AD203B41FA5}">
                      <a16:colId xmlns:a16="http://schemas.microsoft.com/office/drawing/2014/main" val="1206342380"/>
                    </a:ext>
                  </a:extLst>
                </a:gridCol>
                <a:gridCol w="539816">
                  <a:extLst>
                    <a:ext uri="{9D8B030D-6E8A-4147-A177-3AD203B41FA5}">
                      <a16:colId xmlns:a16="http://schemas.microsoft.com/office/drawing/2014/main" val="155713330"/>
                    </a:ext>
                  </a:extLst>
                </a:gridCol>
                <a:gridCol w="379557">
                  <a:extLst>
                    <a:ext uri="{9D8B030D-6E8A-4147-A177-3AD203B41FA5}">
                      <a16:colId xmlns:a16="http://schemas.microsoft.com/office/drawing/2014/main" val="4034851902"/>
                    </a:ext>
                  </a:extLst>
                </a:gridCol>
                <a:gridCol w="539816">
                  <a:extLst>
                    <a:ext uri="{9D8B030D-6E8A-4147-A177-3AD203B41FA5}">
                      <a16:colId xmlns:a16="http://schemas.microsoft.com/office/drawing/2014/main" val="1921348662"/>
                    </a:ext>
                  </a:extLst>
                </a:gridCol>
                <a:gridCol w="539816">
                  <a:extLst>
                    <a:ext uri="{9D8B030D-6E8A-4147-A177-3AD203B41FA5}">
                      <a16:colId xmlns:a16="http://schemas.microsoft.com/office/drawing/2014/main" val="464145747"/>
                    </a:ext>
                  </a:extLst>
                </a:gridCol>
                <a:gridCol w="539816">
                  <a:extLst>
                    <a:ext uri="{9D8B030D-6E8A-4147-A177-3AD203B41FA5}">
                      <a16:colId xmlns:a16="http://schemas.microsoft.com/office/drawing/2014/main" val="2704387764"/>
                    </a:ext>
                  </a:extLst>
                </a:gridCol>
                <a:gridCol w="539816">
                  <a:extLst>
                    <a:ext uri="{9D8B030D-6E8A-4147-A177-3AD203B41FA5}">
                      <a16:colId xmlns:a16="http://schemas.microsoft.com/office/drawing/2014/main" val="2767694954"/>
                    </a:ext>
                  </a:extLst>
                </a:gridCol>
                <a:gridCol w="539816">
                  <a:extLst>
                    <a:ext uri="{9D8B030D-6E8A-4147-A177-3AD203B41FA5}">
                      <a16:colId xmlns:a16="http://schemas.microsoft.com/office/drawing/2014/main" val="1072812459"/>
                    </a:ext>
                  </a:extLst>
                </a:gridCol>
                <a:gridCol w="809723">
                  <a:extLst>
                    <a:ext uri="{9D8B030D-6E8A-4147-A177-3AD203B41FA5}">
                      <a16:colId xmlns:a16="http://schemas.microsoft.com/office/drawing/2014/main" val="1987571798"/>
                    </a:ext>
                  </a:extLst>
                </a:gridCol>
                <a:gridCol w="463903">
                  <a:extLst>
                    <a:ext uri="{9D8B030D-6E8A-4147-A177-3AD203B41FA5}">
                      <a16:colId xmlns:a16="http://schemas.microsoft.com/office/drawing/2014/main" val="2191645482"/>
                    </a:ext>
                  </a:extLst>
                </a:gridCol>
                <a:gridCol w="809723">
                  <a:extLst>
                    <a:ext uri="{9D8B030D-6E8A-4147-A177-3AD203B41FA5}">
                      <a16:colId xmlns:a16="http://schemas.microsoft.com/office/drawing/2014/main" val="175045629"/>
                    </a:ext>
                  </a:extLst>
                </a:gridCol>
                <a:gridCol w="809723">
                  <a:extLst>
                    <a:ext uri="{9D8B030D-6E8A-4147-A177-3AD203B41FA5}">
                      <a16:colId xmlns:a16="http://schemas.microsoft.com/office/drawing/2014/main" val="1660893043"/>
                    </a:ext>
                  </a:extLst>
                </a:gridCol>
                <a:gridCol w="809723">
                  <a:extLst>
                    <a:ext uri="{9D8B030D-6E8A-4147-A177-3AD203B41FA5}">
                      <a16:colId xmlns:a16="http://schemas.microsoft.com/office/drawing/2014/main" val="3742546095"/>
                    </a:ext>
                  </a:extLst>
                </a:gridCol>
                <a:gridCol w="539816">
                  <a:extLst>
                    <a:ext uri="{9D8B030D-6E8A-4147-A177-3AD203B41FA5}">
                      <a16:colId xmlns:a16="http://schemas.microsoft.com/office/drawing/2014/main" val="2078302041"/>
                    </a:ext>
                  </a:extLst>
                </a:gridCol>
              </a:tblGrid>
              <a:tr h="7008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Expedited Psychiatric Inpatient Admission  Dashboard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Apr-21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Mar-21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Apr-20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Variance               (April 20 vs. April 21)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Percent Change (April 20 vs. April 21)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9578"/>
                  </a:ext>
                </a:extLst>
              </a:tr>
              <a:tr h="409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Placement  (Days)</a:t>
                      </a:r>
                    </a:p>
                  </a:txBody>
                  <a:tcPr marL="4953" marR="4953" marT="4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 to Placement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668674"/>
                  </a:ext>
                </a:extLst>
              </a:tr>
              <a:tr h="215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133810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SUMMARY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25212"/>
                  </a:ext>
                </a:extLst>
              </a:tr>
              <a:tr h="215655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Age Groups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437591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0-12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46697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893%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61236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Subtotal: 0-17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830%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53089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115228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23-64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46787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65+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45320"/>
                  </a:ext>
                </a:extLst>
              </a:tr>
              <a:tr h="215655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Insurance Coverage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45148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Commercial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525%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275609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Health Safety Net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301676"/>
                  </a:ext>
                </a:extLst>
              </a:tr>
              <a:tr h="244408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ACO/MCO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3.69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269.00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0.73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690%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421607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Fee-for-Service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#DIV/0!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#DIV/0!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218519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(Unspecified)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046546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Medicare Only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-1.69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31802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 only - Out of State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43624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Medicaid-Medicare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75160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Uninsured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28035"/>
                  </a:ext>
                </a:extLst>
              </a:tr>
              <a:tr h="215655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88134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DCF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5.92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480687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DDS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38544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DMH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50607"/>
                  </a:ext>
                </a:extLst>
              </a:tr>
              <a:tr h="2156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DYS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43782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E5B7A-881F-4867-8D66-162307D3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51D58-1FB0-4015-A7A7-07FED01D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159E62E-D0F6-4875-833E-28DB721C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34" y="6446671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32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33B98535-7BD1-48CD-B3C1-55EC152A1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3E050-723B-4FAD-9CD0-465D2E09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C2558-DEAB-4D51-967D-457ED79B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D4F2BD9A-926C-4127-B225-8CC14A20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E47FE-2768-4DEE-9987-0FDEAA0A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8CB6BC-9764-4268-B22A-43906D2C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F76FCFEE-6B2B-4E09-8FA5-D9CCFD402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C6B26-6F11-4D39-BE1A-0DB2D70B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24778-5F2E-47C1-9D7E-4F306040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311F4AC5-33BB-48E3-ABB3-3B961FFBF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3DCD8-5F11-42DA-BC71-6528CC89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D5E62A-8E4E-4E22-A853-A344835C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8026F596-C67E-489C-951E-2DC0542D3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102D3-46E2-4F21-9103-92F84AA6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7DEAE-4DB8-42EB-8E23-F5635B76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Repeat EPIA Referrals">
            <a:extLst>
              <a:ext uri="{FF2B5EF4-FFF2-40B4-BE49-F238E27FC236}">
                <a16:creationId xmlns:a16="http://schemas.microsoft.com/office/drawing/2014/main" id="{AF768F39-45E5-41CF-AA59-7FBBC6AB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DBB5B-EB60-42E6-8A26-3300F515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DB11FE-F8FD-47CC-987B-B59B162B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Boarding Risk">
            <a:extLst>
              <a:ext uri="{FF2B5EF4-FFF2-40B4-BE49-F238E27FC236}">
                <a16:creationId xmlns:a16="http://schemas.microsoft.com/office/drawing/2014/main" id="{B647ED04-95FD-4A2F-BD3E-D835D8A52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289D8-0F5B-4DF4-8EA6-ECC479AB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6C0C4-269B-420F-ADAA-2EE58887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8F25E08C-46C7-4F02-BBCB-B5D7E6832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CD2A1-D2D7-4FDC-A942-78C8EDED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F74D3-CECF-496D-A497-2B095B97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00731AB0-1AED-499E-8111-2C6C8E6A8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F6110-F521-4227-AE4D-897E7A2E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812D4-F078-4450-AE67-AD05F3BC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4048FE2B-63E0-4A8A-8E6A-E6D401EC0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76" y="0"/>
            <a:ext cx="857004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C8000-4A86-43E7-BB43-6D74EA27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ED49C4-0481-4292-ABB9-5B418120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AC5A071B-A10B-4DFD-AFA3-BEF4BF6D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2" y="0"/>
            <a:ext cx="964949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E5490-E893-45FC-9607-818BB9A2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5A5B5C-DD0F-4C53-A29A-C7108903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AA2FBBD7-CC38-4C64-86D6-28AF629F7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F1AE6-BEF5-44CA-9A4B-04421526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79A79-3380-426B-A34F-BA4D7CBC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7BBDFDF6-ECB5-40F3-92AD-FB4616E22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381A6-3142-43A2-8101-7B028F6F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92F10-A2CB-4B01-A7B4-279FF9D6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17EF7F51-B176-465F-A5E8-4A9B3A8E2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027C6E-5404-40EA-A5A3-3473EDE3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C4669E-114A-46FD-9D26-60B08987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563</Words>
  <Application>Microsoft Office PowerPoint</Application>
  <PresentationFormat>Widescreen</PresentationFormat>
  <Paragraphs>403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Office Theme</vt:lpstr>
      <vt:lpstr>EPIA –  April  2021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April  2021</dc:title>
  <dc:creator>MacLeod, Jill (DMH)</dc:creator>
  <cp:lastModifiedBy>MacLeod, Jill (DMH)</cp:lastModifiedBy>
  <cp:revision>2</cp:revision>
  <dcterms:created xsi:type="dcterms:W3CDTF">2021-07-15T14:16:13Z</dcterms:created>
  <dcterms:modified xsi:type="dcterms:W3CDTF">2021-07-15T17:41:05Z</dcterms:modified>
</cp:coreProperties>
</file>