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6AA672-CA3C-4BBF-A51C-01528844F9C1}" type="datetimeFigureOut">
              <a:rPr lang="en-US" smtClean="0"/>
              <a:t>9/8/2021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EA8B98-6F9F-403F-99A6-4EF2746759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21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9/8/2021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9/8/2021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9/8/2021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9/8/2021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9/8/2021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494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45233DA3-6FFC-4C7C-A271-265B50B78F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– 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June 2021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0 to 17</a:t>
            </a: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7FB63E28-2DA7-46CE-A36C-A88EB561EF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Referrals in Period: 173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17FB96-A482-452B-BA90-D22AFEA16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5E3578-32B2-4D96-8E99-E82ACD323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">
            <a:extLst>
              <a:ext uri="{FF2B5EF4-FFF2-40B4-BE49-F238E27FC236}">
                <a16:creationId xmlns:a16="http://schemas.microsoft.com/office/drawing/2014/main" id="{9B6ED7BF-E18C-4A5D-8A4A-647D9C86D9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C30F8E-1640-4962-973E-7526A8767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502975-F7FC-4B15-A9D6-9D9D49752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5E123C5A-A0FB-4F4B-930A-DAFAD2A9FC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DB1549-BBDB-4219-A6B4-6999AC56D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1EDAB4-F9A3-4698-9A90-BFD21340E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E45B7EC4-B650-4D14-8CCA-4CB8A2BFF1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976" y="0"/>
            <a:ext cx="857004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4F94B7-94FE-46B7-95C2-97207DAA2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382941-EB6E-45B2-8567-264C17FBB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04188C01-43A6-4932-9F16-83FE2EF7B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252" y="0"/>
            <a:ext cx="9649495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77E071-3ABC-4BA5-AB75-8C4B1291F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76E3AD-833C-49D8-BC2D-28705EDE1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Referrals by Age Group">
            <a:extLst>
              <a:ext uri="{FF2B5EF4-FFF2-40B4-BE49-F238E27FC236}">
                <a16:creationId xmlns:a16="http://schemas.microsoft.com/office/drawing/2014/main" id="{9F4F67D4-8BD3-45C3-8AEF-C11E020F0C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0F7B10-C583-4CE0-978B-CE9C60571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B7AB36-6441-4731-B2A5-C8E6ABB43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Gender">
            <a:extLst>
              <a:ext uri="{FF2B5EF4-FFF2-40B4-BE49-F238E27FC236}">
                <a16:creationId xmlns:a16="http://schemas.microsoft.com/office/drawing/2014/main" id="{C30176D7-8DD1-4529-B44B-EE0BF59515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7E604C-E06C-46D5-9EF4-1DA3531D8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6821D6-2209-4876-9A4D-7481416CA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Race">
            <a:extLst>
              <a:ext uri="{FF2B5EF4-FFF2-40B4-BE49-F238E27FC236}">
                <a16:creationId xmlns:a16="http://schemas.microsoft.com/office/drawing/2014/main" id="{A82DA2BC-59FD-4DA1-9298-FB58D2B437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ACC9A5-9D71-4F2B-A102-D19A95195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4E6369-5485-4790-B356-DBF0B94E8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Ethnicity">
            <a:extLst>
              <a:ext uri="{FF2B5EF4-FFF2-40B4-BE49-F238E27FC236}">
                <a16:creationId xmlns:a16="http://schemas.microsoft.com/office/drawing/2014/main" id="{C28C3B0A-6BE6-48A1-9731-B31798FC09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EC16F8-1D27-4D87-97FA-2EB7080B3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EAA3F9-CF9E-43AC-BA16-720259624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Primary Barriers to Placement">
            <a:extLst>
              <a:ext uri="{FF2B5EF4-FFF2-40B4-BE49-F238E27FC236}">
                <a16:creationId xmlns:a16="http://schemas.microsoft.com/office/drawing/2014/main" id="{BE3A00DC-3B4D-4946-903A-1CBE301526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953" y="0"/>
            <a:ext cx="872609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46A58A-0CB6-40D2-8C06-9465080EF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D66E8F-CF8A-4FB1-97B9-614ED546E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Diagnosis">
            <a:extLst>
              <a:ext uri="{FF2B5EF4-FFF2-40B4-BE49-F238E27FC236}">
                <a16:creationId xmlns:a16="http://schemas.microsoft.com/office/drawing/2014/main" id="{44DF51BE-FEBD-4216-9590-F936D587C4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904" y="0"/>
            <a:ext cx="8868191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77ECE5-B028-47D4-B497-52DB172E3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141B11-23CC-4CD0-81A9-39BA763F3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Top 20 Boarding / Placement Hospitals">
            <a:extLst>
              <a:ext uri="{FF2B5EF4-FFF2-40B4-BE49-F238E27FC236}">
                <a16:creationId xmlns:a16="http://schemas.microsoft.com/office/drawing/2014/main" id="{E570EAF9-912A-472A-9893-44C20E8C6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9FA207-C2D5-432F-8FD7-7863A037C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2AD97F-38E3-4CD6-98B3-4EA1AB198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oarding Facilities where  &amp;quot;Level of Care Changed&amp;quot;">
            <a:extLst>
              <a:ext uri="{FF2B5EF4-FFF2-40B4-BE49-F238E27FC236}">
                <a16:creationId xmlns:a16="http://schemas.microsoft.com/office/drawing/2014/main" id="{F5EC4986-3103-4832-B6AD-A28B2D0196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CD8597-F79C-4065-9235-A72FDA9D2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8B7BF8-485C-4861-9F4D-BF577551B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Referrals for Uninsured by Boarding / Placement Hospital">
            <a:extLst>
              <a:ext uri="{FF2B5EF4-FFF2-40B4-BE49-F238E27FC236}">
                <a16:creationId xmlns:a16="http://schemas.microsoft.com/office/drawing/2014/main" id="{21B2B057-FD55-4EDD-AEF0-1BEB68DBB9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F36030-634F-46EC-A01B-41D9D3FAC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01FC49-6344-4601-BEFB-A5C0F16EB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Last 12 Months Accumulated Data (White page)">
            <a:extLst>
              <a:ext uri="{FF2B5EF4-FFF2-40B4-BE49-F238E27FC236}">
                <a16:creationId xmlns:a16="http://schemas.microsoft.com/office/drawing/2014/main" id="{9E94149A-286A-4BDC-9512-65E6329BE6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507745-BEA6-45E6-918E-E6449AD4B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59B59E-4BD9-4BA8-AC3C-920DC0D66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Number of Referrals - 12 months">
            <a:extLst>
              <a:ext uri="{FF2B5EF4-FFF2-40B4-BE49-F238E27FC236}">
                <a16:creationId xmlns:a16="http://schemas.microsoft.com/office/drawing/2014/main" id="{7B91E261-4276-44AE-9DA9-E28AB5CAD6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CE1BBB-1BBB-45A6-AA32-0D42C335C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43A903-2048-40EC-B158-E54B12B0C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by Age Group - 12 months (Line)">
            <a:extLst>
              <a:ext uri="{FF2B5EF4-FFF2-40B4-BE49-F238E27FC236}">
                <a16:creationId xmlns:a16="http://schemas.microsoft.com/office/drawing/2014/main" id="{214EFBDF-57F8-47DC-99CF-F1224574B0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838" y="0"/>
            <a:ext cx="948032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3A54B3-8F6B-4D2A-8E4E-7B8EACDAD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C8BAFE-8C77-46F7-8EA7-8D4CC3501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with State Agency Involvement - 12 months (Line)">
            <a:extLst>
              <a:ext uri="{FF2B5EF4-FFF2-40B4-BE49-F238E27FC236}">
                <a16:creationId xmlns:a16="http://schemas.microsoft.com/office/drawing/2014/main" id="{A637D98B-7EDE-45BE-A787-901895F84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69" y="0"/>
            <a:ext cx="954026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5AF6F8-AE09-4387-8004-DCDD6FAC6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EF048E-0698-4B78-A443-93D841D08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6AF1BA6B-46F2-49CD-AFE4-43C5271B9F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74" y="0"/>
            <a:ext cx="955025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366C0F-9EE0-4A31-B30E-B56C84060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D0A1BF-0D61-4A94-A33F-1898D84ED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Top 15 Primary Barriers to Placement - 12 months">
            <a:extLst>
              <a:ext uri="{FF2B5EF4-FFF2-40B4-BE49-F238E27FC236}">
                <a16:creationId xmlns:a16="http://schemas.microsoft.com/office/drawing/2014/main" id="{43FCA1A0-869C-4C0F-8C08-DD0A1410D5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953" y="0"/>
            <a:ext cx="872609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B41ED0-67E5-4ECF-89E3-BC8CF4D38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EB00C9-303F-436F-8012-63A84333F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5 Barriers to Placement by Month - 12 months (Line graph)">
            <a:extLst>
              <a:ext uri="{FF2B5EF4-FFF2-40B4-BE49-F238E27FC236}">
                <a16:creationId xmlns:a16="http://schemas.microsoft.com/office/drawing/2014/main" id="{E6648980-6CBD-4098-A702-22B881A025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B5BEF8-8B31-43A8-B93E-F39B829A4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461BD3-06E4-454F-BCA5-7D7FABB4F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Table)">
            <a:extLst>
              <a:ext uri="{FF2B5EF4-FFF2-40B4-BE49-F238E27FC236}">
                <a16:creationId xmlns:a16="http://schemas.microsoft.com/office/drawing/2014/main" id="{34A1595D-ABF5-4DE4-ADD6-23BDA9C940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276E71-BBB6-4108-8FA8-744C1964C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85D7FE-F8D9-40A1-BA78-C737B00F6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20 Boarding / Placement Hospitals - 12 months">
            <a:extLst>
              <a:ext uri="{FF2B5EF4-FFF2-40B4-BE49-F238E27FC236}">
                <a16:creationId xmlns:a16="http://schemas.microsoft.com/office/drawing/2014/main" id="{B353CFAD-53F5-4FD0-9624-6711417241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49FD66-3590-4E13-A16E-B5EFEB807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9/8/2021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7BAC99-490A-4D06-A92C-CF80D5584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61</Words>
  <Application>Microsoft Office PowerPoint</Application>
  <PresentationFormat>Widescreen</PresentationFormat>
  <Paragraphs>48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EPIA –  June 2021 Ages 0 to 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June 2021</dc:title>
  <dc:creator>MacLeod, Jill (DMH)</dc:creator>
  <cp:lastModifiedBy>MacLeod, Jill (DMH)</cp:lastModifiedBy>
  <cp:revision>2</cp:revision>
  <dcterms:created xsi:type="dcterms:W3CDTF">2021-09-08T21:16:14Z</dcterms:created>
  <dcterms:modified xsi:type="dcterms:W3CDTF">2021-09-08T21:30:59Z</dcterms:modified>
</cp:coreProperties>
</file>