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D36AF-B190-430E-AD81-B90D1F1B46DD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F902C-E046-43F4-87EA-91E65EEFD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9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CEA5-5DFC-4D4A-A947-71349A678722}" type="datetime1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85CF-9D64-4899-A965-A06CAAAB0C41}" type="datetime1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2565-AB9F-4354-BA30-ECD25CF62EA6}" type="datetime1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CA72-DB9D-41A4-80DF-2130678CEF55}" type="datetime1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2D4E-611D-4483-93C1-6DEA95FFE1A4}" type="datetime1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2102-2719-4527-94A0-C94D1C6792AC}" type="datetime1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B27D-9500-4813-91D7-3F3A71688807}" type="datetime1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3E02-0389-416E-9663-BAEC3FE23404}" type="datetime1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888E-D861-4324-9EDC-DAE7D24B169E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F59A-39FB-4358-9B9B-1E6030825929}" type="datetime1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F08D-78E2-4BF3-BA88-75A74847452A}" type="datetime1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22F8A-798C-49BB-AD4A-6E4DB43CA2D3}" type="datetime1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494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034A1E29-C8A8-4A99-A741-E317ED3350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–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June 2021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All Ages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9F9613C9-E7BD-4DCD-B9C3-AA3AE13AEA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451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CBAE-09DE-4C9A-8FDD-CEE0C073C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17C1-AD38-426E-A85D-7106482D13D6}" type="datetime1">
              <a:rPr lang="en-US" smtClean="0"/>
              <a:t>9/8/2021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8CDB9-2597-4C65-B9BE-E25277713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Ethnicity">
            <a:extLst>
              <a:ext uri="{FF2B5EF4-FFF2-40B4-BE49-F238E27FC236}">
                <a16:creationId xmlns:a16="http://schemas.microsoft.com/office/drawing/2014/main" id="{3F8C8CF1-8712-4B52-B013-E4307E81C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74D6B5-BACB-4278-BF1B-861B74B0E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1D5D-C5F9-4B9A-B769-B0B9D0FE58F9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976A9B-8064-48E4-BFBA-0841586C1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Primary Barriers to Placement">
            <a:extLst>
              <a:ext uri="{FF2B5EF4-FFF2-40B4-BE49-F238E27FC236}">
                <a16:creationId xmlns:a16="http://schemas.microsoft.com/office/drawing/2014/main" id="{447BD8AF-EB0A-420E-85D9-36086B827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53" y="0"/>
            <a:ext cx="872609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15CE71-ABF2-4495-9611-4B822B1A5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9189-4B7E-4828-A452-2014619FA847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41C566-AE52-4CBD-9848-10CDD657E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Diagnosis">
            <a:extLst>
              <a:ext uri="{FF2B5EF4-FFF2-40B4-BE49-F238E27FC236}">
                <a16:creationId xmlns:a16="http://schemas.microsoft.com/office/drawing/2014/main" id="{CFF0FC7D-186A-418A-9C2C-89AE5EBF1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04" y="0"/>
            <a:ext cx="8868191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C2D746-0AFC-45A7-A9A0-7F2ACF28F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459B-D67D-45B8-A99F-8409A5FB89E2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BE5BDF-B19C-4562-8976-E96A14B81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Top 20 Boarding / Placement Hospitals">
            <a:extLst>
              <a:ext uri="{FF2B5EF4-FFF2-40B4-BE49-F238E27FC236}">
                <a16:creationId xmlns:a16="http://schemas.microsoft.com/office/drawing/2014/main" id="{7EE127C1-96BC-4B38-A667-C3C67D08D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5F1B46-6D95-4B73-8AFB-16975FAA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4465-4D22-4447-9E14-DCF570387E96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558274-40B1-42DD-AECE-EBBD532A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oarding Facilities where  &amp;quot;Level of Care Changed&amp;quot;">
            <a:extLst>
              <a:ext uri="{FF2B5EF4-FFF2-40B4-BE49-F238E27FC236}">
                <a16:creationId xmlns:a16="http://schemas.microsoft.com/office/drawing/2014/main" id="{D75E9BD6-228A-489D-8DB8-E0FB932E3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095F4-3F1D-4E37-B181-1B693BFE6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703C-D698-41B8-AB9C-AAC55194FCF5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E86BD4-788C-4266-95DC-DF4075382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Referrals for Uninsured by Boarding / Placement Hospital">
            <a:extLst>
              <a:ext uri="{FF2B5EF4-FFF2-40B4-BE49-F238E27FC236}">
                <a16:creationId xmlns:a16="http://schemas.microsoft.com/office/drawing/2014/main" id="{2530FC5D-90DA-4F93-9EF4-0FDB9A10A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940EA3-B9CF-41D0-B13C-38B6385AD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2DC0-D493-4DB7-9410-D662711CCFDC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FA8336-3FED-4205-8E67-2EA9A290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Last 12 Months Accumulated Data (White page)">
            <a:extLst>
              <a:ext uri="{FF2B5EF4-FFF2-40B4-BE49-F238E27FC236}">
                <a16:creationId xmlns:a16="http://schemas.microsoft.com/office/drawing/2014/main" id="{C7586A31-EA2C-4A4E-8719-CF0C4D5A2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8D2E79-8028-4BAB-9095-11947354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C3C8-9EF3-4018-8CAC-8A75067A319B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5B5931-30D2-4C13-A4BC-12BE499FC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Number of Referrals - 12 months">
            <a:extLst>
              <a:ext uri="{FF2B5EF4-FFF2-40B4-BE49-F238E27FC236}">
                <a16:creationId xmlns:a16="http://schemas.microsoft.com/office/drawing/2014/main" id="{2E044195-97B9-44DE-A697-77E9F2CB2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A41C18-B7E8-4E6E-93F3-0D43A43E5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3F93-7D0E-43D2-A551-F799DA090910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3CE0DE-09BD-452C-9F96-4F54E53F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by Age Group - 12 months (Line)">
            <a:extLst>
              <a:ext uri="{FF2B5EF4-FFF2-40B4-BE49-F238E27FC236}">
                <a16:creationId xmlns:a16="http://schemas.microsoft.com/office/drawing/2014/main" id="{B1C82B17-E72E-4D36-A152-C09B4A13F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38" y="0"/>
            <a:ext cx="948032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FDEA4-4EAE-4EC8-A32D-DC47D6632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8DFC-B664-4AB3-A61C-E3B6235DBF32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F79EF1-6395-4E54-BCF0-B76012008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with State Agency Involvement - 12 months (Line)">
            <a:extLst>
              <a:ext uri="{FF2B5EF4-FFF2-40B4-BE49-F238E27FC236}">
                <a16:creationId xmlns:a16="http://schemas.microsoft.com/office/drawing/2014/main" id="{B4D9559D-2BBB-45AF-9E12-614144733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69" y="0"/>
            <a:ext cx="954026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7B2C1E-7C01-41B4-BF5A-8CF6AAA9E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FE90-C66C-41EA-9BD2-EA42B7E37A0E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1E0878-4AC3-4DE7-9073-A292A105E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2CAD9AC-20C6-4DA6-AE8D-FC442855A9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284741"/>
              </p:ext>
            </p:extLst>
          </p:nvPr>
        </p:nvGraphicFramePr>
        <p:xfrm>
          <a:off x="609600" y="132080"/>
          <a:ext cx="11145517" cy="6343157"/>
        </p:xfrm>
        <a:graphic>
          <a:graphicData uri="http://schemas.openxmlformats.org/drawingml/2006/table">
            <a:tbl>
              <a:tblPr/>
              <a:tblGrid>
                <a:gridCol w="1893257">
                  <a:extLst>
                    <a:ext uri="{9D8B030D-6E8A-4147-A177-3AD203B41FA5}">
                      <a16:colId xmlns:a16="http://schemas.microsoft.com/office/drawing/2014/main" val="3741404766"/>
                    </a:ext>
                  </a:extLst>
                </a:gridCol>
                <a:gridCol w="526819">
                  <a:extLst>
                    <a:ext uri="{9D8B030D-6E8A-4147-A177-3AD203B41FA5}">
                      <a16:colId xmlns:a16="http://schemas.microsoft.com/office/drawing/2014/main" val="1166715306"/>
                    </a:ext>
                  </a:extLst>
                </a:gridCol>
                <a:gridCol w="526819">
                  <a:extLst>
                    <a:ext uri="{9D8B030D-6E8A-4147-A177-3AD203B41FA5}">
                      <a16:colId xmlns:a16="http://schemas.microsoft.com/office/drawing/2014/main" val="3098462543"/>
                    </a:ext>
                  </a:extLst>
                </a:gridCol>
                <a:gridCol w="526819">
                  <a:extLst>
                    <a:ext uri="{9D8B030D-6E8A-4147-A177-3AD203B41FA5}">
                      <a16:colId xmlns:a16="http://schemas.microsoft.com/office/drawing/2014/main" val="2645712589"/>
                    </a:ext>
                  </a:extLst>
                </a:gridCol>
                <a:gridCol w="526819">
                  <a:extLst>
                    <a:ext uri="{9D8B030D-6E8A-4147-A177-3AD203B41FA5}">
                      <a16:colId xmlns:a16="http://schemas.microsoft.com/office/drawing/2014/main" val="149293182"/>
                    </a:ext>
                  </a:extLst>
                </a:gridCol>
                <a:gridCol w="370420">
                  <a:extLst>
                    <a:ext uri="{9D8B030D-6E8A-4147-A177-3AD203B41FA5}">
                      <a16:colId xmlns:a16="http://schemas.microsoft.com/office/drawing/2014/main" val="2508604858"/>
                    </a:ext>
                  </a:extLst>
                </a:gridCol>
                <a:gridCol w="526819">
                  <a:extLst>
                    <a:ext uri="{9D8B030D-6E8A-4147-A177-3AD203B41FA5}">
                      <a16:colId xmlns:a16="http://schemas.microsoft.com/office/drawing/2014/main" val="2929347939"/>
                    </a:ext>
                  </a:extLst>
                </a:gridCol>
                <a:gridCol w="526819">
                  <a:extLst>
                    <a:ext uri="{9D8B030D-6E8A-4147-A177-3AD203B41FA5}">
                      <a16:colId xmlns:a16="http://schemas.microsoft.com/office/drawing/2014/main" val="2549804786"/>
                    </a:ext>
                  </a:extLst>
                </a:gridCol>
                <a:gridCol w="526819">
                  <a:extLst>
                    <a:ext uri="{9D8B030D-6E8A-4147-A177-3AD203B41FA5}">
                      <a16:colId xmlns:a16="http://schemas.microsoft.com/office/drawing/2014/main" val="3351877807"/>
                    </a:ext>
                  </a:extLst>
                </a:gridCol>
                <a:gridCol w="526819">
                  <a:extLst>
                    <a:ext uri="{9D8B030D-6E8A-4147-A177-3AD203B41FA5}">
                      <a16:colId xmlns:a16="http://schemas.microsoft.com/office/drawing/2014/main" val="2172848358"/>
                    </a:ext>
                  </a:extLst>
                </a:gridCol>
                <a:gridCol w="526819">
                  <a:extLst>
                    <a:ext uri="{9D8B030D-6E8A-4147-A177-3AD203B41FA5}">
                      <a16:colId xmlns:a16="http://schemas.microsoft.com/office/drawing/2014/main" val="1640312866"/>
                    </a:ext>
                  </a:extLst>
                </a:gridCol>
                <a:gridCol w="790229">
                  <a:extLst>
                    <a:ext uri="{9D8B030D-6E8A-4147-A177-3AD203B41FA5}">
                      <a16:colId xmlns:a16="http://schemas.microsoft.com/office/drawing/2014/main" val="1002890633"/>
                    </a:ext>
                  </a:extLst>
                </a:gridCol>
                <a:gridCol w="452734">
                  <a:extLst>
                    <a:ext uri="{9D8B030D-6E8A-4147-A177-3AD203B41FA5}">
                      <a16:colId xmlns:a16="http://schemas.microsoft.com/office/drawing/2014/main" val="2258857541"/>
                    </a:ext>
                  </a:extLst>
                </a:gridCol>
                <a:gridCol w="790229">
                  <a:extLst>
                    <a:ext uri="{9D8B030D-6E8A-4147-A177-3AD203B41FA5}">
                      <a16:colId xmlns:a16="http://schemas.microsoft.com/office/drawing/2014/main" val="971831894"/>
                    </a:ext>
                  </a:extLst>
                </a:gridCol>
                <a:gridCol w="790229">
                  <a:extLst>
                    <a:ext uri="{9D8B030D-6E8A-4147-A177-3AD203B41FA5}">
                      <a16:colId xmlns:a16="http://schemas.microsoft.com/office/drawing/2014/main" val="3045893079"/>
                    </a:ext>
                  </a:extLst>
                </a:gridCol>
                <a:gridCol w="790229">
                  <a:extLst>
                    <a:ext uri="{9D8B030D-6E8A-4147-A177-3AD203B41FA5}">
                      <a16:colId xmlns:a16="http://schemas.microsoft.com/office/drawing/2014/main" val="4192788051"/>
                    </a:ext>
                  </a:extLst>
                </a:gridCol>
                <a:gridCol w="526819">
                  <a:extLst>
                    <a:ext uri="{9D8B030D-6E8A-4147-A177-3AD203B41FA5}">
                      <a16:colId xmlns:a16="http://schemas.microsoft.com/office/drawing/2014/main" val="706321917"/>
                    </a:ext>
                  </a:extLst>
                </a:gridCol>
              </a:tblGrid>
              <a:tr h="70399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Expedited Psychiatric Inpatient Admission  Dashboard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Jun-21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May-21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Jun-20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Variance               (Jun 20 vs. Jun 21)</a:t>
                      </a:r>
                    </a:p>
                  </a:txBody>
                  <a:tcPr marL="4953" marR="4953" marT="49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Percent Change (Jun 20 vs. Jun 21)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994468"/>
                  </a:ext>
                </a:extLst>
              </a:tr>
              <a:tr h="4115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to Placement  (Days)</a:t>
                      </a:r>
                    </a:p>
                  </a:txBody>
                  <a:tcPr marL="4953" marR="4953" marT="4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Time to Placement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56881"/>
                  </a:ext>
                </a:extLst>
              </a:tr>
              <a:tr h="2166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Average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Median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Max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Average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Max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489112"/>
                  </a:ext>
                </a:extLst>
              </a:tr>
              <a:tr h="2166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SUMMARY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451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2.78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541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3.59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325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1.74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790173"/>
                  </a:ext>
                </a:extLst>
              </a:tr>
              <a:tr h="216613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Age Groups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830455"/>
                  </a:ext>
                </a:extLst>
              </a:tr>
              <a:tr h="21661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0-12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5.96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6.24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3.81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45641"/>
                  </a:ext>
                </a:extLst>
              </a:tr>
              <a:tr h="21661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13-17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3.49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4.71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0.42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269247"/>
                  </a:ext>
                </a:extLst>
              </a:tr>
              <a:tr h="21661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Subtotal: 0-17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2.61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1.61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271106"/>
                  </a:ext>
                </a:extLst>
              </a:tr>
              <a:tr h="21661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18-22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1.89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1.60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0.90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039057"/>
                  </a:ext>
                </a:extLst>
              </a:tr>
              <a:tr h="21661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23-64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1.80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1.34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0.46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087829"/>
                  </a:ext>
                </a:extLst>
              </a:tr>
              <a:tr h="21661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65+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1.92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2.81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-0.10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927680"/>
                  </a:ext>
                </a:extLst>
              </a:tr>
              <a:tr h="216613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Insurance Coverage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317230"/>
                  </a:ext>
                </a:extLst>
              </a:tr>
              <a:tr h="21661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Commercial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2.98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4.93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0.98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314402"/>
                  </a:ext>
                </a:extLst>
              </a:tr>
              <a:tr h="21661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Health Safety Net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1.25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1.33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-5.00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-0.97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-56%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339534"/>
                  </a:ext>
                </a:extLst>
              </a:tr>
              <a:tr h="24549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ACO/MCO</a:t>
                      </a:r>
                      <a:r>
                        <a:rPr lang="en-US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345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3.71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1.83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165.00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750675"/>
                  </a:ext>
                </a:extLst>
              </a:tr>
              <a:tr h="21661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Fee-for-Service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1.33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-0.67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938085"/>
                  </a:ext>
                </a:extLst>
              </a:tr>
              <a:tr h="21661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(Unspecified)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1.33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1.89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905232"/>
                  </a:ext>
                </a:extLst>
              </a:tr>
              <a:tr h="21661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Medicare Only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2.74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1.62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0.45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950052"/>
                  </a:ext>
                </a:extLst>
              </a:tr>
              <a:tr h="21661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Medicaid only - Out of State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1.75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290497"/>
                  </a:ext>
                </a:extLst>
              </a:tr>
              <a:tr h="21661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Medicaid-Medicare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1.89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1.53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0.47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204386"/>
                  </a:ext>
                </a:extLst>
              </a:tr>
              <a:tr h="21661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Uninsured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2.44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1.49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-30.00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0.95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-77%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812598"/>
                  </a:ext>
                </a:extLst>
              </a:tr>
              <a:tr h="216613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475052"/>
                  </a:ext>
                </a:extLst>
              </a:tr>
              <a:tr h="21661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DCF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4.87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5.07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3.76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953" marR="4953" marT="49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352652"/>
                  </a:ext>
                </a:extLst>
              </a:tr>
              <a:tr h="21661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DDS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4.86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836010"/>
                  </a:ext>
                </a:extLst>
              </a:tr>
              <a:tr h="21661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DMH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2.67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953" marR="4953" marT="49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0.63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39223"/>
                  </a:ext>
                </a:extLst>
              </a:tr>
              <a:tr h="21661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DYS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#DIV/0!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#DIV/0!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027497"/>
                  </a:ext>
                </a:extLst>
              </a:tr>
            </a:tbl>
          </a:graphicData>
        </a:graphic>
      </p:graphicFrame>
      <p:pic>
        <p:nvPicPr>
          <p:cNvPr id="6" name="Picture 4">
            <a:extLst>
              <a:ext uri="{FF2B5EF4-FFF2-40B4-BE49-F238E27FC236}">
                <a16:creationId xmlns:a16="http://schemas.microsoft.com/office/drawing/2014/main" id="{85095CBD-3A4E-4371-A6BB-049B7CF31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384" y="6475246"/>
            <a:ext cx="9507416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600AD-95BE-4EB4-9278-AB0485674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954B-AB45-4BCF-8CD5-BC3736D4BABD}" type="datetime1">
              <a:rPr lang="en-US" smtClean="0"/>
              <a:t>9/8/2021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770BB9-8C2C-4AF4-A43C-0AFC4FBA7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4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DBD02F06-6CC9-47DA-BB73-9B57308F3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74" y="0"/>
            <a:ext cx="955025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8E1068-099D-4358-932A-B29F024B9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6A233-C078-44CB-9CBA-9CD4F61FA61E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199558-63CF-41B5-A333-06A8EAB81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15 Primary Barriers to Placement - 12 months">
            <a:extLst>
              <a:ext uri="{FF2B5EF4-FFF2-40B4-BE49-F238E27FC236}">
                <a16:creationId xmlns:a16="http://schemas.microsoft.com/office/drawing/2014/main" id="{4F260E28-F6D5-4765-A0D2-68B959BA8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53" y="0"/>
            <a:ext cx="872609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7A3F5A-2AC8-4679-B1C3-37476516D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F32A-02F8-40A1-8299-D64895AE8C9F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6D9919-DDE8-4F98-B883-5F375AE8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Line graph)">
            <a:extLst>
              <a:ext uri="{FF2B5EF4-FFF2-40B4-BE49-F238E27FC236}">
                <a16:creationId xmlns:a16="http://schemas.microsoft.com/office/drawing/2014/main" id="{6D367B6C-23A4-4C4A-969B-F8C2D0650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F65272-C115-48AB-B4F8-7098FFA17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62AD-CC23-4DAF-9832-6380EEF3EAD6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BAB45F-A70E-43F8-BCC0-B6FF4EDC2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Table)">
            <a:extLst>
              <a:ext uri="{FF2B5EF4-FFF2-40B4-BE49-F238E27FC236}">
                <a16:creationId xmlns:a16="http://schemas.microsoft.com/office/drawing/2014/main" id="{363B2C86-5AAC-400E-9745-5B8BC4EDE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D240BE-771F-468B-AC6E-ED120C95B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D2CA-1F9F-4CD5-A09B-75ABD3EDC86A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E00D6E-5E1D-47FC-91FC-4BBDAE5E0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20 Boarding / Placement Hospitals - 12 months">
            <a:extLst>
              <a:ext uri="{FF2B5EF4-FFF2-40B4-BE49-F238E27FC236}">
                <a16:creationId xmlns:a16="http://schemas.microsoft.com/office/drawing/2014/main" id="{F98DB315-BED1-4CDA-B139-D13AAE8D8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93DB90-2245-4101-B56D-D4AFAFBC0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599A-A4A8-4EEA-AD6D-BA5BFDB6D845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D84288-282E-4135-833E-CEA39699C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Repeat EPIA Referrals">
            <a:extLst>
              <a:ext uri="{FF2B5EF4-FFF2-40B4-BE49-F238E27FC236}">
                <a16:creationId xmlns:a16="http://schemas.microsoft.com/office/drawing/2014/main" id="{BFBAD9B2-7686-4A77-8904-50785A3D3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3DC34D-5BE0-443A-99F2-07542FCA8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D294-6766-4A63-B425-7327D89162A9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AF2551-BAD1-4A16-921C-859FEA48F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RePeat Boarding Risk">
            <a:extLst>
              <a:ext uri="{FF2B5EF4-FFF2-40B4-BE49-F238E27FC236}">
                <a16:creationId xmlns:a16="http://schemas.microsoft.com/office/drawing/2014/main" id="{C5C27988-6D40-404D-945F-EA89ABA4D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FFBE40-817A-422C-8919-167F6C2F7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5AE2-F180-4F86-82C9-B2777B8AD536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F831AE-3132-4D20-A8AB-245ACFE4D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id="{43991D17-A988-4C6C-B5E5-05942CE26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009D4F-5DA3-49F0-B943-57F13A7A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B91E-6724-4506-848D-D638BA8D117F}" type="datetime1">
              <a:rPr lang="en-US" smtClean="0"/>
              <a:t>9/8/2021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93DD9-562D-4FD9-A3C0-7A44212B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8CF30C9D-04B0-4B73-A720-E0ADE12DF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BB66F2-2F40-4C87-AAB9-59E99F261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7BEA-C5A8-4025-AFD4-28B0C96142F8}" type="datetime1">
              <a:rPr lang="en-US" smtClean="0"/>
              <a:t>9/8/2021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1616E-C05D-4C92-935A-3BBCE84CC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25856E38-9716-40D0-B13A-D846991DB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976" y="0"/>
            <a:ext cx="857004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E4D16C-FC0A-4FDC-9159-2361F8A9D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90EA-100A-4066-9522-683FD0F6B812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412179-E6D8-4772-A5AA-5D818D71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4D2CB996-1A11-402E-A7C8-C4CDD02EC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52" y="0"/>
            <a:ext cx="9649495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A1F87A-E6CA-4A7D-94EA-D19DA54F5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EAAF-A811-43E1-8452-8AC4E8FCCC89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FE9B71-56C7-4941-A231-1A7BBAE54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Referrals by Age Group">
            <a:extLst>
              <a:ext uri="{FF2B5EF4-FFF2-40B4-BE49-F238E27FC236}">
                <a16:creationId xmlns:a16="http://schemas.microsoft.com/office/drawing/2014/main" id="{0F53CD44-2980-449A-84E4-BC61841F3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A33677-E1B1-441C-8EF7-396A3190C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4F73-77C7-4D3F-8408-984538730F03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880353-B627-4621-84CF-F25E976B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Gender">
            <a:extLst>
              <a:ext uri="{FF2B5EF4-FFF2-40B4-BE49-F238E27FC236}">
                <a16:creationId xmlns:a16="http://schemas.microsoft.com/office/drawing/2014/main" id="{19817199-53BB-4312-84EA-A653D989E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76ED21-0F25-44B3-ADBB-47699AC7B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4771-8C61-4571-856C-7AFAE975FCE8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0200DA-C116-43DF-81BC-CD04DD232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Race">
            <a:extLst>
              <a:ext uri="{FF2B5EF4-FFF2-40B4-BE49-F238E27FC236}">
                <a16:creationId xmlns:a16="http://schemas.microsoft.com/office/drawing/2014/main" id="{A367481C-CE5D-486E-9412-057844100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C62725-F16F-4D83-A3DF-68F3AE882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0CC5-5BA4-4EB8-8E7E-56E9A6AE5282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1148BF-CCEC-4D50-9E4F-2B4A8CC2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577</Words>
  <Application>Microsoft Office PowerPoint</Application>
  <PresentationFormat>Widescreen</PresentationFormat>
  <Paragraphs>403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Garamond</vt:lpstr>
      <vt:lpstr>Office Theme</vt:lpstr>
      <vt:lpstr>EPIA –  June 2021 All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June 2021</dc:title>
  <dc:creator>MacLeod, Jill (DMH)</dc:creator>
  <cp:lastModifiedBy>MacLeod, Jill (DMH)</cp:lastModifiedBy>
  <cp:revision>3</cp:revision>
  <dcterms:created xsi:type="dcterms:W3CDTF">2021-09-08T20:48:25Z</dcterms:created>
  <dcterms:modified xsi:type="dcterms:W3CDTF">2021-09-08T21:26:20Z</dcterms:modified>
</cp:coreProperties>
</file>