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81" d="100"/>
          <a:sy n="81" d="100"/>
        </p:scale>
        <p:origin x="-20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E378-62BC-4A59-BD60-DDFD61EC96B8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15A25-1331-47A1-98E5-5E0E2F3C7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121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xmlns="" id="{C930DFB7-2003-4E3C-96F3-8AFAEC3726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hlinkClick r:id="rId2"/>
              </a:rPr>
              <a:t>EPIA</a:t>
            </a: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 smtClean="0">
                <a:hlinkClick r:id="rId2"/>
              </a:rPr>
              <a:t>MAY 2020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xmlns="" id="{F8A087A0-DAF9-4117-A517-82F0BD84F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Number of Referrals in the Period: 135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Type of Referral by Age Group">
            <a:extLst>
              <a:ext uri="{FF2B5EF4-FFF2-40B4-BE49-F238E27FC236}">
                <a16:creationId xmlns:a16="http://schemas.microsoft.com/office/drawing/2014/main" xmlns="" id="{E2A7FB4C-B76B-42A6-A740-B63C34107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Time to Referral (Days) from Initial Evaluation">
            <a:extLst>
              <a:ext uri="{FF2B5EF4-FFF2-40B4-BE49-F238E27FC236}">
                <a16:creationId xmlns:a16="http://schemas.microsoft.com/office/drawing/2014/main" xmlns="" id="{6CA6F8ED-8AB7-4EF0-8718-1CDFA0F78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84" y="0"/>
            <a:ext cx="9095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Barriers to Placement">
            <a:extLst>
              <a:ext uri="{FF2B5EF4-FFF2-40B4-BE49-F238E27FC236}">
                <a16:creationId xmlns:a16="http://schemas.microsoft.com/office/drawing/2014/main" xmlns="" id="{B37EE347-C21E-4601-96B4-4EC8733DC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Primary Diagnosis">
            <a:extLst>
              <a:ext uri="{FF2B5EF4-FFF2-40B4-BE49-F238E27FC236}">
                <a16:creationId xmlns:a16="http://schemas.microsoft.com/office/drawing/2014/main" xmlns="" id="{7B566B4B-27A0-4E62-915D-3B6D9D78C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12" y="0"/>
            <a:ext cx="9597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10 Boarding / Placement Hospitals">
            <a:extLst>
              <a:ext uri="{FF2B5EF4-FFF2-40B4-BE49-F238E27FC236}">
                <a16:creationId xmlns:a16="http://schemas.microsoft.com/office/drawing/2014/main" xmlns="" id="{653BC8B7-19A8-483B-A29A-00B166F1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xmlns="" id="{5D9CDA90-A408-4F81-B0FE-2C59C1315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xmlns="" id="{4A39507F-4CBD-4B9C-BD06-4A88D3F27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Last 12 Months Accumulated Data (White page)">
            <a:extLst>
              <a:ext uri="{FF2B5EF4-FFF2-40B4-BE49-F238E27FC236}">
                <a16:creationId xmlns:a16="http://schemas.microsoft.com/office/drawing/2014/main" xmlns="" id="{DA096F2D-A111-4381-AE34-C644C3E8D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- 12 months">
            <a:extLst>
              <a:ext uri="{FF2B5EF4-FFF2-40B4-BE49-F238E27FC236}">
                <a16:creationId xmlns:a16="http://schemas.microsoft.com/office/drawing/2014/main" xmlns="" id="{96C9BBB9-CC83-47DB-8534-40B21193D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Top 15 Primary Barriers to Placement - 12 months">
            <a:extLst>
              <a:ext uri="{FF2B5EF4-FFF2-40B4-BE49-F238E27FC236}">
                <a16:creationId xmlns:a16="http://schemas.microsoft.com/office/drawing/2014/main" xmlns="" id="{FE18C9C9-9F76-4DCE-B737-85BA5154C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84" y="0"/>
            <a:ext cx="9366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Age Group">
            <a:extLst>
              <a:ext uri="{FF2B5EF4-FFF2-40B4-BE49-F238E27FC236}">
                <a16:creationId xmlns:a16="http://schemas.microsoft.com/office/drawing/2014/main" xmlns="" id="{37156543-B09E-4349-AD40-178F85EE5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5 Barriers to Placement by Month - 12 months (Line graph)">
            <a:extLst>
              <a:ext uri="{FF2B5EF4-FFF2-40B4-BE49-F238E27FC236}">
                <a16:creationId xmlns:a16="http://schemas.microsoft.com/office/drawing/2014/main" xmlns="" id="{D572C11C-B089-4DF7-8313-91FE66845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Table)">
            <a:extLst>
              <a:ext uri="{FF2B5EF4-FFF2-40B4-BE49-F238E27FC236}">
                <a16:creationId xmlns:a16="http://schemas.microsoft.com/office/drawing/2014/main" xmlns="" id="{B5729213-5C0F-4A19-A7FD-B7A38EEE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Average Time (Days) to Placement after Referral by Referral Date - 12 months">
            <a:extLst>
              <a:ext uri="{FF2B5EF4-FFF2-40B4-BE49-F238E27FC236}">
                <a16:creationId xmlns:a16="http://schemas.microsoft.com/office/drawing/2014/main" xmlns="" id="{F8D40482-1C13-481C-A0DD-F328E452D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5" y="0"/>
            <a:ext cx="1065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Number of Referrals by Age Group - 12 months (Line)">
            <a:extLst>
              <a:ext uri="{FF2B5EF4-FFF2-40B4-BE49-F238E27FC236}">
                <a16:creationId xmlns:a16="http://schemas.microsoft.com/office/drawing/2014/main" xmlns="" id="{8B636E58-1B2A-45D3-AF3A-27D886CD9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5" y="0"/>
            <a:ext cx="10542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Number of Referrals with State Agency Involvement - 12 months (Line)">
            <a:extLst>
              <a:ext uri="{FF2B5EF4-FFF2-40B4-BE49-F238E27FC236}">
                <a16:creationId xmlns:a16="http://schemas.microsoft.com/office/drawing/2014/main" xmlns="" id="{94D1B064-289C-49BA-A012-9DEF19A63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" y="0"/>
            <a:ext cx="10636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Top 10 Boarding / Placement Hospitals - 12 months">
            <a:extLst>
              <a:ext uri="{FF2B5EF4-FFF2-40B4-BE49-F238E27FC236}">
                <a16:creationId xmlns:a16="http://schemas.microsoft.com/office/drawing/2014/main" xmlns="" id="{F0A0EC73-3117-4A82-BD3E-508D8CD31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Top 10 Boarding / Placement Hospitals - 12 months (0-17 and 18+)">
            <a:extLst>
              <a:ext uri="{FF2B5EF4-FFF2-40B4-BE49-F238E27FC236}">
                <a16:creationId xmlns:a16="http://schemas.microsoft.com/office/drawing/2014/main" xmlns="" id="{E28D548A-0C25-4C31-BDD8-9A761DB89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">
            <a:extLst>
              <a:ext uri="{FF2B5EF4-FFF2-40B4-BE49-F238E27FC236}">
                <a16:creationId xmlns:a16="http://schemas.microsoft.com/office/drawing/2014/main" xmlns="" id="{A5557B23-9777-4A90-B2C6-4A5B60558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Average Time to Placement from Referral by Age Group">
            <a:extLst>
              <a:ext uri="{FF2B5EF4-FFF2-40B4-BE49-F238E27FC236}">
                <a16:creationId xmlns:a16="http://schemas.microsoft.com/office/drawing/2014/main" xmlns="" id="{1DBC7A9E-E549-4706-8FBF-EA58162FE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Average Time to Placement from Referral by Age">
            <a:extLst>
              <a:ext uri="{FF2B5EF4-FFF2-40B4-BE49-F238E27FC236}">
                <a16:creationId xmlns:a16="http://schemas.microsoft.com/office/drawing/2014/main" xmlns="" id="{6D7317FE-8BE9-45F1-BFF6-516BFD3CC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Average Time to Placement (Days) from Referral by Insurance Carrier">
            <a:extLst>
              <a:ext uri="{FF2B5EF4-FFF2-40B4-BE49-F238E27FC236}">
                <a16:creationId xmlns:a16="http://schemas.microsoft.com/office/drawing/2014/main" xmlns="" id="{78BA1EC3-F06E-4A64-BBC6-946116C2E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" y="357187"/>
            <a:ext cx="113442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Race">
            <a:extLst>
              <a:ext uri="{FF2B5EF4-FFF2-40B4-BE49-F238E27FC236}">
                <a16:creationId xmlns:a16="http://schemas.microsoft.com/office/drawing/2014/main" xmlns="" id="{092AEC0D-1919-40A4-A4B1-58A1F8705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Ethnicity">
            <a:extLst>
              <a:ext uri="{FF2B5EF4-FFF2-40B4-BE49-F238E27FC236}">
                <a16:creationId xmlns:a16="http://schemas.microsoft.com/office/drawing/2014/main" xmlns="" id="{1040BE93-A26A-4CD4-9FA0-F9A8EA148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Type of Referral">
            <a:extLst>
              <a:ext uri="{FF2B5EF4-FFF2-40B4-BE49-F238E27FC236}">
                <a16:creationId xmlns:a16="http://schemas.microsoft.com/office/drawing/2014/main" xmlns="" id="{D72D5C23-06C8-4B5B-9A44-8B5F3F5B3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Custom</PresentationFormat>
  <Paragraphs>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EPIA MAY 2020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MAY 2020</dc:title>
  <dc:creator>MacLeod, Jill (DMH)</dc:creator>
  <cp:lastModifiedBy>MacLeod, Jill (DMH)</cp:lastModifiedBy>
  <cp:revision>2</cp:revision>
  <dcterms:created xsi:type="dcterms:W3CDTF">2020-06-24T15:58:44Z</dcterms:created>
  <dcterms:modified xsi:type="dcterms:W3CDTF">2020-06-24T16:02:14Z</dcterms:modified>
</cp:coreProperties>
</file>