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3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73" d="100"/>
          <a:sy n="73" d="100"/>
        </p:scale>
        <p:origin x="-52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53894-4EB3-4F2C-BCCB-06C430D7242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463E3-3E1A-4CEE-ACE4-2A55FA62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0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121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xmlns="" id="{1AB5DDF4-1A43-4396-89CD-2D9DC0A8E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hlinkClick r:id="rId2"/>
              </a:rPr>
              <a:t>EPIA</a:t>
            </a: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MAY 2020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xmlns="" id="{146CB62A-A41E-49F9-B6E4-A29B590533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Total for Period: 221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6/24/2020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Type of Referral">
            <a:extLst>
              <a:ext uri="{FF2B5EF4-FFF2-40B4-BE49-F238E27FC236}">
                <a16:creationId xmlns:a16="http://schemas.microsoft.com/office/drawing/2014/main" xmlns="" id="{0BC418B1-120B-4EB0-BF00-0DFDEAF75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Type of Referral by Age Group">
            <a:extLst>
              <a:ext uri="{FF2B5EF4-FFF2-40B4-BE49-F238E27FC236}">
                <a16:creationId xmlns:a16="http://schemas.microsoft.com/office/drawing/2014/main" xmlns="" id="{F24D784C-2763-4E88-AB55-373692E68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Time to Referral (Days) from Initial Evaluation">
            <a:extLst>
              <a:ext uri="{FF2B5EF4-FFF2-40B4-BE49-F238E27FC236}">
                <a16:creationId xmlns:a16="http://schemas.microsoft.com/office/drawing/2014/main" xmlns="" id="{59204A8D-4F5D-4C2C-A42B-725EA6D36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84" y="0"/>
            <a:ext cx="9095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Barriers to Placement">
            <a:extLst>
              <a:ext uri="{FF2B5EF4-FFF2-40B4-BE49-F238E27FC236}">
                <a16:creationId xmlns:a16="http://schemas.microsoft.com/office/drawing/2014/main" xmlns="" id="{1A0964FF-320B-4149-8663-F42973125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48" y="0"/>
            <a:ext cx="9356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Primary Diagnosis">
            <a:extLst>
              <a:ext uri="{FF2B5EF4-FFF2-40B4-BE49-F238E27FC236}">
                <a16:creationId xmlns:a16="http://schemas.microsoft.com/office/drawing/2014/main" xmlns="" id="{14D8F532-D60F-4936-B710-FA8CE836A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12" y="0"/>
            <a:ext cx="9597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10 Boarding / Placement Hospitals">
            <a:extLst>
              <a:ext uri="{FF2B5EF4-FFF2-40B4-BE49-F238E27FC236}">
                <a16:creationId xmlns:a16="http://schemas.microsoft.com/office/drawing/2014/main" xmlns="" id="{97F19F64-D3E5-4DFF-BEA6-5E2A95D4A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xmlns="" id="{EA593A22-6F30-4812-9A25-E0599450E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for Uninsured by Boarding / Placement Hospital">
            <a:extLst>
              <a:ext uri="{FF2B5EF4-FFF2-40B4-BE49-F238E27FC236}">
                <a16:creationId xmlns:a16="http://schemas.microsoft.com/office/drawing/2014/main" xmlns="" id="{A1E71AF4-C7CF-4CD5-AB06-B0E2D3944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99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Last 12 Months Accumulated Data (White page)">
            <a:extLst>
              <a:ext uri="{FF2B5EF4-FFF2-40B4-BE49-F238E27FC236}">
                <a16:creationId xmlns:a16="http://schemas.microsoft.com/office/drawing/2014/main" xmlns="" id="{A4C6A661-544F-4179-B890-64772BB0F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- 12 months">
            <a:extLst>
              <a:ext uri="{FF2B5EF4-FFF2-40B4-BE49-F238E27FC236}">
                <a16:creationId xmlns:a16="http://schemas.microsoft.com/office/drawing/2014/main" xmlns="" id="{AC63C03F-B5F4-4C3E-B1E3-23DC211A4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25159"/>
            <a:ext cx="11898923" cy="560996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Expedited Psychiatric Admissions Dashboard </a:t>
            </a:r>
            <a:r>
              <a:rPr lang="en-US" sz="3600" dirty="0" smtClean="0"/>
              <a:t>– May </a:t>
            </a:r>
            <a:r>
              <a:rPr lang="en-US" sz="3600" dirty="0"/>
              <a:t>2020</a:t>
            </a:r>
            <a:r>
              <a:rPr lang="en-US" sz="1400" baseline="30000" dirty="0"/>
              <a:t>1</a:t>
            </a:r>
            <a:endParaRPr lang="en-US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400801"/>
            <a:ext cx="7937500" cy="51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558705"/>
            <a:ext cx="12651880" cy="584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986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Top 15 Primary Barriers to Placement - 12 months">
            <a:extLst>
              <a:ext uri="{FF2B5EF4-FFF2-40B4-BE49-F238E27FC236}">
                <a16:creationId xmlns:a16="http://schemas.microsoft.com/office/drawing/2014/main" xmlns="" id="{4F08D3EA-F784-4BE7-BC70-9DDB1D7E7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48" y="0"/>
            <a:ext cx="9356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5 Barriers to Placement by Month - 12 months (Line graph)">
            <a:extLst>
              <a:ext uri="{FF2B5EF4-FFF2-40B4-BE49-F238E27FC236}">
                <a16:creationId xmlns:a16="http://schemas.microsoft.com/office/drawing/2014/main" xmlns="" id="{5EC1031C-4AE4-4988-94A6-4D23073B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Table)">
            <a:extLst>
              <a:ext uri="{FF2B5EF4-FFF2-40B4-BE49-F238E27FC236}">
                <a16:creationId xmlns:a16="http://schemas.microsoft.com/office/drawing/2014/main" xmlns="" id="{7E9F0B6C-DEEB-40E9-8CF8-3AC0B80E3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Average Time (Days) to Placement after Referral by Referral Date - 12 months">
            <a:extLst>
              <a:ext uri="{FF2B5EF4-FFF2-40B4-BE49-F238E27FC236}">
                <a16:creationId xmlns:a16="http://schemas.microsoft.com/office/drawing/2014/main" xmlns="" id="{27BE6A37-D7BE-4168-82A6-FBCFE21B5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5" y="0"/>
            <a:ext cx="10652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Number of Referrals by Age Group - 12 months (Line)">
            <a:extLst>
              <a:ext uri="{FF2B5EF4-FFF2-40B4-BE49-F238E27FC236}">
                <a16:creationId xmlns:a16="http://schemas.microsoft.com/office/drawing/2014/main" xmlns="" id="{95C92E56-C30C-4C17-8218-60A48D189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5" y="0"/>
            <a:ext cx="10542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Number of Referrals with State Agency Involvement - 12 months (Line)">
            <a:extLst>
              <a:ext uri="{FF2B5EF4-FFF2-40B4-BE49-F238E27FC236}">
                <a16:creationId xmlns:a16="http://schemas.microsoft.com/office/drawing/2014/main" xmlns="" id="{C2DEA004-E84F-44A9-855A-7B30DA5C1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" y="0"/>
            <a:ext cx="10636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Top 10 Boarding / Placement Hospitals - 12 months">
            <a:extLst>
              <a:ext uri="{FF2B5EF4-FFF2-40B4-BE49-F238E27FC236}">
                <a16:creationId xmlns:a16="http://schemas.microsoft.com/office/drawing/2014/main" xmlns="" id="{74EEC46D-CFF9-42B2-A80D-57E41AEBC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Top 10 Boarding / Placement Hospitals - 12 months (0-17 and 18+)">
            <a:extLst>
              <a:ext uri="{FF2B5EF4-FFF2-40B4-BE49-F238E27FC236}">
                <a16:creationId xmlns:a16="http://schemas.microsoft.com/office/drawing/2014/main" xmlns="" id="{4123DBC7-39BD-4783-9AB1-0BE8A7E2B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Age Group">
            <a:extLst>
              <a:ext uri="{FF2B5EF4-FFF2-40B4-BE49-F238E27FC236}">
                <a16:creationId xmlns:a16="http://schemas.microsoft.com/office/drawing/2014/main" xmlns="" id="{B99438AF-B0D5-444A-AC35-CC5FB75B6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">
            <a:extLst>
              <a:ext uri="{FF2B5EF4-FFF2-40B4-BE49-F238E27FC236}">
                <a16:creationId xmlns:a16="http://schemas.microsoft.com/office/drawing/2014/main" xmlns="" id="{2759C90C-A1A0-4ADD-A05B-58E2324FC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Average Time to Placement from Referral by Age Group">
            <a:extLst>
              <a:ext uri="{FF2B5EF4-FFF2-40B4-BE49-F238E27FC236}">
                <a16:creationId xmlns:a16="http://schemas.microsoft.com/office/drawing/2014/main" xmlns="" id="{1D28A96B-1D58-4ACB-B19C-6FC8582A2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Average Time to Placement from Referral by Age">
            <a:extLst>
              <a:ext uri="{FF2B5EF4-FFF2-40B4-BE49-F238E27FC236}">
                <a16:creationId xmlns:a16="http://schemas.microsoft.com/office/drawing/2014/main" xmlns="" id="{F87CCBB9-3603-4294-A719-947E0AE50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Average Time to Placement (Days) from Referral by Insurance Carrier">
            <a:extLst>
              <a:ext uri="{FF2B5EF4-FFF2-40B4-BE49-F238E27FC236}">
                <a16:creationId xmlns:a16="http://schemas.microsoft.com/office/drawing/2014/main" xmlns="" id="{4E5229FC-A275-487C-9973-047A9100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4" y="0"/>
            <a:ext cx="10146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Race">
            <a:extLst>
              <a:ext uri="{FF2B5EF4-FFF2-40B4-BE49-F238E27FC236}">
                <a16:creationId xmlns:a16="http://schemas.microsoft.com/office/drawing/2014/main" xmlns="" id="{467AA17E-6B82-4ECC-B9B1-73A706B28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Ethnicity">
            <a:extLst>
              <a:ext uri="{FF2B5EF4-FFF2-40B4-BE49-F238E27FC236}">
                <a16:creationId xmlns:a16="http://schemas.microsoft.com/office/drawing/2014/main" xmlns="" id="{495B5743-17B6-490D-8241-3AF6D8976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</Words>
  <Application>Microsoft Office PowerPoint</Application>
  <PresentationFormat>Custom</PresentationFormat>
  <Paragraphs>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EPIA MAY 2020 All Ages</vt:lpstr>
      <vt:lpstr>Expedited Psychiatric Admissions Dashboard – May 20201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MAY 2020</dc:title>
  <dc:creator>MacLeod, Jill (DMH)</dc:creator>
  <cp:lastModifiedBy>MacLeod, Jill (DMH)</cp:lastModifiedBy>
  <cp:revision>5</cp:revision>
  <dcterms:created xsi:type="dcterms:W3CDTF">2020-06-24T15:26:34Z</dcterms:created>
  <dcterms:modified xsi:type="dcterms:W3CDTF">2020-06-24T15:49:09Z</dcterms:modified>
</cp:coreProperties>
</file>