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67" d="100"/>
          <a:sy n="67" d="100"/>
        </p:scale>
        <p:origin x="56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4A3B7-43CF-41CD-BA3A-59F8E09D9D7B}" type="datetimeFigureOut">
              <a:rPr lang="en-US" smtClean="0"/>
              <a:t>8/18/2021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47CE2-453F-4303-BEAB-AD27237375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74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1A6E6-075E-4828-AF88-09BD0A74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3800DB-487B-4E23-AC0B-90C9ED4E1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DF5B1-3694-42A9-866E-9F1FF6CF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718E67-8162-4BE0-9B01-22B89A120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68B9D-A8C9-40C5-85B0-14F435F39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3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536FE-B6CA-4D45-A719-6B51F3FF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B9388C-63B0-4DA8-97D0-BEEDCF401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9BDB0-2A2B-43AC-965A-A9E7E7F74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DA7C3-2A5B-4BED-A540-9136486C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5888E8-31D6-4E51-9228-0D6066FE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0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D010CA-6776-433E-8E25-97899E0828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391E6E-3CF5-4535-B37E-E30058EA28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ADEE3-AAA7-4846-8EC6-84B1537C1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1DABD6-6E60-4895-89B1-3604A484D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4D314-6D1C-4A42-A445-B77646B2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526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4D5D7-9AEB-44F2-8A04-0694BE1520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E933F-693D-4770-8DC4-A5A086AC8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7849A-1CE6-4F5C-95D7-EA8DA5EE5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E1FD0-B95E-4CF6-9A27-0F91F96DA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123BE-5891-49D6-A758-867A98F38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2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85FC7-1BEA-438E-A0A7-88FF5511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D5F5C0-417B-4A28-8AE9-A79AC74A6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C6257-C490-4059-9E97-16E4667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4051CD-74EC-43C1-9F21-D33BD297F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C95141-29DC-41BA-BE25-E899055F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532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4FC21-AE04-4050-80E6-D9DCA4B50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85F7E-EF45-48F7-9E54-C6806D0E96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4501F-6ED5-4112-B037-D3E9F8CF2C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1E48C-176E-4E60-8CB3-542516996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2202B-C929-4B39-AF47-D17C38F8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EEBF3-930A-4A23-810D-C1880E7A6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384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48E08-A828-430D-B8A6-7302E570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F5402-465C-4E68-BF7E-BFE1177B55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9B917D-5EC9-44FC-B8A7-9ADF4ADC4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CF5D4-E55C-42FF-A7E5-2466DE35B8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79A7F-77F4-4169-8D51-212344199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735923-3BB5-4F33-8E76-56665E95B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A43FC79-7089-4373-88DC-12501E78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4E0BEB1-B009-47B7-B159-DE05E615E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72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FFCC-78CC-4E9D-A277-8230F2733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4CEFE7-D923-48C1-B2FE-8110829C6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8F91C9-7841-4F7B-8F24-B5FF45B5B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896739-CF17-4867-A5ED-317AD19F5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114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8942B-5ECF-4556-91C2-496E4C52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1589EF-E9AD-45F7-BFBE-6F8AD3570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18E0FA-5424-403C-8462-1B7C301C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240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27A56-C315-441C-9002-DFD599AED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57D9A-8037-4B31-951B-4675ADA69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3141B-5121-4179-B3F6-529569122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0C32E-3427-4696-A55A-56886EA2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DFE526-7D20-4EC0-9624-E77981295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A82D7-E462-4060-85D6-85CF55540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05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919B-BF68-4590-8CA9-A51BAC0F7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4BC1AA-5C68-47DC-BBF0-1E309865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1A636-7F9C-43EC-B2F2-6FB3323CB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19410E-A050-4AA2-BC89-EF52EB1C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C23AB0-18A5-4589-926D-C00F68CFE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54EE52-EECA-4C6E-83E9-6382044D3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8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3F6010-77C4-45FE-968C-712199A5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B1B2C-5D5F-46D9-92F5-ECDF2816A1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34894-C6F5-46F1-BAA2-AFEA88E681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8/18/2021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5B1C84-4663-4022-BBEA-7667FEBCF3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2820DA-1F3A-421F-A770-A6347089E3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3D32D-F1BC-4E9C-97E1-36CFF5B22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2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tableau.dmh.state.ma.us/#/site/Community/workbooks/1473/views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1">
            <a:extLst>
              <a:ext uri="{FF2B5EF4-FFF2-40B4-BE49-F238E27FC236}">
                <a16:creationId xmlns:a16="http://schemas.microsoft.com/office/drawing/2014/main" id="{7B2DB964-5699-44F2-A7BE-78AB32869B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hlinkClick r:id="rId2"/>
              </a:rPr>
              <a:t>EPIA – 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May 2021</a:t>
            </a:r>
            <a:br>
              <a:rPr lang="en-US" dirty="0">
                <a:hlinkClick r:id="rId2"/>
              </a:rPr>
            </a:br>
            <a:r>
              <a:rPr lang="en-US" dirty="0">
                <a:hlinkClick r:id="rId2"/>
              </a:rPr>
              <a:t>Ages 0 to 17</a:t>
            </a:r>
          </a:p>
        </p:txBody>
      </p:sp>
      <p:sp>
        <p:nvSpPr>
          <p:cNvPr id="3" name="slide1">
            <a:extLst>
              <a:ext uri="{FF2B5EF4-FFF2-40B4-BE49-F238E27FC236}">
                <a16:creationId xmlns:a16="http://schemas.microsoft.com/office/drawing/2014/main" id="{97D123F1-6B23-4A46-8C96-6E18945E1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Referrals in Period: 264</a:t>
            </a:r>
            <a:endParaRPr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CEF19-70F8-40AD-8DA1-98DBE3DE1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BC9217-D0B8-40E0-94A1-18B1D088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de10" descr="Primary Barriers to Placement">
            <a:extLst>
              <a:ext uri="{FF2B5EF4-FFF2-40B4-BE49-F238E27FC236}">
                <a16:creationId xmlns:a16="http://schemas.microsoft.com/office/drawing/2014/main" id="{C837254F-4DB1-41C8-9BAF-05242F9CE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17100-88A7-49E5-A3CE-C3D5D740E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238EFE-964F-4AB9-81FE-1BDEB93A7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de11" descr="Primary Diagnosis">
            <a:extLst>
              <a:ext uri="{FF2B5EF4-FFF2-40B4-BE49-F238E27FC236}">
                <a16:creationId xmlns:a16="http://schemas.microsoft.com/office/drawing/2014/main" id="{A3937FD2-91EA-4CF3-BA55-941FA04C55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04" y="0"/>
            <a:ext cx="8868191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E2B3D8-A0B4-4EBC-A0ED-7BCC2B68A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0CA766-4721-4434-8FA4-6A35B7B06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de12" descr="Top 20 Boarding / Placement Hospitals">
            <a:extLst>
              <a:ext uri="{FF2B5EF4-FFF2-40B4-BE49-F238E27FC236}">
                <a16:creationId xmlns:a16="http://schemas.microsoft.com/office/drawing/2014/main" id="{8D62115A-BB33-4650-9B4C-F55A8D843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765194-8D20-4BBE-B136-B2AEF0A98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E327AB-E4AD-4F03-8DB3-A1CE53D9C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slide13" descr="Boarding Facilities where  &amp;quot;Level of Care Changed&amp;quot;">
            <a:extLst>
              <a:ext uri="{FF2B5EF4-FFF2-40B4-BE49-F238E27FC236}">
                <a16:creationId xmlns:a16="http://schemas.microsoft.com/office/drawing/2014/main" id="{43DA5C64-C9E3-44E0-A0C2-D3E27A673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692" y="0"/>
            <a:ext cx="8440616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6474A8-6114-41A6-9FCA-98A128AC9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F471EC-E68F-4CB0-85E1-08549BEAA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lide14" descr="Referrals for Uninsured by Boarding / Placement Hospital">
            <a:extLst>
              <a:ext uri="{FF2B5EF4-FFF2-40B4-BE49-F238E27FC236}">
                <a16:creationId xmlns:a16="http://schemas.microsoft.com/office/drawing/2014/main" id="{C9FDF026-EFD3-4924-9DEB-7063BD26B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0DA38A-7A25-4DA2-A683-7A7ADE43C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1DC84F-C73C-435F-B9A0-36D421A62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lide15" descr="Last 12 Months Accumulated Data (White page)">
            <a:extLst>
              <a:ext uri="{FF2B5EF4-FFF2-40B4-BE49-F238E27FC236}">
                <a16:creationId xmlns:a16="http://schemas.microsoft.com/office/drawing/2014/main" id="{155A5960-CE91-4B96-BFC3-FAA82DD4A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A71B99-7701-479F-ABCF-6D5EF5146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DB0051-5105-4115-9A5F-2F10717C5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de16" descr="Number of Referrals - 12 months">
            <a:extLst>
              <a:ext uri="{FF2B5EF4-FFF2-40B4-BE49-F238E27FC236}">
                <a16:creationId xmlns:a16="http://schemas.microsoft.com/office/drawing/2014/main" id="{6B84A581-850B-4BAE-939A-CC797DBAE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750CD0-19C2-401B-AC85-432755B3F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546C0E-129F-4C85-9D6A-5F67AA538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slide17" descr="Number of Referrals by Age Group - 12 months (Line)">
            <a:extLst>
              <a:ext uri="{FF2B5EF4-FFF2-40B4-BE49-F238E27FC236}">
                <a16:creationId xmlns:a16="http://schemas.microsoft.com/office/drawing/2014/main" id="{DA260418-4817-4AAF-9883-0237786989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838" y="0"/>
            <a:ext cx="948032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BBB814-87CD-4052-B386-CD58584B2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16E29F-A8BF-4D50-ACC0-9D7887C35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slide18" descr="Number of Referrals with State Agency Involvement - 12 months (Line)">
            <a:extLst>
              <a:ext uri="{FF2B5EF4-FFF2-40B4-BE49-F238E27FC236}">
                <a16:creationId xmlns:a16="http://schemas.microsoft.com/office/drawing/2014/main" id="{DD327B7A-DD9D-4ED2-8AFE-4C68EA6F9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869" y="0"/>
            <a:ext cx="954026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B9EF6-AED9-4FED-B68C-C706A1F87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D67FEC-4901-4DB6-97DD-DCCFC1344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slide19" descr="Average Time (Days) to Placement after Referral by Referral Date - 12 months">
            <a:extLst>
              <a:ext uri="{FF2B5EF4-FFF2-40B4-BE49-F238E27FC236}">
                <a16:creationId xmlns:a16="http://schemas.microsoft.com/office/drawing/2014/main" id="{9EE8BAC5-09FD-4D77-A304-40E7E298A2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74" y="0"/>
            <a:ext cx="9550252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2A2E4F-945B-424D-AAAB-2B9AA616B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96861A-B6F9-42C9-AC49-BA0BACED7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2" descr="Referrals by Insurance Plan Type">
            <a:extLst>
              <a:ext uri="{FF2B5EF4-FFF2-40B4-BE49-F238E27FC236}">
                <a16:creationId xmlns:a16="http://schemas.microsoft.com/office/drawing/2014/main" id="{DBCE1409-0E76-449A-B4B9-F3F751CD0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1017F-FE0B-4D53-85FA-D13E22998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E60FE6-5C13-4F09-80A6-AA3A827B2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de20" descr="Top 15 Primary Barriers to Placement - 12 months">
            <a:extLst>
              <a:ext uri="{FF2B5EF4-FFF2-40B4-BE49-F238E27FC236}">
                <a16:creationId xmlns:a16="http://schemas.microsoft.com/office/drawing/2014/main" id="{418BA89F-6870-4CE4-9F9E-CE613E4BDF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953" y="0"/>
            <a:ext cx="8726093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D6C38-028B-4B03-9FCF-F27D30AD5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52D1D2-C9E1-4802-B176-3C5FC2B92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slide21" descr="Top 5 Barriers to Placement by Month - 12 months (Line graph)">
            <a:extLst>
              <a:ext uri="{FF2B5EF4-FFF2-40B4-BE49-F238E27FC236}">
                <a16:creationId xmlns:a16="http://schemas.microsoft.com/office/drawing/2014/main" id="{531F5AD0-9740-491B-B6C5-9C57E3AA6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C4F3CF-3CE5-446A-BA77-7C23AF5D8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B972CF-4652-427F-8D0C-CE443F977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lide22" descr="Top 5 Barriers to Placement by Month - 12 months (Table)">
            <a:extLst>
              <a:ext uri="{FF2B5EF4-FFF2-40B4-BE49-F238E27FC236}">
                <a16:creationId xmlns:a16="http://schemas.microsoft.com/office/drawing/2014/main" id="{805A5661-1B66-4422-8D08-BE7C6806A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A7AFD7-EC6F-4D7D-9AB7-DD50B78D3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AFBE12-FA87-4FC7-9BDB-E0B5315A1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lide23" descr="Top 20 Boarding / Placement Hospitals - 12 months">
            <a:extLst>
              <a:ext uri="{FF2B5EF4-FFF2-40B4-BE49-F238E27FC236}">
                <a16:creationId xmlns:a16="http://schemas.microsoft.com/office/drawing/2014/main" id="{44BB6442-81DA-47F2-814D-76E3BB8E43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B46FC1-B53F-45F6-BECC-2B5706230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7DB89E-7AFA-4EE2-952A-26B2B1D3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de3" descr="Type of Referral">
            <a:extLst>
              <a:ext uri="{FF2B5EF4-FFF2-40B4-BE49-F238E27FC236}">
                <a16:creationId xmlns:a16="http://schemas.microsoft.com/office/drawing/2014/main" id="{3AB820D3-2B99-41F8-B766-C43FF38F5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D717C6-CC44-495B-83F2-02695E94A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0179BF-2F7B-433D-B004-B35567094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de4" descr="Time to Referral (Days) from Initial Evaluation">
            <a:extLst>
              <a:ext uri="{FF2B5EF4-FFF2-40B4-BE49-F238E27FC236}">
                <a16:creationId xmlns:a16="http://schemas.microsoft.com/office/drawing/2014/main" id="{62E3D8DB-3204-4F17-9180-861DC7DF2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76" y="0"/>
            <a:ext cx="8570047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A5F9F-6A89-4F08-9C4D-910B903D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24A566-853B-4851-BE16-EC6A1248D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de5" descr="Time to Referral (Days) from Initial Evaluation by outcome">
            <a:extLst>
              <a:ext uri="{FF2B5EF4-FFF2-40B4-BE49-F238E27FC236}">
                <a16:creationId xmlns:a16="http://schemas.microsoft.com/office/drawing/2014/main" id="{5EA8F39B-6086-4CCF-84FF-574D3DAEB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52" y="0"/>
            <a:ext cx="9649495" cy="685799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9BCD64-969C-403E-9455-D8F3B2C0C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4D9262-8547-4E9D-8E5F-EE2D41918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de6" descr="Referrals by Age Group">
            <a:extLst>
              <a:ext uri="{FF2B5EF4-FFF2-40B4-BE49-F238E27FC236}">
                <a16:creationId xmlns:a16="http://schemas.microsoft.com/office/drawing/2014/main" id="{3F123B3A-3B57-43ED-A279-CDAFA2B2F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92711-C19C-4A9B-ACF5-A4B8203E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228E490-FC29-43F0-8B19-3D3600D3C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de7" descr="Referrals by Gender">
            <a:extLst>
              <a:ext uri="{FF2B5EF4-FFF2-40B4-BE49-F238E27FC236}">
                <a16:creationId xmlns:a16="http://schemas.microsoft.com/office/drawing/2014/main" id="{F17A1B33-E627-4275-B977-68AA17DBA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4D62E4-BCD1-4584-B4AA-73F4363B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E5BB2B-8FEA-4E8B-A7EB-04D3704A5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de8" descr="Referrals by Race">
            <a:extLst>
              <a:ext uri="{FF2B5EF4-FFF2-40B4-BE49-F238E27FC236}">
                <a16:creationId xmlns:a16="http://schemas.microsoft.com/office/drawing/2014/main" id="{18D4F7B4-C280-467F-AADD-EE997974DD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572D7-685F-4891-A49A-3CCEA7F8A6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C84E1-A8A5-495D-815B-5DB2DF790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de9" descr="Referrals by Ethnicity">
            <a:extLst>
              <a:ext uri="{FF2B5EF4-FFF2-40B4-BE49-F238E27FC236}">
                <a16:creationId xmlns:a16="http://schemas.microsoft.com/office/drawing/2014/main" id="{B29C72A2-BDBE-4363-8964-7E9893AC1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95250"/>
            <a:ext cx="9525000" cy="66675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805733-8104-41F3-807B-6EF96F033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8/18/2021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8D9308-21B8-40C0-A130-779B92D19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3D32D-F1BC-4E9C-97E1-36CFF5B2234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925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61</Words>
  <Application>Microsoft Office PowerPoint</Application>
  <PresentationFormat>Widescreen</PresentationFormat>
  <Paragraphs>48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EPIA –  May 2021 Ages 0 to 17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EPIA - May 2021</dc:title>
  <dc:creator>MacLeod, Jill (DMH)</dc:creator>
  <cp:lastModifiedBy>MacLeod, Jill (DMH)</cp:lastModifiedBy>
  <cp:revision>3</cp:revision>
  <dcterms:created xsi:type="dcterms:W3CDTF">2021-08-18T19:33:22Z</dcterms:created>
  <dcterms:modified xsi:type="dcterms:W3CDTF">2021-08-18T20:38:30Z</dcterms:modified>
</cp:coreProperties>
</file>