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8"/>
  </p:notesMasterIdLst>
  <p:sldIdLst>
    <p:sldId id="256" r:id="rId2"/>
    <p:sldId id="281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93" autoAdjust="0"/>
    <p:restoredTop sz="94660"/>
  </p:normalViewPr>
  <p:slideViewPr>
    <p:cSldViewPr snapToGrid="0">
      <p:cViewPr varScale="1">
        <p:scale>
          <a:sx n="67" d="100"/>
          <a:sy n="67" d="100"/>
        </p:scale>
        <p:origin x="568" y="4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AC42B96-C7DF-4B83-A775-E066CA6B66EE}" type="datetimeFigureOut">
              <a:rPr lang="en-US" smtClean="0"/>
              <a:t>8/18/2021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17CAB8D-CF6A-46F7-9DB3-BDD46F9ED8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44797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D1A6E6-075E-4828-AF88-09BD0A74259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F3800DB-487B-4E23-AC0B-90C9ED4E107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4DF5B1-3694-42A9-866E-9F1FF6CF0C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8/18/2021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718E67-8162-4BE0-9B01-22B89A120A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568B9D-A8C9-40C5-85B0-14F435F39C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67383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34D5D7-9AEB-44F2-8A04-0694BE1520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CE933F-693D-4770-8DC4-A5A086AC8A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A7849A-1CE6-4F5C-95D7-EA8DA5EE55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8/18/2021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FE1FD0-B95E-4CF6-9A27-0F91F96DA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6123BE-5891-49D6-A758-867A98F38D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97226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A85FC7-1BEA-438E-A0A7-88FF551122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BD5F5C0-417B-4A28-8AE9-A79AC74A62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BC6257-C490-4059-9E97-16E46673C6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8/18/2021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4051CD-74EC-43C1-9F21-D33BD297FC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C95141-29DC-41BA-BE25-E899055F31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45323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34FC21-AE04-4050-80E6-D9DCA4B50C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885F7E-EF45-48F7-9E54-C6806D0E963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724501F-6ED5-4112-B037-D3E9F8CF2C8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861E48C-176E-4E60-8CB3-5425169963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8/18/2021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852202B-C929-4B39-AF47-D17C38F868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DEEEBF3-930A-4A23-810D-C1880E7A6D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33845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448E08-A828-430D-B8A6-7302E570A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1FF5402-465C-4E68-BF7E-BFE1177B55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69B917D-5EC9-44FC-B8A7-9ADF4ADC4FA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3DCF5D4-E55C-42FF-A7E5-2466DE35B8C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7579A7F-77F4-4169-8D51-21234419984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A735923-3BB5-4F33-8E76-56665E95B5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8/18/2021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A43FC79-7089-4373-88DC-12501E7820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4E0BEB1-B009-47B7-B159-DE05E615E7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97265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65FFCC-78CC-4E9D-A277-8230F27334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44CEFE7-D923-48C1-B2FE-8110829C69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8/18/2021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68F91C9-7841-4F7B-8F24-B5FF45B5B3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8896739-CF17-4867-A5ED-317AD19F5A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31143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4E8942B-5ECF-4556-91C2-496E4C52EF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8/18/2021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E1589EF-E9AD-45F7-BFBE-6F8AD35703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E18E0FA-5424-403C-8462-1B7C301C65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62404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B27A56-C315-441C-9002-DFD599AED2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F57D9A-8037-4B31-951B-4675ADA693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63141B-5121-4179-B3F6-52956912224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A60C32E-3427-4696-A55A-56886EA24A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8/18/2021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DDFE526-7D20-4EC0-9624-E779812957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7AA82D7-E462-4060-85D6-85CF555401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03051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E919B-BF68-4590-8CA9-A51BAC0F75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04BC1AA-5C68-47DC-BBF0-1E309865E5A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81A636-7F9C-43EC-B2F2-6FB3323CB79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D19410E-A050-4AA2-BC89-EF52EB1C34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8/18/2021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0C23AB0-18A5-4589-926D-C00F68CFEA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754EE52-EECA-4C6E-83E9-6382044D35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96888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6536FE-B6CA-4D45-A719-6B51F3FF6D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FB9388C-63B0-4DA8-97D0-BEEDCF401CA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D9BDB0-2A2B-43AC-965A-A9E7E7F741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8/18/2021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7DA7C3-2A5B-4BED-A540-9136486CC5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35888E8-31D6-4E51-9228-0D6066FED5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11606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3D010CA-6776-433E-8E25-97899E08288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6391E6E-3CF5-4535-B37E-E30058EA28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6ADEE3-AAA7-4846-8EC6-84B1537C1D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8/18/2021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1DABD6-6E60-4895-89B1-3604A484D2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A4D314-6D1C-4A42-A445-B77646B2B2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55267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C3F6010-77C4-45FE-968C-712199A585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19B1B2C-5D5F-46D9-92F5-ECDF2816A1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334894-C6F5-46F1-BAA2-AFEA88E6816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8/18/2021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5B1C84-4663-4022-BBEA-7667FEBCF3F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2820DA-1F3A-421F-A770-A6347089E36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48520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s://tableau.dmh.state.ma.us/#/site/Community/workbooks/1473/views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1">
            <a:extLst>
              <a:ext uri="{FF2B5EF4-FFF2-40B4-BE49-F238E27FC236}">
                <a16:creationId xmlns:a16="http://schemas.microsoft.com/office/drawing/2014/main" id="{78AD4666-2CC6-4B25-9D50-50B75DA3F98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hlinkClick r:id="rId2"/>
              </a:rPr>
              <a:t>EPIA – </a:t>
            </a:r>
            <a:br>
              <a:rPr lang="en-US" dirty="0">
                <a:hlinkClick r:id="rId2"/>
              </a:rPr>
            </a:br>
            <a:r>
              <a:rPr lang="en-US" dirty="0">
                <a:hlinkClick r:id="rId2"/>
              </a:rPr>
              <a:t>May 2021</a:t>
            </a:r>
            <a:br>
              <a:rPr lang="en-US" dirty="0">
                <a:hlinkClick r:id="rId2"/>
              </a:rPr>
            </a:br>
            <a:r>
              <a:rPr lang="en-US" dirty="0">
                <a:hlinkClick r:id="rId2"/>
              </a:rPr>
              <a:t>All Ages</a:t>
            </a:r>
          </a:p>
        </p:txBody>
      </p:sp>
      <p:sp>
        <p:nvSpPr>
          <p:cNvPr id="3" name="slide1">
            <a:extLst>
              <a:ext uri="{FF2B5EF4-FFF2-40B4-BE49-F238E27FC236}">
                <a16:creationId xmlns:a16="http://schemas.microsoft.com/office/drawing/2014/main" id="{19026121-6D44-45BE-9F79-1CDFC223F05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Referrals in Period: 541</a:t>
            </a:r>
            <a:endParaRPr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F5A02C-9AEF-48D4-B401-63A7F84799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8/18/2021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4AE3E21-F174-429D-8BFC-92216D38C8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C2D73EBF-2A5F-46F8-9B7C-098B36C14B1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22872843"/>
              </p:ext>
            </p:extLst>
          </p:nvPr>
        </p:nvGraphicFramePr>
        <p:xfrm>
          <a:off x="381000" y="136524"/>
          <a:ext cx="11220455" cy="6219815"/>
        </p:xfrm>
        <a:graphic>
          <a:graphicData uri="http://schemas.openxmlformats.org/drawingml/2006/table">
            <a:tbl>
              <a:tblPr/>
              <a:tblGrid>
                <a:gridCol w="1905983">
                  <a:extLst>
                    <a:ext uri="{9D8B030D-6E8A-4147-A177-3AD203B41FA5}">
                      <a16:colId xmlns:a16="http://schemas.microsoft.com/office/drawing/2014/main" val="1234281525"/>
                    </a:ext>
                  </a:extLst>
                </a:gridCol>
                <a:gridCol w="530362">
                  <a:extLst>
                    <a:ext uri="{9D8B030D-6E8A-4147-A177-3AD203B41FA5}">
                      <a16:colId xmlns:a16="http://schemas.microsoft.com/office/drawing/2014/main" val="218417836"/>
                    </a:ext>
                  </a:extLst>
                </a:gridCol>
                <a:gridCol w="530362">
                  <a:extLst>
                    <a:ext uri="{9D8B030D-6E8A-4147-A177-3AD203B41FA5}">
                      <a16:colId xmlns:a16="http://schemas.microsoft.com/office/drawing/2014/main" val="2539346198"/>
                    </a:ext>
                  </a:extLst>
                </a:gridCol>
                <a:gridCol w="530362">
                  <a:extLst>
                    <a:ext uri="{9D8B030D-6E8A-4147-A177-3AD203B41FA5}">
                      <a16:colId xmlns:a16="http://schemas.microsoft.com/office/drawing/2014/main" val="4138131810"/>
                    </a:ext>
                  </a:extLst>
                </a:gridCol>
                <a:gridCol w="530362">
                  <a:extLst>
                    <a:ext uri="{9D8B030D-6E8A-4147-A177-3AD203B41FA5}">
                      <a16:colId xmlns:a16="http://schemas.microsoft.com/office/drawing/2014/main" val="3774680775"/>
                    </a:ext>
                  </a:extLst>
                </a:gridCol>
                <a:gridCol w="372910">
                  <a:extLst>
                    <a:ext uri="{9D8B030D-6E8A-4147-A177-3AD203B41FA5}">
                      <a16:colId xmlns:a16="http://schemas.microsoft.com/office/drawing/2014/main" val="3223970431"/>
                    </a:ext>
                  </a:extLst>
                </a:gridCol>
                <a:gridCol w="530362">
                  <a:extLst>
                    <a:ext uri="{9D8B030D-6E8A-4147-A177-3AD203B41FA5}">
                      <a16:colId xmlns:a16="http://schemas.microsoft.com/office/drawing/2014/main" val="183109202"/>
                    </a:ext>
                  </a:extLst>
                </a:gridCol>
                <a:gridCol w="530362">
                  <a:extLst>
                    <a:ext uri="{9D8B030D-6E8A-4147-A177-3AD203B41FA5}">
                      <a16:colId xmlns:a16="http://schemas.microsoft.com/office/drawing/2014/main" val="1782898928"/>
                    </a:ext>
                  </a:extLst>
                </a:gridCol>
                <a:gridCol w="530362">
                  <a:extLst>
                    <a:ext uri="{9D8B030D-6E8A-4147-A177-3AD203B41FA5}">
                      <a16:colId xmlns:a16="http://schemas.microsoft.com/office/drawing/2014/main" val="403003092"/>
                    </a:ext>
                  </a:extLst>
                </a:gridCol>
                <a:gridCol w="530362">
                  <a:extLst>
                    <a:ext uri="{9D8B030D-6E8A-4147-A177-3AD203B41FA5}">
                      <a16:colId xmlns:a16="http://schemas.microsoft.com/office/drawing/2014/main" val="330538442"/>
                    </a:ext>
                  </a:extLst>
                </a:gridCol>
                <a:gridCol w="530362">
                  <a:extLst>
                    <a:ext uri="{9D8B030D-6E8A-4147-A177-3AD203B41FA5}">
                      <a16:colId xmlns:a16="http://schemas.microsoft.com/office/drawing/2014/main" val="3068655070"/>
                    </a:ext>
                  </a:extLst>
                </a:gridCol>
                <a:gridCol w="795541">
                  <a:extLst>
                    <a:ext uri="{9D8B030D-6E8A-4147-A177-3AD203B41FA5}">
                      <a16:colId xmlns:a16="http://schemas.microsoft.com/office/drawing/2014/main" val="3240469688"/>
                    </a:ext>
                  </a:extLst>
                </a:gridCol>
                <a:gridCol w="455778">
                  <a:extLst>
                    <a:ext uri="{9D8B030D-6E8A-4147-A177-3AD203B41FA5}">
                      <a16:colId xmlns:a16="http://schemas.microsoft.com/office/drawing/2014/main" val="176490331"/>
                    </a:ext>
                  </a:extLst>
                </a:gridCol>
                <a:gridCol w="795541">
                  <a:extLst>
                    <a:ext uri="{9D8B030D-6E8A-4147-A177-3AD203B41FA5}">
                      <a16:colId xmlns:a16="http://schemas.microsoft.com/office/drawing/2014/main" val="1781947545"/>
                    </a:ext>
                  </a:extLst>
                </a:gridCol>
                <a:gridCol w="795541">
                  <a:extLst>
                    <a:ext uri="{9D8B030D-6E8A-4147-A177-3AD203B41FA5}">
                      <a16:colId xmlns:a16="http://schemas.microsoft.com/office/drawing/2014/main" val="3502643238"/>
                    </a:ext>
                  </a:extLst>
                </a:gridCol>
                <a:gridCol w="795541">
                  <a:extLst>
                    <a:ext uri="{9D8B030D-6E8A-4147-A177-3AD203B41FA5}">
                      <a16:colId xmlns:a16="http://schemas.microsoft.com/office/drawing/2014/main" val="2546544283"/>
                    </a:ext>
                  </a:extLst>
                </a:gridCol>
                <a:gridCol w="530362">
                  <a:extLst>
                    <a:ext uri="{9D8B030D-6E8A-4147-A177-3AD203B41FA5}">
                      <a16:colId xmlns:a16="http://schemas.microsoft.com/office/drawing/2014/main" val="3942288871"/>
                    </a:ext>
                  </a:extLst>
                </a:gridCol>
              </a:tblGrid>
              <a:tr h="690307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FFFFFF"/>
                          </a:solidFill>
                          <a:effectLst/>
                          <a:latin typeface="Garamond" panose="02020404030301010803" pitchFamily="18" charset="0"/>
                        </a:rPr>
                        <a:t>Expedited Psychiatric Inpatient Admission  Dashboard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6365C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May-21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Apr-21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B8B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May-20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4B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Variance               (May 20 vs. May 21)</a:t>
                      </a:r>
                    </a:p>
                  </a:txBody>
                  <a:tcPr marL="4953" marR="4953" marT="4953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Percent Change (May 20 vs. May 21)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1126823"/>
                  </a:ext>
                </a:extLst>
              </a:tr>
              <a:tr h="40356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Referrals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2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Time to Placement  (Days)</a:t>
                      </a:r>
                    </a:p>
                  </a:txBody>
                  <a:tcPr marL="4953" marR="4953" marT="495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Referrals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B8B7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ATP</a:t>
                      </a:r>
                      <a:r>
                        <a:rPr lang="en-US" sz="900" b="1" i="0" u="none" strike="noStrike" baseline="30000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3</a:t>
                      </a:r>
                      <a:endParaRPr lang="en-US" sz="900" b="1" i="0" u="none" strike="noStrike">
                        <a:solidFill>
                          <a:srgbClr val="000000"/>
                        </a:solidFill>
                        <a:effectLst/>
                        <a:latin typeface="Garamond" panose="02020404030301010803" pitchFamily="18" charset="0"/>
                      </a:endParaRP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B8B7"/>
                    </a:solidFill>
                  </a:tcPr>
                </a:tc>
                <a:tc rowSpan="2" gridSpan="2"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Referrals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4BC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Time to Placement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4B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Referrals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ATP</a:t>
                      </a:r>
                      <a:r>
                        <a:rPr lang="en-US" sz="900" b="1" i="0" u="none" strike="noStrike" baseline="30000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3</a:t>
                      </a:r>
                      <a:endParaRPr lang="en-US" sz="900" b="1" i="0" u="none" strike="noStrike">
                        <a:solidFill>
                          <a:srgbClr val="000000"/>
                        </a:solidFill>
                        <a:effectLst/>
                        <a:latin typeface="Garamond" panose="02020404030301010803" pitchFamily="18" charset="0"/>
                      </a:endParaRP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Referrals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ATP</a:t>
                      </a:r>
                      <a:r>
                        <a:rPr lang="en-US" sz="900" b="1" i="0" u="none" strike="noStrike" baseline="30000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3</a:t>
                      </a:r>
                      <a:endParaRPr lang="en-US" sz="900" b="1" i="0" u="none" strike="noStrike">
                        <a:solidFill>
                          <a:srgbClr val="000000"/>
                        </a:solidFill>
                        <a:effectLst/>
                        <a:latin typeface="Garamond" panose="02020404030301010803" pitchFamily="18" charset="0"/>
                      </a:endParaRP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8127"/>
                  </a:ext>
                </a:extLst>
              </a:tr>
              <a:tr h="21240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Average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Median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Max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2"/>
                    </a:solidFill>
                  </a:tcPr>
                </a:tc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Average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4B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Max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4BC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6373308"/>
                  </a:ext>
                </a:extLst>
              </a:tr>
              <a:tr h="21240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SUMMARY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541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3.59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2.00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28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506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3.36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221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2.3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12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320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1.29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145%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56%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41466181"/>
                  </a:ext>
                </a:extLst>
              </a:tr>
              <a:tr h="212401">
                <a:tc gridSpan="17">
                  <a:txBody>
                    <a:bodyPr/>
                    <a:lstStyle/>
                    <a:p>
                      <a:pPr algn="l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Age Groups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0792265"/>
                  </a:ext>
                </a:extLst>
              </a:tr>
              <a:tr h="212401"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0-12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74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14%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6.24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4.00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20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47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9%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5.49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38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17%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2.74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8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36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3.50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95%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128%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53078408"/>
                  </a:ext>
                </a:extLst>
              </a:tr>
              <a:tr h="212401"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13-17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190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35%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4.71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3.00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28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139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28%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5.14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48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22%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3.00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12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142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1.71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296%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57%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01646982"/>
                  </a:ext>
                </a:extLst>
              </a:tr>
              <a:tr h="212401"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i="1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Subtotal: 0-17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264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49%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5.14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3.00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28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186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37%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5.23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86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39%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2.87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12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178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2.27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207%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79%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29238371"/>
                  </a:ext>
                </a:extLst>
              </a:tr>
              <a:tr h="212401"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18-22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27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5%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1.89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2.00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6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33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7%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2.7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11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5%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1.82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8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16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0.07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145%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4%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9935825"/>
                  </a:ext>
                </a:extLst>
              </a:tr>
              <a:tr h="212401"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23-64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224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41%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2.06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1.00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26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257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51%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2.25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100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45%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1.88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10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124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0.18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124%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10%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29775584"/>
                  </a:ext>
                </a:extLst>
              </a:tr>
              <a:tr h="212401"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65+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26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5%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2.81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1.00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14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30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6%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2.03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24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11%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2.13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7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0.68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8%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32%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88549384"/>
                  </a:ext>
                </a:extLst>
              </a:tr>
              <a:tr h="212401">
                <a:tc gridSpan="17">
                  <a:txBody>
                    <a:bodyPr/>
                    <a:lstStyle/>
                    <a:p>
                      <a:pPr algn="l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Insurance Coverage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3619476"/>
                  </a:ext>
                </a:extLst>
              </a:tr>
              <a:tr h="212401"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Commercial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85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16%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4.93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3.00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28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75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15%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5.25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29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11%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3.28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12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56.00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1.65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193%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50%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60184440"/>
                  </a:ext>
                </a:extLst>
              </a:tr>
              <a:tr h="212401"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Health Safety Net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3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1.33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1.00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0%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3.00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4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0.50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-1.00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0.83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-25%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166%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04499434"/>
                  </a:ext>
                </a:extLst>
              </a:tr>
              <a:tr h="240722"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MassHealth ACO/MCO</a:t>
                      </a:r>
                      <a:r>
                        <a:rPr lang="en-US" sz="900" b="0" i="0" u="none" strike="noStrike" baseline="30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Garamond" panose="02020404030301010803" pitchFamily="18" charset="0"/>
                      </a:endParaRP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345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64%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3.71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2.00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26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308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61%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3.24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119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54%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2.11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11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226.00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1.60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190%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76%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50757586"/>
                  </a:ext>
                </a:extLst>
              </a:tr>
              <a:tr h="212401"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MassHealth Fee-for-Service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0%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4.00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4.00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5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3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2.00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0%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1.00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1.00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3.00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100%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300%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14473459"/>
                  </a:ext>
                </a:extLst>
              </a:tr>
              <a:tr h="212401"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MassHealth (Unspecified)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6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3.00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3.50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5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3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0.67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5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3.60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7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1.00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-0.60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20%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-17%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62676634"/>
                  </a:ext>
                </a:extLst>
              </a:tr>
              <a:tr h="212401"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Medicare Only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19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4%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2.74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1.00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10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23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5%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2.23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5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1.40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3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14.00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1.34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280%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96%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3031144"/>
                  </a:ext>
                </a:extLst>
              </a:tr>
              <a:tr h="212401"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Medicaid only - Out of State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4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1.75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1.50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3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7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5.00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0%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5.00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5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3.00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-3.25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300%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-65%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17519391"/>
                  </a:ext>
                </a:extLst>
              </a:tr>
              <a:tr h="212401"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Medicaid-Medicare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63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12%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1.89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1.00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14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73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14%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2.49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40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18%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2.03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8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23.00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-0.14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58%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-7%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40379158"/>
                  </a:ext>
                </a:extLst>
              </a:tr>
              <a:tr h="212401"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Uninsured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14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3%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2.50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2.00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8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13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3%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2.31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17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8%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2.76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10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-3.00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-0.26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-18%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-9%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60859814"/>
                  </a:ext>
                </a:extLst>
              </a:tr>
              <a:tr h="212401">
                <a:tc gridSpan="17">
                  <a:txBody>
                    <a:bodyPr/>
                    <a:lstStyle/>
                    <a:p>
                      <a:pPr algn="l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 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8678894"/>
                  </a:ext>
                </a:extLst>
              </a:tr>
              <a:tr h="212401"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DCF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88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5.07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3.50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22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47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4.47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25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3.24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12</a:t>
                      </a:r>
                    </a:p>
                  </a:txBody>
                  <a:tcPr marL="4953" marR="4953" marT="4953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63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1.83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252%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56%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86174960"/>
                  </a:ext>
                </a:extLst>
              </a:tr>
              <a:tr h="212401"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DDS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7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4.86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3.00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16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11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4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5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2.80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8</a:t>
                      </a:r>
                    </a:p>
                  </a:txBody>
                  <a:tcPr marL="4953" marR="4953" marT="4953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2.06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40%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74%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08579583"/>
                  </a:ext>
                </a:extLst>
              </a:tr>
              <a:tr h="212401"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DMH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67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3.00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2.00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24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68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3.79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24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1.71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11</a:t>
                      </a:r>
                    </a:p>
                  </a:txBody>
                  <a:tcPr marL="4953" marR="4953" marT="4953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43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1.29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179%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75%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71183609"/>
                  </a:ext>
                </a:extLst>
              </a:tr>
              <a:tr h="212401"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DYS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0.00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0.00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0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3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7.67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4.00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5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-1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-4.00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-50%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-100%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6568203"/>
                  </a:ext>
                </a:extLst>
              </a:tr>
            </a:tbl>
          </a:graphicData>
        </a:graphic>
      </p:graphicFrame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85B759D-F775-4E5D-BD07-AB50AB62B2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8/18/2021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AD9AA82-7049-4A47-B3F6-1EDC9595F7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2</a:t>
            </a:fld>
            <a:endParaRPr lang="en-US"/>
          </a:p>
        </p:txBody>
      </p:sp>
      <p:pic>
        <p:nvPicPr>
          <p:cNvPr id="8" name="Picture 4">
            <a:extLst>
              <a:ext uri="{FF2B5EF4-FFF2-40B4-BE49-F238E27FC236}">
                <a16:creationId xmlns:a16="http://schemas.microsoft.com/office/drawing/2014/main" id="{08EF89BE-175D-4117-AB94-658EF69A7C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0384" y="6475246"/>
            <a:ext cx="9507416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697835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2" descr="Referrals by Insurance Plan Type">
            <a:extLst>
              <a:ext uri="{FF2B5EF4-FFF2-40B4-BE49-F238E27FC236}">
                <a16:creationId xmlns:a16="http://schemas.microsoft.com/office/drawing/2014/main" id="{70DC6530-7533-4832-92D4-EE9060A82E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0" y="95250"/>
            <a:ext cx="9525000" cy="6667500"/>
          </a:xfrm>
          <a:prstGeom prst="rect">
            <a:avLst/>
          </a:prstGeom>
        </p:spPr>
      </p:pic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8566B9C-08D1-4295-B825-0358BF54A2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8/18/2021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C6B30A8-4C04-45BD-9905-708346DA9A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lide3" descr="Type of Referral">
            <a:extLst>
              <a:ext uri="{FF2B5EF4-FFF2-40B4-BE49-F238E27FC236}">
                <a16:creationId xmlns:a16="http://schemas.microsoft.com/office/drawing/2014/main" id="{E8AA93D7-0343-41FE-B08F-21CC35B3FD8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E435CA9-38F3-4845-904E-6F5DC68F5F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8/18/2021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0066CFF-DC00-4B65-B915-AEC3769ECA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lide4" descr="Time to Referral (Days) from Initial Evaluation">
            <a:extLst>
              <a:ext uri="{FF2B5EF4-FFF2-40B4-BE49-F238E27FC236}">
                <a16:creationId xmlns:a16="http://schemas.microsoft.com/office/drawing/2014/main" id="{42E795ED-3773-4E5A-898A-6621A9C400E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0976" y="0"/>
            <a:ext cx="8570047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E224124-0B53-4062-85DD-7313C58626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8/18/2021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FDE9F75-46EE-47C7-BFCE-18704CE009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lide5" descr="Time to Referral (Days) from Initial Evaluation by outcome">
            <a:extLst>
              <a:ext uri="{FF2B5EF4-FFF2-40B4-BE49-F238E27FC236}">
                <a16:creationId xmlns:a16="http://schemas.microsoft.com/office/drawing/2014/main" id="{E0710B32-0663-48CA-9871-551A3012E6C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1252" y="0"/>
            <a:ext cx="9649495" cy="6857999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F0D9F70-5C36-4525-B750-ABE5580FF1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8/18/2021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AADE77F-DA86-45AB-9ECA-D3F6B6D3FD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slide6" descr="Referrals by Age Group">
            <a:extLst>
              <a:ext uri="{FF2B5EF4-FFF2-40B4-BE49-F238E27FC236}">
                <a16:creationId xmlns:a16="http://schemas.microsoft.com/office/drawing/2014/main" id="{5C09CBA2-F0D3-4B63-A0A0-7A656F7D1D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0" y="95250"/>
            <a:ext cx="9525000" cy="66675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3DF8B66-95B6-452E-897F-106112FA27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8/18/2021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F384C76-37E3-4B63-A496-4F0EC325EA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slide7" descr="Referrals by Gender">
            <a:extLst>
              <a:ext uri="{FF2B5EF4-FFF2-40B4-BE49-F238E27FC236}">
                <a16:creationId xmlns:a16="http://schemas.microsoft.com/office/drawing/2014/main" id="{36B198A1-4FFE-4002-8509-D7C32AB709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0" y="95250"/>
            <a:ext cx="9525000" cy="66675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674CFC0-820B-4EA9-8BDA-CE2AA2F2E3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8/18/2021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8521A0D-B85E-4A0B-B84E-3D779F73E6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slide8" descr="Referrals by Race">
            <a:extLst>
              <a:ext uri="{FF2B5EF4-FFF2-40B4-BE49-F238E27FC236}">
                <a16:creationId xmlns:a16="http://schemas.microsoft.com/office/drawing/2014/main" id="{C683A665-B310-4EA0-8C54-43E30F74B4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0" y="95250"/>
            <a:ext cx="9525000" cy="66675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66E9786-F540-44C7-8C55-C08B40C29C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8/18/2021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17C9815-42B7-4563-B1FA-D54C49E726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slide9" descr="Referrals by Ethnicity">
            <a:extLst>
              <a:ext uri="{FF2B5EF4-FFF2-40B4-BE49-F238E27FC236}">
                <a16:creationId xmlns:a16="http://schemas.microsoft.com/office/drawing/2014/main" id="{FB1522C1-2546-4459-BE62-FCBBF8B33B8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0" y="95250"/>
            <a:ext cx="9525000" cy="66675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FE16E07-7D30-43AF-A96F-767FF1B9FA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8/18/2021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0593816-0EF0-4857-A520-8667A27A74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slide10" descr="Primary Barriers to Placement">
            <a:extLst>
              <a:ext uri="{FF2B5EF4-FFF2-40B4-BE49-F238E27FC236}">
                <a16:creationId xmlns:a16="http://schemas.microsoft.com/office/drawing/2014/main" id="{CF5D9306-7C03-4C59-9A19-63788E9141B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2953" y="0"/>
            <a:ext cx="8726093" cy="6857999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07F5F30-DB26-4565-B5BE-BFB44BDCD5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8/18/2021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E12CC65-2275-4AA8-B966-743F5D201D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slide11" descr="Primary Diagnosis">
            <a:extLst>
              <a:ext uri="{FF2B5EF4-FFF2-40B4-BE49-F238E27FC236}">
                <a16:creationId xmlns:a16="http://schemas.microsoft.com/office/drawing/2014/main" id="{2E764458-673A-4394-B9CC-4A4B55959C6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1904" y="0"/>
            <a:ext cx="8868191" cy="6857999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D38528A-1478-4BC7-A4CD-D5C49282A3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8/18/2021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62E4F99-72D5-4081-9372-0F5B0C9816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slide12" descr="Top 20 Boarding / Placement Hospitals">
            <a:extLst>
              <a:ext uri="{FF2B5EF4-FFF2-40B4-BE49-F238E27FC236}">
                <a16:creationId xmlns:a16="http://schemas.microsoft.com/office/drawing/2014/main" id="{F9A99245-1860-4C40-9FAA-EBC278510E5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BB52D66-150C-4E62-9DDF-C1E6051950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8/18/2021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849EA1C-AA14-4A7E-80DC-1BE5881BC3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slide13" descr="Boarding Facilities where  &amp;quot;Level of Care Changed&amp;quot;">
            <a:extLst>
              <a:ext uri="{FF2B5EF4-FFF2-40B4-BE49-F238E27FC236}">
                <a16:creationId xmlns:a16="http://schemas.microsoft.com/office/drawing/2014/main" id="{D3FFD854-354D-441C-8E2F-FE969292B68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5692" y="0"/>
            <a:ext cx="8440616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A75D39D-03EB-407A-9E9C-EFBDD328F1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8/18/2021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11978B6-D411-437D-B88E-CC9140FA11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slide14" descr="Referrals for Uninsured by Boarding / Placement Hospital">
            <a:extLst>
              <a:ext uri="{FF2B5EF4-FFF2-40B4-BE49-F238E27FC236}">
                <a16:creationId xmlns:a16="http://schemas.microsoft.com/office/drawing/2014/main" id="{6E5BFB6D-1A63-4A01-997C-1E92BBDE9FB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563381A-70DD-436B-B095-BFC756D719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8/18/2021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3EC74BB-4D3C-459D-AC3F-866CC191A0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slide15" descr="Last 12 Months Accumulated Data (White page)">
            <a:extLst>
              <a:ext uri="{FF2B5EF4-FFF2-40B4-BE49-F238E27FC236}">
                <a16:creationId xmlns:a16="http://schemas.microsoft.com/office/drawing/2014/main" id="{BF2C50E9-3800-465F-9DFB-C62E0FD44B2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A0B5004-72F3-4AEF-B165-C09C0FB168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8/18/2021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C68DE7A-7CEF-4F89-9339-577015E533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slide16" descr="Number of Referrals - 12 months">
            <a:extLst>
              <a:ext uri="{FF2B5EF4-FFF2-40B4-BE49-F238E27FC236}">
                <a16:creationId xmlns:a16="http://schemas.microsoft.com/office/drawing/2014/main" id="{61C7C30F-6988-41EC-B8EE-13E1192F62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7D968E7-9DCF-4B61-A8BA-7D44A89175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8/18/2021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E2E9560-E238-44F1-9C81-B553638163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slide17" descr="Number of Referrals by Age Group - 12 months (Line)">
            <a:extLst>
              <a:ext uri="{FF2B5EF4-FFF2-40B4-BE49-F238E27FC236}">
                <a16:creationId xmlns:a16="http://schemas.microsoft.com/office/drawing/2014/main" id="{35949A5F-18E7-4CD6-A3BF-8F8AC2A998C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5838" y="0"/>
            <a:ext cx="9480323" cy="6857999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E639783-8D83-4C67-A64F-6BAD3652D2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8/18/2021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774F71C-487B-421E-AFB2-34841ECCB7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slide18" descr="Number of Referrals with State Agency Involvement - 12 months (Line)">
            <a:extLst>
              <a:ext uri="{FF2B5EF4-FFF2-40B4-BE49-F238E27FC236}">
                <a16:creationId xmlns:a16="http://schemas.microsoft.com/office/drawing/2014/main" id="{7F4FF942-B309-43E1-898D-37241BFFA21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5869" y="0"/>
            <a:ext cx="9540262" cy="6857999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2746809-9EA3-4AE5-B951-4F13FEFA95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8/18/2021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D339879-FA1F-4BB3-B045-B23F636DC0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slide19" descr="Average Time (Days) to Placement after Referral by Referral Date - 12 months">
            <a:extLst>
              <a:ext uri="{FF2B5EF4-FFF2-40B4-BE49-F238E27FC236}">
                <a16:creationId xmlns:a16="http://schemas.microsoft.com/office/drawing/2014/main" id="{6D07BCA4-7CD5-4B65-9158-13F3E0C6AF4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0874" y="0"/>
            <a:ext cx="9550252" cy="6857999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CA168E7-3A26-4FEA-BC76-483A355F59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8/18/2021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88DABE5-8B0A-4080-AC12-DFA5E41495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slide20" descr="Top 15 Primary Barriers to Placement - 12 months">
            <a:extLst>
              <a:ext uri="{FF2B5EF4-FFF2-40B4-BE49-F238E27FC236}">
                <a16:creationId xmlns:a16="http://schemas.microsoft.com/office/drawing/2014/main" id="{E47B1C46-3695-4866-AFCA-BF2E641436D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2953" y="0"/>
            <a:ext cx="8726093" cy="6857999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9A1E4F1-DF62-40D5-A706-CB3935BA67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8/18/2021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BCA1CF3-5B37-4619-8230-78825AA2F4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slide21" descr="Top 5 Barriers to Placement by Month - 12 months (Line graph)">
            <a:extLst>
              <a:ext uri="{FF2B5EF4-FFF2-40B4-BE49-F238E27FC236}">
                <a16:creationId xmlns:a16="http://schemas.microsoft.com/office/drawing/2014/main" id="{D0FFFAEB-4C4F-498B-9579-F3BD900E3D1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9474561-9988-4943-B533-973E0037EC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8/18/2021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9E068D3-80C7-46B9-8D4A-D8C3C299A9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slide22" descr="Top 5 Barriers to Placement by Month - 12 months (Table)">
            <a:extLst>
              <a:ext uri="{FF2B5EF4-FFF2-40B4-BE49-F238E27FC236}">
                <a16:creationId xmlns:a16="http://schemas.microsoft.com/office/drawing/2014/main" id="{EDF0AAB0-8F00-411D-BC2E-B76BCEB4BF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F3C263A-3CF4-4111-8552-7CF79C8BF4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8/18/2021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64CC6F3-72F2-4697-9816-FE00040776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slide23" descr="Top 20 Boarding / Placement Hospitals - 12 months">
            <a:extLst>
              <a:ext uri="{FF2B5EF4-FFF2-40B4-BE49-F238E27FC236}">
                <a16:creationId xmlns:a16="http://schemas.microsoft.com/office/drawing/2014/main" id="{A6B51E81-8B11-4055-B9EC-F38C9D2193D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BEF60E8-6C6C-41C4-A8BA-B82375185E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8/18/2021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A08D4A8-3A53-4A74-ADD5-E159FB1ADC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slide24" descr="Repeat EPIA Referrals">
            <a:extLst>
              <a:ext uri="{FF2B5EF4-FFF2-40B4-BE49-F238E27FC236}">
                <a16:creationId xmlns:a16="http://schemas.microsoft.com/office/drawing/2014/main" id="{8DFE7A05-C547-4893-AE09-B87069071A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2C13612-4557-4829-945E-18E568BC9E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8/18/2021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311C143-B600-478C-B107-37CA56F68E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slide25" descr="RePeat Boarding Risk">
            <a:extLst>
              <a:ext uri="{FF2B5EF4-FFF2-40B4-BE49-F238E27FC236}">
                <a16:creationId xmlns:a16="http://schemas.microsoft.com/office/drawing/2014/main" id="{FEBF4FEB-3B18-459E-89CA-28526AD3F9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4A05FCD-688A-47E5-8937-D869C6AFC3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8/18/2021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D533D3F-01AD-425A-8194-B5DC2B3288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563</Words>
  <Application>Microsoft Office PowerPoint</Application>
  <PresentationFormat>Widescreen</PresentationFormat>
  <Paragraphs>403</Paragraphs>
  <Slides>26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1" baseType="lpstr">
      <vt:lpstr>Arial</vt:lpstr>
      <vt:lpstr>Calibri</vt:lpstr>
      <vt:lpstr>Calibri Light</vt:lpstr>
      <vt:lpstr>Garamond</vt:lpstr>
      <vt:lpstr>Office Theme</vt:lpstr>
      <vt:lpstr>EPIA –  May 2021 All Ages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EPIA - May 2021</dc:title>
  <dc:creator>MacLeod, Jill (DMH)</dc:creator>
  <cp:lastModifiedBy>MacLeod, Jill (DMH)</cp:lastModifiedBy>
  <cp:revision>3</cp:revision>
  <dcterms:created xsi:type="dcterms:W3CDTF">2021-08-18T19:27:25Z</dcterms:created>
  <dcterms:modified xsi:type="dcterms:W3CDTF">2021-08-18T20:34:50Z</dcterms:modified>
</cp:coreProperties>
</file>