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72" r:id="rId5"/>
    <p:sldMasterId id="2147483685" r:id="rId6"/>
  </p:sldMasterIdLst>
  <p:notesMasterIdLst>
    <p:notesMasterId r:id="rId41"/>
  </p:notesMasterIdLst>
  <p:sldIdLst>
    <p:sldId id="256" r:id="rId7"/>
    <p:sldId id="260" r:id="rId8"/>
    <p:sldId id="286" r:id="rId9"/>
    <p:sldId id="274" r:id="rId10"/>
    <p:sldId id="280" r:id="rId11"/>
    <p:sldId id="2145706199" r:id="rId12"/>
    <p:sldId id="2145706200" r:id="rId13"/>
    <p:sldId id="2145706207" r:id="rId14"/>
    <p:sldId id="2145706205" r:id="rId15"/>
    <p:sldId id="2145706208" r:id="rId16"/>
    <p:sldId id="257" r:id="rId17"/>
    <p:sldId id="283" r:id="rId18"/>
    <p:sldId id="2145706209" r:id="rId19"/>
    <p:sldId id="261" r:id="rId20"/>
    <p:sldId id="262" r:id="rId21"/>
    <p:sldId id="265" r:id="rId22"/>
    <p:sldId id="339" r:id="rId23"/>
    <p:sldId id="340" r:id="rId24"/>
    <p:sldId id="342" r:id="rId25"/>
    <p:sldId id="305" r:id="rId26"/>
    <p:sldId id="2147310718" r:id="rId27"/>
    <p:sldId id="263" r:id="rId28"/>
    <p:sldId id="349" r:id="rId29"/>
    <p:sldId id="2147310720" r:id="rId30"/>
    <p:sldId id="2147310721" r:id="rId31"/>
    <p:sldId id="2147310722" r:id="rId32"/>
    <p:sldId id="2147310723" r:id="rId33"/>
    <p:sldId id="2145706202" r:id="rId34"/>
    <p:sldId id="2145706203" r:id="rId35"/>
    <p:sldId id="288" r:id="rId36"/>
    <p:sldId id="2145706206" r:id="rId37"/>
    <p:sldId id="2147310719" r:id="rId38"/>
    <p:sldId id="2145706204" r:id="rId39"/>
    <p:sldId id="285" r:id="rId40"/>
  </p:sldIdLst>
  <p:sldSz cx="12192000" cy="6858000"/>
  <p:notesSz cx="12192000" cy="6858000"/>
  <p:embeddedFontLst>
    <p:embeddedFont>
      <p:font typeface="Helvetica Neue Roman" panose="02000503000000020004" pitchFamily="2" charset="0"/>
      <p:regular r:id="rId42"/>
    </p:embeddedFont>
    <p:embeddedFont>
      <p:font typeface="Roboto" panose="02000000000000000000" pitchFamily="2" charset="0"/>
      <p:regular r:id="rId43"/>
      <p:bold r:id="rId44"/>
      <p:italic r:id="rId45"/>
      <p:boldItalic r:id="rId46"/>
    </p:embeddedFont>
    <p:embeddedFont>
      <p:font typeface="Roboto Condensed" panose="020F0502020204030204" pitchFamily="34" charset="0"/>
      <p:regular r:id="rId47"/>
      <p:bold r:id="rId48"/>
      <p:italic r:id="rId49"/>
      <p:boldItalic r:id="rId50"/>
    </p:embeddedFont>
    <p:embeddedFont>
      <p:font typeface="Roboto Light" panose="020F0302020204030204" pitchFamily="34" charset="0"/>
      <p:regular r:id="rId51"/>
      <p:italic r:id="rId52"/>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p:restoredTop sz="89092" autoAdjust="0"/>
  </p:normalViewPr>
  <p:slideViewPr>
    <p:cSldViewPr snapToGrid="0">
      <p:cViewPr>
        <p:scale>
          <a:sx n="93" d="100"/>
          <a:sy n="93" d="100"/>
        </p:scale>
        <p:origin x="1160" y="1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5.fntdata"/><Relationship Id="rId20" Type="http://schemas.openxmlformats.org/officeDocument/2006/relationships/slide" Target="slides/slide14.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lynch\AppData\Local\Microsoft\Windows\INetCache\Content.Outlook\7NE8OO52\Processed%20Volume%20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CY23 Processed Latex Gallons by Type &amp; State</a:t>
            </a:r>
          </a:p>
        </c:rich>
      </c:tx>
      <c:layout>
        <c:manualLayout>
          <c:xMode val="edge"/>
          <c:yMode val="edge"/>
          <c:x val="0.16385418577428948"/>
          <c:y val="2.80803912978087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Paint-to-Paint Recycling</c:v>
                </c:pt>
              </c:strCache>
            </c:strRef>
          </c:tx>
          <c:spPr>
            <a:solidFill>
              <a:schemeClr val="accent1"/>
            </a:solidFill>
            <a:ln>
              <a:noFill/>
            </a:ln>
            <a:effectLst/>
          </c:spPr>
          <c:invertIfNegative val="0"/>
          <c:cat>
            <c:strRef>
              <c:f>Sheet1!$A$2:$A$12</c:f>
              <c:strCache>
                <c:ptCount val="11"/>
                <c:pt idx="0">
                  <c:v>OR</c:v>
                </c:pt>
                <c:pt idx="1">
                  <c:v>CA</c:v>
                </c:pt>
                <c:pt idx="2">
                  <c:v>CT</c:v>
                </c:pt>
                <c:pt idx="3">
                  <c:v>CO</c:v>
                </c:pt>
                <c:pt idx="4">
                  <c:v>MN</c:v>
                </c:pt>
                <c:pt idx="5">
                  <c:v>RI</c:v>
                </c:pt>
                <c:pt idx="6">
                  <c:v>VT</c:v>
                </c:pt>
                <c:pt idx="7">
                  <c:v>DC</c:v>
                </c:pt>
                <c:pt idx="8">
                  <c:v>ME</c:v>
                </c:pt>
                <c:pt idx="9">
                  <c:v>WA</c:v>
                </c:pt>
                <c:pt idx="10">
                  <c:v>NY</c:v>
                </c:pt>
              </c:strCache>
            </c:strRef>
          </c:cat>
          <c:val>
            <c:numRef>
              <c:f>Sheet1!$B$2:$B$12</c:f>
              <c:numCache>
                <c:formatCode>0%</c:formatCode>
                <c:ptCount val="11"/>
                <c:pt idx="0">
                  <c:v>0.73399999999999999</c:v>
                </c:pt>
                <c:pt idx="1">
                  <c:v>0.82899999999999996</c:v>
                </c:pt>
                <c:pt idx="2">
                  <c:v>0.82099999999999995</c:v>
                </c:pt>
                <c:pt idx="3">
                  <c:v>0.84499999999999997</c:v>
                </c:pt>
                <c:pt idx="4">
                  <c:v>0.5</c:v>
                </c:pt>
                <c:pt idx="5">
                  <c:v>0.82</c:v>
                </c:pt>
                <c:pt idx="6">
                  <c:v>0.77</c:v>
                </c:pt>
                <c:pt idx="7">
                  <c:v>0.81599999999999995</c:v>
                </c:pt>
                <c:pt idx="8">
                  <c:v>0.82</c:v>
                </c:pt>
                <c:pt idx="9">
                  <c:v>0.83</c:v>
                </c:pt>
                <c:pt idx="10">
                  <c:v>0.83</c:v>
                </c:pt>
              </c:numCache>
            </c:numRef>
          </c:val>
          <c:extLst>
            <c:ext xmlns:c16="http://schemas.microsoft.com/office/drawing/2014/chart" uri="{C3380CC4-5D6E-409C-BE32-E72D297353CC}">
              <c16:uniqueId val="{00000000-BAB6-4FAF-A8DF-2C38DEEA7AA1}"/>
            </c:ext>
          </c:extLst>
        </c:ser>
        <c:ser>
          <c:idx val="1"/>
          <c:order val="1"/>
          <c:tx>
            <c:strRef>
              <c:f>Sheet1!$C$1</c:f>
              <c:strCache>
                <c:ptCount val="1"/>
                <c:pt idx="0">
                  <c:v>Alternative/Beneficial Use</c:v>
                </c:pt>
              </c:strCache>
            </c:strRef>
          </c:tx>
          <c:spPr>
            <a:solidFill>
              <a:schemeClr val="accent2"/>
            </a:solidFill>
            <a:ln>
              <a:noFill/>
            </a:ln>
            <a:effectLst/>
          </c:spPr>
          <c:invertIfNegative val="0"/>
          <c:cat>
            <c:strRef>
              <c:f>Sheet1!$A$2:$A$12</c:f>
              <c:strCache>
                <c:ptCount val="11"/>
                <c:pt idx="0">
                  <c:v>OR</c:v>
                </c:pt>
                <c:pt idx="1">
                  <c:v>CA</c:v>
                </c:pt>
                <c:pt idx="2">
                  <c:v>CT</c:v>
                </c:pt>
                <c:pt idx="3">
                  <c:v>CO</c:v>
                </c:pt>
                <c:pt idx="4">
                  <c:v>MN</c:v>
                </c:pt>
                <c:pt idx="5">
                  <c:v>RI</c:v>
                </c:pt>
                <c:pt idx="6">
                  <c:v>VT</c:v>
                </c:pt>
                <c:pt idx="7">
                  <c:v>DC</c:v>
                </c:pt>
                <c:pt idx="8">
                  <c:v>ME</c:v>
                </c:pt>
                <c:pt idx="9">
                  <c:v>WA</c:v>
                </c:pt>
                <c:pt idx="10">
                  <c:v>NY</c:v>
                </c:pt>
              </c:strCache>
            </c:strRef>
          </c:cat>
          <c:val>
            <c:numRef>
              <c:f>Sheet1!$C$2:$C$12</c:f>
              <c:numCache>
                <c:formatCode>0%</c:formatCode>
                <c:ptCount val="11"/>
                <c:pt idx="0">
                  <c:v>0.159</c:v>
                </c:pt>
                <c:pt idx="1">
                  <c:v>0</c:v>
                </c:pt>
                <c:pt idx="2">
                  <c:v>0</c:v>
                </c:pt>
                <c:pt idx="3">
                  <c:v>0.01</c:v>
                </c:pt>
                <c:pt idx="4">
                  <c:v>0.38</c:v>
                </c:pt>
                <c:pt idx="10">
                  <c:v>7.0000000000000007E-2</c:v>
                </c:pt>
              </c:numCache>
            </c:numRef>
          </c:val>
          <c:extLst>
            <c:ext xmlns:c16="http://schemas.microsoft.com/office/drawing/2014/chart" uri="{C3380CC4-5D6E-409C-BE32-E72D297353CC}">
              <c16:uniqueId val="{00000001-BAB6-4FAF-A8DF-2C38DEEA7AA1}"/>
            </c:ext>
          </c:extLst>
        </c:ser>
        <c:ser>
          <c:idx val="2"/>
          <c:order val="2"/>
          <c:tx>
            <c:strRef>
              <c:f>Sheet1!$D$1</c:f>
              <c:strCache>
                <c:ptCount val="1"/>
                <c:pt idx="0">
                  <c:v>Disposal</c:v>
                </c:pt>
              </c:strCache>
            </c:strRef>
          </c:tx>
          <c:spPr>
            <a:solidFill>
              <a:schemeClr val="accent3"/>
            </a:solidFill>
            <a:ln>
              <a:noFill/>
            </a:ln>
            <a:effectLst/>
          </c:spPr>
          <c:invertIfNegative val="0"/>
          <c:cat>
            <c:strRef>
              <c:f>Sheet1!$A$2:$A$12</c:f>
              <c:strCache>
                <c:ptCount val="11"/>
                <c:pt idx="0">
                  <c:v>OR</c:v>
                </c:pt>
                <c:pt idx="1">
                  <c:v>CA</c:v>
                </c:pt>
                <c:pt idx="2">
                  <c:v>CT</c:v>
                </c:pt>
                <c:pt idx="3">
                  <c:v>CO</c:v>
                </c:pt>
                <c:pt idx="4">
                  <c:v>MN</c:v>
                </c:pt>
                <c:pt idx="5">
                  <c:v>RI</c:v>
                </c:pt>
                <c:pt idx="6">
                  <c:v>VT</c:v>
                </c:pt>
                <c:pt idx="7">
                  <c:v>DC</c:v>
                </c:pt>
                <c:pt idx="8">
                  <c:v>ME</c:v>
                </c:pt>
                <c:pt idx="9">
                  <c:v>WA</c:v>
                </c:pt>
                <c:pt idx="10">
                  <c:v>NY</c:v>
                </c:pt>
              </c:strCache>
            </c:strRef>
          </c:cat>
          <c:val>
            <c:numRef>
              <c:f>Sheet1!$D$2:$D$12</c:f>
              <c:numCache>
                <c:formatCode>0%</c:formatCode>
                <c:ptCount val="11"/>
                <c:pt idx="0">
                  <c:v>5.1999999999999998E-2</c:v>
                </c:pt>
                <c:pt idx="1">
                  <c:v>0.13</c:v>
                </c:pt>
                <c:pt idx="2">
                  <c:v>0.17899999999999999</c:v>
                </c:pt>
                <c:pt idx="3">
                  <c:v>0.1</c:v>
                </c:pt>
                <c:pt idx="4">
                  <c:v>0.01</c:v>
                </c:pt>
                <c:pt idx="5">
                  <c:v>0.18</c:v>
                </c:pt>
                <c:pt idx="6">
                  <c:v>0.23</c:v>
                </c:pt>
                <c:pt idx="7">
                  <c:v>0.17899999999999999</c:v>
                </c:pt>
                <c:pt idx="8">
                  <c:v>0.18</c:v>
                </c:pt>
                <c:pt idx="9">
                  <c:v>0.16</c:v>
                </c:pt>
                <c:pt idx="10">
                  <c:v>0.09</c:v>
                </c:pt>
              </c:numCache>
            </c:numRef>
          </c:val>
          <c:extLst>
            <c:ext xmlns:c16="http://schemas.microsoft.com/office/drawing/2014/chart" uri="{C3380CC4-5D6E-409C-BE32-E72D297353CC}">
              <c16:uniqueId val="{00000002-BAB6-4FAF-A8DF-2C38DEEA7AA1}"/>
            </c:ext>
          </c:extLst>
        </c:ser>
        <c:ser>
          <c:idx val="3"/>
          <c:order val="3"/>
          <c:tx>
            <c:strRef>
              <c:f>Sheet1!$E$1</c:f>
              <c:strCache>
                <c:ptCount val="1"/>
                <c:pt idx="0">
                  <c:v>Reuse</c:v>
                </c:pt>
              </c:strCache>
            </c:strRef>
          </c:tx>
          <c:spPr>
            <a:solidFill>
              <a:schemeClr val="accent4"/>
            </a:solidFill>
            <a:ln>
              <a:noFill/>
            </a:ln>
            <a:effectLst/>
          </c:spPr>
          <c:invertIfNegative val="0"/>
          <c:cat>
            <c:strRef>
              <c:f>Sheet1!$A$2:$A$12</c:f>
              <c:strCache>
                <c:ptCount val="11"/>
                <c:pt idx="0">
                  <c:v>OR</c:v>
                </c:pt>
                <c:pt idx="1">
                  <c:v>CA</c:v>
                </c:pt>
                <c:pt idx="2">
                  <c:v>CT</c:v>
                </c:pt>
                <c:pt idx="3">
                  <c:v>CO</c:v>
                </c:pt>
                <c:pt idx="4">
                  <c:v>MN</c:v>
                </c:pt>
                <c:pt idx="5">
                  <c:v>RI</c:v>
                </c:pt>
                <c:pt idx="6">
                  <c:v>VT</c:v>
                </c:pt>
                <c:pt idx="7">
                  <c:v>DC</c:v>
                </c:pt>
                <c:pt idx="8">
                  <c:v>ME</c:v>
                </c:pt>
                <c:pt idx="9">
                  <c:v>WA</c:v>
                </c:pt>
                <c:pt idx="10">
                  <c:v>NY</c:v>
                </c:pt>
              </c:strCache>
            </c:strRef>
          </c:cat>
          <c:val>
            <c:numRef>
              <c:f>Sheet1!$E$2:$E$12</c:f>
              <c:numCache>
                <c:formatCode>0%</c:formatCode>
                <c:ptCount val="11"/>
                <c:pt idx="0">
                  <c:v>5.6000000000000001E-2</c:v>
                </c:pt>
                <c:pt idx="1">
                  <c:v>0.04</c:v>
                </c:pt>
                <c:pt idx="3">
                  <c:v>4.5999999999999999E-2</c:v>
                </c:pt>
                <c:pt idx="4">
                  <c:v>0.1</c:v>
                </c:pt>
                <c:pt idx="7">
                  <c:v>0.01</c:v>
                </c:pt>
                <c:pt idx="9">
                  <c:v>0.01</c:v>
                </c:pt>
                <c:pt idx="10">
                  <c:v>0.01</c:v>
                </c:pt>
              </c:numCache>
            </c:numRef>
          </c:val>
          <c:extLst>
            <c:ext xmlns:c16="http://schemas.microsoft.com/office/drawing/2014/chart" uri="{C3380CC4-5D6E-409C-BE32-E72D297353CC}">
              <c16:uniqueId val="{00000003-BAB6-4FAF-A8DF-2C38DEEA7AA1}"/>
            </c:ext>
          </c:extLst>
        </c:ser>
        <c:dLbls>
          <c:showLegendKey val="0"/>
          <c:showVal val="0"/>
          <c:showCatName val="0"/>
          <c:showSerName val="0"/>
          <c:showPercent val="0"/>
          <c:showBubbleSize val="0"/>
        </c:dLbls>
        <c:gapWidth val="150"/>
        <c:overlap val="100"/>
        <c:axId val="536505696"/>
        <c:axId val="536497056"/>
      </c:barChart>
      <c:catAx>
        <c:axId val="53650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497056"/>
        <c:crosses val="autoZero"/>
        <c:auto val="1"/>
        <c:lblAlgn val="ctr"/>
        <c:lblOffset val="100"/>
        <c:noMultiLvlLbl val="0"/>
      </c:catAx>
      <c:valAx>
        <c:axId val="536497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50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Processed</a:t>
            </a:r>
            <a:r>
              <a:rPr lang="en-US" baseline="0"/>
              <a:t> </a:t>
            </a:r>
            <a:r>
              <a:rPr lang="en-US"/>
              <a:t>Paint</a:t>
            </a:r>
            <a:r>
              <a:rPr lang="en-US" baseline="0"/>
              <a:t> Volume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'Paint Vol Chart'!$A$2</c:f>
              <c:strCache>
                <c:ptCount val="1"/>
                <c:pt idx="0">
                  <c:v>OR</c:v>
                </c:pt>
              </c:strCache>
            </c:strRef>
          </c:tx>
          <c:spPr>
            <a:solidFill>
              <a:srgbClr val="92D050"/>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Chart'!$B$2:$N$2</c:f>
              <c:numCache>
                <c:formatCode>#,##0</c:formatCode>
                <c:ptCount val="13"/>
                <c:pt idx="0">
                  <c:v>469665</c:v>
                </c:pt>
                <c:pt idx="1">
                  <c:v>570804.88</c:v>
                </c:pt>
                <c:pt idx="2">
                  <c:v>580692</c:v>
                </c:pt>
                <c:pt idx="3">
                  <c:v>621172</c:v>
                </c:pt>
                <c:pt idx="4">
                  <c:v>618971</c:v>
                </c:pt>
                <c:pt idx="5">
                  <c:v>764153</c:v>
                </c:pt>
                <c:pt idx="6">
                  <c:v>810744</c:v>
                </c:pt>
                <c:pt idx="7">
                  <c:v>795846</c:v>
                </c:pt>
                <c:pt idx="8">
                  <c:v>767125</c:v>
                </c:pt>
                <c:pt idx="9">
                  <c:v>706270</c:v>
                </c:pt>
                <c:pt idx="10">
                  <c:v>740102</c:v>
                </c:pt>
                <c:pt idx="11">
                  <c:v>632286</c:v>
                </c:pt>
                <c:pt idx="12">
                  <c:v>664867</c:v>
                </c:pt>
              </c:numCache>
            </c:numRef>
          </c:val>
          <c:extLst>
            <c:ext xmlns:c16="http://schemas.microsoft.com/office/drawing/2014/chart" uri="{C3380CC4-5D6E-409C-BE32-E72D297353CC}">
              <c16:uniqueId val="{00000000-6CE6-4033-AB7A-E78C0CF0EF77}"/>
            </c:ext>
          </c:extLst>
        </c:ser>
        <c:ser>
          <c:idx val="1"/>
          <c:order val="1"/>
          <c:tx>
            <c:strRef>
              <c:f>'Paint Vol Chart'!$A$3</c:f>
              <c:strCache>
                <c:ptCount val="1"/>
                <c:pt idx="0">
                  <c:v>CA</c:v>
                </c:pt>
              </c:strCache>
            </c:strRef>
          </c:tx>
          <c:spPr>
            <a:solidFill>
              <a:srgbClr val="FFFF00"/>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Chart'!$B$3:$N$3</c:f>
              <c:numCache>
                <c:formatCode>General</c:formatCode>
                <c:ptCount val="13"/>
                <c:pt idx="2" formatCode="#,##0">
                  <c:v>632653</c:v>
                </c:pt>
                <c:pt idx="3" formatCode="#,##0">
                  <c:v>2015697</c:v>
                </c:pt>
                <c:pt idx="4" formatCode="#,##0">
                  <c:v>2717307</c:v>
                </c:pt>
                <c:pt idx="5" formatCode="#,##0">
                  <c:v>3127053</c:v>
                </c:pt>
                <c:pt idx="6" formatCode="#,##0">
                  <c:v>3464149</c:v>
                </c:pt>
                <c:pt idx="7" formatCode="#,##0">
                  <c:v>3881913</c:v>
                </c:pt>
                <c:pt idx="8" formatCode="#,##0">
                  <c:v>3885163</c:v>
                </c:pt>
                <c:pt idx="9" formatCode="#,##0">
                  <c:v>3565881</c:v>
                </c:pt>
                <c:pt idx="10" formatCode="#,##0">
                  <c:v>4033477</c:v>
                </c:pt>
                <c:pt idx="11" formatCode="#,##0">
                  <c:v>3580449</c:v>
                </c:pt>
                <c:pt idx="12" formatCode="#,##0">
                  <c:v>3317702</c:v>
                </c:pt>
              </c:numCache>
            </c:numRef>
          </c:val>
          <c:extLst>
            <c:ext xmlns:c16="http://schemas.microsoft.com/office/drawing/2014/chart" uri="{C3380CC4-5D6E-409C-BE32-E72D297353CC}">
              <c16:uniqueId val="{00000001-6CE6-4033-AB7A-E78C0CF0EF77}"/>
            </c:ext>
          </c:extLst>
        </c:ser>
        <c:ser>
          <c:idx val="2"/>
          <c:order val="2"/>
          <c:tx>
            <c:strRef>
              <c:f>'Paint Vol Chart'!$A$4</c:f>
              <c:strCache>
                <c:ptCount val="1"/>
                <c:pt idx="0">
                  <c:v>CT</c:v>
                </c:pt>
              </c:strCache>
            </c:strRef>
          </c:tx>
          <c:spPr>
            <a:solidFill>
              <a:srgbClr val="00B0F0"/>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Chart'!$B$4:$N$4</c:f>
              <c:numCache>
                <c:formatCode>General</c:formatCode>
                <c:ptCount val="13"/>
                <c:pt idx="3" formatCode="#,##0">
                  <c:v>244300</c:v>
                </c:pt>
                <c:pt idx="4" formatCode="#,##0">
                  <c:v>275840</c:v>
                </c:pt>
                <c:pt idx="5" formatCode="#,##0">
                  <c:v>320414</c:v>
                </c:pt>
                <c:pt idx="6" formatCode="#,##0">
                  <c:v>322568</c:v>
                </c:pt>
                <c:pt idx="7" formatCode="#,##0">
                  <c:v>342350</c:v>
                </c:pt>
                <c:pt idx="8" formatCode="#,##0">
                  <c:v>391110</c:v>
                </c:pt>
                <c:pt idx="9" formatCode="#,##0">
                  <c:v>387492</c:v>
                </c:pt>
                <c:pt idx="10" formatCode="#,##0">
                  <c:v>432497</c:v>
                </c:pt>
                <c:pt idx="11" formatCode="#,##0">
                  <c:v>385770</c:v>
                </c:pt>
                <c:pt idx="12" formatCode="#,##0">
                  <c:v>375855</c:v>
                </c:pt>
              </c:numCache>
            </c:numRef>
          </c:val>
          <c:extLst>
            <c:ext xmlns:c16="http://schemas.microsoft.com/office/drawing/2014/chart" uri="{C3380CC4-5D6E-409C-BE32-E72D297353CC}">
              <c16:uniqueId val="{00000002-6CE6-4033-AB7A-E78C0CF0EF77}"/>
            </c:ext>
          </c:extLst>
        </c:ser>
        <c:ser>
          <c:idx val="3"/>
          <c:order val="3"/>
          <c:tx>
            <c:strRef>
              <c:f>'Paint Vol Chart'!$A$5</c:f>
              <c:strCache>
                <c:ptCount val="1"/>
                <c:pt idx="0">
                  <c:v>CO</c:v>
                </c:pt>
              </c:strCache>
            </c:strRef>
          </c:tx>
          <c:spPr>
            <a:solidFill>
              <a:srgbClr val="FFC000"/>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Chart'!$B$5:$N$5</c:f>
              <c:numCache>
                <c:formatCode>General</c:formatCode>
                <c:ptCount val="13"/>
                <c:pt idx="4" formatCode="#,##0">
                  <c:v>225141</c:v>
                </c:pt>
                <c:pt idx="5" formatCode="#,##0">
                  <c:v>685429</c:v>
                </c:pt>
                <c:pt idx="6" formatCode="#,##0">
                  <c:v>687406</c:v>
                </c:pt>
                <c:pt idx="7" formatCode="#,##0">
                  <c:v>654476</c:v>
                </c:pt>
                <c:pt idx="8" formatCode="#,##0">
                  <c:v>729010</c:v>
                </c:pt>
                <c:pt idx="9" formatCode="#,##0">
                  <c:v>654689</c:v>
                </c:pt>
                <c:pt idx="10" formatCode="#,##0">
                  <c:v>774454</c:v>
                </c:pt>
                <c:pt idx="11" formatCode="#,##0">
                  <c:v>773601</c:v>
                </c:pt>
                <c:pt idx="12" formatCode="#,##0">
                  <c:v>754340</c:v>
                </c:pt>
              </c:numCache>
            </c:numRef>
          </c:val>
          <c:extLst>
            <c:ext xmlns:c16="http://schemas.microsoft.com/office/drawing/2014/chart" uri="{C3380CC4-5D6E-409C-BE32-E72D297353CC}">
              <c16:uniqueId val="{00000003-6CE6-4033-AB7A-E78C0CF0EF77}"/>
            </c:ext>
          </c:extLst>
        </c:ser>
        <c:ser>
          <c:idx val="4"/>
          <c:order val="4"/>
          <c:tx>
            <c:strRef>
              <c:f>'Paint Vol Chart'!$A$6</c:f>
              <c:strCache>
                <c:ptCount val="1"/>
                <c:pt idx="0">
                  <c:v>MN</c:v>
                </c:pt>
              </c:strCache>
            </c:strRef>
          </c:tx>
          <c:spPr>
            <a:solidFill>
              <a:schemeClr val="bg1">
                <a:lumMod val="75000"/>
              </a:schemeClr>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Chart'!$B$6:$N$6</c:f>
              <c:numCache>
                <c:formatCode>General</c:formatCode>
                <c:ptCount val="13"/>
                <c:pt idx="4" formatCode="#,##0">
                  <c:v>501400</c:v>
                </c:pt>
                <c:pt idx="5" formatCode="#,##0">
                  <c:v>1022346</c:v>
                </c:pt>
                <c:pt idx="6" formatCode="#,##0">
                  <c:v>1010140</c:v>
                </c:pt>
                <c:pt idx="7" formatCode="#,##0">
                  <c:v>993564</c:v>
                </c:pt>
                <c:pt idx="8" formatCode="#,##0">
                  <c:v>1006709</c:v>
                </c:pt>
                <c:pt idx="9" formatCode="#,##0">
                  <c:v>1016973</c:v>
                </c:pt>
                <c:pt idx="10" formatCode="#,##0">
                  <c:v>1008648</c:v>
                </c:pt>
                <c:pt idx="11" formatCode="#,##0">
                  <c:v>934787</c:v>
                </c:pt>
                <c:pt idx="12" formatCode="#,##0">
                  <c:v>890576</c:v>
                </c:pt>
              </c:numCache>
            </c:numRef>
          </c:val>
          <c:extLst>
            <c:ext xmlns:c16="http://schemas.microsoft.com/office/drawing/2014/chart" uri="{C3380CC4-5D6E-409C-BE32-E72D297353CC}">
              <c16:uniqueId val="{00000004-6CE6-4033-AB7A-E78C0CF0EF77}"/>
            </c:ext>
          </c:extLst>
        </c:ser>
        <c:ser>
          <c:idx val="5"/>
          <c:order val="5"/>
          <c:tx>
            <c:strRef>
              <c:f>'Paint Vol Chart'!$A$7</c:f>
              <c:strCache>
                <c:ptCount val="1"/>
                <c:pt idx="0">
                  <c:v>RI</c:v>
                </c:pt>
              </c:strCache>
            </c:strRef>
          </c:tx>
          <c:spPr>
            <a:solidFill>
              <a:srgbClr val="7030A0"/>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Chart'!$B$7:$N$7</c:f>
              <c:numCache>
                <c:formatCode>General</c:formatCode>
                <c:ptCount val="13"/>
                <c:pt idx="4" formatCode="#,##0">
                  <c:v>64526</c:v>
                </c:pt>
                <c:pt idx="5" formatCode="#,##0">
                  <c:v>80643</c:v>
                </c:pt>
                <c:pt idx="6" formatCode="#,##0">
                  <c:v>75853</c:v>
                </c:pt>
                <c:pt idx="7" formatCode="#,##0">
                  <c:v>84210</c:v>
                </c:pt>
                <c:pt idx="8" formatCode="#,##0">
                  <c:v>80950</c:v>
                </c:pt>
                <c:pt idx="9" formatCode="#,##0">
                  <c:v>84674</c:v>
                </c:pt>
                <c:pt idx="10" formatCode="#,##0">
                  <c:v>94822</c:v>
                </c:pt>
                <c:pt idx="11" formatCode="#,##0">
                  <c:v>86596</c:v>
                </c:pt>
                <c:pt idx="12" formatCode="#,##0">
                  <c:v>78396</c:v>
                </c:pt>
              </c:numCache>
            </c:numRef>
          </c:val>
          <c:extLst>
            <c:ext xmlns:c16="http://schemas.microsoft.com/office/drawing/2014/chart" uri="{C3380CC4-5D6E-409C-BE32-E72D297353CC}">
              <c16:uniqueId val="{00000005-6CE6-4033-AB7A-E78C0CF0EF77}"/>
            </c:ext>
          </c:extLst>
        </c:ser>
        <c:ser>
          <c:idx val="6"/>
          <c:order val="6"/>
          <c:tx>
            <c:strRef>
              <c:f>'Paint Vol Chart'!$A$8</c:f>
              <c:strCache>
                <c:ptCount val="1"/>
                <c:pt idx="0">
                  <c:v>VT</c:v>
                </c:pt>
              </c:strCache>
            </c:strRef>
          </c:tx>
          <c:spPr>
            <a:solidFill>
              <a:srgbClr val="00B050"/>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Chart'!$B$8:$N$8</c:f>
              <c:numCache>
                <c:formatCode>General</c:formatCode>
                <c:ptCount val="13"/>
                <c:pt idx="4" formatCode="#,##0">
                  <c:v>116691</c:v>
                </c:pt>
                <c:pt idx="5" formatCode="#,##0">
                  <c:v>108466</c:v>
                </c:pt>
                <c:pt idx="6" formatCode="#,##0">
                  <c:v>96111</c:v>
                </c:pt>
                <c:pt idx="7" formatCode="#,##0">
                  <c:v>110567</c:v>
                </c:pt>
                <c:pt idx="8" formatCode="#,##0">
                  <c:v>115142</c:v>
                </c:pt>
                <c:pt idx="9" formatCode="#,##0">
                  <c:v>101648</c:v>
                </c:pt>
                <c:pt idx="10" formatCode="#,##0">
                  <c:v>101774</c:v>
                </c:pt>
                <c:pt idx="11" formatCode="#,##0">
                  <c:v>113485</c:v>
                </c:pt>
                <c:pt idx="12" formatCode="#,##0">
                  <c:v>96618</c:v>
                </c:pt>
              </c:numCache>
            </c:numRef>
          </c:val>
          <c:extLst>
            <c:ext xmlns:c16="http://schemas.microsoft.com/office/drawing/2014/chart" uri="{C3380CC4-5D6E-409C-BE32-E72D297353CC}">
              <c16:uniqueId val="{00000006-6CE6-4033-AB7A-E78C0CF0EF77}"/>
            </c:ext>
          </c:extLst>
        </c:ser>
        <c:ser>
          <c:idx val="7"/>
          <c:order val="7"/>
          <c:tx>
            <c:strRef>
              <c:f>'Paint Vol Chart'!$A$9</c:f>
              <c:strCache>
                <c:ptCount val="1"/>
                <c:pt idx="0">
                  <c:v>DC</c:v>
                </c:pt>
              </c:strCache>
            </c:strRef>
          </c:tx>
          <c:spPr>
            <a:solidFill>
              <a:srgbClr val="F2D7E6"/>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Chart'!$B$9:$N$9</c:f>
              <c:numCache>
                <c:formatCode>General</c:formatCode>
                <c:ptCount val="13"/>
                <c:pt idx="5" formatCode="#,##0">
                  <c:v>2930</c:v>
                </c:pt>
                <c:pt idx="6" formatCode="#,##0">
                  <c:v>35424</c:v>
                </c:pt>
                <c:pt idx="7" formatCode="#,##0">
                  <c:v>40859</c:v>
                </c:pt>
                <c:pt idx="8" formatCode="#,##0">
                  <c:v>43300</c:v>
                </c:pt>
                <c:pt idx="9" formatCode="#,##0">
                  <c:v>36456</c:v>
                </c:pt>
                <c:pt idx="10" formatCode="#,##0">
                  <c:v>42337</c:v>
                </c:pt>
                <c:pt idx="11" formatCode="#,##0">
                  <c:v>36903</c:v>
                </c:pt>
                <c:pt idx="12" formatCode="#,##0">
                  <c:v>31773</c:v>
                </c:pt>
              </c:numCache>
            </c:numRef>
          </c:val>
          <c:extLst>
            <c:ext xmlns:c16="http://schemas.microsoft.com/office/drawing/2014/chart" uri="{C3380CC4-5D6E-409C-BE32-E72D297353CC}">
              <c16:uniqueId val="{00000007-6CE6-4033-AB7A-E78C0CF0EF77}"/>
            </c:ext>
          </c:extLst>
        </c:ser>
        <c:ser>
          <c:idx val="8"/>
          <c:order val="8"/>
          <c:tx>
            <c:strRef>
              <c:f>'Paint Vol Chart'!$A$10</c:f>
              <c:strCache>
                <c:ptCount val="1"/>
                <c:pt idx="0">
                  <c:v>ME</c:v>
                </c:pt>
              </c:strCache>
            </c:strRef>
          </c:tx>
          <c:spPr>
            <a:solidFill>
              <a:srgbClr val="FF0000"/>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Chart'!$B$10:$N$10</c:f>
              <c:numCache>
                <c:formatCode>General</c:formatCode>
                <c:ptCount val="13"/>
                <c:pt idx="5" formatCode="#,##0">
                  <c:v>87453</c:v>
                </c:pt>
                <c:pt idx="6" formatCode="#,##0">
                  <c:v>109267</c:v>
                </c:pt>
                <c:pt idx="7" formatCode="#,##0">
                  <c:v>129907</c:v>
                </c:pt>
                <c:pt idx="8" formatCode="#,##0">
                  <c:v>134906</c:v>
                </c:pt>
                <c:pt idx="9" formatCode="#,##0">
                  <c:v>122033</c:v>
                </c:pt>
                <c:pt idx="10" formatCode="#,##0">
                  <c:v>157011</c:v>
                </c:pt>
                <c:pt idx="11" formatCode="#,##0">
                  <c:v>125784</c:v>
                </c:pt>
                <c:pt idx="12" formatCode="#,##0">
                  <c:v>139931</c:v>
                </c:pt>
              </c:numCache>
            </c:numRef>
          </c:val>
          <c:extLst>
            <c:ext xmlns:c16="http://schemas.microsoft.com/office/drawing/2014/chart" uri="{C3380CC4-5D6E-409C-BE32-E72D297353CC}">
              <c16:uniqueId val="{00000008-6CE6-4033-AB7A-E78C0CF0EF77}"/>
            </c:ext>
          </c:extLst>
        </c:ser>
        <c:ser>
          <c:idx val="9"/>
          <c:order val="9"/>
          <c:tx>
            <c:strRef>
              <c:f>'Paint Vol Chart'!$A$11</c:f>
              <c:strCache>
                <c:ptCount val="1"/>
                <c:pt idx="0">
                  <c:v>WA</c:v>
                </c:pt>
              </c:strCache>
            </c:strRef>
          </c:tx>
          <c:spPr>
            <a:solidFill>
              <a:srgbClr val="0070C0"/>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Chart'!$B$11:$N$11</c:f>
              <c:numCache>
                <c:formatCode>General</c:formatCode>
                <c:ptCount val="13"/>
                <c:pt idx="10" formatCode="#,##0">
                  <c:v>546431</c:v>
                </c:pt>
                <c:pt idx="11" formatCode="#,##0">
                  <c:v>836187</c:v>
                </c:pt>
                <c:pt idx="12">
                  <c:v>926034</c:v>
                </c:pt>
              </c:numCache>
            </c:numRef>
          </c:val>
          <c:extLst>
            <c:ext xmlns:c16="http://schemas.microsoft.com/office/drawing/2014/chart" uri="{C3380CC4-5D6E-409C-BE32-E72D297353CC}">
              <c16:uniqueId val="{00000009-6CE6-4033-AB7A-E78C0CF0EF77}"/>
            </c:ext>
          </c:extLst>
        </c:ser>
        <c:ser>
          <c:idx val="10"/>
          <c:order val="10"/>
          <c:tx>
            <c:strRef>
              <c:f>'Paint Vol Chart'!$A$12</c:f>
              <c:strCache>
                <c:ptCount val="1"/>
                <c:pt idx="0">
                  <c:v>NY</c:v>
                </c:pt>
              </c:strCache>
            </c:strRef>
          </c:tx>
          <c:spPr>
            <a:solidFill>
              <a:srgbClr val="FFF050"/>
            </a:solidFill>
            <a:ln>
              <a:noFill/>
            </a:ln>
            <a:effectLst/>
          </c:spPr>
          <c:invertIfNegative val="0"/>
          <c:cat>
            <c:numRef>
              <c:f>'Paint Vol Chart'!$B$1:$N$1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'Paint Vol Chart'!$B$12:$N$12</c:f>
              <c:numCache>
                <c:formatCode>General</c:formatCode>
                <c:ptCount val="13"/>
                <c:pt idx="11" formatCode="#,##0">
                  <c:v>451648</c:v>
                </c:pt>
                <c:pt idx="12">
                  <c:v>719035</c:v>
                </c:pt>
              </c:numCache>
            </c:numRef>
          </c:val>
          <c:extLst>
            <c:ext xmlns:c16="http://schemas.microsoft.com/office/drawing/2014/chart" uri="{C3380CC4-5D6E-409C-BE32-E72D297353CC}">
              <c16:uniqueId val="{0000000A-6CE6-4033-AB7A-E78C0CF0EF77}"/>
            </c:ext>
          </c:extLst>
        </c:ser>
        <c:dLbls>
          <c:showLegendKey val="0"/>
          <c:showVal val="0"/>
          <c:showCatName val="0"/>
          <c:showSerName val="0"/>
          <c:showPercent val="0"/>
          <c:showBubbleSize val="0"/>
        </c:dLbls>
        <c:gapWidth val="219"/>
        <c:overlap val="100"/>
        <c:axId val="401335023"/>
        <c:axId val="299066431"/>
      </c:barChart>
      <c:catAx>
        <c:axId val="40133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9066431"/>
        <c:crosses val="autoZero"/>
        <c:auto val="1"/>
        <c:lblAlgn val="ctr"/>
        <c:lblOffset val="100"/>
        <c:noMultiLvlLbl val="0"/>
      </c:catAx>
      <c:valAx>
        <c:axId val="299066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335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21E34-F1BD-44CD-B7F4-FDBA006226D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73487092-EEBF-4970-9B61-903F4526809A}">
      <dgm:prSet phldrT="[Text]"/>
      <dgm:spPr/>
      <dgm:t>
        <a:bodyPr/>
        <a:lstStyle/>
        <a:p>
          <a:r>
            <a:rPr lang="en-US" dirty="0"/>
            <a:t>ACA and Paint Industry</a:t>
          </a:r>
        </a:p>
      </dgm:t>
    </dgm:pt>
    <dgm:pt modelId="{3080DD63-30B0-4701-B84F-CEAE69DCEC28}" type="parTrans" cxnId="{6946F649-144E-4994-A7FB-BA426A1F535A}">
      <dgm:prSet/>
      <dgm:spPr/>
      <dgm:t>
        <a:bodyPr/>
        <a:lstStyle/>
        <a:p>
          <a:endParaRPr lang="en-US"/>
        </a:p>
      </dgm:t>
    </dgm:pt>
    <dgm:pt modelId="{6A76F907-D50B-4E62-AD00-3D6365B414BE}" type="sibTrans" cxnId="{6946F649-144E-4994-A7FB-BA426A1F535A}">
      <dgm:prSet/>
      <dgm:spPr/>
      <dgm:t>
        <a:bodyPr/>
        <a:lstStyle/>
        <a:p>
          <a:endParaRPr lang="en-US"/>
        </a:p>
      </dgm:t>
    </dgm:pt>
    <dgm:pt modelId="{34EABD97-3450-4C21-9670-E13DE317DF98}">
      <dgm:prSet phldrT="[Text]"/>
      <dgm:spPr/>
      <dgm:t>
        <a:bodyPr/>
        <a:lstStyle/>
        <a:p>
          <a:r>
            <a:rPr lang="en-US" dirty="0"/>
            <a:t>State and Local Government</a:t>
          </a:r>
        </a:p>
      </dgm:t>
    </dgm:pt>
    <dgm:pt modelId="{5301AE27-E8E5-4101-B774-82E84C968F01}" type="parTrans" cxnId="{9EF6A6FA-FFCE-4862-85BE-D283C232754A}">
      <dgm:prSet/>
      <dgm:spPr/>
      <dgm:t>
        <a:bodyPr/>
        <a:lstStyle/>
        <a:p>
          <a:endParaRPr lang="en-US"/>
        </a:p>
      </dgm:t>
    </dgm:pt>
    <dgm:pt modelId="{69BD8491-0C65-40F0-BA64-1BB4F5E7E2D1}" type="sibTrans" cxnId="{9EF6A6FA-FFCE-4862-85BE-D283C232754A}">
      <dgm:prSet/>
      <dgm:spPr/>
      <dgm:t>
        <a:bodyPr/>
        <a:lstStyle/>
        <a:p>
          <a:endParaRPr lang="en-US"/>
        </a:p>
      </dgm:t>
    </dgm:pt>
    <dgm:pt modelId="{419A9EA0-C8F7-47DB-A6AF-882FF33A4DC6}">
      <dgm:prSet phldrT="[Text]"/>
      <dgm:spPr/>
      <dgm:t>
        <a:bodyPr/>
        <a:lstStyle/>
        <a:p>
          <a:r>
            <a:rPr lang="en-US" dirty="0"/>
            <a:t>Processors</a:t>
          </a:r>
        </a:p>
      </dgm:t>
    </dgm:pt>
    <dgm:pt modelId="{47EC9880-CC78-49C6-95F7-0830B8CC59FC}" type="parTrans" cxnId="{B9923466-4CAA-46A4-94C0-85D75FFBEAC9}">
      <dgm:prSet/>
      <dgm:spPr/>
      <dgm:t>
        <a:bodyPr/>
        <a:lstStyle/>
        <a:p>
          <a:endParaRPr lang="en-US"/>
        </a:p>
      </dgm:t>
    </dgm:pt>
    <dgm:pt modelId="{A749B670-5BE6-488F-BE84-F6698ABD6FB3}" type="sibTrans" cxnId="{B9923466-4CAA-46A4-94C0-85D75FFBEAC9}">
      <dgm:prSet/>
      <dgm:spPr/>
      <dgm:t>
        <a:bodyPr/>
        <a:lstStyle/>
        <a:p>
          <a:endParaRPr lang="en-US"/>
        </a:p>
      </dgm:t>
    </dgm:pt>
    <dgm:pt modelId="{0A54AFE5-FABA-4563-A181-A3D67A87889F}">
      <dgm:prSet phldrT="[Text]"/>
      <dgm:spPr/>
      <dgm:t>
        <a:bodyPr/>
        <a:lstStyle/>
        <a:p>
          <a:r>
            <a:rPr lang="en-US" dirty="0"/>
            <a:t>Environmental NGOs</a:t>
          </a:r>
        </a:p>
      </dgm:t>
    </dgm:pt>
    <dgm:pt modelId="{4A65D3C2-7300-4760-BE94-630AF17C58D5}" type="parTrans" cxnId="{4001C708-A988-4366-9D0F-2DAC41DCD6CC}">
      <dgm:prSet/>
      <dgm:spPr/>
      <dgm:t>
        <a:bodyPr/>
        <a:lstStyle/>
        <a:p>
          <a:endParaRPr lang="en-US"/>
        </a:p>
      </dgm:t>
    </dgm:pt>
    <dgm:pt modelId="{26540588-2075-4472-81E2-FF13D070017C}" type="sibTrans" cxnId="{4001C708-A988-4366-9D0F-2DAC41DCD6CC}">
      <dgm:prSet/>
      <dgm:spPr/>
      <dgm:t>
        <a:bodyPr/>
        <a:lstStyle/>
        <a:p>
          <a:endParaRPr lang="en-US"/>
        </a:p>
      </dgm:t>
    </dgm:pt>
    <dgm:pt modelId="{6FCDE833-343B-4984-BAA7-5971E00DAD52}">
      <dgm:prSet phldrT="[Text]"/>
      <dgm:spPr/>
      <dgm:t>
        <a:bodyPr/>
        <a:lstStyle/>
        <a:p>
          <a:r>
            <a:rPr lang="en-US" dirty="0"/>
            <a:t>US Environmental Protection Agency</a:t>
          </a:r>
        </a:p>
      </dgm:t>
    </dgm:pt>
    <dgm:pt modelId="{FFCB278A-548E-45EE-8D8A-5FB8924C3ADC}" type="parTrans" cxnId="{C81FD7F5-F3A7-4B69-837E-B1A48A04D6AE}">
      <dgm:prSet/>
      <dgm:spPr/>
      <dgm:t>
        <a:bodyPr/>
        <a:lstStyle/>
        <a:p>
          <a:endParaRPr lang="en-US"/>
        </a:p>
      </dgm:t>
    </dgm:pt>
    <dgm:pt modelId="{C7CCE41B-6C2E-422D-88CB-F425F301EB48}" type="sibTrans" cxnId="{C81FD7F5-F3A7-4B69-837E-B1A48A04D6AE}">
      <dgm:prSet/>
      <dgm:spPr/>
      <dgm:t>
        <a:bodyPr/>
        <a:lstStyle/>
        <a:p>
          <a:endParaRPr lang="en-US"/>
        </a:p>
      </dgm:t>
    </dgm:pt>
    <dgm:pt modelId="{773CFA3E-E72C-49D4-B6F0-C26C7E09A25B}" type="pres">
      <dgm:prSet presAssocID="{9A321E34-F1BD-44CD-B7F4-FDBA006226D1}" presName="cycle" presStyleCnt="0">
        <dgm:presLayoutVars>
          <dgm:dir/>
          <dgm:resizeHandles val="exact"/>
        </dgm:presLayoutVars>
      </dgm:prSet>
      <dgm:spPr/>
    </dgm:pt>
    <dgm:pt modelId="{C5C69485-4F58-485A-9CE9-856C1AB1A635}" type="pres">
      <dgm:prSet presAssocID="{73487092-EEBF-4970-9B61-903F4526809A}" presName="node" presStyleLbl="node1" presStyleIdx="0" presStyleCnt="5">
        <dgm:presLayoutVars>
          <dgm:bulletEnabled val="1"/>
        </dgm:presLayoutVars>
      </dgm:prSet>
      <dgm:spPr/>
    </dgm:pt>
    <dgm:pt modelId="{B5923931-FBA4-4B30-BB45-48D6B91D6F36}" type="pres">
      <dgm:prSet presAssocID="{73487092-EEBF-4970-9B61-903F4526809A}" presName="spNode" presStyleCnt="0"/>
      <dgm:spPr/>
    </dgm:pt>
    <dgm:pt modelId="{82B45F43-FA21-42F3-A49D-2F85DE7F9506}" type="pres">
      <dgm:prSet presAssocID="{6A76F907-D50B-4E62-AD00-3D6365B414BE}" presName="sibTrans" presStyleLbl="sibTrans1D1" presStyleIdx="0" presStyleCnt="5"/>
      <dgm:spPr/>
    </dgm:pt>
    <dgm:pt modelId="{4A1392EE-300B-4BB0-AE57-62E12B3C42C0}" type="pres">
      <dgm:prSet presAssocID="{34EABD97-3450-4C21-9670-E13DE317DF98}" presName="node" presStyleLbl="node1" presStyleIdx="1" presStyleCnt="5">
        <dgm:presLayoutVars>
          <dgm:bulletEnabled val="1"/>
        </dgm:presLayoutVars>
      </dgm:prSet>
      <dgm:spPr/>
    </dgm:pt>
    <dgm:pt modelId="{D7BB1D21-BA9C-49AB-8147-8193A3CDBEC6}" type="pres">
      <dgm:prSet presAssocID="{34EABD97-3450-4C21-9670-E13DE317DF98}" presName="spNode" presStyleCnt="0"/>
      <dgm:spPr/>
    </dgm:pt>
    <dgm:pt modelId="{75DF5C77-8043-4854-A6A2-E41447E567F5}" type="pres">
      <dgm:prSet presAssocID="{69BD8491-0C65-40F0-BA64-1BB4F5E7E2D1}" presName="sibTrans" presStyleLbl="sibTrans1D1" presStyleIdx="1" presStyleCnt="5"/>
      <dgm:spPr/>
    </dgm:pt>
    <dgm:pt modelId="{DD8F73E5-960D-4961-A332-F5CF9E31FFEE}" type="pres">
      <dgm:prSet presAssocID="{419A9EA0-C8F7-47DB-A6AF-882FF33A4DC6}" presName="node" presStyleLbl="node1" presStyleIdx="2" presStyleCnt="5">
        <dgm:presLayoutVars>
          <dgm:bulletEnabled val="1"/>
        </dgm:presLayoutVars>
      </dgm:prSet>
      <dgm:spPr/>
    </dgm:pt>
    <dgm:pt modelId="{15DADBE8-FBC5-434C-88DF-B03EF9C69A4E}" type="pres">
      <dgm:prSet presAssocID="{419A9EA0-C8F7-47DB-A6AF-882FF33A4DC6}" presName="spNode" presStyleCnt="0"/>
      <dgm:spPr/>
    </dgm:pt>
    <dgm:pt modelId="{2FECB47D-8DE7-415F-A656-AD7F98225329}" type="pres">
      <dgm:prSet presAssocID="{A749B670-5BE6-488F-BE84-F6698ABD6FB3}" presName="sibTrans" presStyleLbl="sibTrans1D1" presStyleIdx="2" presStyleCnt="5"/>
      <dgm:spPr/>
    </dgm:pt>
    <dgm:pt modelId="{21326AD7-84F4-4168-8972-0C091F782993}" type="pres">
      <dgm:prSet presAssocID="{0A54AFE5-FABA-4563-A181-A3D67A87889F}" presName="node" presStyleLbl="node1" presStyleIdx="3" presStyleCnt="5">
        <dgm:presLayoutVars>
          <dgm:bulletEnabled val="1"/>
        </dgm:presLayoutVars>
      </dgm:prSet>
      <dgm:spPr/>
    </dgm:pt>
    <dgm:pt modelId="{9338BC2A-52E5-4A24-AA1A-FF3F41CD391A}" type="pres">
      <dgm:prSet presAssocID="{0A54AFE5-FABA-4563-A181-A3D67A87889F}" presName="spNode" presStyleCnt="0"/>
      <dgm:spPr/>
    </dgm:pt>
    <dgm:pt modelId="{65F7B653-AFDE-40F4-B39C-D2EA3615E13C}" type="pres">
      <dgm:prSet presAssocID="{26540588-2075-4472-81E2-FF13D070017C}" presName="sibTrans" presStyleLbl="sibTrans1D1" presStyleIdx="3" presStyleCnt="5"/>
      <dgm:spPr/>
    </dgm:pt>
    <dgm:pt modelId="{E6EED698-69AE-4AB7-B608-E713F8D60128}" type="pres">
      <dgm:prSet presAssocID="{6FCDE833-343B-4984-BAA7-5971E00DAD52}" presName="node" presStyleLbl="node1" presStyleIdx="4" presStyleCnt="5">
        <dgm:presLayoutVars>
          <dgm:bulletEnabled val="1"/>
        </dgm:presLayoutVars>
      </dgm:prSet>
      <dgm:spPr/>
    </dgm:pt>
    <dgm:pt modelId="{5B510613-1A8C-4361-9CE5-645A5D23E1BA}" type="pres">
      <dgm:prSet presAssocID="{6FCDE833-343B-4984-BAA7-5971E00DAD52}" presName="spNode" presStyleCnt="0"/>
      <dgm:spPr/>
    </dgm:pt>
    <dgm:pt modelId="{2F5F25D6-AB6B-4C32-A906-A61416076E68}" type="pres">
      <dgm:prSet presAssocID="{C7CCE41B-6C2E-422D-88CB-F425F301EB48}" presName="sibTrans" presStyleLbl="sibTrans1D1" presStyleIdx="4" presStyleCnt="5"/>
      <dgm:spPr/>
    </dgm:pt>
  </dgm:ptLst>
  <dgm:cxnLst>
    <dgm:cxn modelId="{4001C708-A988-4366-9D0F-2DAC41DCD6CC}" srcId="{9A321E34-F1BD-44CD-B7F4-FDBA006226D1}" destId="{0A54AFE5-FABA-4563-A181-A3D67A87889F}" srcOrd="3" destOrd="0" parTransId="{4A65D3C2-7300-4760-BE94-630AF17C58D5}" sibTransId="{26540588-2075-4472-81E2-FF13D070017C}"/>
    <dgm:cxn modelId="{7974431E-1642-464D-884C-064D8A03A0D7}" type="presOf" srcId="{C7CCE41B-6C2E-422D-88CB-F425F301EB48}" destId="{2F5F25D6-AB6B-4C32-A906-A61416076E68}" srcOrd="0" destOrd="0" presId="urn:microsoft.com/office/officeart/2005/8/layout/cycle6"/>
    <dgm:cxn modelId="{5514E92F-303C-406E-8C2A-D5C23AEEC8AD}" type="presOf" srcId="{A749B670-5BE6-488F-BE84-F6698ABD6FB3}" destId="{2FECB47D-8DE7-415F-A656-AD7F98225329}" srcOrd="0" destOrd="0" presId="urn:microsoft.com/office/officeart/2005/8/layout/cycle6"/>
    <dgm:cxn modelId="{CA3A0946-70F7-4295-B24F-3B1F769C3120}" type="presOf" srcId="{6A76F907-D50B-4E62-AD00-3D6365B414BE}" destId="{82B45F43-FA21-42F3-A49D-2F85DE7F9506}" srcOrd="0" destOrd="0" presId="urn:microsoft.com/office/officeart/2005/8/layout/cycle6"/>
    <dgm:cxn modelId="{6946F649-144E-4994-A7FB-BA426A1F535A}" srcId="{9A321E34-F1BD-44CD-B7F4-FDBA006226D1}" destId="{73487092-EEBF-4970-9B61-903F4526809A}" srcOrd="0" destOrd="0" parTransId="{3080DD63-30B0-4701-B84F-CEAE69DCEC28}" sibTransId="{6A76F907-D50B-4E62-AD00-3D6365B414BE}"/>
    <dgm:cxn modelId="{B9923466-4CAA-46A4-94C0-85D75FFBEAC9}" srcId="{9A321E34-F1BD-44CD-B7F4-FDBA006226D1}" destId="{419A9EA0-C8F7-47DB-A6AF-882FF33A4DC6}" srcOrd="2" destOrd="0" parTransId="{47EC9880-CC78-49C6-95F7-0830B8CC59FC}" sibTransId="{A749B670-5BE6-488F-BE84-F6698ABD6FB3}"/>
    <dgm:cxn modelId="{86A4946E-DB8B-49CB-803B-DDE6A021C5FA}" type="presOf" srcId="{6FCDE833-343B-4984-BAA7-5971E00DAD52}" destId="{E6EED698-69AE-4AB7-B608-E713F8D60128}" srcOrd="0" destOrd="0" presId="urn:microsoft.com/office/officeart/2005/8/layout/cycle6"/>
    <dgm:cxn modelId="{7D0B9272-3107-4E3A-B675-CA2D168CF838}" type="presOf" srcId="{69BD8491-0C65-40F0-BA64-1BB4F5E7E2D1}" destId="{75DF5C77-8043-4854-A6A2-E41447E567F5}" srcOrd="0" destOrd="0" presId="urn:microsoft.com/office/officeart/2005/8/layout/cycle6"/>
    <dgm:cxn modelId="{67D30982-5957-4590-8554-EC4E5A7EDD83}" type="presOf" srcId="{0A54AFE5-FABA-4563-A181-A3D67A87889F}" destId="{21326AD7-84F4-4168-8972-0C091F782993}" srcOrd="0" destOrd="0" presId="urn:microsoft.com/office/officeart/2005/8/layout/cycle6"/>
    <dgm:cxn modelId="{FA45A3B0-7DE1-4F19-817D-CD23D0506618}" type="presOf" srcId="{9A321E34-F1BD-44CD-B7F4-FDBA006226D1}" destId="{773CFA3E-E72C-49D4-B6F0-C26C7E09A25B}" srcOrd="0" destOrd="0" presId="urn:microsoft.com/office/officeart/2005/8/layout/cycle6"/>
    <dgm:cxn modelId="{B7D085BE-09BC-40B8-8F1E-69B87B2B83A1}" type="presOf" srcId="{26540588-2075-4472-81E2-FF13D070017C}" destId="{65F7B653-AFDE-40F4-B39C-D2EA3615E13C}" srcOrd="0" destOrd="0" presId="urn:microsoft.com/office/officeart/2005/8/layout/cycle6"/>
    <dgm:cxn modelId="{505779DE-CF3A-4981-AF9C-ADE0BE4F057B}" type="presOf" srcId="{73487092-EEBF-4970-9B61-903F4526809A}" destId="{C5C69485-4F58-485A-9CE9-856C1AB1A635}" srcOrd="0" destOrd="0" presId="urn:microsoft.com/office/officeart/2005/8/layout/cycle6"/>
    <dgm:cxn modelId="{874631E7-DD06-4DD3-B219-935E8C464A51}" type="presOf" srcId="{419A9EA0-C8F7-47DB-A6AF-882FF33A4DC6}" destId="{DD8F73E5-960D-4961-A332-F5CF9E31FFEE}" srcOrd="0" destOrd="0" presId="urn:microsoft.com/office/officeart/2005/8/layout/cycle6"/>
    <dgm:cxn modelId="{03C27BF1-966B-43EA-B3DB-F0D5F0CB963B}" type="presOf" srcId="{34EABD97-3450-4C21-9670-E13DE317DF98}" destId="{4A1392EE-300B-4BB0-AE57-62E12B3C42C0}" srcOrd="0" destOrd="0" presId="urn:microsoft.com/office/officeart/2005/8/layout/cycle6"/>
    <dgm:cxn modelId="{C81FD7F5-F3A7-4B69-837E-B1A48A04D6AE}" srcId="{9A321E34-F1BD-44CD-B7F4-FDBA006226D1}" destId="{6FCDE833-343B-4984-BAA7-5971E00DAD52}" srcOrd="4" destOrd="0" parTransId="{FFCB278A-548E-45EE-8D8A-5FB8924C3ADC}" sibTransId="{C7CCE41B-6C2E-422D-88CB-F425F301EB48}"/>
    <dgm:cxn modelId="{9EF6A6FA-FFCE-4862-85BE-D283C232754A}" srcId="{9A321E34-F1BD-44CD-B7F4-FDBA006226D1}" destId="{34EABD97-3450-4C21-9670-E13DE317DF98}" srcOrd="1" destOrd="0" parTransId="{5301AE27-E8E5-4101-B774-82E84C968F01}" sibTransId="{69BD8491-0C65-40F0-BA64-1BB4F5E7E2D1}"/>
    <dgm:cxn modelId="{A3B1EFED-77D3-466B-9210-60429623AC39}" type="presParOf" srcId="{773CFA3E-E72C-49D4-B6F0-C26C7E09A25B}" destId="{C5C69485-4F58-485A-9CE9-856C1AB1A635}" srcOrd="0" destOrd="0" presId="urn:microsoft.com/office/officeart/2005/8/layout/cycle6"/>
    <dgm:cxn modelId="{074EBFC2-2034-43BB-A59C-A09481B0393C}" type="presParOf" srcId="{773CFA3E-E72C-49D4-B6F0-C26C7E09A25B}" destId="{B5923931-FBA4-4B30-BB45-48D6B91D6F36}" srcOrd="1" destOrd="0" presId="urn:microsoft.com/office/officeart/2005/8/layout/cycle6"/>
    <dgm:cxn modelId="{5476FB1B-249C-4726-98E9-34C2D44F4408}" type="presParOf" srcId="{773CFA3E-E72C-49D4-B6F0-C26C7E09A25B}" destId="{82B45F43-FA21-42F3-A49D-2F85DE7F9506}" srcOrd="2" destOrd="0" presId="urn:microsoft.com/office/officeart/2005/8/layout/cycle6"/>
    <dgm:cxn modelId="{36D534B4-189C-4A98-90FC-DD5CD0C686BD}" type="presParOf" srcId="{773CFA3E-E72C-49D4-B6F0-C26C7E09A25B}" destId="{4A1392EE-300B-4BB0-AE57-62E12B3C42C0}" srcOrd="3" destOrd="0" presId="urn:microsoft.com/office/officeart/2005/8/layout/cycle6"/>
    <dgm:cxn modelId="{BEB5D207-F60B-4780-B62F-BE25B77A0006}" type="presParOf" srcId="{773CFA3E-E72C-49D4-B6F0-C26C7E09A25B}" destId="{D7BB1D21-BA9C-49AB-8147-8193A3CDBEC6}" srcOrd="4" destOrd="0" presId="urn:microsoft.com/office/officeart/2005/8/layout/cycle6"/>
    <dgm:cxn modelId="{46BCB482-1729-4BA9-AF38-EF955B0EEDAE}" type="presParOf" srcId="{773CFA3E-E72C-49D4-B6F0-C26C7E09A25B}" destId="{75DF5C77-8043-4854-A6A2-E41447E567F5}" srcOrd="5" destOrd="0" presId="urn:microsoft.com/office/officeart/2005/8/layout/cycle6"/>
    <dgm:cxn modelId="{14457124-1BCC-4B94-962F-B22BFB45C63E}" type="presParOf" srcId="{773CFA3E-E72C-49D4-B6F0-C26C7E09A25B}" destId="{DD8F73E5-960D-4961-A332-F5CF9E31FFEE}" srcOrd="6" destOrd="0" presId="urn:microsoft.com/office/officeart/2005/8/layout/cycle6"/>
    <dgm:cxn modelId="{28C1AFFB-CB91-4652-9B39-8C7F038FFCB3}" type="presParOf" srcId="{773CFA3E-E72C-49D4-B6F0-C26C7E09A25B}" destId="{15DADBE8-FBC5-434C-88DF-B03EF9C69A4E}" srcOrd="7" destOrd="0" presId="urn:microsoft.com/office/officeart/2005/8/layout/cycle6"/>
    <dgm:cxn modelId="{0457273F-7374-459E-B927-6D60F71B8912}" type="presParOf" srcId="{773CFA3E-E72C-49D4-B6F0-C26C7E09A25B}" destId="{2FECB47D-8DE7-415F-A656-AD7F98225329}" srcOrd="8" destOrd="0" presId="urn:microsoft.com/office/officeart/2005/8/layout/cycle6"/>
    <dgm:cxn modelId="{711314DB-39DB-45F2-88D0-8B29C2DDF412}" type="presParOf" srcId="{773CFA3E-E72C-49D4-B6F0-C26C7E09A25B}" destId="{21326AD7-84F4-4168-8972-0C091F782993}" srcOrd="9" destOrd="0" presId="urn:microsoft.com/office/officeart/2005/8/layout/cycle6"/>
    <dgm:cxn modelId="{4D73FE59-F695-4576-B97E-BB33C724CCD0}" type="presParOf" srcId="{773CFA3E-E72C-49D4-B6F0-C26C7E09A25B}" destId="{9338BC2A-52E5-4A24-AA1A-FF3F41CD391A}" srcOrd="10" destOrd="0" presId="urn:microsoft.com/office/officeart/2005/8/layout/cycle6"/>
    <dgm:cxn modelId="{046FD2F4-A35E-4ADB-8B8C-4D5688D3B188}" type="presParOf" srcId="{773CFA3E-E72C-49D4-B6F0-C26C7E09A25B}" destId="{65F7B653-AFDE-40F4-B39C-D2EA3615E13C}" srcOrd="11" destOrd="0" presId="urn:microsoft.com/office/officeart/2005/8/layout/cycle6"/>
    <dgm:cxn modelId="{C47F77E0-8EA0-409E-BB0C-EC9E057EB420}" type="presParOf" srcId="{773CFA3E-E72C-49D4-B6F0-C26C7E09A25B}" destId="{E6EED698-69AE-4AB7-B608-E713F8D60128}" srcOrd="12" destOrd="0" presId="urn:microsoft.com/office/officeart/2005/8/layout/cycle6"/>
    <dgm:cxn modelId="{F8F8102C-746A-49E9-A51E-8FE9BBD5159C}" type="presParOf" srcId="{773CFA3E-E72C-49D4-B6F0-C26C7E09A25B}" destId="{5B510613-1A8C-4361-9CE5-645A5D23E1BA}" srcOrd="13" destOrd="0" presId="urn:microsoft.com/office/officeart/2005/8/layout/cycle6"/>
    <dgm:cxn modelId="{5E0E5E5C-25B9-4FBB-BA14-96E362C4D628}" type="presParOf" srcId="{773CFA3E-E72C-49D4-B6F0-C26C7E09A25B}" destId="{2F5F25D6-AB6B-4C32-A906-A61416076E68}"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C196BC-68CE-4556-AAD3-204B71B868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16E750D-8186-42A6-959F-A9642C59A2C6}">
      <dgm:prSet phldrT="[Text]"/>
      <dgm:spPr/>
      <dgm:t>
        <a:bodyPr/>
        <a:lstStyle/>
        <a:p>
          <a:r>
            <a:rPr lang="en-US" dirty="0"/>
            <a:t>Statewide Legislation</a:t>
          </a:r>
        </a:p>
      </dgm:t>
    </dgm:pt>
    <dgm:pt modelId="{ED7A3BFE-C346-478C-BB20-C8B6A06E891D}" type="parTrans" cxnId="{3FEF685F-75B7-4C6A-BA97-DC9385BEA768}">
      <dgm:prSet/>
      <dgm:spPr/>
      <dgm:t>
        <a:bodyPr/>
        <a:lstStyle/>
        <a:p>
          <a:endParaRPr lang="en-US"/>
        </a:p>
      </dgm:t>
    </dgm:pt>
    <dgm:pt modelId="{A4F02A36-FE8E-4C28-82C0-B83CA1CDCBE1}" type="sibTrans" cxnId="{3FEF685F-75B7-4C6A-BA97-DC9385BEA768}">
      <dgm:prSet/>
      <dgm:spPr/>
      <dgm:t>
        <a:bodyPr/>
        <a:lstStyle/>
        <a:p>
          <a:endParaRPr lang="en-US"/>
        </a:p>
      </dgm:t>
    </dgm:pt>
    <dgm:pt modelId="{09681BCA-CF98-46D9-BE4F-77FF1CC3B4A4}">
      <dgm:prSet phldrT="[Text]"/>
      <dgm:spPr/>
      <dgm:t>
        <a:bodyPr/>
        <a:lstStyle/>
        <a:p>
          <a:r>
            <a:rPr lang="en-US" dirty="0"/>
            <a:t>Sustainable Financing</a:t>
          </a:r>
        </a:p>
      </dgm:t>
    </dgm:pt>
    <dgm:pt modelId="{D5E5434B-686C-40EA-8448-0718CFEE218D}" type="parTrans" cxnId="{E942CCA1-EA9D-458B-A6C8-AB4A12C55006}">
      <dgm:prSet/>
      <dgm:spPr/>
      <dgm:t>
        <a:bodyPr/>
        <a:lstStyle/>
        <a:p>
          <a:endParaRPr lang="en-US"/>
        </a:p>
      </dgm:t>
    </dgm:pt>
    <dgm:pt modelId="{8C197FBF-C17E-4DBE-8904-74C8AEC7B291}" type="sibTrans" cxnId="{E942CCA1-EA9D-458B-A6C8-AB4A12C55006}">
      <dgm:prSet/>
      <dgm:spPr/>
      <dgm:t>
        <a:bodyPr/>
        <a:lstStyle/>
        <a:p>
          <a:endParaRPr lang="en-US"/>
        </a:p>
      </dgm:t>
    </dgm:pt>
    <dgm:pt modelId="{48E25F24-3D7D-4F99-A7FE-B49812253391}">
      <dgm:prSet phldrT="[Text]"/>
      <dgm:spPr/>
      <dgm:t>
        <a:bodyPr/>
        <a:lstStyle/>
        <a:p>
          <a:r>
            <a:rPr lang="en-US" dirty="0"/>
            <a:t>Anti-Trust Protection</a:t>
          </a:r>
        </a:p>
      </dgm:t>
    </dgm:pt>
    <dgm:pt modelId="{F82B7639-5DF6-4D94-966C-E01605332955}" type="parTrans" cxnId="{0107EE21-A82B-4B75-9A13-83B366CD0939}">
      <dgm:prSet/>
      <dgm:spPr/>
      <dgm:t>
        <a:bodyPr/>
        <a:lstStyle/>
        <a:p>
          <a:endParaRPr lang="en-US"/>
        </a:p>
      </dgm:t>
    </dgm:pt>
    <dgm:pt modelId="{96D8D129-AE21-4966-BA58-DB9F8BE39CC1}" type="sibTrans" cxnId="{0107EE21-A82B-4B75-9A13-83B366CD0939}">
      <dgm:prSet/>
      <dgm:spPr/>
      <dgm:t>
        <a:bodyPr/>
        <a:lstStyle/>
        <a:p>
          <a:endParaRPr lang="en-US"/>
        </a:p>
      </dgm:t>
    </dgm:pt>
    <dgm:pt modelId="{BFCFF6C8-E51C-4804-9D2E-B8905287295E}">
      <dgm:prSet/>
      <dgm:spPr/>
      <dgm:t>
        <a:bodyPr/>
        <a:lstStyle/>
        <a:p>
          <a:r>
            <a:rPr lang="en-US" dirty="0"/>
            <a:t>Consistency within the state and across states</a:t>
          </a:r>
        </a:p>
      </dgm:t>
    </dgm:pt>
    <dgm:pt modelId="{1C262874-66BE-4440-B29F-72143F550C4E}" type="parTrans" cxnId="{8100770B-956E-4BC9-84A9-C0F0E8B5EE19}">
      <dgm:prSet/>
      <dgm:spPr/>
      <dgm:t>
        <a:bodyPr/>
        <a:lstStyle/>
        <a:p>
          <a:endParaRPr lang="en-US"/>
        </a:p>
      </dgm:t>
    </dgm:pt>
    <dgm:pt modelId="{89CD3096-1E15-4AA5-87B7-53224FEE1D28}" type="sibTrans" cxnId="{8100770B-956E-4BC9-84A9-C0F0E8B5EE19}">
      <dgm:prSet/>
      <dgm:spPr/>
      <dgm:t>
        <a:bodyPr/>
        <a:lstStyle/>
        <a:p>
          <a:endParaRPr lang="en-US"/>
        </a:p>
      </dgm:t>
    </dgm:pt>
    <dgm:pt modelId="{4A68A6D9-F64B-4656-843F-FB8B73F33CCC}">
      <dgm:prSet/>
      <dgm:spPr/>
      <dgm:t>
        <a:bodyPr/>
        <a:lstStyle/>
        <a:p>
          <a:r>
            <a:rPr lang="en-US" dirty="0"/>
            <a:t>Level playing field for all stakeholders</a:t>
          </a:r>
        </a:p>
      </dgm:t>
    </dgm:pt>
    <dgm:pt modelId="{5F624740-0392-4AA4-84D1-EDAAE74C858E}" type="parTrans" cxnId="{4C012E42-45D7-4A39-BDAA-DA9FFC4AB54F}">
      <dgm:prSet/>
      <dgm:spPr/>
      <dgm:t>
        <a:bodyPr/>
        <a:lstStyle/>
        <a:p>
          <a:endParaRPr lang="en-US"/>
        </a:p>
      </dgm:t>
    </dgm:pt>
    <dgm:pt modelId="{04CC0B1A-EE46-4CB5-ACC9-2158F0735CD3}" type="sibTrans" cxnId="{4C012E42-45D7-4A39-BDAA-DA9FFC4AB54F}">
      <dgm:prSet/>
      <dgm:spPr/>
      <dgm:t>
        <a:bodyPr/>
        <a:lstStyle/>
        <a:p>
          <a:endParaRPr lang="en-US"/>
        </a:p>
      </dgm:t>
    </dgm:pt>
    <dgm:pt modelId="{6AC6840D-1911-4FD3-AFF4-5626F4896070}">
      <dgm:prSet/>
      <dgm:spPr/>
      <dgm:t>
        <a:bodyPr/>
        <a:lstStyle/>
        <a:p>
          <a:r>
            <a:rPr lang="en-US" dirty="0"/>
            <a:t>To ensure sustainability over time</a:t>
          </a:r>
        </a:p>
      </dgm:t>
    </dgm:pt>
    <dgm:pt modelId="{03F0E4D0-ABD0-4125-B7EE-7512E1CBD83E}" type="parTrans" cxnId="{834E6AA3-A823-4E94-A0A5-D7735DB8ACA4}">
      <dgm:prSet/>
      <dgm:spPr/>
      <dgm:t>
        <a:bodyPr/>
        <a:lstStyle/>
        <a:p>
          <a:endParaRPr lang="en-US"/>
        </a:p>
      </dgm:t>
    </dgm:pt>
    <dgm:pt modelId="{B3E36421-FC05-4514-AB1A-304113FC35F2}" type="sibTrans" cxnId="{834E6AA3-A823-4E94-A0A5-D7735DB8ACA4}">
      <dgm:prSet/>
      <dgm:spPr/>
      <dgm:t>
        <a:bodyPr/>
        <a:lstStyle/>
        <a:p>
          <a:endParaRPr lang="en-US"/>
        </a:p>
      </dgm:t>
    </dgm:pt>
    <dgm:pt modelId="{63576181-88FB-4DA5-9A8D-36ABC74420E8}">
      <dgm:prSet/>
      <dgm:spPr/>
      <dgm:t>
        <a:bodyPr/>
        <a:lstStyle/>
        <a:p>
          <a:r>
            <a:rPr lang="en-US" dirty="0"/>
            <a:t>To allow program to establish uniform fee assessment</a:t>
          </a:r>
        </a:p>
      </dgm:t>
    </dgm:pt>
    <dgm:pt modelId="{CCF7CA86-D674-4321-9489-7F95E1A44F08}" type="parTrans" cxnId="{DC550BE3-CE24-41F8-AD82-207EFF5724A2}">
      <dgm:prSet/>
      <dgm:spPr/>
      <dgm:t>
        <a:bodyPr/>
        <a:lstStyle/>
        <a:p>
          <a:endParaRPr lang="en-US"/>
        </a:p>
      </dgm:t>
    </dgm:pt>
    <dgm:pt modelId="{E929BA98-A404-413D-8886-2D9641E71699}" type="sibTrans" cxnId="{DC550BE3-CE24-41F8-AD82-207EFF5724A2}">
      <dgm:prSet/>
      <dgm:spPr/>
      <dgm:t>
        <a:bodyPr/>
        <a:lstStyle/>
        <a:p>
          <a:endParaRPr lang="en-US"/>
        </a:p>
      </dgm:t>
    </dgm:pt>
    <dgm:pt modelId="{73CF261A-73FA-4C08-9186-42594FC32708}" type="pres">
      <dgm:prSet presAssocID="{2CC196BC-68CE-4556-AAD3-204B71B868C6}" presName="linear" presStyleCnt="0">
        <dgm:presLayoutVars>
          <dgm:dir/>
          <dgm:animLvl val="lvl"/>
          <dgm:resizeHandles val="exact"/>
        </dgm:presLayoutVars>
      </dgm:prSet>
      <dgm:spPr/>
    </dgm:pt>
    <dgm:pt modelId="{092155B1-FC46-4FD9-A5B5-C676B4113AD3}" type="pres">
      <dgm:prSet presAssocID="{816E750D-8186-42A6-959F-A9642C59A2C6}" presName="parentLin" presStyleCnt="0"/>
      <dgm:spPr/>
    </dgm:pt>
    <dgm:pt modelId="{1556B501-527C-41DF-A627-A7F0D44F6B06}" type="pres">
      <dgm:prSet presAssocID="{816E750D-8186-42A6-959F-A9642C59A2C6}" presName="parentLeftMargin" presStyleLbl="node1" presStyleIdx="0" presStyleCnt="3"/>
      <dgm:spPr/>
    </dgm:pt>
    <dgm:pt modelId="{5AE0A690-1C29-40B6-8547-815B8EC60674}" type="pres">
      <dgm:prSet presAssocID="{816E750D-8186-42A6-959F-A9642C59A2C6}" presName="parentText" presStyleLbl="node1" presStyleIdx="0" presStyleCnt="3">
        <dgm:presLayoutVars>
          <dgm:chMax val="0"/>
          <dgm:bulletEnabled val="1"/>
        </dgm:presLayoutVars>
      </dgm:prSet>
      <dgm:spPr/>
    </dgm:pt>
    <dgm:pt modelId="{E81628D7-1C98-4D1A-8441-D9A0E0552A6C}" type="pres">
      <dgm:prSet presAssocID="{816E750D-8186-42A6-959F-A9642C59A2C6}" presName="negativeSpace" presStyleCnt="0"/>
      <dgm:spPr/>
    </dgm:pt>
    <dgm:pt modelId="{CC340F4B-3333-4F94-8463-D129C8E44D41}" type="pres">
      <dgm:prSet presAssocID="{816E750D-8186-42A6-959F-A9642C59A2C6}" presName="childText" presStyleLbl="conFgAcc1" presStyleIdx="0" presStyleCnt="3">
        <dgm:presLayoutVars>
          <dgm:bulletEnabled val="1"/>
        </dgm:presLayoutVars>
      </dgm:prSet>
      <dgm:spPr/>
    </dgm:pt>
    <dgm:pt modelId="{46E9F507-F683-4FD2-92A5-4ADFD61D3EC4}" type="pres">
      <dgm:prSet presAssocID="{A4F02A36-FE8E-4C28-82C0-B83CA1CDCBE1}" presName="spaceBetweenRectangles" presStyleCnt="0"/>
      <dgm:spPr/>
    </dgm:pt>
    <dgm:pt modelId="{013317A9-FA1C-4AFB-B677-EDE0F13FBD72}" type="pres">
      <dgm:prSet presAssocID="{09681BCA-CF98-46D9-BE4F-77FF1CC3B4A4}" presName="parentLin" presStyleCnt="0"/>
      <dgm:spPr/>
    </dgm:pt>
    <dgm:pt modelId="{74A98BC6-B18C-46F4-81CF-A029ADA6313D}" type="pres">
      <dgm:prSet presAssocID="{09681BCA-CF98-46D9-BE4F-77FF1CC3B4A4}" presName="parentLeftMargin" presStyleLbl="node1" presStyleIdx="0" presStyleCnt="3"/>
      <dgm:spPr/>
    </dgm:pt>
    <dgm:pt modelId="{C484B670-EFEE-42E1-9066-AB346C21494B}" type="pres">
      <dgm:prSet presAssocID="{09681BCA-CF98-46D9-BE4F-77FF1CC3B4A4}" presName="parentText" presStyleLbl="node1" presStyleIdx="1" presStyleCnt="3">
        <dgm:presLayoutVars>
          <dgm:chMax val="0"/>
          <dgm:bulletEnabled val="1"/>
        </dgm:presLayoutVars>
      </dgm:prSet>
      <dgm:spPr/>
    </dgm:pt>
    <dgm:pt modelId="{A59619D7-7103-4CDB-93A0-C66360D7D832}" type="pres">
      <dgm:prSet presAssocID="{09681BCA-CF98-46D9-BE4F-77FF1CC3B4A4}" presName="negativeSpace" presStyleCnt="0"/>
      <dgm:spPr/>
    </dgm:pt>
    <dgm:pt modelId="{8FE85EF3-41B3-4DB2-9886-150949124541}" type="pres">
      <dgm:prSet presAssocID="{09681BCA-CF98-46D9-BE4F-77FF1CC3B4A4}" presName="childText" presStyleLbl="conFgAcc1" presStyleIdx="1" presStyleCnt="3">
        <dgm:presLayoutVars>
          <dgm:bulletEnabled val="1"/>
        </dgm:presLayoutVars>
      </dgm:prSet>
      <dgm:spPr/>
    </dgm:pt>
    <dgm:pt modelId="{85F085FE-D474-4702-BD37-E4419CCF73DE}" type="pres">
      <dgm:prSet presAssocID="{8C197FBF-C17E-4DBE-8904-74C8AEC7B291}" presName="spaceBetweenRectangles" presStyleCnt="0"/>
      <dgm:spPr/>
    </dgm:pt>
    <dgm:pt modelId="{3185C7E5-869D-4DC6-BA58-2BD508D6AFB4}" type="pres">
      <dgm:prSet presAssocID="{48E25F24-3D7D-4F99-A7FE-B49812253391}" presName="parentLin" presStyleCnt="0"/>
      <dgm:spPr/>
    </dgm:pt>
    <dgm:pt modelId="{ADD7BA74-DA3D-4339-80CD-032B06003680}" type="pres">
      <dgm:prSet presAssocID="{48E25F24-3D7D-4F99-A7FE-B49812253391}" presName="parentLeftMargin" presStyleLbl="node1" presStyleIdx="1" presStyleCnt="3"/>
      <dgm:spPr/>
    </dgm:pt>
    <dgm:pt modelId="{321D7D05-416D-469E-91F9-E864D0750262}" type="pres">
      <dgm:prSet presAssocID="{48E25F24-3D7D-4F99-A7FE-B49812253391}" presName="parentText" presStyleLbl="node1" presStyleIdx="2" presStyleCnt="3">
        <dgm:presLayoutVars>
          <dgm:chMax val="0"/>
          <dgm:bulletEnabled val="1"/>
        </dgm:presLayoutVars>
      </dgm:prSet>
      <dgm:spPr/>
    </dgm:pt>
    <dgm:pt modelId="{E30C7E84-BCF6-46E5-9F88-E44A64DC89F5}" type="pres">
      <dgm:prSet presAssocID="{48E25F24-3D7D-4F99-A7FE-B49812253391}" presName="negativeSpace" presStyleCnt="0"/>
      <dgm:spPr/>
    </dgm:pt>
    <dgm:pt modelId="{EA700145-C239-40B5-85CF-2F1EE0D9D14D}" type="pres">
      <dgm:prSet presAssocID="{48E25F24-3D7D-4F99-A7FE-B49812253391}" presName="childText" presStyleLbl="conFgAcc1" presStyleIdx="2" presStyleCnt="3">
        <dgm:presLayoutVars>
          <dgm:bulletEnabled val="1"/>
        </dgm:presLayoutVars>
      </dgm:prSet>
      <dgm:spPr/>
    </dgm:pt>
  </dgm:ptLst>
  <dgm:cxnLst>
    <dgm:cxn modelId="{B326DD00-A889-4694-AE9A-01BF8A6B34BB}" type="presOf" srcId="{6AC6840D-1911-4FD3-AFF4-5626F4896070}" destId="{8FE85EF3-41B3-4DB2-9886-150949124541}" srcOrd="0" destOrd="0" presId="urn:microsoft.com/office/officeart/2005/8/layout/list1"/>
    <dgm:cxn modelId="{8100770B-956E-4BC9-84A9-C0F0E8B5EE19}" srcId="{816E750D-8186-42A6-959F-A9642C59A2C6}" destId="{BFCFF6C8-E51C-4804-9D2E-B8905287295E}" srcOrd="0" destOrd="0" parTransId="{1C262874-66BE-4440-B29F-72143F550C4E}" sibTransId="{89CD3096-1E15-4AA5-87B7-53224FEE1D28}"/>
    <dgm:cxn modelId="{0E6F3B1D-7E40-4E17-A5DD-CA2F804E829C}" type="presOf" srcId="{48E25F24-3D7D-4F99-A7FE-B49812253391}" destId="{ADD7BA74-DA3D-4339-80CD-032B06003680}" srcOrd="0" destOrd="0" presId="urn:microsoft.com/office/officeart/2005/8/layout/list1"/>
    <dgm:cxn modelId="{0107EE21-A82B-4B75-9A13-83B366CD0939}" srcId="{2CC196BC-68CE-4556-AAD3-204B71B868C6}" destId="{48E25F24-3D7D-4F99-A7FE-B49812253391}" srcOrd="2" destOrd="0" parTransId="{F82B7639-5DF6-4D94-966C-E01605332955}" sibTransId="{96D8D129-AE21-4966-BA58-DB9F8BE39CC1}"/>
    <dgm:cxn modelId="{B3A1252D-35C6-4487-9CDE-2341E8DB1DF3}" type="presOf" srcId="{09681BCA-CF98-46D9-BE4F-77FF1CC3B4A4}" destId="{74A98BC6-B18C-46F4-81CF-A029ADA6313D}" srcOrd="0" destOrd="0" presId="urn:microsoft.com/office/officeart/2005/8/layout/list1"/>
    <dgm:cxn modelId="{4C012E42-45D7-4A39-BDAA-DA9FFC4AB54F}" srcId="{816E750D-8186-42A6-959F-A9642C59A2C6}" destId="{4A68A6D9-F64B-4656-843F-FB8B73F33CCC}" srcOrd="1" destOrd="0" parTransId="{5F624740-0392-4AA4-84D1-EDAAE74C858E}" sibTransId="{04CC0B1A-EE46-4CB5-ACC9-2158F0735CD3}"/>
    <dgm:cxn modelId="{74738D5C-F848-4960-BDDD-F0D05CC62754}" type="presOf" srcId="{09681BCA-CF98-46D9-BE4F-77FF1CC3B4A4}" destId="{C484B670-EFEE-42E1-9066-AB346C21494B}" srcOrd="1" destOrd="0" presId="urn:microsoft.com/office/officeart/2005/8/layout/list1"/>
    <dgm:cxn modelId="{6A70665D-29D3-4890-AB89-5AC420AA51A4}" type="presOf" srcId="{63576181-88FB-4DA5-9A8D-36ABC74420E8}" destId="{EA700145-C239-40B5-85CF-2F1EE0D9D14D}" srcOrd="0" destOrd="0" presId="urn:microsoft.com/office/officeart/2005/8/layout/list1"/>
    <dgm:cxn modelId="{3FEF685F-75B7-4C6A-BA97-DC9385BEA768}" srcId="{2CC196BC-68CE-4556-AAD3-204B71B868C6}" destId="{816E750D-8186-42A6-959F-A9642C59A2C6}" srcOrd="0" destOrd="0" parTransId="{ED7A3BFE-C346-478C-BB20-C8B6A06E891D}" sibTransId="{A4F02A36-FE8E-4C28-82C0-B83CA1CDCBE1}"/>
    <dgm:cxn modelId="{AF603163-E4E7-4CC1-81D7-888EADDA11E1}" type="presOf" srcId="{816E750D-8186-42A6-959F-A9642C59A2C6}" destId="{1556B501-527C-41DF-A627-A7F0D44F6B06}" srcOrd="0" destOrd="0" presId="urn:microsoft.com/office/officeart/2005/8/layout/list1"/>
    <dgm:cxn modelId="{63E7AB64-AFC8-4CDB-9DDE-CD1A3A663267}" type="presOf" srcId="{48E25F24-3D7D-4F99-A7FE-B49812253391}" destId="{321D7D05-416D-469E-91F9-E864D0750262}" srcOrd="1" destOrd="0" presId="urn:microsoft.com/office/officeart/2005/8/layout/list1"/>
    <dgm:cxn modelId="{76C9E669-0C0F-4535-820B-C42E98FE1861}" type="presOf" srcId="{2CC196BC-68CE-4556-AAD3-204B71B868C6}" destId="{73CF261A-73FA-4C08-9186-42594FC32708}" srcOrd="0" destOrd="0" presId="urn:microsoft.com/office/officeart/2005/8/layout/list1"/>
    <dgm:cxn modelId="{69C9498C-C52B-46A6-B80B-E7F96E83FFB5}" type="presOf" srcId="{4A68A6D9-F64B-4656-843F-FB8B73F33CCC}" destId="{CC340F4B-3333-4F94-8463-D129C8E44D41}" srcOrd="0" destOrd="1" presId="urn:microsoft.com/office/officeart/2005/8/layout/list1"/>
    <dgm:cxn modelId="{E942CCA1-EA9D-458B-A6C8-AB4A12C55006}" srcId="{2CC196BC-68CE-4556-AAD3-204B71B868C6}" destId="{09681BCA-CF98-46D9-BE4F-77FF1CC3B4A4}" srcOrd="1" destOrd="0" parTransId="{D5E5434B-686C-40EA-8448-0718CFEE218D}" sibTransId="{8C197FBF-C17E-4DBE-8904-74C8AEC7B291}"/>
    <dgm:cxn modelId="{834E6AA3-A823-4E94-A0A5-D7735DB8ACA4}" srcId="{09681BCA-CF98-46D9-BE4F-77FF1CC3B4A4}" destId="{6AC6840D-1911-4FD3-AFF4-5626F4896070}" srcOrd="0" destOrd="0" parTransId="{03F0E4D0-ABD0-4125-B7EE-7512E1CBD83E}" sibTransId="{B3E36421-FC05-4514-AB1A-304113FC35F2}"/>
    <dgm:cxn modelId="{DC925DA7-0C8C-4459-910A-09BFACA05FFA}" type="presOf" srcId="{816E750D-8186-42A6-959F-A9642C59A2C6}" destId="{5AE0A690-1C29-40B6-8547-815B8EC60674}" srcOrd="1" destOrd="0" presId="urn:microsoft.com/office/officeart/2005/8/layout/list1"/>
    <dgm:cxn modelId="{55BD7BC9-70E8-491E-BF4F-CA0BD97F05AD}" type="presOf" srcId="{BFCFF6C8-E51C-4804-9D2E-B8905287295E}" destId="{CC340F4B-3333-4F94-8463-D129C8E44D41}" srcOrd="0" destOrd="0" presId="urn:microsoft.com/office/officeart/2005/8/layout/list1"/>
    <dgm:cxn modelId="{DC550BE3-CE24-41F8-AD82-207EFF5724A2}" srcId="{48E25F24-3D7D-4F99-A7FE-B49812253391}" destId="{63576181-88FB-4DA5-9A8D-36ABC74420E8}" srcOrd="0" destOrd="0" parTransId="{CCF7CA86-D674-4321-9489-7F95E1A44F08}" sibTransId="{E929BA98-A404-413D-8886-2D9641E71699}"/>
    <dgm:cxn modelId="{FDB8F99A-633B-4B53-B884-91B286899A87}" type="presParOf" srcId="{73CF261A-73FA-4C08-9186-42594FC32708}" destId="{092155B1-FC46-4FD9-A5B5-C676B4113AD3}" srcOrd="0" destOrd="0" presId="urn:microsoft.com/office/officeart/2005/8/layout/list1"/>
    <dgm:cxn modelId="{D1AEECF0-FBC9-44A2-BD89-F5997326D6A5}" type="presParOf" srcId="{092155B1-FC46-4FD9-A5B5-C676B4113AD3}" destId="{1556B501-527C-41DF-A627-A7F0D44F6B06}" srcOrd="0" destOrd="0" presId="urn:microsoft.com/office/officeart/2005/8/layout/list1"/>
    <dgm:cxn modelId="{6DD720A5-137D-40EB-A1F6-56858088E03A}" type="presParOf" srcId="{092155B1-FC46-4FD9-A5B5-C676B4113AD3}" destId="{5AE0A690-1C29-40B6-8547-815B8EC60674}" srcOrd="1" destOrd="0" presId="urn:microsoft.com/office/officeart/2005/8/layout/list1"/>
    <dgm:cxn modelId="{1CE906FB-E5EC-49D5-B4E9-F391D951786B}" type="presParOf" srcId="{73CF261A-73FA-4C08-9186-42594FC32708}" destId="{E81628D7-1C98-4D1A-8441-D9A0E0552A6C}" srcOrd="1" destOrd="0" presId="urn:microsoft.com/office/officeart/2005/8/layout/list1"/>
    <dgm:cxn modelId="{5511981A-1D69-45C4-8012-5367BE69B864}" type="presParOf" srcId="{73CF261A-73FA-4C08-9186-42594FC32708}" destId="{CC340F4B-3333-4F94-8463-D129C8E44D41}" srcOrd="2" destOrd="0" presId="urn:microsoft.com/office/officeart/2005/8/layout/list1"/>
    <dgm:cxn modelId="{DE33548C-C85B-479F-80DB-A9BA10B31332}" type="presParOf" srcId="{73CF261A-73FA-4C08-9186-42594FC32708}" destId="{46E9F507-F683-4FD2-92A5-4ADFD61D3EC4}" srcOrd="3" destOrd="0" presId="urn:microsoft.com/office/officeart/2005/8/layout/list1"/>
    <dgm:cxn modelId="{94680CC0-5533-4DD2-91E1-C69788A0A190}" type="presParOf" srcId="{73CF261A-73FA-4C08-9186-42594FC32708}" destId="{013317A9-FA1C-4AFB-B677-EDE0F13FBD72}" srcOrd="4" destOrd="0" presId="urn:microsoft.com/office/officeart/2005/8/layout/list1"/>
    <dgm:cxn modelId="{A376C57E-059B-474E-9B03-40EFDD4394E3}" type="presParOf" srcId="{013317A9-FA1C-4AFB-B677-EDE0F13FBD72}" destId="{74A98BC6-B18C-46F4-81CF-A029ADA6313D}" srcOrd="0" destOrd="0" presId="urn:microsoft.com/office/officeart/2005/8/layout/list1"/>
    <dgm:cxn modelId="{FC98E259-E4CC-4599-8C6E-D05BFA2F9F61}" type="presParOf" srcId="{013317A9-FA1C-4AFB-B677-EDE0F13FBD72}" destId="{C484B670-EFEE-42E1-9066-AB346C21494B}" srcOrd="1" destOrd="0" presId="urn:microsoft.com/office/officeart/2005/8/layout/list1"/>
    <dgm:cxn modelId="{A7038142-5BB5-4E06-A77C-5B39099D8FB7}" type="presParOf" srcId="{73CF261A-73FA-4C08-9186-42594FC32708}" destId="{A59619D7-7103-4CDB-93A0-C66360D7D832}" srcOrd="5" destOrd="0" presId="urn:microsoft.com/office/officeart/2005/8/layout/list1"/>
    <dgm:cxn modelId="{A5C89A1B-BB80-4258-B79A-405EAED06E9A}" type="presParOf" srcId="{73CF261A-73FA-4C08-9186-42594FC32708}" destId="{8FE85EF3-41B3-4DB2-9886-150949124541}" srcOrd="6" destOrd="0" presId="urn:microsoft.com/office/officeart/2005/8/layout/list1"/>
    <dgm:cxn modelId="{ADAB0DBE-EDB4-4380-A568-D0772CC5919B}" type="presParOf" srcId="{73CF261A-73FA-4C08-9186-42594FC32708}" destId="{85F085FE-D474-4702-BD37-E4419CCF73DE}" srcOrd="7" destOrd="0" presId="urn:microsoft.com/office/officeart/2005/8/layout/list1"/>
    <dgm:cxn modelId="{42381240-5D85-4438-A678-8C0356FDDC06}" type="presParOf" srcId="{73CF261A-73FA-4C08-9186-42594FC32708}" destId="{3185C7E5-869D-4DC6-BA58-2BD508D6AFB4}" srcOrd="8" destOrd="0" presId="urn:microsoft.com/office/officeart/2005/8/layout/list1"/>
    <dgm:cxn modelId="{73C3AEB3-DDFE-412C-BAAE-7287A07EEE08}" type="presParOf" srcId="{3185C7E5-869D-4DC6-BA58-2BD508D6AFB4}" destId="{ADD7BA74-DA3D-4339-80CD-032B06003680}" srcOrd="0" destOrd="0" presId="urn:microsoft.com/office/officeart/2005/8/layout/list1"/>
    <dgm:cxn modelId="{A05EF0F7-1818-4433-BBFC-198C14DD57AF}" type="presParOf" srcId="{3185C7E5-869D-4DC6-BA58-2BD508D6AFB4}" destId="{321D7D05-416D-469E-91F9-E864D0750262}" srcOrd="1" destOrd="0" presId="urn:microsoft.com/office/officeart/2005/8/layout/list1"/>
    <dgm:cxn modelId="{B7E5DAC9-2C80-4437-BFB3-61B8DDA789DC}" type="presParOf" srcId="{73CF261A-73FA-4C08-9186-42594FC32708}" destId="{E30C7E84-BCF6-46E5-9F88-E44A64DC89F5}" srcOrd="9" destOrd="0" presId="urn:microsoft.com/office/officeart/2005/8/layout/list1"/>
    <dgm:cxn modelId="{E535F97D-B4A9-462C-9E03-F80EADA126D2}" type="presParOf" srcId="{73CF261A-73FA-4C08-9186-42594FC32708}" destId="{EA700145-C239-40B5-85CF-2F1EE0D9D14D}"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1F4E18-B8C2-4F78-B0F5-D560632D6FC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ED889D3-982D-424D-9033-6E9DCD722699}">
      <dgm:prSet phldrT="[Text]"/>
      <dgm:spPr/>
      <dgm:t>
        <a:bodyPr/>
        <a:lstStyle/>
        <a:p>
          <a:r>
            <a:rPr lang="en-US" dirty="0"/>
            <a:t>Ensure Compliance with Stewardship Law</a:t>
          </a:r>
        </a:p>
      </dgm:t>
    </dgm:pt>
    <dgm:pt modelId="{082BD9D6-2022-418B-820C-426EE4A8DFF0}" type="parTrans" cxnId="{827E21F0-DD4A-4CF8-A458-91C12FEF4F8C}">
      <dgm:prSet/>
      <dgm:spPr/>
      <dgm:t>
        <a:bodyPr/>
        <a:lstStyle/>
        <a:p>
          <a:endParaRPr lang="en-US"/>
        </a:p>
      </dgm:t>
    </dgm:pt>
    <dgm:pt modelId="{C91AB2E7-0287-4510-9A48-CFBC0AEEB652}" type="sibTrans" cxnId="{827E21F0-DD4A-4CF8-A458-91C12FEF4F8C}">
      <dgm:prSet/>
      <dgm:spPr/>
      <dgm:t>
        <a:bodyPr/>
        <a:lstStyle/>
        <a:p>
          <a:endParaRPr lang="en-US"/>
        </a:p>
      </dgm:t>
    </dgm:pt>
    <dgm:pt modelId="{A0658531-7A4D-4D18-B597-B70414B14743}">
      <dgm:prSet phldrT="[Text]"/>
      <dgm:spPr/>
      <dgm:t>
        <a:bodyPr/>
        <a:lstStyle/>
        <a:p>
          <a:r>
            <a:rPr lang="en-US" dirty="0">
              <a:latin typeface="Roboto" pitchFamily="2" charset="0"/>
              <a:ea typeface="Roboto" pitchFamily="2" charset="0"/>
            </a:rPr>
            <a:t>Maintain information about </a:t>
          </a:r>
          <a:r>
            <a:rPr lang="en-US" dirty="0" err="1">
              <a:latin typeface="Roboto" pitchFamily="2" charset="0"/>
              <a:ea typeface="Roboto" pitchFamily="2" charset="0"/>
            </a:rPr>
            <a:t>PaintCare</a:t>
          </a:r>
          <a:r>
            <a:rPr lang="en-US" dirty="0">
              <a:latin typeface="Roboto" pitchFamily="2" charset="0"/>
              <a:ea typeface="Roboto" pitchFamily="2" charset="0"/>
            </a:rPr>
            <a:t> </a:t>
          </a:r>
          <a:endParaRPr lang="en-US" dirty="0"/>
        </a:p>
      </dgm:t>
    </dgm:pt>
    <dgm:pt modelId="{3A211ADC-4BC1-4B7A-9995-DBBBACFBD369}" type="parTrans" cxnId="{B685451F-4E66-4B2A-B0C9-83413A708DA0}">
      <dgm:prSet/>
      <dgm:spPr/>
      <dgm:t>
        <a:bodyPr/>
        <a:lstStyle/>
        <a:p>
          <a:endParaRPr lang="en-US"/>
        </a:p>
      </dgm:t>
    </dgm:pt>
    <dgm:pt modelId="{87D6F72A-C2ED-4EAB-835E-9081539D494C}" type="sibTrans" cxnId="{B685451F-4E66-4B2A-B0C9-83413A708DA0}">
      <dgm:prSet/>
      <dgm:spPr/>
      <dgm:t>
        <a:bodyPr/>
        <a:lstStyle/>
        <a:p>
          <a:endParaRPr lang="en-US"/>
        </a:p>
      </dgm:t>
    </dgm:pt>
    <dgm:pt modelId="{9CE0770C-7093-41F8-A014-5B1849863267}">
      <dgm:prSet phldrT="[Text]"/>
      <dgm:spPr/>
      <dgm:t>
        <a:bodyPr/>
        <a:lstStyle/>
        <a:p>
          <a:pPr>
            <a:buFont typeface="Arial" panose="020B0604020202020204" pitchFamily="34" charset="0"/>
            <a:buChar char="•"/>
          </a:pPr>
          <a:r>
            <a:rPr lang="en-US" dirty="0">
              <a:latin typeface="Roboto" pitchFamily="2" charset="0"/>
              <a:ea typeface="Roboto" pitchFamily="2" charset="0"/>
            </a:rPr>
            <a:t>Review and approve Annual Reports, including financial reports</a:t>
          </a:r>
          <a:endParaRPr lang="en-US" dirty="0"/>
        </a:p>
      </dgm:t>
    </dgm:pt>
    <dgm:pt modelId="{464FB54A-26BE-4340-9E06-BA7962F919D6}" type="parTrans" cxnId="{D3B5D802-AA78-4E04-BE3C-A50D60A224A7}">
      <dgm:prSet/>
      <dgm:spPr/>
      <dgm:t>
        <a:bodyPr/>
        <a:lstStyle/>
        <a:p>
          <a:endParaRPr lang="en-US"/>
        </a:p>
      </dgm:t>
    </dgm:pt>
    <dgm:pt modelId="{DFD860B6-8307-4C94-A623-253625078F48}" type="sibTrans" cxnId="{D3B5D802-AA78-4E04-BE3C-A50D60A224A7}">
      <dgm:prSet/>
      <dgm:spPr/>
      <dgm:t>
        <a:bodyPr/>
        <a:lstStyle/>
        <a:p>
          <a:endParaRPr lang="en-US"/>
        </a:p>
      </dgm:t>
    </dgm:pt>
    <dgm:pt modelId="{4A6FF541-7AE0-4DAA-B9DE-119E68A6918A}">
      <dgm:prSet phldrT="[Text]"/>
      <dgm:spPr/>
      <dgm:t>
        <a:bodyPr/>
        <a:lstStyle/>
        <a:p>
          <a:pPr>
            <a:buFont typeface="Arial" panose="020B0604020202020204" pitchFamily="34" charset="0"/>
            <a:buChar char="•"/>
          </a:pPr>
          <a:r>
            <a:rPr lang="en-US" dirty="0">
              <a:latin typeface="Roboto" pitchFamily="2" charset="0"/>
              <a:ea typeface="Roboto" pitchFamily="2" charset="0"/>
            </a:rPr>
            <a:t>Enforcement activities</a:t>
          </a:r>
          <a:endParaRPr lang="en-US" dirty="0"/>
        </a:p>
      </dgm:t>
    </dgm:pt>
    <dgm:pt modelId="{7DB5582F-E74B-44BD-818E-51DF0BCD8491}" type="parTrans" cxnId="{AF9DBD0B-CBD2-43F8-AF9D-432F40F7954D}">
      <dgm:prSet/>
      <dgm:spPr/>
      <dgm:t>
        <a:bodyPr/>
        <a:lstStyle/>
        <a:p>
          <a:endParaRPr lang="en-US"/>
        </a:p>
      </dgm:t>
    </dgm:pt>
    <dgm:pt modelId="{87306A7A-FC62-40BD-9D41-8E9A4E8FC168}" type="sibTrans" cxnId="{AF9DBD0B-CBD2-43F8-AF9D-432F40F7954D}">
      <dgm:prSet/>
      <dgm:spPr/>
      <dgm:t>
        <a:bodyPr/>
        <a:lstStyle/>
        <a:p>
          <a:endParaRPr lang="en-US"/>
        </a:p>
      </dgm:t>
    </dgm:pt>
    <dgm:pt modelId="{1FA45096-B51B-4AF2-BC53-B43E51423A36}">
      <dgm:prSet phldrT="[Text]"/>
      <dgm:spPr/>
      <dgm:t>
        <a:bodyPr/>
        <a:lstStyle/>
        <a:p>
          <a:endParaRPr lang="en-US"/>
        </a:p>
      </dgm:t>
    </dgm:pt>
    <dgm:pt modelId="{AB02324C-B34C-4ED4-8BB6-F6CF98C1C640}" type="parTrans" cxnId="{B707C18F-6EBC-42A9-B4AD-A3B8A7149872}">
      <dgm:prSet/>
      <dgm:spPr/>
      <dgm:t>
        <a:bodyPr/>
        <a:lstStyle/>
        <a:p>
          <a:endParaRPr lang="en-US"/>
        </a:p>
      </dgm:t>
    </dgm:pt>
    <dgm:pt modelId="{D4231C44-FA6B-4FC8-A4F4-F5F896638E4C}" type="sibTrans" cxnId="{B707C18F-6EBC-42A9-B4AD-A3B8A7149872}">
      <dgm:prSet/>
      <dgm:spPr/>
      <dgm:t>
        <a:bodyPr/>
        <a:lstStyle/>
        <a:p>
          <a:endParaRPr lang="en-US"/>
        </a:p>
      </dgm:t>
    </dgm:pt>
    <dgm:pt modelId="{ADF5177B-69A6-438C-934F-A8B971B83CE6}">
      <dgm:prSet/>
      <dgm:spPr/>
      <dgm:t>
        <a:bodyPr/>
        <a:lstStyle/>
        <a:p>
          <a:r>
            <a:rPr lang="en-US" dirty="0">
              <a:latin typeface="Roboto" pitchFamily="2" charset="0"/>
              <a:ea typeface="Roboto" pitchFamily="2" charset="0"/>
            </a:rPr>
            <a:t>Review and approve Program Plan, including financial reports and fee structure</a:t>
          </a:r>
        </a:p>
      </dgm:t>
    </dgm:pt>
    <dgm:pt modelId="{3B8528F8-1BFA-4CFD-BE98-6A72A9C25144}" type="parTrans" cxnId="{5B90160F-B51E-40BE-80C0-CB8FD44880B2}">
      <dgm:prSet/>
      <dgm:spPr/>
      <dgm:t>
        <a:bodyPr/>
        <a:lstStyle/>
        <a:p>
          <a:endParaRPr lang="en-US"/>
        </a:p>
      </dgm:t>
    </dgm:pt>
    <dgm:pt modelId="{C18D465D-EF22-48BF-9C6A-CBD2863B47CD}" type="sibTrans" cxnId="{5B90160F-B51E-40BE-80C0-CB8FD44880B2}">
      <dgm:prSet/>
      <dgm:spPr/>
      <dgm:t>
        <a:bodyPr/>
        <a:lstStyle/>
        <a:p>
          <a:endParaRPr lang="en-US"/>
        </a:p>
      </dgm:t>
    </dgm:pt>
    <dgm:pt modelId="{EE338FD1-32D9-448E-BF7B-1CA0D76A2FD8}" type="pres">
      <dgm:prSet presAssocID="{3A1F4E18-B8C2-4F78-B0F5-D560632D6FC6}" presName="diagram" presStyleCnt="0">
        <dgm:presLayoutVars>
          <dgm:chMax val="1"/>
          <dgm:dir/>
          <dgm:animLvl val="ctr"/>
          <dgm:resizeHandles val="exact"/>
        </dgm:presLayoutVars>
      </dgm:prSet>
      <dgm:spPr/>
    </dgm:pt>
    <dgm:pt modelId="{19C335B6-B68D-4B2F-81BB-5D0336451558}" type="pres">
      <dgm:prSet presAssocID="{3A1F4E18-B8C2-4F78-B0F5-D560632D6FC6}" presName="matrix" presStyleCnt="0"/>
      <dgm:spPr/>
    </dgm:pt>
    <dgm:pt modelId="{48659C7F-8050-498A-80F5-BB67D82149DC}" type="pres">
      <dgm:prSet presAssocID="{3A1F4E18-B8C2-4F78-B0F5-D560632D6FC6}" presName="tile1" presStyleLbl="node1" presStyleIdx="0" presStyleCnt="4"/>
      <dgm:spPr/>
    </dgm:pt>
    <dgm:pt modelId="{56A37143-E48B-4048-B5A1-D67CB57569DD}" type="pres">
      <dgm:prSet presAssocID="{3A1F4E18-B8C2-4F78-B0F5-D560632D6FC6}" presName="tile1text" presStyleLbl="node1" presStyleIdx="0" presStyleCnt="4">
        <dgm:presLayoutVars>
          <dgm:chMax val="0"/>
          <dgm:chPref val="0"/>
          <dgm:bulletEnabled val="1"/>
        </dgm:presLayoutVars>
      </dgm:prSet>
      <dgm:spPr/>
    </dgm:pt>
    <dgm:pt modelId="{748A3F18-00F8-4FB5-A092-389E5C4A816C}" type="pres">
      <dgm:prSet presAssocID="{3A1F4E18-B8C2-4F78-B0F5-D560632D6FC6}" presName="tile2" presStyleLbl="node1" presStyleIdx="1" presStyleCnt="4"/>
      <dgm:spPr/>
    </dgm:pt>
    <dgm:pt modelId="{6C0EC9DF-6528-4BE9-8BE4-5A6D4B120CEF}" type="pres">
      <dgm:prSet presAssocID="{3A1F4E18-B8C2-4F78-B0F5-D560632D6FC6}" presName="tile2text" presStyleLbl="node1" presStyleIdx="1" presStyleCnt="4">
        <dgm:presLayoutVars>
          <dgm:chMax val="0"/>
          <dgm:chPref val="0"/>
          <dgm:bulletEnabled val="1"/>
        </dgm:presLayoutVars>
      </dgm:prSet>
      <dgm:spPr/>
    </dgm:pt>
    <dgm:pt modelId="{8BACB5CC-A48E-4D2E-9F2E-E4F63C46A926}" type="pres">
      <dgm:prSet presAssocID="{3A1F4E18-B8C2-4F78-B0F5-D560632D6FC6}" presName="tile3" presStyleLbl="node1" presStyleIdx="2" presStyleCnt="4"/>
      <dgm:spPr/>
    </dgm:pt>
    <dgm:pt modelId="{19B36A93-8793-46E0-ACB8-D4B1E57B0F33}" type="pres">
      <dgm:prSet presAssocID="{3A1F4E18-B8C2-4F78-B0F5-D560632D6FC6}" presName="tile3text" presStyleLbl="node1" presStyleIdx="2" presStyleCnt="4">
        <dgm:presLayoutVars>
          <dgm:chMax val="0"/>
          <dgm:chPref val="0"/>
          <dgm:bulletEnabled val="1"/>
        </dgm:presLayoutVars>
      </dgm:prSet>
      <dgm:spPr/>
    </dgm:pt>
    <dgm:pt modelId="{769289A1-E560-4673-AE17-2B8091207CD8}" type="pres">
      <dgm:prSet presAssocID="{3A1F4E18-B8C2-4F78-B0F5-D560632D6FC6}" presName="tile4" presStyleLbl="node1" presStyleIdx="3" presStyleCnt="4"/>
      <dgm:spPr/>
    </dgm:pt>
    <dgm:pt modelId="{39C73943-5C9E-4F47-BAA6-BC6B98C2E4FF}" type="pres">
      <dgm:prSet presAssocID="{3A1F4E18-B8C2-4F78-B0F5-D560632D6FC6}" presName="tile4text" presStyleLbl="node1" presStyleIdx="3" presStyleCnt="4">
        <dgm:presLayoutVars>
          <dgm:chMax val="0"/>
          <dgm:chPref val="0"/>
          <dgm:bulletEnabled val="1"/>
        </dgm:presLayoutVars>
      </dgm:prSet>
      <dgm:spPr/>
    </dgm:pt>
    <dgm:pt modelId="{37915749-D728-42EE-A4F4-FC94DD1B1004}" type="pres">
      <dgm:prSet presAssocID="{3A1F4E18-B8C2-4F78-B0F5-D560632D6FC6}" presName="centerTile" presStyleLbl="fgShp" presStyleIdx="0" presStyleCnt="1">
        <dgm:presLayoutVars>
          <dgm:chMax val="0"/>
          <dgm:chPref val="0"/>
        </dgm:presLayoutVars>
      </dgm:prSet>
      <dgm:spPr/>
    </dgm:pt>
  </dgm:ptLst>
  <dgm:cxnLst>
    <dgm:cxn modelId="{D3B5D802-AA78-4E04-BE3C-A50D60A224A7}" srcId="{3ED889D3-982D-424D-9033-6E9DCD722699}" destId="{9CE0770C-7093-41F8-A014-5B1849863267}" srcOrd="2" destOrd="0" parTransId="{464FB54A-26BE-4340-9E06-BA7962F919D6}" sibTransId="{DFD860B6-8307-4C94-A623-253625078F48}"/>
    <dgm:cxn modelId="{AF9DBD0B-CBD2-43F8-AF9D-432F40F7954D}" srcId="{3ED889D3-982D-424D-9033-6E9DCD722699}" destId="{4A6FF541-7AE0-4DAA-B9DE-119E68A6918A}" srcOrd="3" destOrd="0" parTransId="{7DB5582F-E74B-44BD-818E-51DF0BCD8491}" sibTransId="{87306A7A-FC62-40BD-9D41-8E9A4E8FC168}"/>
    <dgm:cxn modelId="{5B90160F-B51E-40BE-80C0-CB8FD44880B2}" srcId="{3ED889D3-982D-424D-9033-6E9DCD722699}" destId="{ADF5177B-69A6-438C-934F-A8B971B83CE6}" srcOrd="1" destOrd="0" parTransId="{3B8528F8-1BFA-4CFD-BE98-6A72A9C25144}" sibTransId="{C18D465D-EF22-48BF-9C6A-CBD2863B47CD}"/>
    <dgm:cxn modelId="{08C9B810-38F4-4E71-AABA-87603DEAA31A}" type="presOf" srcId="{A0658531-7A4D-4D18-B597-B70414B14743}" destId="{56A37143-E48B-4048-B5A1-D67CB57569DD}" srcOrd="1" destOrd="0" presId="urn:microsoft.com/office/officeart/2005/8/layout/matrix1"/>
    <dgm:cxn modelId="{B685451F-4E66-4B2A-B0C9-83413A708DA0}" srcId="{3ED889D3-982D-424D-9033-6E9DCD722699}" destId="{A0658531-7A4D-4D18-B597-B70414B14743}" srcOrd="0" destOrd="0" parTransId="{3A211ADC-4BC1-4B7A-9995-DBBBACFBD369}" sibTransId="{87D6F72A-C2ED-4EAB-835E-9081539D494C}"/>
    <dgm:cxn modelId="{095AAE21-2584-4704-8A2B-54A861C9B2C0}" type="presOf" srcId="{9CE0770C-7093-41F8-A014-5B1849863267}" destId="{19B36A93-8793-46E0-ACB8-D4B1E57B0F33}" srcOrd="1" destOrd="0" presId="urn:microsoft.com/office/officeart/2005/8/layout/matrix1"/>
    <dgm:cxn modelId="{F9C4412D-8779-44CA-959B-0D837A71B425}" type="presOf" srcId="{3ED889D3-982D-424D-9033-6E9DCD722699}" destId="{37915749-D728-42EE-A4F4-FC94DD1B1004}" srcOrd="0" destOrd="0" presId="urn:microsoft.com/office/officeart/2005/8/layout/matrix1"/>
    <dgm:cxn modelId="{78FBCE3B-4B56-4292-8371-35A1AD9AAB58}" type="presOf" srcId="{9CE0770C-7093-41F8-A014-5B1849863267}" destId="{8BACB5CC-A48E-4D2E-9F2E-E4F63C46A926}" srcOrd="0" destOrd="0" presId="urn:microsoft.com/office/officeart/2005/8/layout/matrix1"/>
    <dgm:cxn modelId="{30083C4E-AF92-4EE9-9B09-258CEC550F93}" type="presOf" srcId="{3A1F4E18-B8C2-4F78-B0F5-D560632D6FC6}" destId="{EE338FD1-32D9-448E-BF7B-1CA0D76A2FD8}" srcOrd="0" destOrd="0" presId="urn:microsoft.com/office/officeart/2005/8/layout/matrix1"/>
    <dgm:cxn modelId="{630C1A59-059B-49C0-9288-28C19110C099}" type="presOf" srcId="{A0658531-7A4D-4D18-B597-B70414B14743}" destId="{48659C7F-8050-498A-80F5-BB67D82149DC}" srcOrd="0" destOrd="0" presId="urn:microsoft.com/office/officeart/2005/8/layout/matrix1"/>
    <dgm:cxn modelId="{6F7C7D76-A540-4D4A-A2A0-75E9B0A6ADA3}" type="presOf" srcId="{4A6FF541-7AE0-4DAA-B9DE-119E68A6918A}" destId="{769289A1-E560-4673-AE17-2B8091207CD8}" srcOrd="0" destOrd="0" presId="urn:microsoft.com/office/officeart/2005/8/layout/matrix1"/>
    <dgm:cxn modelId="{D2A16F89-8793-4A90-A268-93680F70DA78}" type="presOf" srcId="{ADF5177B-69A6-438C-934F-A8B971B83CE6}" destId="{6C0EC9DF-6528-4BE9-8BE4-5A6D4B120CEF}" srcOrd="1" destOrd="0" presId="urn:microsoft.com/office/officeart/2005/8/layout/matrix1"/>
    <dgm:cxn modelId="{B707C18F-6EBC-42A9-B4AD-A3B8A7149872}" srcId="{3ED889D3-982D-424D-9033-6E9DCD722699}" destId="{1FA45096-B51B-4AF2-BC53-B43E51423A36}" srcOrd="4" destOrd="0" parTransId="{AB02324C-B34C-4ED4-8BB6-F6CF98C1C640}" sibTransId="{D4231C44-FA6B-4FC8-A4F4-F5F896638E4C}"/>
    <dgm:cxn modelId="{5E1A9E90-1075-4839-8904-6C37523A449F}" type="presOf" srcId="{4A6FF541-7AE0-4DAA-B9DE-119E68A6918A}" destId="{39C73943-5C9E-4F47-BAA6-BC6B98C2E4FF}" srcOrd="1" destOrd="0" presId="urn:microsoft.com/office/officeart/2005/8/layout/matrix1"/>
    <dgm:cxn modelId="{3D84F8C9-452E-4418-8BB2-C5DE7C23B15E}" type="presOf" srcId="{ADF5177B-69A6-438C-934F-A8B971B83CE6}" destId="{748A3F18-00F8-4FB5-A092-389E5C4A816C}" srcOrd="0" destOrd="0" presId="urn:microsoft.com/office/officeart/2005/8/layout/matrix1"/>
    <dgm:cxn modelId="{827E21F0-DD4A-4CF8-A458-91C12FEF4F8C}" srcId="{3A1F4E18-B8C2-4F78-B0F5-D560632D6FC6}" destId="{3ED889D3-982D-424D-9033-6E9DCD722699}" srcOrd="0" destOrd="0" parTransId="{082BD9D6-2022-418B-820C-426EE4A8DFF0}" sibTransId="{C91AB2E7-0287-4510-9A48-CFBC0AEEB652}"/>
    <dgm:cxn modelId="{1B39B687-8066-4194-9563-0F884516F856}" type="presParOf" srcId="{EE338FD1-32D9-448E-BF7B-1CA0D76A2FD8}" destId="{19C335B6-B68D-4B2F-81BB-5D0336451558}" srcOrd="0" destOrd="0" presId="urn:microsoft.com/office/officeart/2005/8/layout/matrix1"/>
    <dgm:cxn modelId="{75AEAA54-8AA8-42D5-9A14-54D3C0B492D1}" type="presParOf" srcId="{19C335B6-B68D-4B2F-81BB-5D0336451558}" destId="{48659C7F-8050-498A-80F5-BB67D82149DC}" srcOrd="0" destOrd="0" presId="urn:microsoft.com/office/officeart/2005/8/layout/matrix1"/>
    <dgm:cxn modelId="{BAED130C-5F01-4695-871E-DC5AFEBEB25D}" type="presParOf" srcId="{19C335B6-B68D-4B2F-81BB-5D0336451558}" destId="{56A37143-E48B-4048-B5A1-D67CB57569DD}" srcOrd="1" destOrd="0" presId="urn:microsoft.com/office/officeart/2005/8/layout/matrix1"/>
    <dgm:cxn modelId="{B5E7B444-8047-49F2-9113-693AB8125F8F}" type="presParOf" srcId="{19C335B6-B68D-4B2F-81BB-5D0336451558}" destId="{748A3F18-00F8-4FB5-A092-389E5C4A816C}" srcOrd="2" destOrd="0" presId="urn:microsoft.com/office/officeart/2005/8/layout/matrix1"/>
    <dgm:cxn modelId="{49879BE1-8ABB-466B-A025-0BC3498EC78C}" type="presParOf" srcId="{19C335B6-B68D-4B2F-81BB-5D0336451558}" destId="{6C0EC9DF-6528-4BE9-8BE4-5A6D4B120CEF}" srcOrd="3" destOrd="0" presId="urn:microsoft.com/office/officeart/2005/8/layout/matrix1"/>
    <dgm:cxn modelId="{391EA69A-CDB8-4F6A-AE7C-720AC527614D}" type="presParOf" srcId="{19C335B6-B68D-4B2F-81BB-5D0336451558}" destId="{8BACB5CC-A48E-4D2E-9F2E-E4F63C46A926}" srcOrd="4" destOrd="0" presId="urn:microsoft.com/office/officeart/2005/8/layout/matrix1"/>
    <dgm:cxn modelId="{91E1BDDF-107E-4B65-9DC2-7EB9BB36AE89}" type="presParOf" srcId="{19C335B6-B68D-4B2F-81BB-5D0336451558}" destId="{19B36A93-8793-46E0-ACB8-D4B1E57B0F33}" srcOrd="5" destOrd="0" presId="urn:microsoft.com/office/officeart/2005/8/layout/matrix1"/>
    <dgm:cxn modelId="{21B58A0B-EB10-449D-9EAD-3A6D83B63C35}" type="presParOf" srcId="{19C335B6-B68D-4B2F-81BB-5D0336451558}" destId="{769289A1-E560-4673-AE17-2B8091207CD8}" srcOrd="6" destOrd="0" presId="urn:microsoft.com/office/officeart/2005/8/layout/matrix1"/>
    <dgm:cxn modelId="{DE4425A4-F72B-4964-8344-3C54E290F354}" type="presParOf" srcId="{19C335B6-B68D-4B2F-81BB-5D0336451558}" destId="{39C73943-5C9E-4F47-BAA6-BC6B98C2E4FF}" srcOrd="7" destOrd="0" presId="urn:microsoft.com/office/officeart/2005/8/layout/matrix1"/>
    <dgm:cxn modelId="{8E632B89-E8F4-4E9C-80AA-90299E084A2A}" type="presParOf" srcId="{EE338FD1-32D9-448E-BF7B-1CA0D76A2FD8}" destId="{37915749-D728-42EE-A4F4-FC94DD1B1004}"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4B092-E63B-49F6-AADF-AD62EF3D0C45}"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F1932911-5219-4478-89DE-E92439BFD235}">
      <dgm:prSet phldrT="[Text]"/>
      <dgm:spPr/>
      <dgm:t>
        <a:bodyPr/>
        <a:lstStyle/>
        <a:p>
          <a:r>
            <a:rPr lang="en-US" dirty="0"/>
            <a:t>Retailers</a:t>
          </a:r>
        </a:p>
      </dgm:t>
    </dgm:pt>
    <dgm:pt modelId="{4ADC6A43-BCFC-49B9-99AB-5A709E68625B}" type="parTrans" cxnId="{CEBFAF55-C419-4940-8988-E0F6733AF02D}">
      <dgm:prSet/>
      <dgm:spPr/>
      <dgm:t>
        <a:bodyPr/>
        <a:lstStyle/>
        <a:p>
          <a:endParaRPr lang="en-US"/>
        </a:p>
      </dgm:t>
    </dgm:pt>
    <dgm:pt modelId="{9FB78873-7199-4500-B093-34641F27F2C1}" type="sibTrans" cxnId="{CEBFAF55-C419-4940-8988-E0F6733AF02D}">
      <dgm:prSet/>
      <dgm:spPr/>
      <dgm:t>
        <a:bodyPr/>
        <a:lstStyle/>
        <a:p>
          <a:endParaRPr lang="en-US"/>
        </a:p>
      </dgm:t>
    </dgm:pt>
    <dgm:pt modelId="{5D20F5BF-E127-4799-9D79-C49480AE245E}">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t>VOLUNTARY</a:t>
          </a:r>
          <a:r>
            <a:rPr lang="en-US" sz="900" dirty="0"/>
            <a:t> to be collection sites;</a:t>
          </a:r>
        </a:p>
        <a:p>
          <a:pPr marL="0" lvl="0" defTabSz="400050">
            <a:lnSpc>
              <a:spcPct val="90000"/>
            </a:lnSpc>
            <a:spcBef>
              <a:spcPct val="0"/>
            </a:spcBef>
            <a:spcAft>
              <a:spcPct val="35000"/>
            </a:spcAft>
            <a:buNone/>
          </a:pPr>
          <a:r>
            <a:rPr lang="en-US" sz="900" dirty="0"/>
            <a:t>Must collect paint assessment at sale</a:t>
          </a:r>
        </a:p>
        <a:p>
          <a:pPr marL="0" lvl="0" defTabSz="400050">
            <a:lnSpc>
              <a:spcPct val="90000"/>
            </a:lnSpc>
            <a:spcBef>
              <a:spcPct val="0"/>
            </a:spcBef>
            <a:spcAft>
              <a:spcPct val="35000"/>
            </a:spcAft>
            <a:buNone/>
          </a:pPr>
          <a:endParaRPr lang="en-US" sz="900" dirty="0"/>
        </a:p>
      </dgm:t>
    </dgm:pt>
    <dgm:pt modelId="{5DCCC9F1-FEA4-47DD-8054-6CBC52B58088}" type="parTrans" cxnId="{C9595AC5-8932-4B29-A517-3FB6735D9428}">
      <dgm:prSet/>
      <dgm:spPr/>
      <dgm:t>
        <a:bodyPr/>
        <a:lstStyle/>
        <a:p>
          <a:endParaRPr lang="en-US"/>
        </a:p>
      </dgm:t>
    </dgm:pt>
    <dgm:pt modelId="{0520D184-FE65-4680-9107-8B934F50BB9F}" type="sibTrans" cxnId="{C9595AC5-8932-4B29-A517-3FB6735D9428}">
      <dgm:prSet/>
      <dgm:spPr/>
      <dgm:t>
        <a:bodyPr/>
        <a:lstStyle/>
        <a:p>
          <a:endParaRPr lang="en-US"/>
        </a:p>
      </dgm:t>
    </dgm:pt>
    <dgm:pt modelId="{8B7BE684-78F1-443B-A638-7AF055C4AFBB}">
      <dgm:prSet phldrT="[Text]"/>
      <dgm:spPr/>
      <dgm:t>
        <a:bodyPr/>
        <a:lstStyle/>
        <a:p>
          <a:r>
            <a:rPr lang="en-US" dirty="0"/>
            <a:t>Benefits:</a:t>
          </a:r>
        </a:p>
        <a:p>
          <a:r>
            <a:rPr lang="en-US" dirty="0"/>
            <a:t>Increased foot traffic</a:t>
          </a:r>
        </a:p>
        <a:p>
          <a:r>
            <a:rPr lang="en-US" dirty="0"/>
            <a:t>Value added customer service</a:t>
          </a:r>
        </a:p>
        <a:p>
          <a:r>
            <a:rPr lang="en-US" dirty="0"/>
            <a:t>Good corporate citizen</a:t>
          </a:r>
        </a:p>
      </dgm:t>
    </dgm:pt>
    <dgm:pt modelId="{13B4839A-C0F6-4788-8AEA-2C81085FDE58}" type="parTrans" cxnId="{FAD18A73-6E54-4CEA-806D-031B8E712AA2}">
      <dgm:prSet/>
      <dgm:spPr/>
      <dgm:t>
        <a:bodyPr/>
        <a:lstStyle/>
        <a:p>
          <a:endParaRPr lang="en-US"/>
        </a:p>
      </dgm:t>
    </dgm:pt>
    <dgm:pt modelId="{7066F022-06E9-4527-B407-A67CB52C947A}" type="sibTrans" cxnId="{FAD18A73-6E54-4CEA-806D-031B8E712AA2}">
      <dgm:prSet/>
      <dgm:spPr/>
      <dgm:t>
        <a:bodyPr/>
        <a:lstStyle/>
        <a:p>
          <a:endParaRPr lang="en-US"/>
        </a:p>
      </dgm:t>
    </dgm:pt>
    <dgm:pt modelId="{7A34F7BB-8B64-4241-90D0-C70D8CEAA563}">
      <dgm:prSet phldrT="[Text]"/>
      <dgm:spPr/>
      <dgm:t>
        <a:bodyPr/>
        <a:lstStyle/>
        <a:p>
          <a:r>
            <a:rPr lang="en-US" dirty="0"/>
            <a:t>Local Government Collection Sites</a:t>
          </a:r>
        </a:p>
      </dgm:t>
    </dgm:pt>
    <dgm:pt modelId="{BD46A210-FCF0-4266-80D6-0DE213F6E36D}" type="parTrans" cxnId="{EEABF3B2-5B96-447F-8B8D-80D9DE827495}">
      <dgm:prSet/>
      <dgm:spPr/>
      <dgm:t>
        <a:bodyPr/>
        <a:lstStyle/>
        <a:p>
          <a:endParaRPr lang="en-US"/>
        </a:p>
      </dgm:t>
    </dgm:pt>
    <dgm:pt modelId="{A43D54D9-FB58-4023-9F49-0AD06EB68480}" type="sibTrans" cxnId="{EEABF3B2-5B96-447F-8B8D-80D9DE827495}">
      <dgm:prSet/>
      <dgm:spPr/>
      <dgm:t>
        <a:bodyPr/>
        <a:lstStyle/>
        <a:p>
          <a:endParaRPr lang="en-US"/>
        </a:p>
      </dgm:t>
    </dgm:pt>
    <dgm:pt modelId="{94815654-04E6-411F-831E-36463F054CBA}">
      <dgm:prSet phldrT="[Text]" custT="1"/>
      <dgm:spPr/>
      <dgm:t>
        <a:bodyPr/>
        <a:lstStyle/>
        <a:p>
          <a:r>
            <a:rPr lang="en-US" sz="1100" dirty="0"/>
            <a:t>VOLUNTARY</a:t>
          </a:r>
        </a:p>
      </dgm:t>
    </dgm:pt>
    <dgm:pt modelId="{DBDDFD1E-2E0F-45DD-BB83-A3AC73CA1903}" type="parTrans" cxnId="{F4DA0FF4-34DC-4A4E-A34C-EE6405F14D6A}">
      <dgm:prSet/>
      <dgm:spPr/>
      <dgm:t>
        <a:bodyPr/>
        <a:lstStyle/>
        <a:p>
          <a:endParaRPr lang="en-US"/>
        </a:p>
      </dgm:t>
    </dgm:pt>
    <dgm:pt modelId="{CE94BFC5-8D82-4596-8891-3B9080A4069A}" type="sibTrans" cxnId="{F4DA0FF4-34DC-4A4E-A34C-EE6405F14D6A}">
      <dgm:prSet/>
      <dgm:spPr/>
      <dgm:t>
        <a:bodyPr/>
        <a:lstStyle/>
        <a:p>
          <a:endParaRPr lang="en-US"/>
        </a:p>
      </dgm:t>
    </dgm:pt>
    <dgm:pt modelId="{D78DD965-24E3-4F11-B7D0-61BA00BB57A4}">
      <dgm:prSet phldrT="[Text]"/>
      <dgm:spPr/>
      <dgm:t>
        <a:bodyPr/>
        <a:lstStyle/>
        <a:p>
          <a:r>
            <a:rPr lang="en-US" dirty="0"/>
            <a:t>Benefits:</a:t>
          </a:r>
        </a:p>
        <a:p>
          <a:r>
            <a:rPr lang="en-US" dirty="0"/>
            <a:t>Significant Cost Savings</a:t>
          </a:r>
        </a:p>
      </dgm:t>
    </dgm:pt>
    <dgm:pt modelId="{5E0FA689-85F6-42A9-B98B-75D6F5FB9F7E}" type="parTrans" cxnId="{980D038B-FCF3-4743-89BF-F6F90C250B46}">
      <dgm:prSet/>
      <dgm:spPr/>
      <dgm:t>
        <a:bodyPr/>
        <a:lstStyle/>
        <a:p>
          <a:endParaRPr lang="en-US"/>
        </a:p>
      </dgm:t>
    </dgm:pt>
    <dgm:pt modelId="{7AEC0187-C841-442E-9BB0-5A7D80E477B1}" type="sibTrans" cxnId="{980D038B-FCF3-4743-89BF-F6F90C250B46}">
      <dgm:prSet/>
      <dgm:spPr/>
      <dgm:t>
        <a:bodyPr/>
        <a:lstStyle/>
        <a:p>
          <a:endParaRPr lang="en-US"/>
        </a:p>
      </dgm:t>
    </dgm:pt>
    <dgm:pt modelId="{CCD9859A-5A60-401E-BBF6-C95BA4F81EBC}" type="pres">
      <dgm:prSet presAssocID="{0BC4B092-E63B-49F6-AADF-AD62EF3D0C45}" presName="diagram" presStyleCnt="0">
        <dgm:presLayoutVars>
          <dgm:chPref val="1"/>
          <dgm:dir/>
          <dgm:animOne val="branch"/>
          <dgm:animLvl val="lvl"/>
          <dgm:resizeHandles/>
        </dgm:presLayoutVars>
      </dgm:prSet>
      <dgm:spPr/>
    </dgm:pt>
    <dgm:pt modelId="{B1724935-9BBF-49D2-95B6-C5B6DCC25CD6}" type="pres">
      <dgm:prSet presAssocID="{F1932911-5219-4478-89DE-E92439BFD235}" presName="root" presStyleCnt="0"/>
      <dgm:spPr/>
    </dgm:pt>
    <dgm:pt modelId="{058A25B8-E9E9-4009-8BF7-591C49465E5D}" type="pres">
      <dgm:prSet presAssocID="{F1932911-5219-4478-89DE-E92439BFD235}" presName="rootComposite" presStyleCnt="0"/>
      <dgm:spPr/>
    </dgm:pt>
    <dgm:pt modelId="{6380F143-123B-4F28-98C1-A3F15EC6463A}" type="pres">
      <dgm:prSet presAssocID="{F1932911-5219-4478-89DE-E92439BFD235}" presName="rootText" presStyleLbl="node1" presStyleIdx="0" presStyleCnt="2"/>
      <dgm:spPr/>
    </dgm:pt>
    <dgm:pt modelId="{CE64D592-4ED8-4AFD-9387-03296152BB23}" type="pres">
      <dgm:prSet presAssocID="{F1932911-5219-4478-89DE-E92439BFD235}" presName="rootConnector" presStyleLbl="node1" presStyleIdx="0" presStyleCnt="2"/>
      <dgm:spPr/>
    </dgm:pt>
    <dgm:pt modelId="{9931B236-DBD9-4223-9978-1146D29FA9D1}" type="pres">
      <dgm:prSet presAssocID="{F1932911-5219-4478-89DE-E92439BFD235}" presName="childShape" presStyleCnt="0"/>
      <dgm:spPr/>
    </dgm:pt>
    <dgm:pt modelId="{C135326D-E300-48FC-8E18-D1AAD6C0F88C}" type="pres">
      <dgm:prSet presAssocID="{5DCCC9F1-FEA4-47DD-8054-6CBC52B58088}" presName="Name13" presStyleLbl="parChTrans1D2" presStyleIdx="0" presStyleCnt="4"/>
      <dgm:spPr/>
    </dgm:pt>
    <dgm:pt modelId="{E8DE970E-764D-4BDD-8A28-172CA7B164AE}" type="pres">
      <dgm:prSet presAssocID="{5D20F5BF-E127-4799-9D79-C49480AE245E}" presName="childText" presStyleLbl="bgAcc1" presStyleIdx="0" presStyleCnt="4" custLinFactNeighborX="68">
        <dgm:presLayoutVars>
          <dgm:bulletEnabled val="1"/>
        </dgm:presLayoutVars>
      </dgm:prSet>
      <dgm:spPr/>
    </dgm:pt>
    <dgm:pt modelId="{7737F08C-4461-45B6-BEE5-C677C0CD56F1}" type="pres">
      <dgm:prSet presAssocID="{13B4839A-C0F6-4788-8AEA-2C81085FDE58}" presName="Name13" presStyleLbl="parChTrans1D2" presStyleIdx="1" presStyleCnt="4"/>
      <dgm:spPr/>
    </dgm:pt>
    <dgm:pt modelId="{E6547DBA-15D1-4AEC-982A-82910A8BB8CC}" type="pres">
      <dgm:prSet presAssocID="{8B7BE684-78F1-443B-A638-7AF055C4AFBB}" presName="childText" presStyleLbl="bgAcc1" presStyleIdx="1" presStyleCnt="4">
        <dgm:presLayoutVars>
          <dgm:bulletEnabled val="1"/>
        </dgm:presLayoutVars>
      </dgm:prSet>
      <dgm:spPr/>
    </dgm:pt>
    <dgm:pt modelId="{9CD71723-63F5-4B72-907A-BB5C2D463B1C}" type="pres">
      <dgm:prSet presAssocID="{7A34F7BB-8B64-4241-90D0-C70D8CEAA563}" presName="root" presStyleCnt="0"/>
      <dgm:spPr/>
    </dgm:pt>
    <dgm:pt modelId="{2849B2F6-DD4B-4B8D-B68D-1A3B056CC748}" type="pres">
      <dgm:prSet presAssocID="{7A34F7BB-8B64-4241-90D0-C70D8CEAA563}" presName="rootComposite" presStyleCnt="0"/>
      <dgm:spPr/>
    </dgm:pt>
    <dgm:pt modelId="{68EB9050-09FE-4736-BABB-D01DDA84C194}" type="pres">
      <dgm:prSet presAssocID="{7A34F7BB-8B64-4241-90D0-C70D8CEAA563}" presName="rootText" presStyleLbl="node1" presStyleIdx="1" presStyleCnt="2"/>
      <dgm:spPr/>
    </dgm:pt>
    <dgm:pt modelId="{9EC0EC6C-AFB2-4B60-8367-97E72F6CE873}" type="pres">
      <dgm:prSet presAssocID="{7A34F7BB-8B64-4241-90D0-C70D8CEAA563}" presName="rootConnector" presStyleLbl="node1" presStyleIdx="1" presStyleCnt="2"/>
      <dgm:spPr/>
    </dgm:pt>
    <dgm:pt modelId="{B1A5B423-CF36-48F4-81F4-11173C5BD927}" type="pres">
      <dgm:prSet presAssocID="{7A34F7BB-8B64-4241-90D0-C70D8CEAA563}" presName="childShape" presStyleCnt="0"/>
      <dgm:spPr/>
    </dgm:pt>
    <dgm:pt modelId="{5954F686-5CBE-47C9-8E9B-EDC8F4CD8381}" type="pres">
      <dgm:prSet presAssocID="{DBDDFD1E-2E0F-45DD-BB83-A3AC73CA1903}" presName="Name13" presStyleLbl="parChTrans1D2" presStyleIdx="2" presStyleCnt="4"/>
      <dgm:spPr/>
    </dgm:pt>
    <dgm:pt modelId="{56BF04F7-0653-4B6B-9C5B-00E8D51013F5}" type="pres">
      <dgm:prSet presAssocID="{94815654-04E6-411F-831E-36463F054CBA}" presName="childText" presStyleLbl="bgAcc1" presStyleIdx="2" presStyleCnt="4" custLinFactNeighborX="3476" custLinFactNeighborY="-4449">
        <dgm:presLayoutVars>
          <dgm:bulletEnabled val="1"/>
        </dgm:presLayoutVars>
      </dgm:prSet>
      <dgm:spPr/>
    </dgm:pt>
    <dgm:pt modelId="{24AE5AFF-96FF-4E96-9C4D-72E0431367FB}" type="pres">
      <dgm:prSet presAssocID="{5E0FA689-85F6-42A9-B98B-75D6F5FB9F7E}" presName="Name13" presStyleLbl="parChTrans1D2" presStyleIdx="3" presStyleCnt="4"/>
      <dgm:spPr/>
    </dgm:pt>
    <dgm:pt modelId="{87EB3168-3585-44F5-832C-2D1468CB85B4}" type="pres">
      <dgm:prSet presAssocID="{D78DD965-24E3-4F11-B7D0-61BA00BB57A4}" presName="childText" presStyleLbl="bgAcc1" presStyleIdx="3" presStyleCnt="4">
        <dgm:presLayoutVars>
          <dgm:bulletEnabled val="1"/>
        </dgm:presLayoutVars>
      </dgm:prSet>
      <dgm:spPr/>
    </dgm:pt>
  </dgm:ptLst>
  <dgm:cxnLst>
    <dgm:cxn modelId="{B9F76504-0A4F-4D49-A4EA-2B250D8A627F}" type="presOf" srcId="{13B4839A-C0F6-4788-8AEA-2C81085FDE58}" destId="{7737F08C-4461-45B6-BEE5-C677C0CD56F1}" srcOrd="0" destOrd="0" presId="urn:microsoft.com/office/officeart/2005/8/layout/hierarchy3"/>
    <dgm:cxn modelId="{5B76B804-6D36-4EC2-BE7C-C93DC2F2D8DC}" type="presOf" srcId="{7A34F7BB-8B64-4241-90D0-C70D8CEAA563}" destId="{9EC0EC6C-AFB2-4B60-8367-97E72F6CE873}" srcOrd="1" destOrd="0" presId="urn:microsoft.com/office/officeart/2005/8/layout/hierarchy3"/>
    <dgm:cxn modelId="{05851413-3385-425E-9EA9-F21F770B00A1}" type="presOf" srcId="{5D20F5BF-E127-4799-9D79-C49480AE245E}" destId="{E8DE970E-764D-4BDD-8A28-172CA7B164AE}" srcOrd="0" destOrd="0" presId="urn:microsoft.com/office/officeart/2005/8/layout/hierarchy3"/>
    <dgm:cxn modelId="{AAFDC418-0A28-4AF4-85F4-FF2E20859614}" type="presOf" srcId="{94815654-04E6-411F-831E-36463F054CBA}" destId="{56BF04F7-0653-4B6B-9C5B-00E8D51013F5}" srcOrd="0" destOrd="0" presId="urn:microsoft.com/office/officeart/2005/8/layout/hierarchy3"/>
    <dgm:cxn modelId="{A1C43C50-A285-4E7C-90EE-8CCEB36F01C9}" type="presOf" srcId="{DBDDFD1E-2E0F-45DD-BB83-A3AC73CA1903}" destId="{5954F686-5CBE-47C9-8E9B-EDC8F4CD8381}" srcOrd="0" destOrd="0" presId="urn:microsoft.com/office/officeart/2005/8/layout/hierarchy3"/>
    <dgm:cxn modelId="{CEBFAF55-C419-4940-8988-E0F6733AF02D}" srcId="{0BC4B092-E63B-49F6-AADF-AD62EF3D0C45}" destId="{F1932911-5219-4478-89DE-E92439BFD235}" srcOrd="0" destOrd="0" parTransId="{4ADC6A43-BCFC-49B9-99AB-5A709E68625B}" sibTransId="{9FB78873-7199-4500-B093-34641F27F2C1}"/>
    <dgm:cxn modelId="{2AB2965F-C95E-4679-9244-E49B2392B18A}" type="presOf" srcId="{8B7BE684-78F1-443B-A638-7AF055C4AFBB}" destId="{E6547DBA-15D1-4AEC-982A-82910A8BB8CC}" srcOrd="0" destOrd="0" presId="urn:microsoft.com/office/officeart/2005/8/layout/hierarchy3"/>
    <dgm:cxn modelId="{3FEA5269-CA97-40AC-9307-1A2ABFE7AA56}" type="presOf" srcId="{D78DD965-24E3-4F11-B7D0-61BA00BB57A4}" destId="{87EB3168-3585-44F5-832C-2D1468CB85B4}" srcOrd="0" destOrd="0" presId="urn:microsoft.com/office/officeart/2005/8/layout/hierarchy3"/>
    <dgm:cxn modelId="{F5C9E36A-AB2E-4C5B-945F-5E71E8DBF764}" type="presOf" srcId="{5E0FA689-85F6-42A9-B98B-75D6F5FB9F7E}" destId="{24AE5AFF-96FF-4E96-9C4D-72E0431367FB}" srcOrd="0" destOrd="0" presId="urn:microsoft.com/office/officeart/2005/8/layout/hierarchy3"/>
    <dgm:cxn modelId="{FAD18A73-6E54-4CEA-806D-031B8E712AA2}" srcId="{F1932911-5219-4478-89DE-E92439BFD235}" destId="{8B7BE684-78F1-443B-A638-7AF055C4AFBB}" srcOrd="1" destOrd="0" parTransId="{13B4839A-C0F6-4788-8AEA-2C81085FDE58}" sibTransId="{7066F022-06E9-4527-B407-A67CB52C947A}"/>
    <dgm:cxn modelId="{9D975178-5D27-4A5A-934C-43101E5380D8}" type="presOf" srcId="{F1932911-5219-4478-89DE-E92439BFD235}" destId="{6380F143-123B-4F28-98C1-A3F15EC6463A}" srcOrd="0" destOrd="0" presId="urn:microsoft.com/office/officeart/2005/8/layout/hierarchy3"/>
    <dgm:cxn modelId="{980D038B-FCF3-4743-89BF-F6F90C250B46}" srcId="{7A34F7BB-8B64-4241-90D0-C70D8CEAA563}" destId="{D78DD965-24E3-4F11-B7D0-61BA00BB57A4}" srcOrd="1" destOrd="0" parTransId="{5E0FA689-85F6-42A9-B98B-75D6F5FB9F7E}" sibTransId="{7AEC0187-C841-442E-9BB0-5A7D80E477B1}"/>
    <dgm:cxn modelId="{EEABF3B2-5B96-447F-8B8D-80D9DE827495}" srcId="{0BC4B092-E63B-49F6-AADF-AD62EF3D0C45}" destId="{7A34F7BB-8B64-4241-90D0-C70D8CEAA563}" srcOrd="1" destOrd="0" parTransId="{BD46A210-FCF0-4266-80D6-0DE213F6E36D}" sibTransId="{A43D54D9-FB58-4023-9F49-0AD06EB68480}"/>
    <dgm:cxn modelId="{0B11C5B4-6851-46E3-8034-240742963B47}" type="presOf" srcId="{0BC4B092-E63B-49F6-AADF-AD62EF3D0C45}" destId="{CCD9859A-5A60-401E-BBF6-C95BA4F81EBC}" srcOrd="0" destOrd="0" presId="urn:microsoft.com/office/officeart/2005/8/layout/hierarchy3"/>
    <dgm:cxn modelId="{389253B6-500F-412C-9227-44D31F7FCDA3}" type="presOf" srcId="{7A34F7BB-8B64-4241-90D0-C70D8CEAA563}" destId="{68EB9050-09FE-4736-BABB-D01DDA84C194}" srcOrd="0" destOrd="0" presId="urn:microsoft.com/office/officeart/2005/8/layout/hierarchy3"/>
    <dgm:cxn modelId="{C9595AC5-8932-4B29-A517-3FB6735D9428}" srcId="{F1932911-5219-4478-89DE-E92439BFD235}" destId="{5D20F5BF-E127-4799-9D79-C49480AE245E}" srcOrd="0" destOrd="0" parTransId="{5DCCC9F1-FEA4-47DD-8054-6CBC52B58088}" sibTransId="{0520D184-FE65-4680-9107-8B934F50BB9F}"/>
    <dgm:cxn modelId="{6F455FD2-755D-4438-9833-9E0B57472AE0}" type="presOf" srcId="{F1932911-5219-4478-89DE-E92439BFD235}" destId="{CE64D592-4ED8-4AFD-9387-03296152BB23}" srcOrd="1" destOrd="0" presId="urn:microsoft.com/office/officeart/2005/8/layout/hierarchy3"/>
    <dgm:cxn modelId="{7B03ACE6-44A8-47F4-8B4B-2C54042D81FD}" type="presOf" srcId="{5DCCC9F1-FEA4-47DD-8054-6CBC52B58088}" destId="{C135326D-E300-48FC-8E18-D1AAD6C0F88C}" srcOrd="0" destOrd="0" presId="urn:microsoft.com/office/officeart/2005/8/layout/hierarchy3"/>
    <dgm:cxn modelId="{F4DA0FF4-34DC-4A4E-A34C-EE6405F14D6A}" srcId="{7A34F7BB-8B64-4241-90D0-C70D8CEAA563}" destId="{94815654-04E6-411F-831E-36463F054CBA}" srcOrd="0" destOrd="0" parTransId="{DBDDFD1E-2E0F-45DD-BB83-A3AC73CA1903}" sibTransId="{CE94BFC5-8D82-4596-8891-3B9080A4069A}"/>
    <dgm:cxn modelId="{87620224-D20D-4F0B-B7E1-5E098DD2F6F8}" type="presParOf" srcId="{CCD9859A-5A60-401E-BBF6-C95BA4F81EBC}" destId="{B1724935-9BBF-49D2-95B6-C5B6DCC25CD6}" srcOrd="0" destOrd="0" presId="urn:microsoft.com/office/officeart/2005/8/layout/hierarchy3"/>
    <dgm:cxn modelId="{4A6A6965-1887-432B-AA9F-FF4B64D936F9}" type="presParOf" srcId="{B1724935-9BBF-49D2-95B6-C5B6DCC25CD6}" destId="{058A25B8-E9E9-4009-8BF7-591C49465E5D}" srcOrd="0" destOrd="0" presId="urn:microsoft.com/office/officeart/2005/8/layout/hierarchy3"/>
    <dgm:cxn modelId="{98E68AB6-F6D6-4CFF-80FF-003B3FF37E48}" type="presParOf" srcId="{058A25B8-E9E9-4009-8BF7-591C49465E5D}" destId="{6380F143-123B-4F28-98C1-A3F15EC6463A}" srcOrd="0" destOrd="0" presId="urn:microsoft.com/office/officeart/2005/8/layout/hierarchy3"/>
    <dgm:cxn modelId="{7452726D-D5FF-4375-8DBA-54A8E49FB423}" type="presParOf" srcId="{058A25B8-E9E9-4009-8BF7-591C49465E5D}" destId="{CE64D592-4ED8-4AFD-9387-03296152BB23}" srcOrd="1" destOrd="0" presId="urn:microsoft.com/office/officeart/2005/8/layout/hierarchy3"/>
    <dgm:cxn modelId="{CFB5A51F-D5AA-437F-A004-3A0405471B86}" type="presParOf" srcId="{B1724935-9BBF-49D2-95B6-C5B6DCC25CD6}" destId="{9931B236-DBD9-4223-9978-1146D29FA9D1}" srcOrd="1" destOrd="0" presId="urn:microsoft.com/office/officeart/2005/8/layout/hierarchy3"/>
    <dgm:cxn modelId="{2B2E09D5-F42E-416D-8DE3-EE7F59A36E52}" type="presParOf" srcId="{9931B236-DBD9-4223-9978-1146D29FA9D1}" destId="{C135326D-E300-48FC-8E18-D1AAD6C0F88C}" srcOrd="0" destOrd="0" presId="urn:microsoft.com/office/officeart/2005/8/layout/hierarchy3"/>
    <dgm:cxn modelId="{A3DF7507-74E0-436B-B1B7-92E8011E48D3}" type="presParOf" srcId="{9931B236-DBD9-4223-9978-1146D29FA9D1}" destId="{E8DE970E-764D-4BDD-8A28-172CA7B164AE}" srcOrd="1" destOrd="0" presId="urn:microsoft.com/office/officeart/2005/8/layout/hierarchy3"/>
    <dgm:cxn modelId="{59368395-8059-4253-ACC6-014330FA1716}" type="presParOf" srcId="{9931B236-DBD9-4223-9978-1146D29FA9D1}" destId="{7737F08C-4461-45B6-BEE5-C677C0CD56F1}" srcOrd="2" destOrd="0" presId="urn:microsoft.com/office/officeart/2005/8/layout/hierarchy3"/>
    <dgm:cxn modelId="{E94F4BEC-CDA4-4EE5-92A7-553AABAF786B}" type="presParOf" srcId="{9931B236-DBD9-4223-9978-1146D29FA9D1}" destId="{E6547DBA-15D1-4AEC-982A-82910A8BB8CC}" srcOrd="3" destOrd="0" presId="urn:microsoft.com/office/officeart/2005/8/layout/hierarchy3"/>
    <dgm:cxn modelId="{3F8C1872-DBE2-46FC-A278-746464446B11}" type="presParOf" srcId="{CCD9859A-5A60-401E-BBF6-C95BA4F81EBC}" destId="{9CD71723-63F5-4B72-907A-BB5C2D463B1C}" srcOrd="1" destOrd="0" presId="urn:microsoft.com/office/officeart/2005/8/layout/hierarchy3"/>
    <dgm:cxn modelId="{7EFBD48B-3F12-4F85-898B-47FE18BBDDCB}" type="presParOf" srcId="{9CD71723-63F5-4B72-907A-BB5C2D463B1C}" destId="{2849B2F6-DD4B-4B8D-B68D-1A3B056CC748}" srcOrd="0" destOrd="0" presId="urn:microsoft.com/office/officeart/2005/8/layout/hierarchy3"/>
    <dgm:cxn modelId="{C6C1405B-87E8-4AB0-A2F2-073CC437B31F}" type="presParOf" srcId="{2849B2F6-DD4B-4B8D-B68D-1A3B056CC748}" destId="{68EB9050-09FE-4736-BABB-D01DDA84C194}" srcOrd="0" destOrd="0" presId="urn:microsoft.com/office/officeart/2005/8/layout/hierarchy3"/>
    <dgm:cxn modelId="{BB325766-A51A-4D2E-AFA9-D8CA1C737C28}" type="presParOf" srcId="{2849B2F6-DD4B-4B8D-B68D-1A3B056CC748}" destId="{9EC0EC6C-AFB2-4B60-8367-97E72F6CE873}" srcOrd="1" destOrd="0" presId="urn:microsoft.com/office/officeart/2005/8/layout/hierarchy3"/>
    <dgm:cxn modelId="{0905BE18-D5EC-4726-8951-670BF2270C8E}" type="presParOf" srcId="{9CD71723-63F5-4B72-907A-BB5C2D463B1C}" destId="{B1A5B423-CF36-48F4-81F4-11173C5BD927}" srcOrd="1" destOrd="0" presId="urn:microsoft.com/office/officeart/2005/8/layout/hierarchy3"/>
    <dgm:cxn modelId="{748C1675-3D63-47BD-85DE-ADD5AF113238}" type="presParOf" srcId="{B1A5B423-CF36-48F4-81F4-11173C5BD927}" destId="{5954F686-5CBE-47C9-8E9B-EDC8F4CD8381}" srcOrd="0" destOrd="0" presId="urn:microsoft.com/office/officeart/2005/8/layout/hierarchy3"/>
    <dgm:cxn modelId="{651A8D8D-852E-4A5A-8264-232E32A02BD3}" type="presParOf" srcId="{B1A5B423-CF36-48F4-81F4-11173C5BD927}" destId="{56BF04F7-0653-4B6B-9C5B-00E8D51013F5}" srcOrd="1" destOrd="0" presId="urn:microsoft.com/office/officeart/2005/8/layout/hierarchy3"/>
    <dgm:cxn modelId="{F602F303-C80B-4DAC-B7A8-16BEF15EB6E1}" type="presParOf" srcId="{B1A5B423-CF36-48F4-81F4-11173C5BD927}" destId="{24AE5AFF-96FF-4E96-9C4D-72E0431367FB}" srcOrd="2" destOrd="0" presId="urn:microsoft.com/office/officeart/2005/8/layout/hierarchy3"/>
    <dgm:cxn modelId="{6A22E124-13A6-4B55-BC63-DA6F315833FB}" type="presParOf" srcId="{B1A5B423-CF36-48F4-81F4-11173C5BD927}" destId="{87EB3168-3585-44F5-832C-2D1468CB85B4}"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69485-4F58-485A-9CE9-856C1AB1A635}">
      <dsp:nvSpPr>
        <dsp:cNvPr id="0" name=""/>
        <dsp:cNvSpPr/>
      </dsp:nvSpPr>
      <dsp:spPr>
        <a:xfrm>
          <a:off x="2477699" y="2808"/>
          <a:ext cx="1594234" cy="1036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ACA and Paint Industry</a:t>
          </a:r>
        </a:p>
      </dsp:txBody>
      <dsp:txXfrm>
        <a:off x="2528285" y="53394"/>
        <a:ext cx="1493062" cy="935080"/>
      </dsp:txXfrm>
    </dsp:sp>
    <dsp:sp modelId="{82B45F43-FA21-42F3-A49D-2F85DE7F9506}">
      <dsp:nvSpPr>
        <dsp:cNvPr id="0" name=""/>
        <dsp:cNvSpPr/>
      </dsp:nvSpPr>
      <dsp:spPr>
        <a:xfrm>
          <a:off x="1206181" y="520934"/>
          <a:ext cx="4137269" cy="4137269"/>
        </a:xfrm>
        <a:custGeom>
          <a:avLst/>
          <a:gdLst/>
          <a:ahLst/>
          <a:cxnLst/>
          <a:rect l="0" t="0" r="0" b="0"/>
          <a:pathLst>
            <a:path>
              <a:moveTo>
                <a:pt x="2876682" y="164347"/>
              </a:moveTo>
              <a:arcTo wR="2068634" hR="2068634" stAng="17579581" swAng="19595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1392EE-300B-4BB0-AE57-62E12B3C42C0}">
      <dsp:nvSpPr>
        <dsp:cNvPr id="0" name=""/>
        <dsp:cNvSpPr/>
      </dsp:nvSpPr>
      <dsp:spPr>
        <a:xfrm>
          <a:off x="4445087" y="1432199"/>
          <a:ext cx="1594234" cy="1036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State and Local Government</a:t>
          </a:r>
        </a:p>
      </dsp:txBody>
      <dsp:txXfrm>
        <a:off x="4495673" y="1482785"/>
        <a:ext cx="1493062" cy="935080"/>
      </dsp:txXfrm>
    </dsp:sp>
    <dsp:sp modelId="{75DF5C77-8043-4854-A6A2-E41447E567F5}">
      <dsp:nvSpPr>
        <dsp:cNvPr id="0" name=""/>
        <dsp:cNvSpPr/>
      </dsp:nvSpPr>
      <dsp:spPr>
        <a:xfrm>
          <a:off x="1206181" y="520934"/>
          <a:ext cx="4137269" cy="4137269"/>
        </a:xfrm>
        <a:custGeom>
          <a:avLst/>
          <a:gdLst/>
          <a:ahLst/>
          <a:cxnLst/>
          <a:rect l="0" t="0" r="0" b="0"/>
          <a:pathLst>
            <a:path>
              <a:moveTo>
                <a:pt x="4134453" y="1960731"/>
              </a:moveTo>
              <a:arcTo wR="2068634" hR="2068634" stAng="21420601" swAng="21947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D8F73E5-960D-4961-A332-F5CF9E31FFEE}">
      <dsp:nvSpPr>
        <dsp:cNvPr id="0" name=""/>
        <dsp:cNvSpPr/>
      </dsp:nvSpPr>
      <dsp:spPr>
        <a:xfrm>
          <a:off x="3693612" y="3745003"/>
          <a:ext cx="1594234" cy="1036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Processors</a:t>
          </a:r>
        </a:p>
      </dsp:txBody>
      <dsp:txXfrm>
        <a:off x="3744198" y="3795589"/>
        <a:ext cx="1493062" cy="935080"/>
      </dsp:txXfrm>
    </dsp:sp>
    <dsp:sp modelId="{2FECB47D-8DE7-415F-A656-AD7F98225329}">
      <dsp:nvSpPr>
        <dsp:cNvPr id="0" name=""/>
        <dsp:cNvSpPr/>
      </dsp:nvSpPr>
      <dsp:spPr>
        <a:xfrm>
          <a:off x="1206181" y="520934"/>
          <a:ext cx="4137269" cy="4137269"/>
        </a:xfrm>
        <a:custGeom>
          <a:avLst/>
          <a:gdLst/>
          <a:ahLst/>
          <a:cxnLst/>
          <a:rect l="0" t="0" r="0" b="0"/>
          <a:pathLst>
            <a:path>
              <a:moveTo>
                <a:pt x="2479224" y="4096112"/>
              </a:moveTo>
              <a:arcTo wR="2068634" hR="2068634" stAng="4713102" swAng="137379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1326AD7-84F4-4168-8972-0C091F782993}">
      <dsp:nvSpPr>
        <dsp:cNvPr id="0" name=""/>
        <dsp:cNvSpPr/>
      </dsp:nvSpPr>
      <dsp:spPr>
        <a:xfrm>
          <a:off x="1261786" y="3745003"/>
          <a:ext cx="1594234" cy="1036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Environmental NGOs</a:t>
          </a:r>
        </a:p>
      </dsp:txBody>
      <dsp:txXfrm>
        <a:off x="1312372" y="3795589"/>
        <a:ext cx="1493062" cy="935080"/>
      </dsp:txXfrm>
    </dsp:sp>
    <dsp:sp modelId="{65F7B653-AFDE-40F4-B39C-D2EA3615E13C}">
      <dsp:nvSpPr>
        <dsp:cNvPr id="0" name=""/>
        <dsp:cNvSpPr/>
      </dsp:nvSpPr>
      <dsp:spPr>
        <a:xfrm>
          <a:off x="1206181" y="520934"/>
          <a:ext cx="4137269" cy="4137269"/>
        </a:xfrm>
        <a:custGeom>
          <a:avLst/>
          <a:gdLst/>
          <a:ahLst/>
          <a:cxnLst/>
          <a:rect l="0" t="0" r="0" b="0"/>
          <a:pathLst>
            <a:path>
              <a:moveTo>
                <a:pt x="345404" y="3213068"/>
              </a:moveTo>
              <a:arcTo wR="2068634" hR="2068634" stAng="8784662" swAng="21947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EED698-69AE-4AB7-B608-E713F8D60128}">
      <dsp:nvSpPr>
        <dsp:cNvPr id="0" name=""/>
        <dsp:cNvSpPr/>
      </dsp:nvSpPr>
      <dsp:spPr>
        <a:xfrm>
          <a:off x="510310" y="1432199"/>
          <a:ext cx="1594234" cy="1036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US Environmental Protection Agency</a:t>
          </a:r>
        </a:p>
      </dsp:txBody>
      <dsp:txXfrm>
        <a:off x="560896" y="1482785"/>
        <a:ext cx="1493062" cy="935080"/>
      </dsp:txXfrm>
    </dsp:sp>
    <dsp:sp modelId="{2F5F25D6-AB6B-4C32-A906-A61416076E68}">
      <dsp:nvSpPr>
        <dsp:cNvPr id="0" name=""/>
        <dsp:cNvSpPr/>
      </dsp:nvSpPr>
      <dsp:spPr>
        <a:xfrm>
          <a:off x="1206181" y="520934"/>
          <a:ext cx="4137269" cy="4137269"/>
        </a:xfrm>
        <a:custGeom>
          <a:avLst/>
          <a:gdLst/>
          <a:ahLst/>
          <a:cxnLst/>
          <a:rect l="0" t="0" r="0" b="0"/>
          <a:pathLst>
            <a:path>
              <a:moveTo>
                <a:pt x="360729" y="901454"/>
              </a:moveTo>
              <a:arcTo wR="2068634" hR="2068634" stAng="12860919" swAng="19595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40F4B-3333-4F94-8463-D129C8E44D41}">
      <dsp:nvSpPr>
        <dsp:cNvPr id="0" name=""/>
        <dsp:cNvSpPr/>
      </dsp:nvSpPr>
      <dsp:spPr>
        <a:xfrm>
          <a:off x="0" y="317599"/>
          <a:ext cx="8120481" cy="1165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240" tIns="416560" rIns="630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Consistency within the state and across states</a:t>
          </a:r>
        </a:p>
        <a:p>
          <a:pPr marL="228600" lvl="1" indent="-228600" algn="l" defTabSz="889000">
            <a:lnSpc>
              <a:spcPct val="90000"/>
            </a:lnSpc>
            <a:spcBef>
              <a:spcPct val="0"/>
            </a:spcBef>
            <a:spcAft>
              <a:spcPct val="15000"/>
            </a:spcAft>
            <a:buChar char="•"/>
          </a:pPr>
          <a:r>
            <a:rPr lang="en-US" sz="2000" kern="1200" dirty="0"/>
            <a:t>Level playing field for all stakeholders</a:t>
          </a:r>
        </a:p>
      </dsp:txBody>
      <dsp:txXfrm>
        <a:off x="0" y="317599"/>
        <a:ext cx="8120481" cy="1165500"/>
      </dsp:txXfrm>
    </dsp:sp>
    <dsp:sp modelId="{5AE0A690-1C29-40B6-8547-815B8EC60674}">
      <dsp:nvSpPr>
        <dsp:cNvPr id="0" name=""/>
        <dsp:cNvSpPr/>
      </dsp:nvSpPr>
      <dsp:spPr>
        <a:xfrm>
          <a:off x="406024" y="22399"/>
          <a:ext cx="5684336" cy="590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854" tIns="0" rIns="214854" bIns="0" numCol="1" spcCol="1270" anchor="ctr" anchorCtr="0">
          <a:noAutofit/>
        </a:bodyPr>
        <a:lstStyle/>
        <a:p>
          <a:pPr marL="0" lvl="0" indent="0" algn="l" defTabSz="889000">
            <a:lnSpc>
              <a:spcPct val="90000"/>
            </a:lnSpc>
            <a:spcBef>
              <a:spcPct val="0"/>
            </a:spcBef>
            <a:spcAft>
              <a:spcPct val="35000"/>
            </a:spcAft>
            <a:buNone/>
          </a:pPr>
          <a:r>
            <a:rPr lang="en-US" sz="2000" kern="1200" dirty="0"/>
            <a:t>Statewide Legislation</a:t>
          </a:r>
        </a:p>
      </dsp:txBody>
      <dsp:txXfrm>
        <a:off x="434845" y="51220"/>
        <a:ext cx="5626694" cy="532757"/>
      </dsp:txXfrm>
    </dsp:sp>
    <dsp:sp modelId="{8FE85EF3-41B3-4DB2-9886-150949124541}">
      <dsp:nvSpPr>
        <dsp:cNvPr id="0" name=""/>
        <dsp:cNvSpPr/>
      </dsp:nvSpPr>
      <dsp:spPr>
        <a:xfrm>
          <a:off x="0" y="1886299"/>
          <a:ext cx="8120481"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240" tIns="416560" rIns="630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To ensure sustainability over time</a:t>
          </a:r>
        </a:p>
      </dsp:txBody>
      <dsp:txXfrm>
        <a:off x="0" y="1886299"/>
        <a:ext cx="8120481" cy="850500"/>
      </dsp:txXfrm>
    </dsp:sp>
    <dsp:sp modelId="{C484B670-EFEE-42E1-9066-AB346C21494B}">
      <dsp:nvSpPr>
        <dsp:cNvPr id="0" name=""/>
        <dsp:cNvSpPr/>
      </dsp:nvSpPr>
      <dsp:spPr>
        <a:xfrm>
          <a:off x="406024" y="1591099"/>
          <a:ext cx="5684336" cy="590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854" tIns="0" rIns="214854" bIns="0" numCol="1" spcCol="1270" anchor="ctr" anchorCtr="0">
          <a:noAutofit/>
        </a:bodyPr>
        <a:lstStyle/>
        <a:p>
          <a:pPr marL="0" lvl="0" indent="0" algn="l" defTabSz="889000">
            <a:lnSpc>
              <a:spcPct val="90000"/>
            </a:lnSpc>
            <a:spcBef>
              <a:spcPct val="0"/>
            </a:spcBef>
            <a:spcAft>
              <a:spcPct val="35000"/>
            </a:spcAft>
            <a:buNone/>
          </a:pPr>
          <a:r>
            <a:rPr lang="en-US" sz="2000" kern="1200" dirty="0"/>
            <a:t>Sustainable Financing</a:t>
          </a:r>
        </a:p>
      </dsp:txBody>
      <dsp:txXfrm>
        <a:off x="434845" y="1619920"/>
        <a:ext cx="5626694" cy="532757"/>
      </dsp:txXfrm>
    </dsp:sp>
    <dsp:sp modelId="{EA700145-C239-40B5-85CF-2F1EE0D9D14D}">
      <dsp:nvSpPr>
        <dsp:cNvPr id="0" name=""/>
        <dsp:cNvSpPr/>
      </dsp:nvSpPr>
      <dsp:spPr>
        <a:xfrm>
          <a:off x="0" y="3139999"/>
          <a:ext cx="8120481"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240" tIns="416560" rIns="630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To allow program to establish uniform fee assessment</a:t>
          </a:r>
        </a:p>
      </dsp:txBody>
      <dsp:txXfrm>
        <a:off x="0" y="3139999"/>
        <a:ext cx="8120481" cy="850500"/>
      </dsp:txXfrm>
    </dsp:sp>
    <dsp:sp modelId="{321D7D05-416D-469E-91F9-E864D0750262}">
      <dsp:nvSpPr>
        <dsp:cNvPr id="0" name=""/>
        <dsp:cNvSpPr/>
      </dsp:nvSpPr>
      <dsp:spPr>
        <a:xfrm>
          <a:off x="406024" y="2844799"/>
          <a:ext cx="5684336" cy="590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854" tIns="0" rIns="214854" bIns="0" numCol="1" spcCol="1270" anchor="ctr" anchorCtr="0">
          <a:noAutofit/>
        </a:bodyPr>
        <a:lstStyle/>
        <a:p>
          <a:pPr marL="0" lvl="0" indent="0" algn="l" defTabSz="889000">
            <a:lnSpc>
              <a:spcPct val="90000"/>
            </a:lnSpc>
            <a:spcBef>
              <a:spcPct val="0"/>
            </a:spcBef>
            <a:spcAft>
              <a:spcPct val="35000"/>
            </a:spcAft>
            <a:buNone/>
          </a:pPr>
          <a:r>
            <a:rPr lang="en-US" sz="2000" kern="1200" dirty="0"/>
            <a:t>Anti-Trust Protection</a:t>
          </a:r>
        </a:p>
      </dsp:txBody>
      <dsp:txXfrm>
        <a:off x="434845" y="2873620"/>
        <a:ext cx="5626694" cy="532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59C7F-8050-498A-80F5-BB67D82149DC}">
      <dsp:nvSpPr>
        <dsp:cNvPr id="0" name=""/>
        <dsp:cNvSpPr/>
      </dsp:nvSpPr>
      <dsp:spPr>
        <a:xfrm rot="16200000">
          <a:off x="949315" y="-949315"/>
          <a:ext cx="2071704" cy="397033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Roboto" pitchFamily="2" charset="0"/>
              <a:ea typeface="Roboto" pitchFamily="2" charset="0"/>
            </a:rPr>
            <a:t>Maintain information about </a:t>
          </a:r>
          <a:r>
            <a:rPr lang="en-US" sz="1800" kern="1200" dirty="0" err="1">
              <a:latin typeface="Roboto" pitchFamily="2" charset="0"/>
              <a:ea typeface="Roboto" pitchFamily="2" charset="0"/>
            </a:rPr>
            <a:t>PaintCare</a:t>
          </a:r>
          <a:r>
            <a:rPr lang="en-US" sz="1800" kern="1200" dirty="0">
              <a:latin typeface="Roboto" pitchFamily="2" charset="0"/>
              <a:ea typeface="Roboto" pitchFamily="2" charset="0"/>
            </a:rPr>
            <a:t> </a:t>
          </a:r>
          <a:endParaRPr lang="en-US" sz="1800" kern="1200" dirty="0"/>
        </a:p>
      </dsp:txBody>
      <dsp:txXfrm rot="5400000">
        <a:off x="0" y="0"/>
        <a:ext cx="3970335" cy="1553778"/>
      </dsp:txXfrm>
    </dsp:sp>
    <dsp:sp modelId="{748A3F18-00F8-4FB5-A092-389E5C4A816C}">
      <dsp:nvSpPr>
        <dsp:cNvPr id="0" name=""/>
        <dsp:cNvSpPr/>
      </dsp:nvSpPr>
      <dsp:spPr>
        <a:xfrm>
          <a:off x="3970335" y="0"/>
          <a:ext cx="3970335" cy="2071704"/>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Roboto" pitchFamily="2" charset="0"/>
              <a:ea typeface="Roboto" pitchFamily="2" charset="0"/>
            </a:rPr>
            <a:t>Review and approve Program Plan, including financial reports and fee structure</a:t>
          </a:r>
        </a:p>
      </dsp:txBody>
      <dsp:txXfrm>
        <a:off x="3970335" y="0"/>
        <a:ext cx="3970335" cy="1553778"/>
      </dsp:txXfrm>
    </dsp:sp>
    <dsp:sp modelId="{8BACB5CC-A48E-4D2E-9F2E-E4F63C46A926}">
      <dsp:nvSpPr>
        <dsp:cNvPr id="0" name=""/>
        <dsp:cNvSpPr/>
      </dsp:nvSpPr>
      <dsp:spPr>
        <a:xfrm rot="10800000">
          <a:off x="0" y="2071704"/>
          <a:ext cx="3970335" cy="2071704"/>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latin typeface="Roboto" pitchFamily="2" charset="0"/>
              <a:ea typeface="Roboto" pitchFamily="2" charset="0"/>
            </a:rPr>
            <a:t>Review and approve Annual Reports, including financial reports</a:t>
          </a:r>
          <a:endParaRPr lang="en-US" sz="1800" kern="1200" dirty="0"/>
        </a:p>
      </dsp:txBody>
      <dsp:txXfrm rot="10800000">
        <a:off x="0" y="2589630"/>
        <a:ext cx="3970335" cy="1553778"/>
      </dsp:txXfrm>
    </dsp:sp>
    <dsp:sp modelId="{769289A1-E560-4673-AE17-2B8091207CD8}">
      <dsp:nvSpPr>
        <dsp:cNvPr id="0" name=""/>
        <dsp:cNvSpPr/>
      </dsp:nvSpPr>
      <dsp:spPr>
        <a:xfrm rot="5400000">
          <a:off x="4919650" y="1122389"/>
          <a:ext cx="2071704" cy="397033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latin typeface="Roboto" pitchFamily="2" charset="0"/>
              <a:ea typeface="Roboto" pitchFamily="2" charset="0"/>
            </a:rPr>
            <a:t>Enforcement activities</a:t>
          </a:r>
          <a:endParaRPr lang="en-US" sz="1800" kern="1200" dirty="0"/>
        </a:p>
      </dsp:txBody>
      <dsp:txXfrm rot="-5400000">
        <a:off x="3970335" y="2589630"/>
        <a:ext cx="3970335" cy="1553778"/>
      </dsp:txXfrm>
    </dsp:sp>
    <dsp:sp modelId="{37915749-D728-42EE-A4F4-FC94DD1B1004}">
      <dsp:nvSpPr>
        <dsp:cNvPr id="0" name=""/>
        <dsp:cNvSpPr/>
      </dsp:nvSpPr>
      <dsp:spPr>
        <a:xfrm>
          <a:off x="2779234" y="1553778"/>
          <a:ext cx="2382200" cy="103585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Ensure Compliance with Stewardship Law</a:t>
          </a:r>
        </a:p>
      </dsp:txBody>
      <dsp:txXfrm>
        <a:off x="2829800" y="1604344"/>
        <a:ext cx="2281068" cy="934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0F143-123B-4F28-98C1-A3F15EC6463A}">
      <dsp:nvSpPr>
        <dsp:cNvPr id="0" name=""/>
        <dsp:cNvSpPr/>
      </dsp:nvSpPr>
      <dsp:spPr>
        <a:xfrm>
          <a:off x="973938" y="1705"/>
          <a:ext cx="2470119" cy="12350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Retailers</a:t>
          </a:r>
        </a:p>
      </dsp:txBody>
      <dsp:txXfrm>
        <a:off x="1010112" y="37879"/>
        <a:ext cx="2397771" cy="1162711"/>
      </dsp:txXfrm>
    </dsp:sp>
    <dsp:sp modelId="{C135326D-E300-48FC-8E18-D1AAD6C0F88C}">
      <dsp:nvSpPr>
        <dsp:cNvPr id="0" name=""/>
        <dsp:cNvSpPr/>
      </dsp:nvSpPr>
      <dsp:spPr>
        <a:xfrm>
          <a:off x="1220950" y="1236765"/>
          <a:ext cx="248355" cy="926294"/>
        </a:xfrm>
        <a:custGeom>
          <a:avLst/>
          <a:gdLst/>
          <a:ahLst/>
          <a:cxnLst/>
          <a:rect l="0" t="0" r="0" b="0"/>
          <a:pathLst>
            <a:path>
              <a:moveTo>
                <a:pt x="0" y="0"/>
              </a:moveTo>
              <a:lnTo>
                <a:pt x="0" y="926294"/>
              </a:lnTo>
              <a:lnTo>
                <a:pt x="248355" y="9262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DE970E-764D-4BDD-8A28-172CA7B164AE}">
      <dsp:nvSpPr>
        <dsp:cNvPr id="0" name=""/>
        <dsp:cNvSpPr/>
      </dsp:nvSpPr>
      <dsp:spPr>
        <a:xfrm>
          <a:off x="1469305" y="1545530"/>
          <a:ext cx="1976095" cy="12350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1200" dirty="0"/>
            <a:t>VOLUNTARY</a:t>
          </a:r>
          <a:r>
            <a:rPr lang="en-US" sz="900" kern="1200" dirty="0"/>
            <a:t> to be collection sites;</a:t>
          </a:r>
        </a:p>
        <a:p>
          <a:pPr marL="0" lvl="0" algn="ctr" defTabSz="400050">
            <a:lnSpc>
              <a:spcPct val="90000"/>
            </a:lnSpc>
            <a:spcBef>
              <a:spcPct val="0"/>
            </a:spcBef>
            <a:spcAft>
              <a:spcPct val="35000"/>
            </a:spcAft>
            <a:buNone/>
          </a:pPr>
          <a:r>
            <a:rPr lang="en-US" sz="900" kern="1200" dirty="0"/>
            <a:t>Must collect paint assessment at sale</a:t>
          </a:r>
        </a:p>
        <a:p>
          <a:pPr marL="0" lvl="0" algn="ctr" defTabSz="400050">
            <a:lnSpc>
              <a:spcPct val="90000"/>
            </a:lnSpc>
            <a:spcBef>
              <a:spcPct val="0"/>
            </a:spcBef>
            <a:spcAft>
              <a:spcPct val="35000"/>
            </a:spcAft>
            <a:buNone/>
          </a:pPr>
          <a:endParaRPr lang="en-US" sz="900" kern="1200" dirty="0"/>
        </a:p>
      </dsp:txBody>
      <dsp:txXfrm>
        <a:off x="1505479" y="1581704"/>
        <a:ext cx="1903747" cy="1162711"/>
      </dsp:txXfrm>
    </dsp:sp>
    <dsp:sp modelId="{7737F08C-4461-45B6-BEE5-C677C0CD56F1}">
      <dsp:nvSpPr>
        <dsp:cNvPr id="0" name=""/>
        <dsp:cNvSpPr/>
      </dsp:nvSpPr>
      <dsp:spPr>
        <a:xfrm>
          <a:off x="1220950" y="1236765"/>
          <a:ext cx="247011" cy="2470119"/>
        </a:xfrm>
        <a:custGeom>
          <a:avLst/>
          <a:gdLst/>
          <a:ahLst/>
          <a:cxnLst/>
          <a:rect l="0" t="0" r="0" b="0"/>
          <a:pathLst>
            <a:path>
              <a:moveTo>
                <a:pt x="0" y="0"/>
              </a:moveTo>
              <a:lnTo>
                <a:pt x="0" y="2470119"/>
              </a:lnTo>
              <a:lnTo>
                <a:pt x="247011" y="247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547DBA-15D1-4AEC-982A-82910A8BB8CC}">
      <dsp:nvSpPr>
        <dsp:cNvPr id="0" name=""/>
        <dsp:cNvSpPr/>
      </dsp:nvSpPr>
      <dsp:spPr>
        <a:xfrm>
          <a:off x="1467961" y="3089354"/>
          <a:ext cx="1976095" cy="12350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Benefits:</a:t>
          </a:r>
        </a:p>
        <a:p>
          <a:pPr marL="0" lvl="0" indent="0" algn="ctr" defTabSz="577850">
            <a:lnSpc>
              <a:spcPct val="90000"/>
            </a:lnSpc>
            <a:spcBef>
              <a:spcPct val="0"/>
            </a:spcBef>
            <a:spcAft>
              <a:spcPct val="35000"/>
            </a:spcAft>
            <a:buNone/>
          </a:pPr>
          <a:r>
            <a:rPr lang="en-US" sz="1300" kern="1200" dirty="0"/>
            <a:t>Increased foot traffic</a:t>
          </a:r>
        </a:p>
        <a:p>
          <a:pPr marL="0" lvl="0" indent="0" algn="ctr" defTabSz="577850">
            <a:lnSpc>
              <a:spcPct val="90000"/>
            </a:lnSpc>
            <a:spcBef>
              <a:spcPct val="0"/>
            </a:spcBef>
            <a:spcAft>
              <a:spcPct val="35000"/>
            </a:spcAft>
            <a:buNone/>
          </a:pPr>
          <a:r>
            <a:rPr lang="en-US" sz="1300" kern="1200" dirty="0"/>
            <a:t>Value added customer service</a:t>
          </a:r>
        </a:p>
        <a:p>
          <a:pPr marL="0" lvl="0" indent="0" algn="ctr" defTabSz="577850">
            <a:lnSpc>
              <a:spcPct val="90000"/>
            </a:lnSpc>
            <a:spcBef>
              <a:spcPct val="0"/>
            </a:spcBef>
            <a:spcAft>
              <a:spcPct val="35000"/>
            </a:spcAft>
            <a:buNone/>
          </a:pPr>
          <a:r>
            <a:rPr lang="en-US" sz="1300" kern="1200" dirty="0"/>
            <a:t>Good corporate citizen</a:t>
          </a:r>
        </a:p>
      </dsp:txBody>
      <dsp:txXfrm>
        <a:off x="1504135" y="3125528"/>
        <a:ext cx="1903747" cy="1162711"/>
      </dsp:txXfrm>
    </dsp:sp>
    <dsp:sp modelId="{68EB9050-09FE-4736-BABB-D01DDA84C194}">
      <dsp:nvSpPr>
        <dsp:cNvPr id="0" name=""/>
        <dsp:cNvSpPr/>
      </dsp:nvSpPr>
      <dsp:spPr>
        <a:xfrm>
          <a:off x="4061587" y="1705"/>
          <a:ext cx="2470119" cy="12350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Local Government Collection Sites</a:t>
          </a:r>
        </a:p>
      </dsp:txBody>
      <dsp:txXfrm>
        <a:off x="4097761" y="37879"/>
        <a:ext cx="2397771" cy="1162711"/>
      </dsp:txXfrm>
    </dsp:sp>
    <dsp:sp modelId="{5954F686-5CBE-47C9-8E9B-EDC8F4CD8381}">
      <dsp:nvSpPr>
        <dsp:cNvPr id="0" name=""/>
        <dsp:cNvSpPr/>
      </dsp:nvSpPr>
      <dsp:spPr>
        <a:xfrm>
          <a:off x="4308599" y="1236765"/>
          <a:ext cx="315701" cy="871347"/>
        </a:xfrm>
        <a:custGeom>
          <a:avLst/>
          <a:gdLst/>
          <a:ahLst/>
          <a:cxnLst/>
          <a:rect l="0" t="0" r="0" b="0"/>
          <a:pathLst>
            <a:path>
              <a:moveTo>
                <a:pt x="0" y="0"/>
              </a:moveTo>
              <a:lnTo>
                <a:pt x="0" y="871347"/>
              </a:lnTo>
              <a:lnTo>
                <a:pt x="315701" y="8713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BF04F7-0653-4B6B-9C5B-00E8D51013F5}">
      <dsp:nvSpPr>
        <dsp:cNvPr id="0" name=""/>
        <dsp:cNvSpPr/>
      </dsp:nvSpPr>
      <dsp:spPr>
        <a:xfrm>
          <a:off x="4624300" y="1490582"/>
          <a:ext cx="1976095" cy="12350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VOLUNTARY</a:t>
          </a:r>
        </a:p>
      </dsp:txBody>
      <dsp:txXfrm>
        <a:off x="4660474" y="1526756"/>
        <a:ext cx="1903747" cy="1162711"/>
      </dsp:txXfrm>
    </dsp:sp>
    <dsp:sp modelId="{24AE5AFF-96FF-4E96-9C4D-72E0431367FB}">
      <dsp:nvSpPr>
        <dsp:cNvPr id="0" name=""/>
        <dsp:cNvSpPr/>
      </dsp:nvSpPr>
      <dsp:spPr>
        <a:xfrm>
          <a:off x="4308599" y="1236765"/>
          <a:ext cx="247011" cy="2470119"/>
        </a:xfrm>
        <a:custGeom>
          <a:avLst/>
          <a:gdLst/>
          <a:ahLst/>
          <a:cxnLst/>
          <a:rect l="0" t="0" r="0" b="0"/>
          <a:pathLst>
            <a:path>
              <a:moveTo>
                <a:pt x="0" y="0"/>
              </a:moveTo>
              <a:lnTo>
                <a:pt x="0" y="2470119"/>
              </a:lnTo>
              <a:lnTo>
                <a:pt x="247011" y="247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EB3168-3585-44F5-832C-2D1468CB85B4}">
      <dsp:nvSpPr>
        <dsp:cNvPr id="0" name=""/>
        <dsp:cNvSpPr/>
      </dsp:nvSpPr>
      <dsp:spPr>
        <a:xfrm>
          <a:off x="4555611" y="3089354"/>
          <a:ext cx="1976095" cy="12350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Benefits:</a:t>
          </a:r>
        </a:p>
        <a:p>
          <a:pPr marL="0" lvl="0" indent="0" algn="ctr" defTabSz="577850">
            <a:lnSpc>
              <a:spcPct val="90000"/>
            </a:lnSpc>
            <a:spcBef>
              <a:spcPct val="0"/>
            </a:spcBef>
            <a:spcAft>
              <a:spcPct val="35000"/>
            </a:spcAft>
            <a:buNone/>
          </a:pPr>
          <a:r>
            <a:rPr lang="en-US" sz="1300" kern="1200" dirty="0"/>
            <a:t>Significant Cost Savings</a:t>
          </a:r>
        </a:p>
      </dsp:txBody>
      <dsp:txXfrm>
        <a:off x="4591785" y="3125528"/>
        <a:ext cx="1903747" cy="116271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5677DBB-BD09-6443-BEAB-16E3BF3BC7F4}" type="datetimeFigureOut">
              <a:rPr lang="en-US" smtClean="0"/>
              <a:t>5/21/25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05D62EA-76EB-0745-989B-FED368094BB5}" type="slidenum">
              <a:rPr lang="en-US" smtClean="0"/>
              <a:t>‹#›</a:t>
            </a:fld>
            <a:endParaRPr lang="en-US"/>
          </a:p>
        </p:txBody>
      </p:sp>
    </p:spTree>
    <p:extLst>
      <p:ext uri="{BB962C8B-B14F-4D97-AF65-F5344CB8AC3E}">
        <p14:creationId xmlns:p14="http://schemas.microsoft.com/office/powerpoint/2010/main" val="212207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E05D62EA-76EB-0745-989B-FED368094BB5}" type="slidenum">
              <a:rPr lang="en-US" smtClean="0"/>
              <a:t>2</a:t>
            </a:fld>
            <a:endParaRPr lang="en-US"/>
          </a:p>
        </p:txBody>
      </p:sp>
    </p:spTree>
    <p:extLst>
      <p:ext uri="{BB962C8B-B14F-4D97-AF65-F5344CB8AC3E}">
        <p14:creationId xmlns:p14="http://schemas.microsoft.com/office/powerpoint/2010/main" val="391122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Fees differ by state and container size, range from </a:t>
            </a:r>
            <a:r>
              <a:rPr lang="en-US" sz="1200" b="1" i="1" u="sng" kern="1200" dirty="0">
                <a:solidFill>
                  <a:schemeClr val="tx1"/>
                </a:solidFill>
                <a:effectLst/>
                <a:latin typeface="+mn-lt"/>
                <a:ea typeface="+mn-ea"/>
                <a:cs typeface="+mn-cs"/>
              </a:rPr>
              <a:t>$0.30­–$1.99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Program is funded by paint consumers vs. general taxpayer or garbage rate payer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D47856-0EAC-F340-B113-778B54E52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32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Kevin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State specific budget information can be found in annual reports.</a:t>
            </a:r>
            <a:endParaRPr lang="en-US" sz="1400" b="1" i="1" u="sng" strike="noStrike"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dirty="0"/>
              <a:t>67</a:t>
            </a:r>
            <a:r>
              <a:rPr lang="en-US" sz="1200" kern="1200" dirty="0">
                <a:solidFill>
                  <a:schemeClr val="tx1"/>
                </a:solidFill>
                <a:effectLst/>
                <a:latin typeface="+mn-lt"/>
                <a:ea typeface="+mn-ea"/>
                <a:cs typeface="+mn-cs"/>
              </a:rPr>
              <a:t>% of costs are for paint collection, transportation, processing</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dirty="0"/>
              <a:t>10</a:t>
            </a:r>
            <a:r>
              <a:rPr lang="en-US" sz="1200" kern="1200" dirty="0">
                <a:solidFill>
                  <a:schemeClr val="tx1"/>
                </a:solidFill>
                <a:effectLst/>
                <a:latin typeface="+mn-lt"/>
                <a:ea typeface="+mn-ea"/>
                <a:cs typeface="+mn-cs"/>
              </a:rPr>
              <a:t>% for outreach and education</a:t>
            </a:r>
            <a:r>
              <a:rPr lang="en-US" dirty="0"/>
              <a:t>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dirty="0"/>
              <a:t>23</a:t>
            </a:r>
            <a:r>
              <a:rPr lang="en-US" sz="1200" kern="1200" dirty="0">
                <a:solidFill>
                  <a:schemeClr val="tx1"/>
                </a:solidFill>
                <a:effectLst/>
                <a:latin typeface="+mn-lt"/>
                <a:ea typeface="+mn-ea"/>
                <a:cs typeface="+mn-cs"/>
              </a:rPr>
              <a:t>% for staffing, admin, overhead, and state oversight fees</a:t>
            </a:r>
            <a:endParaRPr lang="en-US"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Program cost per gallon of paint managed ranges from </a:t>
            </a:r>
            <a:r>
              <a:rPr lang="en-US" sz="1200" b="1" i="1" u="sng" kern="1200" dirty="0">
                <a:solidFill>
                  <a:schemeClr val="tx1"/>
                </a:solidFill>
                <a:effectLst/>
                <a:latin typeface="+mn-lt"/>
                <a:ea typeface="+mn-ea"/>
                <a:cs typeface="+mn-cs"/>
              </a:rPr>
              <a:t>$7.09 to $12.31</a:t>
            </a:r>
            <a:r>
              <a:rPr lang="en-US" sz="1200" b="0" i="0" u="none" kern="1200" dirty="0">
                <a:solidFill>
                  <a:schemeClr val="tx1"/>
                </a:solidFill>
                <a:effectLst/>
                <a:latin typeface="+mn-lt"/>
                <a:ea typeface="+mn-ea"/>
                <a:cs typeface="+mn-cs"/>
              </a:rPr>
              <a:t>; </a:t>
            </a:r>
            <a:r>
              <a:rPr lang="en-US" sz="1400" b="0" i="0" u="none" strike="noStrike" kern="1200" dirty="0">
                <a:solidFill>
                  <a:schemeClr val="tx1"/>
                </a:solidFill>
                <a:effectLst/>
                <a:latin typeface="+mn-lt"/>
                <a:ea typeface="+mn-ea"/>
                <a:cs typeface="+mn-cs"/>
              </a:rPr>
              <a:t>State specific information can be found in annual reports.</a:t>
            </a:r>
            <a:endParaRPr lang="en-US" sz="1400" b="1" i="1"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Expenses include:</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Paint transportation and processing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Paint collection containers, spill kits, site materials</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Site improvement (e.g. canopy, fencing)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Outreach and education</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In-state (and national/corporate) staff</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State agency fees</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Insurance, legal fees, consulting services</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D47856-0EAC-F340-B113-778B54E52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15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6DBB9E-A14E-C34E-9F48-110465D395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48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6DBB9E-A14E-C34E-9F48-110465D395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132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7AE06-FD1A-16CB-3075-29CF4C162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0C3F1-AA5B-E335-D7BB-6E3F9EC94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D77CD-3C0F-4BA1-5644-9525EAB0ABF1}"/>
              </a:ext>
            </a:extLst>
          </p:cNvPr>
          <p:cNvSpPr>
            <a:spLocks noGrp="1"/>
          </p:cNvSpPr>
          <p:nvPr>
            <p:ph type="body" idx="1"/>
          </p:nvPr>
        </p:nvSpPr>
        <p:spPr/>
        <p:txBody>
          <a:bodyPr/>
          <a:lstStyle/>
          <a:p>
            <a:pPr algn="l">
              <a:buNone/>
            </a:pPr>
            <a:r>
              <a:rPr lang="en-US" sz="1800" b="0" i="0" dirty="0">
                <a:solidFill>
                  <a:srgbClr val="222222"/>
                </a:solidFill>
                <a:effectLst/>
                <a:latin typeface="Arial" panose="020B0604020202020204" pitchFamily="34" charset="0"/>
              </a:rPr>
              <a:t>Current access to paint collection in MA: roughly 25% of residents have year-round opportunities to recover leftover paint.</a:t>
            </a:r>
          </a:p>
          <a:p>
            <a:pPr algn="l">
              <a:buNone/>
            </a:pPr>
            <a:r>
              <a:rPr lang="en-US" sz="1800" b="0" i="0" dirty="0">
                <a:solidFill>
                  <a:srgbClr val="222222"/>
                </a:solidFill>
                <a:effectLst/>
                <a:latin typeface="Arial" panose="020B0604020202020204" pitchFamily="34" charset="0"/>
              </a:rPr>
              <a:t>Another third only have access through HHW events and a 1/3  have no access.</a:t>
            </a:r>
            <a:endParaRPr lang="en-US" b="0" i="0" dirty="0">
              <a:solidFill>
                <a:srgbClr val="222222"/>
              </a:solidFill>
              <a:effectLst/>
              <a:latin typeface="Arial" panose="020B0604020202020204" pitchFamily="34" charset="0"/>
            </a:endParaRPr>
          </a:p>
          <a:p>
            <a:pPr algn="l"/>
            <a:r>
              <a:rPr lang="en-US" sz="1800" b="0" i="0" dirty="0">
                <a:solidFill>
                  <a:srgbClr val="222222"/>
                </a:solidFill>
                <a:effectLst/>
                <a:latin typeface="Arial" panose="020B0604020202020204" pitchFamily="34" charset="0"/>
              </a:rPr>
              <a:t>This is self-reported data from municipalities and does not include all municipalities (18%)</a:t>
            </a:r>
            <a:endParaRPr lang="en-US" b="0" i="0" dirty="0">
              <a:solidFill>
                <a:srgbClr val="222222"/>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CE344E7-E7FE-2C98-D60D-372877AAB357}"/>
              </a:ext>
            </a:extLst>
          </p:cNvPr>
          <p:cNvSpPr>
            <a:spLocks noGrp="1"/>
          </p:cNvSpPr>
          <p:nvPr>
            <p:ph type="sldNum" sz="quarter" idx="5"/>
          </p:nvPr>
        </p:nvSpPr>
        <p:spPr/>
        <p:txBody>
          <a:bodyPr/>
          <a:lstStyle/>
          <a:p>
            <a:fld id="{E05D62EA-76EB-0745-989B-FED368094BB5}" type="slidenum">
              <a:rPr lang="en-US" smtClean="0"/>
              <a:t>24</a:t>
            </a:fld>
            <a:endParaRPr lang="en-US"/>
          </a:p>
        </p:txBody>
      </p:sp>
    </p:spTree>
    <p:extLst>
      <p:ext uri="{BB962C8B-B14F-4D97-AF65-F5344CB8AC3E}">
        <p14:creationId xmlns:p14="http://schemas.microsoft.com/office/powerpoint/2010/main" val="2290637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2B876-7DE7-4453-5295-9F9E6C824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CAB2A-47F4-FDC3-79FC-435115305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9927E-E3F1-3215-32AE-E3511A4ACEE0}"/>
              </a:ext>
            </a:extLst>
          </p:cNvPr>
          <p:cNvSpPr>
            <a:spLocks noGrp="1"/>
          </p:cNvSpPr>
          <p:nvPr>
            <p:ph type="body" idx="1"/>
          </p:nvPr>
        </p:nvSpPr>
        <p:spPr/>
        <p:txBody>
          <a:bodyPr/>
          <a:lstStyle/>
          <a:p>
            <a:r>
              <a:rPr lang="en-US" dirty="0"/>
              <a:t>The limited data we have on amounts recovered lead us to believe that a good portion of the 440,000 gallons may be going down the drain or another disposal option such as C&amp;D processing/transfer facilities.</a:t>
            </a:r>
          </a:p>
        </p:txBody>
      </p:sp>
      <p:sp>
        <p:nvSpPr>
          <p:cNvPr id="4" name="Slide Number Placeholder 3">
            <a:extLst>
              <a:ext uri="{FF2B5EF4-FFF2-40B4-BE49-F238E27FC236}">
                <a16:creationId xmlns:a16="http://schemas.microsoft.com/office/drawing/2014/main" id="{A5624E0B-ED53-10D8-1ABF-58B52CAC8210}"/>
              </a:ext>
            </a:extLst>
          </p:cNvPr>
          <p:cNvSpPr>
            <a:spLocks noGrp="1"/>
          </p:cNvSpPr>
          <p:nvPr>
            <p:ph type="sldNum" sz="quarter" idx="5"/>
          </p:nvPr>
        </p:nvSpPr>
        <p:spPr/>
        <p:txBody>
          <a:bodyPr/>
          <a:lstStyle/>
          <a:p>
            <a:fld id="{E05D62EA-76EB-0745-989B-FED368094BB5}" type="slidenum">
              <a:rPr lang="en-US" smtClean="0"/>
              <a:t>25</a:t>
            </a:fld>
            <a:endParaRPr lang="en-US"/>
          </a:p>
        </p:txBody>
      </p:sp>
    </p:spTree>
    <p:extLst>
      <p:ext uri="{BB962C8B-B14F-4D97-AF65-F5344CB8AC3E}">
        <p14:creationId xmlns:p14="http://schemas.microsoft.com/office/powerpoint/2010/main" val="2116669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1A96E-C30F-223E-3DC8-A64F4EDCB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F8A67-B713-41DE-5DC4-7025DE89F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05BF2-3B6E-E091-EE66-F2C57932E3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C02D83-3623-87B5-D093-8A801709949D}"/>
              </a:ext>
            </a:extLst>
          </p:cNvPr>
          <p:cNvSpPr>
            <a:spLocks noGrp="1"/>
          </p:cNvSpPr>
          <p:nvPr>
            <p:ph type="sldNum" sz="quarter" idx="5"/>
          </p:nvPr>
        </p:nvSpPr>
        <p:spPr/>
        <p:txBody>
          <a:bodyPr/>
          <a:lstStyle/>
          <a:p>
            <a:fld id="{E05D62EA-76EB-0745-989B-FED368094BB5}" type="slidenum">
              <a:rPr lang="en-US" smtClean="0"/>
              <a:t>26</a:t>
            </a:fld>
            <a:endParaRPr lang="en-US"/>
          </a:p>
        </p:txBody>
      </p:sp>
    </p:spTree>
    <p:extLst>
      <p:ext uri="{BB962C8B-B14F-4D97-AF65-F5344CB8AC3E}">
        <p14:creationId xmlns:p14="http://schemas.microsoft.com/office/powerpoint/2010/main" val="1518523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B7ECE-443E-27BD-F50A-8018784C6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2BA57-57FA-BBB5-2ED8-0CF6E4210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7D5D6-D966-E5D1-1C8E-3083E7D801A6}"/>
              </a:ext>
            </a:extLst>
          </p:cNvPr>
          <p:cNvSpPr>
            <a:spLocks noGrp="1"/>
          </p:cNvSpPr>
          <p:nvPr>
            <p:ph type="body" idx="1"/>
          </p:nvPr>
        </p:nvSpPr>
        <p:spPr/>
        <p:txBody>
          <a:bodyPr/>
          <a:lstStyle/>
          <a:p>
            <a:r>
              <a:rPr lang="en-US" dirty="0"/>
              <a:t>Jen</a:t>
            </a:r>
          </a:p>
        </p:txBody>
      </p:sp>
      <p:sp>
        <p:nvSpPr>
          <p:cNvPr id="4" name="Slide Number Placeholder 3">
            <a:extLst>
              <a:ext uri="{FF2B5EF4-FFF2-40B4-BE49-F238E27FC236}">
                <a16:creationId xmlns:a16="http://schemas.microsoft.com/office/drawing/2014/main" id="{0DE95133-7003-3B5C-1F4B-ADFD737F9BDF}"/>
              </a:ext>
            </a:extLst>
          </p:cNvPr>
          <p:cNvSpPr>
            <a:spLocks noGrp="1"/>
          </p:cNvSpPr>
          <p:nvPr>
            <p:ph type="sldNum" sz="quarter" idx="5"/>
          </p:nvPr>
        </p:nvSpPr>
        <p:spPr/>
        <p:txBody>
          <a:bodyPr/>
          <a:lstStyle/>
          <a:p>
            <a:fld id="{E05D62EA-76EB-0745-989B-FED368094BB5}" type="slidenum">
              <a:rPr lang="en-US" smtClean="0"/>
              <a:t>28</a:t>
            </a:fld>
            <a:endParaRPr lang="en-US"/>
          </a:p>
        </p:txBody>
      </p:sp>
    </p:spTree>
    <p:extLst>
      <p:ext uri="{BB962C8B-B14F-4D97-AF65-F5344CB8AC3E}">
        <p14:creationId xmlns:p14="http://schemas.microsoft.com/office/powerpoint/2010/main" val="401521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B / Jen</a:t>
            </a:r>
          </a:p>
        </p:txBody>
      </p:sp>
      <p:sp>
        <p:nvSpPr>
          <p:cNvPr id="4" name="Slide Number Placeholder 3"/>
          <p:cNvSpPr>
            <a:spLocks noGrp="1"/>
          </p:cNvSpPr>
          <p:nvPr>
            <p:ph type="sldNum" sz="quarter" idx="5"/>
          </p:nvPr>
        </p:nvSpPr>
        <p:spPr/>
        <p:txBody>
          <a:bodyPr/>
          <a:lstStyle/>
          <a:p>
            <a:fld id="{E05D62EA-76EB-0745-989B-FED368094BB5}" type="slidenum">
              <a:rPr lang="en-US" smtClean="0"/>
              <a:t>29</a:t>
            </a:fld>
            <a:endParaRPr lang="en-US"/>
          </a:p>
        </p:txBody>
      </p:sp>
    </p:spTree>
    <p:extLst>
      <p:ext uri="{BB962C8B-B14F-4D97-AF65-F5344CB8AC3E}">
        <p14:creationId xmlns:p14="http://schemas.microsoft.com/office/powerpoint/2010/main" val="2423927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B / Jen</a:t>
            </a:r>
          </a:p>
        </p:txBody>
      </p:sp>
      <p:sp>
        <p:nvSpPr>
          <p:cNvPr id="4" name="Slide Number Placeholder 3"/>
          <p:cNvSpPr>
            <a:spLocks noGrp="1"/>
          </p:cNvSpPr>
          <p:nvPr>
            <p:ph type="sldNum" sz="quarter" idx="5"/>
          </p:nvPr>
        </p:nvSpPr>
        <p:spPr/>
        <p:txBody>
          <a:bodyPr/>
          <a:lstStyle/>
          <a:p>
            <a:fld id="{E05D62EA-76EB-0745-989B-FED368094BB5}" type="slidenum">
              <a:rPr lang="en-US" smtClean="0"/>
              <a:t>30</a:t>
            </a:fld>
            <a:endParaRPr lang="en-US"/>
          </a:p>
        </p:txBody>
      </p:sp>
    </p:spTree>
    <p:extLst>
      <p:ext uri="{BB962C8B-B14F-4D97-AF65-F5344CB8AC3E}">
        <p14:creationId xmlns:p14="http://schemas.microsoft.com/office/powerpoint/2010/main" val="37989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E05D62EA-76EB-0745-989B-FED368094BB5}" type="slidenum">
              <a:rPr lang="en-US" smtClean="0"/>
              <a:t>3</a:t>
            </a:fld>
            <a:endParaRPr lang="en-US"/>
          </a:p>
        </p:txBody>
      </p:sp>
    </p:spTree>
    <p:extLst>
      <p:ext uri="{BB962C8B-B14F-4D97-AF65-F5344CB8AC3E}">
        <p14:creationId xmlns:p14="http://schemas.microsoft.com/office/powerpoint/2010/main" val="1832300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E05D62EA-76EB-0745-989B-FED368094BB5}" type="slidenum">
              <a:rPr lang="en-US" smtClean="0"/>
              <a:t>31</a:t>
            </a:fld>
            <a:endParaRPr lang="en-US"/>
          </a:p>
        </p:txBody>
      </p:sp>
    </p:spTree>
    <p:extLst>
      <p:ext uri="{BB962C8B-B14F-4D97-AF65-F5344CB8AC3E}">
        <p14:creationId xmlns:p14="http://schemas.microsoft.com/office/powerpoint/2010/main" val="2692010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2B9EA-2A82-90C3-2FFF-3062393EA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1544B-39B0-A389-8D57-7E1D06238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00449-8FDC-D3AF-8683-BC8D281D9EF2}"/>
              </a:ext>
            </a:extLst>
          </p:cNvPr>
          <p:cNvSpPr>
            <a:spLocks noGrp="1"/>
          </p:cNvSpPr>
          <p:nvPr>
            <p:ph type="body" idx="1"/>
          </p:nvPr>
        </p:nvSpPr>
        <p:spPr/>
        <p:txBody>
          <a:bodyPr/>
          <a:lstStyle/>
          <a:p>
            <a:r>
              <a:rPr lang="en-US" dirty="0"/>
              <a:t>Jen</a:t>
            </a:r>
          </a:p>
        </p:txBody>
      </p:sp>
      <p:sp>
        <p:nvSpPr>
          <p:cNvPr id="4" name="Slide Number Placeholder 3">
            <a:extLst>
              <a:ext uri="{FF2B5EF4-FFF2-40B4-BE49-F238E27FC236}">
                <a16:creationId xmlns:a16="http://schemas.microsoft.com/office/drawing/2014/main" id="{D687133E-634A-4BB2-9CB2-479095F18678}"/>
              </a:ext>
            </a:extLst>
          </p:cNvPr>
          <p:cNvSpPr>
            <a:spLocks noGrp="1"/>
          </p:cNvSpPr>
          <p:nvPr>
            <p:ph type="sldNum" sz="quarter" idx="5"/>
          </p:nvPr>
        </p:nvSpPr>
        <p:spPr/>
        <p:txBody>
          <a:bodyPr/>
          <a:lstStyle/>
          <a:p>
            <a:fld id="{E05D62EA-76EB-0745-989B-FED368094BB5}" type="slidenum">
              <a:rPr lang="en-US" smtClean="0"/>
              <a:t>32</a:t>
            </a:fld>
            <a:endParaRPr lang="en-US"/>
          </a:p>
        </p:txBody>
      </p:sp>
    </p:spTree>
    <p:extLst>
      <p:ext uri="{BB962C8B-B14F-4D97-AF65-F5344CB8AC3E}">
        <p14:creationId xmlns:p14="http://schemas.microsoft.com/office/powerpoint/2010/main" val="2425316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E05D62EA-76EB-0745-989B-FED368094BB5}" type="slidenum">
              <a:rPr lang="en-US" smtClean="0"/>
              <a:t>33</a:t>
            </a:fld>
            <a:endParaRPr lang="en-US"/>
          </a:p>
        </p:txBody>
      </p:sp>
    </p:spTree>
    <p:extLst>
      <p:ext uri="{BB962C8B-B14F-4D97-AF65-F5344CB8AC3E}">
        <p14:creationId xmlns:p14="http://schemas.microsoft.com/office/powerpoint/2010/main" val="176585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E05D62EA-76EB-0745-989B-FED368094BB5}" type="slidenum">
              <a:rPr lang="en-US" smtClean="0"/>
              <a:t>34</a:t>
            </a:fld>
            <a:endParaRPr lang="en-US"/>
          </a:p>
        </p:txBody>
      </p:sp>
    </p:spTree>
    <p:extLst>
      <p:ext uri="{BB962C8B-B14F-4D97-AF65-F5344CB8AC3E}">
        <p14:creationId xmlns:p14="http://schemas.microsoft.com/office/powerpoint/2010/main" val="285322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E05D62EA-76EB-0745-989B-FED368094BB5}" type="slidenum">
              <a:rPr lang="en-US" smtClean="0"/>
              <a:t>4</a:t>
            </a:fld>
            <a:endParaRPr lang="en-US"/>
          </a:p>
        </p:txBody>
      </p:sp>
    </p:spTree>
    <p:extLst>
      <p:ext uri="{BB962C8B-B14F-4D97-AF65-F5344CB8AC3E}">
        <p14:creationId xmlns:p14="http://schemas.microsoft.com/office/powerpoint/2010/main" val="179265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B</a:t>
            </a:r>
          </a:p>
        </p:txBody>
      </p:sp>
      <p:sp>
        <p:nvSpPr>
          <p:cNvPr id="4" name="Slide Number Placeholder 3"/>
          <p:cNvSpPr>
            <a:spLocks noGrp="1"/>
          </p:cNvSpPr>
          <p:nvPr>
            <p:ph type="sldNum" sz="quarter" idx="5"/>
          </p:nvPr>
        </p:nvSpPr>
        <p:spPr/>
        <p:txBody>
          <a:bodyPr/>
          <a:lstStyle/>
          <a:p>
            <a:fld id="{E05D62EA-76EB-0745-989B-FED368094BB5}" type="slidenum">
              <a:rPr lang="en-US" smtClean="0"/>
              <a:t>5</a:t>
            </a:fld>
            <a:endParaRPr lang="en-US"/>
          </a:p>
        </p:txBody>
      </p:sp>
    </p:spTree>
    <p:extLst>
      <p:ext uri="{BB962C8B-B14F-4D97-AF65-F5344CB8AC3E}">
        <p14:creationId xmlns:p14="http://schemas.microsoft.com/office/powerpoint/2010/main" val="53559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96D7D-2CB4-92D3-0215-DD5365864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F1E0D-7CF1-E928-21A4-6F47A7441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FA7AF-39B2-599C-15E9-FFC8A10D4800}"/>
              </a:ext>
            </a:extLst>
          </p:cNvPr>
          <p:cNvSpPr>
            <a:spLocks noGrp="1"/>
          </p:cNvSpPr>
          <p:nvPr>
            <p:ph type="body" idx="1"/>
          </p:nvPr>
        </p:nvSpPr>
        <p:spPr/>
        <p:txBody>
          <a:bodyPr/>
          <a:lstStyle/>
          <a:p>
            <a:r>
              <a:rPr lang="en-US" dirty="0"/>
              <a:t>John B / Jen</a:t>
            </a:r>
          </a:p>
        </p:txBody>
      </p:sp>
      <p:sp>
        <p:nvSpPr>
          <p:cNvPr id="4" name="Slide Number Placeholder 3">
            <a:extLst>
              <a:ext uri="{FF2B5EF4-FFF2-40B4-BE49-F238E27FC236}">
                <a16:creationId xmlns:a16="http://schemas.microsoft.com/office/drawing/2014/main" id="{000FA6C0-FAB0-2F32-805C-52F2F45FB9D6}"/>
              </a:ext>
            </a:extLst>
          </p:cNvPr>
          <p:cNvSpPr>
            <a:spLocks noGrp="1"/>
          </p:cNvSpPr>
          <p:nvPr>
            <p:ph type="sldNum" sz="quarter" idx="5"/>
          </p:nvPr>
        </p:nvSpPr>
        <p:spPr/>
        <p:txBody>
          <a:bodyPr/>
          <a:lstStyle/>
          <a:p>
            <a:fld id="{E05D62EA-76EB-0745-989B-FED368094BB5}" type="slidenum">
              <a:rPr lang="en-US" smtClean="0"/>
              <a:t>6</a:t>
            </a:fld>
            <a:endParaRPr lang="en-US"/>
          </a:p>
        </p:txBody>
      </p:sp>
    </p:spTree>
    <p:extLst>
      <p:ext uri="{BB962C8B-B14F-4D97-AF65-F5344CB8AC3E}">
        <p14:creationId xmlns:p14="http://schemas.microsoft.com/office/powerpoint/2010/main" val="88258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992F3-D36E-3027-D7F4-81EA9AA0C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D7256-BDA8-7FFC-3BE6-1EF0909A1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F3554-08DC-5CBE-0E8E-608EC77337A4}"/>
              </a:ext>
            </a:extLst>
          </p:cNvPr>
          <p:cNvSpPr>
            <a:spLocks noGrp="1"/>
          </p:cNvSpPr>
          <p:nvPr>
            <p:ph type="body" idx="1"/>
          </p:nvPr>
        </p:nvSpPr>
        <p:spPr/>
        <p:txBody>
          <a:bodyPr/>
          <a:lstStyle/>
          <a:p>
            <a:r>
              <a:rPr lang="en-US" dirty="0"/>
              <a:t>John B / Jen</a:t>
            </a:r>
          </a:p>
        </p:txBody>
      </p:sp>
      <p:sp>
        <p:nvSpPr>
          <p:cNvPr id="4" name="Slide Number Placeholder 3">
            <a:extLst>
              <a:ext uri="{FF2B5EF4-FFF2-40B4-BE49-F238E27FC236}">
                <a16:creationId xmlns:a16="http://schemas.microsoft.com/office/drawing/2014/main" id="{13931A87-D5AD-DD32-A2DD-352CCDB78C6A}"/>
              </a:ext>
            </a:extLst>
          </p:cNvPr>
          <p:cNvSpPr>
            <a:spLocks noGrp="1"/>
          </p:cNvSpPr>
          <p:nvPr>
            <p:ph type="sldNum" sz="quarter" idx="5"/>
          </p:nvPr>
        </p:nvSpPr>
        <p:spPr/>
        <p:txBody>
          <a:bodyPr/>
          <a:lstStyle/>
          <a:p>
            <a:fld id="{E05D62EA-76EB-0745-989B-FED368094BB5}" type="slidenum">
              <a:rPr lang="en-US" smtClean="0"/>
              <a:t>7</a:t>
            </a:fld>
            <a:endParaRPr lang="en-US"/>
          </a:p>
        </p:txBody>
      </p:sp>
    </p:spTree>
    <p:extLst>
      <p:ext uri="{BB962C8B-B14F-4D97-AF65-F5344CB8AC3E}">
        <p14:creationId xmlns:p14="http://schemas.microsoft.com/office/powerpoint/2010/main" val="278982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6C0AB-C922-A819-3F9F-DB8783576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08809-D1D9-1D38-5FD4-56A8B45BF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9D9FE-0CCE-EA2B-B870-BF45D9C3AD97}"/>
              </a:ext>
            </a:extLst>
          </p:cNvPr>
          <p:cNvSpPr>
            <a:spLocks noGrp="1"/>
          </p:cNvSpPr>
          <p:nvPr>
            <p:ph type="body" idx="1"/>
          </p:nvPr>
        </p:nvSpPr>
        <p:spPr/>
        <p:txBody>
          <a:bodyPr/>
          <a:lstStyle/>
          <a:p>
            <a:r>
              <a:rPr lang="en-US" dirty="0"/>
              <a:t>John B / Jen</a:t>
            </a:r>
          </a:p>
        </p:txBody>
      </p:sp>
      <p:sp>
        <p:nvSpPr>
          <p:cNvPr id="4" name="Slide Number Placeholder 3">
            <a:extLst>
              <a:ext uri="{FF2B5EF4-FFF2-40B4-BE49-F238E27FC236}">
                <a16:creationId xmlns:a16="http://schemas.microsoft.com/office/drawing/2014/main" id="{70406EE8-8164-3381-4639-51CE552BF723}"/>
              </a:ext>
            </a:extLst>
          </p:cNvPr>
          <p:cNvSpPr>
            <a:spLocks noGrp="1"/>
          </p:cNvSpPr>
          <p:nvPr>
            <p:ph type="sldNum" sz="quarter" idx="5"/>
          </p:nvPr>
        </p:nvSpPr>
        <p:spPr/>
        <p:txBody>
          <a:bodyPr/>
          <a:lstStyle/>
          <a:p>
            <a:fld id="{E05D62EA-76EB-0745-989B-FED368094BB5}" type="slidenum">
              <a:rPr lang="en-US" smtClean="0"/>
              <a:t>8</a:t>
            </a:fld>
            <a:endParaRPr lang="en-US"/>
          </a:p>
        </p:txBody>
      </p:sp>
    </p:spTree>
    <p:extLst>
      <p:ext uri="{BB962C8B-B14F-4D97-AF65-F5344CB8AC3E}">
        <p14:creationId xmlns:p14="http://schemas.microsoft.com/office/powerpoint/2010/main" val="231504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here we have a map showing the present and future PaintCare states. After a lull in the mid-teens, we now have a program starting nearly every year, even in consideration of the pandemic. Illinois will be the next to start and Maryland not far behind. We’ll now have programs covering over 35% of the US population once MD is up and running.</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6DBB9E-A14E-C34E-9F48-110465D395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88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Funded through fee on new paint sales</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Manufacturers add the </a:t>
            </a:r>
            <a:r>
              <a:rPr lang="en-US" sz="1200" kern="1200" dirty="0" err="1">
                <a:solidFill>
                  <a:schemeClr val="tx1"/>
                </a:solidFill>
                <a:effectLst/>
                <a:latin typeface="+mn-lt"/>
                <a:ea typeface="+mn-ea"/>
                <a:cs typeface="+mn-cs"/>
              </a:rPr>
              <a:t>PaintCare</a:t>
            </a:r>
            <a:r>
              <a:rPr lang="en-US" sz="1200" kern="1200" dirty="0">
                <a:solidFill>
                  <a:schemeClr val="tx1"/>
                </a:solidFill>
                <a:effectLst/>
                <a:latin typeface="+mn-lt"/>
                <a:ea typeface="+mn-ea"/>
                <a:cs typeface="+mn-cs"/>
              </a:rPr>
              <a:t> Fee to containers of architectural paint sold to their dealers (distributors and retailers)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Retailers and distributors pass the </a:t>
            </a:r>
            <a:r>
              <a:rPr lang="en-US" sz="1200" kern="1200" dirty="0" err="1">
                <a:solidFill>
                  <a:schemeClr val="tx1"/>
                </a:solidFill>
                <a:effectLst/>
                <a:latin typeface="+mn-lt"/>
                <a:ea typeface="+mn-ea"/>
                <a:cs typeface="+mn-cs"/>
              </a:rPr>
              <a:t>PaintCare</a:t>
            </a:r>
            <a:r>
              <a:rPr lang="en-US" sz="1200" kern="1200" dirty="0">
                <a:solidFill>
                  <a:schemeClr val="tx1"/>
                </a:solidFill>
                <a:effectLst/>
                <a:latin typeface="+mn-lt"/>
                <a:ea typeface="+mn-ea"/>
                <a:cs typeface="+mn-cs"/>
              </a:rPr>
              <a:t> Fee to their customers by including it in the final sale price</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Manufacturers report sales and submit fees to </a:t>
            </a:r>
            <a:r>
              <a:rPr lang="en-US" sz="1200" kern="1200" dirty="0" err="1">
                <a:solidFill>
                  <a:schemeClr val="tx1"/>
                </a:solidFill>
                <a:effectLst/>
                <a:latin typeface="+mn-lt"/>
                <a:ea typeface="+mn-ea"/>
                <a:cs typeface="+mn-cs"/>
              </a:rPr>
              <a:t>PaintCare</a:t>
            </a:r>
            <a:r>
              <a:rPr lang="en-US" sz="1200" kern="1200" dirty="0">
                <a:solidFill>
                  <a:schemeClr val="tx1"/>
                </a:solidFill>
                <a:effectLst/>
                <a:latin typeface="+mn-lt"/>
                <a:ea typeface="+mn-ea"/>
                <a:cs typeface="+mn-cs"/>
              </a:rPr>
              <a:t> monthly</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D47856-0EAC-F340-B113-778B54E52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56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200" b="1" i="0">
                <a:solidFill>
                  <a:srgbClr val="008000"/>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F7FAE-E17C-0348-B3D7-E4F023E7B63D}" type="datetimeFigureOut">
              <a:rPr lang="en-US" smtClean="0"/>
              <a:t>5/21/25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34468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4"/>
            </a:lvl1pPr>
          </a:lstStyle>
          <a:p>
            <a:r>
              <a:rPr lang="en-US"/>
              <a:t>Click to edit Master title style</a:t>
            </a:r>
            <a:endParaRPr lang="en-US" dirty="0"/>
          </a:p>
        </p:txBody>
      </p:sp>
      <p:sp>
        <p:nvSpPr>
          <p:cNvPr id="3" name="Text Placeholder 2"/>
          <p:cNvSpPr>
            <a:spLocks noGrp="1"/>
          </p:cNvSpPr>
          <p:nvPr>
            <p:ph type="body" idx="1"/>
          </p:nvPr>
        </p:nvSpPr>
        <p:spPr>
          <a:xfrm>
            <a:off x="831851" y="4589463"/>
            <a:ext cx="10515600" cy="1500187"/>
          </a:xfrm>
        </p:spPr>
        <p:txBody>
          <a:bodyPr/>
          <a:lstStyle>
            <a:lvl1pPr marL="0" indent="0">
              <a:buNone/>
              <a:defRPr sz="2398">
                <a:solidFill>
                  <a:schemeClr val="tx1">
                    <a:tint val="75000"/>
                  </a:schemeClr>
                </a:solidFill>
              </a:defRPr>
            </a:lvl1pPr>
            <a:lvl2pPr marL="456777" indent="0">
              <a:buNone/>
              <a:defRPr sz="1998">
                <a:solidFill>
                  <a:schemeClr val="tx1">
                    <a:tint val="75000"/>
                  </a:schemeClr>
                </a:solidFill>
              </a:defRPr>
            </a:lvl2pPr>
            <a:lvl3pPr marL="913554" indent="0">
              <a:buNone/>
              <a:defRPr sz="1798">
                <a:solidFill>
                  <a:schemeClr val="tx1">
                    <a:tint val="75000"/>
                  </a:schemeClr>
                </a:solidFill>
              </a:defRPr>
            </a:lvl3pPr>
            <a:lvl4pPr marL="1370331" indent="0">
              <a:buNone/>
              <a:defRPr sz="1599">
                <a:solidFill>
                  <a:schemeClr val="tx1">
                    <a:tint val="75000"/>
                  </a:schemeClr>
                </a:solidFill>
              </a:defRPr>
            </a:lvl4pPr>
            <a:lvl5pPr marL="1827108" indent="0">
              <a:buNone/>
              <a:defRPr sz="1599">
                <a:solidFill>
                  <a:schemeClr val="tx1">
                    <a:tint val="75000"/>
                  </a:schemeClr>
                </a:solidFill>
              </a:defRPr>
            </a:lvl5pPr>
            <a:lvl6pPr marL="2283885" indent="0">
              <a:buNone/>
              <a:defRPr sz="1599">
                <a:solidFill>
                  <a:schemeClr val="tx1">
                    <a:tint val="75000"/>
                  </a:schemeClr>
                </a:solidFill>
              </a:defRPr>
            </a:lvl6pPr>
            <a:lvl7pPr marL="2740663" indent="0">
              <a:buNone/>
              <a:defRPr sz="1599">
                <a:solidFill>
                  <a:schemeClr val="tx1">
                    <a:tint val="75000"/>
                  </a:schemeClr>
                </a:solidFill>
              </a:defRPr>
            </a:lvl7pPr>
            <a:lvl8pPr marL="3197440" indent="0">
              <a:buNone/>
              <a:defRPr sz="1599">
                <a:solidFill>
                  <a:schemeClr val="tx1">
                    <a:tint val="75000"/>
                  </a:schemeClr>
                </a:solidFill>
              </a:defRPr>
            </a:lvl8pPr>
            <a:lvl9pPr marL="3654217" indent="0">
              <a:buNone/>
              <a:defRPr sz="15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F7FAE-E17C-0348-B3D7-E4F023E7B63D}" type="datetimeFigureOut">
              <a:rPr lang="en-US" smtClean="0"/>
              <a:t>5/21/25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187971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8F7FAE-E17C-0348-B3D7-E4F023E7B63D}" type="datetimeFigureOut">
              <a:rPr lang="en-US" smtClean="0"/>
              <a:t>5/21/25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88023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8" b="1"/>
            </a:lvl1pPr>
            <a:lvl2pPr marL="456777" indent="0">
              <a:buNone/>
              <a:defRPr sz="1998" b="1"/>
            </a:lvl2pPr>
            <a:lvl3pPr marL="913554" indent="0">
              <a:buNone/>
              <a:defRPr sz="1798" b="1"/>
            </a:lvl3pPr>
            <a:lvl4pPr marL="1370331" indent="0">
              <a:buNone/>
              <a:defRPr sz="1599" b="1"/>
            </a:lvl4pPr>
            <a:lvl5pPr marL="1827108" indent="0">
              <a:buNone/>
              <a:defRPr sz="1599" b="1"/>
            </a:lvl5pPr>
            <a:lvl6pPr marL="2283885" indent="0">
              <a:buNone/>
              <a:defRPr sz="1599" b="1"/>
            </a:lvl6pPr>
            <a:lvl7pPr marL="2740663" indent="0">
              <a:buNone/>
              <a:defRPr sz="1599" b="1"/>
            </a:lvl7pPr>
            <a:lvl8pPr marL="3197440" indent="0">
              <a:buNone/>
              <a:defRPr sz="1599" b="1"/>
            </a:lvl8pPr>
            <a:lvl9pPr marL="3654217" indent="0">
              <a:buNone/>
              <a:defRPr sz="1599"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8" b="1"/>
            </a:lvl1pPr>
            <a:lvl2pPr marL="456777" indent="0">
              <a:buNone/>
              <a:defRPr sz="1998" b="1"/>
            </a:lvl2pPr>
            <a:lvl3pPr marL="913554" indent="0">
              <a:buNone/>
              <a:defRPr sz="1798" b="1"/>
            </a:lvl3pPr>
            <a:lvl4pPr marL="1370331" indent="0">
              <a:buNone/>
              <a:defRPr sz="1599" b="1"/>
            </a:lvl4pPr>
            <a:lvl5pPr marL="1827108" indent="0">
              <a:buNone/>
              <a:defRPr sz="1599" b="1"/>
            </a:lvl5pPr>
            <a:lvl6pPr marL="2283885" indent="0">
              <a:buNone/>
              <a:defRPr sz="1599" b="1"/>
            </a:lvl6pPr>
            <a:lvl7pPr marL="2740663" indent="0">
              <a:buNone/>
              <a:defRPr sz="1599" b="1"/>
            </a:lvl7pPr>
            <a:lvl8pPr marL="3197440" indent="0">
              <a:buNone/>
              <a:defRPr sz="1599" b="1"/>
            </a:lvl8pPr>
            <a:lvl9pPr marL="3654217" indent="0">
              <a:buNone/>
              <a:defRPr sz="1599"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8F7FAE-E17C-0348-B3D7-E4F023E7B63D}" type="datetimeFigureOut">
              <a:rPr lang="en-US" smtClean="0"/>
              <a:t>5/21/25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3165878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8F7FAE-E17C-0348-B3D7-E4F023E7B63D}" type="datetimeFigureOut">
              <a:rPr lang="en-US" smtClean="0"/>
              <a:t>5/21/25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1127395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F7FAE-E17C-0348-B3D7-E4F023E7B63D}" type="datetimeFigureOut">
              <a:rPr lang="en-US" smtClean="0"/>
              <a:t>5/21/25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1433738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197"/>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6"/>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99"/>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en-US"/>
              <a:t>Click to edit Master text styles</a:t>
            </a:r>
          </a:p>
        </p:txBody>
      </p:sp>
      <p:sp>
        <p:nvSpPr>
          <p:cNvPr id="5" name="Date Placeholder 4"/>
          <p:cNvSpPr>
            <a:spLocks noGrp="1"/>
          </p:cNvSpPr>
          <p:nvPr>
            <p:ph type="dt" sz="half" idx="10"/>
          </p:nvPr>
        </p:nvSpPr>
        <p:spPr/>
        <p:txBody>
          <a:bodyPr/>
          <a:lstStyle/>
          <a:p>
            <a:fld id="{BB8F7FAE-E17C-0348-B3D7-E4F023E7B63D}" type="datetimeFigureOut">
              <a:rPr lang="en-US" smtClean="0"/>
              <a:t>5/21/25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544172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19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6"/>
          </a:xfrm>
        </p:spPr>
        <p:txBody>
          <a:bodyPr anchor="t"/>
          <a:lstStyle>
            <a:lvl1pPr marL="0" indent="0">
              <a:buNone/>
              <a:defRPr sz="3197"/>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99"/>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en-US"/>
              <a:t>Click to edit Master text styles</a:t>
            </a:r>
          </a:p>
        </p:txBody>
      </p:sp>
      <p:sp>
        <p:nvSpPr>
          <p:cNvPr id="5" name="Date Placeholder 4"/>
          <p:cNvSpPr>
            <a:spLocks noGrp="1"/>
          </p:cNvSpPr>
          <p:nvPr>
            <p:ph type="dt" sz="half" idx="10"/>
          </p:nvPr>
        </p:nvSpPr>
        <p:spPr/>
        <p:txBody>
          <a:bodyPr/>
          <a:lstStyle/>
          <a:p>
            <a:fld id="{BB8F7FAE-E17C-0348-B3D7-E4F023E7B63D}" type="datetimeFigureOut">
              <a:rPr lang="en-US" smtClean="0"/>
              <a:t>5/21/25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1515811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F7FAE-E17C-0348-B3D7-E4F023E7B63D}" type="datetimeFigureOut">
              <a:rPr lang="en-US" smtClean="0"/>
              <a:t>5/21/25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3072764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F7FAE-E17C-0348-B3D7-E4F023E7B63D}" type="datetimeFigureOut">
              <a:rPr lang="en-US" smtClean="0"/>
              <a:t>5/21/25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120128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22115" y="681038"/>
            <a:ext cx="8706633" cy="811231"/>
          </a:xfrm>
        </p:spPr>
        <p:txBody>
          <a:bodyPr>
            <a:noAutofit/>
          </a:bodyPr>
          <a:lstStyle>
            <a:lvl1pPr>
              <a:defRPr sz="4263" b="1" i="0" baseline="0">
                <a:solidFill>
                  <a:srgbClr val="016ED0"/>
                </a:solidFill>
                <a:latin typeface="Roboto Condensed" pitchFamily="2" charset="0"/>
              </a:defRPr>
            </a:lvl1pPr>
          </a:lstStyle>
          <a:p>
            <a:r>
              <a:rPr lang="en-US" dirty="0"/>
              <a:t>Slide Title on This Line</a:t>
            </a:r>
          </a:p>
        </p:txBody>
      </p:sp>
      <p:sp>
        <p:nvSpPr>
          <p:cNvPr id="3" name="Content Placeholder 2"/>
          <p:cNvSpPr>
            <a:spLocks noGrp="1"/>
          </p:cNvSpPr>
          <p:nvPr>
            <p:ph idx="1"/>
          </p:nvPr>
        </p:nvSpPr>
        <p:spPr>
          <a:xfrm>
            <a:off x="2622115" y="1463761"/>
            <a:ext cx="8706633" cy="4318369"/>
          </a:xfrm>
        </p:spPr>
        <p:txBody>
          <a:bodyPr/>
          <a:lstStyle>
            <a:lvl1pPr>
              <a:defRPr b="0" i="0" baseline="0"/>
            </a:lvl1pPr>
          </a:lstStyle>
          <a:p>
            <a:pPr lvl="0"/>
            <a:r>
              <a:rPr lang="en-US" dirty="0"/>
              <a:t>Click to edit Master text styles</a:t>
            </a:r>
          </a:p>
          <a:p>
            <a:pPr lvl="1"/>
            <a:r>
              <a:rPr lang="en-US" dirty="0"/>
              <a:t>• Body text</a:t>
            </a:r>
          </a:p>
          <a:p>
            <a:pPr lvl="2"/>
            <a:r>
              <a:rPr lang="en-US" dirty="0"/>
              <a:t>Bulleted text 1</a:t>
            </a:r>
          </a:p>
          <a:p>
            <a:pPr lvl="3"/>
            <a:r>
              <a:rPr lang="en-US" dirty="0"/>
              <a:t>Bulleted text 2</a:t>
            </a:r>
          </a:p>
          <a:p>
            <a:pPr lvl="4"/>
            <a:r>
              <a:rPr lang="en-US" dirty="0"/>
              <a:t>Fifth level</a:t>
            </a:r>
          </a:p>
        </p:txBody>
      </p:sp>
      <p:sp>
        <p:nvSpPr>
          <p:cNvPr id="6" name="Slide Number Placeholder 5"/>
          <p:cNvSpPr>
            <a:spLocks noGrp="1"/>
          </p:cNvSpPr>
          <p:nvPr>
            <p:ph type="sldNum" sz="quarter" idx="12"/>
          </p:nvPr>
        </p:nvSpPr>
        <p:spPr>
          <a:xfrm>
            <a:off x="11328748" y="5833809"/>
            <a:ext cx="490837" cy="365125"/>
          </a:xfrm>
        </p:spPr>
        <p:txBody>
          <a:bodyPr/>
          <a:lstStyle/>
          <a:p>
            <a:fld id="{AC409B25-1162-AB48-876F-EA4A1FE4A149}" type="slidenum">
              <a:rPr lang="en-US" smtClean="0"/>
              <a:t>‹#›</a:t>
            </a:fld>
            <a:endParaRPr lang="en-US" dirty="0"/>
          </a:p>
        </p:txBody>
      </p:sp>
      <p:sp>
        <p:nvSpPr>
          <p:cNvPr id="7" name="Rectangle 6">
            <a:extLst>
              <a:ext uri="{FF2B5EF4-FFF2-40B4-BE49-F238E27FC236}">
                <a16:creationId xmlns:a16="http://schemas.microsoft.com/office/drawing/2014/main" id="{63C8F3E0-74D8-784E-B05B-D97664031059}"/>
              </a:ext>
            </a:extLst>
          </p:cNvPr>
          <p:cNvSpPr/>
          <p:nvPr userDrawn="1"/>
        </p:nvSpPr>
        <p:spPr>
          <a:xfrm>
            <a:off x="0" y="0"/>
            <a:ext cx="12192000" cy="158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A346EAB-E725-124F-9CF1-0E933871B374}"/>
              </a:ext>
            </a:extLst>
          </p:cNvPr>
          <p:cNvPicPr>
            <a:picLocks noChangeAspect="1"/>
          </p:cNvPicPr>
          <p:nvPr userDrawn="1"/>
        </p:nvPicPr>
        <p:blipFill>
          <a:blip r:embed="rId2"/>
          <a:stretch>
            <a:fillRect/>
          </a:stretch>
        </p:blipFill>
        <p:spPr>
          <a:xfrm>
            <a:off x="0" y="6382952"/>
            <a:ext cx="12192000" cy="475048"/>
          </a:xfrm>
          <a:prstGeom prst="rect">
            <a:avLst/>
          </a:prstGeom>
        </p:spPr>
      </p:pic>
      <p:sp>
        <p:nvSpPr>
          <p:cNvPr id="9" name="Rectangle 8">
            <a:extLst>
              <a:ext uri="{FF2B5EF4-FFF2-40B4-BE49-F238E27FC236}">
                <a16:creationId xmlns:a16="http://schemas.microsoft.com/office/drawing/2014/main" id="{676A3175-857B-934C-8BAB-6BA4FBDD0B33}"/>
              </a:ext>
            </a:extLst>
          </p:cNvPr>
          <p:cNvSpPr/>
          <p:nvPr userDrawn="1"/>
        </p:nvSpPr>
        <p:spPr>
          <a:xfrm>
            <a:off x="8351" y="166692"/>
            <a:ext cx="2304288" cy="140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n>
                <a:noFill/>
              </a:ln>
              <a:solidFill>
                <a:schemeClr val="bg1"/>
              </a:solidFill>
            </a:endParaRPr>
          </a:p>
        </p:txBody>
      </p:sp>
      <p:grpSp>
        <p:nvGrpSpPr>
          <p:cNvPr id="13" name="Group 12">
            <a:extLst>
              <a:ext uri="{FF2B5EF4-FFF2-40B4-BE49-F238E27FC236}">
                <a16:creationId xmlns:a16="http://schemas.microsoft.com/office/drawing/2014/main" id="{FBBB4C80-6385-2A45-9BB3-FB7DBF0EE270}"/>
              </a:ext>
            </a:extLst>
          </p:cNvPr>
          <p:cNvGrpSpPr/>
          <p:nvPr userDrawn="1"/>
        </p:nvGrpSpPr>
        <p:grpSpPr>
          <a:xfrm>
            <a:off x="28352" y="166692"/>
            <a:ext cx="2304288" cy="1400783"/>
            <a:chOff x="0" y="127202"/>
            <a:chExt cx="1728216" cy="1051560"/>
          </a:xfrm>
        </p:grpSpPr>
        <p:sp>
          <p:nvSpPr>
            <p:cNvPr id="12" name="Rectangle 11">
              <a:extLst>
                <a:ext uri="{FF2B5EF4-FFF2-40B4-BE49-F238E27FC236}">
                  <a16:creationId xmlns:a16="http://schemas.microsoft.com/office/drawing/2014/main" id="{81221456-2EB8-304B-8C42-2F8E6CA7988C}"/>
                </a:ext>
              </a:extLst>
            </p:cNvPr>
            <p:cNvSpPr/>
            <p:nvPr userDrawn="1"/>
          </p:nvSpPr>
          <p:spPr>
            <a:xfrm>
              <a:off x="0" y="127202"/>
              <a:ext cx="1728216" cy="1051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bg1"/>
                </a:solidFill>
              </a:endParaRPr>
            </a:p>
          </p:txBody>
        </p:sp>
        <p:pic>
          <p:nvPicPr>
            <p:cNvPr id="11" name="Picture 10">
              <a:extLst>
                <a:ext uri="{FF2B5EF4-FFF2-40B4-BE49-F238E27FC236}">
                  <a16:creationId xmlns:a16="http://schemas.microsoft.com/office/drawing/2014/main" id="{7D30FC0E-20CE-8E4A-AB15-E263BF4E73BF}"/>
                </a:ext>
              </a:extLst>
            </p:cNvPr>
            <p:cNvPicPr>
              <a:picLocks noChangeAspect="1"/>
            </p:cNvPicPr>
            <p:nvPr userDrawn="1"/>
          </p:nvPicPr>
          <p:blipFill>
            <a:blip r:embed="rId3"/>
            <a:stretch>
              <a:fillRect/>
            </a:stretch>
          </p:blipFill>
          <p:spPr>
            <a:xfrm>
              <a:off x="206509" y="257030"/>
              <a:ext cx="1408107" cy="741371"/>
            </a:xfrm>
            <a:prstGeom prst="rect">
              <a:avLst/>
            </a:prstGeom>
          </p:spPr>
        </p:pic>
      </p:grpSp>
      <p:pic>
        <p:nvPicPr>
          <p:cNvPr id="21" name="Picture 20" descr="Shape&#10;&#10;Description automatically generated">
            <a:extLst>
              <a:ext uri="{FF2B5EF4-FFF2-40B4-BE49-F238E27FC236}">
                <a16:creationId xmlns:a16="http://schemas.microsoft.com/office/drawing/2014/main" id="{15C3E436-2F27-7342-895F-AB158EA5667F}"/>
              </a:ext>
            </a:extLst>
          </p:cNvPr>
          <p:cNvPicPr>
            <a:picLocks noChangeAspect="1"/>
          </p:cNvPicPr>
          <p:nvPr userDrawn="1"/>
        </p:nvPicPr>
        <p:blipFill>
          <a:blip r:embed="rId4"/>
          <a:stretch>
            <a:fillRect/>
          </a:stretch>
        </p:blipFill>
        <p:spPr>
          <a:xfrm>
            <a:off x="2331657" y="188080"/>
            <a:ext cx="278496" cy="1400783"/>
          </a:xfrm>
          <a:prstGeom prst="rect">
            <a:avLst/>
          </a:prstGeom>
        </p:spPr>
      </p:pic>
    </p:spTree>
    <p:extLst>
      <p:ext uri="{BB962C8B-B14F-4D97-AF65-F5344CB8AC3E}">
        <p14:creationId xmlns:p14="http://schemas.microsoft.com/office/powerpoint/2010/main" val="2273714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1" name="Picture 30" descr="A picture containing background pattern&#10;&#10;Description automatically generated">
            <a:extLst>
              <a:ext uri="{FF2B5EF4-FFF2-40B4-BE49-F238E27FC236}">
                <a16:creationId xmlns:a16="http://schemas.microsoft.com/office/drawing/2014/main" id="{E4321908-EF17-7044-BC26-4AB665D5F0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970" y="1593369"/>
            <a:ext cx="7929789" cy="1258080"/>
          </a:xfrm>
          <a:prstGeom prst="rect">
            <a:avLst/>
          </a:prstGeom>
        </p:spPr>
      </p:pic>
      <p:sp>
        <p:nvSpPr>
          <p:cNvPr id="7" name="Rectangle 6">
            <a:extLst>
              <a:ext uri="{FF2B5EF4-FFF2-40B4-BE49-F238E27FC236}">
                <a16:creationId xmlns:a16="http://schemas.microsoft.com/office/drawing/2014/main" id="{679AB333-BF9A-FE40-AB0B-286D22DE3847}"/>
              </a:ext>
            </a:extLst>
          </p:cNvPr>
          <p:cNvSpPr/>
          <p:nvPr userDrawn="1"/>
        </p:nvSpPr>
        <p:spPr>
          <a:xfrm>
            <a:off x="0" y="0"/>
            <a:ext cx="12192000" cy="158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705B39-97AC-3744-A07B-03AA7F7000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399543"/>
            <a:ext cx="12192000" cy="475048"/>
          </a:xfrm>
          <a:prstGeom prst="rect">
            <a:avLst/>
          </a:prstGeom>
        </p:spPr>
      </p:pic>
      <p:pic>
        <p:nvPicPr>
          <p:cNvPr id="15" name="Picture 14">
            <a:extLst>
              <a:ext uri="{FF2B5EF4-FFF2-40B4-BE49-F238E27FC236}">
                <a16:creationId xmlns:a16="http://schemas.microsoft.com/office/drawing/2014/main" id="{F6EEA67A-D15E-954D-9A63-78A5CFA0BB3B}"/>
              </a:ext>
            </a:extLst>
          </p:cNvPr>
          <p:cNvPicPr>
            <a:picLocks noChangeAspect="1"/>
          </p:cNvPicPr>
          <p:nvPr userDrawn="1"/>
        </p:nvPicPr>
        <p:blipFill>
          <a:blip r:embed="rId4"/>
          <a:srcRect/>
          <a:stretch/>
        </p:blipFill>
        <p:spPr>
          <a:xfrm>
            <a:off x="682580" y="1365267"/>
            <a:ext cx="2811435" cy="1494701"/>
          </a:xfrm>
          <a:prstGeom prst="rect">
            <a:avLst/>
          </a:prstGeom>
        </p:spPr>
      </p:pic>
      <p:grpSp>
        <p:nvGrpSpPr>
          <p:cNvPr id="28" name="Group 27">
            <a:extLst>
              <a:ext uri="{FF2B5EF4-FFF2-40B4-BE49-F238E27FC236}">
                <a16:creationId xmlns:a16="http://schemas.microsoft.com/office/drawing/2014/main" id="{37BD42B8-2961-194C-BB53-F597015461C6}"/>
              </a:ext>
            </a:extLst>
          </p:cNvPr>
          <p:cNvGrpSpPr/>
          <p:nvPr userDrawn="1"/>
        </p:nvGrpSpPr>
        <p:grpSpPr>
          <a:xfrm>
            <a:off x="0" y="3963752"/>
            <a:ext cx="12194973" cy="2439640"/>
            <a:chOff x="0" y="2975567"/>
            <a:chExt cx="9146230" cy="1831424"/>
          </a:xfrm>
        </p:grpSpPr>
        <p:pic>
          <p:nvPicPr>
            <p:cNvPr id="19" name="Picture 18" descr="Application, icon&#10;&#10;Description automatically generated">
              <a:extLst>
                <a:ext uri="{FF2B5EF4-FFF2-40B4-BE49-F238E27FC236}">
                  <a16:creationId xmlns:a16="http://schemas.microsoft.com/office/drawing/2014/main" id="{CF1A5959-E768-734F-ADF1-C40B993551A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2978191"/>
              <a:ext cx="1828800" cy="1828800"/>
            </a:xfrm>
            <a:prstGeom prst="rect">
              <a:avLst/>
            </a:prstGeom>
          </p:spPr>
        </p:pic>
        <p:pic>
          <p:nvPicPr>
            <p:cNvPr id="21" name="Picture 20" descr="A picture containing Petri dish, dishware&#10;&#10;Description automatically generated">
              <a:extLst>
                <a:ext uri="{FF2B5EF4-FFF2-40B4-BE49-F238E27FC236}">
                  <a16:creationId xmlns:a16="http://schemas.microsoft.com/office/drawing/2014/main" id="{4D138AE8-2283-F241-88C2-5FDA6B03AED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28800" y="2976257"/>
              <a:ext cx="1828800" cy="1828800"/>
            </a:xfrm>
            <a:prstGeom prst="rect">
              <a:avLst/>
            </a:prstGeom>
          </p:spPr>
        </p:pic>
        <p:pic>
          <p:nvPicPr>
            <p:cNvPr id="23" name="Picture 22" descr="Diagram, icon&#10;&#10;Description automatically generated">
              <a:extLst>
                <a:ext uri="{FF2B5EF4-FFF2-40B4-BE49-F238E27FC236}">
                  <a16:creationId xmlns:a16="http://schemas.microsoft.com/office/drawing/2014/main" id="{11A5B74E-DA4C-3C48-9597-58545F156CC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8714" y="2975567"/>
              <a:ext cx="1828800" cy="1828800"/>
            </a:xfrm>
            <a:prstGeom prst="rect">
              <a:avLst/>
            </a:prstGeom>
          </p:spPr>
        </p:pic>
        <p:pic>
          <p:nvPicPr>
            <p:cNvPr id="25" name="Picture 24" descr="A person and person holding cups&#10;&#10;Description automatically generated with low confidence">
              <a:extLst>
                <a:ext uri="{FF2B5EF4-FFF2-40B4-BE49-F238E27FC236}">
                  <a16:creationId xmlns:a16="http://schemas.microsoft.com/office/drawing/2014/main" id="{E64D22F8-B82B-8B4F-BB50-29AE2AC90B5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487515" y="2975764"/>
              <a:ext cx="1828800" cy="1828800"/>
            </a:xfrm>
            <a:prstGeom prst="rect">
              <a:avLst/>
            </a:prstGeom>
          </p:spPr>
        </p:pic>
        <p:pic>
          <p:nvPicPr>
            <p:cNvPr id="27" name="Picture 26" descr="A picture containing arrow&#10;&#10;Description automatically generated">
              <a:extLst>
                <a:ext uri="{FF2B5EF4-FFF2-40B4-BE49-F238E27FC236}">
                  <a16:creationId xmlns:a16="http://schemas.microsoft.com/office/drawing/2014/main" id="{68B64CEC-E950-7D44-8A19-ADC82E0EE4E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17430" y="2975567"/>
              <a:ext cx="1828800" cy="1828800"/>
            </a:xfrm>
            <a:prstGeom prst="rect">
              <a:avLst/>
            </a:prstGeom>
          </p:spPr>
        </p:pic>
      </p:grpSp>
    </p:spTree>
    <p:extLst>
      <p:ext uri="{BB962C8B-B14F-4D97-AF65-F5344CB8AC3E}">
        <p14:creationId xmlns:p14="http://schemas.microsoft.com/office/powerpoint/2010/main" val="1896960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22115" y="681038"/>
            <a:ext cx="8706633" cy="811231"/>
          </a:xfrm>
        </p:spPr>
        <p:txBody>
          <a:bodyPr>
            <a:noAutofit/>
          </a:bodyPr>
          <a:lstStyle>
            <a:lvl1pPr>
              <a:defRPr sz="4263" b="1" i="0" baseline="0">
                <a:solidFill>
                  <a:srgbClr val="016ED0"/>
                </a:solidFill>
                <a:latin typeface="Roboto Condensed" pitchFamily="2" charset="0"/>
              </a:defRPr>
            </a:lvl1pPr>
          </a:lstStyle>
          <a:p>
            <a:r>
              <a:rPr lang="en-US" dirty="0"/>
              <a:t>Slide Title on This Line</a:t>
            </a:r>
          </a:p>
        </p:txBody>
      </p:sp>
      <p:sp>
        <p:nvSpPr>
          <p:cNvPr id="3" name="Content Placeholder 2"/>
          <p:cNvSpPr>
            <a:spLocks noGrp="1"/>
          </p:cNvSpPr>
          <p:nvPr>
            <p:ph idx="1"/>
          </p:nvPr>
        </p:nvSpPr>
        <p:spPr>
          <a:xfrm>
            <a:off x="2622115" y="1463761"/>
            <a:ext cx="8706633" cy="4318369"/>
          </a:xfrm>
        </p:spPr>
        <p:txBody>
          <a:bodyPr/>
          <a:lstStyle>
            <a:lvl1pPr>
              <a:defRPr b="0" i="0" baseline="0"/>
            </a:lvl1pPr>
          </a:lstStyle>
          <a:p>
            <a:pPr lvl="0"/>
            <a:r>
              <a:rPr lang="en-US" dirty="0"/>
              <a:t>Click to edit Master text styles</a:t>
            </a:r>
          </a:p>
          <a:p>
            <a:pPr lvl="1"/>
            <a:r>
              <a:rPr lang="en-US" dirty="0"/>
              <a:t>• Body text</a:t>
            </a:r>
          </a:p>
          <a:p>
            <a:pPr lvl="2"/>
            <a:r>
              <a:rPr lang="en-US" dirty="0"/>
              <a:t>Bulleted text 1</a:t>
            </a:r>
          </a:p>
          <a:p>
            <a:pPr lvl="3"/>
            <a:r>
              <a:rPr lang="en-US" dirty="0"/>
              <a:t>Bulleted text 2</a:t>
            </a:r>
          </a:p>
          <a:p>
            <a:pPr lvl="4"/>
            <a:r>
              <a:rPr lang="en-US" dirty="0"/>
              <a:t>Fifth level</a:t>
            </a:r>
          </a:p>
        </p:txBody>
      </p:sp>
      <p:sp>
        <p:nvSpPr>
          <p:cNvPr id="6" name="Slide Number Placeholder 5"/>
          <p:cNvSpPr>
            <a:spLocks noGrp="1"/>
          </p:cNvSpPr>
          <p:nvPr>
            <p:ph type="sldNum" sz="quarter" idx="12"/>
          </p:nvPr>
        </p:nvSpPr>
        <p:spPr>
          <a:xfrm>
            <a:off x="11328748" y="5833809"/>
            <a:ext cx="490837" cy="365125"/>
          </a:xfrm>
        </p:spPr>
        <p:txBody>
          <a:bodyPr/>
          <a:lstStyle/>
          <a:p>
            <a:fld id="{AC409B25-1162-AB48-876F-EA4A1FE4A149}" type="slidenum">
              <a:rPr lang="en-US" smtClean="0"/>
              <a:t>‹#›</a:t>
            </a:fld>
            <a:endParaRPr lang="en-US" dirty="0"/>
          </a:p>
        </p:txBody>
      </p:sp>
      <p:sp>
        <p:nvSpPr>
          <p:cNvPr id="7" name="Rectangle 6">
            <a:extLst>
              <a:ext uri="{FF2B5EF4-FFF2-40B4-BE49-F238E27FC236}">
                <a16:creationId xmlns:a16="http://schemas.microsoft.com/office/drawing/2014/main" id="{63C8F3E0-74D8-784E-B05B-D97664031059}"/>
              </a:ext>
            </a:extLst>
          </p:cNvPr>
          <p:cNvSpPr/>
          <p:nvPr userDrawn="1"/>
        </p:nvSpPr>
        <p:spPr>
          <a:xfrm>
            <a:off x="0" y="0"/>
            <a:ext cx="12192000" cy="158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A346EAB-E725-124F-9CF1-0E933871B3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82952"/>
            <a:ext cx="12192000" cy="475048"/>
          </a:xfrm>
          <a:prstGeom prst="rect">
            <a:avLst/>
          </a:prstGeom>
        </p:spPr>
      </p:pic>
      <p:sp>
        <p:nvSpPr>
          <p:cNvPr id="9" name="Rectangle 8">
            <a:extLst>
              <a:ext uri="{FF2B5EF4-FFF2-40B4-BE49-F238E27FC236}">
                <a16:creationId xmlns:a16="http://schemas.microsoft.com/office/drawing/2014/main" id="{676A3175-857B-934C-8BAB-6BA4FBDD0B33}"/>
              </a:ext>
            </a:extLst>
          </p:cNvPr>
          <p:cNvSpPr/>
          <p:nvPr userDrawn="1"/>
        </p:nvSpPr>
        <p:spPr>
          <a:xfrm>
            <a:off x="8351" y="166692"/>
            <a:ext cx="2304288" cy="140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n>
                <a:noFill/>
              </a:ln>
              <a:solidFill>
                <a:schemeClr val="bg1"/>
              </a:solidFill>
            </a:endParaRPr>
          </a:p>
        </p:txBody>
      </p:sp>
      <p:sp>
        <p:nvSpPr>
          <p:cNvPr id="12" name="Rectangle 11">
            <a:extLst>
              <a:ext uri="{FF2B5EF4-FFF2-40B4-BE49-F238E27FC236}">
                <a16:creationId xmlns:a16="http://schemas.microsoft.com/office/drawing/2014/main" id="{81221456-2EB8-304B-8C42-2F8E6CA7988C}"/>
              </a:ext>
            </a:extLst>
          </p:cNvPr>
          <p:cNvSpPr/>
          <p:nvPr userDrawn="1"/>
        </p:nvSpPr>
        <p:spPr>
          <a:xfrm>
            <a:off x="28352" y="166692"/>
            <a:ext cx="2304288" cy="140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bg1"/>
              </a:solidFill>
            </a:endParaRPr>
          </a:p>
        </p:txBody>
      </p:sp>
      <p:pic>
        <p:nvPicPr>
          <p:cNvPr id="11" name="Picture 10">
            <a:extLst>
              <a:ext uri="{FF2B5EF4-FFF2-40B4-BE49-F238E27FC236}">
                <a16:creationId xmlns:a16="http://schemas.microsoft.com/office/drawing/2014/main" id="{7D30FC0E-20CE-8E4A-AB15-E263BF4E73BF}"/>
              </a:ext>
            </a:extLst>
          </p:cNvPr>
          <p:cNvPicPr>
            <a:picLocks noChangeAspect="1"/>
          </p:cNvPicPr>
          <p:nvPr userDrawn="1"/>
        </p:nvPicPr>
        <p:blipFill>
          <a:blip r:embed="rId3"/>
          <a:srcRect/>
          <a:stretch/>
        </p:blipFill>
        <p:spPr>
          <a:xfrm>
            <a:off x="313648" y="339637"/>
            <a:ext cx="1857573" cy="987580"/>
          </a:xfrm>
          <a:prstGeom prst="rect">
            <a:avLst/>
          </a:prstGeom>
        </p:spPr>
      </p:pic>
      <p:pic>
        <p:nvPicPr>
          <p:cNvPr id="21" name="Picture 20" descr="Shape&#10;&#10;Description automatically generated">
            <a:extLst>
              <a:ext uri="{FF2B5EF4-FFF2-40B4-BE49-F238E27FC236}">
                <a16:creationId xmlns:a16="http://schemas.microsoft.com/office/drawing/2014/main" id="{15C3E436-2F27-7342-895F-AB158EA5667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31657" y="188080"/>
            <a:ext cx="278496" cy="1400783"/>
          </a:xfrm>
          <a:prstGeom prst="rect">
            <a:avLst/>
          </a:prstGeom>
        </p:spPr>
      </p:pic>
    </p:spTree>
    <p:extLst>
      <p:ext uri="{BB962C8B-B14F-4D97-AF65-F5344CB8AC3E}">
        <p14:creationId xmlns:p14="http://schemas.microsoft.com/office/powerpoint/2010/main" val="2754771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4"/>
            </a:lvl1pPr>
          </a:lstStyle>
          <a:p>
            <a:r>
              <a:rPr lang="en-US" dirty="0"/>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398">
                <a:solidFill>
                  <a:schemeClr val="tx1">
                    <a:tint val="75000"/>
                  </a:schemeClr>
                </a:solidFill>
              </a:defRPr>
            </a:lvl1pPr>
            <a:lvl2pPr marL="456777" indent="0">
              <a:buNone/>
              <a:defRPr sz="1998">
                <a:solidFill>
                  <a:schemeClr val="tx1">
                    <a:tint val="75000"/>
                  </a:schemeClr>
                </a:solidFill>
              </a:defRPr>
            </a:lvl2pPr>
            <a:lvl3pPr marL="913554" indent="0">
              <a:buNone/>
              <a:defRPr sz="1798">
                <a:solidFill>
                  <a:schemeClr val="tx1">
                    <a:tint val="75000"/>
                  </a:schemeClr>
                </a:solidFill>
              </a:defRPr>
            </a:lvl3pPr>
            <a:lvl4pPr marL="1370331" indent="0">
              <a:buNone/>
              <a:defRPr sz="1599">
                <a:solidFill>
                  <a:schemeClr val="tx1">
                    <a:tint val="75000"/>
                  </a:schemeClr>
                </a:solidFill>
              </a:defRPr>
            </a:lvl4pPr>
            <a:lvl5pPr marL="1827108" indent="0">
              <a:buNone/>
              <a:defRPr sz="1599">
                <a:solidFill>
                  <a:schemeClr val="tx1">
                    <a:tint val="75000"/>
                  </a:schemeClr>
                </a:solidFill>
              </a:defRPr>
            </a:lvl5pPr>
            <a:lvl6pPr marL="2283885" indent="0">
              <a:buNone/>
              <a:defRPr sz="1599">
                <a:solidFill>
                  <a:schemeClr val="tx1">
                    <a:tint val="75000"/>
                  </a:schemeClr>
                </a:solidFill>
              </a:defRPr>
            </a:lvl6pPr>
            <a:lvl7pPr marL="2740663" indent="0">
              <a:buNone/>
              <a:defRPr sz="1599">
                <a:solidFill>
                  <a:schemeClr val="tx1">
                    <a:tint val="75000"/>
                  </a:schemeClr>
                </a:solidFill>
              </a:defRPr>
            </a:lvl7pPr>
            <a:lvl8pPr marL="3197440" indent="0">
              <a:buNone/>
              <a:defRPr sz="1599">
                <a:solidFill>
                  <a:schemeClr val="tx1">
                    <a:tint val="75000"/>
                  </a:schemeClr>
                </a:solidFill>
              </a:defRPr>
            </a:lvl8pPr>
            <a:lvl9pPr marL="3654217" indent="0">
              <a:buNone/>
              <a:defRPr sz="159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409B25-1162-AB48-876F-EA4A1FE4A149}" type="slidenum">
              <a:rPr lang="en-US" smtClean="0"/>
              <a:t>‹#›</a:t>
            </a:fld>
            <a:endParaRPr lang="en-US"/>
          </a:p>
        </p:txBody>
      </p:sp>
      <p:pic>
        <p:nvPicPr>
          <p:cNvPr id="5" name="Picture 4">
            <a:extLst>
              <a:ext uri="{FF2B5EF4-FFF2-40B4-BE49-F238E27FC236}">
                <a16:creationId xmlns:a16="http://schemas.microsoft.com/office/drawing/2014/main" id="{03081E08-45DE-D3E7-DB3E-8311BA461AD8}"/>
              </a:ext>
            </a:extLst>
          </p:cNvPr>
          <p:cNvPicPr>
            <a:picLocks noChangeAspect="1"/>
          </p:cNvPicPr>
          <p:nvPr userDrawn="1"/>
        </p:nvPicPr>
        <p:blipFill>
          <a:blip r:embed="rId2"/>
          <a:srcRect/>
          <a:stretch/>
        </p:blipFill>
        <p:spPr>
          <a:xfrm>
            <a:off x="313648" y="339637"/>
            <a:ext cx="1857573" cy="987580"/>
          </a:xfrm>
          <a:prstGeom prst="rect">
            <a:avLst/>
          </a:prstGeom>
        </p:spPr>
      </p:pic>
    </p:spTree>
    <p:extLst>
      <p:ext uri="{BB962C8B-B14F-4D97-AF65-F5344CB8AC3E}">
        <p14:creationId xmlns:p14="http://schemas.microsoft.com/office/powerpoint/2010/main" val="1009950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9665" y="387074"/>
            <a:ext cx="10515600"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4"/>
            <a:ext cx="51816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BB8F7FAE-E17C-0348-B3D7-E4F023E7B63D}" type="datetimeFigureOut">
              <a:rPr lang="en-US" smtClean="0"/>
              <a:t>5/21/25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2495980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8" b="1"/>
            </a:lvl1pPr>
            <a:lvl2pPr marL="456777" indent="0">
              <a:buNone/>
              <a:defRPr sz="1998" b="1"/>
            </a:lvl2pPr>
            <a:lvl3pPr marL="913554" indent="0">
              <a:buNone/>
              <a:defRPr sz="1798" b="1"/>
            </a:lvl3pPr>
            <a:lvl4pPr marL="1370331" indent="0">
              <a:buNone/>
              <a:defRPr sz="1599" b="1"/>
            </a:lvl4pPr>
            <a:lvl5pPr marL="1827108" indent="0">
              <a:buNone/>
              <a:defRPr sz="1599" b="1"/>
            </a:lvl5pPr>
            <a:lvl6pPr marL="2283885" indent="0">
              <a:buNone/>
              <a:defRPr sz="1599" b="1"/>
            </a:lvl6pPr>
            <a:lvl7pPr marL="2740663" indent="0">
              <a:buNone/>
              <a:defRPr sz="1599" b="1"/>
            </a:lvl7pPr>
            <a:lvl8pPr marL="3197440" indent="0">
              <a:buNone/>
              <a:defRPr sz="1599" b="1"/>
            </a:lvl8pPr>
            <a:lvl9pPr marL="3654217" indent="0">
              <a:buNone/>
              <a:defRPr sz="1599"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8" b="1"/>
            </a:lvl1pPr>
            <a:lvl2pPr marL="456777" indent="0">
              <a:buNone/>
              <a:defRPr sz="1998" b="1"/>
            </a:lvl2pPr>
            <a:lvl3pPr marL="913554" indent="0">
              <a:buNone/>
              <a:defRPr sz="1798" b="1"/>
            </a:lvl3pPr>
            <a:lvl4pPr marL="1370331" indent="0">
              <a:buNone/>
              <a:defRPr sz="1599" b="1"/>
            </a:lvl4pPr>
            <a:lvl5pPr marL="1827108" indent="0">
              <a:buNone/>
              <a:defRPr sz="1599" b="1"/>
            </a:lvl5pPr>
            <a:lvl6pPr marL="2283885" indent="0">
              <a:buNone/>
              <a:defRPr sz="1599" b="1"/>
            </a:lvl6pPr>
            <a:lvl7pPr marL="2740663" indent="0">
              <a:buNone/>
              <a:defRPr sz="1599" b="1"/>
            </a:lvl7pPr>
            <a:lvl8pPr marL="3197440" indent="0">
              <a:buNone/>
              <a:defRPr sz="1599" b="1"/>
            </a:lvl8pPr>
            <a:lvl9pPr marL="3654217" indent="0">
              <a:buNone/>
              <a:defRPr sz="1599"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BB8F7FAE-E17C-0348-B3D7-E4F023E7B63D}" type="datetimeFigureOut">
              <a:rPr lang="en-US" smtClean="0"/>
              <a:t>5/21/25</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540764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BB8F7FAE-E17C-0348-B3D7-E4F023E7B63D}" type="datetimeFigureOut">
              <a:rPr lang="en-US" smtClean="0"/>
              <a:t>5/21/25</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977313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BB8F7FAE-E17C-0348-B3D7-E4F023E7B63D}" type="datetimeFigureOut">
              <a:rPr lang="en-US" smtClean="0"/>
              <a:t>5/21/25</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2999892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197"/>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6"/>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99"/>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BB8F7FAE-E17C-0348-B3D7-E4F023E7B63D}" type="datetimeFigureOut">
              <a:rPr lang="en-US" smtClean="0"/>
              <a:t>5/21/25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2536817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19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6"/>
          </a:xfrm>
        </p:spPr>
        <p:txBody>
          <a:bodyPr anchor="t"/>
          <a:lstStyle>
            <a:lvl1pPr marL="0" indent="0">
              <a:buNone/>
              <a:defRPr sz="3197"/>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99"/>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BB8F7FAE-E17C-0348-B3D7-E4F023E7B63D}" type="datetimeFigureOut">
              <a:rPr lang="en-US" smtClean="0"/>
              <a:t>5/21/25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146562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BEBEBE"/>
            </a:solidFill>
          </a:ln>
        </p:spPr>
        <p:txBody>
          <a:bodyPr wrap="square" lIns="0" tIns="0" rIns="0" bIns="0" rtlCol="0"/>
          <a:lstStyle/>
          <a:p>
            <a:endParaRPr/>
          </a:p>
        </p:txBody>
      </p:sp>
      <p:sp>
        <p:nvSpPr>
          <p:cNvPr id="17" name="bg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D9D9D9"/>
            </a:solidFill>
          </a:ln>
        </p:spPr>
        <p:txBody>
          <a:bodyPr wrap="square" lIns="0" tIns="0" rIns="0" bIns="0" rtlCol="0"/>
          <a:lstStyle/>
          <a:p>
            <a:endParaRPr/>
          </a:p>
        </p:txBody>
      </p:sp>
      <p:sp>
        <p:nvSpPr>
          <p:cNvPr id="18" name="bg object 18"/>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90C225">
              <a:alpha val="30195"/>
            </a:srgbClr>
          </a:solidFill>
        </p:spPr>
        <p:txBody>
          <a:bodyPr wrap="square" lIns="0" tIns="0" rIns="0" bIns="0" rtlCol="0"/>
          <a:lstStyle/>
          <a:p>
            <a:endParaRPr/>
          </a:p>
        </p:txBody>
      </p:sp>
      <p:sp>
        <p:nvSpPr>
          <p:cNvPr id="19" name="bg object 19"/>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20" name="bg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21" name="bg object 21"/>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22" name="bg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23" name="bg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24" name="bg object 24"/>
          <p:cNvSpPr/>
          <p:nvPr/>
        </p:nvSpPr>
        <p:spPr>
          <a:xfrm>
            <a:off x="10372344"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25" name="bg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008000"/>
                </a:solidFill>
                <a:latin typeface="Calibri"/>
                <a:cs typeface="Calibri"/>
              </a:defRPr>
            </a:lvl1pPr>
          </a:lstStyle>
          <a:p>
            <a:endParaRPr/>
          </a:p>
        </p:txBody>
      </p:sp>
      <p:sp>
        <p:nvSpPr>
          <p:cNvPr id="3" name="Holder 3"/>
          <p:cNvSpPr>
            <a:spLocks noGrp="1"/>
          </p:cNvSpPr>
          <p:nvPr>
            <p:ph sz="half" idx="2"/>
          </p:nvPr>
        </p:nvSpPr>
        <p:spPr>
          <a:xfrm>
            <a:off x="677418" y="2215133"/>
            <a:ext cx="4185285" cy="38804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5/21/25</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B8F7FAE-E17C-0348-B3D7-E4F023E7B63D}" type="datetimeFigureOut">
              <a:rPr lang="en-US" smtClean="0"/>
              <a:t>5/21/25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3865571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B8F7FAE-E17C-0348-B3D7-E4F023E7B63D}" type="datetimeFigureOut">
              <a:rPr lang="en-US" smtClean="0"/>
              <a:t>5/21/25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205961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5/21/25</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BEBEBE"/>
            </a:solidFill>
          </a:ln>
        </p:spPr>
        <p:txBody>
          <a:bodyPr wrap="square" lIns="0" tIns="0" rIns="0" bIns="0" rtlCol="0"/>
          <a:lstStyle/>
          <a:p>
            <a:endParaRPr/>
          </a:p>
        </p:txBody>
      </p:sp>
      <p:sp>
        <p:nvSpPr>
          <p:cNvPr id="17" name="bg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D9D9D9"/>
            </a:solidFill>
          </a:ln>
        </p:spPr>
        <p:txBody>
          <a:bodyPr wrap="square" lIns="0" tIns="0" rIns="0" bIns="0" rtlCol="0"/>
          <a:lstStyle/>
          <a:p>
            <a:endParaRPr/>
          </a:p>
        </p:txBody>
      </p:sp>
      <p:sp>
        <p:nvSpPr>
          <p:cNvPr id="18" name="bg object 18"/>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39E39">
              <a:alpha val="30195"/>
            </a:srgbClr>
          </a:solidFill>
        </p:spPr>
        <p:txBody>
          <a:bodyPr wrap="square" lIns="0" tIns="0" rIns="0" bIns="0" rtlCol="0"/>
          <a:lstStyle/>
          <a:p>
            <a:endParaRPr/>
          </a:p>
        </p:txBody>
      </p:sp>
      <p:sp>
        <p:nvSpPr>
          <p:cNvPr id="19" name="bg object 19"/>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39E39">
              <a:alpha val="19999"/>
            </a:srgbClr>
          </a:solidFill>
        </p:spPr>
        <p:txBody>
          <a:bodyPr wrap="square" lIns="0" tIns="0" rIns="0" bIns="0" rtlCol="0"/>
          <a:lstStyle/>
          <a:p>
            <a:endParaRPr/>
          </a:p>
        </p:txBody>
      </p:sp>
      <p:sp>
        <p:nvSpPr>
          <p:cNvPr id="20" name="bg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89B833">
              <a:alpha val="72155"/>
            </a:srgbClr>
          </a:solidFill>
        </p:spPr>
        <p:txBody>
          <a:bodyPr wrap="square" lIns="0" tIns="0" rIns="0" bIns="0" rtlCol="0"/>
          <a:lstStyle/>
          <a:p>
            <a:endParaRPr/>
          </a:p>
        </p:txBody>
      </p:sp>
      <p:sp>
        <p:nvSpPr>
          <p:cNvPr id="21" name="bg object 21"/>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688925">
              <a:alpha val="70195"/>
            </a:srgbClr>
          </a:solidFill>
        </p:spPr>
        <p:txBody>
          <a:bodyPr wrap="square" lIns="0" tIns="0" rIns="0" bIns="0" rtlCol="0"/>
          <a:lstStyle/>
          <a:p>
            <a:endParaRPr/>
          </a:p>
        </p:txBody>
      </p:sp>
      <p:sp>
        <p:nvSpPr>
          <p:cNvPr id="22" name="bg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92D07C">
              <a:alpha val="70195"/>
            </a:srgbClr>
          </a:solidFill>
        </p:spPr>
        <p:txBody>
          <a:bodyPr wrap="square" lIns="0" tIns="0" rIns="0" bIns="0" rtlCol="0"/>
          <a:lstStyle/>
          <a:p>
            <a:endParaRPr/>
          </a:p>
        </p:txBody>
      </p:sp>
      <p:sp>
        <p:nvSpPr>
          <p:cNvPr id="23" name="bg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539E39">
              <a:alpha val="65097"/>
            </a:srgbClr>
          </a:solidFill>
        </p:spPr>
        <p:txBody>
          <a:bodyPr wrap="square" lIns="0" tIns="0" rIns="0" bIns="0" rtlCol="0"/>
          <a:lstStyle/>
          <a:p>
            <a:endParaRPr/>
          </a:p>
        </p:txBody>
      </p:sp>
      <p:sp>
        <p:nvSpPr>
          <p:cNvPr id="24" name="bg object 24"/>
          <p:cNvSpPr/>
          <p:nvPr/>
        </p:nvSpPr>
        <p:spPr>
          <a:xfrm>
            <a:off x="10372344"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539E39">
              <a:alpha val="79998"/>
            </a:srgbClr>
          </a:solidFill>
        </p:spPr>
        <p:txBody>
          <a:bodyPr wrap="square" lIns="0" tIns="0" rIns="0" bIns="0" rtlCol="0"/>
          <a:lstStyle/>
          <a:p>
            <a:endParaRPr/>
          </a:p>
        </p:txBody>
      </p:sp>
      <p:sp>
        <p:nvSpPr>
          <p:cNvPr id="25" name="bg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39E39">
              <a:alpha val="85096"/>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5/21/25</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03EBD8-FD04-4C5A-8F74-C5D5A36506AB}" type="datetime1">
              <a:rPr lang="en-US" smtClean="0"/>
              <a:t>5/21/25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575E8-BE10-4E2C-8ECB-C6077754095D}" type="slidenum">
              <a:rPr lang="en-US" smtClean="0"/>
              <a:t>‹#›</a:t>
            </a:fld>
            <a:endParaRPr lang="en-US"/>
          </a:p>
        </p:txBody>
      </p:sp>
    </p:spTree>
    <p:extLst>
      <p:ext uri="{BB962C8B-B14F-4D97-AF65-F5344CB8AC3E}">
        <p14:creationId xmlns:p14="http://schemas.microsoft.com/office/powerpoint/2010/main" val="26373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381677"/>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AC7031F-A16A-4454-BA6B-A0B86811A2BC}" type="datetime1">
              <a:rPr lang="en-US" smtClean="0"/>
              <a:t>5/21/25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03629F4-3491-4B87-8C8A-1753A6128960}" type="slidenum">
              <a:rPr lang="en-US" smtClean="0"/>
              <a:t>‹#›</a:t>
            </a:fld>
            <a:endParaRPr lang="en-US"/>
          </a:p>
        </p:txBody>
      </p:sp>
    </p:spTree>
    <p:extLst>
      <p:ext uri="{BB962C8B-B14F-4D97-AF65-F5344CB8AC3E}">
        <p14:creationId xmlns:p14="http://schemas.microsoft.com/office/powerpoint/2010/main" val="184373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4"/>
            </a:lvl1pPr>
          </a:lstStyle>
          <a:p>
            <a:r>
              <a:rPr lang="en-US"/>
              <a:t>Click to edit Master title style</a:t>
            </a:r>
            <a:endParaRPr lang="en-US" dirty="0"/>
          </a:p>
        </p:txBody>
      </p:sp>
      <p:sp>
        <p:nvSpPr>
          <p:cNvPr id="3" name="Subtitle 2"/>
          <p:cNvSpPr>
            <a:spLocks noGrp="1"/>
          </p:cNvSpPr>
          <p:nvPr>
            <p:ph type="subTitle" idx="1"/>
          </p:nvPr>
        </p:nvSpPr>
        <p:spPr>
          <a:xfrm>
            <a:off x="1524000" y="3602039"/>
            <a:ext cx="9144000" cy="1655761"/>
          </a:xfrm>
        </p:spPr>
        <p:txBody>
          <a:bodyPr/>
          <a:lstStyle>
            <a:lvl1pPr marL="0" indent="0" algn="ctr">
              <a:buNone/>
              <a:defRPr sz="2398"/>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8F7FAE-E17C-0348-B3D7-E4F023E7B63D}" type="datetimeFigureOut">
              <a:rPr lang="en-US" smtClean="0"/>
              <a:t>5/21/25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09B25-1162-AB48-876F-EA4A1FE4A149}" type="slidenum">
              <a:rPr lang="en-US" smtClean="0"/>
              <a:t>‹#›</a:t>
            </a:fld>
            <a:endParaRPr lang="en-US"/>
          </a:p>
        </p:txBody>
      </p:sp>
    </p:spTree>
    <p:extLst>
      <p:ext uri="{BB962C8B-B14F-4D97-AF65-F5344CB8AC3E}">
        <p14:creationId xmlns:p14="http://schemas.microsoft.com/office/powerpoint/2010/main" val="192470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58467" y="351789"/>
            <a:ext cx="9732645" cy="467994"/>
          </a:xfrm>
          <a:prstGeom prst="rect">
            <a:avLst/>
          </a:prstGeom>
        </p:spPr>
        <p:txBody>
          <a:bodyPr wrap="square" lIns="0" tIns="0" rIns="0" bIns="0">
            <a:spAutoFit/>
          </a:bodyPr>
          <a:lstStyle>
            <a:lvl1pPr>
              <a:defRPr sz="3200" b="1" i="0">
                <a:solidFill>
                  <a:srgbClr val="008000"/>
                </a:solidFill>
                <a:latin typeface="Calibri"/>
                <a:cs typeface="Calibri"/>
              </a:defRPr>
            </a:lvl1pPr>
          </a:lstStyle>
          <a:p>
            <a:endParaRPr/>
          </a:p>
        </p:txBody>
      </p:sp>
      <p:sp>
        <p:nvSpPr>
          <p:cNvPr id="3" name="Holder 3"/>
          <p:cNvSpPr>
            <a:spLocks noGrp="1"/>
          </p:cNvSpPr>
          <p:nvPr>
            <p:ph type="body" idx="1"/>
          </p:nvPr>
        </p:nvSpPr>
        <p:spPr>
          <a:xfrm>
            <a:off x="2037714" y="2494026"/>
            <a:ext cx="8065134" cy="22898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5/21/25</a:t>
            </a:fld>
            <a:endParaRPr lang="en-US"/>
          </a:p>
        </p:txBody>
      </p:sp>
      <p:sp>
        <p:nvSpPr>
          <p:cNvPr id="6" name="Holder 6"/>
          <p:cNvSpPr>
            <a:spLocks noGrp="1"/>
          </p:cNvSpPr>
          <p:nvPr>
            <p:ph type="sldNum" sz="quarter" idx="7"/>
          </p:nvPr>
        </p:nvSpPr>
        <p:spPr>
          <a:xfrm>
            <a:off x="11799696" y="6571589"/>
            <a:ext cx="244475" cy="177800"/>
          </a:xfrm>
          <a:prstGeom prst="rect">
            <a:avLst/>
          </a:prstGeom>
        </p:spPr>
        <p:txBody>
          <a:bodyPr wrap="square" lIns="0" tIns="0" rIns="0" bIns="0">
            <a:spAutoFit/>
          </a:bodyPr>
          <a:lstStyle>
            <a:lvl1pPr>
              <a:defRPr sz="1200" b="0" i="0">
                <a:solidFill>
                  <a:schemeClr val="tx1"/>
                </a:solidFill>
                <a:latin typeface="Calibri"/>
                <a:cs typeface="Calibri"/>
              </a:defRPr>
            </a:lvl1pPr>
          </a:lstStyle>
          <a:p>
            <a:pPr marL="38100">
              <a:lnSpc>
                <a:spcPts val="1240"/>
              </a:lnSpc>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 id="2147483669" r:id="rId7"/>
    <p:sldLayoutId id="2147483670"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4"/>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BB8F7FAE-E17C-0348-B3D7-E4F023E7B63D}" type="datetimeFigureOut">
              <a:rPr lang="en-US" smtClean="0"/>
              <a:t>5/21/25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AC409B25-1162-AB48-876F-EA4A1FE4A149}" type="slidenum">
              <a:rPr lang="en-US" smtClean="0"/>
              <a:t>‹#›</a:t>
            </a:fld>
            <a:endParaRPr lang="en-US"/>
          </a:p>
        </p:txBody>
      </p:sp>
    </p:spTree>
    <p:extLst>
      <p:ext uri="{BB962C8B-B14F-4D97-AF65-F5344CB8AC3E}">
        <p14:creationId xmlns:p14="http://schemas.microsoft.com/office/powerpoint/2010/main" val="2139250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3554"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4"/>
            <a:ext cx="10515600" cy="4351339"/>
          </a:xfrm>
          <a:prstGeom prst="rect">
            <a:avLst/>
          </a:prstGeom>
        </p:spPr>
        <p:txBody>
          <a:bodyPr vert="horz" lIns="91440" tIns="45720" rIns="91440" bIns="45720" rtlCol="0">
            <a:normAutofit/>
          </a:bodyPr>
          <a:lstStyle/>
          <a:p>
            <a:pPr lvl="0"/>
            <a:r>
              <a:rPr lang="en-US" dirty="0"/>
              <a:t>Subhead as Needed</a:t>
            </a:r>
          </a:p>
          <a:p>
            <a:pPr lvl="0"/>
            <a:r>
              <a:rPr lang="en-US" dirty="0"/>
              <a:t>• Body text continues here</a:t>
            </a:r>
          </a:p>
          <a:p>
            <a:pPr lvl="2"/>
            <a:r>
              <a:rPr lang="en-US" dirty="0"/>
              <a:t>Bulleted text 1</a:t>
            </a:r>
          </a:p>
          <a:p>
            <a:pPr lvl="3"/>
            <a:r>
              <a:rPr lang="en-US" dirty="0"/>
              <a:t>Bulleted text 2</a:t>
            </a:r>
          </a:p>
          <a:p>
            <a:pPr lvl="4"/>
            <a:r>
              <a:rPr lang="en-US" dirty="0"/>
              <a:t>Caption style underneath image</a:t>
            </a:r>
          </a:p>
        </p:txBody>
      </p:sp>
      <p:sp>
        <p:nvSpPr>
          <p:cNvPr id="6" name="Slide Number Placeholder 5"/>
          <p:cNvSpPr>
            <a:spLocks noGrp="1"/>
          </p:cNvSpPr>
          <p:nvPr>
            <p:ph type="sldNum" sz="quarter" idx="4"/>
          </p:nvPr>
        </p:nvSpPr>
        <p:spPr>
          <a:xfrm>
            <a:off x="10786075" y="5741827"/>
            <a:ext cx="490837" cy="365125"/>
          </a:xfrm>
          <a:prstGeom prst="rect">
            <a:avLst/>
          </a:prstGeom>
        </p:spPr>
        <p:txBody>
          <a:bodyPr vert="horz" lIns="91440" tIns="45720" rIns="91440" bIns="45720" rtlCol="0" anchor="ctr"/>
          <a:lstStyle>
            <a:lvl1pPr algn="r">
              <a:defRPr sz="1332" b="1" i="0" baseline="0">
                <a:solidFill>
                  <a:schemeClr val="tx1">
                    <a:tint val="75000"/>
                  </a:schemeClr>
                </a:solidFill>
                <a:latin typeface="Roboto" pitchFamily="2" charset="0"/>
              </a:defRPr>
            </a:lvl1pPr>
          </a:lstStyle>
          <a:p>
            <a:fld id="{AC409B25-1162-AB48-876F-EA4A1FE4A149}" type="slidenum">
              <a:rPr lang="en-US" smtClean="0"/>
              <a:pPr/>
              <a:t>‹#›</a:t>
            </a:fld>
            <a:endParaRPr lang="en-US" dirty="0"/>
          </a:p>
        </p:txBody>
      </p:sp>
    </p:spTree>
    <p:extLst>
      <p:ext uri="{BB962C8B-B14F-4D97-AF65-F5344CB8AC3E}">
        <p14:creationId xmlns:p14="http://schemas.microsoft.com/office/powerpoint/2010/main" val="5997173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3554" rtl="0" eaLnBrk="1" latinLnBrk="0" hangingPunct="1">
        <a:lnSpc>
          <a:spcPct val="90000"/>
        </a:lnSpc>
        <a:spcBef>
          <a:spcPct val="0"/>
        </a:spcBef>
        <a:buNone/>
        <a:defRPr sz="4263" b="1" i="0" kern="1200" baseline="0">
          <a:solidFill>
            <a:srgbClr val="016ED0"/>
          </a:solidFill>
          <a:latin typeface="Roboto Condensed" pitchFamily="2" charset="0"/>
          <a:ea typeface="+mj-ea"/>
          <a:cs typeface="+mj-cs"/>
        </a:defRPr>
      </a:lvl1pPr>
    </p:titleStyle>
    <p:bodyStyle>
      <a:lvl1pPr marL="0" indent="0" algn="l" defTabSz="913554" rtl="0" eaLnBrk="1" latinLnBrk="0" hangingPunct="1">
        <a:lnSpc>
          <a:spcPct val="90000"/>
        </a:lnSpc>
        <a:spcBef>
          <a:spcPts val="999"/>
        </a:spcBef>
        <a:buFont typeface="Arial" panose="020B0604020202020204" pitchFamily="34" charset="0"/>
        <a:buNone/>
        <a:defRPr sz="3197" b="1" i="0" kern="1200" baseline="0">
          <a:solidFill>
            <a:schemeClr val="tx1"/>
          </a:solidFill>
          <a:latin typeface="Roboto" pitchFamily="2" charset="0"/>
          <a:ea typeface="+mn-ea"/>
          <a:cs typeface="+mn-cs"/>
        </a:defRPr>
      </a:lvl1pPr>
      <a:lvl2pPr marL="456777" indent="0" algn="l" defTabSz="913554" rtl="0" eaLnBrk="1" latinLnBrk="0" hangingPunct="1">
        <a:lnSpc>
          <a:spcPct val="90000"/>
        </a:lnSpc>
        <a:spcBef>
          <a:spcPts val="500"/>
        </a:spcBef>
        <a:buFont typeface="Arial" panose="020B0604020202020204" pitchFamily="34" charset="0"/>
        <a:buNone/>
        <a:defRPr sz="3197" kern="1200" baseline="0">
          <a:solidFill>
            <a:schemeClr val="tx1"/>
          </a:solidFill>
          <a:latin typeface="Roboto" pitchFamily="2" charset="0"/>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3197" kern="1200" baseline="0">
          <a:solidFill>
            <a:schemeClr val="tx1"/>
          </a:solidFill>
          <a:latin typeface="Roboto" pitchFamily="2" charset="0"/>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3197" kern="1200" baseline="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2398" kern="1200" baseline="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emf"/><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emf"/><Relationship Id="rId7" Type="http://schemas.openxmlformats.org/officeDocument/2006/relationships/diagramColors" Target="../diagrams/colors1.xml"/><Relationship Id="rId2" Type="http://schemas.openxmlformats.org/officeDocument/2006/relationships/image" Target="../media/image22.jpg"/><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emf"/><Relationship Id="rId7" Type="http://schemas.openxmlformats.org/officeDocument/2006/relationships/diagramColors" Target="../diagrams/colors2.xml"/><Relationship Id="rId2" Type="http://schemas.openxmlformats.org/officeDocument/2006/relationships/image" Target="../media/image22.jpg"/><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emf"/><Relationship Id="rId7" Type="http://schemas.openxmlformats.org/officeDocument/2006/relationships/diagramColors" Target="../diagrams/colors3.xml"/><Relationship Id="rId2" Type="http://schemas.openxmlformats.org/officeDocument/2006/relationships/image" Target="../media/image22.jpg"/><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emf"/><Relationship Id="rId7" Type="http://schemas.openxmlformats.org/officeDocument/2006/relationships/diagramColors" Target="../diagrams/colors4.xml"/><Relationship Id="rId2" Type="http://schemas.openxmlformats.org/officeDocument/2006/relationships/image" Target="../media/image22.jpg"/><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mailto:jjones@paint.org" TargetMode="External"/><Relationship Id="rId2" Type="http://schemas.openxmlformats.org/officeDocument/2006/relationships/image" Target="../media/image36.emf"/><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71875" y="3305175"/>
            <a:ext cx="7629525" cy="0"/>
          </a:xfrm>
          <a:custGeom>
            <a:avLst/>
            <a:gdLst/>
            <a:ahLst/>
            <a:cxnLst/>
            <a:rect l="l" t="t" r="r" b="b"/>
            <a:pathLst>
              <a:path w="7629525">
                <a:moveTo>
                  <a:pt x="0" y="0"/>
                </a:moveTo>
                <a:lnTo>
                  <a:pt x="7629144" y="0"/>
                </a:lnTo>
              </a:path>
            </a:pathLst>
          </a:custGeom>
          <a:ln w="9525">
            <a:solidFill>
              <a:srgbClr val="2D2C71"/>
            </a:solidFill>
          </a:ln>
        </p:spPr>
        <p:txBody>
          <a:bodyPr wrap="square" lIns="0" tIns="0" rIns="0" bIns="0" rtlCol="0"/>
          <a:lstStyle/>
          <a:p>
            <a:endParaRPr/>
          </a:p>
        </p:txBody>
      </p:sp>
      <p:sp>
        <p:nvSpPr>
          <p:cNvPr id="3" name="object 3"/>
          <p:cNvSpPr txBox="1"/>
          <p:nvPr/>
        </p:nvSpPr>
        <p:spPr>
          <a:xfrm>
            <a:off x="5187060" y="6337015"/>
            <a:ext cx="1818005" cy="114300"/>
          </a:xfrm>
          <a:prstGeom prst="rect">
            <a:avLst/>
          </a:prstGeom>
        </p:spPr>
        <p:txBody>
          <a:bodyPr vert="horz" wrap="square" lIns="0" tIns="0" rIns="0" bIns="0" rtlCol="0">
            <a:spAutoFit/>
          </a:bodyPr>
          <a:lstStyle/>
          <a:p>
            <a:pPr>
              <a:lnSpc>
                <a:spcPts val="890"/>
              </a:lnSpc>
            </a:pPr>
            <a:r>
              <a:rPr sz="800">
                <a:latin typeface="Arial"/>
                <a:cs typeface="Arial"/>
              </a:rPr>
              <a:t>Draft:</a:t>
            </a:r>
            <a:r>
              <a:rPr sz="800" spc="-25">
                <a:latin typeface="Arial"/>
                <a:cs typeface="Arial"/>
              </a:rPr>
              <a:t> </a:t>
            </a:r>
            <a:r>
              <a:rPr sz="800">
                <a:latin typeface="Arial"/>
                <a:cs typeface="Arial"/>
              </a:rPr>
              <a:t>For</a:t>
            </a:r>
            <a:r>
              <a:rPr sz="800" spc="-20">
                <a:latin typeface="Arial"/>
                <a:cs typeface="Arial"/>
              </a:rPr>
              <a:t> </a:t>
            </a:r>
            <a:r>
              <a:rPr sz="800">
                <a:latin typeface="Arial"/>
                <a:cs typeface="Arial"/>
              </a:rPr>
              <a:t>Policy</a:t>
            </a:r>
            <a:r>
              <a:rPr sz="800" spc="-30">
                <a:latin typeface="Arial"/>
                <a:cs typeface="Arial"/>
              </a:rPr>
              <a:t> </a:t>
            </a:r>
            <a:r>
              <a:rPr sz="800">
                <a:latin typeface="Arial"/>
                <a:cs typeface="Arial"/>
              </a:rPr>
              <a:t>Development</a:t>
            </a:r>
            <a:r>
              <a:rPr sz="800" spc="-10">
                <a:latin typeface="Arial"/>
                <a:cs typeface="Arial"/>
              </a:rPr>
              <a:t> Purposes</a:t>
            </a:r>
            <a:endParaRPr sz="800">
              <a:latin typeface="Arial"/>
              <a:cs typeface="Arial"/>
            </a:endParaRPr>
          </a:p>
        </p:txBody>
      </p:sp>
      <p:sp>
        <p:nvSpPr>
          <p:cNvPr id="4" name="object 4"/>
          <p:cNvSpPr txBox="1">
            <a:spLocks noGrp="1"/>
          </p:cNvSpPr>
          <p:nvPr>
            <p:ph type="title"/>
          </p:nvPr>
        </p:nvSpPr>
        <p:spPr>
          <a:xfrm>
            <a:off x="4738752" y="1981200"/>
            <a:ext cx="6274435" cy="443070"/>
          </a:xfrm>
          <a:prstGeom prst="rect">
            <a:avLst/>
          </a:prstGeom>
        </p:spPr>
        <p:txBody>
          <a:bodyPr vert="horz" wrap="square" lIns="0" tIns="12065" rIns="0" bIns="0" rtlCol="0">
            <a:spAutoFit/>
          </a:bodyPr>
          <a:lstStyle/>
          <a:p>
            <a:pPr marL="12700" algn="r">
              <a:lnSpc>
                <a:spcPct val="100000"/>
              </a:lnSpc>
              <a:spcBef>
                <a:spcPts val="95"/>
              </a:spcBef>
            </a:pPr>
            <a:r>
              <a:rPr sz="280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Commonwealth</a:t>
            </a:r>
            <a:r>
              <a:rPr sz="2800" spc="-95">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 </a:t>
            </a:r>
            <a:r>
              <a:rPr sz="280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of</a:t>
            </a:r>
            <a:r>
              <a:rPr sz="2800" spc="-114">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 </a:t>
            </a:r>
            <a:r>
              <a:rPr sz="2800" spc="-1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Massachusetts</a:t>
            </a:r>
            <a:endParaRPr sz="280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endParaRPr>
          </a:p>
        </p:txBody>
      </p:sp>
      <p:sp>
        <p:nvSpPr>
          <p:cNvPr id="5" name="object 5"/>
          <p:cNvSpPr txBox="1"/>
          <p:nvPr/>
        </p:nvSpPr>
        <p:spPr>
          <a:xfrm>
            <a:off x="4742689" y="2836165"/>
            <a:ext cx="6274435" cy="2190984"/>
          </a:xfrm>
          <a:prstGeom prst="rect">
            <a:avLst/>
          </a:prstGeom>
        </p:spPr>
        <p:txBody>
          <a:bodyPr vert="horz" wrap="square" lIns="0" tIns="13335" rIns="0" bIns="0" rtlCol="0">
            <a:spAutoFit/>
          </a:bodyPr>
          <a:lstStyle/>
          <a:p>
            <a:pPr marR="5080" algn="r">
              <a:lnSpc>
                <a:spcPct val="100000"/>
              </a:lnSpc>
              <a:spcBef>
                <a:spcPts val="105"/>
              </a:spcBef>
            </a:pPr>
            <a:r>
              <a:rPr lang="en-US" sz="20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Extended Producer Responsibility Commission</a:t>
            </a:r>
            <a:endParaRPr sz="20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endParaRPr>
          </a:p>
          <a:p>
            <a:pPr>
              <a:lnSpc>
                <a:spcPct val="100000"/>
              </a:lnSpc>
              <a:spcBef>
                <a:spcPts val="40"/>
              </a:spcBef>
            </a:pPr>
            <a:endParaRPr sz="315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endParaRPr>
          </a:p>
          <a:p>
            <a:pPr marR="5080" algn="r">
              <a:lnSpc>
                <a:spcPct val="100000"/>
              </a:lnSpc>
            </a:pPr>
            <a:r>
              <a:rPr lang="en-US" sz="18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MEETING 2</a:t>
            </a:r>
          </a:p>
          <a:p>
            <a:pPr marR="5080" algn="r">
              <a:lnSpc>
                <a:spcPct val="100000"/>
              </a:lnSpc>
            </a:pPr>
            <a:endParaRPr lang="en-US" sz="18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endParaRPr>
          </a:p>
          <a:p>
            <a:pPr marR="5080" algn="r">
              <a:lnSpc>
                <a:spcPct val="100000"/>
              </a:lnSpc>
            </a:pPr>
            <a:r>
              <a:rPr lang="en-US"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Wednesday, May 21, 2025 | 10 a.m.–12:30 p.m.</a:t>
            </a:r>
          </a:p>
          <a:p>
            <a:pPr marR="5080" algn="r">
              <a:lnSpc>
                <a:spcPct val="100000"/>
              </a:lnSpc>
            </a:pPr>
            <a:r>
              <a:rPr lang="en-US" sz="18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100 Cambridge Street, 2nd floor conference room | Boston</a:t>
            </a:r>
          </a:p>
          <a:p>
            <a:pPr marR="5080" algn="r">
              <a:lnSpc>
                <a:spcPct val="100000"/>
              </a:lnSpc>
            </a:pPr>
            <a:r>
              <a:rPr lang="en-US" sz="18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rPr>
              <a:t>and via Zoom</a:t>
            </a:r>
            <a:endParaRPr sz="1800" dirty="0">
              <a:solidFill>
                <a:srgbClr val="2D2C71"/>
              </a:solidFill>
              <a:latin typeface="Helvetica Neue Roman" panose="02000503000000020004" pitchFamily="2" charset="0"/>
              <a:ea typeface="Helvetica Neue Roman" panose="02000503000000020004" pitchFamily="2" charset="0"/>
              <a:cs typeface="Helvetica Neue Roman" panose="02000503000000020004" pitchFamily="2" charset="0"/>
            </a:endParaRPr>
          </a:p>
        </p:txBody>
      </p:sp>
      <p:sp>
        <p:nvSpPr>
          <p:cNvPr id="6" name="object 6"/>
          <p:cNvSpPr/>
          <p:nvPr/>
        </p:nvSpPr>
        <p:spPr>
          <a:xfrm>
            <a:off x="5026152" y="6300215"/>
            <a:ext cx="2106295" cy="368935"/>
          </a:xfrm>
          <a:custGeom>
            <a:avLst/>
            <a:gdLst/>
            <a:ahLst/>
            <a:cxnLst/>
            <a:rect l="l" t="t" r="r" b="b"/>
            <a:pathLst>
              <a:path w="2106295" h="368934">
                <a:moveTo>
                  <a:pt x="2106168" y="0"/>
                </a:moveTo>
                <a:lnTo>
                  <a:pt x="0" y="0"/>
                </a:lnTo>
                <a:lnTo>
                  <a:pt x="0" y="368808"/>
                </a:lnTo>
                <a:lnTo>
                  <a:pt x="2106168" y="368808"/>
                </a:lnTo>
                <a:lnTo>
                  <a:pt x="2106168" y="0"/>
                </a:lnTo>
                <a:close/>
              </a:path>
            </a:pathLst>
          </a:custGeom>
          <a:solidFill>
            <a:srgbClr val="FFFFFF"/>
          </a:solidFill>
        </p:spPr>
        <p:txBody>
          <a:bodyPr wrap="square" lIns="0" tIns="0" rIns="0" bIns="0" rtlCol="0"/>
          <a:lstStyle/>
          <a:p>
            <a:endParaRPr/>
          </a:p>
        </p:txBody>
      </p:sp>
      <p:pic>
        <p:nvPicPr>
          <p:cNvPr id="7" name="object 7"/>
          <p:cNvPicPr/>
          <p:nvPr/>
        </p:nvPicPr>
        <p:blipFill>
          <a:blip r:embed="rId2" cstate="print"/>
          <a:stretch>
            <a:fillRect/>
          </a:stretch>
        </p:blipFill>
        <p:spPr>
          <a:xfrm>
            <a:off x="959740" y="2133600"/>
            <a:ext cx="2286000" cy="228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30922-F161-6940-9FD1-BF9AC639E917}"/>
              </a:ext>
            </a:extLst>
          </p:cNvPr>
          <p:cNvSpPr/>
          <p:nvPr/>
        </p:nvSpPr>
        <p:spPr>
          <a:xfrm>
            <a:off x="5639" y="20218"/>
            <a:ext cx="12180722" cy="158349"/>
          </a:xfrm>
          <a:prstGeom prst="rect">
            <a:avLst/>
          </a:prstGeom>
          <a:solidFill>
            <a:srgbClr val="016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036" rtl="0"/>
            <a:endParaRPr lang="en-US" sz="2398" kern="1200" dirty="0">
              <a:solidFill>
                <a:prstClr val="white"/>
              </a:solidFill>
              <a:highlight>
                <a:srgbClr val="FFFF00"/>
              </a:highlight>
              <a:latin typeface="Calibri" panose="020F0502020204030204"/>
            </a:endParaRPr>
          </a:p>
        </p:txBody>
      </p:sp>
      <p:pic>
        <p:nvPicPr>
          <p:cNvPr id="18" name="Picture 17">
            <a:extLst>
              <a:ext uri="{FF2B5EF4-FFF2-40B4-BE49-F238E27FC236}">
                <a16:creationId xmlns:a16="http://schemas.microsoft.com/office/drawing/2014/main" id="{4257AEB8-E938-EB48-933F-E9B714AD5278}"/>
              </a:ext>
            </a:extLst>
          </p:cNvPr>
          <p:cNvPicPr>
            <a:picLocks noChangeAspect="1"/>
          </p:cNvPicPr>
          <p:nvPr/>
        </p:nvPicPr>
        <p:blipFill>
          <a:blip r:embed="rId2"/>
          <a:stretch>
            <a:fillRect/>
          </a:stretch>
        </p:blipFill>
        <p:spPr>
          <a:xfrm>
            <a:off x="852999" y="711815"/>
            <a:ext cx="2670114" cy="1405820"/>
          </a:xfrm>
          <a:prstGeom prst="rect">
            <a:avLst/>
          </a:prstGeom>
        </p:spPr>
      </p:pic>
      <p:sp>
        <p:nvSpPr>
          <p:cNvPr id="19" name="TextBox 18">
            <a:extLst>
              <a:ext uri="{FF2B5EF4-FFF2-40B4-BE49-F238E27FC236}">
                <a16:creationId xmlns:a16="http://schemas.microsoft.com/office/drawing/2014/main" id="{42F8180F-D175-944F-9525-3C8BD7D1C14A}"/>
              </a:ext>
            </a:extLst>
          </p:cNvPr>
          <p:cNvSpPr txBox="1"/>
          <p:nvPr/>
        </p:nvSpPr>
        <p:spPr>
          <a:xfrm>
            <a:off x="3998912" y="1192956"/>
            <a:ext cx="6492198" cy="2306337"/>
          </a:xfrm>
          <a:prstGeom prst="rect">
            <a:avLst/>
          </a:prstGeom>
          <a:noFill/>
        </p:spPr>
        <p:txBody>
          <a:bodyPr wrap="square" rtlCol="0">
            <a:spAutoFit/>
          </a:bodyPr>
          <a:lstStyle/>
          <a:p>
            <a:pPr algn="l" defTabSz="609036" rtl="0"/>
            <a:r>
              <a:rPr lang="en-US" sz="4796" kern="1200" dirty="0">
                <a:solidFill>
                  <a:srgbClr val="016ED0"/>
                </a:solidFill>
                <a:latin typeface="Roboto Light" pitchFamily="2" charset="0"/>
                <a:ea typeface="Roboto Light" pitchFamily="2" charset="0"/>
                <a:cs typeface="+mn-cs"/>
              </a:rPr>
              <a:t>Paint Stewardship</a:t>
            </a:r>
          </a:p>
          <a:p>
            <a:pPr algn="l" defTabSz="609036" rtl="0"/>
            <a:endParaRPr lang="en-US" sz="3197" kern="1200" dirty="0">
              <a:solidFill>
                <a:srgbClr val="016ED0"/>
              </a:solidFill>
              <a:latin typeface="Roboto Light" pitchFamily="2" charset="0"/>
              <a:ea typeface="Roboto Light" pitchFamily="2" charset="0"/>
              <a:cs typeface="+mn-cs"/>
            </a:endParaRPr>
          </a:p>
          <a:p>
            <a:pPr algn="l" defTabSz="609036" rtl="0"/>
            <a:endParaRPr lang="en-US" sz="3197" kern="1200" dirty="0">
              <a:solidFill>
                <a:srgbClr val="016ED0"/>
              </a:solidFill>
              <a:latin typeface="Roboto Light" pitchFamily="2" charset="0"/>
              <a:ea typeface="Roboto Light" pitchFamily="2" charset="0"/>
              <a:cs typeface="+mn-cs"/>
            </a:endParaRPr>
          </a:p>
          <a:p>
            <a:pPr algn="l" defTabSz="609036" rtl="0"/>
            <a:r>
              <a:rPr lang="en-US" sz="3197" kern="1200" dirty="0">
                <a:solidFill>
                  <a:srgbClr val="016ED0"/>
                </a:solidFill>
                <a:latin typeface="Roboto Light" pitchFamily="2" charset="0"/>
                <a:ea typeface="Roboto Light" pitchFamily="2" charset="0"/>
                <a:cs typeface="+mn-cs"/>
              </a:rPr>
              <a:t>May 2025</a:t>
            </a:r>
          </a:p>
        </p:txBody>
      </p:sp>
      <p:grpSp>
        <p:nvGrpSpPr>
          <p:cNvPr id="36" name="Group 35">
            <a:extLst>
              <a:ext uri="{FF2B5EF4-FFF2-40B4-BE49-F238E27FC236}">
                <a16:creationId xmlns:a16="http://schemas.microsoft.com/office/drawing/2014/main" id="{78E14A95-5279-8743-83AD-8CD5A5FD070C}"/>
              </a:ext>
            </a:extLst>
          </p:cNvPr>
          <p:cNvGrpSpPr/>
          <p:nvPr/>
        </p:nvGrpSpPr>
        <p:grpSpPr>
          <a:xfrm>
            <a:off x="3694765" y="1121093"/>
            <a:ext cx="7100489" cy="1865760"/>
            <a:chOff x="2588217" y="606415"/>
            <a:chExt cx="5330298" cy="1400616"/>
          </a:xfrm>
        </p:grpSpPr>
        <p:cxnSp>
          <p:nvCxnSpPr>
            <p:cNvPr id="24" name="Straight Connector 23">
              <a:extLst>
                <a:ext uri="{FF2B5EF4-FFF2-40B4-BE49-F238E27FC236}">
                  <a16:creationId xmlns:a16="http://schemas.microsoft.com/office/drawing/2014/main" id="{61FAE154-A3CA-2D43-A17D-8259D9E990F5}"/>
                </a:ext>
              </a:extLst>
            </p:cNvPr>
            <p:cNvCxnSpPr>
              <a:cxnSpLocks/>
            </p:cNvCxnSpPr>
            <p:nvPr/>
          </p:nvCxnSpPr>
          <p:spPr>
            <a:xfrm>
              <a:off x="2588217" y="1774877"/>
              <a:ext cx="5330298" cy="0"/>
            </a:xfrm>
            <a:prstGeom prst="line">
              <a:avLst/>
            </a:prstGeom>
            <a:ln w="11430">
              <a:solidFill>
                <a:srgbClr val="016ED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A61428-6F5C-0341-8603-70AB23588B2A}"/>
                </a:ext>
              </a:extLst>
            </p:cNvPr>
            <p:cNvCxnSpPr>
              <a:cxnSpLocks/>
            </p:cNvCxnSpPr>
            <p:nvPr/>
          </p:nvCxnSpPr>
          <p:spPr>
            <a:xfrm>
              <a:off x="2743200" y="606415"/>
              <a:ext cx="0" cy="140061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6AE500BA-324B-5C4A-BF38-E30B2E57104A}"/>
              </a:ext>
            </a:extLst>
          </p:cNvPr>
          <p:cNvGrpSpPr/>
          <p:nvPr/>
        </p:nvGrpSpPr>
        <p:grpSpPr>
          <a:xfrm>
            <a:off x="5639" y="3929381"/>
            <a:ext cx="12180722" cy="2436144"/>
            <a:chOff x="0" y="2940337"/>
            <a:chExt cx="9144000" cy="1828800"/>
          </a:xfrm>
        </p:grpSpPr>
        <p:pic>
          <p:nvPicPr>
            <p:cNvPr id="7" name="Picture 6" descr="Application, icon&#10;&#10;Description automatically generated">
              <a:extLst>
                <a:ext uri="{FF2B5EF4-FFF2-40B4-BE49-F238E27FC236}">
                  <a16:creationId xmlns:a16="http://schemas.microsoft.com/office/drawing/2014/main" id="{7712B99B-E86C-FB47-ADB7-181533BFE26F}"/>
                </a:ext>
              </a:extLst>
            </p:cNvPr>
            <p:cNvPicPr>
              <a:picLocks noChangeAspect="1"/>
            </p:cNvPicPr>
            <p:nvPr/>
          </p:nvPicPr>
          <p:blipFill>
            <a:blip r:embed="rId3"/>
            <a:stretch>
              <a:fillRect/>
            </a:stretch>
          </p:blipFill>
          <p:spPr>
            <a:xfrm>
              <a:off x="0" y="2940337"/>
              <a:ext cx="1828800" cy="1828800"/>
            </a:xfrm>
            <a:prstGeom prst="rect">
              <a:avLst/>
            </a:prstGeom>
          </p:spPr>
        </p:pic>
        <p:pic>
          <p:nvPicPr>
            <p:cNvPr id="12" name="Picture 11" descr="Diagram, icon&#10;&#10;Description automatically generated">
              <a:extLst>
                <a:ext uri="{FF2B5EF4-FFF2-40B4-BE49-F238E27FC236}">
                  <a16:creationId xmlns:a16="http://schemas.microsoft.com/office/drawing/2014/main" id="{E9E72F8E-1F2B-2A41-A5AF-E7201EA1F15E}"/>
                </a:ext>
              </a:extLst>
            </p:cNvPr>
            <p:cNvPicPr>
              <a:picLocks noChangeAspect="1"/>
            </p:cNvPicPr>
            <p:nvPr/>
          </p:nvPicPr>
          <p:blipFill>
            <a:blip r:embed="rId4"/>
            <a:stretch>
              <a:fillRect/>
            </a:stretch>
          </p:blipFill>
          <p:spPr>
            <a:xfrm>
              <a:off x="3657600" y="2940337"/>
              <a:ext cx="1828800" cy="1828800"/>
            </a:xfrm>
            <a:prstGeom prst="rect">
              <a:avLst/>
            </a:prstGeom>
          </p:spPr>
        </p:pic>
        <p:pic>
          <p:nvPicPr>
            <p:cNvPr id="14" name="Picture 13" descr="A person and person holding cups&#10;&#10;Description automatically generated with low confidence">
              <a:extLst>
                <a:ext uri="{FF2B5EF4-FFF2-40B4-BE49-F238E27FC236}">
                  <a16:creationId xmlns:a16="http://schemas.microsoft.com/office/drawing/2014/main" id="{F4BEBF9F-2248-B04F-9625-2F1859AB6D6B}"/>
                </a:ext>
              </a:extLst>
            </p:cNvPr>
            <p:cNvPicPr>
              <a:picLocks noChangeAspect="1"/>
            </p:cNvPicPr>
            <p:nvPr/>
          </p:nvPicPr>
          <p:blipFill>
            <a:blip r:embed="rId5"/>
            <a:stretch>
              <a:fillRect/>
            </a:stretch>
          </p:blipFill>
          <p:spPr>
            <a:xfrm>
              <a:off x="5486400" y="2940337"/>
              <a:ext cx="1828800" cy="1828800"/>
            </a:xfrm>
            <a:prstGeom prst="rect">
              <a:avLst/>
            </a:prstGeom>
          </p:spPr>
        </p:pic>
        <p:pic>
          <p:nvPicPr>
            <p:cNvPr id="16" name="Picture 15" descr="A picture containing arrow&#10;&#10;Description automatically generated">
              <a:extLst>
                <a:ext uri="{FF2B5EF4-FFF2-40B4-BE49-F238E27FC236}">
                  <a16:creationId xmlns:a16="http://schemas.microsoft.com/office/drawing/2014/main" id="{83A98B3F-7B8B-E543-AE2B-E3928DFCCEC2}"/>
                </a:ext>
              </a:extLst>
            </p:cNvPr>
            <p:cNvPicPr>
              <a:picLocks noChangeAspect="1"/>
            </p:cNvPicPr>
            <p:nvPr/>
          </p:nvPicPr>
          <p:blipFill>
            <a:blip r:embed="rId6"/>
            <a:stretch>
              <a:fillRect/>
            </a:stretch>
          </p:blipFill>
          <p:spPr>
            <a:xfrm>
              <a:off x="7315200" y="2940337"/>
              <a:ext cx="1828800" cy="1828800"/>
            </a:xfrm>
            <a:prstGeom prst="rect">
              <a:avLst/>
            </a:prstGeom>
          </p:spPr>
        </p:pic>
        <p:pic>
          <p:nvPicPr>
            <p:cNvPr id="41" name="Picture 40" descr="A picture containing Petri dish, dishware&#10;&#10;Description automatically generated">
              <a:extLst>
                <a:ext uri="{FF2B5EF4-FFF2-40B4-BE49-F238E27FC236}">
                  <a16:creationId xmlns:a16="http://schemas.microsoft.com/office/drawing/2014/main" id="{801BDF28-A084-A14C-88A7-8BC6E44F14B4}"/>
                </a:ext>
              </a:extLst>
            </p:cNvPr>
            <p:cNvPicPr>
              <a:picLocks noChangeAspect="1"/>
            </p:cNvPicPr>
            <p:nvPr/>
          </p:nvPicPr>
          <p:blipFill>
            <a:blip r:embed="rId7"/>
            <a:stretch>
              <a:fillRect/>
            </a:stretch>
          </p:blipFill>
          <p:spPr>
            <a:xfrm>
              <a:off x="1828800" y="2940337"/>
              <a:ext cx="1828800" cy="1828800"/>
            </a:xfrm>
            <a:prstGeom prst="rect">
              <a:avLst/>
            </a:prstGeom>
          </p:spPr>
        </p:pic>
      </p:grpSp>
      <p:pic>
        <p:nvPicPr>
          <p:cNvPr id="39" name="Picture 38">
            <a:extLst>
              <a:ext uri="{FF2B5EF4-FFF2-40B4-BE49-F238E27FC236}">
                <a16:creationId xmlns:a16="http://schemas.microsoft.com/office/drawing/2014/main" id="{0A280439-9F21-FF4B-A9FC-BA53FB132E4F}"/>
              </a:ext>
            </a:extLst>
          </p:cNvPr>
          <p:cNvPicPr>
            <a:picLocks noChangeAspect="1"/>
          </p:cNvPicPr>
          <p:nvPr/>
        </p:nvPicPr>
        <p:blipFill>
          <a:blip r:embed="rId8"/>
          <a:stretch>
            <a:fillRect/>
          </a:stretch>
        </p:blipFill>
        <p:spPr>
          <a:xfrm>
            <a:off x="5639" y="6361974"/>
            <a:ext cx="12180722" cy="475810"/>
          </a:xfrm>
          <a:prstGeom prst="rect">
            <a:avLst/>
          </a:prstGeom>
        </p:spPr>
      </p:pic>
    </p:spTree>
    <p:extLst>
      <p:ext uri="{BB962C8B-B14F-4D97-AF65-F5344CB8AC3E}">
        <p14:creationId xmlns:p14="http://schemas.microsoft.com/office/powerpoint/2010/main" val="396740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7F868-E45C-C946-9175-8B8E3D704384}"/>
              </a:ext>
            </a:extLst>
          </p:cNvPr>
          <p:cNvPicPr>
            <a:picLocks noChangeAspect="1"/>
          </p:cNvPicPr>
          <p:nvPr/>
        </p:nvPicPr>
        <p:blipFill>
          <a:blip r:embed="rId2"/>
          <a:stretch>
            <a:fillRect/>
          </a:stretch>
        </p:blipFill>
        <p:spPr>
          <a:xfrm>
            <a:off x="5639" y="6361974"/>
            <a:ext cx="12180722" cy="475810"/>
          </a:xfrm>
          <a:prstGeom prst="rect">
            <a:avLst/>
          </a:prstGeom>
        </p:spPr>
      </p:pic>
      <p:grpSp>
        <p:nvGrpSpPr>
          <p:cNvPr id="16" name="Group 15">
            <a:extLst>
              <a:ext uri="{FF2B5EF4-FFF2-40B4-BE49-F238E27FC236}">
                <a16:creationId xmlns:a16="http://schemas.microsoft.com/office/drawing/2014/main" id="{03E3EB6A-990B-EC47-8F2B-51A71C222F42}"/>
              </a:ext>
            </a:extLst>
          </p:cNvPr>
          <p:cNvGrpSpPr/>
          <p:nvPr/>
        </p:nvGrpSpPr>
        <p:grpSpPr>
          <a:xfrm>
            <a:off x="400505" y="256718"/>
            <a:ext cx="2039747" cy="1030313"/>
            <a:chOff x="296423" y="192717"/>
            <a:chExt cx="1531227" cy="773450"/>
          </a:xfrm>
        </p:grpSpPr>
        <p:pic>
          <p:nvPicPr>
            <p:cNvPr id="5" name="Picture 4">
              <a:extLst>
                <a:ext uri="{FF2B5EF4-FFF2-40B4-BE49-F238E27FC236}">
                  <a16:creationId xmlns:a16="http://schemas.microsoft.com/office/drawing/2014/main" id="{89FA5E7A-412B-9042-9B9B-741343B4B34C}"/>
                </a:ext>
              </a:extLst>
            </p:cNvPr>
            <p:cNvPicPr>
              <a:picLocks noChangeAspect="1"/>
            </p:cNvPicPr>
            <p:nvPr/>
          </p:nvPicPr>
          <p:blipFill>
            <a:blip r:embed="rId3"/>
            <a:stretch>
              <a:fillRect/>
            </a:stretch>
          </p:blipFill>
          <p:spPr>
            <a:xfrm>
              <a:off x="296423" y="235052"/>
              <a:ext cx="1246894" cy="656492"/>
            </a:xfrm>
            <a:prstGeom prst="rect">
              <a:avLst/>
            </a:prstGeom>
          </p:spPr>
        </p:pic>
        <p:cxnSp>
          <p:nvCxnSpPr>
            <p:cNvPr id="6" name="Straight Connector 5">
              <a:extLst>
                <a:ext uri="{FF2B5EF4-FFF2-40B4-BE49-F238E27FC236}">
                  <a16:creationId xmlns:a16="http://schemas.microsoft.com/office/drawing/2014/main" id="{A65A2BEC-00D5-F042-AD5C-DB37D3A3C25D}"/>
                </a:ext>
              </a:extLst>
            </p:cNvPr>
            <p:cNvCxnSpPr>
              <a:cxnSpLocks/>
            </p:cNvCxnSpPr>
            <p:nvPr/>
          </p:nvCxnSpPr>
          <p:spPr>
            <a:xfrm>
              <a:off x="1827650" y="192717"/>
              <a:ext cx="0" cy="773450"/>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9BEB0D5-947B-7E48-8BB6-AFEDBE72C7CB}"/>
              </a:ext>
            </a:extLst>
          </p:cNvPr>
          <p:cNvSpPr txBox="1"/>
          <p:nvPr/>
        </p:nvSpPr>
        <p:spPr>
          <a:xfrm>
            <a:off x="2716502" y="693928"/>
            <a:ext cx="6770215" cy="625236"/>
          </a:xfrm>
          <a:prstGeom prst="rect">
            <a:avLst/>
          </a:prstGeom>
          <a:noFill/>
        </p:spPr>
        <p:txBody>
          <a:bodyPr wrap="square" rtlCol="0">
            <a:spAutoFit/>
          </a:bodyPr>
          <a:lstStyle/>
          <a:p>
            <a:pPr algn="l" defTabSz="609036" rtl="0"/>
            <a:r>
              <a:rPr lang="en-US" sz="3463" b="1" kern="1200" dirty="0">
                <a:solidFill>
                  <a:srgbClr val="016ED0"/>
                </a:solidFill>
                <a:latin typeface="Roboto Condensed" pitchFamily="2" charset="0"/>
                <a:ea typeface="Roboto Condensed" pitchFamily="2" charset="0"/>
                <a:cs typeface="+mn-cs"/>
              </a:rPr>
              <a:t>How did we get here??</a:t>
            </a:r>
          </a:p>
        </p:txBody>
      </p:sp>
      <p:sp>
        <p:nvSpPr>
          <p:cNvPr id="10" name="TextBox 9">
            <a:extLst>
              <a:ext uri="{FF2B5EF4-FFF2-40B4-BE49-F238E27FC236}">
                <a16:creationId xmlns:a16="http://schemas.microsoft.com/office/drawing/2014/main" id="{3C6AC172-D3D0-4940-9B48-F6D4C4F68411}"/>
              </a:ext>
            </a:extLst>
          </p:cNvPr>
          <p:cNvSpPr txBox="1"/>
          <p:nvPr/>
        </p:nvSpPr>
        <p:spPr>
          <a:xfrm>
            <a:off x="1078942" y="1492958"/>
            <a:ext cx="3095101" cy="4460837"/>
          </a:xfrm>
          <a:prstGeom prst="rect">
            <a:avLst/>
          </a:prstGeom>
          <a:noFill/>
        </p:spPr>
        <p:txBody>
          <a:bodyPr wrap="square" rtlCol="0">
            <a:spAutoFit/>
          </a:bodyPr>
          <a:lstStyle/>
          <a:p>
            <a:pPr algn="l" defTabSz="609036" rtl="0"/>
            <a:r>
              <a:rPr lang="en-US" sz="1998" b="1" kern="1200" dirty="0">
                <a:solidFill>
                  <a:prstClr val="black"/>
                </a:solidFill>
                <a:latin typeface="Roboto" pitchFamily="2" charset="0"/>
                <a:ea typeface="Roboto" pitchFamily="2" charset="0"/>
                <a:cs typeface="+mn-cs"/>
              </a:rPr>
              <a:t>Paint Product Stewardship Initiative (PPSI) Facilitated by Product Stewardship Institute</a:t>
            </a:r>
            <a:endParaRPr lang="en-US" sz="1998" kern="1200" dirty="0">
              <a:solidFill>
                <a:prstClr val="black"/>
              </a:solidFill>
              <a:latin typeface="Roboto" pitchFamily="2" charset="0"/>
              <a:ea typeface="Roboto" pitchFamily="2" charset="0"/>
              <a:cs typeface="+mn-cs"/>
            </a:endParaRPr>
          </a:p>
          <a:p>
            <a:pPr marL="380648" indent="-380648" algn="l" defTabSz="609036" rtl="0">
              <a:lnSpc>
                <a:spcPts val="2398"/>
              </a:lnSpc>
              <a:buFont typeface="Arial" panose="020B0604020202020204" pitchFamily="34" charset="0"/>
              <a:buChar char="•"/>
            </a:pPr>
            <a:r>
              <a:rPr lang="en-US" sz="1865" kern="1200" dirty="0">
                <a:solidFill>
                  <a:prstClr val="black"/>
                </a:solidFill>
                <a:latin typeface="Roboto" pitchFamily="2" charset="0"/>
                <a:ea typeface="Roboto" pitchFamily="2" charset="0"/>
                <a:cs typeface="+mn-cs"/>
              </a:rPr>
              <a:t>2002 – 2008  </a:t>
            </a:r>
          </a:p>
          <a:p>
            <a:pPr marL="380648" indent="-380648" algn="l" defTabSz="609036" rtl="0">
              <a:lnSpc>
                <a:spcPts val="2398"/>
              </a:lnSpc>
              <a:buFont typeface="Arial" panose="020B0604020202020204" pitchFamily="34" charset="0"/>
              <a:buChar char="•"/>
            </a:pPr>
            <a:r>
              <a:rPr lang="en-US" sz="1865" kern="1200" dirty="0">
                <a:solidFill>
                  <a:prstClr val="black"/>
                </a:solidFill>
                <a:latin typeface="Roboto" pitchFamily="2" charset="0"/>
                <a:ea typeface="Roboto" pitchFamily="2" charset="0"/>
                <a:cs typeface="+mn-cs"/>
              </a:rPr>
              <a:t>April 2005 – agreement to 8 projects at cost of $2M public/private funding</a:t>
            </a:r>
          </a:p>
          <a:p>
            <a:pPr marL="380648" indent="-380648" algn="l" defTabSz="609036" rtl="0">
              <a:lnSpc>
                <a:spcPts val="2398"/>
              </a:lnSpc>
              <a:buFont typeface="Arial" panose="020B0604020202020204" pitchFamily="34" charset="0"/>
              <a:buChar char="•"/>
            </a:pPr>
            <a:r>
              <a:rPr lang="en-US" sz="1865" kern="1200" dirty="0">
                <a:solidFill>
                  <a:prstClr val="black"/>
                </a:solidFill>
                <a:latin typeface="Roboto" pitchFamily="2" charset="0"/>
                <a:ea typeface="Roboto" pitchFamily="2" charset="0"/>
                <a:cs typeface="+mn-cs"/>
              </a:rPr>
              <a:t>October 2007 - elements of draft legislation</a:t>
            </a:r>
          </a:p>
          <a:p>
            <a:pPr algn="l" defTabSz="609036" rtl="0"/>
            <a:endParaRPr lang="en-US" sz="2398" kern="1200" dirty="0">
              <a:solidFill>
                <a:prstClr val="black"/>
              </a:solidFill>
              <a:latin typeface="Roboto" pitchFamily="2" charset="0"/>
              <a:ea typeface="Roboto" pitchFamily="2" charset="0"/>
              <a:cs typeface="+mn-cs"/>
            </a:endParaRPr>
          </a:p>
        </p:txBody>
      </p:sp>
      <p:graphicFrame>
        <p:nvGraphicFramePr>
          <p:cNvPr id="7" name="Diagram 6">
            <a:extLst>
              <a:ext uri="{FF2B5EF4-FFF2-40B4-BE49-F238E27FC236}">
                <a16:creationId xmlns:a16="http://schemas.microsoft.com/office/drawing/2014/main" id="{8806ED31-BD80-2017-2335-3D941CA1AC51}"/>
              </a:ext>
            </a:extLst>
          </p:cNvPr>
          <p:cNvGraphicFramePr/>
          <p:nvPr/>
        </p:nvGraphicFramePr>
        <p:xfrm>
          <a:off x="4563425" y="1397788"/>
          <a:ext cx="6549633" cy="485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300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82F3-C7E8-AC43-8BC4-79F470FCA7B5}"/>
              </a:ext>
            </a:extLst>
          </p:cNvPr>
          <p:cNvSpPr>
            <a:spLocks noGrp="1"/>
          </p:cNvSpPr>
          <p:nvPr>
            <p:ph type="title"/>
          </p:nvPr>
        </p:nvSpPr>
        <p:spPr/>
        <p:txBody>
          <a:bodyPr/>
          <a:lstStyle/>
          <a:p>
            <a:r>
              <a:rPr lang="en-US" dirty="0"/>
              <a:t>Paint Stewardship in the US</a:t>
            </a:r>
          </a:p>
        </p:txBody>
      </p:sp>
      <p:pic>
        <p:nvPicPr>
          <p:cNvPr id="4" name="Picture 3" descr="A map of the united states with green squares&#10;&#10;Description automatically generated">
            <a:extLst>
              <a:ext uri="{FF2B5EF4-FFF2-40B4-BE49-F238E27FC236}">
                <a16:creationId xmlns:a16="http://schemas.microsoft.com/office/drawing/2014/main" id="{64289CE6-8787-A591-282A-B3DB6219E8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4004" y="1511705"/>
            <a:ext cx="9879155" cy="4819974"/>
          </a:xfrm>
          <a:prstGeom prst="rect">
            <a:avLst/>
          </a:prstGeom>
        </p:spPr>
      </p:pic>
    </p:spTree>
    <p:extLst>
      <p:ext uri="{BB962C8B-B14F-4D97-AF65-F5344CB8AC3E}">
        <p14:creationId xmlns:p14="http://schemas.microsoft.com/office/powerpoint/2010/main" val="175263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7F868-E45C-C946-9175-8B8E3D704384}"/>
              </a:ext>
            </a:extLst>
          </p:cNvPr>
          <p:cNvPicPr>
            <a:picLocks noChangeAspect="1"/>
          </p:cNvPicPr>
          <p:nvPr/>
        </p:nvPicPr>
        <p:blipFill>
          <a:blip r:embed="rId2"/>
          <a:stretch>
            <a:fillRect/>
          </a:stretch>
        </p:blipFill>
        <p:spPr>
          <a:xfrm>
            <a:off x="5639" y="6361974"/>
            <a:ext cx="12180722" cy="475810"/>
          </a:xfrm>
          <a:prstGeom prst="rect">
            <a:avLst/>
          </a:prstGeom>
        </p:spPr>
      </p:pic>
      <p:grpSp>
        <p:nvGrpSpPr>
          <p:cNvPr id="16" name="Group 15">
            <a:extLst>
              <a:ext uri="{FF2B5EF4-FFF2-40B4-BE49-F238E27FC236}">
                <a16:creationId xmlns:a16="http://schemas.microsoft.com/office/drawing/2014/main" id="{03E3EB6A-990B-EC47-8F2B-51A71C222F42}"/>
              </a:ext>
            </a:extLst>
          </p:cNvPr>
          <p:cNvGrpSpPr/>
          <p:nvPr/>
        </p:nvGrpSpPr>
        <p:grpSpPr>
          <a:xfrm>
            <a:off x="400505" y="256718"/>
            <a:ext cx="2039747" cy="1030313"/>
            <a:chOff x="296423" y="192717"/>
            <a:chExt cx="1531227" cy="773450"/>
          </a:xfrm>
        </p:grpSpPr>
        <p:pic>
          <p:nvPicPr>
            <p:cNvPr id="5" name="Picture 4">
              <a:extLst>
                <a:ext uri="{FF2B5EF4-FFF2-40B4-BE49-F238E27FC236}">
                  <a16:creationId xmlns:a16="http://schemas.microsoft.com/office/drawing/2014/main" id="{89FA5E7A-412B-9042-9B9B-741343B4B34C}"/>
                </a:ext>
              </a:extLst>
            </p:cNvPr>
            <p:cNvPicPr>
              <a:picLocks noChangeAspect="1"/>
            </p:cNvPicPr>
            <p:nvPr/>
          </p:nvPicPr>
          <p:blipFill>
            <a:blip r:embed="rId3"/>
            <a:stretch>
              <a:fillRect/>
            </a:stretch>
          </p:blipFill>
          <p:spPr>
            <a:xfrm>
              <a:off x="296423" y="235052"/>
              <a:ext cx="1246894" cy="656492"/>
            </a:xfrm>
            <a:prstGeom prst="rect">
              <a:avLst/>
            </a:prstGeom>
          </p:spPr>
        </p:pic>
        <p:cxnSp>
          <p:nvCxnSpPr>
            <p:cNvPr id="6" name="Straight Connector 5">
              <a:extLst>
                <a:ext uri="{FF2B5EF4-FFF2-40B4-BE49-F238E27FC236}">
                  <a16:creationId xmlns:a16="http://schemas.microsoft.com/office/drawing/2014/main" id="{A65A2BEC-00D5-F042-AD5C-DB37D3A3C25D}"/>
                </a:ext>
              </a:extLst>
            </p:cNvPr>
            <p:cNvCxnSpPr>
              <a:cxnSpLocks/>
            </p:cNvCxnSpPr>
            <p:nvPr/>
          </p:nvCxnSpPr>
          <p:spPr>
            <a:xfrm>
              <a:off x="1827650" y="192717"/>
              <a:ext cx="0" cy="773450"/>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9BEB0D5-947B-7E48-8BB6-AFEDBE72C7CB}"/>
              </a:ext>
            </a:extLst>
          </p:cNvPr>
          <p:cNvSpPr txBox="1"/>
          <p:nvPr/>
        </p:nvSpPr>
        <p:spPr>
          <a:xfrm>
            <a:off x="2716500" y="693928"/>
            <a:ext cx="8267921" cy="625236"/>
          </a:xfrm>
          <a:prstGeom prst="rect">
            <a:avLst/>
          </a:prstGeom>
          <a:noFill/>
        </p:spPr>
        <p:txBody>
          <a:bodyPr wrap="square" rtlCol="0">
            <a:spAutoFit/>
          </a:bodyPr>
          <a:lstStyle/>
          <a:p>
            <a:pPr algn="l" defTabSz="609036" rtl="0"/>
            <a:r>
              <a:rPr lang="en-US" sz="3463" b="1" kern="1200" dirty="0">
                <a:solidFill>
                  <a:srgbClr val="016ED0"/>
                </a:solidFill>
                <a:latin typeface="Roboto Condensed" pitchFamily="2" charset="0"/>
                <a:ea typeface="Roboto Condensed" pitchFamily="2" charset="0"/>
                <a:cs typeface="+mn-cs"/>
              </a:rPr>
              <a:t>Model Paint Stewardship Legislation</a:t>
            </a:r>
          </a:p>
        </p:txBody>
      </p:sp>
      <p:graphicFrame>
        <p:nvGraphicFramePr>
          <p:cNvPr id="2" name="Diagram 1">
            <a:extLst>
              <a:ext uri="{FF2B5EF4-FFF2-40B4-BE49-F238E27FC236}">
                <a16:creationId xmlns:a16="http://schemas.microsoft.com/office/drawing/2014/main" id="{32EB4FC5-5F93-DA31-20E8-931BE5034ADA}"/>
              </a:ext>
            </a:extLst>
          </p:cNvPr>
          <p:cNvGraphicFramePr/>
          <p:nvPr/>
        </p:nvGraphicFramePr>
        <p:xfrm>
          <a:off x="2035760" y="2122926"/>
          <a:ext cx="8120481" cy="4012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4986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7F868-E45C-C946-9175-8B8E3D704384}"/>
              </a:ext>
            </a:extLst>
          </p:cNvPr>
          <p:cNvPicPr>
            <a:picLocks noChangeAspect="1"/>
          </p:cNvPicPr>
          <p:nvPr/>
        </p:nvPicPr>
        <p:blipFill>
          <a:blip r:embed="rId2"/>
          <a:stretch>
            <a:fillRect/>
          </a:stretch>
        </p:blipFill>
        <p:spPr>
          <a:xfrm>
            <a:off x="5639" y="6361974"/>
            <a:ext cx="12180722" cy="475810"/>
          </a:xfrm>
          <a:prstGeom prst="rect">
            <a:avLst/>
          </a:prstGeom>
        </p:spPr>
      </p:pic>
      <p:grpSp>
        <p:nvGrpSpPr>
          <p:cNvPr id="16" name="Group 15">
            <a:extLst>
              <a:ext uri="{FF2B5EF4-FFF2-40B4-BE49-F238E27FC236}">
                <a16:creationId xmlns:a16="http://schemas.microsoft.com/office/drawing/2014/main" id="{03E3EB6A-990B-EC47-8F2B-51A71C222F42}"/>
              </a:ext>
            </a:extLst>
          </p:cNvPr>
          <p:cNvGrpSpPr/>
          <p:nvPr/>
        </p:nvGrpSpPr>
        <p:grpSpPr>
          <a:xfrm>
            <a:off x="400505" y="256718"/>
            <a:ext cx="2039747" cy="1030313"/>
            <a:chOff x="296423" y="192717"/>
            <a:chExt cx="1531227" cy="773450"/>
          </a:xfrm>
        </p:grpSpPr>
        <p:pic>
          <p:nvPicPr>
            <p:cNvPr id="5" name="Picture 4">
              <a:extLst>
                <a:ext uri="{FF2B5EF4-FFF2-40B4-BE49-F238E27FC236}">
                  <a16:creationId xmlns:a16="http://schemas.microsoft.com/office/drawing/2014/main" id="{89FA5E7A-412B-9042-9B9B-741343B4B34C}"/>
                </a:ext>
              </a:extLst>
            </p:cNvPr>
            <p:cNvPicPr>
              <a:picLocks noChangeAspect="1"/>
            </p:cNvPicPr>
            <p:nvPr/>
          </p:nvPicPr>
          <p:blipFill>
            <a:blip r:embed="rId3"/>
            <a:stretch>
              <a:fillRect/>
            </a:stretch>
          </p:blipFill>
          <p:spPr>
            <a:xfrm>
              <a:off x="296423" y="235052"/>
              <a:ext cx="1246894" cy="656492"/>
            </a:xfrm>
            <a:prstGeom prst="rect">
              <a:avLst/>
            </a:prstGeom>
          </p:spPr>
        </p:pic>
        <p:cxnSp>
          <p:nvCxnSpPr>
            <p:cNvPr id="6" name="Straight Connector 5">
              <a:extLst>
                <a:ext uri="{FF2B5EF4-FFF2-40B4-BE49-F238E27FC236}">
                  <a16:creationId xmlns:a16="http://schemas.microsoft.com/office/drawing/2014/main" id="{A65A2BEC-00D5-F042-AD5C-DB37D3A3C25D}"/>
                </a:ext>
              </a:extLst>
            </p:cNvPr>
            <p:cNvCxnSpPr>
              <a:cxnSpLocks/>
            </p:cNvCxnSpPr>
            <p:nvPr/>
          </p:nvCxnSpPr>
          <p:spPr>
            <a:xfrm>
              <a:off x="1827650" y="192717"/>
              <a:ext cx="0" cy="773450"/>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9BEB0D5-947B-7E48-8BB6-AFEDBE72C7CB}"/>
              </a:ext>
            </a:extLst>
          </p:cNvPr>
          <p:cNvSpPr txBox="1"/>
          <p:nvPr/>
        </p:nvSpPr>
        <p:spPr>
          <a:xfrm>
            <a:off x="2716502" y="693928"/>
            <a:ext cx="8509922" cy="625236"/>
          </a:xfrm>
          <a:prstGeom prst="rect">
            <a:avLst/>
          </a:prstGeom>
          <a:noFill/>
        </p:spPr>
        <p:txBody>
          <a:bodyPr wrap="square" rtlCol="0">
            <a:spAutoFit/>
          </a:bodyPr>
          <a:lstStyle/>
          <a:p>
            <a:pPr algn="l" defTabSz="609036" rtl="0"/>
            <a:r>
              <a:rPr lang="en-US" sz="3463" b="1" kern="1200" dirty="0">
                <a:solidFill>
                  <a:srgbClr val="016ED0"/>
                </a:solidFill>
                <a:latin typeface="Roboto Condensed" pitchFamily="2" charset="0"/>
                <a:ea typeface="Roboto Condensed" pitchFamily="2" charset="0"/>
                <a:cs typeface="+mn-cs"/>
              </a:rPr>
              <a:t>Requirements of the Paint Stewardship Law</a:t>
            </a:r>
          </a:p>
        </p:txBody>
      </p:sp>
      <p:sp>
        <p:nvSpPr>
          <p:cNvPr id="10" name="TextBox 9">
            <a:extLst>
              <a:ext uri="{FF2B5EF4-FFF2-40B4-BE49-F238E27FC236}">
                <a16:creationId xmlns:a16="http://schemas.microsoft.com/office/drawing/2014/main" id="{3C6AC172-D3D0-4940-9B48-F6D4C4F68411}"/>
              </a:ext>
            </a:extLst>
          </p:cNvPr>
          <p:cNvSpPr txBox="1"/>
          <p:nvPr/>
        </p:nvSpPr>
        <p:spPr>
          <a:xfrm>
            <a:off x="1328580" y="1691767"/>
            <a:ext cx="10164033" cy="5380640"/>
          </a:xfrm>
          <a:prstGeom prst="rect">
            <a:avLst/>
          </a:prstGeom>
          <a:noFill/>
        </p:spPr>
        <p:txBody>
          <a:bodyPr wrap="square" rtlCol="0">
            <a:spAutoFit/>
          </a:bodyPr>
          <a:lstStyle/>
          <a:p>
            <a:pPr algn="l" defTabSz="609036" rtl="0"/>
            <a:r>
              <a:rPr lang="en-US" sz="1998" b="1" kern="1200" dirty="0">
                <a:solidFill>
                  <a:prstClr val="black"/>
                </a:solidFill>
                <a:latin typeface="Roboto" pitchFamily="2" charset="0"/>
                <a:ea typeface="Roboto" pitchFamily="2" charset="0"/>
                <a:cs typeface="+mn-cs"/>
              </a:rPr>
              <a:t>Obligation is on Paint Manufacturers</a:t>
            </a:r>
          </a:p>
          <a:p>
            <a:pPr marL="380648"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provide a paint management system or join stewardship organization (SO) to do so</a:t>
            </a:r>
          </a:p>
          <a:p>
            <a:pPr marL="380648"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System or SO must provide for recycling and proper disposal of leftover paint; reduce the generation of postconsumer paint, and promote reuse</a:t>
            </a:r>
          </a:p>
          <a:p>
            <a:pPr marL="380648"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Develop Program Plan</a:t>
            </a:r>
          </a:p>
          <a:p>
            <a:pPr marL="989684" lvl="1"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Convenient paint collection locations</a:t>
            </a:r>
          </a:p>
          <a:p>
            <a:pPr marL="989684" lvl="1"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Environmentally responsible paint management</a:t>
            </a:r>
          </a:p>
          <a:p>
            <a:pPr marL="380648"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Provide annual report to oversight agency</a:t>
            </a:r>
          </a:p>
          <a:p>
            <a:pPr marL="989684" lvl="1"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Total volume of paint collected</a:t>
            </a:r>
          </a:p>
          <a:p>
            <a:pPr marL="989684" lvl="1"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Method of disposition</a:t>
            </a:r>
          </a:p>
          <a:p>
            <a:pPr marL="989684" lvl="1"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Independent financial audit</a:t>
            </a:r>
          </a:p>
          <a:p>
            <a:pPr marL="989684" lvl="1"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Education and outreach </a:t>
            </a:r>
          </a:p>
          <a:p>
            <a:pPr marL="380648"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Pay for oversight agency review of program plan, annual report and enforcement</a:t>
            </a:r>
          </a:p>
          <a:p>
            <a:pPr marL="380648" indent="-380648" algn="l" defTabSz="609036" rtl="0">
              <a:buFont typeface="Arial" panose="020B0604020202020204" pitchFamily="34" charset="0"/>
              <a:buChar char="•"/>
            </a:pPr>
            <a:endParaRPr lang="en-US" sz="1998" kern="1200" dirty="0">
              <a:solidFill>
                <a:prstClr val="black"/>
              </a:solidFill>
              <a:latin typeface="Roboto" pitchFamily="2" charset="0"/>
              <a:ea typeface="Roboto" pitchFamily="2" charset="0"/>
              <a:cs typeface="+mn-cs"/>
            </a:endParaRPr>
          </a:p>
          <a:p>
            <a:pPr marL="380648" indent="-380648" algn="l" defTabSz="609036" rtl="0">
              <a:buFont typeface="Arial" panose="020B0604020202020204" pitchFamily="34" charset="0"/>
              <a:buChar char="•"/>
            </a:pPr>
            <a:r>
              <a:rPr lang="en-US" sz="1998" kern="1200" dirty="0">
                <a:solidFill>
                  <a:prstClr val="black"/>
                </a:solidFill>
                <a:latin typeface="Roboto" pitchFamily="2" charset="0"/>
                <a:ea typeface="Roboto" pitchFamily="2" charset="0"/>
                <a:cs typeface="+mn-cs"/>
              </a:rPr>
              <a:t>??? What if they don’t???</a:t>
            </a:r>
          </a:p>
          <a:p>
            <a:pPr marL="989684" lvl="1" indent="-380648" algn="l" defTabSz="609036" rtl="0">
              <a:buFont typeface="Arial" panose="020B0604020202020204" pitchFamily="34" charset="0"/>
              <a:buChar char="•"/>
            </a:pPr>
            <a:endParaRPr lang="en-US" sz="1998" kern="1200" dirty="0">
              <a:solidFill>
                <a:prstClr val="black"/>
              </a:solidFill>
              <a:latin typeface="Roboto" pitchFamily="2" charset="0"/>
              <a:ea typeface="Roboto" pitchFamily="2" charset="0"/>
              <a:cs typeface="+mn-cs"/>
            </a:endParaRPr>
          </a:p>
          <a:p>
            <a:pPr algn="l" defTabSz="609036" rtl="0"/>
            <a:endParaRPr lang="en-US" sz="2398" kern="1200" dirty="0">
              <a:solidFill>
                <a:prstClr val="black"/>
              </a:solidFill>
              <a:latin typeface="Roboto" pitchFamily="2" charset="0"/>
              <a:ea typeface="Roboto" pitchFamily="2" charset="0"/>
              <a:cs typeface="+mn-cs"/>
            </a:endParaRPr>
          </a:p>
        </p:txBody>
      </p:sp>
    </p:spTree>
    <p:extLst>
      <p:ext uri="{BB962C8B-B14F-4D97-AF65-F5344CB8AC3E}">
        <p14:creationId xmlns:p14="http://schemas.microsoft.com/office/powerpoint/2010/main" val="11829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7F868-E45C-C946-9175-8B8E3D704384}"/>
              </a:ext>
            </a:extLst>
          </p:cNvPr>
          <p:cNvPicPr>
            <a:picLocks noChangeAspect="1"/>
          </p:cNvPicPr>
          <p:nvPr/>
        </p:nvPicPr>
        <p:blipFill>
          <a:blip r:embed="rId2"/>
          <a:stretch>
            <a:fillRect/>
          </a:stretch>
        </p:blipFill>
        <p:spPr>
          <a:xfrm>
            <a:off x="5639" y="6361974"/>
            <a:ext cx="12180722" cy="475810"/>
          </a:xfrm>
          <a:prstGeom prst="rect">
            <a:avLst/>
          </a:prstGeom>
        </p:spPr>
      </p:pic>
      <p:grpSp>
        <p:nvGrpSpPr>
          <p:cNvPr id="16" name="Group 15">
            <a:extLst>
              <a:ext uri="{FF2B5EF4-FFF2-40B4-BE49-F238E27FC236}">
                <a16:creationId xmlns:a16="http://schemas.microsoft.com/office/drawing/2014/main" id="{03E3EB6A-990B-EC47-8F2B-51A71C222F42}"/>
              </a:ext>
            </a:extLst>
          </p:cNvPr>
          <p:cNvGrpSpPr/>
          <p:nvPr/>
        </p:nvGrpSpPr>
        <p:grpSpPr>
          <a:xfrm>
            <a:off x="400505" y="256718"/>
            <a:ext cx="2039747" cy="1030313"/>
            <a:chOff x="296423" y="192717"/>
            <a:chExt cx="1531227" cy="773450"/>
          </a:xfrm>
        </p:grpSpPr>
        <p:pic>
          <p:nvPicPr>
            <p:cNvPr id="5" name="Picture 4">
              <a:extLst>
                <a:ext uri="{FF2B5EF4-FFF2-40B4-BE49-F238E27FC236}">
                  <a16:creationId xmlns:a16="http://schemas.microsoft.com/office/drawing/2014/main" id="{89FA5E7A-412B-9042-9B9B-741343B4B34C}"/>
                </a:ext>
              </a:extLst>
            </p:cNvPr>
            <p:cNvPicPr>
              <a:picLocks noChangeAspect="1"/>
            </p:cNvPicPr>
            <p:nvPr/>
          </p:nvPicPr>
          <p:blipFill>
            <a:blip r:embed="rId3"/>
            <a:stretch>
              <a:fillRect/>
            </a:stretch>
          </p:blipFill>
          <p:spPr>
            <a:xfrm>
              <a:off x="296423" y="235052"/>
              <a:ext cx="1246894" cy="656492"/>
            </a:xfrm>
            <a:prstGeom prst="rect">
              <a:avLst/>
            </a:prstGeom>
          </p:spPr>
        </p:pic>
        <p:cxnSp>
          <p:nvCxnSpPr>
            <p:cNvPr id="6" name="Straight Connector 5">
              <a:extLst>
                <a:ext uri="{FF2B5EF4-FFF2-40B4-BE49-F238E27FC236}">
                  <a16:creationId xmlns:a16="http://schemas.microsoft.com/office/drawing/2014/main" id="{A65A2BEC-00D5-F042-AD5C-DB37D3A3C25D}"/>
                </a:ext>
              </a:extLst>
            </p:cNvPr>
            <p:cNvCxnSpPr>
              <a:cxnSpLocks/>
            </p:cNvCxnSpPr>
            <p:nvPr/>
          </p:nvCxnSpPr>
          <p:spPr>
            <a:xfrm>
              <a:off x="1827650" y="192717"/>
              <a:ext cx="0" cy="773450"/>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9BEB0D5-947B-7E48-8BB6-AFEDBE72C7CB}"/>
              </a:ext>
            </a:extLst>
          </p:cNvPr>
          <p:cNvSpPr txBox="1"/>
          <p:nvPr/>
        </p:nvSpPr>
        <p:spPr>
          <a:xfrm>
            <a:off x="2716502" y="693929"/>
            <a:ext cx="8606723" cy="1158138"/>
          </a:xfrm>
          <a:prstGeom prst="rect">
            <a:avLst/>
          </a:prstGeom>
          <a:noFill/>
        </p:spPr>
        <p:txBody>
          <a:bodyPr wrap="square" rtlCol="0">
            <a:spAutoFit/>
          </a:bodyPr>
          <a:lstStyle/>
          <a:p>
            <a:pPr algn="ctr" defTabSz="609036" rtl="0"/>
            <a:r>
              <a:rPr lang="en-US" sz="3463" b="1" kern="1200" dirty="0">
                <a:solidFill>
                  <a:srgbClr val="016ED0"/>
                </a:solidFill>
                <a:latin typeface="Roboto Condensed" pitchFamily="2" charset="0"/>
                <a:ea typeface="Roboto Condensed" pitchFamily="2" charset="0"/>
                <a:cs typeface="+mn-cs"/>
              </a:rPr>
              <a:t>Requirements of the Paint Stewardship Law</a:t>
            </a:r>
          </a:p>
          <a:p>
            <a:pPr algn="ctr" defTabSz="609036" rtl="0"/>
            <a:r>
              <a:rPr lang="en-US" sz="3463" b="1" kern="1200" dirty="0">
                <a:solidFill>
                  <a:srgbClr val="016ED0"/>
                </a:solidFill>
                <a:latin typeface="Roboto Condensed" pitchFamily="2" charset="0"/>
                <a:ea typeface="Roboto Condensed" pitchFamily="2" charset="0"/>
                <a:cs typeface="+mn-cs"/>
              </a:rPr>
              <a:t>Role of State Agency</a:t>
            </a:r>
          </a:p>
        </p:txBody>
      </p:sp>
      <p:graphicFrame>
        <p:nvGraphicFramePr>
          <p:cNvPr id="2" name="Diagram 1">
            <a:extLst>
              <a:ext uri="{FF2B5EF4-FFF2-40B4-BE49-F238E27FC236}">
                <a16:creationId xmlns:a16="http://schemas.microsoft.com/office/drawing/2014/main" id="{B3A0927A-21D5-A15D-03A2-3BA1F9E5CE48}"/>
              </a:ext>
            </a:extLst>
          </p:cNvPr>
          <p:cNvGraphicFramePr/>
          <p:nvPr/>
        </p:nvGraphicFramePr>
        <p:xfrm>
          <a:off x="2215570" y="1992418"/>
          <a:ext cx="7940670" cy="4143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1925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7F868-E45C-C946-9175-8B8E3D704384}"/>
              </a:ext>
            </a:extLst>
          </p:cNvPr>
          <p:cNvPicPr>
            <a:picLocks noChangeAspect="1"/>
          </p:cNvPicPr>
          <p:nvPr/>
        </p:nvPicPr>
        <p:blipFill>
          <a:blip r:embed="rId2"/>
          <a:stretch>
            <a:fillRect/>
          </a:stretch>
        </p:blipFill>
        <p:spPr>
          <a:xfrm>
            <a:off x="5639" y="6361974"/>
            <a:ext cx="12180722" cy="475810"/>
          </a:xfrm>
          <a:prstGeom prst="rect">
            <a:avLst/>
          </a:prstGeom>
        </p:spPr>
      </p:pic>
      <p:grpSp>
        <p:nvGrpSpPr>
          <p:cNvPr id="16" name="Group 15">
            <a:extLst>
              <a:ext uri="{FF2B5EF4-FFF2-40B4-BE49-F238E27FC236}">
                <a16:creationId xmlns:a16="http://schemas.microsoft.com/office/drawing/2014/main" id="{03E3EB6A-990B-EC47-8F2B-51A71C222F42}"/>
              </a:ext>
            </a:extLst>
          </p:cNvPr>
          <p:cNvGrpSpPr/>
          <p:nvPr/>
        </p:nvGrpSpPr>
        <p:grpSpPr>
          <a:xfrm>
            <a:off x="400505" y="256718"/>
            <a:ext cx="2039747" cy="1030313"/>
            <a:chOff x="296423" y="192717"/>
            <a:chExt cx="1531227" cy="773450"/>
          </a:xfrm>
        </p:grpSpPr>
        <p:pic>
          <p:nvPicPr>
            <p:cNvPr id="5" name="Picture 4">
              <a:extLst>
                <a:ext uri="{FF2B5EF4-FFF2-40B4-BE49-F238E27FC236}">
                  <a16:creationId xmlns:a16="http://schemas.microsoft.com/office/drawing/2014/main" id="{89FA5E7A-412B-9042-9B9B-741343B4B34C}"/>
                </a:ext>
              </a:extLst>
            </p:cNvPr>
            <p:cNvPicPr>
              <a:picLocks noChangeAspect="1"/>
            </p:cNvPicPr>
            <p:nvPr/>
          </p:nvPicPr>
          <p:blipFill>
            <a:blip r:embed="rId3"/>
            <a:stretch>
              <a:fillRect/>
            </a:stretch>
          </p:blipFill>
          <p:spPr>
            <a:xfrm>
              <a:off x="296423" y="235052"/>
              <a:ext cx="1246894" cy="656492"/>
            </a:xfrm>
            <a:prstGeom prst="rect">
              <a:avLst/>
            </a:prstGeom>
          </p:spPr>
        </p:pic>
        <p:cxnSp>
          <p:nvCxnSpPr>
            <p:cNvPr id="6" name="Straight Connector 5">
              <a:extLst>
                <a:ext uri="{FF2B5EF4-FFF2-40B4-BE49-F238E27FC236}">
                  <a16:creationId xmlns:a16="http://schemas.microsoft.com/office/drawing/2014/main" id="{A65A2BEC-00D5-F042-AD5C-DB37D3A3C25D}"/>
                </a:ext>
              </a:extLst>
            </p:cNvPr>
            <p:cNvCxnSpPr>
              <a:cxnSpLocks/>
            </p:cNvCxnSpPr>
            <p:nvPr/>
          </p:nvCxnSpPr>
          <p:spPr>
            <a:xfrm>
              <a:off x="1827650" y="192717"/>
              <a:ext cx="0" cy="773450"/>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9BEB0D5-947B-7E48-8BB6-AFEDBE72C7CB}"/>
              </a:ext>
            </a:extLst>
          </p:cNvPr>
          <p:cNvSpPr txBox="1"/>
          <p:nvPr/>
        </p:nvSpPr>
        <p:spPr>
          <a:xfrm>
            <a:off x="2716502" y="693928"/>
            <a:ext cx="8784190" cy="625236"/>
          </a:xfrm>
          <a:prstGeom prst="rect">
            <a:avLst/>
          </a:prstGeom>
          <a:noFill/>
        </p:spPr>
        <p:txBody>
          <a:bodyPr wrap="square" rtlCol="0">
            <a:spAutoFit/>
          </a:bodyPr>
          <a:lstStyle/>
          <a:p>
            <a:pPr algn="l" defTabSz="609036" rtl="0"/>
            <a:r>
              <a:rPr lang="en-US" sz="3463" b="1" kern="1200" dirty="0">
                <a:solidFill>
                  <a:srgbClr val="016ED0"/>
                </a:solidFill>
                <a:latin typeface="Roboto Condensed" pitchFamily="2" charset="0"/>
                <a:ea typeface="Roboto Condensed" pitchFamily="2" charset="0"/>
                <a:cs typeface="+mn-cs"/>
              </a:rPr>
              <a:t>Network of Drop-Off Locations</a:t>
            </a:r>
          </a:p>
        </p:txBody>
      </p:sp>
      <p:graphicFrame>
        <p:nvGraphicFramePr>
          <p:cNvPr id="2" name="Diagram 1">
            <a:extLst>
              <a:ext uri="{FF2B5EF4-FFF2-40B4-BE49-F238E27FC236}">
                <a16:creationId xmlns:a16="http://schemas.microsoft.com/office/drawing/2014/main" id="{D3E573DE-8C28-8C9C-2546-44535DF53EE8}"/>
              </a:ext>
            </a:extLst>
          </p:cNvPr>
          <p:cNvGraphicFramePr/>
          <p:nvPr/>
        </p:nvGraphicFramePr>
        <p:xfrm>
          <a:off x="2650596" y="1809707"/>
          <a:ext cx="7505645" cy="4326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A group of people walking on a tiled floor">
            <a:extLst>
              <a:ext uri="{FF2B5EF4-FFF2-40B4-BE49-F238E27FC236}">
                <a16:creationId xmlns:a16="http://schemas.microsoft.com/office/drawing/2014/main" id="{3C1CCC4F-41F6-8D6F-02A2-6FD51B460BEF}"/>
              </a:ext>
            </a:extLst>
          </p:cNvPr>
          <p:cNvPicPr>
            <a:picLocks noChangeAspect="1"/>
          </p:cNvPicPr>
          <p:nvPr/>
        </p:nvPicPr>
        <p:blipFill>
          <a:blip r:embed="rId9"/>
          <a:stretch>
            <a:fillRect/>
          </a:stretch>
        </p:blipFill>
        <p:spPr>
          <a:xfrm>
            <a:off x="400505" y="3688960"/>
            <a:ext cx="3086890" cy="1367887"/>
          </a:xfrm>
          <a:prstGeom prst="rect">
            <a:avLst/>
          </a:prstGeom>
        </p:spPr>
      </p:pic>
    </p:spTree>
    <p:extLst>
      <p:ext uri="{BB962C8B-B14F-4D97-AF65-F5344CB8AC3E}">
        <p14:creationId xmlns:p14="http://schemas.microsoft.com/office/powerpoint/2010/main" val="2765944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F4F64A5-2A0E-8D4B-AA9C-B7B444CA3B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8836" y="1907461"/>
            <a:ext cx="1640048" cy="1389996"/>
          </a:xfrm>
          <a:prstGeom prst="rect">
            <a:avLst/>
          </a:prstGeom>
        </p:spPr>
      </p:pic>
      <p:pic>
        <p:nvPicPr>
          <p:cNvPr id="6" name="Picture 5" descr="Shape&#10;&#10;Description automatically generated">
            <a:extLst>
              <a:ext uri="{FF2B5EF4-FFF2-40B4-BE49-F238E27FC236}">
                <a16:creationId xmlns:a16="http://schemas.microsoft.com/office/drawing/2014/main" id="{DF7D966A-9461-CC45-8202-F1D0BBA3FF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3089" y="1851224"/>
            <a:ext cx="1682300" cy="1556520"/>
          </a:xfrm>
          <a:prstGeom prst="rect">
            <a:avLst/>
          </a:prstGeom>
        </p:spPr>
      </p:pic>
      <p:pic>
        <p:nvPicPr>
          <p:cNvPr id="23" name="Picture 22" descr="Icon&#10;&#10;Description automatically generated with medium confidence">
            <a:extLst>
              <a:ext uri="{FF2B5EF4-FFF2-40B4-BE49-F238E27FC236}">
                <a16:creationId xmlns:a16="http://schemas.microsoft.com/office/drawing/2014/main" id="{6449BD61-8C1E-B54A-AA0A-8BCB73103B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39851" y="4115722"/>
            <a:ext cx="240191" cy="1289438"/>
          </a:xfrm>
          <a:prstGeom prst="rect">
            <a:avLst/>
          </a:prstGeom>
        </p:spPr>
      </p:pic>
      <p:pic>
        <p:nvPicPr>
          <p:cNvPr id="25" name="Picture 24" descr="A picture containing background pattern&#10;&#10;Description automatically generated">
            <a:extLst>
              <a:ext uri="{FF2B5EF4-FFF2-40B4-BE49-F238E27FC236}">
                <a16:creationId xmlns:a16="http://schemas.microsoft.com/office/drawing/2014/main" id="{C30B5969-3F5C-224C-B641-4A5A598141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1912" y="5598462"/>
            <a:ext cx="2751491" cy="210359"/>
          </a:xfrm>
          <a:prstGeom prst="rect">
            <a:avLst/>
          </a:prstGeom>
        </p:spPr>
      </p:pic>
      <p:sp>
        <p:nvSpPr>
          <p:cNvPr id="2" name="Title 1">
            <a:extLst>
              <a:ext uri="{FF2B5EF4-FFF2-40B4-BE49-F238E27FC236}">
                <a16:creationId xmlns:a16="http://schemas.microsoft.com/office/drawing/2014/main" id="{327CF8AE-EB9D-974B-86D1-832EC218E536}"/>
              </a:ext>
            </a:extLst>
          </p:cNvPr>
          <p:cNvSpPr>
            <a:spLocks noGrp="1"/>
          </p:cNvSpPr>
          <p:nvPr>
            <p:ph type="title"/>
          </p:nvPr>
        </p:nvSpPr>
        <p:spPr/>
        <p:txBody>
          <a:bodyPr/>
          <a:lstStyle/>
          <a:p>
            <a:r>
              <a:rPr lang="en-US" dirty="0"/>
              <a:t>How </a:t>
            </a:r>
            <a:r>
              <a:rPr lang="en-US" dirty="0" err="1"/>
              <a:t>PaintCare</a:t>
            </a:r>
            <a:r>
              <a:rPr lang="en-US" dirty="0"/>
              <a:t> is Funded</a:t>
            </a:r>
          </a:p>
        </p:txBody>
      </p:sp>
      <p:pic>
        <p:nvPicPr>
          <p:cNvPr id="5" name="Picture 4" descr="Shape, rectangle&#10;&#10;Description automatically generated">
            <a:extLst>
              <a:ext uri="{FF2B5EF4-FFF2-40B4-BE49-F238E27FC236}">
                <a16:creationId xmlns:a16="http://schemas.microsoft.com/office/drawing/2014/main" id="{17CEC1D8-C7D0-DD47-8501-CDB38CAB5F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42204" y="1596042"/>
            <a:ext cx="4744412" cy="670497"/>
          </a:xfrm>
          <a:prstGeom prst="rect">
            <a:avLst/>
          </a:prstGeom>
        </p:spPr>
      </p:pic>
      <p:pic>
        <p:nvPicPr>
          <p:cNvPr id="7" name="Picture 6" descr="Shape, rectangle&#10;&#10;Description automatically generated">
            <a:extLst>
              <a:ext uri="{FF2B5EF4-FFF2-40B4-BE49-F238E27FC236}">
                <a16:creationId xmlns:a16="http://schemas.microsoft.com/office/drawing/2014/main" id="{F6FE93A0-E0AA-5947-A38A-01016951790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2015" y="3314473"/>
            <a:ext cx="2490625" cy="811232"/>
          </a:xfrm>
          <a:prstGeom prst="rect">
            <a:avLst/>
          </a:prstGeom>
        </p:spPr>
      </p:pic>
      <p:pic>
        <p:nvPicPr>
          <p:cNvPr id="9" name="Picture 8" descr="Shape, rectangle&#10;&#10;Description automatically generated">
            <a:extLst>
              <a:ext uri="{FF2B5EF4-FFF2-40B4-BE49-F238E27FC236}">
                <a16:creationId xmlns:a16="http://schemas.microsoft.com/office/drawing/2014/main" id="{92633B08-9D09-1541-81A2-62CCED040B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45591" y="3302429"/>
            <a:ext cx="3241158" cy="1021166"/>
          </a:xfrm>
          <a:prstGeom prst="rect">
            <a:avLst/>
          </a:prstGeom>
        </p:spPr>
      </p:pic>
      <p:sp>
        <p:nvSpPr>
          <p:cNvPr id="27" name="TextBox 26">
            <a:extLst>
              <a:ext uri="{FF2B5EF4-FFF2-40B4-BE49-F238E27FC236}">
                <a16:creationId xmlns:a16="http://schemas.microsoft.com/office/drawing/2014/main" id="{3EFF342E-F5AE-604C-B8E6-B76064E8223F}"/>
              </a:ext>
            </a:extLst>
          </p:cNvPr>
          <p:cNvSpPr txBox="1"/>
          <p:nvPr/>
        </p:nvSpPr>
        <p:spPr>
          <a:xfrm>
            <a:off x="3757622" y="1738566"/>
            <a:ext cx="4728992" cy="399789"/>
          </a:xfrm>
          <a:prstGeom prst="rect">
            <a:avLst/>
          </a:prstGeom>
          <a:noFill/>
        </p:spPr>
        <p:txBody>
          <a:bodyPr wrap="square" rtlCol="0">
            <a:spAutoFit/>
          </a:bodyPr>
          <a:lstStyle/>
          <a:p>
            <a:pPr algn="ctr" defTabSz="609036" rtl="0"/>
            <a:r>
              <a:rPr lang="en-US" sz="1998" b="1" kern="1200" dirty="0" err="1">
                <a:solidFill>
                  <a:prstClr val="white"/>
                </a:solidFill>
                <a:latin typeface="Roboto Condensed" pitchFamily="2" charset="0"/>
                <a:ea typeface="+mn-ea"/>
                <a:cs typeface="+mn-cs"/>
              </a:rPr>
              <a:t>PaintCare</a:t>
            </a:r>
            <a:r>
              <a:rPr lang="en-US" sz="1998" b="1" kern="1200" dirty="0">
                <a:solidFill>
                  <a:prstClr val="white"/>
                </a:solidFill>
                <a:latin typeface="Roboto Condensed" pitchFamily="2" charset="0"/>
                <a:ea typeface="+mn-ea"/>
                <a:cs typeface="+mn-cs"/>
              </a:rPr>
              <a:t> (Paint Stewardship Organization)</a:t>
            </a:r>
            <a:endParaRPr lang="en-US" sz="1998" kern="1200" dirty="0">
              <a:solidFill>
                <a:prstClr val="white"/>
              </a:solidFill>
              <a:latin typeface="Roboto Condensed" pitchFamily="2" charset="0"/>
              <a:ea typeface="+mn-ea"/>
              <a:cs typeface="+mn-cs"/>
            </a:endParaRPr>
          </a:p>
        </p:txBody>
      </p:sp>
      <p:grpSp>
        <p:nvGrpSpPr>
          <p:cNvPr id="33" name="Group 32">
            <a:extLst>
              <a:ext uri="{FF2B5EF4-FFF2-40B4-BE49-F238E27FC236}">
                <a16:creationId xmlns:a16="http://schemas.microsoft.com/office/drawing/2014/main" id="{5865A04B-39BA-B246-85BF-7167DF807630}"/>
              </a:ext>
            </a:extLst>
          </p:cNvPr>
          <p:cNvGrpSpPr/>
          <p:nvPr/>
        </p:nvGrpSpPr>
        <p:grpSpPr>
          <a:xfrm>
            <a:off x="668641" y="2272528"/>
            <a:ext cx="2824890" cy="830612"/>
            <a:chOff x="497711" y="1773016"/>
            <a:chExt cx="2120629" cy="566851"/>
          </a:xfrm>
        </p:grpSpPr>
        <p:sp>
          <p:nvSpPr>
            <p:cNvPr id="30" name="Rectangle 29">
              <a:extLst>
                <a:ext uri="{FF2B5EF4-FFF2-40B4-BE49-F238E27FC236}">
                  <a16:creationId xmlns:a16="http://schemas.microsoft.com/office/drawing/2014/main" id="{F61B0823-5338-D040-BA6D-6BDFCF74B83B}"/>
                </a:ext>
              </a:extLst>
            </p:cNvPr>
            <p:cNvSpPr/>
            <p:nvPr/>
          </p:nvSpPr>
          <p:spPr>
            <a:xfrm>
              <a:off x="497711" y="1809271"/>
              <a:ext cx="2120629" cy="38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036" rtl="0"/>
              <a:endParaRPr lang="en-US" sz="2398" kern="1200" dirty="0">
                <a:solidFill>
                  <a:prstClr val="white"/>
                </a:solidFill>
                <a:latin typeface="Calibri" panose="020F0502020204030204"/>
              </a:endParaRPr>
            </a:p>
          </p:txBody>
        </p:sp>
        <p:sp>
          <p:nvSpPr>
            <p:cNvPr id="28" name="TextBox 27">
              <a:extLst>
                <a:ext uri="{FF2B5EF4-FFF2-40B4-BE49-F238E27FC236}">
                  <a16:creationId xmlns:a16="http://schemas.microsoft.com/office/drawing/2014/main" id="{940AD53C-BAC0-544E-9B30-671CD8191B82}"/>
                </a:ext>
              </a:extLst>
            </p:cNvPr>
            <p:cNvSpPr txBox="1"/>
            <p:nvPr/>
          </p:nvSpPr>
          <p:spPr>
            <a:xfrm>
              <a:off x="779082" y="1773016"/>
              <a:ext cx="1602993" cy="566851"/>
            </a:xfrm>
            <a:prstGeom prst="rect">
              <a:avLst/>
            </a:prstGeom>
            <a:noFill/>
          </p:spPr>
          <p:txBody>
            <a:bodyPr wrap="square" rtlCol="0">
              <a:spAutoFit/>
            </a:bodyPr>
            <a:lstStyle/>
            <a:p>
              <a:pPr algn="l" defTabSz="609036" rtl="0"/>
              <a:r>
                <a:rPr lang="en-US" sz="1599" kern="1200" dirty="0">
                  <a:solidFill>
                    <a:srgbClr val="004495"/>
                  </a:solidFill>
                  <a:latin typeface="Calibri" panose="020F0502020204030204"/>
                  <a:ea typeface="+mn-ea"/>
                  <a:cs typeface="+mn-cs"/>
                </a:rPr>
                <a:t>Stewardship fee paid on paint sold in state</a:t>
              </a:r>
            </a:p>
            <a:p>
              <a:pPr algn="l" defTabSz="609036" rtl="0"/>
              <a:endParaRPr lang="en-US" sz="1599" kern="1200" dirty="0">
                <a:solidFill>
                  <a:srgbClr val="004495"/>
                </a:solidFill>
                <a:latin typeface="Calibri" panose="020F0502020204030204"/>
                <a:ea typeface="+mn-ea"/>
                <a:cs typeface="+mn-cs"/>
              </a:endParaRPr>
            </a:p>
          </p:txBody>
        </p:sp>
      </p:grpSp>
      <p:sp>
        <p:nvSpPr>
          <p:cNvPr id="40" name="TextBox 39">
            <a:extLst>
              <a:ext uri="{FF2B5EF4-FFF2-40B4-BE49-F238E27FC236}">
                <a16:creationId xmlns:a16="http://schemas.microsoft.com/office/drawing/2014/main" id="{8FFCFF5D-A01E-3741-8693-CF5F9424955F}"/>
              </a:ext>
            </a:extLst>
          </p:cNvPr>
          <p:cNvSpPr txBox="1"/>
          <p:nvPr/>
        </p:nvSpPr>
        <p:spPr>
          <a:xfrm>
            <a:off x="905252" y="3521512"/>
            <a:ext cx="2411969" cy="625428"/>
          </a:xfrm>
          <a:prstGeom prst="rect">
            <a:avLst/>
          </a:prstGeom>
          <a:noFill/>
        </p:spPr>
        <p:txBody>
          <a:bodyPr wrap="square" rtlCol="0">
            <a:spAutoFit/>
          </a:bodyPr>
          <a:lstStyle/>
          <a:p>
            <a:pPr algn="l" defTabSz="609036" rtl="0"/>
            <a:r>
              <a:rPr lang="en-US" sz="1732" b="1" kern="1200" dirty="0">
                <a:solidFill>
                  <a:srgbClr val="004495"/>
                </a:solidFill>
                <a:latin typeface="Roboto Condensed" pitchFamily="2" charset="0"/>
                <a:ea typeface="+mn-ea"/>
                <a:cs typeface="+mn-cs"/>
              </a:rPr>
              <a:t>PAINT MANUFACTURER</a:t>
            </a:r>
            <a:endParaRPr lang="en-US" sz="1732" kern="1200" dirty="0">
              <a:solidFill>
                <a:srgbClr val="004495"/>
              </a:solidFill>
              <a:latin typeface="Roboto Condensed" pitchFamily="2" charset="0"/>
              <a:ea typeface="+mn-ea"/>
              <a:cs typeface="+mn-cs"/>
            </a:endParaRPr>
          </a:p>
          <a:p>
            <a:pPr algn="l" defTabSz="609036" rtl="0"/>
            <a:endParaRPr lang="en-US" sz="1732" kern="1200" dirty="0">
              <a:solidFill>
                <a:srgbClr val="004495"/>
              </a:solidFill>
              <a:latin typeface="Roboto Condensed" pitchFamily="2" charset="0"/>
              <a:ea typeface="+mn-ea"/>
              <a:cs typeface="+mn-cs"/>
            </a:endParaRPr>
          </a:p>
        </p:txBody>
      </p:sp>
      <p:sp>
        <p:nvSpPr>
          <p:cNvPr id="41" name="TextBox 40">
            <a:extLst>
              <a:ext uri="{FF2B5EF4-FFF2-40B4-BE49-F238E27FC236}">
                <a16:creationId xmlns:a16="http://schemas.microsoft.com/office/drawing/2014/main" id="{327AC35C-D8E3-8E4B-9687-284C85203663}"/>
              </a:ext>
            </a:extLst>
          </p:cNvPr>
          <p:cNvSpPr txBox="1"/>
          <p:nvPr/>
        </p:nvSpPr>
        <p:spPr>
          <a:xfrm>
            <a:off x="8028805" y="3378746"/>
            <a:ext cx="3257943" cy="861774"/>
          </a:xfrm>
          <a:prstGeom prst="rect">
            <a:avLst/>
          </a:prstGeom>
          <a:noFill/>
        </p:spPr>
        <p:txBody>
          <a:bodyPr wrap="square" rtlCol="0">
            <a:spAutoFit/>
          </a:bodyPr>
          <a:lstStyle/>
          <a:p>
            <a:pPr algn="ctr" defTabSz="609036" rtl="0">
              <a:lnSpc>
                <a:spcPts val="1998"/>
              </a:lnSpc>
            </a:pPr>
            <a:r>
              <a:rPr lang="en-US" sz="1732" b="1" kern="1200" dirty="0">
                <a:solidFill>
                  <a:srgbClr val="004495"/>
                </a:solidFill>
                <a:latin typeface="Roboto Condensed" pitchFamily="2" charset="0"/>
                <a:ea typeface="+mn-ea"/>
                <a:cs typeface="+mn-cs"/>
              </a:rPr>
              <a:t>PAINT COLLECTION</a:t>
            </a:r>
            <a:endParaRPr lang="en-US" sz="1732" kern="1200" dirty="0">
              <a:solidFill>
                <a:srgbClr val="004495"/>
              </a:solidFill>
              <a:latin typeface="Roboto Condensed" pitchFamily="2" charset="0"/>
              <a:ea typeface="+mn-ea"/>
              <a:cs typeface="+mn-cs"/>
            </a:endParaRPr>
          </a:p>
          <a:p>
            <a:pPr algn="ctr" defTabSz="609036" rtl="0">
              <a:lnSpc>
                <a:spcPts val="1998"/>
              </a:lnSpc>
            </a:pPr>
            <a:r>
              <a:rPr lang="en-US" sz="1732" b="1" kern="1200" dirty="0">
                <a:solidFill>
                  <a:srgbClr val="004495"/>
                </a:solidFill>
                <a:latin typeface="Roboto Condensed" pitchFamily="2" charset="0"/>
                <a:ea typeface="+mn-ea"/>
                <a:cs typeface="+mn-cs"/>
              </a:rPr>
              <a:t>AND RECYCLING, OUTREACH, AND ADMINISTRATION</a:t>
            </a:r>
            <a:endParaRPr lang="en-US" sz="1732" kern="1200" dirty="0">
              <a:solidFill>
                <a:srgbClr val="004495"/>
              </a:solidFill>
              <a:latin typeface="Roboto Condensed" pitchFamily="2" charset="0"/>
              <a:ea typeface="+mn-ea"/>
              <a:cs typeface="+mn-cs"/>
            </a:endParaRPr>
          </a:p>
        </p:txBody>
      </p:sp>
      <p:grpSp>
        <p:nvGrpSpPr>
          <p:cNvPr id="48" name="Group 47">
            <a:extLst>
              <a:ext uri="{FF2B5EF4-FFF2-40B4-BE49-F238E27FC236}">
                <a16:creationId xmlns:a16="http://schemas.microsoft.com/office/drawing/2014/main" id="{3B71A478-0B4F-3946-9742-48247FBE758B}"/>
              </a:ext>
            </a:extLst>
          </p:cNvPr>
          <p:cNvGrpSpPr/>
          <p:nvPr/>
        </p:nvGrpSpPr>
        <p:grpSpPr>
          <a:xfrm>
            <a:off x="1182481" y="5415146"/>
            <a:ext cx="1760270" cy="559593"/>
            <a:chOff x="883448" y="3882928"/>
            <a:chExt cx="1321425" cy="420083"/>
          </a:xfrm>
        </p:grpSpPr>
        <p:pic>
          <p:nvPicPr>
            <p:cNvPr id="13" name="Picture 12" descr="Shape, rectangle&#10;&#10;Description automatically generated">
              <a:extLst>
                <a:ext uri="{FF2B5EF4-FFF2-40B4-BE49-F238E27FC236}">
                  <a16:creationId xmlns:a16="http://schemas.microsoft.com/office/drawing/2014/main" id="{70584000-87DF-BF48-912A-603EE0C610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6131" y="3882928"/>
              <a:ext cx="1318742" cy="420083"/>
            </a:xfrm>
            <a:prstGeom prst="rect">
              <a:avLst/>
            </a:prstGeom>
          </p:spPr>
        </p:pic>
        <p:sp>
          <p:nvSpPr>
            <p:cNvPr id="43" name="TextBox 42">
              <a:extLst>
                <a:ext uri="{FF2B5EF4-FFF2-40B4-BE49-F238E27FC236}">
                  <a16:creationId xmlns:a16="http://schemas.microsoft.com/office/drawing/2014/main" id="{D4CD4403-7584-E046-A8B7-E497FC1F381D}"/>
                </a:ext>
              </a:extLst>
            </p:cNvPr>
            <p:cNvSpPr txBox="1"/>
            <p:nvPr/>
          </p:nvSpPr>
          <p:spPr>
            <a:xfrm>
              <a:off x="883448" y="3939942"/>
              <a:ext cx="1318742" cy="269410"/>
            </a:xfrm>
            <a:prstGeom prst="rect">
              <a:avLst/>
            </a:prstGeom>
            <a:noFill/>
          </p:spPr>
          <p:txBody>
            <a:bodyPr wrap="square" rtlCol="0">
              <a:spAutoFit/>
            </a:bodyPr>
            <a:lstStyle/>
            <a:p>
              <a:pPr algn="l" defTabSz="609036" rtl="0"/>
              <a:r>
                <a:rPr lang="en-US" sz="1732" b="1" kern="1200" dirty="0">
                  <a:solidFill>
                    <a:srgbClr val="004495"/>
                  </a:solidFill>
                  <a:latin typeface="Roboto Condensed" pitchFamily="2" charset="0"/>
                  <a:ea typeface="+mn-ea"/>
                  <a:cs typeface="+mn-cs"/>
                </a:rPr>
                <a:t>PAINT RETAILER</a:t>
              </a:r>
              <a:endParaRPr lang="en-US" sz="1732" kern="1200" dirty="0">
                <a:solidFill>
                  <a:srgbClr val="004495"/>
                </a:solidFill>
                <a:latin typeface="Roboto Condensed" pitchFamily="2" charset="0"/>
                <a:ea typeface="+mn-ea"/>
                <a:cs typeface="+mn-cs"/>
              </a:endParaRPr>
            </a:p>
          </p:txBody>
        </p:sp>
      </p:grpSp>
      <p:grpSp>
        <p:nvGrpSpPr>
          <p:cNvPr id="49" name="Group 48">
            <a:extLst>
              <a:ext uri="{FF2B5EF4-FFF2-40B4-BE49-F238E27FC236}">
                <a16:creationId xmlns:a16="http://schemas.microsoft.com/office/drawing/2014/main" id="{D6EEF456-909E-FE4B-8A24-DD73091D8F47}"/>
              </a:ext>
            </a:extLst>
          </p:cNvPr>
          <p:cNvGrpSpPr/>
          <p:nvPr/>
        </p:nvGrpSpPr>
        <p:grpSpPr>
          <a:xfrm>
            <a:off x="5638466" y="5415143"/>
            <a:ext cx="1785207" cy="559593"/>
            <a:chOff x="4228531" y="3882928"/>
            <a:chExt cx="1340145" cy="420083"/>
          </a:xfrm>
        </p:grpSpPr>
        <p:pic>
          <p:nvPicPr>
            <p:cNvPr id="15" name="Picture 14" descr="Shape, rectangle&#10;&#10;Description automatically generated">
              <a:extLst>
                <a:ext uri="{FF2B5EF4-FFF2-40B4-BE49-F238E27FC236}">
                  <a16:creationId xmlns:a16="http://schemas.microsoft.com/office/drawing/2014/main" id="{63D4A0EA-87DF-AA47-A55B-6D101D568D1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249934" y="3882928"/>
              <a:ext cx="1318742" cy="420083"/>
            </a:xfrm>
            <a:prstGeom prst="rect">
              <a:avLst/>
            </a:prstGeom>
          </p:spPr>
        </p:pic>
        <p:sp>
          <p:nvSpPr>
            <p:cNvPr id="44" name="TextBox 43">
              <a:extLst>
                <a:ext uri="{FF2B5EF4-FFF2-40B4-BE49-F238E27FC236}">
                  <a16:creationId xmlns:a16="http://schemas.microsoft.com/office/drawing/2014/main" id="{1F5CEB05-CEA5-A941-82E1-C72C9979C719}"/>
                </a:ext>
              </a:extLst>
            </p:cNvPr>
            <p:cNvSpPr txBox="1"/>
            <p:nvPr/>
          </p:nvSpPr>
          <p:spPr>
            <a:xfrm>
              <a:off x="4228531" y="3939942"/>
              <a:ext cx="1318742" cy="269410"/>
            </a:xfrm>
            <a:prstGeom prst="rect">
              <a:avLst/>
            </a:prstGeom>
            <a:noFill/>
          </p:spPr>
          <p:txBody>
            <a:bodyPr wrap="square" rtlCol="0">
              <a:spAutoFit/>
            </a:bodyPr>
            <a:lstStyle/>
            <a:p>
              <a:pPr algn="ctr" defTabSz="609036" rtl="0"/>
              <a:r>
                <a:rPr lang="en-US" sz="1732" b="1" kern="1200" dirty="0">
                  <a:solidFill>
                    <a:srgbClr val="004495"/>
                  </a:solidFill>
                  <a:latin typeface="Roboto Condensed" pitchFamily="2" charset="0"/>
                  <a:ea typeface="+mn-ea"/>
                  <a:cs typeface="+mn-cs"/>
                </a:rPr>
                <a:t>CONSUMER</a:t>
              </a:r>
              <a:endParaRPr lang="en-US" sz="1732" kern="1200" dirty="0">
                <a:solidFill>
                  <a:srgbClr val="004495"/>
                </a:solidFill>
                <a:latin typeface="Roboto Condensed" pitchFamily="2" charset="0"/>
                <a:ea typeface="+mn-ea"/>
                <a:cs typeface="+mn-cs"/>
              </a:endParaRPr>
            </a:p>
          </p:txBody>
        </p:sp>
      </p:grpSp>
      <p:grpSp>
        <p:nvGrpSpPr>
          <p:cNvPr id="45" name="Group 44">
            <a:extLst>
              <a:ext uri="{FF2B5EF4-FFF2-40B4-BE49-F238E27FC236}">
                <a16:creationId xmlns:a16="http://schemas.microsoft.com/office/drawing/2014/main" id="{9C4ECFC6-7D15-BB4B-9F02-4030AB023D85}"/>
              </a:ext>
            </a:extLst>
          </p:cNvPr>
          <p:cNvGrpSpPr/>
          <p:nvPr/>
        </p:nvGrpSpPr>
        <p:grpSpPr>
          <a:xfrm>
            <a:off x="790448" y="4270471"/>
            <a:ext cx="2824890" cy="612821"/>
            <a:chOff x="497711" y="1773016"/>
            <a:chExt cx="2120629" cy="418220"/>
          </a:xfrm>
        </p:grpSpPr>
        <p:sp>
          <p:nvSpPr>
            <p:cNvPr id="46" name="Rectangle 45">
              <a:extLst>
                <a:ext uri="{FF2B5EF4-FFF2-40B4-BE49-F238E27FC236}">
                  <a16:creationId xmlns:a16="http://schemas.microsoft.com/office/drawing/2014/main" id="{67C712C5-D72E-004D-8E1A-59D3D1FD43C3}"/>
                </a:ext>
              </a:extLst>
            </p:cNvPr>
            <p:cNvSpPr/>
            <p:nvPr/>
          </p:nvSpPr>
          <p:spPr>
            <a:xfrm>
              <a:off x="497711" y="1809271"/>
              <a:ext cx="2120629" cy="38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036" rtl="0"/>
              <a:endParaRPr lang="en-US" sz="2398" kern="1200" dirty="0">
                <a:solidFill>
                  <a:prstClr val="white"/>
                </a:solidFill>
                <a:latin typeface="Calibri" panose="020F0502020204030204"/>
              </a:endParaRPr>
            </a:p>
          </p:txBody>
        </p:sp>
        <p:sp>
          <p:nvSpPr>
            <p:cNvPr id="47" name="TextBox 46">
              <a:extLst>
                <a:ext uri="{FF2B5EF4-FFF2-40B4-BE49-F238E27FC236}">
                  <a16:creationId xmlns:a16="http://schemas.microsoft.com/office/drawing/2014/main" id="{DF59DAD2-406D-594E-899D-F552BA85C6B9}"/>
                </a:ext>
              </a:extLst>
            </p:cNvPr>
            <p:cNvSpPr txBox="1"/>
            <p:nvPr/>
          </p:nvSpPr>
          <p:spPr>
            <a:xfrm>
              <a:off x="779082" y="1773016"/>
              <a:ext cx="1602993" cy="398905"/>
            </a:xfrm>
            <a:prstGeom prst="rect">
              <a:avLst/>
            </a:prstGeom>
            <a:noFill/>
          </p:spPr>
          <p:txBody>
            <a:bodyPr wrap="square" rtlCol="0">
              <a:spAutoFit/>
            </a:bodyPr>
            <a:lstStyle/>
            <a:p>
              <a:pPr algn="l" defTabSz="609036" rtl="0"/>
              <a:r>
                <a:rPr lang="en-US" sz="1599" kern="1200" dirty="0">
                  <a:solidFill>
                    <a:srgbClr val="004495"/>
                  </a:solidFill>
                  <a:latin typeface="Calibri" panose="020F0502020204030204"/>
                  <a:ea typeface="+mn-ea"/>
                  <a:cs typeface="+mn-cs"/>
                </a:rPr>
                <a:t>Invoice and purchase price includes fee </a:t>
              </a:r>
            </a:p>
          </p:txBody>
        </p:sp>
      </p:grpSp>
      <p:sp>
        <p:nvSpPr>
          <p:cNvPr id="52" name="Rectangle 51">
            <a:extLst>
              <a:ext uri="{FF2B5EF4-FFF2-40B4-BE49-F238E27FC236}">
                <a16:creationId xmlns:a16="http://schemas.microsoft.com/office/drawing/2014/main" id="{54636A28-0A76-5344-BF17-E97E2F2C1041}"/>
              </a:ext>
            </a:extLst>
          </p:cNvPr>
          <p:cNvSpPr/>
          <p:nvPr/>
        </p:nvSpPr>
        <p:spPr>
          <a:xfrm>
            <a:off x="3351808" y="5454187"/>
            <a:ext cx="1756696" cy="55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036" rtl="0"/>
            <a:endParaRPr lang="en-US" sz="2398" kern="1200" dirty="0">
              <a:solidFill>
                <a:prstClr val="white"/>
              </a:solidFill>
              <a:latin typeface="Calibri" panose="020F0502020204030204"/>
            </a:endParaRPr>
          </a:p>
        </p:txBody>
      </p:sp>
      <p:sp>
        <p:nvSpPr>
          <p:cNvPr id="53" name="TextBox 52">
            <a:extLst>
              <a:ext uri="{FF2B5EF4-FFF2-40B4-BE49-F238E27FC236}">
                <a16:creationId xmlns:a16="http://schemas.microsoft.com/office/drawing/2014/main" id="{01AD4214-3D8F-F946-99A0-31B9FEC41C24}"/>
              </a:ext>
            </a:extLst>
          </p:cNvPr>
          <p:cNvSpPr txBox="1"/>
          <p:nvPr/>
        </p:nvSpPr>
        <p:spPr>
          <a:xfrm>
            <a:off x="3389232" y="5401608"/>
            <a:ext cx="1888605" cy="584519"/>
          </a:xfrm>
          <a:prstGeom prst="rect">
            <a:avLst/>
          </a:prstGeom>
          <a:noFill/>
        </p:spPr>
        <p:txBody>
          <a:bodyPr wrap="square" rtlCol="0">
            <a:spAutoFit/>
          </a:bodyPr>
          <a:lstStyle/>
          <a:p>
            <a:pPr algn="l" defTabSz="609036" rtl="0"/>
            <a:r>
              <a:rPr lang="en-US" sz="1599" kern="1200" dirty="0">
                <a:solidFill>
                  <a:srgbClr val="004495"/>
                </a:solidFill>
                <a:latin typeface="Calibri" panose="020F0502020204030204"/>
                <a:ea typeface="+mn-ea"/>
                <a:cs typeface="+mn-cs"/>
              </a:rPr>
              <a:t>Purchase price of paint includes fee</a:t>
            </a:r>
          </a:p>
        </p:txBody>
      </p:sp>
    </p:spTree>
    <p:extLst>
      <p:ext uri="{BB962C8B-B14F-4D97-AF65-F5344CB8AC3E}">
        <p14:creationId xmlns:p14="http://schemas.microsoft.com/office/powerpoint/2010/main" val="192930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4B05-C428-6547-91F2-777D1ABC1AB6}"/>
              </a:ext>
            </a:extLst>
          </p:cNvPr>
          <p:cNvSpPr>
            <a:spLocks noGrp="1"/>
          </p:cNvSpPr>
          <p:nvPr>
            <p:ph type="title"/>
          </p:nvPr>
        </p:nvSpPr>
        <p:spPr>
          <a:xfrm>
            <a:off x="2625329" y="681038"/>
            <a:ext cx="3649801" cy="811232"/>
          </a:xfrm>
        </p:spPr>
        <p:txBody>
          <a:bodyPr/>
          <a:lstStyle/>
          <a:p>
            <a:r>
              <a:rPr lang="en-US" dirty="0"/>
              <a:t>Fee Schedules</a:t>
            </a:r>
          </a:p>
        </p:txBody>
      </p:sp>
      <p:pic>
        <p:nvPicPr>
          <p:cNvPr id="5" name="Picture 4" descr="Icon&#10;&#10;Description automatically generated">
            <a:extLst>
              <a:ext uri="{FF2B5EF4-FFF2-40B4-BE49-F238E27FC236}">
                <a16:creationId xmlns:a16="http://schemas.microsoft.com/office/drawing/2014/main" id="{C82A39BE-7F1B-734C-BFEF-DA5B4A9725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804" y="2562516"/>
            <a:ext cx="10604393" cy="2912225"/>
          </a:xfrm>
          <a:prstGeom prst="rect">
            <a:avLst/>
          </a:prstGeom>
        </p:spPr>
      </p:pic>
      <p:sp>
        <p:nvSpPr>
          <p:cNvPr id="6" name="TextBox 5">
            <a:extLst>
              <a:ext uri="{FF2B5EF4-FFF2-40B4-BE49-F238E27FC236}">
                <a16:creationId xmlns:a16="http://schemas.microsoft.com/office/drawing/2014/main" id="{BCA434C6-A68E-5A41-A815-0D294908C571}"/>
              </a:ext>
            </a:extLst>
          </p:cNvPr>
          <p:cNvSpPr txBox="1"/>
          <p:nvPr/>
        </p:nvSpPr>
        <p:spPr>
          <a:xfrm>
            <a:off x="1640122" y="1934987"/>
            <a:ext cx="2077888" cy="912301"/>
          </a:xfrm>
          <a:prstGeom prst="rect">
            <a:avLst/>
          </a:prstGeom>
          <a:noFill/>
        </p:spPr>
        <p:txBody>
          <a:bodyPr wrap="square" rtlCol="0">
            <a:spAutoFit/>
          </a:bodyPr>
          <a:lstStyle/>
          <a:p>
            <a:pPr algn="ctr" defTabSz="609036" rtl="0"/>
            <a:r>
              <a:rPr lang="en-US" sz="2664" b="1" kern="1200" dirty="0">
                <a:solidFill>
                  <a:srgbClr val="0070C0"/>
                </a:solidFill>
                <a:latin typeface="Calibri" panose="020F0502020204030204"/>
                <a:ea typeface="+mn-ea"/>
                <a:cs typeface="+mn-cs"/>
              </a:rPr>
              <a:t>$0.30–$0.65</a:t>
            </a:r>
            <a:endParaRPr lang="en-US" sz="2664" kern="1200" dirty="0">
              <a:solidFill>
                <a:srgbClr val="0070C0"/>
              </a:solidFill>
              <a:latin typeface="Calibri" panose="020F0502020204030204"/>
              <a:ea typeface="+mn-ea"/>
              <a:cs typeface="+mn-cs"/>
            </a:endParaRPr>
          </a:p>
          <a:p>
            <a:pPr algn="ctr" defTabSz="609036" rtl="0"/>
            <a:endParaRPr lang="en-US" sz="2664" kern="1200" dirty="0">
              <a:solidFill>
                <a:srgbClr val="0070C0"/>
              </a:solidFill>
              <a:latin typeface="Calibri" panose="020F0502020204030204"/>
              <a:ea typeface="+mn-ea"/>
              <a:cs typeface="+mn-cs"/>
            </a:endParaRPr>
          </a:p>
        </p:txBody>
      </p:sp>
      <p:sp>
        <p:nvSpPr>
          <p:cNvPr id="7" name="TextBox 6">
            <a:extLst>
              <a:ext uri="{FF2B5EF4-FFF2-40B4-BE49-F238E27FC236}">
                <a16:creationId xmlns:a16="http://schemas.microsoft.com/office/drawing/2014/main" id="{369FDC03-C31B-2F43-987B-1BA005F1E73F}"/>
              </a:ext>
            </a:extLst>
          </p:cNvPr>
          <p:cNvSpPr txBox="1"/>
          <p:nvPr/>
        </p:nvSpPr>
        <p:spPr>
          <a:xfrm>
            <a:off x="5061472" y="1934987"/>
            <a:ext cx="2077888" cy="912301"/>
          </a:xfrm>
          <a:prstGeom prst="rect">
            <a:avLst/>
          </a:prstGeom>
          <a:noFill/>
        </p:spPr>
        <p:txBody>
          <a:bodyPr wrap="square" rtlCol="0">
            <a:spAutoFit/>
          </a:bodyPr>
          <a:lstStyle/>
          <a:p>
            <a:pPr algn="ctr" defTabSz="609036" rtl="0"/>
            <a:r>
              <a:rPr lang="en-US" sz="2664" b="1" kern="1200" dirty="0">
                <a:solidFill>
                  <a:srgbClr val="0070C0"/>
                </a:solidFill>
                <a:latin typeface="Calibri" panose="020F0502020204030204"/>
                <a:ea typeface="+mn-ea"/>
                <a:cs typeface="+mn-cs"/>
              </a:rPr>
              <a:t>$0.65–$1.35</a:t>
            </a:r>
            <a:endParaRPr lang="en-US" sz="2664" kern="1200" dirty="0">
              <a:solidFill>
                <a:srgbClr val="0070C0"/>
              </a:solidFill>
              <a:latin typeface="Calibri" panose="020F0502020204030204"/>
              <a:ea typeface="+mn-ea"/>
              <a:cs typeface="+mn-cs"/>
            </a:endParaRPr>
          </a:p>
          <a:p>
            <a:pPr algn="ctr" defTabSz="609036" rtl="0"/>
            <a:endParaRPr lang="en-US" sz="2664" kern="1200" dirty="0">
              <a:solidFill>
                <a:srgbClr val="0070C0"/>
              </a:solidFill>
              <a:latin typeface="Calibri" panose="020F0502020204030204"/>
              <a:ea typeface="+mn-ea"/>
              <a:cs typeface="+mn-cs"/>
            </a:endParaRPr>
          </a:p>
        </p:txBody>
      </p:sp>
      <p:sp>
        <p:nvSpPr>
          <p:cNvPr id="8" name="TextBox 7">
            <a:extLst>
              <a:ext uri="{FF2B5EF4-FFF2-40B4-BE49-F238E27FC236}">
                <a16:creationId xmlns:a16="http://schemas.microsoft.com/office/drawing/2014/main" id="{7D8D9082-9CE7-894A-9D3B-FEF373F4E7DC}"/>
              </a:ext>
            </a:extLst>
          </p:cNvPr>
          <p:cNvSpPr txBox="1"/>
          <p:nvPr/>
        </p:nvSpPr>
        <p:spPr>
          <a:xfrm>
            <a:off x="8500735" y="1934987"/>
            <a:ext cx="2077888" cy="912301"/>
          </a:xfrm>
          <a:prstGeom prst="rect">
            <a:avLst/>
          </a:prstGeom>
          <a:noFill/>
        </p:spPr>
        <p:txBody>
          <a:bodyPr wrap="square" rtlCol="0">
            <a:spAutoFit/>
          </a:bodyPr>
          <a:lstStyle/>
          <a:p>
            <a:pPr algn="ctr" defTabSz="609036" rtl="0"/>
            <a:r>
              <a:rPr lang="en-US" sz="2664" b="1" kern="1200" dirty="0">
                <a:solidFill>
                  <a:srgbClr val="0070C0"/>
                </a:solidFill>
                <a:latin typeface="Calibri" panose="020F0502020204030204"/>
                <a:ea typeface="+mn-ea"/>
                <a:cs typeface="+mn-cs"/>
              </a:rPr>
              <a:t>$1.50–$2.45</a:t>
            </a:r>
            <a:endParaRPr lang="en-US" sz="2664" kern="1200" dirty="0">
              <a:solidFill>
                <a:srgbClr val="0070C0"/>
              </a:solidFill>
              <a:latin typeface="Calibri" panose="020F0502020204030204"/>
              <a:ea typeface="+mn-ea"/>
              <a:cs typeface="+mn-cs"/>
            </a:endParaRPr>
          </a:p>
          <a:p>
            <a:pPr algn="ctr" defTabSz="609036" rtl="0"/>
            <a:endParaRPr lang="en-US" sz="2664" kern="1200" dirty="0">
              <a:solidFill>
                <a:srgbClr val="0070C0"/>
              </a:solidFill>
              <a:latin typeface="Calibri" panose="020F0502020204030204"/>
              <a:ea typeface="+mn-ea"/>
              <a:cs typeface="+mn-cs"/>
            </a:endParaRPr>
          </a:p>
        </p:txBody>
      </p:sp>
    </p:spTree>
    <p:extLst>
      <p:ext uri="{BB962C8B-B14F-4D97-AF65-F5344CB8AC3E}">
        <p14:creationId xmlns:p14="http://schemas.microsoft.com/office/powerpoint/2010/main" val="316315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1CBC-E56E-BB44-9DCD-694EE460F8D3}"/>
              </a:ext>
            </a:extLst>
          </p:cNvPr>
          <p:cNvSpPr>
            <a:spLocks noGrp="1"/>
          </p:cNvSpPr>
          <p:nvPr>
            <p:ph type="title"/>
          </p:nvPr>
        </p:nvSpPr>
        <p:spPr/>
        <p:txBody>
          <a:bodyPr/>
          <a:lstStyle/>
          <a:p>
            <a:r>
              <a:rPr lang="en-US" dirty="0"/>
              <a:t>What Does the PaintCare Fee Fund?</a:t>
            </a:r>
          </a:p>
        </p:txBody>
      </p:sp>
      <p:pic>
        <p:nvPicPr>
          <p:cNvPr id="5" name="Picture 4" descr="A picture containing chart&#10;&#10;Description automatically generated">
            <a:extLst>
              <a:ext uri="{FF2B5EF4-FFF2-40B4-BE49-F238E27FC236}">
                <a16:creationId xmlns:a16="http://schemas.microsoft.com/office/drawing/2014/main" id="{5924955F-F1D4-2946-8E64-95DA9A8F75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5489" y="1618951"/>
            <a:ext cx="3164096" cy="4218794"/>
          </a:xfrm>
          <a:prstGeom prst="rect">
            <a:avLst/>
          </a:prstGeom>
        </p:spPr>
      </p:pic>
      <p:sp>
        <p:nvSpPr>
          <p:cNvPr id="6" name="TextBox 5">
            <a:extLst>
              <a:ext uri="{FF2B5EF4-FFF2-40B4-BE49-F238E27FC236}">
                <a16:creationId xmlns:a16="http://schemas.microsoft.com/office/drawing/2014/main" id="{C1F4DA95-2F85-2748-A3A7-2C946B75741F}"/>
              </a:ext>
            </a:extLst>
          </p:cNvPr>
          <p:cNvSpPr txBox="1"/>
          <p:nvPr/>
        </p:nvSpPr>
        <p:spPr>
          <a:xfrm>
            <a:off x="4970439" y="3006631"/>
            <a:ext cx="6213711" cy="942966"/>
          </a:xfrm>
          <a:prstGeom prst="rect">
            <a:avLst/>
          </a:prstGeom>
          <a:noFill/>
        </p:spPr>
        <p:txBody>
          <a:bodyPr wrap="square" lIns="121807" tIns="60904" rIns="121807" bIns="60904" rtlCol="0" anchor="t">
            <a:spAutoFit/>
          </a:bodyPr>
          <a:lstStyle/>
          <a:p>
            <a:pPr algn="l" defTabSz="609036" rtl="0">
              <a:defRPr/>
            </a:pPr>
            <a:r>
              <a:rPr lang="en-US" sz="2664" b="1" kern="1200" dirty="0">
                <a:solidFill>
                  <a:srgbClr val="004495"/>
                </a:solidFill>
                <a:latin typeface="Roboto"/>
                <a:ea typeface="Roboto"/>
                <a:cs typeface="Roboto"/>
              </a:rPr>
              <a:t>67% for paint collection, 		    </a:t>
            </a:r>
            <a:br>
              <a:rPr lang="en-US" sz="2664" b="1" kern="1200" dirty="0">
                <a:solidFill>
                  <a:srgbClr val="000000"/>
                </a:solidFill>
                <a:latin typeface="Roboto"/>
                <a:ea typeface="+mn-ea"/>
                <a:cs typeface="+mn-cs"/>
              </a:rPr>
            </a:br>
            <a:r>
              <a:rPr lang="en-US" sz="2664" b="1" kern="1200" dirty="0">
                <a:solidFill>
                  <a:srgbClr val="004495"/>
                </a:solidFill>
                <a:latin typeface="Roboto"/>
                <a:ea typeface="Roboto"/>
                <a:cs typeface="Roboto"/>
              </a:rPr>
              <a:t>         transportation, processing</a:t>
            </a:r>
          </a:p>
        </p:txBody>
      </p:sp>
      <p:sp>
        <p:nvSpPr>
          <p:cNvPr id="7" name="TextBox 6">
            <a:extLst>
              <a:ext uri="{FF2B5EF4-FFF2-40B4-BE49-F238E27FC236}">
                <a16:creationId xmlns:a16="http://schemas.microsoft.com/office/drawing/2014/main" id="{5691DCF9-6EDC-C94B-A29D-AD1E0E93F5F1}"/>
              </a:ext>
            </a:extLst>
          </p:cNvPr>
          <p:cNvSpPr txBox="1"/>
          <p:nvPr/>
        </p:nvSpPr>
        <p:spPr>
          <a:xfrm>
            <a:off x="4970439" y="4423283"/>
            <a:ext cx="6213711" cy="942966"/>
          </a:xfrm>
          <a:prstGeom prst="rect">
            <a:avLst/>
          </a:prstGeom>
          <a:noFill/>
        </p:spPr>
        <p:txBody>
          <a:bodyPr wrap="square" lIns="121807" tIns="60904" rIns="121807" bIns="60904" rtlCol="0" anchor="t">
            <a:spAutoFit/>
          </a:bodyPr>
          <a:lstStyle/>
          <a:p>
            <a:pPr algn="l" defTabSz="609036" rtl="0">
              <a:defRPr/>
            </a:pPr>
            <a:r>
              <a:rPr lang="en-US" sz="2664" b="1" kern="1200" dirty="0">
                <a:solidFill>
                  <a:srgbClr val="00B7FF"/>
                </a:solidFill>
                <a:latin typeface="Roboto"/>
                <a:ea typeface="Roboto"/>
                <a:cs typeface="Roboto"/>
              </a:rPr>
              <a:t>23% for staffing, admin, overhead, </a:t>
            </a:r>
            <a:br>
              <a:rPr lang="en-US" sz="2664" b="1" kern="1200" dirty="0">
                <a:solidFill>
                  <a:srgbClr val="000000"/>
                </a:solidFill>
                <a:latin typeface="Roboto" pitchFamily="2" charset="0"/>
                <a:ea typeface="+mn-ea"/>
                <a:cs typeface="+mn-cs"/>
              </a:rPr>
            </a:br>
            <a:r>
              <a:rPr lang="en-US" sz="2664" b="1" kern="1200" dirty="0">
                <a:solidFill>
                  <a:srgbClr val="00B7FF"/>
                </a:solidFill>
                <a:latin typeface="Roboto"/>
                <a:ea typeface="Roboto"/>
                <a:cs typeface="Roboto"/>
              </a:rPr>
              <a:t>	  and state oversight fees</a:t>
            </a:r>
            <a:endParaRPr lang="en-US" sz="2664" kern="1200" dirty="0">
              <a:solidFill>
                <a:srgbClr val="00B7FF"/>
              </a:solidFill>
              <a:latin typeface="Roboto"/>
              <a:ea typeface="Roboto"/>
              <a:cs typeface="Roboto"/>
            </a:endParaRPr>
          </a:p>
        </p:txBody>
      </p:sp>
      <p:sp>
        <p:nvSpPr>
          <p:cNvPr id="8" name="TextBox 7">
            <a:extLst>
              <a:ext uri="{FF2B5EF4-FFF2-40B4-BE49-F238E27FC236}">
                <a16:creationId xmlns:a16="http://schemas.microsoft.com/office/drawing/2014/main" id="{3B2F9D29-BBA3-354A-8ADA-EEFF6F1A4D27}"/>
              </a:ext>
            </a:extLst>
          </p:cNvPr>
          <p:cNvSpPr txBox="1"/>
          <p:nvPr/>
        </p:nvSpPr>
        <p:spPr>
          <a:xfrm>
            <a:off x="4970439" y="5366257"/>
            <a:ext cx="6213711" cy="942966"/>
          </a:xfrm>
          <a:prstGeom prst="rect">
            <a:avLst/>
          </a:prstGeom>
          <a:noFill/>
        </p:spPr>
        <p:txBody>
          <a:bodyPr wrap="square" lIns="121807" tIns="60904" rIns="121807" bIns="60904" rtlCol="0" anchor="t">
            <a:spAutoFit/>
          </a:bodyPr>
          <a:lstStyle/>
          <a:p>
            <a:pPr algn="l" defTabSz="609036" rtl="0">
              <a:defRPr/>
            </a:pPr>
            <a:r>
              <a:rPr lang="en-US" sz="2664" b="1" kern="1200" dirty="0">
                <a:solidFill>
                  <a:srgbClr val="00B050"/>
                </a:solidFill>
                <a:latin typeface="Roboto"/>
                <a:ea typeface="Roboto"/>
                <a:cs typeface="Roboto"/>
              </a:rPr>
              <a:t>10% for outreach and education</a:t>
            </a:r>
          </a:p>
          <a:p>
            <a:pPr algn="l" defTabSz="609036" rtl="0">
              <a:defRPr/>
            </a:pPr>
            <a:endParaRPr lang="en-US" sz="2664" b="1" kern="1200" dirty="0">
              <a:solidFill>
                <a:srgbClr val="87C44F"/>
              </a:solidFill>
              <a:latin typeface="Roboto" pitchFamily="2" charset="0"/>
              <a:ea typeface="+mn-ea"/>
              <a:cs typeface="+mn-cs"/>
            </a:endParaRPr>
          </a:p>
        </p:txBody>
      </p:sp>
    </p:spTree>
    <p:extLst>
      <p:ext uri="{BB962C8B-B14F-4D97-AF65-F5344CB8AC3E}">
        <p14:creationId xmlns:p14="http://schemas.microsoft.com/office/powerpoint/2010/main" val="137197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779252" y="146304"/>
            <a:ext cx="1005840" cy="1005840"/>
          </a:xfrm>
          <a:prstGeom prst="rect">
            <a:avLst/>
          </a:prstGeom>
        </p:spPr>
      </p:pic>
      <p:sp>
        <p:nvSpPr>
          <p:cNvPr id="6" name="object 6"/>
          <p:cNvSpPr txBox="1"/>
          <p:nvPr/>
        </p:nvSpPr>
        <p:spPr>
          <a:xfrm>
            <a:off x="11775059" y="6543421"/>
            <a:ext cx="5693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2</a:t>
            </a:fld>
            <a:endParaRPr sz="100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2415417915"/>
              </p:ext>
            </p:extLst>
          </p:nvPr>
        </p:nvGraphicFramePr>
        <p:xfrm>
          <a:off x="546100" y="1402080"/>
          <a:ext cx="11175999" cy="4512564"/>
        </p:xfrm>
        <a:graphic>
          <a:graphicData uri="http://schemas.openxmlformats.org/drawingml/2006/table">
            <a:tbl>
              <a:tblPr firstRow="1" bandRow="1">
                <a:tableStyleId>{2D5ABB26-0587-4C30-8999-92F81FD0307C}</a:tableStyleId>
              </a:tblPr>
              <a:tblGrid>
                <a:gridCol w="2578100">
                  <a:extLst>
                    <a:ext uri="{9D8B030D-6E8A-4147-A177-3AD203B41FA5}">
                      <a16:colId xmlns:a16="http://schemas.microsoft.com/office/drawing/2014/main" val="20000"/>
                    </a:ext>
                  </a:extLst>
                </a:gridCol>
                <a:gridCol w="8597899">
                  <a:extLst>
                    <a:ext uri="{9D8B030D-6E8A-4147-A177-3AD203B41FA5}">
                      <a16:colId xmlns:a16="http://schemas.microsoft.com/office/drawing/2014/main" val="20001"/>
                    </a:ext>
                  </a:extLst>
                </a:gridCol>
              </a:tblGrid>
              <a:tr h="0">
                <a:tc>
                  <a:txBody>
                    <a:bodyPr/>
                    <a:lstStyle/>
                    <a:p>
                      <a:pPr marL="65088" indent="0" algn="l">
                        <a:lnSpc>
                          <a:spcPct val="100000"/>
                        </a:lnSpc>
                        <a:spcBef>
                          <a:spcPts val="350"/>
                        </a:spcBef>
                        <a:tabLst/>
                      </a:pPr>
                      <a:r>
                        <a:rPr sz="1050" b="1" i="0" spc="-10" dirty="0">
                          <a:latin typeface="Helvetica Neue" panose="02000503000000020004" pitchFamily="2" charset="0"/>
                          <a:ea typeface="Helvetica Neue" panose="02000503000000020004" pitchFamily="2" charset="0"/>
                          <a:cs typeface="Helvetica Neue" panose="02000503000000020004" pitchFamily="2" charset="0"/>
                        </a:rPr>
                        <a:t>Member</a:t>
                      </a:r>
                      <a:endParaRPr sz="1050" b="1" i="0" dirty="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sz="1050" b="1" i="0" spc="-10" dirty="0">
                          <a:latin typeface="Helvetica Neue" panose="02000503000000020004" pitchFamily="2" charset="0"/>
                          <a:ea typeface="Helvetica Neue" panose="02000503000000020004" pitchFamily="2" charset="0"/>
                          <a:cs typeface="Helvetica Neue" panose="02000503000000020004" pitchFamily="2" charset="0"/>
                        </a:rPr>
                        <a:t>Agency</a:t>
                      </a:r>
                      <a:r>
                        <a:rPr lang="en-US" sz="1050" b="1" i="0" spc="-10" dirty="0">
                          <a:latin typeface="Helvetica Neue" panose="02000503000000020004" pitchFamily="2" charset="0"/>
                          <a:ea typeface="Helvetica Neue" panose="02000503000000020004" pitchFamily="2" charset="0"/>
                          <a:cs typeface="Helvetica Neue" panose="02000503000000020004" pitchFamily="2" charset="0"/>
                        </a:rPr>
                        <a:t> </a:t>
                      </a:r>
                      <a:r>
                        <a:rPr sz="1050" b="1" i="0" spc="-10" dirty="0">
                          <a:latin typeface="Helvetica Neue" panose="02000503000000020004" pitchFamily="2" charset="0"/>
                          <a:ea typeface="Helvetica Neue" panose="02000503000000020004" pitchFamily="2" charset="0"/>
                          <a:cs typeface="Helvetica Neue" panose="02000503000000020004" pitchFamily="2" charset="0"/>
                        </a:rPr>
                        <a:t>/</a:t>
                      </a:r>
                      <a:r>
                        <a:rPr lang="en-US" sz="1050" b="1" i="0" spc="-10" dirty="0">
                          <a:latin typeface="Helvetica Neue" panose="02000503000000020004" pitchFamily="2" charset="0"/>
                          <a:ea typeface="Helvetica Neue" panose="02000503000000020004" pitchFamily="2" charset="0"/>
                          <a:cs typeface="Helvetica Neue" panose="02000503000000020004" pitchFamily="2" charset="0"/>
                        </a:rPr>
                        <a:t> o</a:t>
                      </a:r>
                      <a:r>
                        <a:rPr sz="1050" b="1" i="0" spc="-10" dirty="0">
                          <a:latin typeface="Helvetica Neue" panose="02000503000000020004" pitchFamily="2" charset="0"/>
                          <a:ea typeface="Helvetica Neue" panose="02000503000000020004" pitchFamily="2" charset="0"/>
                          <a:cs typeface="Helvetica Neue" panose="02000503000000020004" pitchFamily="2" charset="0"/>
                        </a:rPr>
                        <a:t>rganization</a:t>
                      </a:r>
                      <a:endParaRPr sz="1050" b="1" i="0" dirty="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91440" algn="l">
                        <a:lnSpc>
                          <a:spcPct val="100000"/>
                        </a:lnSpc>
                        <a:spcBef>
                          <a:spcPts val="350"/>
                        </a:spcBef>
                      </a:pPr>
                      <a:r>
                        <a:rPr sz="1050" b="0" i="0">
                          <a:latin typeface="Helvetica Neue Light" panose="02000403000000020004" pitchFamily="2" charset="0"/>
                          <a:ea typeface="Helvetica Neue Light" panose="02000403000000020004" pitchFamily="2" charset="0"/>
                        </a:rPr>
                        <a:t>CHAIR:</a:t>
                      </a:r>
                      <a:r>
                        <a:rPr sz="1050" b="0" i="0" spc="-65">
                          <a:latin typeface="Helvetica Neue Light" panose="02000403000000020004" pitchFamily="2" charset="0"/>
                          <a:ea typeface="Helvetica Neue Light" panose="02000403000000020004" pitchFamily="2" charset="0"/>
                        </a:rPr>
                        <a:t> </a:t>
                      </a:r>
                      <a:r>
                        <a:rPr lang="en-US" sz="1050" b="0" i="0">
                          <a:latin typeface="Helvetica Neue Light" panose="02000403000000020004" pitchFamily="2" charset="0"/>
                          <a:ea typeface="Helvetica Neue Light" panose="02000403000000020004" pitchFamily="2" charset="0"/>
                        </a:rPr>
                        <a:t>John </a:t>
                      </a:r>
                      <a:r>
                        <a:rPr lang="en-US" sz="1050" b="0" i="0" err="1">
                          <a:latin typeface="Helvetica Neue Light" panose="02000403000000020004" pitchFamily="2" charset="0"/>
                          <a:ea typeface="Helvetica Neue Light" panose="02000403000000020004" pitchFamily="2" charset="0"/>
                        </a:rPr>
                        <a:t>Beling</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050" b="0" i="0" dirty="0">
                          <a:latin typeface="Helvetica Neue Light" panose="02000403000000020004" pitchFamily="2" charset="0"/>
                          <a:ea typeface="Helvetica Neue Light" panose="02000403000000020004" pitchFamily="2" charset="0"/>
                        </a:rPr>
                        <a:t>Deputy Commissioner, Massachusetts Department of Environmental Protection</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91440" algn="l">
                        <a:lnSpc>
                          <a:spcPct val="100000"/>
                        </a:lnSpc>
                        <a:spcBef>
                          <a:spcPts val="350"/>
                        </a:spcBef>
                      </a:pPr>
                      <a:r>
                        <a:rPr sz="1050" b="0" i="0">
                          <a:latin typeface="Helvetica Neue Light" panose="02000403000000020004" pitchFamily="2" charset="0"/>
                          <a:ea typeface="Helvetica Neue Light" panose="02000403000000020004" pitchFamily="2" charset="0"/>
                        </a:rPr>
                        <a:t>Senator</a:t>
                      </a:r>
                      <a:r>
                        <a:rPr sz="1050" b="0" i="0" spc="-50">
                          <a:latin typeface="Helvetica Neue Light" panose="02000403000000020004" pitchFamily="2" charset="0"/>
                          <a:ea typeface="Helvetica Neue Light" panose="02000403000000020004" pitchFamily="2" charset="0"/>
                        </a:rPr>
                        <a:t> </a:t>
                      </a:r>
                      <a:r>
                        <a:rPr sz="1050" b="0" i="0">
                          <a:latin typeface="Helvetica Neue Light" panose="02000403000000020004" pitchFamily="2" charset="0"/>
                          <a:ea typeface="Helvetica Neue Light" panose="02000403000000020004" pitchFamily="2" charset="0"/>
                        </a:rPr>
                        <a:t>Mike</a:t>
                      </a:r>
                      <a:r>
                        <a:rPr sz="1050" b="0" i="0" spc="-35">
                          <a:latin typeface="Helvetica Neue Light" panose="02000403000000020004" pitchFamily="2" charset="0"/>
                          <a:ea typeface="Helvetica Neue Light" panose="02000403000000020004" pitchFamily="2" charset="0"/>
                        </a:rPr>
                        <a:t> </a:t>
                      </a:r>
                      <a:r>
                        <a:rPr sz="1050" b="0" i="0" spc="-10">
                          <a:latin typeface="Helvetica Neue Light" panose="02000403000000020004" pitchFamily="2" charset="0"/>
                          <a:ea typeface="Helvetica Neue Light" panose="02000403000000020004" pitchFamily="2" charset="0"/>
                        </a:rPr>
                        <a:t>Barrett</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sz="1050" b="0" i="0" spc="-25" dirty="0">
                          <a:latin typeface="Helvetica Neue Light" panose="02000403000000020004" pitchFamily="2" charset="0"/>
                          <a:ea typeface="Helvetica Neue Light" panose="02000403000000020004" pitchFamily="2" charset="0"/>
                        </a:rPr>
                        <a:t>Chair,</a:t>
                      </a:r>
                      <a:r>
                        <a:rPr sz="1050" b="0" i="0" spc="-5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Joint</a:t>
                      </a:r>
                      <a:r>
                        <a:rPr sz="1050" b="0" i="0" spc="-45"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Committee</a:t>
                      </a:r>
                      <a:r>
                        <a:rPr sz="1050" b="0" i="0" spc="-60"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on</a:t>
                      </a:r>
                      <a:r>
                        <a:rPr sz="1050" b="0" i="0" spc="-5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Telecommunications,</a:t>
                      </a:r>
                      <a:r>
                        <a:rPr sz="1050" b="0" i="0" spc="-30"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Energy,</a:t>
                      </a:r>
                      <a:r>
                        <a:rPr sz="1050" b="0" i="0" spc="-45" dirty="0">
                          <a:latin typeface="Helvetica Neue Light" panose="02000403000000020004" pitchFamily="2" charset="0"/>
                          <a:ea typeface="Helvetica Neue Light" panose="02000403000000020004" pitchFamily="2" charset="0"/>
                        </a:rPr>
                        <a:t> </a:t>
                      </a:r>
                      <a:r>
                        <a:rPr sz="1050" b="0" i="0" dirty="0">
                          <a:latin typeface="Helvetica Neue Light" panose="02000403000000020004" pitchFamily="2" charset="0"/>
                          <a:ea typeface="Helvetica Neue Light" panose="02000403000000020004" pitchFamily="2" charset="0"/>
                        </a:rPr>
                        <a:t>and</a:t>
                      </a:r>
                      <a:r>
                        <a:rPr sz="1050" b="0" i="0" spc="-55" dirty="0">
                          <a:latin typeface="Helvetica Neue Light" panose="02000403000000020004" pitchFamily="2" charset="0"/>
                          <a:ea typeface="Helvetica Neue Light" panose="02000403000000020004" pitchFamily="2" charset="0"/>
                        </a:rPr>
                        <a:t> </a:t>
                      </a:r>
                      <a:r>
                        <a:rPr sz="1050" b="0" i="0" spc="-10" dirty="0">
                          <a:latin typeface="Helvetica Neue Light" panose="02000403000000020004" pitchFamily="2" charset="0"/>
                          <a:ea typeface="Helvetica Neue Light" panose="02000403000000020004" pitchFamily="2" charset="0"/>
                        </a:rPr>
                        <a:t>Utilities</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Sharon Byrne Kishida</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Nominee, Senate Minority Leader</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Leigh-Anne Cole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Executive Director, Community Action Works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95654655"/>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Rep. Michael Day</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Massachusetts House of Representatives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813777437"/>
                  </a:ext>
                </a:extLst>
              </a:tr>
              <a:tr h="0">
                <a:tc>
                  <a:txBody>
                    <a:bodyPr/>
                    <a:lstStyle/>
                    <a:p>
                      <a:pPr marL="91440" algn="l">
                        <a:lnSpc>
                          <a:spcPct val="100000"/>
                        </a:lnSpc>
                        <a:spcBef>
                          <a:spcPts val="350"/>
                        </a:spcBef>
                      </a:pPr>
                      <a:r>
                        <a:rPr lang="en-US" sz="1050" b="0" i="0" dirty="0">
                          <a:latin typeface="Helvetica Neue Light" panose="02000403000000020004" pitchFamily="2" charset="0"/>
                          <a:ea typeface="Helvetica Neue Light" panose="02000403000000020004" pitchFamily="2" charset="0"/>
                          <a:cs typeface="Helvetica Neue Roman" panose="02000503000000020004" pitchFamily="2" charset="0"/>
                        </a:rPr>
                        <a:t>Jose Delgado</a:t>
                      </a:r>
                      <a:endParaRPr sz="105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Arise for Social Justice</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04708570"/>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Janet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Domenitz</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Executive Director, </a:t>
                      </a:r>
                      <a:r>
                        <a:rPr lang="en-US" sz="1050" b="0" i="0" err="1">
                          <a:solidFill>
                            <a:schemeClr val="tx1"/>
                          </a:solidFill>
                          <a:latin typeface="Helvetica Neue Light" panose="02000403000000020004" pitchFamily="2" charset="0"/>
                          <a:ea typeface="Helvetica Neue Light" panose="02000403000000020004" pitchFamily="2" charset="0"/>
                          <a:cs typeface="+mn-cs"/>
                        </a:rPr>
                        <a:t>MassPIRG</a:t>
                      </a:r>
                      <a:endParaRPr lang="en-US" sz="1050" b="0" i="0">
                        <a:solidFill>
                          <a:schemeClr val="tx1"/>
                        </a:solidFill>
                        <a:latin typeface="Helvetica Neue Light" panose="02000403000000020004" pitchFamily="2" charset="0"/>
                        <a:ea typeface="Helvetica Neue Light" panose="02000403000000020004" pitchFamily="2" charset="0"/>
                        <a:cs typeface="+mn-cs"/>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071652482"/>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Lew Dubuque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Northeast Chapter, National Waste and Recycling Association</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78214819"/>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Magda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Garncarz</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ctr"/>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of Government Affairs, Associated Industries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63986251"/>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Sarah Kalish</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Executive Office of Economic Development</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64201212"/>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Dalene LaPointe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Assistant Director, Environmental Toxicology Program at Massachusetts Department of Public Health</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04634614"/>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David Melly</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Legislative Director, Environmental League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Conor O’Shaughnessy</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Budget Director and Environmental Policy Analyst, Office of Senator Bruce Tarr</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91440" algn="l">
                        <a:lnSpc>
                          <a:spcPct val="100000"/>
                        </a:lnSpc>
                        <a:spcBef>
                          <a:spcPts val="350"/>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Andrew Potter</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Chair, Select Board, Town of West Stockbridge</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Catherine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Ratte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050" b="0" i="0">
                          <a:solidFill>
                            <a:schemeClr val="tx1"/>
                          </a:solidFill>
                          <a:latin typeface="Helvetica Neue Light" panose="02000403000000020004" pitchFamily="2" charset="0"/>
                          <a:ea typeface="Helvetica Neue Light" panose="02000403000000020004" pitchFamily="2" charset="0"/>
                          <a:cs typeface="+mn-cs"/>
                        </a:rPr>
                        <a:t>Director, Land Use and Environment Department, Pioneer Valley Planning Commission</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Bill Rennie</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Senior Vice President, Retailers Association of Massachusetts</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Neil Rhein</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Executive Director, Keep Massachusetts Beautiful</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2789235"/>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Waneta </a:t>
                      </a:r>
                      <a:r>
                        <a:rPr lang="en-US" sz="1050" b="0" i="0" err="1">
                          <a:latin typeface="Helvetica Neue Light" panose="02000403000000020004" pitchFamily="2" charset="0"/>
                          <a:ea typeface="Helvetica Neue Light" panose="02000403000000020004" pitchFamily="2" charset="0"/>
                          <a:cs typeface="Helvetica Neue Roman" panose="02000503000000020004" pitchFamily="2" charset="0"/>
                        </a:rPr>
                        <a:t>Trabert</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a:t>
                      </a:r>
                      <a:r>
                        <a:rPr lang="en-US" sz="1050" b="0" i="0" dirty="0" err="1">
                          <a:solidFill>
                            <a:schemeClr val="tx1"/>
                          </a:solidFill>
                          <a:latin typeface="Helvetica Neue Light" panose="02000403000000020004" pitchFamily="2" charset="0"/>
                          <a:ea typeface="Helvetica Neue Light" panose="02000403000000020004" pitchFamily="2" charset="0"/>
                          <a:cs typeface="+mn-cs"/>
                        </a:rPr>
                        <a:t>MassRecycle</a:t>
                      </a:r>
                      <a:endParaRPr lang="en-US" sz="1050" b="0" i="0" dirty="0">
                        <a:solidFill>
                          <a:schemeClr val="tx1"/>
                        </a:solidFill>
                        <a:latin typeface="Helvetica Neue Light" panose="02000403000000020004" pitchFamily="2" charset="0"/>
                        <a:ea typeface="Helvetica Neue Light" panose="02000403000000020004" pitchFamily="2" charset="0"/>
                        <a:cs typeface="+mn-cs"/>
                      </a:endParaRP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91440" marR="0" lvl="0" indent="0" algn="l" defTabSz="914400" eaLnBrk="1" fontAlgn="auto" latinLnBrk="0" hangingPunct="1">
                        <a:lnSpc>
                          <a:spcPct val="100000"/>
                        </a:lnSpc>
                        <a:spcBef>
                          <a:spcPts val="355"/>
                        </a:spcBef>
                        <a:spcAft>
                          <a:spcPts val="0"/>
                        </a:spcAft>
                        <a:buClrTx/>
                        <a:buSzTx/>
                        <a:buFontTx/>
                        <a:buNone/>
                        <a:tabLst/>
                        <a:defRPr/>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Tracy Triplett</a:t>
                      </a: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Senior Enforcement Counsel, Office of Attorney General Andrea Joy Campbell</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91440" algn="l">
                        <a:lnSpc>
                          <a:spcPct val="100000"/>
                        </a:lnSpc>
                        <a:spcBef>
                          <a:spcPts val="355"/>
                        </a:spcBef>
                      </a:pPr>
                      <a:r>
                        <a:rPr lang="en-US" sz="1050" b="0" i="0">
                          <a:latin typeface="Helvetica Neue Light" panose="02000403000000020004" pitchFamily="2" charset="0"/>
                          <a:ea typeface="Helvetica Neue Light" panose="02000403000000020004" pitchFamily="2" charset="0"/>
                          <a:cs typeface="Helvetica Neue Roman" panose="02000503000000020004" pitchFamily="2" charset="0"/>
                        </a:rPr>
                        <a:t>Abbie Webb</a:t>
                      </a:r>
                      <a:endParaRPr sz="105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marT="27432" marB="27432"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rtl="0" fontAlgn="b"/>
                      <a:r>
                        <a:rPr lang="en-US" sz="1050" b="0" i="0" dirty="0">
                          <a:solidFill>
                            <a:schemeClr val="tx1"/>
                          </a:solidFill>
                          <a:latin typeface="Helvetica Neue Light" panose="02000403000000020004" pitchFamily="2" charset="0"/>
                          <a:ea typeface="Helvetica Neue Light" panose="02000403000000020004" pitchFamily="2" charset="0"/>
                          <a:cs typeface="+mn-cs"/>
                        </a:rPr>
                        <a:t>Vice President of Sustainability, Casella Waste Management</a:t>
                      </a:r>
                    </a:p>
                  </a:txBody>
                  <a:tcPr marL="45720" marR="45720" marT="27432" marB="27432"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9" name="object 2">
            <a:extLst>
              <a:ext uri="{FF2B5EF4-FFF2-40B4-BE49-F238E27FC236}">
                <a16:creationId xmlns:a16="http://schemas.microsoft.com/office/drawing/2014/main" id="{997357A5-77D3-59D4-AA0B-D692FE834FC1}"/>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C9738B57-289F-D8A2-FA8B-DB561F369CD7}"/>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Housekeeping: roll call</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7" name="TextBox 6">
            <a:extLst>
              <a:ext uri="{FF2B5EF4-FFF2-40B4-BE49-F238E27FC236}">
                <a16:creationId xmlns:a16="http://schemas.microsoft.com/office/drawing/2014/main" id="{1F77707F-578A-EF10-EF0E-A24E1221D9B3}"/>
              </a:ext>
            </a:extLst>
          </p:cNvPr>
          <p:cNvSpPr txBox="1"/>
          <p:nvPr/>
        </p:nvSpPr>
        <p:spPr>
          <a:xfrm>
            <a:off x="5519419" y="6346829"/>
            <a:ext cx="6172200" cy="261610"/>
          </a:xfrm>
          <a:prstGeom prst="rect">
            <a:avLst/>
          </a:prstGeom>
          <a:noFill/>
        </p:spPr>
        <p:txBody>
          <a:bodyPr wrap="square">
            <a:spAutoFit/>
          </a:bodyPr>
          <a:lstStyle/>
          <a:p>
            <a:pPr algn="r"/>
            <a:r>
              <a:rPr lang="en-US" sz="1100" b="1" i="0" dirty="0">
                <a:solidFill>
                  <a:schemeClr val="tx1"/>
                </a:solidFill>
                <a:latin typeface="Helvetica Neue Light" panose="02000403000000020004" pitchFamily="2" charset="0"/>
                <a:ea typeface="Helvetica Neue Light" panose="02000403000000020004" pitchFamily="2" charset="0"/>
                <a:cs typeface="+mn-cs"/>
              </a:rPr>
              <a:t>Note: the DEP is still seeking an individual to fill one vacancy</a:t>
            </a:r>
            <a:endParaRPr lang="en-US" sz="11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D5EE-6B64-FD43-931E-A2FE3242909D}"/>
              </a:ext>
            </a:extLst>
          </p:cNvPr>
          <p:cNvSpPr>
            <a:spLocks noGrp="1"/>
          </p:cNvSpPr>
          <p:nvPr>
            <p:ph type="title"/>
          </p:nvPr>
        </p:nvSpPr>
        <p:spPr>
          <a:xfrm>
            <a:off x="2625329" y="681038"/>
            <a:ext cx="9466425" cy="811232"/>
          </a:xfrm>
        </p:spPr>
        <p:txBody>
          <a:bodyPr/>
          <a:lstStyle/>
          <a:p>
            <a:r>
              <a:rPr lang="en-US" dirty="0"/>
              <a:t>Paint Processing by State</a:t>
            </a:r>
          </a:p>
        </p:txBody>
      </p:sp>
      <p:graphicFrame>
        <p:nvGraphicFramePr>
          <p:cNvPr id="8" name="Chart 7">
            <a:extLst>
              <a:ext uri="{FF2B5EF4-FFF2-40B4-BE49-F238E27FC236}">
                <a16:creationId xmlns:a16="http://schemas.microsoft.com/office/drawing/2014/main" id="{8FDDE908-2457-31F1-59E6-0CC99C762B1E}"/>
              </a:ext>
            </a:extLst>
          </p:cNvPr>
          <p:cNvGraphicFramePr/>
          <p:nvPr/>
        </p:nvGraphicFramePr>
        <p:xfrm>
          <a:off x="2035759" y="1492268"/>
          <a:ext cx="8264207" cy="4889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305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D5EE-6B64-FD43-931E-A2FE3242909D}"/>
              </a:ext>
            </a:extLst>
          </p:cNvPr>
          <p:cNvSpPr>
            <a:spLocks noGrp="1"/>
          </p:cNvSpPr>
          <p:nvPr>
            <p:ph type="title"/>
          </p:nvPr>
        </p:nvSpPr>
        <p:spPr>
          <a:xfrm>
            <a:off x="2625329" y="681038"/>
            <a:ext cx="9466425" cy="811232"/>
          </a:xfrm>
        </p:spPr>
        <p:txBody>
          <a:bodyPr/>
          <a:lstStyle/>
          <a:p>
            <a:r>
              <a:rPr lang="en-US" dirty="0"/>
              <a:t>Paint Processing Over the Years</a:t>
            </a:r>
          </a:p>
        </p:txBody>
      </p:sp>
      <p:sp>
        <p:nvSpPr>
          <p:cNvPr id="5" name="Rectangle 6">
            <a:extLst>
              <a:ext uri="{FF2B5EF4-FFF2-40B4-BE49-F238E27FC236}">
                <a16:creationId xmlns:a16="http://schemas.microsoft.com/office/drawing/2014/main" id="{40A40BEE-3ED5-D781-F4C0-5523015C0A31}"/>
              </a:ext>
            </a:extLst>
          </p:cNvPr>
          <p:cNvSpPr>
            <a:spLocks noChangeArrowheads="1"/>
          </p:cNvSpPr>
          <p:nvPr/>
        </p:nvSpPr>
        <p:spPr bwMode="auto">
          <a:xfrm>
            <a:off x="870715" y="1655848"/>
            <a:ext cx="11791800" cy="49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07" tIns="60904" rIns="121807" bIns="60904" numCol="1" anchor="ctr" anchorCtr="0" compatLnSpc="1">
            <a:prstTxWarp prst="textNoShape">
              <a:avLst/>
            </a:prstTxWarp>
            <a:spAutoFit/>
          </a:bodyPr>
          <a:lstStyle/>
          <a:p>
            <a:pPr algn="l" defTabSz="609036" rtl="0">
              <a:defRPr/>
            </a:pPr>
            <a:endParaRPr lang="en-US" sz="2398" kern="1200">
              <a:solidFill>
                <a:srgbClr val="000000"/>
              </a:solidFill>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6DC3B13E-8A4F-674D-8480-E47611A32404}"/>
              </a:ext>
            </a:extLst>
          </p:cNvPr>
          <p:cNvGraphicFramePr>
            <a:graphicFrameLocks/>
          </p:cNvGraphicFramePr>
          <p:nvPr/>
        </p:nvGraphicFramePr>
        <p:xfrm>
          <a:off x="1043652" y="1871402"/>
          <a:ext cx="10104696" cy="4471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524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7F868-E45C-C946-9175-8B8E3D704384}"/>
              </a:ext>
            </a:extLst>
          </p:cNvPr>
          <p:cNvPicPr>
            <a:picLocks noChangeAspect="1"/>
          </p:cNvPicPr>
          <p:nvPr/>
        </p:nvPicPr>
        <p:blipFill>
          <a:blip r:embed="rId2"/>
          <a:stretch>
            <a:fillRect/>
          </a:stretch>
        </p:blipFill>
        <p:spPr>
          <a:xfrm>
            <a:off x="5639" y="6361974"/>
            <a:ext cx="12180722" cy="475810"/>
          </a:xfrm>
          <a:prstGeom prst="rect">
            <a:avLst/>
          </a:prstGeom>
        </p:spPr>
      </p:pic>
      <p:grpSp>
        <p:nvGrpSpPr>
          <p:cNvPr id="16" name="Group 15">
            <a:extLst>
              <a:ext uri="{FF2B5EF4-FFF2-40B4-BE49-F238E27FC236}">
                <a16:creationId xmlns:a16="http://schemas.microsoft.com/office/drawing/2014/main" id="{03E3EB6A-990B-EC47-8F2B-51A71C222F42}"/>
              </a:ext>
            </a:extLst>
          </p:cNvPr>
          <p:cNvGrpSpPr/>
          <p:nvPr/>
        </p:nvGrpSpPr>
        <p:grpSpPr>
          <a:xfrm>
            <a:off x="400505" y="256718"/>
            <a:ext cx="2039747" cy="1030313"/>
            <a:chOff x="296423" y="192717"/>
            <a:chExt cx="1531227" cy="773450"/>
          </a:xfrm>
        </p:grpSpPr>
        <p:pic>
          <p:nvPicPr>
            <p:cNvPr id="5" name="Picture 4">
              <a:extLst>
                <a:ext uri="{FF2B5EF4-FFF2-40B4-BE49-F238E27FC236}">
                  <a16:creationId xmlns:a16="http://schemas.microsoft.com/office/drawing/2014/main" id="{89FA5E7A-412B-9042-9B9B-741343B4B34C}"/>
                </a:ext>
              </a:extLst>
            </p:cNvPr>
            <p:cNvPicPr>
              <a:picLocks noChangeAspect="1"/>
            </p:cNvPicPr>
            <p:nvPr/>
          </p:nvPicPr>
          <p:blipFill>
            <a:blip r:embed="rId3"/>
            <a:stretch>
              <a:fillRect/>
            </a:stretch>
          </p:blipFill>
          <p:spPr>
            <a:xfrm>
              <a:off x="296423" y="235052"/>
              <a:ext cx="1246894" cy="656492"/>
            </a:xfrm>
            <a:prstGeom prst="rect">
              <a:avLst/>
            </a:prstGeom>
          </p:spPr>
        </p:pic>
        <p:cxnSp>
          <p:nvCxnSpPr>
            <p:cNvPr id="6" name="Straight Connector 5">
              <a:extLst>
                <a:ext uri="{FF2B5EF4-FFF2-40B4-BE49-F238E27FC236}">
                  <a16:creationId xmlns:a16="http://schemas.microsoft.com/office/drawing/2014/main" id="{A65A2BEC-00D5-F042-AD5C-DB37D3A3C25D}"/>
                </a:ext>
              </a:extLst>
            </p:cNvPr>
            <p:cNvCxnSpPr>
              <a:cxnSpLocks/>
            </p:cNvCxnSpPr>
            <p:nvPr/>
          </p:nvCxnSpPr>
          <p:spPr>
            <a:xfrm>
              <a:off x="1827650" y="192717"/>
              <a:ext cx="0" cy="773450"/>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9BEB0D5-947B-7E48-8BB6-AFEDBE72C7CB}"/>
              </a:ext>
            </a:extLst>
          </p:cNvPr>
          <p:cNvSpPr txBox="1"/>
          <p:nvPr/>
        </p:nvSpPr>
        <p:spPr>
          <a:xfrm>
            <a:off x="2716502" y="693928"/>
            <a:ext cx="6770215" cy="625236"/>
          </a:xfrm>
          <a:prstGeom prst="rect">
            <a:avLst/>
          </a:prstGeom>
          <a:noFill/>
        </p:spPr>
        <p:txBody>
          <a:bodyPr wrap="square" rtlCol="0">
            <a:spAutoFit/>
          </a:bodyPr>
          <a:lstStyle/>
          <a:p>
            <a:pPr algn="l" defTabSz="609036" rtl="0"/>
            <a:r>
              <a:rPr lang="en-US" sz="3463" b="1" kern="1200" dirty="0">
                <a:solidFill>
                  <a:srgbClr val="016ED0"/>
                </a:solidFill>
                <a:latin typeface="Roboto Condensed" pitchFamily="2" charset="0"/>
                <a:ea typeface="Roboto Condensed" pitchFamily="2" charset="0"/>
                <a:cs typeface="+mn-cs"/>
              </a:rPr>
              <a:t>More than a Decade of Results</a:t>
            </a:r>
          </a:p>
        </p:txBody>
      </p:sp>
      <p:sp>
        <p:nvSpPr>
          <p:cNvPr id="10" name="TextBox 9">
            <a:extLst>
              <a:ext uri="{FF2B5EF4-FFF2-40B4-BE49-F238E27FC236}">
                <a16:creationId xmlns:a16="http://schemas.microsoft.com/office/drawing/2014/main" id="{3C6AC172-D3D0-4940-9B48-F6D4C4F68411}"/>
              </a:ext>
            </a:extLst>
          </p:cNvPr>
          <p:cNvSpPr txBox="1"/>
          <p:nvPr/>
        </p:nvSpPr>
        <p:spPr>
          <a:xfrm>
            <a:off x="1748056" y="1691767"/>
            <a:ext cx="8712701" cy="3460691"/>
          </a:xfrm>
          <a:prstGeom prst="rect">
            <a:avLst/>
          </a:prstGeom>
          <a:noFill/>
        </p:spPr>
        <p:txBody>
          <a:bodyPr wrap="square" rtlCol="0">
            <a:spAutoFit/>
          </a:bodyPr>
          <a:lstStyle/>
          <a:p>
            <a:pPr marL="380648" indent="-380648" algn="l" defTabSz="609036" rtl="0">
              <a:lnSpc>
                <a:spcPts val="2398"/>
              </a:lnSpc>
              <a:buFont typeface="Wingdings" panose="05000000000000000000" pitchFamily="2" charset="2"/>
              <a:buChar char="Ø"/>
            </a:pPr>
            <a:r>
              <a:rPr lang="en-US" sz="1865" kern="1200" dirty="0">
                <a:solidFill>
                  <a:prstClr val="black"/>
                </a:solidFill>
                <a:latin typeface="Roboto" pitchFamily="2" charset="0"/>
                <a:ea typeface="Roboto" pitchFamily="2" charset="0"/>
                <a:cs typeface="+mn-cs"/>
              </a:rPr>
              <a:t>Active States:  CA, CO, CT, DC, OR, ME, MN, RI, VT, WA, NY</a:t>
            </a:r>
          </a:p>
          <a:p>
            <a:pPr marL="380648" indent="-380648" algn="l" defTabSz="609036" rtl="0">
              <a:lnSpc>
                <a:spcPts val="2398"/>
              </a:lnSpc>
              <a:buFont typeface="Wingdings" panose="05000000000000000000" pitchFamily="2" charset="2"/>
              <a:buChar char="Ø"/>
            </a:pPr>
            <a:r>
              <a:rPr lang="en-US" sz="1865" kern="1200" dirty="0">
                <a:solidFill>
                  <a:prstClr val="black"/>
                </a:solidFill>
                <a:latin typeface="Roboto" pitchFamily="2" charset="0"/>
                <a:ea typeface="Roboto" pitchFamily="2" charset="0"/>
                <a:cs typeface="+mn-cs"/>
              </a:rPr>
              <a:t>IL active in 2025, MD active in 2026</a:t>
            </a:r>
          </a:p>
          <a:p>
            <a:pPr marL="380648" indent="-380648" algn="l" defTabSz="609036" rtl="0">
              <a:lnSpc>
                <a:spcPts val="2398"/>
              </a:lnSpc>
              <a:buFont typeface="Wingdings" panose="05000000000000000000" pitchFamily="2" charset="2"/>
              <a:buChar char="Ø"/>
            </a:pPr>
            <a:r>
              <a:rPr lang="en-US" sz="1865" kern="1200" dirty="0">
                <a:solidFill>
                  <a:prstClr val="black"/>
                </a:solidFill>
                <a:latin typeface="Roboto" pitchFamily="2" charset="0"/>
                <a:ea typeface="Roboto" pitchFamily="2" charset="0"/>
                <a:cs typeface="+mn-cs"/>
              </a:rPr>
              <a:t>97.7% of population in active states live within 15 miles of drop-off site</a:t>
            </a:r>
          </a:p>
          <a:p>
            <a:pPr marL="380648" indent="-380648" algn="l" defTabSz="609036" rtl="0">
              <a:lnSpc>
                <a:spcPts val="2398"/>
              </a:lnSpc>
              <a:buFont typeface="Wingdings" panose="05000000000000000000" pitchFamily="2" charset="2"/>
              <a:buChar char="Ø"/>
            </a:pPr>
            <a:r>
              <a:rPr lang="en-US" sz="1865" kern="1200" dirty="0">
                <a:solidFill>
                  <a:prstClr val="black"/>
                </a:solidFill>
                <a:latin typeface="Roboto" pitchFamily="2" charset="0"/>
                <a:ea typeface="Roboto" pitchFamily="2" charset="0"/>
                <a:cs typeface="+mn-cs"/>
              </a:rPr>
              <a:t>Over 200 manufacturers registered in </a:t>
            </a:r>
            <a:r>
              <a:rPr lang="en-US" sz="1865" kern="1200" dirty="0" err="1">
                <a:solidFill>
                  <a:prstClr val="black"/>
                </a:solidFill>
                <a:latin typeface="Roboto" pitchFamily="2" charset="0"/>
                <a:ea typeface="Roboto" pitchFamily="2" charset="0"/>
                <a:cs typeface="+mn-cs"/>
              </a:rPr>
              <a:t>PaintCare</a:t>
            </a:r>
            <a:endParaRPr lang="en-US" sz="1865" kern="1200" dirty="0">
              <a:solidFill>
                <a:prstClr val="black"/>
              </a:solidFill>
              <a:latin typeface="Roboto" pitchFamily="2" charset="0"/>
              <a:ea typeface="Roboto" pitchFamily="2" charset="0"/>
              <a:cs typeface="+mn-cs"/>
            </a:endParaRPr>
          </a:p>
          <a:p>
            <a:pPr marL="380648" indent="-380648" algn="l" defTabSz="609036" rtl="0">
              <a:lnSpc>
                <a:spcPts val="2398"/>
              </a:lnSpc>
              <a:buFont typeface="Wingdings" panose="05000000000000000000" pitchFamily="2" charset="2"/>
              <a:buChar char="Ø"/>
            </a:pPr>
            <a:r>
              <a:rPr lang="en-US" sz="1865" kern="1200" dirty="0">
                <a:solidFill>
                  <a:prstClr val="black"/>
                </a:solidFill>
                <a:latin typeface="Roboto" pitchFamily="2" charset="0"/>
                <a:ea typeface="Roboto" pitchFamily="2" charset="0"/>
                <a:cs typeface="+mn-cs"/>
              </a:rPr>
              <a:t>Collection statistics:</a:t>
            </a:r>
          </a:p>
          <a:p>
            <a:pPr marL="989684" lvl="1" indent="-380648" algn="l" defTabSz="609036" rtl="0">
              <a:lnSpc>
                <a:spcPts val="2398"/>
              </a:lnSpc>
              <a:buFont typeface="Wingdings" panose="05000000000000000000" pitchFamily="2" charset="2"/>
              <a:buChar char="Ø"/>
            </a:pPr>
            <a:r>
              <a:rPr lang="en-US" sz="1865" kern="1200" dirty="0">
                <a:solidFill>
                  <a:prstClr val="black"/>
                </a:solidFill>
                <a:latin typeface="Roboto" pitchFamily="2" charset="0"/>
                <a:ea typeface="Roboto" pitchFamily="2" charset="0"/>
                <a:cs typeface="+mn-cs"/>
              </a:rPr>
              <a:t>2,542 year-round collection sites</a:t>
            </a:r>
          </a:p>
          <a:p>
            <a:pPr marL="989684" lvl="1" indent="-380648" algn="l" defTabSz="609036" rtl="0">
              <a:lnSpc>
                <a:spcPts val="2398"/>
              </a:lnSpc>
              <a:buFont typeface="Wingdings" panose="05000000000000000000" pitchFamily="2" charset="2"/>
              <a:buChar char="Ø"/>
            </a:pPr>
            <a:r>
              <a:rPr lang="en-US" sz="1865" kern="1200" dirty="0">
                <a:solidFill>
                  <a:prstClr val="black"/>
                </a:solidFill>
                <a:latin typeface="Roboto" pitchFamily="2" charset="0"/>
                <a:ea typeface="Roboto" pitchFamily="2" charset="0"/>
                <a:cs typeface="+mn-cs"/>
              </a:rPr>
              <a:t>9,525 HHW and paint only events</a:t>
            </a:r>
          </a:p>
          <a:p>
            <a:pPr marL="989684" lvl="1" indent="-380648" algn="l" defTabSz="609036" rtl="0">
              <a:lnSpc>
                <a:spcPts val="2398"/>
              </a:lnSpc>
              <a:buFont typeface="Wingdings" panose="05000000000000000000" pitchFamily="2" charset="2"/>
              <a:buChar char="Ø"/>
            </a:pPr>
            <a:r>
              <a:rPr lang="en-US" sz="1865" kern="1200" dirty="0">
                <a:solidFill>
                  <a:prstClr val="black"/>
                </a:solidFill>
                <a:latin typeface="Roboto" pitchFamily="2" charset="0"/>
                <a:ea typeface="Roboto" pitchFamily="2" charset="0"/>
                <a:cs typeface="+mn-cs"/>
              </a:rPr>
              <a:t>12,413 large volume direct pick ups</a:t>
            </a:r>
          </a:p>
          <a:p>
            <a:pPr marL="380648" indent="-380648" algn="l" defTabSz="609036" rtl="0">
              <a:lnSpc>
                <a:spcPts val="2398"/>
              </a:lnSpc>
              <a:buFont typeface="Wingdings" panose="05000000000000000000" pitchFamily="2" charset="2"/>
              <a:buChar char="Ø"/>
            </a:pPr>
            <a:r>
              <a:rPr lang="en-US" sz="1865" kern="1200" dirty="0">
                <a:solidFill>
                  <a:prstClr val="black"/>
                </a:solidFill>
                <a:latin typeface="Roboto" pitchFamily="2" charset="0"/>
                <a:ea typeface="Roboto" pitchFamily="2" charset="0"/>
                <a:cs typeface="+mn-cs"/>
              </a:rPr>
              <a:t>Collected almost 79 million gallons of paint</a:t>
            </a:r>
          </a:p>
          <a:p>
            <a:pPr marL="380648" indent="-380648" algn="l" defTabSz="609036" rtl="0">
              <a:lnSpc>
                <a:spcPts val="2398"/>
              </a:lnSpc>
              <a:buFont typeface="Wingdings" panose="05000000000000000000" pitchFamily="2" charset="2"/>
              <a:buChar char="Ø"/>
            </a:pPr>
            <a:r>
              <a:rPr lang="en-US" sz="1865" kern="1200" dirty="0">
                <a:solidFill>
                  <a:prstClr val="black"/>
                </a:solidFill>
                <a:latin typeface="Roboto" pitchFamily="2" charset="0"/>
                <a:ea typeface="Roboto" pitchFamily="2" charset="0"/>
                <a:cs typeface="+mn-cs"/>
              </a:rPr>
              <a:t>2025 Legislative Campaign:  Wisconsin, Massachusetts, Missouri, New Jersey and New Hampshire</a:t>
            </a:r>
            <a:endParaRPr lang="en-US" sz="2398" kern="1200" dirty="0">
              <a:solidFill>
                <a:prstClr val="black"/>
              </a:solidFill>
              <a:latin typeface="Roboto" pitchFamily="2" charset="0"/>
              <a:ea typeface="Roboto" pitchFamily="2" charset="0"/>
              <a:cs typeface="+mn-cs"/>
            </a:endParaRPr>
          </a:p>
        </p:txBody>
      </p:sp>
    </p:spTree>
    <p:extLst>
      <p:ext uri="{BB962C8B-B14F-4D97-AF65-F5344CB8AC3E}">
        <p14:creationId xmlns:p14="http://schemas.microsoft.com/office/powerpoint/2010/main" val="149705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9ECA-36F7-F641-BBBD-9C0E10BB80B9}"/>
              </a:ext>
            </a:extLst>
          </p:cNvPr>
          <p:cNvSpPr>
            <a:spLocks noGrp="1"/>
          </p:cNvSpPr>
          <p:nvPr>
            <p:ph type="title"/>
          </p:nvPr>
        </p:nvSpPr>
        <p:spPr>
          <a:xfrm>
            <a:off x="2625329" y="606652"/>
            <a:ext cx="8698579" cy="811232"/>
          </a:xfrm>
        </p:spPr>
        <p:txBody>
          <a:bodyPr/>
          <a:lstStyle/>
          <a:p>
            <a:r>
              <a:rPr lang="en-US" dirty="0"/>
              <a:t>Contact Us</a:t>
            </a:r>
          </a:p>
        </p:txBody>
      </p:sp>
      <p:grpSp>
        <p:nvGrpSpPr>
          <p:cNvPr id="9" name="Group 8">
            <a:extLst>
              <a:ext uri="{FF2B5EF4-FFF2-40B4-BE49-F238E27FC236}">
                <a16:creationId xmlns:a16="http://schemas.microsoft.com/office/drawing/2014/main" id="{E63D8150-9D6C-C24F-AC07-DA066CA2DF46}"/>
              </a:ext>
            </a:extLst>
          </p:cNvPr>
          <p:cNvGrpSpPr/>
          <p:nvPr/>
        </p:nvGrpSpPr>
        <p:grpSpPr>
          <a:xfrm>
            <a:off x="911023" y="2408250"/>
            <a:ext cx="10302144" cy="3828897"/>
            <a:chOff x="1011836" y="1883438"/>
            <a:chExt cx="7082851" cy="2412469"/>
          </a:xfrm>
        </p:grpSpPr>
        <p:pic>
          <p:nvPicPr>
            <p:cNvPr id="5" name="Picture 4">
              <a:extLst>
                <a:ext uri="{FF2B5EF4-FFF2-40B4-BE49-F238E27FC236}">
                  <a16:creationId xmlns:a16="http://schemas.microsoft.com/office/drawing/2014/main" id="{130B2E46-C1D4-5B42-9A3F-2FFDEF7346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862"/>
            <a:stretch/>
          </p:blipFill>
          <p:spPr>
            <a:xfrm>
              <a:off x="1692639" y="1883438"/>
              <a:ext cx="5638800" cy="1637002"/>
            </a:xfrm>
            <a:prstGeom prst="rect">
              <a:avLst/>
            </a:prstGeom>
          </p:spPr>
        </p:pic>
        <p:sp>
          <p:nvSpPr>
            <p:cNvPr id="6" name="TextBox 5">
              <a:extLst>
                <a:ext uri="{FF2B5EF4-FFF2-40B4-BE49-F238E27FC236}">
                  <a16:creationId xmlns:a16="http://schemas.microsoft.com/office/drawing/2014/main" id="{595E5B98-7208-E647-8781-E51E7268FA88}"/>
                </a:ext>
              </a:extLst>
            </p:cNvPr>
            <p:cNvSpPr txBox="1"/>
            <p:nvPr/>
          </p:nvSpPr>
          <p:spPr>
            <a:xfrm>
              <a:off x="1011836" y="2791488"/>
              <a:ext cx="1933732" cy="1504419"/>
            </a:xfrm>
            <a:prstGeom prst="rect">
              <a:avLst/>
            </a:prstGeom>
            <a:noFill/>
          </p:spPr>
          <p:txBody>
            <a:bodyPr wrap="square" rtlCol="0">
              <a:spAutoFit/>
            </a:bodyPr>
            <a:lstStyle/>
            <a:p>
              <a:pPr algn="ctr" defTabSz="609036" rtl="0">
                <a:defRPr/>
              </a:pPr>
              <a:r>
                <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rPr>
                <a:t>Jeremy Jones</a:t>
              </a:r>
            </a:p>
            <a:p>
              <a:pPr algn="ctr" defTabSz="609036" rtl="0">
                <a:defRPr/>
              </a:pPr>
              <a:r>
                <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rPr>
                <a:t>Director of EPR</a:t>
              </a:r>
            </a:p>
            <a:p>
              <a:pPr algn="ctr" defTabSz="609036" rtl="0">
                <a:defRPr/>
              </a:pPr>
              <a:endPar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ctr" defTabSz="609036" rtl="0">
                <a:defRPr/>
              </a:pPr>
              <a:r>
                <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rPr>
                <a:t>Heidi McAuliffe</a:t>
              </a:r>
            </a:p>
            <a:p>
              <a:pPr algn="ctr" defTabSz="609036" rtl="0">
                <a:defRPr/>
              </a:pPr>
              <a:r>
                <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rPr>
                <a:t>Sr. Vice President</a:t>
              </a:r>
            </a:p>
            <a:p>
              <a:pPr algn="ctr" defTabSz="609036" rtl="0">
                <a:defRPr/>
              </a:pPr>
              <a:r>
                <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rPr>
                <a:t>American Coatings Association</a:t>
              </a:r>
            </a:p>
          </p:txBody>
        </p:sp>
        <p:sp>
          <p:nvSpPr>
            <p:cNvPr id="7" name="TextBox 6">
              <a:extLst>
                <a:ext uri="{FF2B5EF4-FFF2-40B4-BE49-F238E27FC236}">
                  <a16:creationId xmlns:a16="http://schemas.microsoft.com/office/drawing/2014/main" id="{CBA1FA74-263A-3042-9FCC-2AF4C80D3B15}"/>
                </a:ext>
              </a:extLst>
            </p:cNvPr>
            <p:cNvSpPr txBox="1"/>
            <p:nvPr/>
          </p:nvSpPr>
          <p:spPr>
            <a:xfrm>
              <a:off x="3500203" y="2791464"/>
              <a:ext cx="1933732" cy="884600"/>
            </a:xfrm>
            <a:prstGeom prst="rect">
              <a:avLst/>
            </a:prstGeom>
            <a:noFill/>
          </p:spPr>
          <p:txBody>
            <a:bodyPr wrap="square" rtlCol="0">
              <a:spAutoFit/>
            </a:bodyPr>
            <a:lstStyle/>
            <a:p>
              <a:pPr algn="ctr" defTabSz="609036" rtl="0">
                <a:defRPr/>
              </a:pPr>
              <a:r>
                <a:rPr lang="en-US" sz="2131" kern="1200" dirty="0">
                  <a:solidFill>
                    <a:srgbClr val="000000"/>
                  </a:solidFill>
                  <a:latin typeface="Roboto" pitchFamily="2" charset="0"/>
                  <a:ea typeface="Roboto" pitchFamily="2" charset="0"/>
                  <a:cs typeface="+mn-cs"/>
                </a:rPr>
                <a:t>(202) 893-2212</a:t>
              </a:r>
            </a:p>
            <a:p>
              <a:pPr algn="ctr" defTabSz="609036" rtl="0">
                <a:defRPr/>
              </a:pPr>
              <a:endParaRPr lang="en-US" sz="2131" kern="1200" dirty="0">
                <a:solidFill>
                  <a:srgbClr val="000000"/>
                </a:solidFill>
                <a:latin typeface="Roboto" pitchFamily="2" charset="0"/>
                <a:ea typeface="Roboto" pitchFamily="2" charset="0"/>
                <a:cs typeface="+mn-cs"/>
              </a:endParaRPr>
            </a:p>
            <a:p>
              <a:pPr algn="ctr" defTabSz="609036" rtl="0">
                <a:defRPr/>
              </a:pPr>
              <a:endParaRPr lang="en-US" sz="2131" kern="1200" dirty="0">
                <a:solidFill>
                  <a:srgbClr val="000000"/>
                </a:solidFill>
                <a:latin typeface="Roboto" pitchFamily="2" charset="0"/>
                <a:ea typeface="Roboto" pitchFamily="2" charset="0"/>
                <a:cs typeface="+mn-cs"/>
              </a:endParaRPr>
            </a:p>
            <a:p>
              <a:pPr algn="ctr" defTabSz="609036" rtl="0">
                <a:defRPr/>
              </a:pPr>
              <a:r>
                <a:rPr lang="en-US" sz="2131" kern="1200" dirty="0">
                  <a:solidFill>
                    <a:srgbClr val="000000"/>
                  </a:solidFill>
                  <a:latin typeface="Roboto" pitchFamily="2" charset="0"/>
                  <a:ea typeface="Roboto" pitchFamily="2" charset="0"/>
                  <a:cs typeface="+mn-cs"/>
                </a:rPr>
                <a:t>(202) 329-1065</a:t>
              </a:r>
            </a:p>
          </p:txBody>
        </p:sp>
        <p:sp>
          <p:nvSpPr>
            <p:cNvPr id="8" name="TextBox 7">
              <a:extLst>
                <a:ext uri="{FF2B5EF4-FFF2-40B4-BE49-F238E27FC236}">
                  <a16:creationId xmlns:a16="http://schemas.microsoft.com/office/drawing/2014/main" id="{BE9F1BA7-9784-9547-ACEA-87CC13437F82}"/>
                </a:ext>
              </a:extLst>
            </p:cNvPr>
            <p:cNvSpPr txBox="1"/>
            <p:nvPr/>
          </p:nvSpPr>
          <p:spPr>
            <a:xfrm>
              <a:off x="5988570" y="2791488"/>
              <a:ext cx="2106117" cy="1091206"/>
            </a:xfrm>
            <a:prstGeom prst="rect">
              <a:avLst/>
            </a:prstGeom>
            <a:noFill/>
          </p:spPr>
          <p:txBody>
            <a:bodyPr wrap="square" rtlCol="0">
              <a:spAutoFit/>
            </a:bodyPr>
            <a:lstStyle/>
            <a:p>
              <a:pPr algn="ctr" defTabSz="609036" rtl="0">
                <a:defRPr/>
              </a:pPr>
              <a:r>
                <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hlinkClick r:id="rId3"/>
                </a:rPr>
                <a:t>jjones@paint.org</a:t>
              </a:r>
              <a:endPar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ctr" defTabSz="609036" rtl="0">
                <a:defRPr/>
              </a:pPr>
              <a:endPar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ctr" defTabSz="609036" rtl="0">
                <a:defRPr/>
              </a:pPr>
              <a:endPar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ctr" defTabSz="609036" rtl="0">
                <a:defRPr/>
              </a:pPr>
              <a:r>
                <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rPr>
                <a:t>hmcauliffe@paint.org</a:t>
              </a:r>
            </a:p>
            <a:p>
              <a:pPr algn="ctr" defTabSz="609036" rtl="0">
                <a:defRPr/>
              </a:pPr>
              <a:endParaRPr lang="en-US" sz="2131" kern="120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1786168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A576A0-B3F2-1651-F8A6-EAD83ABA09E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8DE35D2-0D4A-CE82-B5B1-C2FFBF94058B}"/>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F58BA48A-A159-5888-3343-06E2981D9A19}"/>
              </a:ext>
            </a:extLst>
          </p:cNvPr>
          <p:cNvPicPr/>
          <p:nvPr/>
        </p:nvPicPr>
        <p:blipFill>
          <a:blip r:embed="rId3" cstate="print"/>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5AAB9E3E-9438-2E52-5BBE-8ED56D37F03E}"/>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Paint data in the Commonwealth</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D9EC832E-A885-0663-224A-67E88A50F390}"/>
              </a:ext>
            </a:extLst>
          </p:cNvPr>
          <p:cNvSpPr txBox="1"/>
          <p:nvPr/>
        </p:nvSpPr>
        <p:spPr>
          <a:xfrm>
            <a:off x="11785092" y="6586436"/>
            <a:ext cx="366649"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24</a:t>
            </a:fld>
            <a:endParaRPr sz="1000">
              <a:latin typeface="Calibri"/>
              <a:cs typeface="Calibri"/>
            </a:endParaRPr>
          </a:p>
        </p:txBody>
      </p:sp>
      <p:sp>
        <p:nvSpPr>
          <p:cNvPr id="8" name="Rectangle 1">
            <a:extLst>
              <a:ext uri="{FF2B5EF4-FFF2-40B4-BE49-F238E27FC236}">
                <a16:creationId xmlns:a16="http://schemas.microsoft.com/office/drawing/2014/main" id="{BF58B8FD-6B72-FA51-9ABF-D7402E8BA115}"/>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B8A2CAA5-2459-774E-193A-FE14A94449E3}"/>
              </a:ext>
            </a:extLst>
          </p:cNvPr>
          <p:cNvGraphicFramePr>
            <a:graphicFrameLocks noGrp="1"/>
          </p:cNvGraphicFramePr>
          <p:nvPr>
            <p:extLst>
              <p:ext uri="{D42A27DB-BD31-4B8C-83A1-F6EECF244321}">
                <p14:modId xmlns:p14="http://schemas.microsoft.com/office/powerpoint/2010/main" val="817094153"/>
              </p:ext>
            </p:extLst>
          </p:nvPr>
        </p:nvGraphicFramePr>
        <p:xfrm>
          <a:off x="1173213" y="2072500"/>
          <a:ext cx="9845574" cy="3627120"/>
        </p:xfrm>
        <a:graphic>
          <a:graphicData uri="http://schemas.openxmlformats.org/drawingml/2006/table">
            <a:tbl>
              <a:tblPr firstRow="1" bandRow="1">
                <a:tableStyleId>{2D5ABB26-0587-4C30-8999-92F81FD0307C}</a:tableStyleId>
              </a:tblPr>
              <a:tblGrid>
                <a:gridCol w="3281858">
                  <a:extLst>
                    <a:ext uri="{9D8B030D-6E8A-4147-A177-3AD203B41FA5}">
                      <a16:colId xmlns:a16="http://schemas.microsoft.com/office/drawing/2014/main" val="1805229578"/>
                    </a:ext>
                  </a:extLst>
                </a:gridCol>
                <a:gridCol w="3281858">
                  <a:extLst>
                    <a:ext uri="{9D8B030D-6E8A-4147-A177-3AD203B41FA5}">
                      <a16:colId xmlns:a16="http://schemas.microsoft.com/office/drawing/2014/main" val="2091942456"/>
                    </a:ext>
                  </a:extLst>
                </a:gridCol>
                <a:gridCol w="3281858">
                  <a:extLst>
                    <a:ext uri="{9D8B030D-6E8A-4147-A177-3AD203B41FA5}">
                      <a16:colId xmlns:a16="http://schemas.microsoft.com/office/drawing/2014/main" val="2407033854"/>
                    </a:ext>
                  </a:extLst>
                </a:gridCol>
              </a:tblGrid>
              <a:tr h="370840">
                <a:tc>
                  <a:txBody>
                    <a:bodyPr/>
                    <a:lstStyle/>
                    <a:p>
                      <a:r>
                        <a:rPr lang="en-US" sz="1600" b="0" i="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Collection frequency</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D2C71"/>
                    </a:solidFill>
                  </a:tcPr>
                </a:tc>
                <a:tc>
                  <a:txBody>
                    <a:bodyPr/>
                    <a:lstStyle/>
                    <a:p>
                      <a:pPr algn="r"/>
                      <a:r>
                        <a:rPr lang="en-US" sz="1600" b="0" i="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of communities</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D2C71"/>
                    </a:solidFill>
                  </a:tcPr>
                </a:tc>
                <a:tc>
                  <a:txBody>
                    <a:bodyPr/>
                    <a:lstStyle/>
                    <a:p>
                      <a:pPr algn="r"/>
                      <a:r>
                        <a:rPr lang="en-US" sz="1600" b="0" i="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of population</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D2C71"/>
                    </a:solidFill>
                  </a:tcPr>
                </a:tc>
                <a:extLst>
                  <a:ext uri="{0D108BD9-81ED-4DB2-BD59-A6C34878D82A}">
                    <a16:rowId xmlns:a16="http://schemas.microsoft.com/office/drawing/2014/main" val="727917938"/>
                  </a:ext>
                </a:extLst>
              </a:tr>
              <a:tr h="370840">
                <a:tc>
                  <a:txBody>
                    <a:bodyPr/>
                    <a:lstStyle/>
                    <a:p>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Year-round</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26%</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23%</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65385255"/>
                  </a:ext>
                </a:extLst>
              </a:tr>
              <a:tr h="370840">
                <a:tc>
                  <a:txBody>
                    <a:bodyPr/>
                    <a:lstStyle/>
                    <a:p>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Weekly/monthly</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2%</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2%</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10791712"/>
                  </a:ext>
                </a:extLst>
              </a:tr>
              <a:tr h="370840">
                <a:tc>
                  <a:txBody>
                    <a:bodyPr/>
                    <a:lstStyle/>
                    <a:p>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6-11 months of the year</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5%</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7%</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89651025"/>
                  </a:ext>
                </a:extLst>
              </a:tr>
              <a:tr h="370840">
                <a:tc>
                  <a:txBody>
                    <a:bodyPr/>
                    <a:lstStyle/>
                    <a:p>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&lt; 6 months of the year</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16%</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25%</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77051751"/>
                  </a:ext>
                </a:extLst>
              </a:tr>
              <a:tr h="370840">
                <a:tc>
                  <a:txBody>
                    <a:bodyPr/>
                    <a:lstStyle/>
                    <a:p>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0</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32%</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32%</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24617467"/>
                  </a:ext>
                </a:extLst>
              </a:tr>
              <a:tr h="370840">
                <a:tc>
                  <a:txBody>
                    <a:bodyPr/>
                    <a:lstStyle/>
                    <a:p>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No data</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18%</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11%</a:t>
                      </a:r>
                    </a:p>
                  </a:txBody>
                  <a:tcPr marT="137160" marB="13716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54645190"/>
                  </a:ext>
                </a:extLst>
              </a:tr>
            </a:tbl>
          </a:graphicData>
        </a:graphic>
      </p:graphicFrame>
      <p:sp>
        <p:nvSpPr>
          <p:cNvPr id="10" name="TextBox 9">
            <a:extLst>
              <a:ext uri="{FF2B5EF4-FFF2-40B4-BE49-F238E27FC236}">
                <a16:creationId xmlns:a16="http://schemas.microsoft.com/office/drawing/2014/main" id="{FCED1C47-AD71-0CBB-E37C-F7DB8980F5F4}"/>
              </a:ext>
            </a:extLst>
          </p:cNvPr>
          <p:cNvSpPr txBox="1"/>
          <p:nvPr/>
        </p:nvSpPr>
        <p:spPr>
          <a:xfrm>
            <a:off x="841391" y="1474328"/>
            <a:ext cx="10177396" cy="338554"/>
          </a:xfrm>
          <a:prstGeom prst="rect">
            <a:avLst/>
          </a:prstGeom>
          <a:noFill/>
        </p:spPr>
        <p:txBody>
          <a:bodyPr wrap="square">
            <a:spAutoFit/>
          </a:bodyPr>
          <a:lstStyle/>
          <a:p>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Table 1</a:t>
            </a: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 — Percentage of Massachusetts communities and residents with leftover paint collection access</a:t>
            </a:r>
            <a:endParaRPr lang="en-US" sz="1600" dirty="0"/>
          </a:p>
        </p:txBody>
      </p:sp>
    </p:spTree>
    <p:extLst>
      <p:ext uri="{BB962C8B-B14F-4D97-AF65-F5344CB8AC3E}">
        <p14:creationId xmlns:p14="http://schemas.microsoft.com/office/powerpoint/2010/main" val="672958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4AF75A-5C26-FF8C-F0AC-C74122D0719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43EA805-AACC-728A-98A5-7838E93A6BED}"/>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3127F68A-77C4-0B0F-2F32-A18AC6255745}"/>
              </a:ext>
            </a:extLst>
          </p:cNvPr>
          <p:cNvPicPr/>
          <p:nvPr/>
        </p:nvPicPr>
        <p:blipFill>
          <a:blip r:embed="rId3" cstate="print"/>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EFBFD954-BD8E-C9EC-0590-EC94DB92B550}"/>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Paint data in the Commonwealth</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9D4665F7-5995-CC09-3F8F-8A48CAD81CC9}"/>
              </a:ext>
            </a:extLst>
          </p:cNvPr>
          <p:cNvSpPr txBox="1"/>
          <p:nvPr/>
        </p:nvSpPr>
        <p:spPr>
          <a:xfrm>
            <a:off x="11785092" y="6586436"/>
            <a:ext cx="366649"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25</a:t>
            </a:fld>
            <a:endParaRPr sz="1000">
              <a:latin typeface="Calibri"/>
              <a:cs typeface="Calibri"/>
            </a:endParaRPr>
          </a:p>
        </p:txBody>
      </p:sp>
      <p:sp>
        <p:nvSpPr>
          <p:cNvPr id="8" name="Rectangle 1">
            <a:extLst>
              <a:ext uri="{FF2B5EF4-FFF2-40B4-BE49-F238E27FC236}">
                <a16:creationId xmlns:a16="http://schemas.microsoft.com/office/drawing/2014/main" id="{893488EB-2CFA-59E3-B4A5-BBE3BEA0754D}"/>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8A816936-7AF8-17C3-FF96-EEFE6AD77267}"/>
              </a:ext>
            </a:extLst>
          </p:cNvPr>
          <p:cNvGraphicFramePr>
            <a:graphicFrameLocks noGrp="1"/>
          </p:cNvGraphicFramePr>
          <p:nvPr>
            <p:extLst>
              <p:ext uri="{D42A27DB-BD31-4B8C-83A1-F6EECF244321}">
                <p14:modId xmlns:p14="http://schemas.microsoft.com/office/powerpoint/2010/main" val="477224874"/>
              </p:ext>
            </p:extLst>
          </p:nvPr>
        </p:nvGraphicFramePr>
        <p:xfrm>
          <a:off x="1173213" y="2072500"/>
          <a:ext cx="9845574" cy="3657600"/>
        </p:xfrm>
        <a:graphic>
          <a:graphicData uri="http://schemas.openxmlformats.org/drawingml/2006/table">
            <a:tbl>
              <a:tblPr firstRow="1" bandRow="1">
                <a:tableStyleId>{2D5ABB26-0587-4C30-8999-92F81FD0307C}</a:tableStyleId>
              </a:tblPr>
              <a:tblGrid>
                <a:gridCol w="5578316">
                  <a:extLst>
                    <a:ext uri="{9D8B030D-6E8A-4147-A177-3AD203B41FA5}">
                      <a16:colId xmlns:a16="http://schemas.microsoft.com/office/drawing/2014/main" val="1805229578"/>
                    </a:ext>
                  </a:extLst>
                </a:gridCol>
                <a:gridCol w="2254685">
                  <a:extLst>
                    <a:ext uri="{9D8B030D-6E8A-4147-A177-3AD203B41FA5}">
                      <a16:colId xmlns:a16="http://schemas.microsoft.com/office/drawing/2014/main" val="2091942456"/>
                    </a:ext>
                  </a:extLst>
                </a:gridCol>
                <a:gridCol w="2012573">
                  <a:extLst>
                    <a:ext uri="{9D8B030D-6E8A-4147-A177-3AD203B41FA5}">
                      <a16:colId xmlns:a16="http://schemas.microsoft.com/office/drawing/2014/main" val="2407033854"/>
                    </a:ext>
                  </a:extLst>
                </a:gridCol>
              </a:tblGrid>
              <a:tr h="370840">
                <a:tc>
                  <a:txBody>
                    <a:bodyPr/>
                    <a:lstStyle/>
                    <a:p>
                      <a:r>
                        <a:rPr lang="en-US" sz="1600" b="0" i="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Paint generation and disposition</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D2C71"/>
                    </a:solidFill>
                  </a:tcPr>
                </a:tc>
                <a:tc>
                  <a:txBody>
                    <a:bodyPr/>
                    <a:lstStyle/>
                    <a:p>
                      <a:pPr algn="r"/>
                      <a:r>
                        <a:rPr lang="en-US" sz="1600" b="0" i="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Gallons (est.)</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D2C71"/>
                    </a:solidFill>
                  </a:tcPr>
                </a:tc>
                <a:tc>
                  <a:txBody>
                    <a:bodyPr/>
                    <a:lstStyle/>
                    <a:p>
                      <a:pPr algn="r"/>
                      <a:r>
                        <a:rPr lang="en-US" sz="1600" b="0" i="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Percent of total</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D2C71"/>
                    </a:solidFill>
                  </a:tcPr>
                </a:tc>
                <a:extLst>
                  <a:ext uri="{0D108BD9-81ED-4DB2-BD59-A6C34878D82A}">
                    <a16:rowId xmlns:a16="http://schemas.microsoft.com/office/drawing/2014/main" val="727917938"/>
                  </a:ext>
                </a:extLst>
              </a:tr>
              <a:tr h="370840">
                <a:tc>
                  <a:txBody>
                    <a:bodyPr/>
                    <a:lstStyle/>
                    <a:p>
                      <a:r>
                        <a:rPr lang="en-US" sz="1600" b="0" i="0" dirty="0">
                          <a:latin typeface="Helvetica Neue Roman" panose="02000503000000020004" pitchFamily="2" charset="0"/>
                          <a:ea typeface="Helvetica Neue Roman" panose="02000503000000020004" pitchFamily="2" charset="0"/>
                          <a:cs typeface="Helvetica Neue Roman" panose="02000503000000020004" pitchFamily="2" charset="0"/>
                        </a:rPr>
                        <a:t>Total leftover paint generated annually</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Roman" panose="02000503000000020004" pitchFamily="2" charset="0"/>
                          <a:ea typeface="Helvetica Neue Roman" panose="02000503000000020004" pitchFamily="2" charset="0"/>
                          <a:cs typeface="Helvetica Neue Roman" panose="02000503000000020004" pitchFamily="2" charset="0"/>
                        </a:rPr>
                        <a:t>1,800,000</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Roman" panose="02000503000000020004" pitchFamily="2" charset="0"/>
                          <a:ea typeface="Helvetica Neue Roman" panose="02000503000000020004" pitchFamily="2" charset="0"/>
                          <a:cs typeface="Helvetica Neue Roman" panose="02000503000000020004" pitchFamily="2" charset="0"/>
                        </a:rPr>
                        <a:t>100%</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65385255"/>
                  </a:ext>
                </a:extLst>
              </a:tr>
              <a:tr h="370840">
                <a:tc>
                  <a:txBody>
                    <a:bodyPr/>
                    <a:lstStyle/>
                    <a:p>
                      <a:r>
                        <a:rPr lang="en-US" sz="1600" b="0" i="0" dirty="0">
                          <a:latin typeface="Helvetica Neue Roman" panose="02000503000000020004" pitchFamily="2" charset="0"/>
                          <a:ea typeface="Helvetica Neue Roman" panose="02000503000000020004" pitchFamily="2" charset="0"/>
                          <a:cs typeface="Helvetica Neue Roman" panose="02000503000000020004" pitchFamily="2" charset="0"/>
                        </a:rPr>
                        <a:t>Disposed of in trash</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Roman" panose="02000503000000020004" pitchFamily="2" charset="0"/>
                          <a:ea typeface="Helvetica Neue Roman" panose="02000503000000020004" pitchFamily="2" charset="0"/>
                          <a:cs typeface="Helvetica Neue Roman" panose="02000503000000020004" pitchFamily="2" charset="0"/>
                        </a:rPr>
                        <a:t>1,000,000</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Roman" panose="02000503000000020004" pitchFamily="2" charset="0"/>
                          <a:ea typeface="Helvetica Neue Roman" panose="02000503000000020004" pitchFamily="2" charset="0"/>
                          <a:cs typeface="Helvetica Neue Roman" panose="02000503000000020004" pitchFamily="2" charset="0"/>
                        </a:rPr>
                        <a:t>56%</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10791712"/>
                  </a:ext>
                </a:extLst>
              </a:tr>
              <a:tr h="370840">
                <a:tc>
                  <a:txBody>
                    <a:bodyPr/>
                    <a:lstStyle/>
                    <a:p>
                      <a:pPr lvl="1"/>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Landfill</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330,000</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18%</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89651025"/>
                  </a:ext>
                </a:extLst>
              </a:tr>
              <a:tr h="370840">
                <a:tc>
                  <a:txBody>
                    <a:bodyPr/>
                    <a:lstStyle/>
                    <a:p>
                      <a:pPr lvl="1"/>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Massachusetts combustion facility</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670,000</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37%</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77051751"/>
                  </a:ext>
                </a:extLst>
              </a:tr>
              <a:tr h="370840">
                <a:tc>
                  <a:txBody>
                    <a:bodyPr/>
                    <a:lstStyle/>
                    <a:p>
                      <a:r>
                        <a:rPr lang="en-US" sz="1600" b="0" i="0" dirty="0">
                          <a:latin typeface="Helvetica Neue Roman" panose="02000503000000020004" pitchFamily="2" charset="0"/>
                          <a:ea typeface="Helvetica Neue Roman" panose="02000503000000020004" pitchFamily="2" charset="0"/>
                          <a:cs typeface="Helvetica Neue Roman" panose="02000503000000020004" pitchFamily="2" charset="0"/>
                        </a:rPr>
                        <a:t>Collected at household hazardous waste event for reuse, recycling, or disposal</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Roman" panose="02000503000000020004" pitchFamily="2" charset="0"/>
                          <a:ea typeface="Helvetica Neue Roman" panose="02000503000000020004" pitchFamily="2" charset="0"/>
                          <a:cs typeface="Helvetica Neue Roman" panose="02000503000000020004" pitchFamily="2" charset="0"/>
                        </a:rPr>
                        <a:t>800,000</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0" dirty="0">
                          <a:latin typeface="Helvetica Neue Roman" panose="02000503000000020004" pitchFamily="2" charset="0"/>
                          <a:ea typeface="Helvetica Neue Roman" panose="02000503000000020004" pitchFamily="2" charset="0"/>
                          <a:cs typeface="Helvetica Neue Roman" panose="02000503000000020004" pitchFamily="2" charset="0"/>
                        </a:rPr>
                        <a:t>44%</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24617467"/>
                  </a:ext>
                </a:extLst>
              </a:tr>
              <a:tr h="370840">
                <a:tc>
                  <a:txBody>
                    <a:bodyPr/>
                    <a:lstStyle/>
                    <a:p>
                      <a:pPr lvl="1"/>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Processed by Recolor into recycled paint</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360,000</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20%</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54645190"/>
                  </a:ext>
                </a:extLst>
              </a:tr>
              <a:tr h="370840">
                <a:tc>
                  <a:txBody>
                    <a:bodyPr/>
                    <a:lstStyle/>
                    <a:p>
                      <a:pPr lvl="1"/>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No data available yet</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440,000</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US" sz="1600" b="0" i="1" dirty="0">
                          <a:latin typeface="Helvetica Neue Light" panose="02000403000000020004" pitchFamily="2" charset="0"/>
                          <a:ea typeface="Helvetica Neue Light" panose="02000403000000020004" pitchFamily="2" charset="0"/>
                          <a:cs typeface="Helvetica Neue Roman" panose="02000503000000020004" pitchFamily="2" charset="0"/>
                        </a:rPr>
                        <a:t>24%</a:t>
                      </a:r>
                    </a:p>
                  </a:txBody>
                  <a:tcPr marT="91440" marB="9144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38639134"/>
                  </a:ext>
                </a:extLst>
              </a:tr>
            </a:tbl>
          </a:graphicData>
        </a:graphic>
      </p:graphicFrame>
      <p:sp>
        <p:nvSpPr>
          <p:cNvPr id="10" name="TextBox 9">
            <a:extLst>
              <a:ext uri="{FF2B5EF4-FFF2-40B4-BE49-F238E27FC236}">
                <a16:creationId xmlns:a16="http://schemas.microsoft.com/office/drawing/2014/main" id="{A5CBFB16-81E4-42EE-C553-2F84DF642FA2}"/>
              </a:ext>
            </a:extLst>
          </p:cNvPr>
          <p:cNvSpPr txBox="1"/>
          <p:nvPr/>
        </p:nvSpPr>
        <p:spPr>
          <a:xfrm>
            <a:off x="841391" y="1474328"/>
            <a:ext cx="10177396" cy="338554"/>
          </a:xfrm>
          <a:prstGeom prst="rect">
            <a:avLst/>
          </a:prstGeom>
          <a:noFill/>
        </p:spPr>
        <p:txBody>
          <a:bodyPr wrap="square">
            <a:spAutoFit/>
          </a:bodyPr>
          <a:lstStyle/>
          <a:p>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Table 2</a:t>
            </a:r>
            <a:r>
              <a:rPr lang="en-US" sz="1600" b="0" i="0" dirty="0">
                <a:latin typeface="Helvetica Neue Light" panose="02000403000000020004" pitchFamily="2" charset="0"/>
                <a:ea typeface="Helvetica Neue Light" panose="02000403000000020004" pitchFamily="2" charset="0"/>
                <a:cs typeface="Helvetica Neue Roman" panose="02000503000000020004" pitchFamily="2" charset="0"/>
              </a:rPr>
              <a:t>. — Paint generation and disposition in Massachusetts (estimated)</a:t>
            </a:r>
            <a:endParaRPr lang="en-US" sz="1600" dirty="0"/>
          </a:p>
        </p:txBody>
      </p:sp>
    </p:spTree>
    <p:extLst>
      <p:ext uri="{BB962C8B-B14F-4D97-AF65-F5344CB8AC3E}">
        <p14:creationId xmlns:p14="http://schemas.microsoft.com/office/powerpoint/2010/main" val="141424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2C5D85-F30F-05DF-144F-EAAAD65DABF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C26E811-A893-EF24-228D-17D218FA496A}"/>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6E09689D-1BBC-197D-6479-B1EF00EB02FF}"/>
              </a:ext>
            </a:extLst>
          </p:cNvPr>
          <p:cNvPicPr/>
          <p:nvPr/>
        </p:nvPicPr>
        <p:blipFill>
          <a:blip r:embed="rId3" cstate="print"/>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3386D509-A40C-5E19-4978-B62D46C6A6B2}"/>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Paint data in the Commonwealth</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9A51DF7D-3B8E-B1FC-2DC0-4BAD0ADF0FB5}"/>
              </a:ext>
            </a:extLst>
          </p:cNvPr>
          <p:cNvSpPr txBox="1"/>
          <p:nvPr/>
        </p:nvSpPr>
        <p:spPr>
          <a:xfrm>
            <a:off x="11785092" y="6586436"/>
            <a:ext cx="366649"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26</a:t>
            </a:fld>
            <a:endParaRPr sz="1000">
              <a:latin typeface="Calibri"/>
              <a:cs typeface="Calibri"/>
            </a:endParaRPr>
          </a:p>
        </p:txBody>
      </p:sp>
      <p:sp>
        <p:nvSpPr>
          <p:cNvPr id="8" name="Rectangle 1">
            <a:extLst>
              <a:ext uri="{FF2B5EF4-FFF2-40B4-BE49-F238E27FC236}">
                <a16:creationId xmlns:a16="http://schemas.microsoft.com/office/drawing/2014/main" id="{10EBDC35-A307-1193-7BEB-B32B57AA3897}"/>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354C806-3C11-2D31-2AC9-5C51AA9818B6}"/>
              </a:ext>
            </a:extLst>
          </p:cNvPr>
          <p:cNvSpPr txBox="1"/>
          <p:nvPr/>
        </p:nvSpPr>
        <p:spPr>
          <a:xfrm>
            <a:off x="841390" y="1474328"/>
            <a:ext cx="10331825" cy="4524315"/>
          </a:xfrm>
          <a:prstGeom prst="rect">
            <a:avLst/>
          </a:prstGeom>
          <a:noFill/>
        </p:spPr>
        <p:txBody>
          <a:bodyPr wrap="square">
            <a:spAutoFit/>
          </a:bodyPr>
          <a:lstStyle/>
          <a:p>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MassDEP programs supporting leftover paint recovery:</a:t>
            </a:r>
          </a:p>
          <a:p>
            <a:endParaRPr lang="en-US" sz="1600" dirty="0">
              <a:latin typeface="Helvetica Neue Light" panose="02000403000000020004" pitchFamily="2" charset="0"/>
              <a:ea typeface="Helvetica Neue Light" panose="02000403000000020004" pitchFamily="2" charset="0"/>
            </a:endParaRPr>
          </a:p>
          <a:p>
            <a:pPr marL="808038" lvl="2" indent="-347663">
              <a:buFont typeface="Arial" panose="020B0604020202020204" pitchFamily="34" charset="0"/>
              <a:buChar char="•"/>
            </a:pPr>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Municipal assistance coordinators </a:t>
            </a:r>
            <a:r>
              <a:rPr lang="en-US" sz="1600" dirty="0">
                <a:latin typeface="Helvetica Neue Light" panose="02000403000000020004" pitchFamily="2" charset="0"/>
                <a:ea typeface="Helvetica Neue Light" panose="02000403000000020004" pitchFamily="2" charset="0"/>
              </a:rPr>
              <a:t>helping communities institute reciprocal household hazardous waste event arrangements</a:t>
            </a:r>
          </a:p>
          <a:p>
            <a:pPr marL="808038" lvl="2" indent="-347663">
              <a:buFont typeface="Arial" panose="020B0604020202020204" pitchFamily="34" charset="0"/>
              <a:buChar char="•"/>
            </a:pPr>
            <a:endParaRPr lang="en-US" sz="1600" dirty="0">
              <a:latin typeface="Helvetica Neue Light" panose="02000403000000020004" pitchFamily="2" charset="0"/>
              <a:ea typeface="Helvetica Neue Light" panose="02000403000000020004" pitchFamily="2" charset="0"/>
            </a:endParaRPr>
          </a:p>
          <a:p>
            <a:pPr marL="808038" lvl="2" indent="-347663">
              <a:buFont typeface="Arial" panose="020B0604020202020204" pitchFamily="34" charset="0"/>
              <a:buChar char="•"/>
            </a:pPr>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Recycling Dividends Program</a:t>
            </a:r>
            <a:r>
              <a:rPr lang="en-US" sz="1600" dirty="0">
                <a:latin typeface="Helvetica Neue Light" panose="02000403000000020004" pitchFamily="2" charset="0"/>
                <a:ea typeface="Helvetica Neue Light" panose="02000403000000020004" pitchFamily="2" charset="0"/>
              </a:rPr>
              <a:t>, which provides credit to municipalities that have paint collection programs locally and hold household hazardous waste events</a:t>
            </a:r>
          </a:p>
          <a:p>
            <a:pPr marL="808038" lvl="2" indent="-347663">
              <a:buFont typeface="Arial" panose="020B0604020202020204" pitchFamily="34" charset="0"/>
              <a:buChar char="•"/>
            </a:pPr>
            <a:endParaRPr lang="en-US" sz="1600" dirty="0">
              <a:latin typeface="Helvetica Neue Light" panose="02000403000000020004" pitchFamily="2" charset="0"/>
              <a:ea typeface="Helvetica Neue Light" panose="02000403000000020004" pitchFamily="2" charset="0"/>
            </a:endParaRPr>
          </a:p>
          <a:p>
            <a:pPr marL="808038" lvl="2" indent="-347663">
              <a:buFont typeface="Arial" panose="020B0604020202020204" pitchFamily="34" charset="0"/>
              <a:buChar char="•"/>
            </a:pPr>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Regional Permanent Center Grants</a:t>
            </a:r>
            <a:r>
              <a:rPr lang="en-US" sz="1600" dirty="0">
                <a:latin typeface="Helvetica Neue Light" panose="02000403000000020004" pitchFamily="2" charset="0"/>
                <a:ea typeface="Helvetica Neue Light" panose="02000403000000020004" pitchFamily="2" charset="0"/>
              </a:rPr>
              <a:t>, which provide support for establishing collection centers offering more access</a:t>
            </a:r>
          </a:p>
          <a:p>
            <a:pPr marL="808038" lvl="2" indent="-347663">
              <a:buFont typeface="Arial" panose="020B0604020202020204" pitchFamily="34" charset="0"/>
              <a:buChar char="•"/>
            </a:pPr>
            <a:endParaRPr lang="en-US" sz="1600" dirty="0">
              <a:latin typeface="Helvetica Neue Light" panose="02000403000000020004" pitchFamily="2" charset="0"/>
              <a:ea typeface="Helvetica Neue Light" panose="02000403000000020004" pitchFamily="2" charset="0"/>
            </a:endParaRPr>
          </a:p>
          <a:p>
            <a:pPr marL="808038" lvl="2" indent="-347663">
              <a:buFont typeface="Arial" panose="020B0604020202020204" pitchFamily="34" charset="0"/>
              <a:buChar char="•"/>
            </a:pPr>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State contract of household hazardous waste</a:t>
            </a:r>
            <a:r>
              <a:rPr lang="en-US" sz="1600" dirty="0">
                <a:latin typeface="Helvetica Neue Light" panose="02000403000000020004" pitchFamily="2" charset="0"/>
                <a:ea typeface="Helvetica Neue Light" panose="02000403000000020004" pitchFamily="2" charset="0"/>
              </a:rPr>
              <a:t>, a contract that provides a variety of services to assist municipal collection, including individual material collection, one-day event pricing, etc.</a:t>
            </a:r>
          </a:p>
          <a:p>
            <a:pPr marL="808038" lvl="2" indent="-347663">
              <a:buFont typeface="Arial" panose="020B0604020202020204" pitchFamily="34" charset="0"/>
              <a:buChar char="•"/>
            </a:pPr>
            <a:endParaRPr lang="en-US" sz="1600" dirty="0">
              <a:latin typeface="Helvetica Neue Light" panose="02000403000000020004" pitchFamily="2" charset="0"/>
              <a:ea typeface="Helvetica Neue Light" panose="02000403000000020004" pitchFamily="2" charset="0"/>
            </a:endParaRPr>
          </a:p>
          <a:p>
            <a:pPr marL="808038" lvl="2" indent="-347663">
              <a:buFont typeface="Arial" panose="020B0604020202020204" pitchFamily="34" charset="0"/>
              <a:buChar char="•"/>
            </a:pPr>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End-market support</a:t>
            </a:r>
            <a:r>
              <a:rPr lang="en-US" sz="1600" dirty="0">
                <a:latin typeface="Helvetica Neue Light" panose="02000403000000020004" pitchFamily="2" charset="0"/>
                <a:ea typeface="Helvetica Neue Light" panose="02000403000000020004" pitchFamily="2" charset="0"/>
              </a:rPr>
              <a:t>, a Recycling Business Development Grant program that offers grants to businesses such as Recolor to expand infrastructure locally</a:t>
            </a:r>
          </a:p>
          <a:p>
            <a:pPr marL="808038" lvl="2" indent="-347663">
              <a:buFont typeface="Arial" panose="020B0604020202020204" pitchFamily="34" charset="0"/>
              <a:buChar char="•"/>
            </a:pPr>
            <a:endParaRPr lang="en-US" sz="1600" dirty="0">
              <a:latin typeface="Helvetica Neue Light" panose="02000403000000020004" pitchFamily="2" charset="0"/>
              <a:ea typeface="Helvetica Neue Light" panose="02000403000000020004" pitchFamily="2" charset="0"/>
            </a:endParaRPr>
          </a:p>
          <a:p>
            <a:pPr marL="808038" lvl="2" indent="-347663">
              <a:buFont typeface="Arial" panose="020B0604020202020204" pitchFamily="34" charset="0"/>
              <a:buChar char="•"/>
            </a:pPr>
            <a:r>
              <a:rPr lang="en-US" sz="1600" dirty="0" err="1">
                <a:latin typeface="Helvetica Neue Medium" panose="02000503000000020004" pitchFamily="2" charset="0"/>
                <a:ea typeface="Helvetica Neue Medium" panose="02000503000000020004" pitchFamily="2" charset="0"/>
                <a:cs typeface="Helvetica Neue Medium" panose="02000503000000020004" pitchFamily="2" charset="0"/>
              </a:rPr>
              <a:t>RecyclingWorks</a:t>
            </a:r>
            <a:r>
              <a:rPr lang="en-US" sz="1600" dirty="0">
                <a:latin typeface="Helvetica Neue Light" panose="02000403000000020004" pitchFamily="2" charset="0"/>
                <a:ea typeface="Helvetica Neue Light" panose="02000403000000020004" pitchFamily="2" charset="0"/>
              </a:rPr>
              <a:t>, which assists small businesses in identifying options for managing hazardous materials</a:t>
            </a:r>
          </a:p>
        </p:txBody>
      </p:sp>
    </p:spTree>
    <p:extLst>
      <p:ext uri="{BB962C8B-B14F-4D97-AF65-F5344CB8AC3E}">
        <p14:creationId xmlns:p14="http://schemas.microsoft.com/office/powerpoint/2010/main" val="30584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D2C71"/>
        </a:solidFill>
        <a:effectLst/>
      </p:bgPr>
    </p:bg>
    <p:spTree>
      <p:nvGrpSpPr>
        <p:cNvPr id="1" name="">
          <a:extLst>
            <a:ext uri="{FF2B5EF4-FFF2-40B4-BE49-F238E27FC236}">
              <a16:creationId xmlns:a16="http://schemas.microsoft.com/office/drawing/2014/main" id="{21278BE7-8C06-889C-0A4E-9D250AAA9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00B6B-E128-9684-F536-7E9BF2917F8C}"/>
              </a:ext>
            </a:extLst>
          </p:cNvPr>
          <p:cNvSpPr>
            <a:spLocks noGrp="1"/>
          </p:cNvSpPr>
          <p:nvPr>
            <p:ph type="ctrTitle"/>
          </p:nvPr>
        </p:nvSpPr>
        <p:spPr>
          <a:xfrm>
            <a:off x="914400" y="2936557"/>
            <a:ext cx="10363200" cy="492443"/>
          </a:xfrm>
        </p:spPr>
        <p:txBody>
          <a:bodyPr/>
          <a:lstStyle/>
          <a:p>
            <a:pPr algn="ctr"/>
            <a:r>
              <a:rPr lang="en-US" dirty="0">
                <a:solidFill>
                  <a:schemeClr val="bg1"/>
                </a:solidFill>
                <a:latin typeface="Helvetica Neue Roman" panose="02000503000000020004" pitchFamily="2" charset="0"/>
                <a:ea typeface="Helvetica Neue Roman" panose="02000503000000020004" pitchFamily="2" charset="0"/>
                <a:cs typeface="Helvetica Neue Roman" panose="02000503000000020004" pitchFamily="2" charset="0"/>
              </a:rPr>
              <a:t>Discussion</a:t>
            </a:r>
          </a:p>
        </p:txBody>
      </p:sp>
    </p:spTree>
    <p:extLst>
      <p:ext uri="{BB962C8B-B14F-4D97-AF65-F5344CB8AC3E}">
        <p14:creationId xmlns:p14="http://schemas.microsoft.com/office/powerpoint/2010/main" val="1000713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EC860D-7607-C4C0-0177-99F3E5929DB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EAB14E4-C891-D8C9-FDBE-CE14297EB536}"/>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FDF48973-0B19-0EB9-6062-BDE68FF205CE}"/>
              </a:ext>
            </a:extLst>
          </p:cNvPr>
          <p:cNvPicPr/>
          <p:nvPr/>
        </p:nvPicPr>
        <p:blipFill>
          <a:blip r:embed="rId3" cstate="print"/>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B759AF36-7436-2109-F87C-60D41748781A}"/>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Clarifying questions</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BA9D00EB-D432-CC1A-FD75-0586AE06DBFA}"/>
              </a:ext>
            </a:extLst>
          </p:cNvPr>
          <p:cNvSpPr txBox="1"/>
          <p:nvPr/>
        </p:nvSpPr>
        <p:spPr>
          <a:xfrm>
            <a:off x="11785092" y="6565212"/>
            <a:ext cx="366649"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28</a:t>
            </a:fld>
            <a:endParaRPr sz="1000" dirty="0">
              <a:latin typeface="Calibri"/>
              <a:cs typeface="Calibri"/>
            </a:endParaRPr>
          </a:p>
        </p:txBody>
      </p:sp>
      <p:sp>
        <p:nvSpPr>
          <p:cNvPr id="8" name="Rectangle 1">
            <a:extLst>
              <a:ext uri="{FF2B5EF4-FFF2-40B4-BE49-F238E27FC236}">
                <a16:creationId xmlns:a16="http://schemas.microsoft.com/office/drawing/2014/main" id="{C0E2FFDA-5023-4D57-5467-2EE909A69545}"/>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3933A378-CEA7-AE51-D8CC-6673C43FD3AB}"/>
              </a:ext>
            </a:extLst>
          </p:cNvPr>
          <p:cNvSpPr txBox="1"/>
          <p:nvPr/>
        </p:nvSpPr>
        <p:spPr>
          <a:xfrm>
            <a:off x="1421892" y="2090172"/>
            <a:ext cx="9860280" cy="461665"/>
          </a:xfrm>
          <a:prstGeom prst="rect">
            <a:avLst/>
          </a:prstGeom>
          <a:noFill/>
        </p:spPr>
        <p:txBody>
          <a:bodyPr wrap="square">
            <a:spAutoFit/>
          </a:bodyPr>
          <a:lstStyle/>
          <a:p>
            <a:pPr marL="285750" indent="-285750" rtl="0" fontAlgn="base">
              <a:buFont typeface="Arial" panose="020B0604020202020204" pitchFamily="34" charset="0"/>
              <a:buChar char="•"/>
            </a:pP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What questions do you have for the presenter(s)?</a:t>
            </a:r>
          </a:p>
        </p:txBody>
      </p:sp>
    </p:spTree>
    <p:extLst>
      <p:ext uri="{BB962C8B-B14F-4D97-AF65-F5344CB8AC3E}">
        <p14:creationId xmlns:p14="http://schemas.microsoft.com/office/powerpoint/2010/main" val="200803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40EDD5-496D-93A8-9D75-13C9DBF0F72A}"/>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099D67A7-E2B9-76FA-9FC0-C78995F167DD}"/>
              </a:ext>
            </a:extLst>
          </p:cNvPr>
          <p:cNvPicPr/>
          <p:nvPr/>
        </p:nvPicPr>
        <p:blipFill>
          <a:blip r:embed="rId3" cstate="print"/>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BEA8CE7D-F3BC-68D8-1FCA-0C50BB086A68}"/>
              </a:ext>
            </a:extLst>
          </p:cNvPr>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29</a:t>
            </a:fld>
            <a:endParaRPr sz="1000">
              <a:latin typeface="Calibri"/>
              <a:cs typeface="Calibri"/>
            </a:endParaRPr>
          </a:p>
        </p:txBody>
      </p:sp>
      <p:sp>
        <p:nvSpPr>
          <p:cNvPr id="9" name="object 2">
            <a:extLst>
              <a:ext uri="{FF2B5EF4-FFF2-40B4-BE49-F238E27FC236}">
                <a16:creationId xmlns:a16="http://schemas.microsoft.com/office/drawing/2014/main" id="{D9598953-60AA-5200-6D27-1C1C18355139}"/>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E730D589-6FAA-E2AB-F595-FC158228F7D7}"/>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Discussion</a:t>
            </a:r>
            <a:endParaRPr sz="2800" b="0" spc="-1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extBox 1">
            <a:extLst>
              <a:ext uri="{FF2B5EF4-FFF2-40B4-BE49-F238E27FC236}">
                <a16:creationId xmlns:a16="http://schemas.microsoft.com/office/drawing/2014/main" id="{99405DC7-40BE-6BA0-873B-EEC13597D2A1}"/>
              </a:ext>
            </a:extLst>
          </p:cNvPr>
          <p:cNvSpPr txBox="1"/>
          <p:nvPr/>
        </p:nvSpPr>
        <p:spPr>
          <a:xfrm>
            <a:off x="1421892" y="2090172"/>
            <a:ext cx="9860280" cy="2677656"/>
          </a:xfrm>
          <a:prstGeom prst="rect">
            <a:avLst/>
          </a:prstGeom>
          <a:noFill/>
        </p:spPr>
        <p:txBody>
          <a:bodyPr wrap="square">
            <a:spAutoFit/>
          </a:bodyPr>
          <a:lstStyle/>
          <a:p>
            <a:pPr marL="285750" indent="-285750" rtl="0" fontAlgn="base">
              <a:buFont typeface="Arial" panose="020B0604020202020204" pitchFamily="34" charset="0"/>
              <a:buChar char="•"/>
            </a:pP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Do you think the </a:t>
            </a:r>
            <a:r>
              <a:rPr lang="en-US" sz="2400" u="none" strike="noStrike" dirty="0" err="1">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Paintcare</a:t>
            </a: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 program would work in Massachusetts?</a:t>
            </a:r>
            <a:b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What are your concerns about the proposed approach?</a:t>
            </a:r>
            <a:b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Does the Commission have other policy recommendations?</a:t>
            </a:r>
            <a:b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Is there any information missing that requires further research?</a:t>
            </a:r>
          </a:p>
        </p:txBody>
      </p:sp>
    </p:spTree>
    <p:extLst>
      <p:ext uri="{BB962C8B-B14F-4D97-AF65-F5344CB8AC3E}">
        <p14:creationId xmlns:p14="http://schemas.microsoft.com/office/powerpoint/2010/main" val="426741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20B937-24EC-7B58-09B8-7226B6623F65}"/>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CC7566EB-E224-DED2-4F65-D5BFDCC3DF2A}"/>
              </a:ext>
            </a:extLst>
          </p:cNvPr>
          <p:cNvPicPr/>
          <p:nvPr/>
        </p:nvPicPr>
        <p:blipFill>
          <a:blip r:embed="rId3" cstate="print"/>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66FEEBDD-FCC6-4751-F1EE-945C13DE9376}"/>
              </a:ext>
            </a:extLst>
          </p:cNvPr>
          <p:cNvSpPr txBox="1"/>
          <p:nvPr/>
        </p:nvSpPr>
        <p:spPr>
          <a:xfrm>
            <a:off x="11775059" y="6543421"/>
            <a:ext cx="5693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3</a:t>
            </a:fld>
            <a:endParaRPr sz="1000">
              <a:latin typeface="Calibri"/>
              <a:cs typeface="Calibri"/>
            </a:endParaRPr>
          </a:p>
        </p:txBody>
      </p:sp>
      <p:graphicFrame>
        <p:nvGraphicFramePr>
          <p:cNvPr id="5" name="object 5">
            <a:extLst>
              <a:ext uri="{FF2B5EF4-FFF2-40B4-BE49-F238E27FC236}">
                <a16:creationId xmlns:a16="http://schemas.microsoft.com/office/drawing/2014/main" id="{B4F23561-3C98-8EE4-E36F-19C55404C734}"/>
              </a:ext>
            </a:extLst>
          </p:cNvPr>
          <p:cNvGraphicFramePr>
            <a:graphicFrameLocks noGrp="1"/>
          </p:cNvGraphicFramePr>
          <p:nvPr>
            <p:extLst>
              <p:ext uri="{D42A27DB-BD31-4B8C-83A1-F6EECF244321}">
                <p14:modId xmlns:p14="http://schemas.microsoft.com/office/powerpoint/2010/main" val="3151060832"/>
              </p:ext>
            </p:extLst>
          </p:nvPr>
        </p:nvGraphicFramePr>
        <p:xfrm>
          <a:off x="1085222" y="1762648"/>
          <a:ext cx="10550769" cy="3048000"/>
        </p:xfrm>
        <a:graphic>
          <a:graphicData uri="http://schemas.openxmlformats.org/drawingml/2006/table">
            <a:tbl>
              <a:tblPr firstRow="1" bandRow="1">
                <a:tableStyleId>{2D5ABB26-0587-4C30-8999-92F81FD0307C}</a:tableStyleId>
              </a:tblPr>
              <a:tblGrid>
                <a:gridCol w="1617785">
                  <a:extLst>
                    <a:ext uri="{9D8B030D-6E8A-4147-A177-3AD203B41FA5}">
                      <a16:colId xmlns:a16="http://schemas.microsoft.com/office/drawing/2014/main" val="20000"/>
                    </a:ext>
                  </a:extLst>
                </a:gridCol>
                <a:gridCol w="8932984">
                  <a:extLst>
                    <a:ext uri="{9D8B030D-6E8A-4147-A177-3AD203B41FA5}">
                      <a16:colId xmlns:a16="http://schemas.microsoft.com/office/drawing/2014/main" val="20001"/>
                    </a:ext>
                  </a:extLst>
                </a:gridCol>
              </a:tblGrid>
              <a:tr h="381000">
                <a:tc>
                  <a:txBody>
                    <a:bodyPr/>
                    <a:lstStyle/>
                    <a:p>
                      <a:pPr marL="65088" indent="0" algn="l">
                        <a:lnSpc>
                          <a:spcPct val="100000"/>
                        </a:lnSpc>
                        <a:spcBef>
                          <a:spcPts val="350"/>
                        </a:spcBef>
                        <a:tabLst/>
                      </a:pPr>
                      <a:r>
                        <a:rPr lang="en-US" sz="1400" b="1" i="0" spc="-10">
                          <a:latin typeface="Helvetica Neue" panose="02000503000000020004" pitchFamily="2" charset="0"/>
                          <a:ea typeface="Helvetica Neue" panose="02000503000000020004" pitchFamily="2" charset="0"/>
                          <a:cs typeface="Helvetica Neue" panose="02000503000000020004" pitchFamily="2" charset="0"/>
                        </a:rPr>
                        <a:t>Staff/consultant</a:t>
                      </a:r>
                      <a:endParaRPr sz="1400" b="1" i="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400" b="1" i="0" spc="-10">
                          <a:latin typeface="Helvetica Neue" panose="02000503000000020004" pitchFamily="2" charset="0"/>
                          <a:ea typeface="Helvetica Neue" panose="02000503000000020004" pitchFamily="2" charset="0"/>
                          <a:cs typeface="Helvetica Neue" panose="02000503000000020004" pitchFamily="2" charset="0"/>
                        </a:rPr>
                        <a:t>O</a:t>
                      </a:r>
                      <a:r>
                        <a:rPr sz="1400" b="1" i="0" spc="-10">
                          <a:latin typeface="Helvetica Neue" panose="02000503000000020004" pitchFamily="2" charset="0"/>
                          <a:ea typeface="Helvetica Neue" panose="02000503000000020004" pitchFamily="2" charset="0"/>
                          <a:cs typeface="Helvetica Neue" panose="02000503000000020004" pitchFamily="2" charset="0"/>
                        </a:rPr>
                        <a:t>rganization</a:t>
                      </a:r>
                      <a:endParaRPr sz="1400" b="1" i="0">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marL="91440" algn="l">
                        <a:lnSpc>
                          <a:spcPct val="100000"/>
                        </a:lnSpc>
                        <a:spcBef>
                          <a:spcPts val="350"/>
                        </a:spcBef>
                      </a:pPr>
                      <a:r>
                        <a:rPr lang="en-US" sz="1400" b="0" i="0">
                          <a:latin typeface="Helvetica Neue Light" panose="02000403000000020004" pitchFamily="2" charset="0"/>
                          <a:ea typeface="Helvetica Neue Light" panose="02000403000000020004" pitchFamily="2" charset="0"/>
                        </a:rPr>
                        <a:t>Greg Cooper</a:t>
                      </a:r>
                      <a:endParaRPr sz="140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400" b="0" i="0">
                          <a:latin typeface="Helvetica Neue Light" panose="02000403000000020004" pitchFamily="2" charset="0"/>
                          <a:ea typeface="Helvetica Neue Light" panose="02000403000000020004" pitchFamily="2" charset="0"/>
                        </a:rPr>
                        <a:t>Director, Hazardous and Solid Waste, Massachusetts Department of Environmental Protection</a:t>
                      </a:r>
                      <a:endParaRPr sz="140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91440" algn="l">
                        <a:lnSpc>
                          <a:spcPct val="100000"/>
                        </a:lnSpc>
                        <a:spcBef>
                          <a:spcPts val="350"/>
                        </a:spcBef>
                      </a:pPr>
                      <a:r>
                        <a:rPr lang="en-US" sz="1400" b="0" i="0" dirty="0">
                          <a:latin typeface="Helvetica Neue Light" panose="02000403000000020004" pitchFamily="2" charset="0"/>
                          <a:ea typeface="Helvetica Neue Light" panose="02000403000000020004" pitchFamily="2" charset="0"/>
                        </a:rPr>
                        <a:t>John Fischer</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400" b="0" i="0" spc="-25" dirty="0">
                          <a:latin typeface="Helvetica Neue Light" panose="02000403000000020004" pitchFamily="2" charset="0"/>
                          <a:ea typeface="Helvetica Neue Light" panose="02000403000000020004" pitchFamily="2" charset="0"/>
                        </a:rPr>
                        <a:t>Deputy Director, Hazardous and Solid Waste, Massachusetts Department of Environmental Protection</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91440" algn="l">
                        <a:lnSpc>
                          <a:spcPct val="100000"/>
                        </a:lnSpc>
                        <a:spcBef>
                          <a:spcPts val="350"/>
                        </a:spcBef>
                      </a:pPr>
                      <a:r>
                        <a:rPr lang="en-US" sz="1400" b="0" i="0" dirty="0">
                          <a:latin typeface="Helvetica Neue Light" panose="02000403000000020004" pitchFamily="2" charset="0"/>
                          <a:ea typeface="Helvetica Neue Light" panose="02000403000000020004" pitchFamily="2" charset="0"/>
                          <a:cs typeface="Helvetica Neue Roman" panose="02000503000000020004" pitchFamily="2" charset="0"/>
                        </a:rPr>
                        <a:t>Courtney Rainey</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400" b="0" i="0" dirty="0">
                          <a:latin typeface="Helvetica Neue Light" panose="02000403000000020004" pitchFamily="2" charset="0"/>
                          <a:ea typeface="Helvetica Neue Light" panose="02000403000000020004" pitchFamily="2" charset="0"/>
                          <a:cs typeface="Helvetica Neue Roman" panose="02000503000000020004" pitchFamily="2" charset="0"/>
                        </a:rPr>
                        <a:t>Deputy Chief of Saff and Director of Government Affairs, Massachusetts Department of Environmental Protection</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56708787"/>
                  </a:ext>
                </a:extLst>
              </a:tr>
              <a:tr h="381000">
                <a:tc>
                  <a:txBody>
                    <a:bodyPr/>
                    <a:lstStyle/>
                    <a:p>
                      <a:pPr marL="91440" algn="l">
                        <a:lnSpc>
                          <a:spcPct val="100000"/>
                        </a:lnSpc>
                        <a:spcBef>
                          <a:spcPts val="350"/>
                        </a:spcBef>
                      </a:pPr>
                      <a:r>
                        <a:rPr lang="en-US" sz="1400" b="0" i="0" dirty="0">
                          <a:latin typeface="Helvetica Neue Light" panose="02000403000000020004" pitchFamily="2" charset="0"/>
                          <a:ea typeface="Helvetica Neue Light" panose="02000403000000020004" pitchFamily="2" charset="0"/>
                          <a:cs typeface="Helvetica Neue Roman" panose="02000503000000020004" pitchFamily="2" charset="0"/>
                        </a:rPr>
                        <a:t>Julie McNeill</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75" indent="0" algn="l">
                        <a:lnSpc>
                          <a:spcPct val="100000"/>
                        </a:lnSpc>
                        <a:spcBef>
                          <a:spcPts val="350"/>
                        </a:spcBef>
                        <a:tabLst/>
                      </a:pPr>
                      <a:r>
                        <a:rPr lang="en-US" sz="1400" b="0" i="0" dirty="0">
                          <a:latin typeface="Helvetica Neue Light" panose="02000403000000020004" pitchFamily="2" charset="0"/>
                          <a:ea typeface="Helvetica Neue Light" panose="02000403000000020004" pitchFamily="2" charset="0"/>
                          <a:cs typeface="Helvetica Neue Roman" panose="02000503000000020004" pitchFamily="2" charset="0"/>
                        </a:rPr>
                        <a:t>Attorney, Bureau of Air and Waste, Massachusetts Department of Environmental Protection</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87480083"/>
                  </a:ext>
                </a:extLst>
              </a:tr>
              <a:tr h="381000">
                <a:tc>
                  <a:txBody>
                    <a:bodyPr/>
                    <a:lstStyle/>
                    <a:p>
                      <a:pPr marL="91440" algn="l">
                        <a:lnSpc>
                          <a:spcPct val="100000"/>
                        </a:lnSpc>
                        <a:spcBef>
                          <a:spcPts val="350"/>
                        </a:spcBef>
                      </a:pPr>
                      <a:r>
                        <a:rPr lang="en-US" sz="1400" b="0" i="0" dirty="0">
                          <a:latin typeface="Helvetica Neue Light" panose="02000403000000020004" pitchFamily="2" charset="0"/>
                          <a:ea typeface="Helvetica Neue Light" panose="02000403000000020004" pitchFamily="2" charset="0"/>
                          <a:cs typeface="Helvetica Neue Roman" panose="02000503000000020004" pitchFamily="2" charset="0"/>
                        </a:rPr>
                        <a:t>Jennifer Haugh</a:t>
                      </a:r>
                      <a:endParaRPr sz="1400" b="0" i="0" dirty="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400" b="0" i="0">
                          <a:solidFill>
                            <a:schemeClr val="tx1"/>
                          </a:solidFill>
                          <a:latin typeface="Helvetica Neue Light" panose="02000403000000020004" pitchFamily="2" charset="0"/>
                          <a:ea typeface="Helvetica Neue Light" panose="02000403000000020004" pitchFamily="2" charset="0"/>
                          <a:cs typeface="+mn-cs"/>
                        </a:rPr>
                        <a:t>Vice President of Planning, GreenerU</a:t>
                      </a: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marL="91440" algn="l">
                        <a:lnSpc>
                          <a:spcPct val="100000"/>
                        </a:lnSpc>
                        <a:spcBef>
                          <a:spcPts val="350"/>
                        </a:spcBef>
                      </a:pPr>
                      <a:r>
                        <a:rPr lang="en-US" sz="1400" b="0" i="0">
                          <a:latin typeface="Helvetica Neue Light" panose="02000403000000020004" pitchFamily="2" charset="0"/>
                          <a:ea typeface="Helvetica Neue Light" panose="02000403000000020004" pitchFamily="2" charset="0"/>
                          <a:cs typeface="Helvetica Neue Roman" panose="02000503000000020004" pitchFamily="2" charset="0"/>
                        </a:rPr>
                        <a:t>Craig Altemose</a:t>
                      </a:r>
                      <a:endParaRPr sz="140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400" b="0" i="0">
                          <a:solidFill>
                            <a:schemeClr val="tx1"/>
                          </a:solidFill>
                          <a:latin typeface="Helvetica Neue Light" panose="02000403000000020004" pitchFamily="2" charset="0"/>
                          <a:ea typeface="Helvetica Neue Light" panose="02000403000000020004" pitchFamily="2" charset="0"/>
                          <a:cs typeface="+mn-cs"/>
                        </a:rPr>
                        <a:t>Director of Programs, GreenerU</a:t>
                      </a: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95654655"/>
                  </a:ext>
                </a:extLst>
              </a:tr>
              <a:tr h="381000">
                <a:tc>
                  <a:txBody>
                    <a:bodyPr/>
                    <a:lstStyle/>
                    <a:p>
                      <a:pPr marL="91440" algn="l">
                        <a:lnSpc>
                          <a:spcPct val="100000"/>
                        </a:lnSpc>
                        <a:spcBef>
                          <a:spcPts val="350"/>
                        </a:spcBef>
                      </a:pPr>
                      <a:r>
                        <a:rPr lang="en-US" sz="1400" b="0" i="0">
                          <a:latin typeface="Helvetica Neue Light" panose="02000403000000020004" pitchFamily="2" charset="0"/>
                          <a:ea typeface="Helvetica Neue Light" panose="02000403000000020004" pitchFamily="2" charset="0"/>
                          <a:cs typeface="Helvetica Neue Roman" panose="02000503000000020004" pitchFamily="2" charset="0"/>
                        </a:rPr>
                        <a:t>Madeline Rawson</a:t>
                      </a:r>
                      <a:endParaRPr sz="1400" b="0" i="0">
                        <a:latin typeface="Helvetica Neue Light" panose="02000403000000020004" pitchFamily="2" charset="0"/>
                        <a:ea typeface="Helvetica Neue Light" panose="02000403000000020004" pitchFamily="2" charset="0"/>
                        <a:cs typeface="Helvetica Neue Roman" panose="02000503000000020004" pitchFamily="2" charset="0"/>
                      </a:endParaRPr>
                    </a:p>
                  </a:txBody>
                  <a:tcPr marL="45720" marR="45720" anchor="ctr">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rtl="0" fontAlgn="b"/>
                      <a:r>
                        <a:rPr lang="en-US" sz="1400" b="0" i="0" dirty="0">
                          <a:solidFill>
                            <a:schemeClr val="tx1"/>
                          </a:solidFill>
                          <a:latin typeface="Helvetica Neue Light" panose="02000403000000020004" pitchFamily="2" charset="0"/>
                          <a:ea typeface="Helvetica Neue Light" panose="02000403000000020004" pitchFamily="2" charset="0"/>
                          <a:cs typeface="+mn-cs"/>
                        </a:rPr>
                        <a:t>Project Manager, Planning, GreenerU</a:t>
                      </a:r>
                    </a:p>
                  </a:txBody>
                  <a:tcPr marL="45720" marR="4572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813777437"/>
                  </a:ext>
                </a:extLst>
              </a:tr>
            </a:tbl>
          </a:graphicData>
        </a:graphic>
      </p:graphicFrame>
      <p:sp>
        <p:nvSpPr>
          <p:cNvPr id="9" name="object 2">
            <a:extLst>
              <a:ext uri="{FF2B5EF4-FFF2-40B4-BE49-F238E27FC236}">
                <a16:creationId xmlns:a16="http://schemas.microsoft.com/office/drawing/2014/main" id="{FEAEA055-7828-051E-139C-9B0CF58D273B}"/>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2AE0FEE1-B079-5792-903E-F38E65D9391F}"/>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Housekeeping: staff and consultants</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3036983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8568E7E-AF5D-8858-FC56-3740589DFAF1}"/>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5400880E-2290-DD3C-8B0E-6922991BD26C}"/>
              </a:ext>
            </a:extLst>
          </p:cNvPr>
          <p:cNvPicPr/>
          <p:nvPr/>
        </p:nvPicPr>
        <p:blipFill>
          <a:blip r:embed="rId3" cstate="print"/>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9C21D8FC-1CD5-D5BD-8E06-4735CCB92847}"/>
              </a:ext>
            </a:extLst>
          </p:cNvPr>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30</a:t>
            </a:fld>
            <a:endParaRPr sz="1000">
              <a:latin typeface="Calibri"/>
              <a:cs typeface="Calibri"/>
            </a:endParaRPr>
          </a:p>
        </p:txBody>
      </p:sp>
      <p:sp>
        <p:nvSpPr>
          <p:cNvPr id="9" name="object 2">
            <a:extLst>
              <a:ext uri="{FF2B5EF4-FFF2-40B4-BE49-F238E27FC236}">
                <a16:creationId xmlns:a16="http://schemas.microsoft.com/office/drawing/2014/main" id="{82005D66-8247-4A58-C530-8053E5E6FA91}"/>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4DC41007-0BB6-0FFF-F4B7-4B8EEB11218B}"/>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Public comment</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extBox 1">
            <a:extLst>
              <a:ext uri="{FF2B5EF4-FFF2-40B4-BE49-F238E27FC236}">
                <a16:creationId xmlns:a16="http://schemas.microsoft.com/office/drawing/2014/main" id="{801C102D-DC64-C921-45E1-E067694DB7B8}"/>
              </a:ext>
            </a:extLst>
          </p:cNvPr>
          <p:cNvSpPr txBox="1"/>
          <p:nvPr/>
        </p:nvSpPr>
        <p:spPr>
          <a:xfrm>
            <a:off x="3203832" y="2475382"/>
            <a:ext cx="5997822" cy="2308324"/>
          </a:xfrm>
          <a:prstGeom prst="rect">
            <a:avLst/>
          </a:prstGeom>
          <a:noFill/>
        </p:spPr>
        <p:txBody>
          <a:bodyPr wrap="square">
            <a:spAutoFit/>
          </a:bodyPr>
          <a:lstStyle/>
          <a:p>
            <a:pPr rtl="0" fontAlgn="base"/>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Thank you for your interest in participating in today’s EPR Commission meeting.</a:t>
            </a:r>
          </a:p>
          <a:p>
            <a:pPr rtl="0" fontAlgn="base"/>
            <a:endParaRPr lang="en-US" sz="2400"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endParaRPr>
          </a:p>
          <a:p>
            <a:pPr rtl="0" fontAlgn="base"/>
            <a:r>
              <a:rPr lang="en-US" sz="24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Please state your name and affiliation clearly for the record and keep your comments succinct (under three minutes).</a:t>
            </a:r>
          </a:p>
        </p:txBody>
      </p:sp>
    </p:spTree>
    <p:extLst>
      <p:ext uri="{BB962C8B-B14F-4D97-AF65-F5344CB8AC3E}">
        <p14:creationId xmlns:p14="http://schemas.microsoft.com/office/powerpoint/2010/main" val="3789534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902D4D-D1CE-47D4-3C9E-4C368C3DFA76}"/>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E251153F-D8A8-6133-8765-4504E224D3E3}"/>
              </a:ext>
            </a:extLst>
          </p:cNvPr>
          <p:cNvPicPr/>
          <p:nvPr/>
        </p:nvPicPr>
        <p:blipFill>
          <a:blip r:embed="rId3" cstate="print"/>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872BBA07-E987-C73C-AE98-CA83EB0E202D}"/>
              </a:ext>
            </a:extLst>
          </p:cNvPr>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31</a:t>
            </a:fld>
            <a:endParaRPr sz="1000">
              <a:latin typeface="Calibri"/>
              <a:cs typeface="Calibri"/>
            </a:endParaRPr>
          </a:p>
        </p:txBody>
      </p:sp>
      <p:sp>
        <p:nvSpPr>
          <p:cNvPr id="9" name="object 2">
            <a:extLst>
              <a:ext uri="{FF2B5EF4-FFF2-40B4-BE49-F238E27FC236}">
                <a16:creationId xmlns:a16="http://schemas.microsoft.com/office/drawing/2014/main" id="{B92B62CF-C540-2672-FB94-1520406A60F2}"/>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215C1855-2F56-A8F3-EAA5-C759BB563ECF}"/>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Straw poll</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extBox 1">
            <a:extLst>
              <a:ext uri="{FF2B5EF4-FFF2-40B4-BE49-F238E27FC236}">
                <a16:creationId xmlns:a16="http://schemas.microsoft.com/office/drawing/2014/main" id="{E12F600E-5413-9F26-7E5B-4534823B031D}"/>
              </a:ext>
            </a:extLst>
          </p:cNvPr>
          <p:cNvSpPr txBox="1"/>
          <p:nvPr/>
        </p:nvSpPr>
        <p:spPr>
          <a:xfrm>
            <a:off x="1652336" y="2274838"/>
            <a:ext cx="8887328" cy="1938992"/>
          </a:xfrm>
          <a:prstGeom prst="rect">
            <a:avLst/>
          </a:prstGeom>
          <a:noFill/>
        </p:spPr>
        <p:txBody>
          <a:bodyPr wrap="square">
            <a:spAutoFit/>
          </a:bodyPr>
          <a:lstStyle/>
          <a:p>
            <a:pPr rtl="0" fontAlgn="base"/>
            <a:r>
              <a:rPr lang="en-US" sz="2400" dirty="0">
                <a:solidFill>
                  <a:srgbClr val="222222"/>
                </a:solidFill>
                <a:latin typeface="Helvetica Neue Light" panose="02000403000000020004" pitchFamily="2" charset="0"/>
                <a:ea typeface="Helvetica Neue Light" panose="02000403000000020004" pitchFamily="2" charset="0"/>
                <a:cs typeface="Helvetica Neue Roman" panose="02000503000000020004" pitchFamily="2" charset="0"/>
              </a:rPr>
              <a:t>—To support a recommendation to enact legislation to establish an extended producer responsibility law for paint that aligns with the </a:t>
            </a:r>
            <a:r>
              <a:rPr lang="en-US" sz="2400" dirty="0" err="1">
                <a:solidFill>
                  <a:srgbClr val="222222"/>
                </a:solidFill>
                <a:latin typeface="Helvetica Neue Light" panose="02000403000000020004" pitchFamily="2" charset="0"/>
                <a:ea typeface="Helvetica Neue Light" panose="02000403000000020004" pitchFamily="2" charset="0"/>
                <a:cs typeface="Helvetica Neue Roman" panose="02000503000000020004" pitchFamily="2" charset="0"/>
              </a:rPr>
              <a:t>Paintcare</a:t>
            </a:r>
            <a:r>
              <a:rPr lang="en-US" sz="2400" dirty="0">
                <a:solidFill>
                  <a:srgbClr val="222222"/>
                </a:solidFill>
                <a:latin typeface="Helvetica Neue Light" panose="02000403000000020004" pitchFamily="2" charset="0"/>
                <a:ea typeface="Helvetica Neue Light" panose="02000403000000020004" pitchFamily="2" charset="0"/>
                <a:cs typeface="Helvetica Neue Roman" panose="02000503000000020004" pitchFamily="2" charset="0"/>
              </a:rPr>
              <a:t> model in surrounding states (Connecticut, Maine, Rhode Island, Vermont, and New York) to provide consistency across the region</a:t>
            </a:r>
          </a:p>
        </p:txBody>
      </p:sp>
    </p:spTree>
    <p:extLst>
      <p:ext uri="{BB962C8B-B14F-4D97-AF65-F5344CB8AC3E}">
        <p14:creationId xmlns:p14="http://schemas.microsoft.com/office/powerpoint/2010/main" val="335941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5CD1972-15A7-BABC-7648-929F2C61A36F}"/>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7433B085-3221-AA2E-BE25-13D265FEE316}"/>
              </a:ext>
            </a:extLst>
          </p:cNvPr>
          <p:cNvPicPr/>
          <p:nvPr/>
        </p:nvPicPr>
        <p:blipFill>
          <a:blip r:embed="rId3" cstate="print"/>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C42F1029-4DD5-A308-49C6-FEB8DB777693}"/>
              </a:ext>
            </a:extLst>
          </p:cNvPr>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32</a:t>
            </a:fld>
            <a:endParaRPr sz="1000">
              <a:latin typeface="Calibri"/>
              <a:cs typeface="Calibri"/>
            </a:endParaRPr>
          </a:p>
        </p:txBody>
      </p:sp>
      <p:sp>
        <p:nvSpPr>
          <p:cNvPr id="9" name="object 2">
            <a:extLst>
              <a:ext uri="{FF2B5EF4-FFF2-40B4-BE49-F238E27FC236}">
                <a16:creationId xmlns:a16="http://schemas.microsoft.com/office/drawing/2014/main" id="{B281E398-13C1-657D-092D-0CB8864FE4F8}"/>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48B48A17-B4C8-0A9F-8FB7-F6D7CCAEA646}"/>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Straw poll</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4" name="Picture 3" descr="A table of agreement with text&#10;&#10;Description automatically generated with medium confidence">
            <a:extLst>
              <a:ext uri="{FF2B5EF4-FFF2-40B4-BE49-F238E27FC236}">
                <a16:creationId xmlns:a16="http://schemas.microsoft.com/office/drawing/2014/main" id="{F796BFE0-2AE4-18E5-4961-7702453FB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684" y="1560196"/>
            <a:ext cx="10358631" cy="4069461"/>
          </a:xfrm>
          <a:prstGeom prst="rect">
            <a:avLst/>
          </a:prstGeom>
        </p:spPr>
      </p:pic>
    </p:spTree>
    <p:extLst>
      <p:ext uri="{BB962C8B-B14F-4D97-AF65-F5344CB8AC3E}">
        <p14:creationId xmlns:p14="http://schemas.microsoft.com/office/powerpoint/2010/main" val="4291027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B2336DE-B68D-6EBD-24C2-4B94588E17A0}"/>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72134FCF-8425-3465-287A-612A75985F89}"/>
              </a:ext>
            </a:extLst>
          </p:cNvPr>
          <p:cNvPicPr/>
          <p:nvPr/>
        </p:nvPicPr>
        <p:blipFill>
          <a:blip r:embed="rId3" cstate="print"/>
          <a:stretch>
            <a:fillRect/>
          </a:stretch>
        </p:blipFill>
        <p:spPr>
          <a:xfrm>
            <a:off x="10779252" y="146304"/>
            <a:ext cx="1005840" cy="1005840"/>
          </a:xfrm>
          <a:prstGeom prst="rect">
            <a:avLst/>
          </a:prstGeom>
        </p:spPr>
      </p:pic>
      <p:sp>
        <p:nvSpPr>
          <p:cNvPr id="6" name="object 6">
            <a:extLst>
              <a:ext uri="{FF2B5EF4-FFF2-40B4-BE49-F238E27FC236}">
                <a16:creationId xmlns:a16="http://schemas.microsoft.com/office/drawing/2014/main" id="{6F85F2C4-A866-5A05-9AE6-A228DBBE73D0}"/>
              </a:ext>
            </a:extLst>
          </p:cNvPr>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33</a:t>
            </a:fld>
            <a:endParaRPr sz="1000">
              <a:latin typeface="Calibri"/>
              <a:cs typeface="Calibri"/>
            </a:endParaRPr>
          </a:p>
        </p:txBody>
      </p:sp>
      <p:sp>
        <p:nvSpPr>
          <p:cNvPr id="9" name="object 2">
            <a:extLst>
              <a:ext uri="{FF2B5EF4-FFF2-40B4-BE49-F238E27FC236}">
                <a16:creationId xmlns:a16="http://schemas.microsoft.com/office/drawing/2014/main" id="{46CE78B3-D7E4-89DF-6927-8E8F9E5C8944}"/>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8D8889FA-51FD-1D97-A992-8B668C9AA2B5}"/>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Next steps</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TextBox 1">
            <a:extLst>
              <a:ext uri="{FF2B5EF4-FFF2-40B4-BE49-F238E27FC236}">
                <a16:creationId xmlns:a16="http://schemas.microsoft.com/office/drawing/2014/main" id="{AE7D3DB0-A240-2C8B-F778-8E4F8B2B1D0A}"/>
              </a:ext>
            </a:extLst>
          </p:cNvPr>
          <p:cNvSpPr txBox="1"/>
          <p:nvPr/>
        </p:nvSpPr>
        <p:spPr>
          <a:xfrm>
            <a:off x="1421892" y="1907292"/>
            <a:ext cx="9860280" cy="2246769"/>
          </a:xfrm>
          <a:prstGeom prst="rect">
            <a:avLst/>
          </a:prstGeom>
          <a:noFill/>
        </p:spPr>
        <p:txBody>
          <a:bodyPr wrap="square">
            <a:spAutoFit/>
          </a:bodyPr>
          <a:lstStyle/>
          <a:p>
            <a:pPr marL="285750" indent="-285750" rtl="0" fontAlgn="base">
              <a:buFont typeface="Arial" panose="020B0604020202020204" pitchFamily="34" charset="0"/>
              <a:buChar char="•"/>
            </a:pP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Draft EPR language on paint using recommendations template</a:t>
            </a:r>
            <a:b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Distribute prior to June meeting for review</a:t>
            </a:r>
            <a:b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Discuss, revise, and vote at June meeting</a:t>
            </a:r>
            <a:b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br>
            <a:endPar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sz="2000" u="none" strike="noStrike" dirty="0">
                <a:solidFill>
                  <a:srgbClr val="000000"/>
                </a:solidFill>
                <a:effectLst/>
                <a:latin typeface="Helvetica Neue Light" panose="02000403000000020004" pitchFamily="2" charset="0"/>
                <a:ea typeface="Helvetica Neue Light" panose="02000403000000020004" pitchFamily="2" charset="0"/>
                <a:cs typeface="Helvetica Neue Roman" panose="02000503000000020004" pitchFamily="2" charset="0"/>
              </a:rPr>
              <a:t>Committees on electronics and plastics/packaging to meet</a:t>
            </a:r>
          </a:p>
        </p:txBody>
      </p:sp>
    </p:spTree>
    <p:extLst>
      <p:ext uri="{BB962C8B-B14F-4D97-AF65-F5344CB8AC3E}">
        <p14:creationId xmlns:p14="http://schemas.microsoft.com/office/powerpoint/2010/main" val="1532691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779252" y="146304"/>
            <a:ext cx="1005840" cy="1005840"/>
          </a:xfrm>
          <a:prstGeom prst="rect">
            <a:avLst/>
          </a:prstGeom>
        </p:spPr>
      </p:pic>
      <p:sp>
        <p:nvSpPr>
          <p:cNvPr id="6" name="object 6"/>
          <p:cNvSpPr txBox="1"/>
          <p:nvPr/>
        </p:nvSpPr>
        <p:spPr>
          <a:xfrm rot="10800000" flipV="1">
            <a:off x="11430000" y="6553200"/>
            <a:ext cx="721741" cy="130036"/>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34</a:t>
            </a:fld>
            <a:endParaRPr sz="1000">
              <a:latin typeface="Calibri"/>
              <a:cs typeface="Calibri"/>
            </a:endParaRPr>
          </a:p>
        </p:txBody>
      </p:sp>
      <p:sp>
        <p:nvSpPr>
          <p:cNvPr id="9" name="object 2">
            <a:extLst>
              <a:ext uri="{FF2B5EF4-FFF2-40B4-BE49-F238E27FC236}">
                <a16:creationId xmlns:a16="http://schemas.microsoft.com/office/drawing/2014/main" id="{997357A5-77D3-59D4-AA0B-D692FE834FC1}"/>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sp>
        <p:nvSpPr>
          <p:cNvPr id="10" name="object 4">
            <a:extLst>
              <a:ext uri="{FF2B5EF4-FFF2-40B4-BE49-F238E27FC236}">
                <a16:creationId xmlns:a16="http://schemas.microsoft.com/office/drawing/2014/main" id="{C9738B57-289F-D8A2-FA8B-DB561F369CD7}"/>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Next meeting and adjourn</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4" name="TextBox 3">
            <a:extLst>
              <a:ext uri="{FF2B5EF4-FFF2-40B4-BE49-F238E27FC236}">
                <a16:creationId xmlns:a16="http://schemas.microsoft.com/office/drawing/2014/main" id="{B6B2B3D5-2FC1-EC4B-8EDC-ADC67DC5207F}"/>
              </a:ext>
            </a:extLst>
          </p:cNvPr>
          <p:cNvSpPr txBox="1"/>
          <p:nvPr/>
        </p:nvSpPr>
        <p:spPr>
          <a:xfrm>
            <a:off x="1066800" y="1539541"/>
            <a:ext cx="6100548" cy="2308324"/>
          </a:xfrm>
          <a:prstGeom prst="rect">
            <a:avLst/>
          </a:prstGeom>
          <a:noFill/>
        </p:spPr>
        <p:txBody>
          <a:bodyPr wrap="square">
            <a:spAutoFit/>
          </a:bodyPr>
          <a:lstStyle/>
          <a:p>
            <a:r>
              <a:rPr lang="en-US" sz="1800" dirty="0">
                <a:latin typeface="Helvetica Neue Light" panose="02000403000000020004" pitchFamily="2" charset="0"/>
                <a:ea typeface="Helvetica Neue Light" panose="02000403000000020004" pitchFamily="2" charset="0"/>
                <a:cs typeface="Helvetica Neue Medium" panose="02000503000000020004" pitchFamily="2" charset="0"/>
              </a:rPr>
              <a:t>Next meeting:</a:t>
            </a:r>
          </a:p>
          <a:p>
            <a:endParaRPr lang="en-US" dirty="0">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MATTRESSES</a:t>
            </a:r>
            <a:endParaRPr lang="en-US" sz="18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800" dirty="0">
                <a:latin typeface="Helvetica Neue Medium" panose="02000503000000020004" pitchFamily="2" charset="0"/>
                <a:ea typeface="Helvetica Neue Medium" panose="02000503000000020004" pitchFamily="2" charset="0"/>
                <a:cs typeface="Helvetica Neue Medium" panose="02000503000000020004" pitchFamily="2" charset="0"/>
              </a:rPr>
              <a:t>Wednesday, June 18, 2025</a:t>
            </a:r>
          </a:p>
          <a:p>
            <a:r>
              <a:rPr lang="en-US" sz="1800" dirty="0">
                <a:latin typeface="Helvetica Neue Medium" panose="02000503000000020004" pitchFamily="2" charset="0"/>
                <a:ea typeface="Helvetica Neue Medium" panose="02000503000000020004" pitchFamily="2" charset="0"/>
                <a:cs typeface="Helvetica Neue Medium" panose="02000503000000020004" pitchFamily="2" charset="0"/>
              </a:rPr>
              <a:t>10 a.m.–12:30 p.m.</a:t>
            </a:r>
          </a:p>
          <a:p>
            <a:endParaRPr lang="en-US" dirty="0">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1800" dirty="0">
                <a:latin typeface="Helvetica Neue Light" panose="02000403000000020004" pitchFamily="2" charset="0"/>
                <a:ea typeface="Helvetica Neue Light" panose="02000403000000020004" pitchFamily="2" charset="0"/>
                <a:cs typeface="Helvetica Neue Medium" panose="02000503000000020004" pitchFamily="2" charset="0"/>
              </a:rPr>
              <a:t>Agenda, Zoom link, and reading materials will be available at least one week prior to the meeting.</a:t>
            </a:r>
            <a:endParaRPr lang="en-US" sz="18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261029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p:cNvPicPr/>
          <p:nvPr/>
        </p:nvPicPr>
        <p:blipFill>
          <a:blip r:embed="rId3" cstate="print"/>
          <a:stretch>
            <a:fillRect/>
          </a:stretch>
        </p:blipFill>
        <p:spPr>
          <a:xfrm>
            <a:off x="10779252" y="146304"/>
            <a:ext cx="1005840" cy="1005840"/>
          </a:xfrm>
          <a:prstGeom prst="rect">
            <a:avLst/>
          </a:prstGeom>
        </p:spPr>
      </p:pic>
      <p:sp>
        <p:nvSpPr>
          <p:cNvPr id="4" name="object 4"/>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Today’s meeting goals and agenda</a:t>
            </a:r>
            <a:endParaRPr sz="2800" b="0" spc="-1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p:cNvSpPr txBox="1"/>
          <p:nvPr/>
        </p:nvSpPr>
        <p:spPr>
          <a:xfrm>
            <a:off x="11998706" y="6652894"/>
            <a:ext cx="153035"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4</a:t>
            </a:fld>
            <a:endParaRPr sz="1000">
              <a:latin typeface="Calibri"/>
              <a:cs typeface="Calibri"/>
            </a:endParaRPr>
          </a:p>
        </p:txBody>
      </p:sp>
      <p:sp>
        <p:nvSpPr>
          <p:cNvPr id="5" name="TextBox 4">
            <a:extLst>
              <a:ext uri="{FF2B5EF4-FFF2-40B4-BE49-F238E27FC236}">
                <a16:creationId xmlns:a16="http://schemas.microsoft.com/office/drawing/2014/main" id="{C45A877A-A33D-3A8D-55E9-2C76E4CC5FA4}"/>
              </a:ext>
            </a:extLst>
          </p:cNvPr>
          <p:cNvSpPr txBox="1"/>
          <p:nvPr/>
        </p:nvSpPr>
        <p:spPr>
          <a:xfrm>
            <a:off x="914400" y="1636216"/>
            <a:ext cx="5380522" cy="3600986"/>
          </a:xfrm>
          <a:prstGeom prst="rect">
            <a:avLst/>
          </a:prstGeom>
          <a:noFill/>
        </p:spPr>
        <p:txBody>
          <a:bodyPr wrap="square">
            <a:spAutoFit/>
          </a:bodyPr>
          <a:lstStyle/>
          <a:p>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Wednesday, May 21, 2025</a:t>
            </a:r>
          </a:p>
          <a:p>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10 a.m.–12:30 p.m.</a:t>
            </a:r>
          </a:p>
          <a:p>
            <a:endParaRPr lang="en-US" dirty="0">
              <a:latin typeface="Helvetica Neue Light" panose="02000403000000020004" pitchFamily="2" charset="0"/>
              <a:ea typeface="Helvetica Neue Light" panose="02000403000000020004" pitchFamily="2" charset="0"/>
              <a:cs typeface="Helvetica Neue Roman" panose="02000503000000020004" pitchFamily="2" charset="0"/>
            </a:endParaRPr>
          </a:p>
          <a:p>
            <a:pPr rtl="0" fontAlgn="base">
              <a:spcBef>
                <a:spcPts val="0"/>
              </a:spcBef>
              <a:spcAft>
                <a:spcPts val="0"/>
              </a:spcAft>
            </a:pPr>
            <a:r>
              <a:rPr lang="en-US" b="1" u="none" strike="noStrike" dirty="0">
                <a:solidFill>
                  <a:srgbClr val="000000"/>
                </a:solidFill>
                <a:effectLst/>
                <a:latin typeface="Helvetica Neue Light" panose="02000403000000020004" pitchFamily="2" charset="0"/>
                <a:ea typeface="Helvetica Neue Light" panose="02000403000000020004" pitchFamily="2" charset="0"/>
                <a:cs typeface="Helvetica Neue" panose="02000503000000020004" pitchFamily="2" charset="0"/>
              </a:rPr>
              <a:t>Goals</a:t>
            </a:r>
          </a:p>
          <a:p>
            <a:pPr rtl="0" fontAlgn="base">
              <a:spcBef>
                <a:spcPts val="0"/>
              </a:spcBef>
              <a:spcAft>
                <a:spcPts val="0"/>
              </a:spcAft>
            </a:pPr>
            <a:endParaRPr lang="en-US" dirty="0">
              <a:solidFill>
                <a:srgbClr val="000000"/>
              </a:solidFill>
              <a:latin typeface="Helvetica Neue Light" panose="02000403000000020004" pitchFamily="2" charset="0"/>
              <a:ea typeface="Helvetica Neue Light" panose="02000403000000020004" pitchFamily="2" charset="0"/>
              <a:cs typeface="Helvetica Neue Roman" panose="02000503000000020004" pitchFamily="2" charset="0"/>
            </a:endParaRP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Approve agenda, minutes, and amended Commission ground rules</a:t>
            </a: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Establish advisory groups</a:t>
            </a: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Level set on past and present paint EPR efforts</a:t>
            </a: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Hear ideas, concerns, support</a:t>
            </a:r>
          </a:p>
          <a:p>
            <a:pPr marL="285750" indent="-285750" rtl="0" fontAlgn="base">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Identify and discuss support for proposed paint EPR recommendations</a:t>
            </a:r>
          </a:p>
        </p:txBody>
      </p:sp>
      <p:sp>
        <p:nvSpPr>
          <p:cNvPr id="8" name="Rectangle 1">
            <a:extLst>
              <a:ext uri="{FF2B5EF4-FFF2-40B4-BE49-F238E27FC236}">
                <a16:creationId xmlns:a16="http://schemas.microsoft.com/office/drawing/2014/main" id="{52C89E49-C494-993D-76C3-31DB011FBA3D}"/>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061E4F39-5B75-622E-9E05-4F9BD2983E4D}"/>
              </a:ext>
            </a:extLst>
          </p:cNvPr>
          <p:cNvSpPr txBox="1"/>
          <p:nvPr/>
        </p:nvSpPr>
        <p:spPr>
          <a:xfrm>
            <a:off x="6391176" y="1820882"/>
            <a:ext cx="4886424" cy="3693319"/>
          </a:xfrm>
          <a:prstGeom prst="rect">
            <a:avLst/>
          </a:prstGeom>
          <a:noFill/>
        </p:spPr>
        <p:txBody>
          <a:bodyPr wrap="square">
            <a:spAutoFit/>
          </a:bodyPr>
          <a:lstStyle/>
          <a:p>
            <a:pPr marL="14288" lvl="2"/>
            <a:r>
              <a:rPr lang="en-US" b="1" dirty="0">
                <a:latin typeface="Helvetica Neue Light" panose="02000403000000020004" pitchFamily="2" charset="0"/>
                <a:ea typeface="Helvetica Neue Light" panose="02000403000000020004" pitchFamily="2" charset="0"/>
              </a:rPr>
              <a:t>Agenda</a:t>
            </a:r>
          </a:p>
          <a:p>
            <a:pPr marL="14288" lvl="2"/>
            <a:endParaRPr lang="en-US"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Roll call</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Approval of agenda and minutes</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Discuss and vote on advisory groups</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Presentation: overview of paint EPR</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Presentation: paint EPR in Mass and other states</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Clarifying questions</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Discussion: proposed paint EPR recommendation</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Public input</a:t>
            </a:r>
          </a:p>
          <a:p>
            <a:pPr marL="920750" lvl="2" indent="-468313">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Next steps</a:t>
            </a:r>
          </a:p>
        </p:txBody>
      </p:sp>
    </p:spTree>
    <p:extLst>
      <p:ext uri="{BB962C8B-B14F-4D97-AF65-F5344CB8AC3E}">
        <p14:creationId xmlns:p14="http://schemas.microsoft.com/office/powerpoint/2010/main" val="164184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p:cNvPicPr/>
          <p:nvPr/>
        </p:nvPicPr>
        <p:blipFill>
          <a:blip r:embed="rId3" cstate="print"/>
          <a:stretch>
            <a:fillRect/>
          </a:stretch>
        </p:blipFill>
        <p:spPr>
          <a:xfrm>
            <a:off x="10779252" y="146304"/>
            <a:ext cx="1005840" cy="1005840"/>
          </a:xfrm>
          <a:prstGeom prst="rect">
            <a:avLst/>
          </a:prstGeom>
        </p:spPr>
      </p:pic>
      <p:sp>
        <p:nvSpPr>
          <p:cNvPr id="4" name="object 4"/>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Housekeeping</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p:cNvSpPr txBox="1"/>
          <p:nvPr/>
        </p:nvSpPr>
        <p:spPr>
          <a:xfrm>
            <a:off x="11998706" y="6652894"/>
            <a:ext cx="153035"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5</a:t>
            </a:fld>
            <a:endParaRPr sz="1000">
              <a:latin typeface="Calibri"/>
              <a:cs typeface="Calibri"/>
            </a:endParaRPr>
          </a:p>
        </p:txBody>
      </p:sp>
      <p:sp>
        <p:nvSpPr>
          <p:cNvPr id="5" name="TextBox 4">
            <a:extLst>
              <a:ext uri="{FF2B5EF4-FFF2-40B4-BE49-F238E27FC236}">
                <a16:creationId xmlns:a16="http://schemas.microsoft.com/office/drawing/2014/main" id="{68155597-4DFE-6848-45A9-FE1C4FD4C06E}"/>
              </a:ext>
            </a:extLst>
          </p:cNvPr>
          <p:cNvSpPr txBox="1"/>
          <p:nvPr/>
        </p:nvSpPr>
        <p:spPr>
          <a:xfrm>
            <a:off x="918972" y="1690062"/>
            <a:ext cx="9860280" cy="3816429"/>
          </a:xfrm>
          <a:prstGeom prst="rect">
            <a:avLst/>
          </a:prstGeom>
          <a:noFill/>
        </p:spPr>
        <p:txBody>
          <a:bodyPr wrap="square">
            <a:spAutoFit/>
          </a:bodyPr>
          <a:lstStyle/>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Adopt May 21 meeting agenda</a:t>
            </a:r>
          </a:p>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Adopt April 14 meeting minutes</a:t>
            </a:r>
          </a:p>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Adopt ground rules with the following amendments:</a:t>
            </a:r>
          </a:p>
          <a:p>
            <a:pPr marL="920750" lvl="3" indent="-468313">
              <a:buFont typeface="Arial" panose="020B0604020202020204" pitchFamily="34" charset="0"/>
              <a:buChar char="•"/>
            </a:pPr>
            <a:endParaRPr lang="en-US" sz="2000" dirty="0">
              <a:latin typeface="Helvetica Neue Light" panose="02000403000000020004" pitchFamily="2" charset="0"/>
              <a:ea typeface="Helvetica Neue Light" panose="02000403000000020004" pitchFamily="2" charset="0"/>
            </a:endParaRPr>
          </a:p>
          <a:p>
            <a:pPr marL="1374775" lvl="4" indent="-461963">
              <a:buFont typeface="Arial" panose="020B0604020202020204" pitchFamily="34" charset="0"/>
              <a:buChar char="•"/>
            </a:pPr>
            <a:r>
              <a:rPr lang="en-US" b="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Strike </a:t>
            </a:r>
            <a:r>
              <a:rPr lang="en-US" dirty="0">
                <a:solidFill>
                  <a:srgbClr val="000000"/>
                </a:solidFill>
                <a:latin typeface="Helvetica Neue Light" panose="02000403000000020004" pitchFamily="2" charset="0"/>
                <a:ea typeface="Helvetica Neue Light" panose="02000403000000020004" pitchFamily="2" charset="0"/>
              </a:rPr>
              <a:t>from §II.5: “The timekeeper will also be responsible for tracking the three-minute allotment per Member on a given topic, as set forth in Section III below.”</a:t>
            </a:r>
            <a:br>
              <a:rPr lang="en-US" b="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br>
            <a:endParaRPr lang="en-US" b="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1374775" lvl="4" indent="-461963">
              <a:buFont typeface="Arial" panose="020B0604020202020204" pitchFamily="34" charset="0"/>
              <a:buChar char="•"/>
            </a:pPr>
            <a:r>
              <a:rPr lang="en-US" b="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Amend</a:t>
            </a:r>
            <a:r>
              <a:rPr lang="en-US" b="0" i="0" u="none" strike="noStrike" dirty="0">
                <a:solidFill>
                  <a:srgbClr val="000000"/>
                </a:solidFill>
                <a:effectLst/>
                <a:latin typeface="Helvetica Neue Light" panose="02000403000000020004" pitchFamily="2" charset="0"/>
                <a:ea typeface="Helvetica Neue Light" panose="02000403000000020004" pitchFamily="2" charset="0"/>
              </a:rPr>
              <a:t> §III.7 to </a:t>
            </a:r>
            <a:r>
              <a:rPr lang="en-US" dirty="0">
                <a:solidFill>
                  <a:srgbClr val="000000"/>
                </a:solidFill>
                <a:latin typeface="Helvetica Neue Light" panose="02000403000000020004" pitchFamily="2" charset="0"/>
                <a:ea typeface="Helvetica Neue Light" panose="02000403000000020004" pitchFamily="2" charset="0"/>
              </a:rPr>
              <a:t>“Members should focus their remarks on the topic being discussed and should avoid returning to items that have already been discussed.”</a:t>
            </a:r>
            <a:br>
              <a:rPr lang="en-US" dirty="0">
                <a:solidFill>
                  <a:srgbClr val="000000"/>
                </a:solidFill>
                <a:latin typeface="Helvetica Neue Light" panose="02000403000000020004" pitchFamily="2" charset="0"/>
                <a:ea typeface="Helvetica Neue Light" panose="02000403000000020004" pitchFamily="2" charset="0"/>
              </a:rPr>
            </a:br>
            <a:endParaRPr lang="en-US" dirty="0">
              <a:solidFill>
                <a:srgbClr val="000000"/>
              </a:solidFill>
              <a:latin typeface="Helvetica Neue Light" panose="02000403000000020004" pitchFamily="2" charset="0"/>
              <a:ea typeface="Helvetica Neue Light" panose="02000403000000020004" pitchFamily="2" charset="0"/>
            </a:endParaRPr>
          </a:p>
          <a:p>
            <a:pPr marL="1374775" lvl="4" indent="-461963">
              <a:buFont typeface="Arial" panose="020B0604020202020204" pitchFamily="34" charset="0"/>
              <a:buChar char="•"/>
            </a:pPr>
            <a:r>
              <a:rPr lang="en-US"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Strike</a:t>
            </a:r>
            <a:r>
              <a:rPr lang="en-US" dirty="0">
                <a:latin typeface="Helvetica Neue Light" panose="02000403000000020004" pitchFamily="2" charset="0"/>
                <a:ea typeface="Helvetica Neue Light" panose="02000403000000020004" pitchFamily="2" charset="0"/>
              </a:rPr>
              <a:t> §III.8: “Members may be given three (3) minutes to speak on any agenda item, at the discretion of the Chair and may be limited or extended as deemed appropriate by the Chair.”</a:t>
            </a:r>
          </a:p>
        </p:txBody>
      </p:sp>
    </p:spTree>
    <p:extLst>
      <p:ext uri="{BB962C8B-B14F-4D97-AF65-F5344CB8AC3E}">
        <p14:creationId xmlns:p14="http://schemas.microsoft.com/office/powerpoint/2010/main" val="297933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18C0512-64DB-3EE9-7FE4-E62B0860E54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304FF32-EC8E-8BCB-67B9-0E3E888E9133}"/>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C08543F6-00E6-F560-C0D0-B269D2286B47}"/>
              </a:ext>
            </a:extLst>
          </p:cNvPr>
          <p:cNvPicPr/>
          <p:nvPr/>
        </p:nvPicPr>
        <p:blipFill>
          <a:blip r:embed="rId3" cstate="print"/>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E11E92BD-8EFD-B071-4E59-1EF40033AE14}"/>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Advisory groups</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04E2733C-F2A1-1BAE-251C-E1EA39EC10A9}"/>
              </a:ext>
            </a:extLst>
          </p:cNvPr>
          <p:cNvSpPr txBox="1"/>
          <p:nvPr/>
        </p:nvSpPr>
        <p:spPr>
          <a:xfrm>
            <a:off x="11998706" y="6652894"/>
            <a:ext cx="153035"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6</a:t>
            </a:fld>
            <a:endParaRPr sz="1000">
              <a:latin typeface="Calibri"/>
              <a:cs typeface="Calibri"/>
            </a:endParaRPr>
          </a:p>
        </p:txBody>
      </p:sp>
      <p:sp>
        <p:nvSpPr>
          <p:cNvPr id="8" name="Rectangle 1">
            <a:extLst>
              <a:ext uri="{FF2B5EF4-FFF2-40B4-BE49-F238E27FC236}">
                <a16:creationId xmlns:a16="http://schemas.microsoft.com/office/drawing/2014/main" id="{2E9FD0ED-8624-1818-EBA5-319DA7CE06AD}"/>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8CD24442-D816-CCDD-E23B-3EFE12724EA2}"/>
              </a:ext>
            </a:extLst>
          </p:cNvPr>
          <p:cNvSpPr txBox="1"/>
          <p:nvPr/>
        </p:nvSpPr>
        <p:spPr>
          <a:xfrm>
            <a:off x="918972" y="1593811"/>
            <a:ext cx="9860280" cy="4708981"/>
          </a:xfrm>
          <a:prstGeom prst="rect">
            <a:avLst/>
          </a:prstGeom>
          <a:noFill/>
        </p:spPr>
        <p:txBody>
          <a:bodyPr wrap="square">
            <a:spAutoFit/>
          </a:bodyPr>
          <a:lstStyle/>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Two proposed advisory groups: (a) electronics and (b) plastics and packaging</a:t>
            </a:r>
            <a:br>
              <a:rPr lang="en-US" sz="2000" dirty="0">
                <a:latin typeface="Helvetica Neue Light" panose="02000403000000020004" pitchFamily="2" charset="0"/>
                <a:ea typeface="Helvetica Neue Light" panose="02000403000000020004" pitchFamily="2" charset="0"/>
              </a:rPr>
            </a:br>
            <a:endParaRPr lang="en-US" sz="2000"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Advisory group members will be charged with performing research and presenting findings to the Commission</a:t>
            </a:r>
            <a:br>
              <a:rPr lang="en-US" sz="2000" dirty="0">
                <a:latin typeface="Helvetica Neue Light" panose="02000403000000020004" pitchFamily="2" charset="0"/>
                <a:ea typeface="Helvetica Neue Light" panose="02000403000000020004" pitchFamily="2" charset="0"/>
              </a:rPr>
            </a:br>
            <a:endParaRPr lang="en-US" sz="2000"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Meetings do not need to be held in accordance with Massachusetts open meeting law</a:t>
            </a:r>
            <a:br>
              <a:rPr lang="en-US" sz="2000" dirty="0">
                <a:latin typeface="Helvetica Neue Light" panose="02000403000000020004" pitchFamily="2" charset="0"/>
                <a:ea typeface="Helvetica Neue Light" panose="02000403000000020004" pitchFamily="2" charset="0"/>
              </a:rPr>
            </a:br>
            <a:endParaRPr lang="en-US" sz="2000"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Advisory groups will meet at least twice</a:t>
            </a:r>
            <a:br>
              <a:rPr lang="en-US" sz="2000" dirty="0">
                <a:latin typeface="Helvetica Neue Light" panose="02000403000000020004" pitchFamily="2" charset="0"/>
                <a:ea typeface="Helvetica Neue Light" panose="02000403000000020004" pitchFamily="2" charset="0"/>
              </a:rPr>
            </a:br>
            <a:endParaRPr lang="en-US" sz="2000"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Findings on electronics EPR should be completed by August 31 to be shared at the September full Commission meeting; findings on plastics and packaging should be completed by September 30 to be shared in October</a:t>
            </a:r>
            <a:br>
              <a:rPr lang="en-US" sz="2000" dirty="0">
                <a:latin typeface="Helvetica Neue Light" panose="02000403000000020004" pitchFamily="2" charset="0"/>
                <a:ea typeface="Helvetica Neue Light" panose="02000403000000020004" pitchFamily="2" charset="0"/>
              </a:rPr>
            </a:br>
            <a:endParaRPr lang="en-US" sz="2000"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Advisory groups may not consist of more than nine members</a:t>
            </a:r>
          </a:p>
        </p:txBody>
      </p:sp>
    </p:spTree>
    <p:extLst>
      <p:ext uri="{BB962C8B-B14F-4D97-AF65-F5344CB8AC3E}">
        <p14:creationId xmlns:p14="http://schemas.microsoft.com/office/powerpoint/2010/main" val="43480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FD2DA7-4218-60CC-754B-CDE134D1F7B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698D37B-0D64-436A-B62D-6AB0A7C1AF3A}"/>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C7B18756-8855-2F86-2155-B5B5737C2CFE}"/>
              </a:ext>
            </a:extLst>
          </p:cNvPr>
          <p:cNvPicPr/>
          <p:nvPr/>
        </p:nvPicPr>
        <p:blipFill>
          <a:blip r:embed="rId3" cstate="print"/>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002EEB19-5283-DDA3-F273-5896FAD34A01}"/>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Advisory group membership</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2A999C78-F0AF-FAB6-BE27-52FF0DC75267}"/>
              </a:ext>
            </a:extLst>
          </p:cNvPr>
          <p:cNvSpPr txBox="1"/>
          <p:nvPr/>
        </p:nvSpPr>
        <p:spPr>
          <a:xfrm>
            <a:off x="11998706" y="6652894"/>
            <a:ext cx="153035"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7</a:t>
            </a:fld>
            <a:endParaRPr sz="1000">
              <a:latin typeface="Calibri"/>
              <a:cs typeface="Calibri"/>
            </a:endParaRPr>
          </a:p>
        </p:txBody>
      </p:sp>
      <p:sp>
        <p:nvSpPr>
          <p:cNvPr id="8" name="Rectangle 1">
            <a:extLst>
              <a:ext uri="{FF2B5EF4-FFF2-40B4-BE49-F238E27FC236}">
                <a16:creationId xmlns:a16="http://schemas.microsoft.com/office/drawing/2014/main" id="{58BE3E8F-D012-2D10-D093-602ECAC112B4}"/>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FCCECD9-336E-1F12-F025-36209C145ED5}"/>
              </a:ext>
            </a:extLst>
          </p:cNvPr>
          <p:cNvSpPr txBox="1"/>
          <p:nvPr/>
        </p:nvSpPr>
        <p:spPr>
          <a:xfrm>
            <a:off x="918971" y="2075074"/>
            <a:ext cx="10121205" cy="3170099"/>
          </a:xfrm>
          <a:prstGeom prst="rect">
            <a:avLst/>
          </a:prstGeom>
          <a:noFill/>
        </p:spPr>
        <p:txBody>
          <a:bodyPr wrap="square">
            <a:spAutoFit/>
          </a:bodyPr>
          <a:lstStyle/>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Commission Chair John Beling and/or MassDEP staff member or consultant</a:t>
            </a:r>
            <a:br>
              <a:rPr lang="en-US" sz="2000" dirty="0">
                <a:latin typeface="Helvetica Neue Light" panose="02000403000000020004" pitchFamily="2" charset="0"/>
                <a:ea typeface="Helvetica Neue Light" panose="02000403000000020004" pitchFamily="2" charset="0"/>
              </a:rPr>
            </a:br>
            <a:endParaRPr lang="en-US" sz="2000"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Related industry representative</a:t>
            </a:r>
            <a:br>
              <a:rPr lang="en-US" sz="2000" dirty="0">
                <a:latin typeface="Helvetica Neue Light" panose="02000403000000020004" pitchFamily="2" charset="0"/>
                <a:ea typeface="Helvetica Neue Light" panose="02000403000000020004" pitchFamily="2" charset="0"/>
              </a:rPr>
            </a:br>
            <a:endParaRPr lang="en-US" sz="2000"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r>
              <a:rPr lang="en-US" sz="2000" dirty="0">
                <a:latin typeface="Helvetica Neue Light" panose="02000403000000020004" pitchFamily="2" charset="0"/>
                <a:ea typeface="Helvetica Neue Light" panose="02000403000000020004" pitchFamily="2" charset="0"/>
              </a:rPr>
              <a:t>Non-Commission members optional</a:t>
            </a:r>
            <a:br>
              <a:rPr lang="en-US" sz="2000" dirty="0">
                <a:latin typeface="Helvetica Neue Light" panose="02000403000000020004" pitchFamily="2" charset="0"/>
                <a:ea typeface="Helvetica Neue Light" panose="02000403000000020004" pitchFamily="2" charset="0"/>
              </a:rPr>
            </a:br>
            <a:endParaRPr lang="en-US" sz="2000"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endParaRPr lang="en-US" sz="2000" dirty="0">
              <a:latin typeface="Helvetica Neue Light" panose="02000403000000020004" pitchFamily="2" charset="0"/>
              <a:ea typeface="Helvetica Neue Light" panose="02000403000000020004" pitchFamily="2" charset="0"/>
            </a:endParaRPr>
          </a:p>
          <a:p>
            <a:pPr marL="920750" lvl="2" indent="-468313">
              <a:buFont typeface="Arial" panose="020B0604020202020204" pitchFamily="34" charset="0"/>
              <a:buChar char="•"/>
            </a:pPr>
            <a:endParaRPr lang="en-US" sz="2000" dirty="0">
              <a:latin typeface="Helvetica Neue Light" panose="02000403000000020004" pitchFamily="2" charset="0"/>
              <a:ea typeface="Helvetica Neue Light" panose="02000403000000020004" pitchFamily="2" charset="0"/>
            </a:endParaRPr>
          </a:p>
          <a:p>
            <a:pPr marL="519113" lvl="4"/>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Advisory group member volunteers are requested. Please contact Greg Cooper at </a:t>
            </a:r>
            <a:r>
              <a:rPr lang="en-US" sz="2000" dirty="0" err="1">
                <a:latin typeface="Helvetica Neue Medium" panose="02000503000000020004" pitchFamily="2" charset="0"/>
                <a:ea typeface="Helvetica Neue Medium" panose="02000503000000020004" pitchFamily="2" charset="0"/>
                <a:cs typeface="Helvetica Neue Medium" panose="02000503000000020004" pitchFamily="2" charset="0"/>
              </a:rPr>
              <a:t>greg.cooper@mass.gov</a:t>
            </a: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 by 5 p.m. May 30, 2025, to express interest.</a:t>
            </a:r>
          </a:p>
        </p:txBody>
      </p:sp>
    </p:spTree>
    <p:extLst>
      <p:ext uri="{BB962C8B-B14F-4D97-AF65-F5344CB8AC3E}">
        <p14:creationId xmlns:p14="http://schemas.microsoft.com/office/powerpoint/2010/main" val="204437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FE11BA-189B-3AA2-3B75-E695921BB3B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BA20EC6-0776-B835-A9A7-68AE6ECFDDCB}"/>
              </a:ext>
            </a:extLst>
          </p:cNvPr>
          <p:cNvSpPr/>
          <p:nvPr/>
        </p:nvSpPr>
        <p:spPr>
          <a:xfrm>
            <a:off x="592836" y="1243583"/>
            <a:ext cx="11219815" cy="1905"/>
          </a:xfrm>
          <a:custGeom>
            <a:avLst/>
            <a:gdLst/>
            <a:ahLst/>
            <a:cxnLst/>
            <a:rect l="l" t="t" r="r" b="b"/>
            <a:pathLst>
              <a:path w="11219815" h="1905">
                <a:moveTo>
                  <a:pt x="0" y="0"/>
                </a:moveTo>
                <a:lnTo>
                  <a:pt x="11219688" y="1524"/>
                </a:lnTo>
              </a:path>
            </a:pathLst>
          </a:custGeom>
          <a:ln w="9525">
            <a:solidFill>
              <a:srgbClr val="2D2C71"/>
            </a:solidFill>
          </a:ln>
        </p:spPr>
        <p:txBody>
          <a:bodyPr wrap="square" lIns="0" tIns="0" rIns="0" bIns="0" rtlCol="0"/>
          <a:lstStyle/>
          <a:p>
            <a:endParaRPr/>
          </a:p>
        </p:txBody>
      </p:sp>
      <p:pic>
        <p:nvPicPr>
          <p:cNvPr id="3" name="object 3">
            <a:extLst>
              <a:ext uri="{FF2B5EF4-FFF2-40B4-BE49-F238E27FC236}">
                <a16:creationId xmlns:a16="http://schemas.microsoft.com/office/drawing/2014/main" id="{BF43FBA0-442F-9098-329C-3895F7B9642A}"/>
              </a:ext>
            </a:extLst>
          </p:cNvPr>
          <p:cNvPicPr/>
          <p:nvPr/>
        </p:nvPicPr>
        <p:blipFill>
          <a:blip r:embed="rId3" cstate="print"/>
          <a:stretch>
            <a:fillRect/>
          </a:stretch>
        </p:blipFill>
        <p:spPr>
          <a:xfrm>
            <a:off x="10779252" y="146304"/>
            <a:ext cx="1005840" cy="1005840"/>
          </a:xfrm>
          <a:prstGeom prst="rect">
            <a:avLst/>
          </a:prstGeom>
        </p:spPr>
      </p:pic>
      <p:sp>
        <p:nvSpPr>
          <p:cNvPr id="4" name="object 4">
            <a:extLst>
              <a:ext uri="{FF2B5EF4-FFF2-40B4-BE49-F238E27FC236}">
                <a16:creationId xmlns:a16="http://schemas.microsoft.com/office/drawing/2014/main" id="{B4973B5C-8447-E48A-84C2-EFE5611537AA}"/>
              </a:ext>
            </a:extLst>
          </p:cNvPr>
          <p:cNvSpPr txBox="1">
            <a:spLocks noGrp="1"/>
          </p:cNvSpPr>
          <p:nvPr>
            <p:ph type="title"/>
          </p:nvPr>
        </p:nvSpPr>
        <p:spPr>
          <a:xfrm>
            <a:off x="622572" y="531336"/>
            <a:ext cx="8407399" cy="444352"/>
          </a:xfrm>
          <a:prstGeom prst="rect">
            <a:avLst/>
          </a:prstGeom>
        </p:spPr>
        <p:txBody>
          <a:bodyPr vert="horz" wrap="square" lIns="0" tIns="13335" rIns="0" bIns="0" rtlCol="0">
            <a:spAutoFit/>
          </a:bodyPr>
          <a:lstStyle/>
          <a:p>
            <a:pPr marL="12700">
              <a:lnSpc>
                <a:spcPct val="100000"/>
              </a:lnSpc>
              <a:spcBef>
                <a:spcPts val="105"/>
              </a:spcBef>
            </a:pPr>
            <a:r>
              <a:rPr lang="en-US"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rPr>
              <a:t>Advisory group vote</a:t>
            </a:r>
            <a:endParaRPr sz="2800" b="0" spc="-10" dirty="0">
              <a:solidFill>
                <a:srgbClr val="2D2C7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object 6">
            <a:extLst>
              <a:ext uri="{FF2B5EF4-FFF2-40B4-BE49-F238E27FC236}">
                <a16:creationId xmlns:a16="http://schemas.microsoft.com/office/drawing/2014/main" id="{7B233F46-DB9A-B693-3228-517D05CD0FDF}"/>
              </a:ext>
            </a:extLst>
          </p:cNvPr>
          <p:cNvSpPr txBox="1"/>
          <p:nvPr/>
        </p:nvSpPr>
        <p:spPr>
          <a:xfrm>
            <a:off x="11998706" y="6652894"/>
            <a:ext cx="153035"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latin typeface="Calibri"/>
                <a:cs typeface="Calibri"/>
              </a:rPr>
              <a:t>8</a:t>
            </a:fld>
            <a:endParaRPr sz="1000">
              <a:latin typeface="Calibri"/>
              <a:cs typeface="Calibri"/>
            </a:endParaRPr>
          </a:p>
        </p:txBody>
      </p:sp>
      <p:sp>
        <p:nvSpPr>
          <p:cNvPr id="8" name="Rectangle 1">
            <a:extLst>
              <a:ext uri="{FF2B5EF4-FFF2-40B4-BE49-F238E27FC236}">
                <a16:creationId xmlns:a16="http://schemas.microsoft.com/office/drawing/2014/main" id="{26878E96-5BE8-7012-8725-316ACC1F51D2}"/>
              </a:ext>
            </a:extLst>
          </p:cNvPr>
          <p:cNvSpPr>
            <a:spLocks noChangeArrowheads="1"/>
          </p:cNvSpPr>
          <p:nvPr/>
        </p:nvSpPr>
        <p:spPr bwMode="auto">
          <a:xfrm>
            <a:off x="8153400" y="220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6A166E3-97C3-9A02-C78C-73A583EF1DEF}"/>
              </a:ext>
            </a:extLst>
          </p:cNvPr>
          <p:cNvSpPr txBox="1"/>
          <p:nvPr/>
        </p:nvSpPr>
        <p:spPr>
          <a:xfrm>
            <a:off x="2335731" y="2438400"/>
            <a:ext cx="7520538" cy="2308324"/>
          </a:xfrm>
          <a:prstGeom prst="rect">
            <a:avLst/>
          </a:prstGeom>
          <a:noFill/>
        </p:spPr>
        <p:txBody>
          <a:bodyPr wrap="square">
            <a:spAutoFit/>
          </a:bodyPr>
          <a:lstStyle/>
          <a:p>
            <a:pPr marL="452437" lvl="2"/>
            <a:r>
              <a:rPr lang="en-US" sz="2400" dirty="0">
                <a:latin typeface="Helvetica Neue Light" panose="02000403000000020004" pitchFamily="2" charset="0"/>
                <a:ea typeface="Helvetica Neue Light" panose="02000403000000020004" pitchFamily="2" charset="0"/>
                <a:cs typeface="Helvetica Neue Medium" panose="02000503000000020004" pitchFamily="2" charset="0"/>
              </a:rPr>
              <a:t>A motion is requested to: </a:t>
            </a:r>
          </a:p>
          <a:p>
            <a:pPr marL="452437" lvl="2"/>
            <a:endParaRPr lang="en-US" sz="2400" dirty="0">
              <a:latin typeface="Helvetica Neue Light" panose="02000403000000020004" pitchFamily="2" charset="0"/>
              <a:ea typeface="Helvetica Neue Light" panose="02000403000000020004" pitchFamily="2" charset="0"/>
              <a:cs typeface="Helvetica Neue Medium" panose="02000503000000020004" pitchFamily="2" charset="0"/>
            </a:endParaRPr>
          </a:p>
          <a:p>
            <a:pPr marL="452437" lvl="2"/>
            <a:r>
              <a:rPr lang="en-US" sz="2400" dirty="0">
                <a:latin typeface="Helvetica Neue Light" panose="02000403000000020004" pitchFamily="2" charset="0"/>
                <a:ea typeface="Helvetica Neue Light" panose="02000403000000020004" pitchFamily="2" charset="0"/>
                <a:cs typeface="Helvetica Neue Medium" panose="02000503000000020004" pitchFamily="2" charset="0"/>
              </a:rPr>
              <a:t>form two advisory groups on (a) electronics and (b) plastics and packaging to perform research and present findings to the EPR Commission in September and October 2025.</a:t>
            </a:r>
          </a:p>
        </p:txBody>
      </p:sp>
    </p:spTree>
    <p:extLst>
      <p:ext uri="{BB962C8B-B14F-4D97-AF65-F5344CB8AC3E}">
        <p14:creationId xmlns:p14="http://schemas.microsoft.com/office/powerpoint/2010/main" val="324723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D2C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0139-FABC-00B6-3A2F-DBD47DD91575}"/>
              </a:ext>
            </a:extLst>
          </p:cNvPr>
          <p:cNvSpPr>
            <a:spLocks noGrp="1"/>
          </p:cNvSpPr>
          <p:nvPr>
            <p:ph type="ctrTitle"/>
          </p:nvPr>
        </p:nvSpPr>
        <p:spPr>
          <a:xfrm>
            <a:off x="914400" y="2936557"/>
            <a:ext cx="10363200" cy="492443"/>
          </a:xfrm>
        </p:spPr>
        <p:txBody>
          <a:bodyPr/>
          <a:lstStyle/>
          <a:p>
            <a:pPr algn="ctr"/>
            <a:r>
              <a:rPr lang="en-US" dirty="0">
                <a:solidFill>
                  <a:schemeClr val="bg1"/>
                </a:solidFill>
                <a:latin typeface="Helvetica Neue Roman" panose="02000503000000020004" pitchFamily="2" charset="0"/>
                <a:ea typeface="Helvetica Neue Roman" panose="02000503000000020004" pitchFamily="2" charset="0"/>
                <a:cs typeface="Helvetica Neue Roman" panose="02000503000000020004" pitchFamily="2" charset="0"/>
              </a:rPr>
              <a:t>Presentations</a:t>
            </a:r>
          </a:p>
        </p:txBody>
      </p:sp>
    </p:spTree>
    <p:extLst>
      <p:ext uri="{BB962C8B-B14F-4D97-AF65-F5344CB8AC3E}">
        <p14:creationId xmlns:p14="http://schemas.microsoft.com/office/powerpoint/2010/main" val="3161384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D0C3021FA97D4C83490FBFBBDDEB2D" ma:contentTypeVersion="16" ma:contentTypeDescription="Create a new document." ma:contentTypeScope="" ma:versionID="ed5ec7bf49a7b050602fc9d52f2b762d">
  <xsd:schema xmlns:xsd="http://www.w3.org/2001/XMLSchema" xmlns:xs="http://www.w3.org/2001/XMLSchema" xmlns:p="http://schemas.microsoft.com/office/2006/metadata/properties" xmlns:ns2="4c833433-5196-423e-bc5e-12e70e78a05e" xmlns:ns3="a63a9c72-e43b-4077-bbd1-fe0cd88be8b0" targetNamespace="http://schemas.microsoft.com/office/2006/metadata/properties" ma:root="true" ma:fieldsID="bc74e031d233861eb1fc71dc0ff6b3ca" ns2:_="" ns3:_="">
    <xsd:import namespace="4c833433-5196-423e-bc5e-12e70e78a05e"/>
    <xsd:import namespace="a63a9c72-e43b-4077-bbd1-fe0cd88be8b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33433-5196-423e-bc5e-12e70e78a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3a9c72-e43b-4077-bbd1-fe0cd88be8b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4969b0e-64d9-413a-9bb5-09c0eb31f504}" ma:internalName="TaxCatchAll" ma:showField="CatchAllData" ma:web="a63a9c72-e43b-4077-bbd1-fe0cd88be8b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833433-5196-423e-bc5e-12e70e78a05e">
      <Terms xmlns="http://schemas.microsoft.com/office/infopath/2007/PartnerControls"/>
    </lcf76f155ced4ddcb4097134ff3c332f>
    <TaxCatchAll xmlns="a63a9c72-e43b-4077-bbd1-fe0cd88be8b0" xsi:nil="true"/>
  </documentManagement>
</p:properties>
</file>

<file path=customXml/itemProps1.xml><?xml version="1.0" encoding="utf-8"?>
<ds:datastoreItem xmlns:ds="http://schemas.openxmlformats.org/officeDocument/2006/customXml" ds:itemID="{7B6979C4-9CFF-4D39-89F5-56ED4E470AE4}">
  <ds:schemaRefs>
    <ds:schemaRef ds:uri="http://schemas.microsoft.com/sharepoint/v3/contenttype/forms"/>
  </ds:schemaRefs>
</ds:datastoreItem>
</file>

<file path=customXml/itemProps2.xml><?xml version="1.0" encoding="utf-8"?>
<ds:datastoreItem xmlns:ds="http://schemas.openxmlformats.org/officeDocument/2006/customXml" ds:itemID="{245E95FA-6639-4E60-A4C3-F2EFEC40CF81}">
  <ds:schemaRefs>
    <ds:schemaRef ds:uri="4c833433-5196-423e-bc5e-12e70e78a05e"/>
    <ds:schemaRef ds:uri="a63a9c72-e43b-4077-bbd1-fe0cd88be8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B70DED-333B-4984-B396-90D851D3A7DF}">
  <ds:schemaRefs>
    <ds:schemaRef ds:uri="4c833433-5196-423e-bc5e-12e70e78a05e"/>
    <ds:schemaRef ds:uri="a63a9c72-e43b-4077-bbd1-fe0cd88be8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17780</TotalTime>
  <Words>2269</Words>
  <Application>Microsoft Macintosh PowerPoint</Application>
  <PresentationFormat>Widescreen</PresentationFormat>
  <Paragraphs>397</Paragraphs>
  <Slides>34</Slides>
  <Notes>23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34</vt:i4>
      </vt:variant>
    </vt:vector>
  </HeadingPairs>
  <TitlesOfParts>
    <vt:vector size="49" baseType="lpstr">
      <vt:lpstr>Roboto</vt:lpstr>
      <vt:lpstr>Roboto Light</vt:lpstr>
      <vt:lpstr>Helvetica Neue Medium</vt:lpstr>
      <vt:lpstr>Aptos</vt:lpstr>
      <vt:lpstr>Helvetica Neue</vt:lpstr>
      <vt:lpstr>Arial</vt:lpstr>
      <vt:lpstr>Helvetica Neue Roman</vt:lpstr>
      <vt:lpstr>Helvetica Neue Light</vt:lpstr>
      <vt:lpstr>Roboto Condensed</vt:lpstr>
      <vt:lpstr>Calibri Light</vt:lpstr>
      <vt:lpstr>Calibri</vt:lpstr>
      <vt:lpstr>Wingdings</vt:lpstr>
      <vt:lpstr>Office Theme</vt:lpstr>
      <vt:lpstr>1_Office Theme</vt:lpstr>
      <vt:lpstr>2_Office Theme</vt:lpstr>
      <vt:lpstr>Commonwealth of Massachusetts</vt:lpstr>
      <vt:lpstr>Housekeeping: roll call</vt:lpstr>
      <vt:lpstr>Housekeeping: staff and consultants</vt:lpstr>
      <vt:lpstr>Today’s meeting goals and agenda</vt:lpstr>
      <vt:lpstr>Housekeeping</vt:lpstr>
      <vt:lpstr>Advisory groups</vt:lpstr>
      <vt:lpstr>Advisory group membership</vt:lpstr>
      <vt:lpstr>Advisory group vote</vt:lpstr>
      <vt:lpstr>Presentations</vt:lpstr>
      <vt:lpstr>PowerPoint Presentation</vt:lpstr>
      <vt:lpstr>PowerPoint Presentation</vt:lpstr>
      <vt:lpstr>Paint Stewardship in the US</vt:lpstr>
      <vt:lpstr>PowerPoint Presentation</vt:lpstr>
      <vt:lpstr>PowerPoint Presentation</vt:lpstr>
      <vt:lpstr>PowerPoint Presentation</vt:lpstr>
      <vt:lpstr>PowerPoint Presentation</vt:lpstr>
      <vt:lpstr>How PaintCare is Funded</vt:lpstr>
      <vt:lpstr>Fee Schedules</vt:lpstr>
      <vt:lpstr>What Does the PaintCare Fee Fund?</vt:lpstr>
      <vt:lpstr>Paint Processing by State</vt:lpstr>
      <vt:lpstr>Paint Processing Over the Years</vt:lpstr>
      <vt:lpstr>PowerPoint Presentation</vt:lpstr>
      <vt:lpstr>Contact Us</vt:lpstr>
      <vt:lpstr>Paint data in the Commonwealth</vt:lpstr>
      <vt:lpstr>Paint data in the Commonwealth</vt:lpstr>
      <vt:lpstr>Paint data in the Commonwealth</vt:lpstr>
      <vt:lpstr>Discussion</vt:lpstr>
      <vt:lpstr>Clarifying questions</vt:lpstr>
      <vt:lpstr>Discussion</vt:lpstr>
      <vt:lpstr>Public comment</vt:lpstr>
      <vt:lpstr>Straw poll</vt:lpstr>
      <vt:lpstr>Straw poll</vt:lpstr>
      <vt:lpstr>Next steps</vt:lpstr>
      <vt:lpstr>Next meeting and 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Smart_View_Analysts</dc:title>
  <dc:creator>C.Rodriguez</dc:creator>
  <cp:lastModifiedBy>Jennifer Haugh</cp:lastModifiedBy>
  <cp:revision>26</cp:revision>
  <dcterms:created xsi:type="dcterms:W3CDTF">2023-07-16T17:38:19Z</dcterms:created>
  <dcterms:modified xsi:type="dcterms:W3CDTF">2025-05-21T13:37:58Z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2023-05-12T00:00:00Z</vt:filetime>
  </property>
  <property fmtid="{D5CDD505-2E9C-101B-9397-08002B2CF9AE}" pid="3" name="Creator">
    <vt:lpwstr>Microsoft® PowerPoint® for Microsoft 365</vt:lpwstr>
  </property>
  <property fmtid="{D5CDD505-2E9C-101B-9397-08002B2CF9AE}" pid="4" name="LastSaved">
    <vt:filetime>2023-07-16T00:00:00Z</vt:filetime>
  </property>
  <property fmtid="{D5CDD505-2E9C-101B-9397-08002B2CF9AE}" pid="5" name="Producer">
    <vt:lpwstr>Microsoft® PowerPoint® for Microsoft 365</vt:lpwstr>
  </property>
  <property fmtid="{D5CDD505-2E9C-101B-9397-08002B2CF9AE}" pid="6" name="ContentTypeId">
    <vt:lpwstr>0x010100C4D0C3021FA97D4C83490FBFBBDDEB2D</vt:lpwstr>
  </property>
  <property fmtid="{D5CDD505-2E9C-101B-9397-08002B2CF9AE}" pid="7" name="MediaServiceImageTags">
    <vt:lpwstr/>
  </property>
</Properties>
</file>