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7.jpg" ContentType="image/jpeg"/>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72" r:id="rId5"/>
    <p:sldMasterId id="2147483686" r:id="rId6"/>
  </p:sldMasterIdLst>
  <p:notesMasterIdLst>
    <p:notesMasterId r:id="rId55"/>
  </p:notesMasterIdLst>
  <p:sldIdLst>
    <p:sldId id="256" r:id="rId7"/>
    <p:sldId id="2145706205" r:id="rId8"/>
    <p:sldId id="260" r:id="rId9"/>
    <p:sldId id="286" r:id="rId10"/>
    <p:sldId id="274" r:id="rId11"/>
    <p:sldId id="280" r:id="rId12"/>
    <p:sldId id="2147310724" r:id="rId13"/>
    <p:sldId id="2147310728" r:id="rId14"/>
    <p:sldId id="2147310742" r:id="rId15"/>
    <p:sldId id="2147310743" r:id="rId16"/>
    <p:sldId id="2147310741" r:id="rId17"/>
    <p:sldId id="2147310727" r:id="rId18"/>
    <p:sldId id="2147310735" r:id="rId19"/>
    <p:sldId id="257" r:id="rId20"/>
    <p:sldId id="497" r:id="rId21"/>
    <p:sldId id="333" r:id="rId22"/>
    <p:sldId id="356" r:id="rId23"/>
    <p:sldId id="522" r:id="rId24"/>
    <p:sldId id="355" r:id="rId25"/>
    <p:sldId id="500" r:id="rId26"/>
    <p:sldId id="529" r:id="rId27"/>
    <p:sldId id="348" r:id="rId28"/>
    <p:sldId id="530" r:id="rId29"/>
    <p:sldId id="526" r:id="rId30"/>
    <p:sldId id="512" r:id="rId31"/>
    <p:sldId id="261" r:id="rId32"/>
    <p:sldId id="2147310736" r:id="rId33"/>
    <p:sldId id="272" r:id="rId34"/>
    <p:sldId id="2147310737" r:id="rId35"/>
    <p:sldId id="528" r:id="rId36"/>
    <p:sldId id="275" r:id="rId37"/>
    <p:sldId id="281" r:id="rId38"/>
    <p:sldId id="531" r:id="rId39"/>
    <p:sldId id="352" r:id="rId40"/>
    <p:sldId id="353" r:id="rId41"/>
    <p:sldId id="532" r:id="rId42"/>
    <p:sldId id="533" r:id="rId43"/>
    <p:sldId id="273" r:id="rId44"/>
    <p:sldId id="2147310734" r:id="rId45"/>
    <p:sldId id="2147310723" r:id="rId46"/>
    <p:sldId id="2145706203" r:id="rId47"/>
    <p:sldId id="288" r:id="rId48"/>
    <p:sldId id="2147310725" r:id="rId49"/>
    <p:sldId id="2145706206" r:id="rId50"/>
    <p:sldId id="2147310739" r:id="rId51"/>
    <p:sldId id="2147310740" r:id="rId52"/>
    <p:sldId id="2145706204" r:id="rId53"/>
    <p:sldId id="285" r:id="rId54"/>
  </p:sldIdLst>
  <p:sldSz cx="12192000" cy="6858000"/>
  <p:notesSz cx="12192000" cy="6858000"/>
  <p:embeddedFontLst>
    <p:embeddedFont>
      <p:font typeface="Arial Black" panose="020B0A04020102020204" pitchFamily="34" charset="0"/>
      <p:bold r:id="rId56"/>
    </p:embeddedFont>
    <p:embeddedFont>
      <p:font typeface="Bodoni MT" panose="02070603080606020203" pitchFamily="18" charset="0"/>
      <p:regular r:id="rId57"/>
      <p:bold r:id="rId58"/>
      <p:italic r:id="rId59"/>
      <p:boldItalic r:id="rId60"/>
    </p:embeddedFont>
    <p:embeddedFont>
      <p:font typeface="Bodoni MT Condensed" panose="02070606080606020203" pitchFamily="18" charset="0"/>
      <p:regular r:id="rId61"/>
      <p:bold r:id="rId62"/>
      <p:italic r:id="rId63"/>
      <p:boldItalic r:id="rId64"/>
    </p:embeddedFont>
    <p:embeddedFont>
      <p:font typeface="Corbel" panose="020B0503020204020204" pitchFamily="34" charset="0"/>
      <p:regular r:id="rId65"/>
      <p:bold r:id="rId66"/>
      <p:italic r:id="rId67"/>
      <p:boldItalic r:id="rId68"/>
    </p:embeddedFont>
    <p:embeddedFont>
      <p:font typeface="Garamond" panose="02020404030301010803" pitchFamily="18" charset="0"/>
      <p:regular r:id="rId69"/>
      <p:bold r:id="rId70"/>
      <p:italic r:id="rId71"/>
      <p:boldItalic r:id="rId72"/>
    </p:embeddedFont>
    <p:embeddedFont>
      <p:font typeface="Helvetica Neue Roman" panose="020B0604020202020204" charset="-52"/>
      <p:regular r:id="rId73"/>
    </p:embeddedFont>
  </p:embeddedFont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C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13"/>
    <p:restoredTop sz="89121" autoAdjust="0"/>
  </p:normalViewPr>
  <p:slideViewPr>
    <p:cSldViewPr snapToGrid="0">
      <p:cViewPr varScale="1">
        <p:scale>
          <a:sx n="56" d="100"/>
          <a:sy n="56" d="100"/>
        </p:scale>
        <p:origin x="1192" y="5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8.fntdata"/><Relationship Id="rId68" Type="http://schemas.openxmlformats.org/officeDocument/2006/relationships/font" Target="fonts/font13.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font" Target="fonts/font6.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7.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2.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font" Target="fonts/font18.fntdata"/><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notesMaster" Target="notesMasters/notesMaster1.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font" Target="fonts/font16.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eather\Documents\NCER\Website\Percentage%20population%20covered%20March%202011.xls"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0" dirty="0">
                <a:latin typeface="Corbel" panose="020B0503020204020204" pitchFamily="34" charset="0"/>
                <a:cs typeface="Arial" pitchFamily="34" charset="0"/>
              </a:rPr>
              <a:t>Percentage</a:t>
            </a:r>
            <a:r>
              <a:rPr lang="en-US" sz="1800" b="0" baseline="0" dirty="0">
                <a:latin typeface="Corbel" panose="020B0503020204020204" pitchFamily="34" charset="0"/>
                <a:cs typeface="Arial" pitchFamily="34" charset="0"/>
              </a:rPr>
              <a:t> of Population Covered by E-Scrap Law</a:t>
            </a:r>
            <a:endParaRPr lang="en-US" sz="1800" b="0" dirty="0">
              <a:latin typeface="Corbel" panose="020B0503020204020204" pitchFamily="34" charset="0"/>
              <a:cs typeface="Arial" pitchFamily="34" charset="0"/>
            </a:endParaRPr>
          </a:p>
        </c:rich>
      </c:tx>
      <c:overlay val="1"/>
    </c:title>
    <c:autoTitleDeleted val="0"/>
    <c:view3D>
      <c:rotX val="30"/>
      <c:rotY val="0"/>
      <c:rAngAx val="0"/>
    </c:view3D>
    <c:floor>
      <c:thickness val="0"/>
    </c:floor>
    <c:sideWall>
      <c:thickness val="0"/>
    </c:sideWall>
    <c:backWall>
      <c:thickness val="0"/>
    </c:backWall>
    <c:plotArea>
      <c:layout/>
      <c:pie3DChart>
        <c:varyColors val="1"/>
        <c:ser>
          <c:idx val="0"/>
          <c:order val="0"/>
          <c:explosion val="25"/>
          <c:dLbls>
            <c:dLbl>
              <c:idx val="0"/>
              <c:layout>
                <c:manualLayout>
                  <c:x val="-0.20583317759205241"/>
                  <c:y val="-0.15303997678679412"/>
                </c:manualLayout>
              </c:layout>
              <c:tx>
                <c:rich>
                  <a:bodyPr/>
                  <a:lstStyle/>
                  <a:p>
                    <a: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r>
                      <a:rPr lang="en-US" sz="1600" b="0" cap="none" spc="0" dirty="0">
                        <a:ln w="18415" cmpd="sng">
                          <a:noFill/>
                          <a:prstDash val="solid"/>
                        </a:ln>
                        <a:solidFill>
                          <a:srgbClr val="FFFFFF"/>
                        </a:solidFill>
                        <a:effectLst>
                          <a:outerShdw blurRad="63500" dir="3600000" algn="tl" rotWithShape="0">
                            <a:srgbClr val="000000">
                              <a:alpha val="70000"/>
                            </a:srgbClr>
                          </a:outerShdw>
                        </a:effectLst>
                      </a:rPr>
                      <a:t>66.1%</a:t>
                    </a:r>
                  </a:p>
                </c:rich>
              </c:tx>
              <c:spPr>
                <a:ln>
                  <a:noFill/>
                </a:ln>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2B7-4084-9629-A28C1926A440}"/>
                </c:ext>
              </c:extLst>
            </c:dLbl>
            <c:dLbl>
              <c:idx val="1"/>
              <c:layout>
                <c:manualLayout>
                  <c:x val="0.20005176749399589"/>
                  <c:y val="5.2360892388451513E-2"/>
                </c:manualLayout>
              </c:layout>
              <c:tx>
                <c:rich>
                  <a:bodyPr/>
                  <a:lstStyle/>
                  <a:p>
                    <a: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r>
                      <a:rPr lang="en-US" sz="1600" b="0" cap="none" spc="0" dirty="0">
                        <a:ln w="18415" cmpd="sng">
                          <a:noFill/>
                          <a:prstDash val="solid"/>
                        </a:ln>
                        <a:solidFill>
                          <a:srgbClr val="FFFFFF"/>
                        </a:solidFill>
                        <a:effectLst>
                          <a:outerShdw blurRad="63500" dir="3600000" algn="tl" rotWithShape="0">
                            <a:srgbClr val="000000">
                              <a:alpha val="70000"/>
                            </a:srgbClr>
                          </a:outerShdw>
                        </a:effectLst>
                      </a:rPr>
                      <a:t>33.9%</a:t>
                    </a:r>
                  </a:p>
                </c:rich>
              </c:tx>
              <c:spPr>
                <a:ln>
                  <a:noFill/>
                </a:ln>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2B7-4084-9629-A28C1926A440}"/>
                </c:ext>
              </c:extLst>
            </c:dLbl>
            <c:spPr>
              <a:noFill/>
              <a:ln>
                <a:noFill/>
              </a:ln>
              <a:effectLst/>
            </c:spPr>
            <c:txPr>
              <a:bodyPr/>
              <a:lstStyle/>
              <a:p>
                <a: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 Covered'!$A$31:$A$32</c:f>
              <c:strCache>
                <c:ptCount val="2"/>
                <c:pt idx="0">
                  <c:v>% covered</c:v>
                </c:pt>
                <c:pt idx="1">
                  <c:v>% not covered</c:v>
                </c:pt>
              </c:strCache>
            </c:strRef>
          </c:cat>
          <c:val>
            <c:numRef>
              <c:f>'% Covered'!$B$31:$B$32</c:f>
              <c:numCache>
                <c:formatCode>0.0%</c:formatCode>
                <c:ptCount val="2"/>
                <c:pt idx="0">
                  <c:v>0.66096936042569865</c:v>
                </c:pt>
                <c:pt idx="1">
                  <c:v>0.33903063957430302</c:v>
                </c:pt>
              </c:numCache>
            </c:numRef>
          </c:val>
          <c:extLst>
            <c:ext xmlns:c16="http://schemas.microsoft.com/office/drawing/2014/chart" uri="{C3380CC4-5D6E-409C-BE32-E72D297353CC}">
              <c16:uniqueId val="{00000002-72B7-4084-9629-A28C1926A440}"/>
            </c:ext>
          </c:extLst>
        </c:ser>
        <c:dLbls>
          <c:showLegendKey val="0"/>
          <c:showVal val="0"/>
          <c:showCatName val="0"/>
          <c:showSerName val="0"/>
          <c:showPercent val="1"/>
          <c:showBubbleSize val="0"/>
          <c:showLeaderLines val="1"/>
        </c:dLbls>
      </c:pie3DChart>
      <c:spPr>
        <a:noFill/>
        <a:ln w="25400">
          <a:noFill/>
        </a:ln>
      </c:spPr>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Per Capita</a:t>
            </a:r>
            <a:r>
              <a:rPr lang="en-US" baseline="0" dirty="0"/>
              <a:t> 2020-23</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2020</c:v>
                </c:pt>
              </c:strCache>
            </c:strRef>
          </c:tx>
          <c:spPr>
            <a:solidFill>
              <a:schemeClr val="accent1"/>
            </a:solidFill>
            <a:ln>
              <a:noFill/>
            </a:ln>
            <a:effectLst/>
          </c:spPr>
          <c:invertIfNegative val="0"/>
          <c:cat>
            <c:strRef>
              <c:f>Sheet1!$A$2:$A$6</c:f>
              <c:strCache>
                <c:ptCount val="5"/>
                <c:pt idx="0">
                  <c:v>California</c:v>
                </c:pt>
                <c:pt idx="1">
                  <c:v>Connecticut</c:v>
                </c:pt>
                <c:pt idx="2">
                  <c:v>Minnesota</c:v>
                </c:pt>
                <c:pt idx="3">
                  <c:v>New Jersey</c:v>
                </c:pt>
                <c:pt idx="4">
                  <c:v>Oregon</c:v>
                </c:pt>
              </c:strCache>
            </c:strRef>
          </c:cat>
          <c:val>
            <c:numRef>
              <c:f>Sheet1!$B$2:$B$6</c:f>
              <c:numCache>
                <c:formatCode>General</c:formatCode>
                <c:ptCount val="5"/>
                <c:pt idx="0">
                  <c:v>1.87</c:v>
                </c:pt>
                <c:pt idx="1">
                  <c:v>2.96</c:v>
                </c:pt>
                <c:pt idx="2">
                  <c:v>3.72</c:v>
                </c:pt>
                <c:pt idx="3">
                  <c:v>5.64</c:v>
                </c:pt>
                <c:pt idx="4">
                  <c:v>3.4</c:v>
                </c:pt>
              </c:numCache>
            </c:numRef>
          </c:val>
          <c:extLst>
            <c:ext xmlns:c16="http://schemas.microsoft.com/office/drawing/2014/chart" uri="{C3380CC4-5D6E-409C-BE32-E72D297353CC}">
              <c16:uniqueId val="{00000000-BA2E-4750-A7EE-D339EAE1732A}"/>
            </c:ext>
          </c:extLst>
        </c:ser>
        <c:ser>
          <c:idx val="1"/>
          <c:order val="1"/>
          <c:tx>
            <c:strRef>
              <c:f>Sheet1!$C$1</c:f>
              <c:strCache>
                <c:ptCount val="1"/>
                <c:pt idx="0">
                  <c:v>2021</c:v>
                </c:pt>
              </c:strCache>
            </c:strRef>
          </c:tx>
          <c:spPr>
            <a:solidFill>
              <a:schemeClr val="accent2"/>
            </a:solidFill>
            <a:ln>
              <a:noFill/>
            </a:ln>
            <a:effectLst/>
          </c:spPr>
          <c:invertIfNegative val="0"/>
          <c:cat>
            <c:strRef>
              <c:f>Sheet1!$A$2:$A$6</c:f>
              <c:strCache>
                <c:ptCount val="5"/>
                <c:pt idx="0">
                  <c:v>California</c:v>
                </c:pt>
                <c:pt idx="1">
                  <c:v>Connecticut</c:v>
                </c:pt>
                <c:pt idx="2">
                  <c:v>Minnesota</c:v>
                </c:pt>
                <c:pt idx="3">
                  <c:v>New Jersey</c:v>
                </c:pt>
                <c:pt idx="4">
                  <c:v>Oregon</c:v>
                </c:pt>
              </c:strCache>
            </c:strRef>
          </c:cat>
          <c:val>
            <c:numRef>
              <c:f>Sheet1!$C$2:$C$6</c:f>
              <c:numCache>
                <c:formatCode>General</c:formatCode>
                <c:ptCount val="5"/>
                <c:pt idx="0">
                  <c:v>1.86</c:v>
                </c:pt>
                <c:pt idx="1">
                  <c:v>2.5</c:v>
                </c:pt>
                <c:pt idx="2">
                  <c:v>4.17</c:v>
                </c:pt>
                <c:pt idx="3">
                  <c:v>5.67</c:v>
                </c:pt>
                <c:pt idx="4">
                  <c:v>3.31</c:v>
                </c:pt>
              </c:numCache>
            </c:numRef>
          </c:val>
          <c:extLst>
            <c:ext xmlns:c16="http://schemas.microsoft.com/office/drawing/2014/chart" uri="{C3380CC4-5D6E-409C-BE32-E72D297353CC}">
              <c16:uniqueId val="{00000001-BA2E-4750-A7EE-D339EAE1732A}"/>
            </c:ext>
          </c:extLst>
        </c:ser>
        <c:ser>
          <c:idx val="2"/>
          <c:order val="2"/>
          <c:tx>
            <c:strRef>
              <c:f>Sheet1!$D$1</c:f>
              <c:strCache>
                <c:ptCount val="1"/>
                <c:pt idx="0">
                  <c:v>2022</c:v>
                </c:pt>
              </c:strCache>
            </c:strRef>
          </c:tx>
          <c:spPr>
            <a:solidFill>
              <a:schemeClr val="accent3"/>
            </a:solidFill>
            <a:ln>
              <a:noFill/>
            </a:ln>
            <a:effectLst/>
          </c:spPr>
          <c:invertIfNegative val="0"/>
          <c:cat>
            <c:strRef>
              <c:f>Sheet1!$A$2:$A$6</c:f>
              <c:strCache>
                <c:ptCount val="5"/>
                <c:pt idx="0">
                  <c:v>California</c:v>
                </c:pt>
                <c:pt idx="1">
                  <c:v>Connecticut</c:v>
                </c:pt>
                <c:pt idx="2">
                  <c:v>Minnesota</c:v>
                </c:pt>
                <c:pt idx="3">
                  <c:v>New Jersey</c:v>
                </c:pt>
                <c:pt idx="4">
                  <c:v>Oregon</c:v>
                </c:pt>
              </c:strCache>
            </c:strRef>
          </c:cat>
          <c:val>
            <c:numRef>
              <c:f>Sheet1!$D$2:$D$6</c:f>
              <c:numCache>
                <c:formatCode>General</c:formatCode>
                <c:ptCount val="5"/>
                <c:pt idx="0">
                  <c:v>1.64</c:v>
                </c:pt>
                <c:pt idx="1">
                  <c:v>2.02</c:v>
                </c:pt>
                <c:pt idx="2">
                  <c:v>3.38</c:v>
                </c:pt>
                <c:pt idx="3">
                  <c:v>5.58</c:v>
                </c:pt>
                <c:pt idx="4">
                  <c:v>2.93</c:v>
                </c:pt>
              </c:numCache>
            </c:numRef>
          </c:val>
          <c:extLst>
            <c:ext xmlns:c16="http://schemas.microsoft.com/office/drawing/2014/chart" uri="{C3380CC4-5D6E-409C-BE32-E72D297353CC}">
              <c16:uniqueId val="{00000002-BA2E-4750-A7EE-D339EAE1732A}"/>
            </c:ext>
          </c:extLst>
        </c:ser>
        <c:ser>
          <c:idx val="3"/>
          <c:order val="3"/>
          <c:tx>
            <c:strRef>
              <c:f>Sheet1!$E$1</c:f>
              <c:strCache>
                <c:ptCount val="1"/>
                <c:pt idx="0">
                  <c:v>2023</c:v>
                </c:pt>
              </c:strCache>
            </c:strRef>
          </c:tx>
          <c:spPr>
            <a:solidFill>
              <a:schemeClr val="accent4"/>
            </a:solidFill>
            <a:ln>
              <a:noFill/>
            </a:ln>
            <a:effectLst/>
          </c:spPr>
          <c:invertIfNegative val="0"/>
          <c:cat>
            <c:strRef>
              <c:f>Sheet1!$A$2:$A$6</c:f>
              <c:strCache>
                <c:ptCount val="5"/>
                <c:pt idx="0">
                  <c:v>California</c:v>
                </c:pt>
                <c:pt idx="1">
                  <c:v>Connecticut</c:v>
                </c:pt>
                <c:pt idx="2">
                  <c:v>Minnesota</c:v>
                </c:pt>
                <c:pt idx="3">
                  <c:v>New Jersey</c:v>
                </c:pt>
                <c:pt idx="4">
                  <c:v>Oregon</c:v>
                </c:pt>
              </c:strCache>
            </c:strRef>
          </c:cat>
          <c:val>
            <c:numRef>
              <c:f>Sheet1!$E$2:$E$6</c:f>
              <c:numCache>
                <c:formatCode>General</c:formatCode>
                <c:ptCount val="5"/>
                <c:pt idx="0">
                  <c:v>1.61</c:v>
                </c:pt>
                <c:pt idx="1">
                  <c:v>1.93</c:v>
                </c:pt>
                <c:pt idx="2">
                  <c:v>2.96</c:v>
                </c:pt>
                <c:pt idx="3">
                  <c:v>5.72</c:v>
                </c:pt>
                <c:pt idx="4">
                  <c:v>2.88</c:v>
                </c:pt>
              </c:numCache>
            </c:numRef>
          </c:val>
          <c:extLst>
            <c:ext xmlns:c16="http://schemas.microsoft.com/office/drawing/2014/chart" uri="{C3380CC4-5D6E-409C-BE32-E72D297353CC}">
              <c16:uniqueId val="{00000000-D9D5-4E04-B4CD-E16F2D185A6C}"/>
            </c:ext>
          </c:extLst>
        </c:ser>
        <c:dLbls>
          <c:showLegendKey val="0"/>
          <c:showVal val="0"/>
          <c:showCatName val="0"/>
          <c:showSerName val="0"/>
          <c:showPercent val="0"/>
          <c:showBubbleSize val="0"/>
        </c:dLbls>
        <c:gapWidth val="219"/>
        <c:overlap val="-27"/>
        <c:axId val="708326224"/>
        <c:axId val="708323928"/>
      </c:barChart>
      <c:catAx>
        <c:axId val="708326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8323928"/>
        <c:crosses val="autoZero"/>
        <c:auto val="1"/>
        <c:lblAlgn val="ctr"/>
        <c:lblOffset val="100"/>
        <c:noMultiLvlLbl val="0"/>
      </c:catAx>
      <c:valAx>
        <c:axId val="708323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08326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Per Capita</a:t>
            </a:r>
            <a:r>
              <a:rPr lang="en-US" baseline="0" dirty="0"/>
              <a:t> 2020-23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2020</c:v>
                </c:pt>
              </c:strCache>
            </c:strRef>
          </c:tx>
          <c:spPr>
            <a:solidFill>
              <a:schemeClr val="accent1"/>
            </a:solidFill>
            <a:ln>
              <a:noFill/>
            </a:ln>
            <a:effectLst/>
          </c:spPr>
          <c:invertIfNegative val="0"/>
          <c:cat>
            <c:strRef>
              <c:f>Sheet1!$A$2:$A$8</c:f>
              <c:strCache>
                <c:ptCount val="7"/>
                <c:pt idx="0">
                  <c:v>Illinois</c:v>
                </c:pt>
                <c:pt idx="1">
                  <c:v>Hawaii</c:v>
                </c:pt>
                <c:pt idx="2">
                  <c:v>Michigan</c:v>
                </c:pt>
                <c:pt idx="3">
                  <c:v>North Carolina</c:v>
                </c:pt>
                <c:pt idx="4">
                  <c:v>South Carolina</c:v>
                </c:pt>
                <c:pt idx="5">
                  <c:v>Vermont</c:v>
                </c:pt>
                <c:pt idx="6">
                  <c:v>Washington</c:v>
                </c:pt>
              </c:strCache>
            </c:strRef>
          </c:cat>
          <c:val>
            <c:numRef>
              <c:f>Sheet1!$B$2:$B$8</c:f>
              <c:numCache>
                <c:formatCode>General</c:formatCode>
                <c:ptCount val="7"/>
                <c:pt idx="0">
                  <c:v>1.91</c:v>
                </c:pt>
                <c:pt idx="1">
                  <c:v>2.02</c:v>
                </c:pt>
                <c:pt idx="2">
                  <c:v>0.86</c:v>
                </c:pt>
                <c:pt idx="3">
                  <c:v>2.23</c:v>
                </c:pt>
                <c:pt idx="4">
                  <c:v>3.12</c:v>
                </c:pt>
                <c:pt idx="5">
                  <c:v>4.84</c:v>
                </c:pt>
                <c:pt idx="6">
                  <c:v>1.99</c:v>
                </c:pt>
              </c:numCache>
            </c:numRef>
          </c:val>
          <c:extLst>
            <c:ext xmlns:c16="http://schemas.microsoft.com/office/drawing/2014/chart" uri="{C3380CC4-5D6E-409C-BE32-E72D297353CC}">
              <c16:uniqueId val="{00000000-BA2E-4750-A7EE-D339EAE1732A}"/>
            </c:ext>
          </c:extLst>
        </c:ser>
        <c:ser>
          <c:idx val="1"/>
          <c:order val="1"/>
          <c:tx>
            <c:strRef>
              <c:f>Sheet1!$C$1</c:f>
              <c:strCache>
                <c:ptCount val="1"/>
                <c:pt idx="0">
                  <c:v>2021</c:v>
                </c:pt>
              </c:strCache>
            </c:strRef>
          </c:tx>
          <c:spPr>
            <a:solidFill>
              <a:schemeClr val="accent2"/>
            </a:solidFill>
            <a:ln>
              <a:noFill/>
            </a:ln>
            <a:effectLst/>
          </c:spPr>
          <c:invertIfNegative val="0"/>
          <c:cat>
            <c:strRef>
              <c:f>Sheet1!$A$2:$A$8</c:f>
              <c:strCache>
                <c:ptCount val="7"/>
                <c:pt idx="0">
                  <c:v>Illinois</c:v>
                </c:pt>
                <c:pt idx="1">
                  <c:v>Hawaii</c:v>
                </c:pt>
                <c:pt idx="2">
                  <c:v>Michigan</c:v>
                </c:pt>
                <c:pt idx="3">
                  <c:v>North Carolina</c:v>
                </c:pt>
                <c:pt idx="4">
                  <c:v>South Carolina</c:v>
                </c:pt>
                <c:pt idx="5">
                  <c:v>Vermont</c:v>
                </c:pt>
                <c:pt idx="6">
                  <c:v>Washington</c:v>
                </c:pt>
              </c:strCache>
            </c:strRef>
          </c:cat>
          <c:val>
            <c:numRef>
              <c:f>Sheet1!$C$2:$C$8</c:f>
              <c:numCache>
                <c:formatCode>General</c:formatCode>
                <c:ptCount val="7"/>
                <c:pt idx="0">
                  <c:v>2.06</c:v>
                </c:pt>
                <c:pt idx="1">
                  <c:v>1.88</c:v>
                </c:pt>
                <c:pt idx="2">
                  <c:v>1.1599999999999999</c:v>
                </c:pt>
                <c:pt idx="3">
                  <c:v>1.83</c:v>
                </c:pt>
                <c:pt idx="4">
                  <c:v>3.7</c:v>
                </c:pt>
                <c:pt idx="5">
                  <c:v>4.57</c:v>
                </c:pt>
                <c:pt idx="6">
                  <c:v>1.98</c:v>
                </c:pt>
              </c:numCache>
            </c:numRef>
          </c:val>
          <c:extLst>
            <c:ext xmlns:c16="http://schemas.microsoft.com/office/drawing/2014/chart" uri="{C3380CC4-5D6E-409C-BE32-E72D297353CC}">
              <c16:uniqueId val="{00000001-BA2E-4750-A7EE-D339EAE1732A}"/>
            </c:ext>
          </c:extLst>
        </c:ser>
        <c:ser>
          <c:idx val="2"/>
          <c:order val="2"/>
          <c:tx>
            <c:strRef>
              <c:f>Sheet1!$D$1</c:f>
              <c:strCache>
                <c:ptCount val="1"/>
                <c:pt idx="0">
                  <c:v>2022</c:v>
                </c:pt>
              </c:strCache>
            </c:strRef>
          </c:tx>
          <c:spPr>
            <a:solidFill>
              <a:schemeClr val="accent3"/>
            </a:solidFill>
            <a:ln>
              <a:noFill/>
            </a:ln>
            <a:effectLst/>
          </c:spPr>
          <c:invertIfNegative val="0"/>
          <c:cat>
            <c:strRef>
              <c:f>Sheet1!$A$2:$A$8</c:f>
              <c:strCache>
                <c:ptCount val="7"/>
                <c:pt idx="0">
                  <c:v>Illinois</c:v>
                </c:pt>
                <c:pt idx="1">
                  <c:v>Hawaii</c:v>
                </c:pt>
                <c:pt idx="2">
                  <c:v>Michigan</c:v>
                </c:pt>
                <c:pt idx="3">
                  <c:v>North Carolina</c:v>
                </c:pt>
                <c:pt idx="4">
                  <c:v>South Carolina</c:v>
                </c:pt>
                <c:pt idx="5">
                  <c:v>Vermont</c:v>
                </c:pt>
                <c:pt idx="6">
                  <c:v>Washington</c:v>
                </c:pt>
              </c:strCache>
            </c:strRef>
          </c:cat>
          <c:val>
            <c:numRef>
              <c:f>Sheet1!$D$2:$D$8</c:f>
              <c:numCache>
                <c:formatCode>General</c:formatCode>
                <c:ptCount val="7"/>
                <c:pt idx="0">
                  <c:v>1.82</c:v>
                </c:pt>
                <c:pt idx="1">
                  <c:v>1.94</c:v>
                </c:pt>
                <c:pt idx="2">
                  <c:v>1.1200000000000001</c:v>
                </c:pt>
                <c:pt idx="3">
                  <c:v>1.68</c:v>
                </c:pt>
                <c:pt idx="4">
                  <c:v>3.38</c:v>
                </c:pt>
                <c:pt idx="5">
                  <c:v>3.88</c:v>
                </c:pt>
                <c:pt idx="6">
                  <c:v>1.71</c:v>
                </c:pt>
              </c:numCache>
            </c:numRef>
          </c:val>
          <c:extLst>
            <c:ext xmlns:c16="http://schemas.microsoft.com/office/drawing/2014/chart" uri="{C3380CC4-5D6E-409C-BE32-E72D297353CC}">
              <c16:uniqueId val="{00000002-BA2E-4750-A7EE-D339EAE1732A}"/>
            </c:ext>
          </c:extLst>
        </c:ser>
        <c:ser>
          <c:idx val="3"/>
          <c:order val="3"/>
          <c:tx>
            <c:strRef>
              <c:f>Sheet1!$E$1</c:f>
              <c:strCache>
                <c:ptCount val="1"/>
                <c:pt idx="0">
                  <c:v>2023</c:v>
                </c:pt>
              </c:strCache>
            </c:strRef>
          </c:tx>
          <c:spPr>
            <a:solidFill>
              <a:schemeClr val="accent4"/>
            </a:solidFill>
            <a:ln>
              <a:noFill/>
            </a:ln>
            <a:effectLst/>
          </c:spPr>
          <c:invertIfNegative val="0"/>
          <c:cat>
            <c:strRef>
              <c:f>Sheet1!$A$2:$A$8</c:f>
              <c:strCache>
                <c:ptCount val="7"/>
                <c:pt idx="0">
                  <c:v>Illinois</c:v>
                </c:pt>
                <c:pt idx="1">
                  <c:v>Hawaii</c:v>
                </c:pt>
                <c:pt idx="2">
                  <c:v>Michigan</c:v>
                </c:pt>
                <c:pt idx="3">
                  <c:v>North Carolina</c:v>
                </c:pt>
                <c:pt idx="4">
                  <c:v>South Carolina</c:v>
                </c:pt>
                <c:pt idx="5">
                  <c:v>Vermont</c:v>
                </c:pt>
                <c:pt idx="6">
                  <c:v>Washington</c:v>
                </c:pt>
              </c:strCache>
            </c:strRef>
          </c:cat>
          <c:val>
            <c:numRef>
              <c:f>Sheet1!$E$2:$E$8</c:f>
              <c:numCache>
                <c:formatCode>General</c:formatCode>
                <c:ptCount val="7"/>
                <c:pt idx="0">
                  <c:v>1.85</c:v>
                </c:pt>
                <c:pt idx="1">
                  <c:v>2.99</c:v>
                </c:pt>
                <c:pt idx="2">
                  <c:v>0.9</c:v>
                </c:pt>
                <c:pt idx="3">
                  <c:v>1.29</c:v>
                </c:pt>
                <c:pt idx="4">
                  <c:v>2.21</c:v>
                </c:pt>
                <c:pt idx="5">
                  <c:v>3.47</c:v>
                </c:pt>
                <c:pt idx="6">
                  <c:v>1.65</c:v>
                </c:pt>
              </c:numCache>
            </c:numRef>
          </c:val>
          <c:extLst>
            <c:ext xmlns:c16="http://schemas.microsoft.com/office/drawing/2014/chart" uri="{C3380CC4-5D6E-409C-BE32-E72D297353CC}">
              <c16:uniqueId val="{00000000-52E2-4280-84A9-28FB2D919834}"/>
            </c:ext>
          </c:extLst>
        </c:ser>
        <c:dLbls>
          <c:showLegendKey val="0"/>
          <c:showVal val="0"/>
          <c:showCatName val="0"/>
          <c:showSerName val="0"/>
          <c:showPercent val="0"/>
          <c:showBubbleSize val="0"/>
        </c:dLbls>
        <c:gapWidth val="219"/>
        <c:overlap val="-27"/>
        <c:axId val="708326224"/>
        <c:axId val="708323928"/>
      </c:barChart>
      <c:catAx>
        <c:axId val="708326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8323928"/>
        <c:crosses val="autoZero"/>
        <c:auto val="1"/>
        <c:lblAlgn val="ctr"/>
        <c:lblOffset val="100"/>
        <c:noMultiLvlLbl val="0"/>
      </c:catAx>
      <c:valAx>
        <c:axId val="708323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08326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Per Capita 2020-23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2020</c:v>
                </c:pt>
              </c:strCache>
            </c:strRef>
          </c:tx>
          <c:spPr>
            <a:solidFill>
              <a:schemeClr val="accent1"/>
            </a:solidFill>
            <a:ln>
              <a:noFill/>
            </a:ln>
            <a:effectLst/>
          </c:spPr>
          <c:invertIfNegative val="0"/>
          <c:cat>
            <c:strRef>
              <c:f>Sheet1!$A$3:$A$7</c:f>
              <c:strCache>
                <c:ptCount val="5"/>
                <c:pt idx="0">
                  <c:v>Indiana</c:v>
                </c:pt>
                <c:pt idx="1">
                  <c:v>New York</c:v>
                </c:pt>
                <c:pt idx="2">
                  <c:v>Maine</c:v>
                </c:pt>
                <c:pt idx="3">
                  <c:v>Pennsylvania</c:v>
                </c:pt>
                <c:pt idx="4">
                  <c:v>Wisconsin (thru Jul22)</c:v>
                </c:pt>
              </c:strCache>
            </c:strRef>
          </c:cat>
          <c:val>
            <c:numRef>
              <c:f>Sheet1!$B$3:$B$7</c:f>
              <c:numCache>
                <c:formatCode>General</c:formatCode>
                <c:ptCount val="5"/>
                <c:pt idx="0">
                  <c:v>2.52</c:v>
                </c:pt>
                <c:pt idx="1">
                  <c:v>4.99</c:v>
                </c:pt>
                <c:pt idx="2">
                  <c:v>3.82</c:v>
                </c:pt>
                <c:pt idx="3">
                  <c:v>4.6100000000000003</c:v>
                </c:pt>
                <c:pt idx="4">
                  <c:v>3.62</c:v>
                </c:pt>
              </c:numCache>
            </c:numRef>
          </c:val>
          <c:extLst>
            <c:ext xmlns:c16="http://schemas.microsoft.com/office/drawing/2014/chart" uri="{C3380CC4-5D6E-409C-BE32-E72D297353CC}">
              <c16:uniqueId val="{00000000-1F96-40A6-87F6-FCB097980FD8}"/>
            </c:ext>
          </c:extLst>
        </c:ser>
        <c:ser>
          <c:idx val="1"/>
          <c:order val="1"/>
          <c:tx>
            <c:strRef>
              <c:f>Sheet1!$C$1</c:f>
              <c:strCache>
                <c:ptCount val="1"/>
                <c:pt idx="0">
                  <c:v>2021</c:v>
                </c:pt>
              </c:strCache>
            </c:strRef>
          </c:tx>
          <c:spPr>
            <a:solidFill>
              <a:schemeClr val="accent2"/>
            </a:solidFill>
            <a:ln>
              <a:noFill/>
            </a:ln>
            <a:effectLst/>
          </c:spPr>
          <c:invertIfNegative val="0"/>
          <c:cat>
            <c:strRef>
              <c:f>Sheet1!$A$3:$A$7</c:f>
              <c:strCache>
                <c:ptCount val="5"/>
                <c:pt idx="0">
                  <c:v>Indiana</c:v>
                </c:pt>
                <c:pt idx="1">
                  <c:v>New York</c:v>
                </c:pt>
                <c:pt idx="2">
                  <c:v>Maine</c:v>
                </c:pt>
                <c:pt idx="3">
                  <c:v>Pennsylvania</c:v>
                </c:pt>
                <c:pt idx="4">
                  <c:v>Wisconsin (thru Jul22)</c:v>
                </c:pt>
              </c:strCache>
            </c:strRef>
          </c:cat>
          <c:val>
            <c:numRef>
              <c:f>Sheet1!$C$3:$C$7</c:f>
              <c:numCache>
                <c:formatCode>General</c:formatCode>
                <c:ptCount val="5"/>
                <c:pt idx="0">
                  <c:v>3.05</c:v>
                </c:pt>
                <c:pt idx="1">
                  <c:v>5.08</c:v>
                </c:pt>
                <c:pt idx="2">
                  <c:v>3.14</c:v>
                </c:pt>
                <c:pt idx="3">
                  <c:v>4.76</c:v>
                </c:pt>
                <c:pt idx="4">
                  <c:v>3.98</c:v>
                </c:pt>
              </c:numCache>
            </c:numRef>
          </c:val>
          <c:extLst>
            <c:ext xmlns:c16="http://schemas.microsoft.com/office/drawing/2014/chart" uri="{C3380CC4-5D6E-409C-BE32-E72D297353CC}">
              <c16:uniqueId val="{00000001-1F96-40A6-87F6-FCB097980FD8}"/>
            </c:ext>
          </c:extLst>
        </c:ser>
        <c:ser>
          <c:idx val="2"/>
          <c:order val="2"/>
          <c:tx>
            <c:strRef>
              <c:f>Sheet1!$D$1</c:f>
              <c:strCache>
                <c:ptCount val="1"/>
                <c:pt idx="0">
                  <c:v>2022</c:v>
                </c:pt>
              </c:strCache>
            </c:strRef>
          </c:tx>
          <c:spPr>
            <a:solidFill>
              <a:schemeClr val="accent3"/>
            </a:solidFill>
            <a:ln>
              <a:noFill/>
            </a:ln>
            <a:effectLst/>
          </c:spPr>
          <c:invertIfNegative val="0"/>
          <c:cat>
            <c:strRef>
              <c:f>Sheet1!$A$3:$A$7</c:f>
              <c:strCache>
                <c:ptCount val="5"/>
                <c:pt idx="0">
                  <c:v>Indiana</c:v>
                </c:pt>
                <c:pt idx="1">
                  <c:v>New York</c:v>
                </c:pt>
                <c:pt idx="2">
                  <c:v>Maine</c:v>
                </c:pt>
                <c:pt idx="3">
                  <c:v>Pennsylvania</c:v>
                </c:pt>
                <c:pt idx="4">
                  <c:v>Wisconsin (thru Jul22)</c:v>
                </c:pt>
              </c:strCache>
            </c:strRef>
          </c:cat>
          <c:val>
            <c:numRef>
              <c:f>Sheet1!$D$3:$D$7</c:f>
              <c:numCache>
                <c:formatCode>General</c:formatCode>
                <c:ptCount val="5"/>
                <c:pt idx="0">
                  <c:v>2.91</c:v>
                </c:pt>
                <c:pt idx="1">
                  <c:v>5.25</c:v>
                </c:pt>
                <c:pt idx="2">
                  <c:v>2.5</c:v>
                </c:pt>
                <c:pt idx="3">
                  <c:v>5.93</c:v>
                </c:pt>
                <c:pt idx="4">
                  <c:v>3.91</c:v>
                </c:pt>
              </c:numCache>
            </c:numRef>
          </c:val>
          <c:extLst>
            <c:ext xmlns:c16="http://schemas.microsoft.com/office/drawing/2014/chart" uri="{C3380CC4-5D6E-409C-BE32-E72D297353CC}">
              <c16:uniqueId val="{00000000-F1E5-4095-8157-9F769E915DCF}"/>
            </c:ext>
          </c:extLst>
        </c:ser>
        <c:ser>
          <c:idx val="3"/>
          <c:order val="3"/>
          <c:tx>
            <c:strRef>
              <c:f>Sheet1!$E$1</c:f>
              <c:strCache>
                <c:ptCount val="1"/>
                <c:pt idx="0">
                  <c:v>2023</c:v>
                </c:pt>
              </c:strCache>
            </c:strRef>
          </c:tx>
          <c:spPr>
            <a:solidFill>
              <a:schemeClr val="accent4"/>
            </a:solidFill>
            <a:ln>
              <a:noFill/>
            </a:ln>
            <a:effectLst/>
          </c:spPr>
          <c:invertIfNegative val="0"/>
          <c:cat>
            <c:strRef>
              <c:f>Sheet1!$A$3:$A$7</c:f>
              <c:strCache>
                <c:ptCount val="5"/>
                <c:pt idx="0">
                  <c:v>Indiana</c:v>
                </c:pt>
                <c:pt idx="1">
                  <c:v>New York</c:v>
                </c:pt>
                <c:pt idx="2">
                  <c:v>Maine</c:v>
                </c:pt>
                <c:pt idx="3">
                  <c:v>Pennsylvania</c:v>
                </c:pt>
                <c:pt idx="4">
                  <c:v>Wisconsin (thru Jul22)</c:v>
                </c:pt>
              </c:strCache>
            </c:strRef>
          </c:cat>
          <c:val>
            <c:numRef>
              <c:f>Sheet1!$E$3:$E$7</c:f>
              <c:numCache>
                <c:formatCode>General</c:formatCode>
                <c:ptCount val="5"/>
                <c:pt idx="1">
                  <c:v>5.25</c:v>
                </c:pt>
                <c:pt idx="4">
                  <c:v>4.9000000000000004</c:v>
                </c:pt>
              </c:numCache>
            </c:numRef>
          </c:val>
          <c:extLst>
            <c:ext xmlns:c16="http://schemas.microsoft.com/office/drawing/2014/chart" uri="{C3380CC4-5D6E-409C-BE32-E72D297353CC}">
              <c16:uniqueId val="{00000000-43FD-4D5C-8110-6C14959D0473}"/>
            </c:ext>
          </c:extLst>
        </c:ser>
        <c:dLbls>
          <c:showLegendKey val="0"/>
          <c:showVal val="0"/>
          <c:showCatName val="0"/>
          <c:showSerName val="0"/>
          <c:showPercent val="0"/>
          <c:showBubbleSize val="0"/>
        </c:dLbls>
        <c:gapWidth val="219"/>
        <c:overlap val="-27"/>
        <c:axId val="901420384"/>
        <c:axId val="901424320"/>
      </c:barChart>
      <c:catAx>
        <c:axId val="901420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1424320"/>
        <c:crosses val="autoZero"/>
        <c:auto val="1"/>
        <c:lblAlgn val="ctr"/>
        <c:lblOffset val="100"/>
        <c:noMultiLvlLbl val="0"/>
      </c:catAx>
      <c:valAx>
        <c:axId val="901424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1420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Change </a:t>
            </a:r>
            <a:r>
              <a:rPr lang="en-US" dirty="0" err="1"/>
              <a:t>Lbs</a:t>
            </a:r>
            <a:r>
              <a:rPr lang="en-US" baseline="0" dirty="0"/>
              <a:t> 2019-23</a:t>
            </a:r>
            <a:endParaRPr lang="en-US" dirty="0"/>
          </a:p>
        </c:rich>
      </c:tx>
      <c:layout>
        <c:manualLayout>
          <c:xMode val="edge"/>
          <c:yMode val="edge"/>
          <c:x val="0.3800757575757575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0525232641374372E-2"/>
          <c:y val="0.173279908359631"/>
          <c:w val="0.90937375725761549"/>
          <c:h val="0.66415203409498225"/>
        </c:manualLayout>
      </c:layout>
      <c:barChart>
        <c:barDir val="col"/>
        <c:grouping val="clustered"/>
        <c:varyColors val="0"/>
        <c:ser>
          <c:idx val="0"/>
          <c:order val="0"/>
          <c:tx>
            <c:strRef>
              <c:f>Sheet1!$B$1</c:f>
              <c:strCache>
                <c:ptCount val="1"/>
                <c:pt idx="0">
                  <c:v>2019-20</c:v>
                </c:pt>
              </c:strCache>
            </c:strRef>
          </c:tx>
          <c:spPr>
            <a:solidFill>
              <a:schemeClr val="accent1"/>
            </a:solidFill>
            <a:ln>
              <a:noFill/>
            </a:ln>
            <a:effectLst/>
          </c:spPr>
          <c:invertIfNegative val="0"/>
          <c:cat>
            <c:strRef>
              <c:f>Sheet1!$A$2:$A$13</c:f>
              <c:strCache>
                <c:ptCount val="12"/>
                <c:pt idx="0">
                  <c:v>CA</c:v>
                </c:pt>
                <c:pt idx="1">
                  <c:v>CT</c:v>
                </c:pt>
                <c:pt idx="2">
                  <c:v>HI</c:v>
                </c:pt>
                <c:pt idx="3">
                  <c:v>IL</c:v>
                </c:pt>
                <c:pt idx="4">
                  <c:v>MI</c:v>
                </c:pt>
                <c:pt idx="5">
                  <c:v>MN</c:v>
                </c:pt>
                <c:pt idx="6">
                  <c:v>NC</c:v>
                </c:pt>
                <c:pt idx="7">
                  <c:v>NJ</c:v>
                </c:pt>
                <c:pt idx="8">
                  <c:v>OR</c:v>
                </c:pt>
                <c:pt idx="9">
                  <c:v>SC</c:v>
                </c:pt>
                <c:pt idx="10">
                  <c:v>VT</c:v>
                </c:pt>
                <c:pt idx="11">
                  <c:v>WA</c:v>
                </c:pt>
              </c:strCache>
            </c:strRef>
          </c:cat>
          <c:val>
            <c:numRef>
              <c:f>Sheet1!$B$2:$B$13</c:f>
              <c:numCache>
                <c:formatCode>0%</c:formatCode>
                <c:ptCount val="12"/>
                <c:pt idx="0">
                  <c:v>-0.18099370876452711</c:v>
                </c:pt>
                <c:pt idx="1">
                  <c:v>-0.03</c:v>
                </c:pt>
                <c:pt idx="2">
                  <c:v>-8.9639055335444751E-2</c:v>
                </c:pt>
                <c:pt idx="3">
                  <c:v>-0.18123762711864408</c:v>
                </c:pt>
                <c:pt idx="4">
                  <c:v>-0.16</c:v>
                </c:pt>
                <c:pt idx="5">
                  <c:v>-0.15662650602409639</c:v>
                </c:pt>
                <c:pt idx="6">
                  <c:v>-0.05</c:v>
                </c:pt>
                <c:pt idx="7">
                  <c:v>-0.13</c:v>
                </c:pt>
                <c:pt idx="8">
                  <c:v>-0.20472591827187472</c:v>
                </c:pt>
                <c:pt idx="9">
                  <c:v>7.0000000000000007E-2</c:v>
                </c:pt>
                <c:pt idx="10">
                  <c:v>-0.12455163233143095</c:v>
                </c:pt>
                <c:pt idx="11">
                  <c:v>-0.29013963500233975</c:v>
                </c:pt>
              </c:numCache>
            </c:numRef>
          </c:val>
          <c:extLst>
            <c:ext xmlns:c16="http://schemas.microsoft.com/office/drawing/2014/chart" uri="{C3380CC4-5D6E-409C-BE32-E72D297353CC}">
              <c16:uniqueId val="{00000000-CA5C-4267-B1F0-B2CC210B1F76}"/>
            </c:ext>
          </c:extLst>
        </c:ser>
        <c:ser>
          <c:idx val="1"/>
          <c:order val="1"/>
          <c:tx>
            <c:strRef>
              <c:f>Sheet1!$C$1</c:f>
              <c:strCache>
                <c:ptCount val="1"/>
                <c:pt idx="0">
                  <c:v>2020-21</c:v>
                </c:pt>
              </c:strCache>
            </c:strRef>
          </c:tx>
          <c:spPr>
            <a:solidFill>
              <a:schemeClr val="accent2"/>
            </a:solidFill>
            <a:ln>
              <a:noFill/>
            </a:ln>
            <a:effectLst/>
          </c:spPr>
          <c:invertIfNegative val="0"/>
          <c:cat>
            <c:strRef>
              <c:f>Sheet1!$A$2:$A$13</c:f>
              <c:strCache>
                <c:ptCount val="12"/>
                <c:pt idx="0">
                  <c:v>CA</c:v>
                </c:pt>
                <c:pt idx="1">
                  <c:v>CT</c:v>
                </c:pt>
                <c:pt idx="2">
                  <c:v>HI</c:v>
                </c:pt>
                <c:pt idx="3">
                  <c:v>IL</c:v>
                </c:pt>
                <c:pt idx="4">
                  <c:v>MI</c:v>
                </c:pt>
                <c:pt idx="5">
                  <c:v>MN</c:v>
                </c:pt>
                <c:pt idx="6">
                  <c:v>NC</c:v>
                </c:pt>
                <c:pt idx="7">
                  <c:v>NJ</c:v>
                </c:pt>
                <c:pt idx="8">
                  <c:v>OR</c:v>
                </c:pt>
                <c:pt idx="9">
                  <c:v>SC</c:v>
                </c:pt>
                <c:pt idx="10">
                  <c:v>VT</c:v>
                </c:pt>
                <c:pt idx="11">
                  <c:v>WA</c:v>
                </c:pt>
              </c:strCache>
            </c:strRef>
          </c:cat>
          <c:val>
            <c:numRef>
              <c:f>Sheet1!$C$2:$C$13</c:f>
              <c:numCache>
                <c:formatCode>0%</c:formatCode>
                <c:ptCount val="12"/>
                <c:pt idx="0">
                  <c:v>-1.3160238214466749E-2</c:v>
                </c:pt>
                <c:pt idx="1">
                  <c:v>-0.14000000000000001</c:v>
                </c:pt>
                <c:pt idx="2">
                  <c:v>-5.0298656013043432E-2</c:v>
                </c:pt>
                <c:pt idx="3">
                  <c:v>8.1594916511030083E-2</c:v>
                </c:pt>
                <c:pt idx="4">
                  <c:v>0.35</c:v>
                </c:pt>
                <c:pt idx="5">
                  <c:v>7.0000000000000007E-2</c:v>
                </c:pt>
                <c:pt idx="6">
                  <c:v>-0.18</c:v>
                </c:pt>
                <c:pt idx="7">
                  <c:v>0.05</c:v>
                </c:pt>
                <c:pt idx="8">
                  <c:v>-1.816168231974824E-2</c:v>
                </c:pt>
                <c:pt idx="9">
                  <c:v>0.19</c:v>
                </c:pt>
                <c:pt idx="10">
                  <c:v>-2.4296027593711127E-2</c:v>
                </c:pt>
                <c:pt idx="11">
                  <c:v>1.0474685221529527E-2</c:v>
                </c:pt>
              </c:numCache>
            </c:numRef>
          </c:val>
          <c:extLst>
            <c:ext xmlns:c16="http://schemas.microsoft.com/office/drawing/2014/chart" uri="{C3380CC4-5D6E-409C-BE32-E72D297353CC}">
              <c16:uniqueId val="{00000001-CA5C-4267-B1F0-B2CC210B1F76}"/>
            </c:ext>
          </c:extLst>
        </c:ser>
        <c:ser>
          <c:idx val="2"/>
          <c:order val="2"/>
          <c:tx>
            <c:strRef>
              <c:f>Sheet1!$D$1</c:f>
              <c:strCache>
                <c:ptCount val="1"/>
                <c:pt idx="0">
                  <c:v>2021-22</c:v>
                </c:pt>
              </c:strCache>
            </c:strRef>
          </c:tx>
          <c:spPr>
            <a:solidFill>
              <a:schemeClr val="accent3"/>
            </a:solidFill>
            <a:ln>
              <a:noFill/>
            </a:ln>
            <a:effectLst/>
          </c:spPr>
          <c:invertIfNegative val="0"/>
          <c:cat>
            <c:strRef>
              <c:f>Sheet1!$A$2:$A$13</c:f>
              <c:strCache>
                <c:ptCount val="12"/>
                <c:pt idx="0">
                  <c:v>CA</c:v>
                </c:pt>
                <c:pt idx="1">
                  <c:v>CT</c:v>
                </c:pt>
                <c:pt idx="2">
                  <c:v>HI</c:v>
                </c:pt>
                <c:pt idx="3">
                  <c:v>IL</c:v>
                </c:pt>
                <c:pt idx="4">
                  <c:v>MI</c:v>
                </c:pt>
                <c:pt idx="5">
                  <c:v>MN</c:v>
                </c:pt>
                <c:pt idx="6">
                  <c:v>NC</c:v>
                </c:pt>
                <c:pt idx="7">
                  <c:v>NJ</c:v>
                </c:pt>
                <c:pt idx="8">
                  <c:v>OR</c:v>
                </c:pt>
                <c:pt idx="9">
                  <c:v>SC</c:v>
                </c:pt>
                <c:pt idx="10">
                  <c:v>VT</c:v>
                </c:pt>
                <c:pt idx="11">
                  <c:v>WA</c:v>
                </c:pt>
              </c:strCache>
            </c:strRef>
          </c:cat>
          <c:val>
            <c:numRef>
              <c:f>Sheet1!$D$2:$D$13</c:f>
              <c:numCache>
                <c:formatCode>0%</c:formatCode>
                <c:ptCount val="12"/>
                <c:pt idx="0">
                  <c:v>-0.12</c:v>
                </c:pt>
                <c:pt idx="1">
                  <c:v>-0.19</c:v>
                </c:pt>
                <c:pt idx="2">
                  <c:v>2.7210896852434413E-2</c:v>
                </c:pt>
                <c:pt idx="3">
                  <c:v>-0.12203756564962602</c:v>
                </c:pt>
                <c:pt idx="4">
                  <c:v>-0.03</c:v>
                </c:pt>
                <c:pt idx="5">
                  <c:v>-0.13768732142857143</c:v>
                </c:pt>
                <c:pt idx="6">
                  <c:v>-7.0000000000000007E-2</c:v>
                </c:pt>
                <c:pt idx="7">
                  <c:v>-0.02</c:v>
                </c:pt>
                <c:pt idx="8">
                  <c:v>-0.12</c:v>
                </c:pt>
                <c:pt idx="9">
                  <c:v>-7.0000000000000007E-2</c:v>
                </c:pt>
                <c:pt idx="10">
                  <c:v>-0.15139869687068283</c:v>
                </c:pt>
                <c:pt idx="11">
                  <c:v>-0.13154268220205689</c:v>
                </c:pt>
              </c:numCache>
            </c:numRef>
          </c:val>
          <c:extLst>
            <c:ext xmlns:c16="http://schemas.microsoft.com/office/drawing/2014/chart" uri="{C3380CC4-5D6E-409C-BE32-E72D297353CC}">
              <c16:uniqueId val="{00000002-CA5C-4267-B1F0-B2CC210B1F76}"/>
            </c:ext>
          </c:extLst>
        </c:ser>
        <c:ser>
          <c:idx val="3"/>
          <c:order val="3"/>
          <c:tx>
            <c:strRef>
              <c:f>Sheet1!$E$1</c:f>
              <c:strCache>
                <c:ptCount val="1"/>
                <c:pt idx="0">
                  <c:v>2022-23</c:v>
                </c:pt>
              </c:strCache>
            </c:strRef>
          </c:tx>
          <c:spPr>
            <a:solidFill>
              <a:schemeClr val="accent4"/>
            </a:solidFill>
            <a:ln>
              <a:noFill/>
            </a:ln>
            <a:effectLst/>
          </c:spPr>
          <c:invertIfNegative val="0"/>
          <c:cat>
            <c:strRef>
              <c:f>Sheet1!$A$2:$A$13</c:f>
              <c:strCache>
                <c:ptCount val="12"/>
                <c:pt idx="0">
                  <c:v>CA</c:v>
                </c:pt>
                <c:pt idx="1">
                  <c:v>CT</c:v>
                </c:pt>
                <c:pt idx="2">
                  <c:v>HI</c:v>
                </c:pt>
                <c:pt idx="3">
                  <c:v>IL</c:v>
                </c:pt>
                <c:pt idx="4">
                  <c:v>MI</c:v>
                </c:pt>
                <c:pt idx="5">
                  <c:v>MN</c:v>
                </c:pt>
                <c:pt idx="6">
                  <c:v>NC</c:v>
                </c:pt>
                <c:pt idx="7">
                  <c:v>NJ</c:v>
                </c:pt>
                <c:pt idx="8">
                  <c:v>OR</c:v>
                </c:pt>
                <c:pt idx="9">
                  <c:v>SC</c:v>
                </c:pt>
                <c:pt idx="10">
                  <c:v>VT</c:v>
                </c:pt>
                <c:pt idx="11">
                  <c:v>WA</c:v>
                </c:pt>
              </c:strCache>
            </c:strRef>
          </c:cat>
          <c:val>
            <c:numRef>
              <c:f>Sheet1!$E$2:$E$13</c:f>
              <c:numCache>
                <c:formatCode>0%</c:formatCode>
                <c:ptCount val="12"/>
                <c:pt idx="0">
                  <c:v>-1.5625E-2</c:v>
                </c:pt>
                <c:pt idx="1">
                  <c:v>-4.5876878632258658E-2</c:v>
                </c:pt>
                <c:pt idx="2">
                  <c:v>0.54173177306913012</c:v>
                </c:pt>
                <c:pt idx="3">
                  <c:v>1.2396038295073856E-2</c:v>
                </c:pt>
                <c:pt idx="4">
                  <c:v>-0.2</c:v>
                </c:pt>
                <c:pt idx="5">
                  <c:v>-0.12506877787743134</c:v>
                </c:pt>
                <c:pt idx="6">
                  <c:v>-0.23</c:v>
                </c:pt>
                <c:pt idx="7">
                  <c:v>0.02</c:v>
                </c:pt>
                <c:pt idx="8">
                  <c:v>-1.7410559399991879E-2</c:v>
                </c:pt>
                <c:pt idx="9">
                  <c:v>-0.35</c:v>
                </c:pt>
                <c:pt idx="10">
                  <c:v>-0.10516251322744993</c:v>
                </c:pt>
                <c:pt idx="11">
                  <c:v>-3.291773357270189E-2</c:v>
                </c:pt>
              </c:numCache>
            </c:numRef>
          </c:val>
          <c:extLst>
            <c:ext xmlns:c16="http://schemas.microsoft.com/office/drawing/2014/chart" uri="{C3380CC4-5D6E-409C-BE32-E72D297353CC}">
              <c16:uniqueId val="{00000000-51FE-496C-B8C9-91916FC52495}"/>
            </c:ext>
          </c:extLst>
        </c:ser>
        <c:dLbls>
          <c:showLegendKey val="0"/>
          <c:showVal val="0"/>
          <c:showCatName val="0"/>
          <c:showSerName val="0"/>
          <c:showPercent val="0"/>
          <c:showBubbleSize val="0"/>
        </c:dLbls>
        <c:gapWidth val="219"/>
        <c:axId val="901427600"/>
        <c:axId val="901425632"/>
      </c:barChart>
      <c:catAx>
        <c:axId val="901427600"/>
        <c:scaling>
          <c:orientation val="minMax"/>
        </c:scaling>
        <c:delete val="0"/>
        <c:axPos val="b"/>
        <c:numFmt formatCode="General" sourceLinked="1"/>
        <c:majorTickMark val="none"/>
        <c:minorTickMark val="none"/>
        <c:tickLblPos val="high"/>
        <c:spPr>
          <a:solidFill>
            <a:srgbClr val="FFFF00"/>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990" b="0" i="0" u="none" strike="noStrike" kern="1200" baseline="0">
                <a:solidFill>
                  <a:schemeClr val="tx1">
                    <a:lumMod val="65000"/>
                    <a:lumOff val="35000"/>
                  </a:schemeClr>
                </a:solidFill>
                <a:latin typeface="+mn-lt"/>
                <a:ea typeface="+mn-ea"/>
                <a:cs typeface="+mn-cs"/>
              </a:defRPr>
            </a:pPr>
            <a:endParaRPr lang="en-US"/>
          </a:p>
        </c:txPr>
        <c:crossAx val="901425632"/>
        <c:crosses val="autoZero"/>
        <c:auto val="1"/>
        <c:lblAlgn val="ctr"/>
        <c:lblOffset val="100"/>
        <c:noMultiLvlLbl val="0"/>
      </c:catAx>
      <c:valAx>
        <c:axId val="901425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0142760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Change Lbs</a:t>
            </a:r>
            <a:r>
              <a:rPr lang="en-US" baseline="0" dirty="0"/>
              <a:t> 2019-22</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2019-20</c:v>
                </c:pt>
              </c:strCache>
            </c:strRef>
          </c:tx>
          <c:spPr>
            <a:solidFill>
              <a:schemeClr val="accent1"/>
            </a:solidFill>
            <a:ln>
              <a:noFill/>
            </a:ln>
            <a:effectLst/>
          </c:spPr>
          <c:invertIfNegative val="0"/>
          <c:cat>
            <c:strRef>
              <c:f>Sheet1!$A$2:$A$5</c:f>
              <c:strCache>
                <c:ptCount val="4"/>
                <c:pt idx="0">
                  <c:v>IN</c:v>
                </c:pt>
                <c:pt idx="1">
                  <c:v>ME</c:v>
                </c:pt>
                <c:pt idx="2">
                  <c:v>NY</c:v>
                </c:pt>
                <c:pt idx="3">
                  <c:v>WI</c:v>
                </c:pt>
              </c:strCache>
            </c:strRef>
          </c:cat>
          <c:val>
            <c:numRef>
              <c:f>Sheet1!$B$2:$B$5</c:f>
              <c:numCache>
                <c:formatCode>0%</c:formatCode>
                <c:ptCount val="4"/>
                <c:pt idx="0">
                  <c:v>0.1641195085571602</c:v>
                </c:pt>
                <c:pt idx="1">
                  <c:v>-0.32</c:v>
                </c:pt>
                <c:pt idx="2">
                  <c:v>-3.1787941109326423E-2</c:v>
                </c:pt>
                <c:pt idx="3">
                  <c:v>-0.13802023248666845</c:v>
                </c:pt>
              </c:numCache>
            </c:numRef>
          </c:val>
          <c:extLst>
            <c:ext xmlns:c16="http://schemas.microsoft.com/office/drawing/2014/chart" uri="{C3380CC4-5D6E-409C-BE32-E72D297353CC}">
              <c16:uniqueId val="{00000000-CA5C-4267-B1F0-B2CC210B1F76}"/>
            </c:ext>
          </c:extLst>
        </c:ser>
        <c:ser>
          <c:idx val="1"/>
          <c:order val="1"/>
          <c:tx>
            <c:strRef>
              <c:f>Sheet1!$C$1</c:f>
              <c:strCache>
                <c:ptCount val="1"/>
                <c:pt idx="0">
                  <c:v>2020-21</c:v>
                </c:pt>
              </c:strCache>
            </c:strRef>
          </c:tx>
          <c:spPr>
            <a:solidFill>
              <a:schemeClr val="accent2"/>
            </a:solidFill>
            <a:ln>
              <a:noFill/>
            </a:ln>
            <a:effectLst/>
          </c:spPr>
          <c:invertIfNegative val="0"/>
          <c:cat>
            <c:strRef>
              <c:f>Sheet1!$A$2:$A$5</c:f>
              <c:strCache>
                <c:ptCount val="4"/>
                <c:pt idx="0">
                  <c:v>IN</c:v>
                </c:pt>
                <c:pt idx="1">
                  <c:v>ME</c:v>
                </c:pt>
                <c:pt idx="2">
                  <c:v>NY</c:v>
                </c:pt>
                <c:pt idx="3">
                  <c:v>WI</c:v>
                </c:pt>
              </c:strCache>
            </c:strRef>
          </c:cat>
          <c:val>
            <c:numRef>
              <c:f>Sheet1!$C$2:$C$5</c:f>
              <c:numCache>
                <c:formatCode>0%</c:formatCode>
                <c:ptCount val="4"/>
                <c:pt idx="0">
                  <c:v>0.22788437797868918</c:v>
                </c:pt>
                <c:pt idx="1">
                  <c:v>-0.16</c:v>
                </c:pt>
                <c:pt idx="2">
                  <c:v>3.9269249561232671E-2</c:v>
                </c:pt>
                <c:pt idx="3">
                  <c:v>9.4161308120377943E-2</c:v>
                </c:pt>
              </c:numCache>
            </c:numRef>
          </c:val>
          <c:extLst>
            <c:ext xmlns:c16="http://schemas.microsoft.com/office/drawing/2014/chart" uri="{C3380CC4-5D6E-409C-BE32-E72D297353CC}">
              <c16:uniqueId val="{00000001-CA5C-4267-B1F0-B2CC210B1F76}"/>
            </c:ext>
          </c:extLst>
        </c:ser>
        <c:ser>
          <c:idx val="2"/>
          <c:order val="2"/>
          <c:tx>
            <c:strRef>
              <c:f>Sheet1!$D$1</c:f>
              <c:strCache>
                <c:ptCount val="1"/>
                <c:pt idx="0">
                  <c:v>2021-22</c:v>
                </c:pt>
              </c:strCache>
            </c:strRef>
          </c:tx>
          <c:spPr>
            <a:solidFill>
              <a:schemeClr val="accent3"/>
            </a:solidFill>
            <a:ln>
              <a:noFill/>
            </a:ln>
            <a:effectLst/>
          </c:spPr>
          <c:invertIfNegative val="0"/>
          <c:cat>
            <c:strRef>
              <c:f>Sheet1!$A$2:$A$5</c:f>
              <c:strCache>
                <c:ptCount val="4"/>
                <c:pt idx="0">
                  <c:v>IN</c:v>
                </c:pt>
                <c:pt idx="1">
                  <c:v>ME</c:v>
                </c:pt>
                <c:pt idx="2">
                  <c:v>NY</c:v>
                </c:pt>
                <c:pt idx="3">
                  <c:v>WI</c:v>
                </c:pt>
              </c:strCache>
            </c:strRef>
          </c:cat>
          <c:val>
            <c:numRef>
              <c:f>Sheet1!$D$2:$D$5</c:f>
              <c:numCache>
                <c:formatCode>0%</c:formatCode>
                <c:ptCount val="4"/>
                <c:pt idx="0">
                  <c:v>-4.4923891643396177E-2</c:v>
                </c:pt>
                <c:pt idx="1">
                  <c:v>-0.04</c:v>
                </c:pt>
                <c:pt idx="2">
                  <c:v>2.5359492109590029E-2</c:v>
                </c:pt>
                <c:pt idx="3">
                  <c:v>-1.3259926894968651E-2</c:v>
                </c:pt>
              </c:numCache>
            </c:numRef>
          </c:val>
          <c:extLst>
            <c:ext xmlns:c16="http://schemas.microsoft.com/office/drawing/2014/chart" uri="{C3380CC4-5D6E-409C-BE32-E72D297353CC}">
              <c16:uniqueId val="{00000002-CA5C-4267-B1F0-B2CC210B1F76}"/>
            </c:ext>
          </c:extLst>
        </c:ser>
        <c:ser>
          <c:idx val="3"/>
          <c:order val="3"/>
          <c:tx>
            <c:strRef>
              <c:f>Sheet1!$E$1</c:f>
              <c:strCache>
                <c:ptCount val="1"/>
                <c:pt idx="0">
                  <c:v>2022-23</c:v>
                </c:pt>
              </c:strCache>
            </c:strRef>
          </c:tx>
          <c:spPr>
            <a:solidFill>
              <a:schemeClr val="accent4"/>
            </a:solidFill>
            <a:ln>
              <a:noFill/>
            </a:ln>
            <a:effectLst/>
          </c:spPr>
          <c:invertIfNegative val="0"/>
          <c:cat>
            <c:strRef>
              <c:f>Sheet1!$A$2:$A$5</c:f>
              <c:strCache>
                <c:ptCount val="4"/>
                <c:pt idx="0">
                  <c:v>IN</c:v>
                </c:pt>
                <c:pt idx="1">
                  <c:v>ME</c:v>
                </c:pt>
                <c:pt idx="2">
                  <c:v>NY</c:v>
                </c:pt>
                <c:pt idx="3">
                  <c:v>WI</c:v>
                </c:pt>
              </c:strCache>
            </c:strRef>
          </c:cat>
          <c:val>
            <c:numRef>
              <c:f>Sheet1!$E$2:$E$5</c:f>
              <c:numCache>
                <c:formatCode>General</c:formatCode>
                <c:ptCount val="4"/>
                <c:pt idx="2" formatCode="0%">
                  <c:v>1E-4</c:v>
                </c:pt>
                <c:pt idx="3" formatCode="0%">
                  <c:v>0.25</c:v>
                </c:pt>
              </c:numCache>
            </c:numRef>
          </c:val>
          <c:extLst>
            <c:ext xmlns:c16="http://schemas.microsoft.com/office/drawing/2014/chart" uri="{C3380CC4-5D6E-409C-BE32-E72D297353CC}">
              <c16:uniqueId val="{00000000-9D06-4C79-859E-094D4B720F1D}"/>
            </c:ext>
          </c:extLst>
        </c:ser>
        <c:dLbls>
          <c:showLegendKey val="0"/>
          <c:showVal val="0"/>
          <c:showCatName val="0"/>
          <c:showSerName val="0"/>
          <c:showPercent val="0"/>
          <c:showBubbleSize val="0"/>
        </c:dLbls>
        <c:gapWidth val="219"/>
        <c:overlap val="-27"/>
        <c:axId val="901427600"/>
        <c:axId val="901425632"/>
      </c:barChart>
      <c:catAx>
        <c:axId val="901427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1425632"/>
        <c:crosses val="autoZero"/>
        <c:auto val="1"/>
        <c:lblAlgn val="ctr"/>
        <c:lblOffset val="100"/>
        <c:noMultiLvlLbl val="0"/>
      </c:catAx>
      <c:valAx>
        <c:axId val="901425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01427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349E69-AEF3-4F0C-8521-7FC5FF5064C7}"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78A052AF-41C2-4BA1-9DFA-001440C96EF5}">
      <dgm:prSet/>
      <dgm:spPr/>
      <dgm:t>
        <a:bodyPr/>
        <a:lstStyle/>
        <a:p>
          <a:r>
            <a:rPr lang="en-US" b="1"/>
            <a:t>What the Funding Covers</a:t>
          </a:r>
          <a:endParaRPr lang="en-US"/>
        </a:p>
      </dgm:t>
    </dgm:pt>
    <dgm:pt modelId="{48A8473D-5835-4255-8D0E-A3CDE10C5445}" type="parTrans" cxnId="{4BB698F3-BED7-4C9A-BA67-4969CB2706EB}">
      <dgm:prSet/>
      <dgm:spPr/>
      <dgm:t>
        <a:bodyPr/>
        <a:lstStyle/>
        <a:p>
          <a:endParaRPr lang="en-US"/>
        </a:p>
      </dgm:t>
    </dgm:pt>
    <dgm:pt modelId="{8FC6986D-C0D6-4BA5-9F52-FAA10FDFA0E6}" type="sibTrans" cxnId="{4BB698F3-BED7-4C9A-BA67-4969CB2706EB}">
      <dgm:prSet/>
      <dgm:spPr/>
      <dgm:t>
        <a:bodyPr/>
        <a:lstStyle/>
        <a:p>
          <a:endParaRPr lang="en-US"/>
        </a:p>
      </dgm:t>
    </dgm:pt>
    <dgm:pt modelId="{3C48CFEE-F4ED-49F4-9828-5D2131649249}">
      <dgm:prSet/>
      <dgm:spPr/>
      <dgm:t>
        <a:bodyPr/>
        <a:lstStyle/>
        <a:p>
          <a:r>
            <a:rPr lang="en-US"/>
            <a:t>All EPR states – recycling costs of covered devices</a:t>
          </a:r>
        </a:p>
      </dgm:t>
    </dgm:pt>
    <dgm:pt modelId="{E22D7BB7-9F83-443D-90A3-D556B4348CA9}" type="parTrans" cxnId="{1F8D6B91-229D-4D24-A643-72996652DACF}">
      <dgm:prSet/>
      <dgm:spPr/>
      <dgm:t>
        <a:bodyPr/>
        <a:lstStyle/>
        <a:p>
          <a:endParaRPr lang="en-US"/>
        </a:p>
      </dgm:t>
    </dgm:pt>
    <dgm:pt modelId="{F46743F0-C3C6-4E8F-9D2F-15D5A5606E51}" type="sibTrans" cxnId="{1F8D6B91-229D-4D24-A643-72996652DACF}">
      <dgm:prSet/>
      <dgm:spPr/>
      <dgm:t>
        <a:bodyPr/>
        <a:lstStyle/>
        <a:p>
          <a:endParaRPr lang="en-US"/>
        </a:p>
      </dgm:t>
    </dgm:pt>
    <dgm:pt modelId="{FCB920A6-6594-462F-9AB7-C5FE83992452}">
      <dgm:prSet/>
      <dgm:spPr/>
      <dgm:t>
        <a:bodyPr/>
        <a:lstStyle/>
        <a:p>
          <a:r>
            <a:rPr lang="en-US"/>
            <a:t>Variations for costs of:</a:t>
          </a:r>
        </a:p>
      </dgm:t>
    </dgm:pt>
    <dgm:pt modelId="{D09092DB-92D9-4B50-B391-00ED3FD811A6}" type="parTrans" cxnId="{7F1E9C0A-884B-4F74-8330-2C1F9AAFAFC0}">
      <dgm:prSet/>
      <dgm:spPr/>
      <dgm:t>
        <a:bodyPr/>
        <a:lstStyle/>
        <a:p>
          <a:endParaRPr lang="en-US"/>
        </a:p>
      </dgm:t>
    </dgm:pt>
    <dgm:pt modelId="{61EBCCD2-514D-49B0-98DA-B4F6868EFD2B}" type="sibTrans" cxnId="{7F1E9C0A-884B-4F74-8330-2C1F9AAFAFC0}">
      <dgm:prSet/>
      <dgm:spPr/>
      <dgm:t>
        <a:bodyPr/>
        <a:lstStyle/>
        <a:p>
          <a:endParaRPr lang="en-US"/>
        </a:p>
      </dgm:t>
    </dgm:pt>
    <dgm:pt modelId="{B49B8ACF-7D78-4AC9-8F79-C4973A2DC941}">
      <dgm:prSet/>
      <dgm:spPr/>
      <dgm:t>
        <a:bodyPr/>
        <a:lstStyle/>
        <a:p>
          <a:r>
            <a:rPr lang="en-US"/>
            <a:t>Transportation from all collection sites, particularly to small collection locations</a:t>
          </a:r>
        </a:p>
      </dgm:t>
    </dgm:pt>
    <dgm:pt modelId="{7A2C1EC3-6374-4DF0-B8EB-912893A66CF8}" type="parTrans" cxnId="{1F46E7F8-2F89-4A97-9CDF-6AE2A5D657ED}">
      <dgm:prSet/>
      <dgm:spPr/>
      <dgm:t>
        <a:bodyPr/>
        <a:lstStyle/>
        <a:p>
          <a:endParaRPr lang="en-US"/>
        </a:p>
      </dgm:t>
    </dgm:pt>
    <dgm:pt modelId="{E74599E4-F47A-4698-A5AD-D023C408C085}" type="sibTrans" cxnId="{1F46E7F8-2F89-4A97-9CDF-6AE2A5D657ED}">
      <dgm:prSet/>
      <dgm:spPr/>
      <dgm:t>
        <a:bodyPr/>
        <a:lstStyle/>
        <a:p>
          <a:endParaRPr lang="en-US"/>
        </a:p>
      </dgm:t>
    </dgm:pt>
    <dgm:pt modelId="{60BA1B72-E2D9-47EB-86DD-BA34F51AFB4D}">
      <dgm:prSet/>
      <dgm:spPr/>
      <dgm:t>
        <a:bodyPr/>
        <a:lstStyle/>
        <a:p>
          <a:r>
            <a:rPr lang="en-US"/>
            <a:t>Collection costs, including payments to collection sites</a:t>
          </a:r>
        </a:p>
      </dgm:t>
    </dgm:pt>
    <dgm:pt modelId="{752B76F7-C1F8-4ADE-8B5D-53373CF4915B}" type="parTrans" cxnId="{A254A067-C7B2-4992-BF3F-66CFE4FC1454}">
      <dgm:prSet/>
      <dgm:spPr/>
      <dgm:t>
        <a:bodyPr/>
        <a:lstStyle/>
        <a:p>
          <a:endParaRPr lang="en-US"/>
        </a:p>
      </dgm:t>
    </dgm:pt>
    <dgm:pt modelId="{38A8492A-3811-45B4-BF33-422598077DEF}" type="sibTrans" cxnId="{A254A067-C7B2-4992-BF3F-66CFE4FC1454}">
      <dgm:prSet/>
      <dgm:spPr/>
      <dgm:t>
        <a:bodyPr/>
        <a:lstStyle/>
        <a:p>
          <a:endParaRPr lang="en-US"/>
        </a:p>
      </dgm:t>
    </dgm:pt>
    <dgm:pt modelId="{D47E72CF-010E-4593-9FAB-BB10EDED4840}">
      <dgm:prSet/>
      <dgm:spPr/>
      <dgm:t>
        <a:bodyPr/>
        <a:lstStyle/>
        <a:p>
          <a:r>
            <a:rPr lang="en-US"/>
            <a:t>Consumer drop-off fees</a:t>
          </a:r>
        </a:p>
      </dgm:t>
    </dgm:pt>
    <dgm:pt modelId="{FD7DDEEE-6BA0-43DA-8BCF-CCDB9DC714F7}" type="parTrans" cxnId="{B812CE95-18DC-4C44-9FA7-295EBA3DDC32}">
      <dgm:prSet/>
      <dgm:spPr/>
      <dgm:t>
        <a:bodyPr/>
        <a:lstStyle/>
        <a:p>
          <a:endParaRPr lang="en-US"/>
        </a:p>
      </dgm:t>
    </dgm:pt>
    <dgm:pt modelId="{195D72D7-A3B8-4E56-99CB-4CB9A0F6B3D6}" type="sibTrans" cxnId="{B812CE95-18DC-4C44-9FA7-295EBA3DDC32}">
      <dgm:prSet/>
      <dgm:spPr/>
      <dgm:t>
        <a:bodyPr/>
        <a:lstStyle/>
        <a:p>
          <a:endParaRPr lang="en-US"/>
        </a:p>
      </dgm:t>
    </dgm:pt>
    <dgm:pt modelId="{2B0D7245-4C00-4712-A1DD-928A9C6C2C9B}">
      <dgm:prSet/>
      <dgm:spPr/>
      <dgm:t>
        <a:bodyPr/>
        <a:lstStyle/>
        <a:p>
          <a:r>
            <a:rPr lang="en-US"/>
            <a:t>Some laws allow, other prohibit</a:t>
          </a:r>
        </a:p>
      </dgm:t>
    </dgm:pt>
    <dgm:pt modelId="{9526AD33-ED78-4616-AAE7-B6A00A0D2981}" type="parTrans" cxnId="{4814F610-AE00-4290-BB2D-AEA40BCAB715}">
      <dgm:prSet/>
      <dgm:spPr/>
      <dgm:t>
        <a:bodyPr/>
        <a:lstStyle/>
        <a:p>
          <a:endParaRPr lang="en-US"/>
        </a:p>
      </dgm:t>
    </dgm:pt>
    <dgm:pt modelId="{0E19C5F0-3104-4AD7-A716-20B2CD53D2A6}" type="sibTrans" cxnId="{4814F610-AE00-4290-BB2D-AEA40BCAB715}">
      <dgm:prSet/>
      <dgm:spPr/>
      <dgm:t>
        <a:bodyPr/>
        <a:lstStyle/>
        <a:p>
          <a:endParaRPr lang="en-US"/>
        </a:p>
      </dgm:t>
    </dgm:pt>
    <dgm:pt modelId="{C482242C-5F56-43FD-A14E-3C6154AD9A78}" type="pres">
      <dgm:prSet presAssocID="{43349E69-AEF3-4F0C-8521-7FC5FF5064C7}" presName="Name0" presStyleCnt="0">
        <dgm:presLayoutVars>
          <dgm:dir/>
          <dgm:animLvl val="lvl"/>
          <dgm:resizeHandles val="exact"/>
        </dgm:presLayoutVars>
      </dgm:prSet>
      <dgm:spPr/>
    </dgm:pt>
    <dgm:pt modelId="{D9947D1E-97DD-4BC8-A67F-DED50286920B}" type="pres">
      <dgm:prSet presAssocID="{78A052AF-41C2-4BA1-9DFA-001440C96EF5}" presName="linNode" presStyleCnt="0"/>
      <dgm:spPr/>
    </dgm:pt>
    <dgm:pt modelId="{CE3D8044-2BF4-41B6-98B3-505E5C17708B}" type="pres">
      <dgm:prSet presAssocID="{78A052AF-41C2-4BA1-9DFA-001440C96EF5}" presName="parentText" presStyleLbl="solidFgAcc1" presStyleIdx="0" presStyleCnt="1">
        <dgm:presLayoutVars>
          <dgm:chMax val="1"/>
          <dgm:bulletEnabled/>
        </dgm:presLayoutVars>
      </dgm:prSet>
      <dgm:spPr/>
    </dgm:pt>
    <dgm:pt modelId="{04913D09-E4A7-4146-B3BD-A8E9D3FB1ADA}" type="pres">
      <dgm:prSet presAssocID="{78A052AF-41C2-4BA1-9DFA-001440C96EF5}" presName="descendantText" presStyleLbl="alignNode1" presStyleIdx="0" presStyleCnt="1">
        <dgm:presLayoutVars>
          <dgm:bulletEnabled/>
        </dgm:presLayoutVars>
      </dgm:prSet>
      <dgm:spPr/>
    </dgm:pt>
  </dgm:ptLst>
  <dgm:cxnLst>
    <dgm:cxn modelId="{7F1E9C0A-884B-4F74-8330-2C1F9AAFAFC0}" srcId="{78A052AF-41C2-4BA1-9DFA-001440C96EF5}" destId="{FCB920A6-6594-462F-9AB7-C5FE83992452}" srcOrd="1" destOrd="0" parTransId="{D09092DB-92D9-4B50-B391-00ED3FD811A6}" sibTransId="{61EBCCD2-514D-49B0-98DA-B4F6868EFD2B}"/>
    <dgm:cxn modelId="{4814F610-AE00-4290-BB2D-AEA40BCAB715}" srcId="{D47E72CF-010E-4593-9FAB-BB10EDED4840}" destId="{2B0D7245-4C00-4712-A1DD-928A9C6C2C9B}" srcOrd="0" destOrd="0" parTransId="{9526AD33-ED78-4616-AAE7-B6A00A0D2981}" sibTransId="{0E19C5F0-3104-4AD7-A716-20B2CD53D2A6}"/>
    <dgm:cxn modelId="{A7DB0F43-EE1B-4F3F-A4A9-962977A86FC0}" type="presOf" srcId="{3C48CFEE-F4ED-49F4-9828-5D2131649249}" destId="{04913D09-E4A7-4146-B3BD-A8E9D3FB1ADA}" srcOrd="0" destOrd="0" presId="urn:microsoft.com/office/officeart/2016/7/layout/VerticalHollowActionList"/>
    <dgm:cxn modelId="{A254A067-C7B2-4992-BF3F-66CFE4FC1454}" srcId="{FCB920A6-6594-462F-9AB7-C5FE83992452}" destId="{60BA1B72-E2D9-47EB-86DD-BA34F51AFB4D}" srcOrd="1" destOrd="0" parTransId="{752B76F7-C1F8-4ADE-8B5D-53373CF4915B}" sibTransId="{38A8492A-3811-45B4-BF33-422598077DEF}"/>
    <dgm:cxn modelId="{06C8526B-B886-4A0C-8897-8F314C4694E4}" type="presOf" srcId="{78A052AF-41C2-4BA1-9DFA-001440C96EF5}" destId="{CE3D8044-2BF4-41B6-98B3-505E5C17708B}" srcOrd="0" destOrd="0" presId="urn:microsoft.com/office/officeart/2016/7/layout/VerticalHollowActionList"/>
    <dgm:cxn modelId="{C4A55753-973B-4DF6-AD59-75082E5C7C9B}" type="presOf" srcId="{D47E72CF-010E-4593-9FAB-BB10EDED4840}" destId="{04913D09-E4A7-4146-B3BD-A8E9D3FB1ADA}" srcOrd="0" destOrd="4" presId="urn:microsoft.com/office/officeart/2016/7/layout/VerticalHollowActionList"/>
    <dgm:cxn modelId="{D56BDB53-79E9-42B6-A77C-E522C6BFD788}" type="presOf" srcId="{43349E69-AEF3-4F0C-8521-7FC5FF5064C7}" destId="{C482242C-5F56-43FD-A14E-3C6154AD9A78}" srcOrd="0" destOrd="0" presId="urn:microsoft.com/office/officeart/2016/7/layout/VerticalHollowActionList"/>
    <dgm:cxn modelId="{1F8D6B91-229D-4D24-A643-72996652DACF}" srcId="{78A052AF-41C2-4BA1-9DFA-001440C96EF5}" destId="{3C48CFEE-F4ED-49F4-9828-5D2131649249}" srcOrd="0" destOrd="0" parTransId="{E22D7BB7-9F83-443D-90A3-D556B4348CA9}" sibTransId="{F46743F0-C3C6-4E8F-9D2F-15D5A5606E51}"/>
    <dgm:cxn modelId="{B812CE95-18DC-4C44-9FA7-295EBA3DDC32}" srcId="{78A052AF-41C2-4BA1-9DFA-001440C96EF5}" destId="{D47E72CF-010E-4593-9FAB-BB10EDED4840}" srcOrd="2" destOrd="0" parTransId="{FD7DDEEE-6BA0-43DA-8BCF-CCDB9DC714F7}" sibTransId="{195D72D7-A3B8-4E56-99CB-4CB9A0F6B3D6}"/>
    <dgm:cxn modelId="{B4AD93A4-03FE-463E-8FE5-36D0F2C5A372}" type="presOf" srcId="{B49B8ACF-7D78-4AC9-8F79-C4973A2DC941}" destId="{04913D09-E4A7-4146-B3BD-A8E9D3FB1ADA}" srcOrd="0" destOrd="2" presId="urn:microsoft.com/office/officeart/2016/7/layout/VerticalHollowActionList"/>
    <dgm:cxn modelId="{CD7041B7-810D-4164-9B7C-3B39AF31F1F5}" type="presOf" srcId="{60BA1B72-E2D9-47EB-86DD-BA34F51AFB4D}" destId="{04913D09-E4A7-4146-B3BD-A8E9D3FB1ADA}" srcOrd="0" destOrd="3" presId="urn:microsoft.com/office/officeart/2016/7/layout/VerticalHollowActionList"/>
    <dgm:cxn modelId="{AF6260C6-C67A-4C32-8941-3C106D496205}" type="presOf" srcId="{FCB920A6-6594-462F-9AB7-C5FE83992452}" destId="{04913D09-E4A7-4146-B3BD-A8E9D3FB1ADA}" srcOrd="0" destOrd="1" presId="urn:microsoft.com/office/officeart/2016/7/layout/VerticalHollowActionList"/>
    <dgm:cxn modelId="{4BB698F3-BED7-4C9A-BA67-4969CB2706EB}" srcId="{43349E69-AEF3-4F0C-8521-7FC5FF5064C7}" destId="{78A052AF-41C2-4BA1-9DFA-001440C96EF5}" srcOrd="0" destOrd="0" parTransId="{48A8473D-5835-4255-8D0E-A3CDE10C5445}" sibTransId="{8FC6986D-C0D6-4BA5-9F52-FAA10FDFA0E6}"/>
    <dgm:cxn modelId="{4188C3F5-ED2F-44C6-BE92-1005A2D575EB}" type="presOf" srcId="{2B0D7245-4C00-4712-A1DD-928A9C6C2C9B}" destId="{04913D09-E4A7-4146-B3BD-A8E9D3FB1ADA}" srcOrd="0" destOrd="5" presId="urn:microsoft.com/office/officeart/2016/7/layout/VerticalHollowActionList"/>
    <dgm:cxn modelId="{1F46E7F8-2F89-4A97-9CDF-6AE2A5D657ED}" srcId="{FCB920A6-6594-462F-9AB7-C5FE83992452}" destId="{B49B8ACF-7D78-4AC9-8F79-C4973A2DC941}" srcOrd="0" destOrd="0" parTransId="{7A2C1EC3-6374-4DF0-B8EB-912893A66CF8}" sibTransId="{E74599E4-F47A-4698-A5AD-D023C408C085}"/>
    <dgm:cxn modelId="{52E279C2-7D9D-42BE-972F-16CB3911654A}" type="presParOf" srcId="{C482242C-5F56-43FD-A14E-3C6154AD9A78}" destId="{D9947D1E-97DD-4BC8-A67F-DED50286920B}" srcOrd="0" destOrd="0" presId="urn:microsoft.com/office/officeart/2016/7/layout/VerticalHollowActionList"/>
    <dgm:cxn modelId="{0F89213A-8A44-4852-85A7-F858F7EEF1F7}" type="presParOf" srcId="{D9947D1E-97DD-4BC8-A67F-DED50286920B}" destId="{CE3D8044-2BF4-41B6-98B3-505E5C17708B}" srcOrd="0" destOrd="0" presId="urn:microsoft.com/office/officeart/2016/7/layout/VerticalHollowActionList"/>
    <dgm:cxn modelId="{3B801EF4-AF6E-4097-BB6A-745E60692897}" type="presParOf" srcId="{D9947D1E-97DD-4BC8-A67F-DED50286920B}" destId="{04913D09-E4A7-4146-B3BD-A8E9D3FB1ADA}"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13D09-E4A7-4146-B3BD-A8E9D3FB1ADA}">
      <dsp:nvSpPr>
        <dsp:cNvPr id="0" name=""/>
        <dsp:cNvSpPr/>
      </dsp:nvSpPr>
      <dsp:spPr>
        <a:xfrm>
          <a:off x="1060704" y="0"/>
          <a:ext cx="4242816" cy="412420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322" tIns="1047548" rIns="82322" bIns="1047548" numCol="1" spcCol="1270" anchor="t" anchorCtr="0">
          <a:noAutofit/>
        </a:bodyPr>
        <a:lstStyle/>
        <a:p>
          <a:pPr marL="0" lvl="0" indent="0" algn="l" defTabSz="755650">
            <a:lnSpc>
              <a:spcPct val="90000"/>
            </a:lnSpc>
            <a:spcBef>
              <a:spcPct val="0"/>
            </a:spcBef>
            <a:spcAft>
              <a:spcPct val="35000"/>
            </a:spcAft>
            <a:buNone/>
          </a:pPr>
          <a:r>
            <a:rPr lang="en-US" sz="1700" kern="1200"/>
            <a:t>All EPR states – recycling costs of covered devices</a:t>
          </a:r>
        </a:p>
        <a:p>
          <a:pPr marL="0" lvl="0" indent="0" algn="l" defTabSz="755650">
            <a:lnSpc>
              <a:spcPct val="90000"/>
            </a:lnSpc>
            <a:spcBef>
              <a:spcPct val="0"/>
            </a:spcBef>
            <a:spcAft>
              <a:spcPct val="35000"/>
            </a:spcAft>
            <a:buNone/>
          </a:pPr>
          <a:r>
            <a:rPr lang="en-US" sz="1700" kern="1200"/>
            <a:t>Variations for costs of:</a:t>
          </a:r>
        </a:p>
        <a:p>
          <a:pPr marL="171450" lvl="1" indent="-171450" algn="l" defTabSz="755650">
            <a:lnSpc>
              <a:spcPct val="90000"/>
            </a:lnSpc>
            <a:spcBef>
              <a:spcPct val="0"/>
            </a:spcBef>
            <a:spcAft>
              <a:spcPct val="15000"/>
            </a:spcAft>
            <a:buChar char="•"/>
          </a:pPr>
          <a:r>
            <a:rPr lang="en-US" sz="1700" kern="1200"/>
            <a:t>Transportation from all collection sites, particularly to small collection locations</a:t>
          </a:r>
        </a:p>
        <a:p>
          <a:pPr marL="171450" lvl="1" indent="-171450" algn="l" defTabSz="755650">
            <a:lnSpc>
              <a:spcPct val="90000"/>
            </a:lnSpc>
            <a:spcBef>
              <a:spcPct val="0"/>
            </a:spcBef>
            <a:spcAft>
              <a:spcPct val="15000"/>
            </a:spcAft>
            <a:buChar char="•"/>
          </a:pPr>
          <a:r>
            <a:rPr lang="en-US" sz="1700" kern="1200"/>
            <a:t>Collection costs, including payments to collection sites</a:t>
          </a:r>
        </a:p>
        <a:p>
          <a:pPr marL="0" lvl="0" indent="0" algn="l" defTabSz="755650">
            <a:lnSpc>
              <a:spcPct val="90000"/>
            </a:lnSpc>
            <a:spcBef>
              <a:spcPct val="0"/>
            </a:spcBef>
            <a:spcAft>
              <a:spcPct val="35000"/>
            </a:spcAft>
            <a:buNone/>
          </a:pPr>
          <a:r>
            <a:rPr lang="en-US" sz="1700" kern="1200"/>
            <a:t>Consumer drop-off fees</a:t>
          </a:r>
        </a:p>
        <a:p>
          <a:pPr marL="171450" lvl="1" indent="-171450" algn="l" defTabSz="755650">
            <a:lnSpc>
              <a:spcPct val="90000"/>
            </a:lnSpc>
            <a:spcBef>
              <a:spcPct val="0"/>
            </a:spcBef>
            <a:spcAft>
              <a:spcPct val="15000"/>
            </a:spcAft>
            <a:buChar char="•"/>
          </a:pPr>
          <a:r>
            <a:rPr lang="en-US" sz="1700" kern="1200"/>
            <a:t>Some laws allow, other prohibit</a:t>
          </a:r>
        </a:p>
      </dsp:txBody>
      <dsp:txXfrm>
        <a:off x="1060704" y="0"/>
        <a:ext cx="4242816" cy="4124206"/>
      </dsp:txXfrm>
    </dsp:sp>
    <dsp:sp modelId="{CE3D8044-2BF4-41B6-98B3-505E5C17708B}">
      <dsp:nvSpPr>
        <dsp:cNvPr id="0" name=""/>
        <dsp:cNvSpPr/>
      </dsp:nvSpPr>
      <dsp:spPr>
        <a:xfrm>
          <a:off x="0" y="0"/>
          <a:ext cx="1060704" cy="412420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129" tIns="407380" rIns="56129" bIns="407380" numCol="1" spcCol="1270" anchor="ctr" anchorCtr="0">
          <a:noAutofit/>
        </a:bodyPr>
        <a:lstStyle/>
        <a:p>
          <a:pPr marL="0" lvl="0" indent="0" algn="ctr" defTabSz="977900">
            <a:lnSpc>
              <a:spcPct val="90000"/>
            </a:lnSpc>
            <a:spcBef>
              <a:spcPct val="0"/>
            </a:spcBef>
            <a:spcAft>
              <a:spcPct val="35000"/>
            </a:spcAft>
            <a:buNone/>
          </a:pPr>
          <a:r>
            <a:rPr lang="en-US" sz="2200" b="1" kern="1200"/>
            <a:t>What the Funding Covers</a:t>
          </a:r>
          <a:endParaRPr lang="en-US" sz="2200" kern="1200"/>
        </a:p>
      </dsp:txBody>
      <dsp:txXfrm>
        <a:off x="0" y="0"/>
        <a:ext cx="1060704" cy="412420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15677DBB-BD09-6443-BEAB-16E3BF3BC7F4}" type="datetimeFigureOut">
              <a:rPr lang="en-US" smtClean="0"/>
              <a:t>9/18/2025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E05D62EA-76EB-0745-989B-FED368094BB5}" type="slidenum">
              <a:rPr lang="en-US" smtClean="0"/>
              <a:t>‹#›</a:t>
            </a:fld>
            <a:endParaRPr lang="en-US"/>
          </a:p>
        </p:txBody>
      </p:sp>
    </p:spTree>
    <p:extLst>
      <p:ext uri="{BB962C8B-B14F-4D97-AF65-F5344CB8AC3E}">
        <p14:creationId xmlns:p14="http://schemas.microsoft.com/office/powerpoint/2010/main" val="2122075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5"/>
          </p:nvPr>
        </p:nvSpPr>
        <p:spPr/>
        <p:txBody>
          <a:bodyPr/>
          <a:lstStyle/>
          <a:p>
            <a:fld id="{E05D62EA-76EB-0745-989B-FED368094BB5}" type="slidenum">
              <a:rPr lang="en-US" smtClean="0"/>
              <a:t>3</a:t>
            </a:fld>
            <a:endParaRPr lang="en-US"/>
          </a:p>
        </p:txBody>
      </p:sp>
    </p:spTree>
    <p:extLst>
      <p:ext uri="{BB962C8B-B14F-4D97-AF65-F5344CB8AC3E}">
        <p14:creationId xmlns:p14="http://schemas.microsoft.com/office/powerpoint/2010/main" val="3911223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3052361-26EB-4372-B347-00B23B03EC90}"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92023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FB1BB01-301D-401A-BC45-B07548172E7A}" type="slidenum">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46725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sz="1600">
              <a:latin typeface="Arial" panose="020B0604020202020204"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8CBA7FB-0CFB-4194-A05A-0545CB7A5992}" type="slidenum">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8675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3052361-26EB-4372-B347-00B23B03EC90}"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18163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7BF93C-585A-4236-BC22-8A4CA546A8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33212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3052361-26EB-4372-B347-00B23B03EC90}"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60083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A23F9-D274-70F2-2DF2-DE4D8BEFFC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BE0AB5-CFCF-EC7F-B4A5-3F01DE3671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EAF03F-5BEE-3AD4-71EE-74B1185206EF}"/>
              </a:ext>
            </a:extLst>
          </p:cNvPr>
          <p:cNvSpPr>
            <a:spLocks noGrp="1"/>
          </p:cNvSpPr>
          <p:nvPr>
            <p:ph type="body" idx="1"/>
          </p:nvPr>
        </p:nvSpPr>
        <p:spPr/>
        <p:txBody>
          <a:bodyPr/>
          <a:lstStyle/>
          <a:p>
            <a:r>
              <a:rPr lang="en-US" dirty="0"/>
              <a:t>Jen</a:t>
            </a:r>
          </a:p>
        </p:txBody>
      </p:sp>
      <p:sp>
        <p:nvSpPr>
          <p:cNvPr id="4" name="Slide Number Placeholder 3">
            <a:extLst>
              <a:ext uri="{FF2B5EF4-FFF2-40B4-BE49-F238E27FC236}">
                <a16:creationId xmlns:a16="http://schemas.microsoft.com/office/drawing/2014/main" id="{60F1CCC5-A644-EC2B-68A9-79808D1B5DA8}"/>
              </a:ext>
            </a:extLst>
          </p:cNvPr>
          <p:cNvSpPr>
            <a:spLocks noGrp="1"/>
          </p:cNvSpPr>
          <p:nvPr>
            <p:ph type="sldNum" sz="quarter" idx="5"/>
          </p:nvPr>
        </p:nvSpPr>
        <p:spPr/>
        <p:txBody>
          <a:bodyPr/>
          <a:lstStyle/>
          <a:p>
            <a:fld id="{E05D62EA-76EB-0745-989B-FED368094BB5}" type="slidenum">
              <a:rPr lang="en-US" smtClean="0"/>
              <a:t>39</a:t>
            </a:fld>
            <a:endParaRPr lang="en-US"/>
          </a:p>
        </p:txBody>
      </p:sp>
    </p:spTree>
    <p:extLst>
      <p:ext uri="{BB962C8B-B14F-4D97-AF65-F5344CB8AC3E}">
        <p14:creationId xmlns:p14="http://schemas.microsoft.com/office/powerpoint/2010/main" val="175802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B / Jen</a:t>
            </a:r>
          </a:p>
        </p:txBody>
      </p:sp>
      <p:sp>
        <p:nvSpPr>
          <p:cNvPr id="4" name="Slide Number Placeholder 3"/>
          <p:cNvSpPr>
            <a:spLocks noGrp="1"/>
          </p:cNvSpPr>
          <p:nvPr>
            <p:ph type="sldNum" sz="quarter" idx="5"/>
          </p:nvPr>
        </p:nvSpPr>
        <p:spPr/>
        <p:txBody>
          <a:bodyPr/>
          <a:lstStyle/>
          <a:p>
            <a:fld id="{E05D62EA-76EB-0745-989B-FED368094BB5}" type="slidenum">
              <a:rPr lang="en-US" smtClean="0"/>
              <a:t>41</a:t>
            </a:fld>
            <a:endParaRPr lang="en-US"/>
          </a:p>
        </p:txBody>
      </p:sp>
    </p:spTree>
    <p:extLst>
      <p:ext uri="{BB962C8B-B14F-4D97-AF65-F5344CB8AC3E}">
        <p14:creationId xmlns:p14="http://schemas.microsoft.com/office/powerpoint/2010/main" val="2423927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B / Jen</a:t>
            </a:r>
          </a:p>
        </p:txBody>
      </p:sp>
      <p:sp>
        <p:nvSpPr>
          <p:cNvPr id="4" name="Slide Number Placeholder 3"/>
          <p:cNvSpPr>
            <a:spLocks noGrp="1"/>
          </p:cNvSpPr>
          <p:nvPr>
            <p:ph type="sldNum" sz="quarter" idx="5"/>
          </p:nvPr>
        </p:nvSpPr>
        <p:spPr/>
        <p:txBody>
          <a:bodyPr/>
          <a:lstStyle/>
          <a:p>
            <a:fld id="{E05D62EA-76EB-0745-989B-FED368094BB5}" type="slidenum">
              <a:rPr lang="en-US" smtClean="0"/>
              <a:t>42</a:t>
            </a:fld>
            <a:endParaRPr lang="en-US"/>
          </a:p>
        </p:txBody>
      </p:sp>
    </p:spTree>
    <p:extLst>
      <p:ext uri="{BB962C8B-B14F-4D97-AF65-F5344CB8AC3E}">
        <p14:creationId xmlns:p14="http://schemas.microsoft.com/office/powerpoint/2010/main" val="379892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a:t>
            </a:r>
          </a:p>
        </p:txBody>
      </p:sp>
      <p:sp>
        <p:nvSpPr>
          <p:cNvPr id="4" name="Slide Number Placeholder 3"/>
          <p:cNvSpPr>
            <a:spLocks noGrp="1"/>
          </p:cNvSpPr>
          <p:nvPr>
            <p:ph type="sldNum" sz="quarter" idx="5"/>
          </p:nvPr>
        </p:nvSpPr>
        <p:spPr/>
        <p:txBody>
          <a:bodyPr/>
          <a:lstStyle/>
          <a:p>
            <a:fld id="{E05D62EA-76EB-0745-989B-FED368094BB5}" type="slidenum">
              <a:rPr lang="en-US" smtClean="0"/>
              <a:t>44</a:t>
            </a:fld>
            <a:endParaRPr lang="en-US"/>
          </a:p>
        </p:txBody>
      </p:sp>
    </p:spTree>
    <p:extLst>
      <p:ext uri="{BB962C8B-B14F-4D97-AF65-F5344CB8AC3E}">
        <p14:creationId xmlns:p14="http://schemas.microsoft.com/office/powerpoint/2010/main" val="2692010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5"/>
          </p:nvPr>
        </p:nvSpPr>
        <p:spPr/>
        <p:txBody>
          <a:bodyPr/>
          <a:lstStyle/>
          <a:p>
            <a:fld id="{E05D62EA-76EB-0745-989B-FED368094BB5}" type="slidenum">
              <a:rPr lang="en-US" smtClean="0"/>
              <a:t>4</a:t>
            </a:fld>
            <a:endParaRPr lang="en-US"/>
          </a:p>
        </p:txBody>
      </p:sp>
    </p:spTree>
    <p:extLst>
      <p:ext uri="{BB962C8B-B14F-4D97-AF65-F5344CB8AC3E}">
        <p14:creationId xmlns:p14="http://schemas.microsoft.com/office/powerpoint/2010/main" val="1832300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8526E-E136-BB56-87A3-2E3695FC8F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017DF2-9F6C-5BE4-C553-0998C379DB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98718D-1758-57AD-B117-CDF221EC504E}"/>
              </a:ext>
            </a:extLst>
          </p:cNvPr>
          <p:cNvSpPr>
            <a:spLocks noGrp="1"/>
          </p:cNvSpPr>
          <p:nvPr>
            <p:ph type="body" idx="1"/>
          </p:nvPr>
        </p:nvSpPr>
        <p:spPr/>
        <p:txBody>
          <a:bodyPr/>
          <a:lstStyle/>
          <a:p>
            <a:r>
              <a:rPr lang="en-US" dirty="0"/>
              <a:t>Jen</a:t>
            </a:r>
          </a:p>
        </p:txBody>
      </p:sp>
      <p:sp>
        <p:nvSpPr>
          <p:cNvPr id="4" name="Slide Number Placeholder 3">
            <a:extLst>
              <a:ext uri="{FF2B5EF4-FFF2-40B4-BE49-F238E27FC236}">
                <a16:creationId xmlns:a16="http://schemas.microsoft.com/office/drawing/2014/main" id="{8FF7D7FF-979A-9B8F-6052-8A8664F56668}"/>
              </a:ext>
            </a:extLst>
          </p:cNvPr>
          <p:cNvSpPr>
            <a:spLocks noGrp="1"/>
          </p:cNvSpPr>
          <p:nvPr>
            <p:ph type="sldNum" sz="quarter" idx="5"/>
          </p:nvPr>
        </p:nvSpPr>
        <p:spPr/>
        <p:txBody>
          <a:bodyPr/>
          <a:lstStyle/>
          <a:p>
            <a:fld id="{E05D62EA-76EB-0745-989B-FED368094BB5}" type="slidenum">
              <a:rPr lang="en-US" smtClean="0"/>
              <a:t>45</a:t>
            </a:fld>
            <a:endParaRPr lang="en-US"/>
          </a:p>
        </p:txBody>
      </p:sp>
    </p:spTree>
    <p:extLst>
      <p:ext uri="{BB962C8B-B14F-4D97-AF65-F5344CB8AC3E}">
        <p14:creationId xmlns:p14="http://schemas.microsoft.com/office/powerpoint/2010/main" val="462322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126E3-09D9-C295-A74C-65E13FCB3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372330-C896-09E7-65E1-2F06E1C38F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4B5D1D-EB5E-A4DD-EC1D-B4F1A21353C6}"/>
              </a:ext>
            </a:extLst>
          </p:cNvPr>
          <p:cNvSpPr>
            <a:spLocks noGrp="1"/>
          </p:cNvSpPr>
          <p:nvPr>
            <p:ph type="body" idx="1"/>
          </p:nvPr>
        </p:nvSpPr>
        <p:spPr/>
        <p:txBody>
          <a:bodyPr/>
          <a:lstStyle/>
          <a:p>
            <a:r>
              <a:rPr lang="en-US" dirty="0"/>
              <a:t>Jen</a:t>
            </a:r>
          </a:p>
        </p:txBody>
      </p:sp>
      <p:sp>
        <p:nvSpPr>
          <p:cNvPr id="4" name="Slide Number Placeholder 3">
            <a:extLst>
              <a:ext uri="{FF2B5EF4-FFF2-40B4-BE49-F238E27FC236}">
                <a16:creationId xmlns:a16="http://schemas.microsoft.com/office/drawing/2014/main" id="{C96D3266-D32D-55EF-B87F-8B1897FCDB9C}"/>
              </a:ext>
            </a:extLst>
          </p:cNvPr>
          <p:cNvSpPr>
            <a:spLocks noGrp="1"/>
          </p:cNvSpPr>
          <p:nvPr>
            <p:ph type="sldNum" sz="quarter" idx="5"/>
          </p:nvPr>
        </p:nvSpPr>
        <p:spPr/>
        <p:txBody>
          <a:bodyPr/>
          <a:lstStyle/>
          <a:p>
            <a:fld id="{E05D62EA-76EB-0745-989B-FED368094BB5}" type="slidenum">
              <a:rPr lang="en-US" smtClean="0"/>
              <a:t>46</a:t>
            </a:fld>
            <a:endParaRPr lang="en-US"/>
          </a:p>
        </p:txBody>
      </p:sp>
    </p:spTree>
    <p:extLst>
      <p:ext uri="{BB962C8B-B14F-4D97-AF65-F5344CB8AC3E}">
        <p14:creationId xmlns:p14="http://schemas.microsoft.com/office/powerpoint/2010/main" val="4056960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a:t>
            </a:r>
          </a:p>
        </p:txBody>
      </p:sp>
      <p:sp>
        <p:nvSpPr>
          <p:cNvPr id="4" name="Slide Number Placeholder 3"/>
          <p:cNvSpPr>
            <a:spLocks noGrp="1"/>
          </p:cNvSpPr>
          <p:nvPr>
            <p:ph type="sldNum" sz="quarter" idx="5"/>
          </p:nvPr>
        </p:nvSpPr>
        <p:spPr/>
        <p:txBody>
          <a:bodyPr/>
          <a:lstStyle/>
          <a:p>
            <a:fld id="{E05D62EA-76EB-0745-989B-FED368094BB5}" type="slidenum">
              <a:rPr lang="en-US" smtClean="0"/>
              <a:t>47</a:t>
            </a:fld>
            <a:endParaRPr lang="en-US"/>
          </a:p>
        </p:txBody>
      </p:sp>
    </p:spTree>
    <p:extLst>
      <p:ext uri="{BB962C8B-B14F-4D97-AF65-F5344CB8AC3E}">
        <p14:creationId xmlns:p14="http://schemas.microsoft.com/office/powerpoint/2010/main" val="1765853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a:t>
            </a:r>
          </a:p>
        </p:txBody>
      </p:sp>
      <p:sp>
        <p:nvSpPr>
          <p:cNvPr id="4" name="Slide Number Placeholder 3"/>
          <p:cNvSpPr>
            <a:spLocks noGrp="1"/>
          </p:cNvSpPr>
          <p:nvPr>
            <p:ph type="sldNum" sz="quarter" idx="5"/>
          </p:nvPr>
        </p:nvSpPr>
        <p:spPr/>
        <p:txBody>
          <a:bodyPr/>
          <a:lstStyle/>
          <a:p>
            <a:fld id="{E05D62EA-76EB-0745-989B-FED368094BB5}" type="slidenum">
              <a:rPr lang="en-US" smtClean="0"/>
              <a:t>48</a:t>
            </a:fld>
            <a:endParaRPr lang="en-US"/>
          </a:p>
        </p:txBody>
      </p:sp>
    </p:spTree>
    <p:extLst>
      <p:ext uri="{BB962C8B-B14F-4D97-AF65-F5344CB8AC3E}">
        <p14:creationId xmlns:p14="http://schemas.microsoft.com/office/powerpoint/2010/main" val="285322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a:t>
            </a:r>
          </a:p>
        </p:txBody>
      </p:sp>
      <p:sp>
        <p:nvSpPr>
          <p:cNvPr id="4" name="Slide Number Placeholder 3"/>
          <p:cNvSpPr>
            <a:spLocks noGrp="1"/>
          </p:cNvSpPr>
          <p:nvPr>
            <p:ph type="sldNum" sz="quarter" idx="5"/>
          </p:nvPr>
        </p:nvSpPr>
        <p:spPr/>
        <p:txBody>
          <a:bodyPr/>
          <a:lstStyle/>
          <a:p>
            <a:fld id="{E05D62EA-76EB-0745-989B-FED368094BB5}" type="slidenum">
              <a:rPr lang="en-US" smtClean="0"/>
              <a:t>5</a:t>
            </a:fld>
            <a:endParaRPr lang="en-US"/>
          </a:p>
        </p:txBody>
      </p:sp>
    </p:spTree>
    <p:extLst>
      <p:ext uri="{BB962C8B-B14F-4D97-AF65-F5344CB8AC3E}">
        <p14:creationId xmlns:p14="http://schemas.microsoft.com/office/powerpoint/2010/main" val="1792650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B</a:t>
            </a:r>
          </a:p>
        </p:txBody>
      </p:sp>
      <p:sp>
        <p:nvSpPr>
          <p:cNvPr id="4" name="Slide Number Placeholder 3"/>
          <p:cNvSpPr>
            <a:spLocks noGrp="1"/>
          </p:cNvSpPr>
          <p:nvPr>
            <p:ph type="sldNum" sz="quarter" idx="5"/>
          </p:nvPr>
        </p:nvSpPr>
        <p:spPr/>
        <p:txBody>
          <a:bodyPr/>
          <a:lstStyle/>
          <a:p>
            <a:fld id="{E05D62EA-76EB-0745-989B-FED368094BB5}" type="slidenum">
              <a:rPr lang="en-US" smtClean="0"/>
              <a:t>6</a:t>
            </a:fld>
            <a:endParaRPr lang="en-US"/>
          </a:p>
        </p:txBody>
      </p:sp>
    </p:spTree>
    <p:extLst>
      <p:ext uri="{BB962C8B-B14F-4D97-AF65-F5344CB8AC3E}">
        <p14:creationId xmlns:p14="http://schemas.microsoft.com/office/powerpoint/2010/main" val="535594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8526E-E136-BB56-87A3-2E3695FC8F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017DF2-9F6C-5BE4-C553-0998C379DB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98718D-1758-57AD-B117-CDF221EC504E}"/>
              </a:ext>
            </a:extLst>
          </p:cNvPr>
          <p:cNvSpPr>
            <a:spLocks noGrp="1"/>
          </p:cNvSpPr>
          <p:nvPr>
            <p:ph type="body" idx="1"/>
          </p:nvPr>
        </p:nvSpPr>
        <p:spPr/>
        <p:txBody>
          <a:bodyPr/>
          <a:lstStyle/>
          <a:p>
            <a:r>
              <a:rPr lang="en-US" dirty="0"/>
              <a:t>Jen</a:t>
            </a:r>
          </a:p>
        </p:txBody>
      </p:sp>
      <p:sp>
        <p:nvSpPr>
          <p:cNvPr id="4" name="Slide Number Placeholder 3">
            <a:extLst>
              <a:ext uri="{FF2B5EF4-FFF2-40B4-BE49-F238E27FC236}">
                <a16:creationId xmlns:a16="http://schemas.microsoft.com/office/drawing/2014/main" id="{8FF7D7FF-979A-9B8F-6052-8A8664F56668}"/>
              </a:ext>
            </a:extLst>
          </p:cNvPr>
          <p:cNvSpPr>
            <a:spLocks noGrp="1"/>
          </p:cNvSpPr>
          <p:nvPr>
            <p:ph type="sldNum" sz="quarter" idx="5"/>
          </p:nvPr>
        </p:nvSpPr>
        <p:spPr/>
        <p:txBody>
          <a:bodyPr/>
          <a:lstStyle/>
          <a:p>
            <a:fld id="{E05D62EA-76EB-0745-989B-FED368094BB5}" type="slidenum">
              <a:rPr lang="en-US" smtClean="0"/>
              <a:t>8</a:t>
            </a:fld>
            <a:endParaRPr lang="en-US"/>
          </a:p>
        </p:txBody>
      </p:sp>
    </p:spTree>
    <p:extLst>
      <p:ext uri="{BB962C8B-B14F-4D97-AF65-F5344CB8AC3E}">
        <p14:creationId xmlns:p14="http://schemas.microsoft.com/office/powerpoint/2010/main" val="462322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88AAB-FC20-0A36-882C-2998B0ECBF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720320-8B42-1C01-340D-966DAE4A32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127D09-EA0F-4699-8158-EED5828489AE}"/>
              </a:ext>
            </a:extLst>
          </p:cNvPr>
          <p:cNvSpPr>
            <a:spLocks noGrp="1"/>
          </p:cNvSpPr>
          <p:nvPr>
            <p:ph type="body" idx="1"/>
          </p:nvPr>
        </p:nvSpPr>
        <p:spPr/>
        <p:txBody>
          <a:bodyPr/>
          <a:lstStyle/>
          <a:p>
            <a:r>
              <a:rPr lang="en-US" dirty="0"/>
              <a:t>Jen</a:t>
            </a:r>
          </a:p>
        </p:txBody>
      </p:sp>
      <p:sp>
        <p:nvSpPr>
          <p:cNvPr id="4" name="Slide Number Placeholder 3">
            <a:extLst>
              <a:ext uri="{FF2B5EF4-FFF2-40B4-BE49-F238E27FC236}">
                <a16:creationId xmlns:a16="http://schemas.microsoft.com/office/drawing/2014/main" id="{DDE8FD1C-BEF4-FDA7-914B-3C881C0C1BB7}"/>
              </a:ext>
            </a:extLst>
          </p:cNvPr>
          <p:cNvSpPr>
            <a:spLocks noGrp="1"/>
          </p:cNvSpPr>
          <p:nvPr>
            <p:ph type="sldNum" sz="quarter" idx="5"/>
          </p:nvPr>
        </p:nvSpPr>
        <p:spPr/>
        <p:txBody>
          <a:bodyPr/>
          <a:lstStyle/>
          <a:p>
            <a:fld id="{E05D62EA-76EB-0745-989B-FED368094BB5}" type="slidenum">
              <a:rPr lang="en-US" smtClean="0"/>
              <a:t>10</a:t>
            </a:fld>
            <a:endParaRPr lang="en-US"/>
          </a:p>
        </p:txBody>
      </p:sp>
    </p:spTree>
    <p:extLst>
      <p:ext uri="{BB962C8B-B14F-4D97-AF65-F5344CB8AC3E}">
        <p14:creationId xmlns:p14="http://schemas.microsoft.com/office/powerpoint/2010/main" val="2458067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392C9-B35F-C816-9D1A-6613A0CB40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F8BB96-1705-7B51-08BD-D8AAEE3156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F8F26F-A45C-ED2A-E419-1CEF0CED1F76}"/>
              </a:ext>
            </a:extLst>
          </p:cNvPr>
          <p:cNvSpPr>
            <a:spLocks noGrp="1"/>
          </p:cNvSpPr>
          <p:nvPr>
            <p:ph type="body" idx="1"/>
          </p:nvPr>
        </p:nvSpPr>
        <p:spPr/>
        <p:txBody>
          <a:bodyPr/>
          <a:lstStyle/>
          <a:p>
            <a:r>
              <a:rPr lang="en-US" dirty="0"/>
              <a:t>Jen</a:t>
            </a:r>
          </a:p>
        </p:txBody>
      </p:sp>
      <p:sp>
        <p:nvSpPr>
          <p:cNvPr id="4" name="Slide Number Placeholder 3">
            <a:extLst>
              <a:ext uri="{FF2B5EF4-FFF2-40B4-BE49-F238E27FC236}">
                <a16:creationId xmlns:a16="http://schemas.microsoft.com/office/drawing/2014/main" id="{DF75EB03-F5B2-6338-3E30-F8A69C33EE4D}"/>
              </a:ext>
            </a:extLst>
          </p:cNvPr>
          <p:cNvSpPr>
            <a:spLocks noGrp="1"/>
          </p:cNvSpPr>
          <p:nvPr>
            <p:ph type="sldNum" sz="quarter" idx="5"/>
          </p:nvPr>
        </p:nvSpPr>
        <p:spPr/>
        <p:txBody>
          <a:bodyPr/>
          <a:lstStyle/>
          <a:p>
            <a:fld id="{E05D62EA-76EB-0745-989B-FED368094BB5}" type="slidenum">
              <a:rPr lang="en-US" smtClean="0"/>
              <a:t>11</a:t>
            </a:fld>
            <a:endParaRPr lang="en-US"/>
          </a:p>
        </p:txBody>
      </p:sp>
    </p:spTree>
    <p:extLst>
      <p:ext uri="{BB962C8B-B14F-4D97-AF65-F5344CB8AC3E}">
        <p14:creationId xmlns:p14="http://schemas.microsoft.com/office/powerpoint/2010/main" val="2670710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A47A5C-08EF-4058-AC80-4C7F49BA282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83232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E6408-B93F-40A7-AC30-D1D10A7A355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38185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200" b="1" i="0">
                <a:solidFill>
                  <a:srgbClr val="008000"/>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9/18/2025</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38100">
              <a:lnSpc>
                <a:spcPts val="1240"/>
              </a:lnSpc>
            </a:pPr>
            <a:fld id="{81D60167-4931-47E6-BA6A-407CBD079E47}" type="slidenum">
              <a:rPr spc="-25" dirty="0"/>
              <a:t>‹#›</a:t>
            </a:fld>
            <a:endParaRPr spc="-25"/>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White 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0F3475-340F-4D3A-BDB2-772DC340259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0000"/>
          <a:stretch/>
        </p:blipFill>
        <p:spPr>
          <a:xfrm>
            <a:off x="10177891" y="1795754"/>
            <a:ext cx="2014109" cy="4389120"/>
          </a:xfrm>
          <a:prstGeom prst="rect">
            <a:avLst/>
          </a:prstGeom>
        </p:spPr>
      </p:pic>
      <p:pic>
        <p:nvPicPr>
          <p:cNvPr id="23" name="Graphic 22">
            <a:extLst>
              <a:ext uri="{FF2B5EF4-FFF2-40B4-BE49-F238E27FC236}">
                <a16:creationId xmlns:a16="http://schemas.microsoft.com/office/drawing/2014/main" id="{1522C494-9473-48B7-8E11-E56CF3AA4E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22127" y="5468112"/>
            <a:ext cx="2169873" cy="1389888"/>
          </a:xfrm>
          <a:prstGeom prst="rect">
            <a:avLst/>
          </a:prstGeom>
        </p:spPr>
      </p:pic>
      <p:sp>
        <p:nvSpPr>
          <p:cNvPr id="8" name="Title 1">
            <a:extLst>
              <a:ext uri="{FF2B5EF4-FFF2-40B4-BE49-F238E27FC236}">
                <a16:creationId xmlns:a16="http://schemas.microsoft.com/office/drawing/2014/main" id="{C970977F-68E9-4E62-BFA2-585407A80C66}"/>
              </a:ext>
            </a:extLst>
          </p:cNvPr>
          <p:cNvSpPr>
            <a:spLocks noGrp="1"/>
          </p:cNvSpPr>
          <p:nvPr>
            <p:ph type="ctrTitle"/>
          </p:nvPr>
        </p:nvSpPr>
        <p:spPr>
          <a:xfrm>
            <a:off x="919310" y="2104481"/>
            <a:ext cx="9144000" cy="2214563"/>
          </a:xfrm>
        </p:spPr>
        <p:txBody>
          <a:bodyPr anchor="t" anchorCtr="0">
            <a:normAutofit/>
          </a:bodyPr>
          <a:lstStyle>
            <a:lvl1pPr algn="l">
              <a:defRPr sz="4800">
                <a:solidFill>
                  <a:srgbClr val="491840"/>
                </a:solidFill>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E28F92A-5748-4CF8-A908-9F8287CB431A}"/>
              </a:ext>
            </a:extLst>
          </p:cNvPr>
          <p:cNvSpPr>
            <a:spLocks noGrp="1"/>
          </p:cNvSpPr>
          <p:nvPr>
            <p:ph type="subTitle" idx="1"/>
          </p:nvPr>
        </p:nvSpPr>
        <p:spPr>
          <a:xfrm>
            <a:off x="917331" y="4364038"/>
            <a:ext cx="9144000" cy="1254247"/>
          </a:xfrm>
        </p:spPr>
        <p:txBody>
          <a:bodyPr anchor="b" anchorCtr="0"/>
          <a:lstStyle>
            <a:lvl1pPr marL="0" indent="0" algn="l">
              <a:buNone/>
              <a:defRPr sz="2400">
                <a:solidFill>
                  <a:srgbClr val="491840"/>
                </a:solidFill>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Text Placeholder 14">
            <a:extLst>
              <a:ext uri="{FF2B5EF4-FFF2-40B4-BE49-F238E27FC236}">
                <a16:creationId xmlns:a16="http://schemas.microsoft.com/office/drawing/2014/main" id="{675F2E5A-8822-403C-9A95-7C67A15BF4C7}"/>
              </a:ext>
            </a:extLst>
          </p:cNvPr>
          <p:cNvSpPr>
            <a:spLocks noGrp="1"/>
          </p:cNvSpPr>
          <p:nvPr>
            <p:ph type="body" sz="quarter" idx="12"/>
          </p:nvPr>
        </p:nvSpPr>
        <p:spPr>
          <a:xfrm>
            <a:off x="917331" y="5714113"/>
            <a:ext cx="8305800" cy="685800"/>
          </a:xfrm>
        </p:spPr>
        <p:txBody>
          <a:bodyPr>
            <a:normAutofit/>
          </a:bodyPr>
          <a:lstStyle>
            <a:lvl1pPr marL="0" indent="0">
              <a:buNone/>
              <a:defRPr sz="1800">
                <a:solidFill>
                  <a:srgbClr val="491840"/>
                </a:solidFill>
                <a:latin typeface="Arial Black" panose="020B0A04020102020204" pitchFamily="34" charset="0"/>
              </a:defRPr>
            </a:lvl1pPr>
            <a:lvl2pPr marL="231775" indent="0">
              <a:buNone/>
              <a:defRPr/>
            </a:lvl2pPr>
            <a:lvl3pPr marL="457200" indent="0">
              <a:buNone/>
              <a:defRPr/>
            </a:lvl3pPr>
            <a:lvl4pPr marL="690562" indent="0">
              <a:buNone/>
              <a:defRPr/>
            </a:lvl4pPr>
            <a:lvl5pPr marL="914400" indent="0">
              <a:buNone/>
              <a:defRPr/>
            </a:lvl5pPr>
          </a:lstStyle>
          <a:p>
            <a:pPr lvl="0"/>
            <a:r>
              <a:rPr lang="en-US"/>
              <a:t>Click to edit Master text styles</a:t>
            </a:r>
          </a:p>
        </p:txBody>
      </p:sp>
    </p:spTree>
    <p:extLst>
      <p:ext uri="{BB962C8B-B14F-4D97-AF65-F5344CB8AC3E}">
        <p14:creationId xmlns:p14="http://schemas.microsoft.com/office/powerpoint/2010/main" val="41857483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urple Title Slide">
    <p:bg>
      <p:bgRef idx="1001">
        <a:schemeClr val="bg2"/>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BF58FA-931B-46DF-B030-053F014F008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9929"/>
          <a:stretch/>
        </p:blipFill>
        <p:spPr>
          <a:xfrm>
            <a:off x="10166877" y="1795754"/>
            <a:ext cx="2025123" cy="4389120"/>
          </a:xfrm>
          <a:prstGeom prst="rect">
            <a:avLst/>
          </a:prstGeom>
        </p:spPr>
      </p:pic>
      <p:pic>
        <p:nvPicPr>
          <p:cNvPr id="20" name="Picture 19">
            <a:extLst>
              <a:ext uri="{FF2B5EF4-FFF2-40B4-BE49-F238E27FC236}">
                <a16:creationId xmlns:a16="http://schemas.microsoft.com/office/drawing/2014/main" id="{B891B518-4F55-4166-888C-492006813F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831" y="536779"/>
            <a:ext cx="1085022" cy="457200"/>
          </a:xfrm>
          <a:prstGeom prst="rect">
            <a:avLst/>
          </a:prstGeom>
        </p:spPr>
      </p:pic>
      <p:pic>
        <p:nvPicPr>
          <p:cNvPr id="15" name="Picture 14">
            <a:extLst>
              <a:ext uri="{FF2B5EF4-FFF2-40B4-BE49-F238E27FC236}">
                <a16:creationId xmlns:a16="http://schemas.microsoft.com/office/drawing/2014/main" id="{E6D3D8F0-DAB5-4F26-B4BC-101D9F8CE9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3367" y="5468112"/>
            <a:ext cx="2168633" cy="1389888"/>
          </a:xfrm>
          <a:prstGeom prst="rect">
            <a:avLst/>
          </a:prstGeom>
        </p:spPr>
      </p:pic>
      <p:sp>
        <p:nvSpPr>
          <p:cNvPr id="13" name="Title 1">
            <a:extLst>
              <a:ext uri="{FF2B5EF4-FFF2-40B4-BE49-F238E27FC236}">
                <a16:creationId xmlns:a16="http://schemas.microsoft.com/office/drawing/2014/main" id="{76196A5B-02C3-4D24-B356-2CBEA43EAFDE}"/>
              </a:ext>
            </a:extLst>
          </p:cNvPr>
          <p:cNvSpPr>
            <a:spLocks noGrp="1"/>
          </p:cNvSpPr>
          <p:nvPr>
            <p:ph type="ctrTitle"/>
          </p:nvPr>
        </p:nvSpPr>
        <p:spPr>
          <a:xfrm>
            <a:off x="919310" y="2104481"/>
            <a:ext cx="9144000" cy="2214563"/>
          </a:xfrm>
        </p:spPr>
        <p:txBody>
          <a:bodyPr anchor="t" anchorCtr="0">
            <a:normAutofit/>
          </a:bodyPr>
          <a:lstStyle>
            <a:lvl1pPr algn="l">
              <a:defRPr sz="4800"/>
            </a:lvl1pPr>
          </a:lstStyle>
          <a:p>
            <a:r>
              <a:rPr lang="en-US"/>
              <a:t>Click to edit Master title style</a:t>
            </a:r>
            <a:endParaRPr lang="en-US" dirty="0"/>
          </a:p>
        </p:txBody>
      </p:sp>
      <p:sp>
        <p:nvSpPr>
          <p:cNvPr id="14" name="Text Placeholder 14">
            <a:extLst>
              <a:ext uri="{FF2B5EF4-FFF2-40B4-BE49-F238E27FC236}">
                <a16:creationId xmlns:a16="http://schemas.microsoft.com/office/drawing/2014/main" id="{50E1BC9F-2A07-448D-A568-4DE75DCACF00}"/>
              </a:ext>
            </a:extLst>
          </p:cNvPr>
          <p:cNvSpPr>
            <a:spLocks noGrp="1"/>
          </p:cNvSpPr>
          <p:nvPr>
            <p:ph type="body" sz="quarter" idx="12"/>
          </p:nvPr>
        </p:nvSpPr>
        <p:spPr>
          <a:xfrm>
            <a:off x="917331" y="5714113"/>
            <a:ext cx="8305800" cy="685800"/>
          </a:xfrm>
        </p:spPr>
        <p:txBody>
          <a:bodyPr>
            <a:normAutofit/>
          </a:bodyPr>
          <a:lstStyle>
            <a:lvl1pPr marL="0" indent="0">
              <a:buNone/>
              <a:defRPr sz="1800">
                <a:solidFill>
                  <a:schemeClr val="tx1"/>
                </a:solidFill>
                <a:latin typeface="Arial Black" panose="020B0A04020102020204" pitchFamily="34" charset="0"/>
              </a:defRPr>
            </a:lvl1pPr>
            <a:lvl2pPr marL="231775" indent="0">
              <a:buNone/>
              <a:defRPr/>
            </a:lvl2pPr>
            <a:lvl3pPr marL="457200" indent="0">
              <a:buNone/>
              <a:defRPr/>
            </a:lvl3pPr>
            <a:lvl4pPr marL="690562" indent="0">
              <a:buNone/>
              <a:defRPr/>
            </a:lvl4pPr>
            <a:lvl5pPr marL="914400" indent="0">
              <a:buNone/>
              <a:defRPr/>
            </a:lvl5pPr>
          </a:lstStyle>
          <a:p>
            <a:pPr lvl="0"/>
            <a:r>
              <a:rPr lang="en-US"/>
              <a:t>Click to edit Master text styles</a:t>
            </a:r>
          </a:p>
        </p:txBody>
      </p:sp>
      <p:sp>
        <p:nvSpPr>
          <p:cNvPr id="17" name="Subtitle 2">
            <a:extLst>
              <a:ext uri="{FF2B5EF4-FFF2-40B4-BE49-F238E27FC236}">
                <a16:creationId xmlns:a16="http://schemas.microsoft.com/office/drawing/2014/main" id="{7D0C96D1-9BB5-47C1-B4C7-BC4A8F581834}"/>
              </a:ext>
            </a:extLst>
          </p:cNvPr>
          <p:cNvSpPr>
            <a:spLocks noGrp="1"/>
          </p:cNvSpPr>
          <p:nvPr>
            <p:ph type="subTitle" idx="1"/>
          </p:nvPr>
        </p:nvSpPr>
        <p:spPr>
          <a:xfrm>
            <a:off x="917331" y="4364038"/>
            <a:ext cx="9144000" cy="1254247"/>
          </a:xfrm>
        </p:spPr>
        <p:txBody>
          <a:bodyPr anchor="b" anchorCtr="0"/>
          <a:lstStyle>
            <a:lvl1pPr marL="0" indent="0" algn="l">
              <a:buNone/>
              <a:defRPr sz="2400">
                <a:solidFill>
                  <a:schemeClr val="tx1"/>
                </a:solidFill>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65082608"/>
      </p:ext>
    </p:extLst>
  </p:cSld>
  <p:clrMapOvr>
    <a:overrideClrMapping bg1="dk1" tx1="lt1" bg2="dk2" tx2="lt2" accent1="accent1" accent2="accent2" accent3="accent3" accent4="accent4" accent5="accent5" accent6="accent6" hlink="hlink" folHlink="folHlink"/>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436451D-4839-4F53-8283-02EC49CF25F0}"/>
              </a:ext>
            </a:extLst>
          </p:cNvPr>
          <p:cNvSpPr>
            <a:spLocks noGrp="1"/>
          </p:cNvSpPr>
          <p:nvPr>
            <p:ph type="sldNum" sz="quarter" idx="12"/>
          </p:nvPr>
        </p:nvSpPr>
        <p:spPr>
          <a:xfrm>
            <a:off x="9584853" y="6356350"/>
            <a:ext cx="1235547" cy="365125"/>
          </a:xfrm>
        </p:spPr>
        <p:txBody>
          <a:bodyPr/>
          <a:lstStyle/>
          <a:p>
            <a:fld id="{5ACCCE96-6DA8-419A-8EEC-DC24A2139EB8}" type="slidenum">
              <a:rPr lang="en-US" smtClean="0"/>
              <a:t>‹#›</a:t>
            </a:fld>
            <a:endParaRPr lang="en-US" dirty="0"/>
          </a:p>
        </p:txBody>
      </p:sp>
      <p:sp>
        <p:nvSpPr>
          <p:cNvPr id="2" name="Title 1">
            <a:extLst>
              <a:ext uri="{FF2B5EF4-FFF2-40B4-BE49-F238E27FC236}">
                <a16:creationId xmlns:a16="http://schemas.microsoft.com/office/drawing/2014/main" id="{0B045469-AF72-4345-B619-B6F7EC237645}"/>
              </a:ext>
            </a:extLst>
          </p:cNvPr>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6CF91E0-2725-4AD4-AD5A-CE9E993EA1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AA2944E-3F8F-47F2-B1F4-F715731473A0}"/>
              </a:ext>
            </a:extLst>
          </p:cNvPr>
          <p:cNvSpPr>
            <a:spLocks noGrp="1"/>
          </p:cNvSpPr>
          <p:nvPr>
            <p:ph type="dt" sz="half" idx="10"/>
          </p:nvPr>
        </p:nvSpPr>
        <p:spPr>
          <a:xfrm>
            <a:off x="609600" y="6356350"/>
            <a:ext cx="2110597" cy="365125"/>
          </a:xfrm>
        </p:spPr>
        <p:txBody>
          <a:bodyPr/>
          <a:lstStyle/>
          <a:p>
            <a:fld id="{4842DB33-27C8-42E7-93BB-4B0FBED02836}" type="datetime4">
              <a:rPr lang="en-US" smtClean="0"/>
              <a:t>September 18, 2025</a:t>
            </a:fld>
            <a:endParaRPr lang="en-US" dirty="0"/>
          </a:p>
        </p:txBody>
      </p:sp>
      <p:sp>
        <p:nvSpPr>
          <p:cNvPr id="5" name="Footer Placeholder 4">
            <a:extLst>
              <a:ext uri="{FF2B5EF4-FFF2-40B4-BE49-F238E27FC236}">
                <a16:creationId xmlns:a16="http://schemas.microsoft.com/office/drawing/2014/main" id="{95AD8D4B-5AC3-452C-85BD-2B435E3EF90C}"/>
              </a:ext>
            </a:extLst>
          </p:cNvPr>
          <p:cNvSpPr>
            <a:spLocks noGrp="1"/>
          </p:cNvSpPr>
          <p:nvPr>
            <p:ph type="ftr" sz="quarter" idx="11"/>
          </p:nvPr>
        </p:nvSpPr>
        <p:spPr>
          <a:xfrm>
            <a:off x="3263900" y="6356350"/>
            <a:ext cx="5664200" cy="365125"/>
          </a:xfrm>
        </p:spPr>
        <p:txBody>
          <a:bodyPr/>
          <a:lstStyle/>
          <a:p>
            <a:r>
              <a:rPr lang="en-US" dirty="0"/>
              <a:t>PRIVILEGED and CONFIDENTIAL and/or ATTORNEY WORK PRODUCT.</a:t>
            </a:r>
          </a:p>
        </p:txBody>
      </p:sp>
    </p:spTree>
    <p:extLst>
      <p:ext uri="{BB962C8B-B14F-4D97-AF65-F5344CB8AC3E}">
        <p14:creationId xmlns:p14="http://schemas.microsoft.com/office/powerpoint/2010/main" val="183249399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436451D-4839-4F53-8283-02EC49CF25F0}"/>
              </a:ext>
            </a:extLst>
          </p:cNvPr>
          <p:cNvSpPr>
            <a:spLocks noGrp="1"/>
          </p:cNvSpPr>
          <p:nvPr>
            <p:ph type="sldNum" sz="quarter" idx="12"/>
          </p:nvPr>
        </p:nvSpPr>
        <p:spPr>
          <a:xfrm>
            <a:off x="9584853" y="6356350"/>
            <a:ext cx="1235547" cy="365125"/>
          </a:xfrm>
        </p:spPr>
        <p:txBody>
          <a:bodyPr/>
          <a:lstStyle/>
          <a:p>
            <a:fld id="{5ACCCE96-6DA8-419A-8EEC-DC24A2139EB8}" type="slidenum">
              <a:rPr lang="en-US" smtClean="0"/>
              <a:t>‹#›</a:t>
            </a:fld>
            <a:endParaRPr lang="en-US" dirty="0"/>
          </a:p>
        </p:txBody>
      </p:sp>
      <p:sp>
        <p:nvSpPr>
          <p:cNvPr id="2" name="Title 1">
            <a:extLst>
              <a:ext uri="{FF2B5EF4-FFF2-40B4-BE49-F238E27FC236}">
                <a16:creationId xmlns:a16="http://schemas.microsoft.com/office/drawing/2014/main" id="{0B045469-AF72-4345-B619-B6F7EC237645}"/>
              </a:ext>
            </a:extLst>
          </p:cNvPr>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6CF91E0-2725-4AD4-AD5A-CE9E993EA1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AA2944E-3F8F-47F2-B1F4-F715731473A0}"/>
              </a:ext>
            </a:extLst>
          </p:cNvPr>
          <p:cNvSpPr>
            <a:spLocks noGrp="1"/>
          </p:cNvSpPr>
          <p:nvPr>
            <p:ph type="dt" sz="half" idx="10"/>
          </p:nvPr>
        </p:nvSpPr>
        <p:spPr>
          <a:xfrm>
            <a:off x="609600" y="6356350"/>
            <a:ext cx="2110597" cy="365125"/>
          </a:xfrm>
        </p:spPr>
        <p:txBody>
          <a:bodyPr/>
          <a:lstStyle/>
          <a:p>
            <a:fld id="{4842DB33-27C8-42E7-93BB-4B0FBED02836}" type="datetime4">
              <a:rPr lang="en-US" smtClean="0"/>
              <a:t>September 18, 2025</a:t>
            </a:fld>
            <a:endParaRPr lang="en-US" dirty="0"/>
          </a:p>
        </p:txBody>
      </p:sp>
      <p:sp>
        <p:nvSpPr>
          <p:cNvPr id="5" name="Footer Placeholder 4">
            <a:extLst>
              <a:ext uri="{FF2B5EF4-FFF2-40B4-BE49-F238E27FC236}">
                <a16:creationId xmlns:a16="http://schemas.microsoft.com/office/drawing/2014/main" id="{95AD8D4B-5AC3-452C-85BD-2B435E3EF90C}"/>
              </a:ext>
            </a:extLst>
          </p:cNvPr>
          <p:cNvSpPr>
            <a:spLocks noGrp="1"/>
          </p:cNvSpPr>
          <p:nvPr>
            <p:ph type="ftr" sz="quarter" idx="11"/>
          </p:nvPr>
        </p:nvSpPr>
        <p:spPr>
          <a:xfrm>
            <a:off x="3263900" y="6356350"/>
            <a:ext cx="5664200" cy="365125"/>
          </a:xfrm>
        </p:spPr>
        <p:txBody>
          <a:bodyPr/>
          <a:lstStyle/>
          <a:p>
            <a:r>
              <a:rPr lang="en-US" dirty="0"/>
              <a:t>PRIVILEGED and CONFIDENTIAL and/or ATTORNEY WORK PRODUCT.</a:t>
            </a:r>
          </a:p>
        </p:txBody>
      </p:sp>
      <p:sp>
        <p:nvSpPr>
          <p:cNvPr id="7" name="Rectangle 6">
            <a:extLst>
              <a:ext uri="{FF2B5EF4-FFF2-40B4-BE49-F238E27FC236}">
                <a16:creationId xmlns:a16="http://schemas.microsoft.com/office/drawing/2014/main" id="{10B85A18-A2C8-4549-B0CB-EAB36E85DD07}"/>
              </a:ext>
            </a:extLst>
          </p:cNvPr>
          <p:cNvSpPr/>
          <p:nvPr/>
        </p:nvSpPr>
        <p:spPr>
          <a:xfrm>
            <a:off x="0" y="0"/>
            <a:ext cx="12192000" cy="457200"/>
          </a:xfrm>
          <a:prstGeom prst="rect">
            <a:avLst/>
          </a:prstGeom>
          <a:solidFill>
            <a:srgbClr val="491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pic>
        <p:nvPicPr>
          <p:cNvPr id="8" name="Picture 7">
            <a:extLst>
              <a:ext uri="{FF2B5EF4-FFF2-40B4-BE49-F238E27FC236}">
                <a16:creationId xmlns:a16="http://schemas.microsoft.com/office/drawing/2014/main" id="{27494F01-A71B-4E60-B0E3-28BA0A4F3B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680"/>
            <a:ext cx="1234088" cy="274320"/>
          </a:xfrm>
          <a:prstGeom prst="rect">
            <a:avLst/>
          </a:prstGeom>
        </p:spPr>
      </p:pic>
    </p:spTree>
    <p:extLst>
      <p:ext uri="{BB962C8B-B14F-4D97-AF65-F5344CB8AC3E}">
        <p14:creationId xmlns:p14="http://schemas.microsoft.com/office/powerpoint/2010/main" val="237304096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436451D-4839-4F53-8283-02EC49CF25F0}"/>
              </a:ext>
            </a:extLst>
          </p:cNvPr>
          <p:cNvSpPr>
            <a:spLocks noGrp="1"/>
          </p:cNvSpPr>
          <p:nvPr>
            <p:ph type="sldNum" sz="quarter" idx="12"/>
          </p:nvPr>
        </p:nvSpPr>
        <p:spPr>
          <a:xfrm>
            <a:off x="9584853" y="6356350"/>
            <a:ext cx="1235547" cy="365125"/>
          </a:xfrm>
        </p:spPr>
        <p:txBody>
          <a:bodyPr/>
          <a:lstStyle/>
          <a:p>
            <a:fld id="{5ACCCE96-6DA8-419A-8EEC-DC24A2139EB8}" type="slidenum">
              <a:rPr lang="en-US" smtClean="0"/>
              <a:t>‹#›</a:t>
            </a:fld>
            <a:endParaRPr lang="en-US" dirty="0"/>
          </a:p>
        </p:txBody>
      </p:sp>
      <p:sp>
        <p:nvSpPr>
          <p:cNvPr id="2" name="Title 1">
            <a:extLst>
              <a:ext uri="{FF2B5EF4-FFF2-40B4-BE49-F238E27FC236}">
                <a16:creationId xmlns:a16="http://schemas.microsoft.com/office/drawing/2014/main" id="{0B045469-AF72-4345-B619-B6F7EC237645}"/>
              </a:ext>
            </a:extLst>
          </p:cNvPr>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6CF91E0-2725-4AD4-AD5A-CE9E993EA1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AA2944E-3F8F-47F2-B1F4-F715731473A0}"/>
              </a:ext>
            </a:extLst>
          </p:cNvPr>
          <p:cNvSpPr>
            <a:spLocks noGrp="1"/>
          </p:cNvSpPr>
          <p:nvPr>
            <p:ph type="dt" sz="half" idx="10"/>
          </p:nvPr>
        </p:nvSpPr>
        <p:spPr>
          <a:xfrm>
            <a:off x="609600" y="6356350"/>
            <a:ext cx="2110597" cy="365125"/>
          </a:xfrm>
        </p:spPr>
        <p:txBody>
          <a:bodyPr/>
          <a:lstStyle/>
          <a:p>
            <a:fld id="{4842DB33-27C8-42E7-93BB-4B0FBED02836}" type="datetime4">
              <a:rPr lang="en-US" smtClean="0"/>
              <a:t>September 18, 2025</a:t>
            </a:fld>
            <a:endParaRPr lang="en-US" dirty="0"/>
          </a:p>
        </p:txBody>
      </p:sp>
      <p:sp>
        <p:nvSpPr>
          <p:cNvPr id="5" name="Footer Placeholder 4">
            <a:extLst>
              <a:ext uri="{FF2B5EF4-FFF2-40B4-BE49-F238E27FC236}">
                <a16:creationId xmlns:a16="http://schemas.microsoft.com/office/drawing/2014/main" id="{95AD8D4B-5AC3-452C-85BD-2B435E3EF90C}"/>
              </a:ext>
            </a:extLst>
          </p:cNvPr>
          <p:cNvSpPr>
            <a:spLocks noGrp="1"/>
          </p:cNvSpPr>
          <p:nvPr>
            <p:ph type="ftr" sz="quarter" idx="11"/>
          </p:nvPr>
        </p:nvSpPr>
        <p:spPr>
          <a:xfrm>
            <a:off x="3263900" y="6356350"/>
            <a:ext cx="5664200" cy="365125"/>
          </a:xfrm>
        </p:spPr>
        <p:txBody>
          <a:bodyPr/>
          <a:lstStyle/>
          <a:p>
            <a:r>
              <a:rPr lang="en-US" dirty="0"/>
              <a:t>PRIVILEGED and CONFIDENTIAL and/or ATTORNEY WORK PRODUCT.</a:t>
            </a:r>
          </a:p>
        </p:txBody>
      </p:sp>
      <p:pic>
        <p:nvPicPr>
          <p:cNvPr id="8" name="Picture 7">
            <a:extLst>
              <a:ext uri="{FF2B5EF4-FFF2-40B4-BE49-F238E27FC236}">
                <a16:creationId xmlns:a16="http://schemas.microsoft.com/office/drawing/2014/main" id="{27494F01-A71B-4E60-B0E3-28BA0A4F3BE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8735" y="106680"/>
            <a:ext cx="1226217" cy="274320"/>
          </a:xfrm>
          <a:prstGeom prst="rect">
            <a:avLst/>
          </a:prstGeom>
        </p:spPr>
      </p:pic>
    </p:spTree>
    <p:extLst>
      <p:ext uri="{BB962C8B-B14F-4D97-AF65-F5344CB8AC3E}">
        <p14:creationId xmlns:p14="http://schemas.microsoft.com/office/powerpoint/2010/main" val="236709776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A559-7910-47A0-9614-3AD674956DF0}"/>
              </a:ext>
            </a:extLst>
          </p:cNvPr>
          <p:cNvSpPr>
            <a:spLocks noGrp="1"/>
          </p:cNvSpPr>
          <p:nvPr>
            <p:ph type="title"/>
          </p:nvPr>
        </p:nvSpPr>
        <p:spPr>
          <a:xfrm>
            <a:off x="831850" y="1709738"/>
            <a:ext cx="10515600" cy="2852737"/>
          </a:xfrm>
        </p:spPr>
        <p:txBody>
          <a:bodyPr anchor="b">
            <a:normAutofit/>
          </a:bodyPr>
          <a:lstStyle>
            <a:lvl1pPr>
              <a:defRPr sz="2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518DC5-F0F2-460E-AC75-603881174A8F}"/>
              </a:ext>
            </a:extLst>
          </p:cNvPr>
          <p:cNvSpPr>
            <a:spLocks noGrp="1"/>
          </p:cNvSpPr>
          <p:nvPr>
            <p:ph type="body" idx="1"/>
          </p:nvPr>
        </p:nvSpPr>
        <p:spPr>
          <a:xfrm>
            <a:off x="831850" y="4589463"/>
            <a:ext cx="10515600" cy="1500187"/>
          </a:xfrm>
        </p:spPr>
        <p:txBody>
          <a:bodyPr>
            <a:normAutofit/>
          </a:bodyPr>
          <a:lstStyle>
            <a:lvl1pPr marL="0" indent="0">
              <a:buNone/>
              <a:defRPr sz="4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11654B-6155-43D8-B609-03CF75161DD2}"/>
              </a:ext>
            </a:extLst>
          </p:cNvPr>
          <p:cNvSpPr>
            <a:spLocks noGrp="1"/>
          </p:cNvSpPr>
          <p:nvPr>
            <p:ph type="dt" sz="half" idx="10"/>
          </p:nvPr>
        </p:nvSpPr>
        <p:spPr/>
        <p:txBody>
          <a:bodyPr/>
          <a:lstStyle/>
          <a:p>
            <a:fld id="{58F05B79-6083-4E27-B29D-CB1CF82EBE3C}" type="datetime4">
              <a:rPr lang="en-US" smtClean="0"/>
              <a:t>September 18, 2025</a:t>
            </a:fld>
            <a:endParaRPr lang="en-US" dirty="0"/>
          </a:p>
        </p:txBody>
      </p:sp>
      <p:sp>
        <p:nvSpPr>
          <p:cNvPr id="5" name="Footer Placeholder 4">
            <a:extLst>
              <a:ext uri="{FF2B5EF4-FFF2-40B4-BE49-F238E27FC236}">
                <a16:creationId xmlns:a16="http://schemas.microsoft.com/office/drawing/2014/main" id="{A8D6D407-8CB2-4F98-B75D-66ED5B02F275}"/>
              </a:ext>
            </a:extLst>
          </p:cNvPr>
          <p:cNvSpPr>
            <a:spLocks noGrp="1"/>
          </p:cNvSpPr>
          <p:nvPr>
            <p:ph type="ftr" sz="quarter" idx="11"/>
          </p:nvPr>
        </p:nvSpPr>
        <p:spPr/>
        <p:txBody>
          <a:bodyPr/>
          <a:lstStyle/>
          <a:p>
            <a:r>
              <a:rPr lang="en-US" dirty="0"/>
              <a:t>PRIVILEGED and CONFIDENTIAL and/or ATTORNEY WORK PRODUCT.</a:t>
            </a:r>
          </a:p>
        </p:txBody>
      </p:sp>
      <p:sp>
        <p:nvSpPr>
          <p:cNvPr id="6" name="Slide Number Placeholder 5">
            <a:extLst>
              <a:ext uri="{FF2B5EF4-FFF2-40B4-BE49-F238E27FC236}">
                <a16:creationId xmlns:a16="http://schemas.microsoft.com/office/drawing/2014/main" id="{CB7557BE-20A2-434B-AAF8-40FA12C1242D}"/>
              </a:ext>
            </a:extLst>
          </p:cNvPr>
          <p:cNvSpPr>
            <a:spLocks noGrp="1"/>
          </p:cNvSpPr>
          <p:nvPr>
            <p:ph type="sldNum" sz="quarter" idx="12"/>
          </p:nvPr>
        </p:nvSpPr>
        <p:spPr/>
        <p:txBody>
          <a:bodyPr/>
          <a:lstStyle/>
          <a:p>
            <a:fld id="{5ACCCE96-6DA8-419A-8EEC-DC24A2139EB8}" type="slidenum">
              <a:rPr lang="en-US" smtClean="0"/>
              <a:t>‹#›</a:t>
            </a:fld>
            <a:endParaRPr lang="en-US" dirty="0"/>
          </a:p>
        </p:txBody>
      </p:sp>
    </p:spTree>
    <p:extLst>
      <p:ext uri="{BB962C8B-B14F-4D97-AF65-F5344CB8AC3E}">
        <p14:creationId xmlns:p14="http://schemas.microsoft.com/office/powerpoint/2010/main" val="295630782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8FA6E-F192-4775-81F0-8CFA7E288B3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7BB13C-E903-4AFA-8793-E935FAA4DC12}"/>
              </a:ext>
            </a:extLst>
          </p:cNvPr>
          <p:cNvSpPr>
            <a:spLocks noGrp="1"/>
          </p:cNvSpPr>
          <p:nvPr>
            <p:ph sz="half" idx="1"/>
          </p:nvPr>
        </p:nvSpPr>
        <p:spPr>
          <a:xfrm>
            <a:off x="64546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072BD19-4977-4827-854B-81FA5EF8A0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9289CF-A634-4368-AC5B-AC184229BA6A}"/>
              </a:ext>
            </a:extLst>
          </p:cNvPr>
          <p:cNvSpPr>
            <a:spLocks noGrp="1"/>
          </p:cNvSpPr>
          <p:nvPr>
            <p:ph type="dt" sz="half" idx="10"/>
          </p:nvPr>
        </p:nvSpPr>
        <p:spPr/>
        <p:txBody>
          <a:bodyPr/>
          <a:lstStyle/>
          <a:p>
            <a:fld id="{8821BDA4-C466-4120-A857-8D2D87B93D5E}" type="datetime4">
              <a:rPr lang="en-US" smtClean="0"/>
              <a:t>September 18, 2025</a:t>
            </a:fld>
            <a:endParaRPr lang="en-US" dirty="0"/>
          </a:p>
        </p:txBody>
      </p:sp>
      <p:sp>
        <p:nvSpPr>
          <p:cNvPr id="6" name="Footer Placeholder 5">
            <a:extLst>
              <a:ext uri="{FF2B5EF4-FFF2-40B4-BE49-F238E27FC236}">
                <a16:creationId xmlns:a16="http://schemas.microsoft.com/office/drawing/2014/main" id="{A2590C84-2E52-4CAC-83EA-2EFAE5CEF89B}"/>
              </a:ext>
            </a:extLst>
          </p:cNvPr>
          <p:cNvSpPr>
            <a:spLocks noGrp="1"/>
          </p:cNvSpPr>
          <p:nvPr>
            <p:ph type="ftr" sz="quarter" idx="11"/>
          </p:nvPr>
        </p:nvSpPr>
        <p:spPr/>
        <p:txBody>
          <a:bodyPr/>
          <a:lstStyle/>
          <a:p>
            <a:r>
              <a:rPr lang="en-US" dirty="0"/>
              <a:t>PRIVILEGED and CONFIDENTIAL and/or ATTORNEY WORK PRODUCT.</a:t>
            </a:r>
          </a:p>
        </p:txBody>
      </p:sp>
      <p:sp>
        <p:nvSpPr>
          <p:cNvPr id="7" name="Slide Number Placeholder 6">
            <a:extLst>
              <a:ext uri="{FF2B5EF4-FFF2-40B4-BE49-F238E27FC236}">
                <a16:creationId xmlns:a16="http://schemas.microsoft.com/office/drawing/2014/main" id="{72966C33-1F7F-41F9-94B3-056270E52C54}"/>
              </a:ext>
            </a:extLst>
          </p:cNvPr>
          <p:cNvSpPr>
            <a:spLocks noGrp="1"/>
          </p:cNvSpPr>
          <p:nvPr>
            <p:ph type="sldNum" sz="quarter" idx="12"/>
          </p:nvPr>
        </p:nvSpPr>
        <p:spPr/>
        <p:txBody>
          <a:bodyPr/>
          <a:lstStyle/>
          <a:p>
            <a:fld id="{5ACCCE96-6DA8-419A-8EEC-DC24A2139EB8}" type="slidenum">
              <a:rPr lang="en-US" smtClean="0"/>
              <a:t>‹#›</a:t>
            </a:fld>
            <a:endParaRPr lang="en-US" dirty="0"/>
          </a:p>
        </p:txBody>
      </p:sp>
    </p:spTree>
    <p:extLst>
      <p:ext uri="{BB962C8B-B14F-4D97-AF65-F5344CB8AC3E}">
        <p14:creationId xmlns:p14="http://schemas.microsoft.com/office/powerpoint/2010/main" val="371391189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AFBCB-40CC-4116-9FE1-26685E9D6B17}"/>
              </a:ext>
            </a:extLst>
          </p:cNvPr>
          <p:cNvSpPr>
            <a:spLocks noGrp="1"/>
          </p:cNvSpPr>
          <p:nvPr>
            <p:ph type="title"/>
          </p:nvPr>
        </p:nvSpPr>
        <p:spPr>
          <a:xfrm>
            <a:off x="627530" y="457200"/>
            <a:ext cx="10515600" cy="1233488"/>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3F2A3E2-0AFD-4D9A-9E4A-556181AB5C51}"/>
              </a:ext>
            </a:extLst>
          </p:cNvPr>
          <p:cNvSpPr>
            <a:spLocks noGrp="1"/>
          </p:cNvSpPr>
          <p:nvPr>
            <p:ph type="body" idx="1"/>
          </p:nvPr>
        </p:nvSpPr>
        <p:spPr>
          <a:xfrm>
            <a:off x="62753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B385C3-A663-4A62-95B9-DF34A680AD4B}"/>
              </a:ext>
            </a:extLst>
          </p:cNvPr>
          <p:cNvSpPr>
            <a:spLocks noGrp="1"/>
          </p:cNvSpPr>
          <p:nvPr>
            <p:ph sz="half" idx="2"/>
          </p:nvPr>
        </p:nvSpPr>
        <p:spPr>
          <a:xfrm>
            <a:off x="62753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DC6EC9-5352-469E-AFA9-C637371981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FC026B-FA03-4F9E-84E0-8236BBCCCD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94FB64-0AC5-446D-90FD-920BD3111F25}"/>
              </a:ext>
            </a:extLst>
          </p:cNvPr>
          <p:cNvSpPr>
            <a:spLocks noGrp="1"/>
          </p:cNvSpPr>
          <p:nvPr>
            <p:ph type="dt" sz="half" idx="10"/>
          </p:nvPr>
        </p:nvSpPr>
        <p:spPr/>
        <p:txBody>
          <a:bodyPr/>
          <a:lstStyle/>
          <a:p>
            <a:fld id="{8AB12A63-F229-4D83-A02B-09E944E8C1DF}" type="datetime4">
              <a:rPr lang="en-US" smtClean="0"/>
              <a:t>September 18, 2025</a:t>
            </a:fld>
            <a:endParaRPr lang="en-US" dirty="0"/>
          </a:p>
        </p:txBody>
      </p:sp>
      <p:sp>
        <p:nvSpPr>
          <p:cNvPr id="8" name="Footer Placeholder 7">
            <a:extLst>
              <a:ext uri="{FF2B5EF4-FFF2-40B4-BE49-F238E27FC236}">
                <a16:creationId xmlns:a16="http://schemas.microsoft.com/office/drawing/2014/main" id="{C08A6288-FC53-4365-87EE-52887830DFEA}"/>
              </a:ext>
            </a:extLst>
          </p:cNvPr>
          <p:cNvSpPr>
            <a:spLocks noGrp="1"/>
          </p:cNvSpPr>
          <p:nvPr>
            <p:ph type="ftr" sz="quarter" idx="11"/>
          </p:nvPr>
        </p:nvSpPr>
        <p:spPr/>
        <p:txBody>
          <a:bodyPr/>
          <a:lstStyle/>
          <a:p>
            <a:r>
              <a:rPr lang="en-US" dirty="0"/>
              <a:t>PRIVILEGED and CONFIDENTIAL and/or ATTORNEY WORK PRODUCT.</a:t>
            </a:r>
          </a:p>
        </p:txBody>
      </p:sp>
      <p:sp>
        <p:nvSpPr>
          <p:cNvPr id="9" name="Slide Number Placeholder 8">
            <a:extLst>
              <a:ext uri="{FF2B5EF4-FFF2-40B4-BE49-F238E27FC236}">
                <a16:creationId xmlns:a16="http://schemas.microsoft.com/office/drawing/2014/main" id="{2ABF11EA-EE40-4ECF-83A8-1B289D1B7A76}"/>
              </a:ext>
            </a:extLst>
          </p:cNvPr>
          <p:cNvSpPr>
            <a:spLocks noGrp="1"/>
          </p:cNvSpPr>
          <p:nvPr>
            <p:ph type="sldNum" sz="quarter" idx="12"/>
          </p:nvPr>
        </p:nvSpPr>
        <p:spPr/>
        <p:txBody>
          <a:bodyPr/>
          <a:lstStyle/>
          <a:p>
            <a:fld id="{5ACCCE96-6DA8-419A-8EEC-DC24A2139EB8}" type="slidenum">
              <a:rPr lang="en-US" smtClean="0"/>
              <a:t>‹#›</a:t>
            </a:fld>
            <a:endParaRPr lang="en-US" dirty="0"/>
          </a:p>
        </p:txBody>
      </p:sp>
    </p:spTree>
    <p:extLst>
      <p:ext uri="{BB962C8B-B14F-4D97-AF65-F5344CB8AC3E}">
        <p14:creationId xmlns:p14="http://schemas.microsoft.com/office/powerpoint/2010/main" val="262775424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2E97-F7C9-4798-9053-AA6EA3353FB0}"/>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6F2A8782-AA68-4C7D-8033-BE6D4F54E73D}"/>
              </a:ext>
            </a:extLst>
          </p:cNvPr>
          <p:cNvSpPr>
            <a:spLocks noGrp="1"/>
          </p:cNvSpPr>
          <p:nvPr>
            <p:ph type="dt" sz="half" idx="10"/>
          </p:nvPr>
        </p:nvSpPr>
        <p:spPr/>
        <p:txBody>
          <a:bodyPr/>
          <a:lstStyle/>
          <a:p>
            <a:fld id="{0007A808-6838-4C5F-8CFD-5E65C111141D}" type="datetime4">
              <a:rPr lang="en-US" smtClean="0"/>
              <a:t>September 18, 2025</a:t>
            </a:fld>
            <a:endParaRPr lang="en-US" dirty="0"/>
          </a:p>
        </p:txBody>
      </p:sp>
      <p:sp>
        <p:nvSpPr>
          <p:cNvPr id="4" name="Footer Placeholder 3">
            <a:extLst>
              <a:ext uri="{FF2B5EF4-FFF2-40B4-BE49-F238E27FC236}">
                <a16:creationId xmlns:a16="http://schemas.microsoft.com/office/drawing/2014/main" id="{1FE0871C-CF1B-4FB8-9EA4-B81945A201D6}"/>
              </a:ext>
            </a:extLst>
          </p:cNvPr>
          <p:cNvSpPr>
            <a:spLocks noGrp="1"/>
          </p:cNvSpPr>
          <p:nvPr>
            <p:ph type="ftr" sz="quarter" idx="11"/>
          </p:nvPr>
        </p:nvSpPr>
        <p:spPr/>
        <p:txBody>
          <a:bodyPr/>
          <a:lstStyle/>
          <a:p>
            <a:r>
              <a:rPr lang="en-US" dirty="0"/>
              <a:t>PRIVILEGED and CONFIDENTIAL and/or ATTORNEY WORK PRODUCT.</a:t>
            </a:r>
          </a:p>
        </p:txBody>
      </p:sp>
      <p:sp>
        <p:nvSpPr>
          <p:cNvPr id="5" name="Slide Number Placeholder 4">
            <a:extLst>
              <a:ext uri="{FF2B5EF4-FFF2-40B4-BE49-F238E27FC236}">
                <a16:creationId xmlns:a16="http://schemas.microsoft.com/office/drawing/2014/main" id="{D0998473-0BB8-4F3C-8017-973C6DCB5B89}"/>
              </a:ext>
            </a:extLst>
          </p:cNvPr>
          <p:cNvSpPr>
            <a:spLocks noGrp="1"/>
          </p:cNvSpPr>
          <p:nvPr>
            <p:ph type="sldNum" sz="quarter" idx="12"/>
          </p:nvPr>
        </p:nvSpPr>
        <p:spPr/>
        <p:txBody>
          <a:bodyPr/>
          <a:lstStyle/>
          <a:p>
            <a:fld id="{5ACCCE96-6DA8-419A-8EEC-DC24A2139EB8}" type="slidenum">
              <a:rPr lang="en-US" smtClean="0"/>
              <a:t>‹#›</a:t>
            </a:fld>
            <a:endParaRPr lang="en-US" dirty="0"/>
          </a:p>
        </p:txBody>
      </p:sp>
    </p:spTree>
    <p:extLst>
      <p:ext uri="{BB962C8B-B14F-4D97-AF65-F5344CB8AC3E}">
        <p14:creationId xmlns:p14="http://schemas.microsoft.com/office/powerpoint/2010/main" val="362324839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645118-A33D-41CF-A26E-5073F333EB1B}"/>
              </a:ext>
            </a:extLst>
          </p:cNvPr>
          <p:cNvSpPr>
            <a:spLocks noGrp="1"/>
          </p:cNvSpPr>
          <p:nvPr>
            <p:ph type="dt" sz="half" idx="10"/>
          </p:nvPr>
        </p:nvSpPr>
        <p:spPr/>
        <p:txBody>
          <a:bodyPr/>
          <a:lstStyle/>
          <a:p>
            <a:fld id="{91BCDD7C-6BFD-45FE-A09D-0FD51F4627B0}" type="datetime4">
              <a:rPr lang="en-US" smtClean="0"/>
              <a:t>September 18, 2025</a:t>
            </a:fld>
            <a:endParaRPr lang="en-US" dirty="0"/>
          </a:p>
        </p:txBody>
      </p:sp>
      <p:sp>
        <p:nvSpPr>
          <p:cNvPr id="3" name="Footer Placeholder 2">
            <a:extLst>
              <a:ext uri="{FF2B5EF4-FFF2-40B4-BE49-F238E27FC236}">
                <a16:creationId xmlns:a16="http://schemas.microsoft.com/office/drawing/2014/main" id="{03F6AC2A-0424-41D2-88FA-E6D83CBBC336}"/>
              </a:ext>
            </a:extLst>
          </p:cNvPr>
          <p:cNvSpPr>
            <a:spLocks noGrp="1"/>
          </p:cNvSpPr>
          <p:nvPr>
            <p:ph type="ftr" sz="quarter" idx="11"/>
          </p:nvPr>
        </p:nvSpPr>
        <p:spPr/>
        <p:txBody>
          <a:bodyPr/>
          <a:lstStyle/>
          <a:p>
            <a:r>
              <a:rPr lang="en-US" dirty="0"/>
              <a:t>PRIVILEGED and CONFIDENTIAL and/or ATTORNEY WORK PRODUCT.</a:t>
            </a:r>
          </a:p>
        </p:txBody>
      </p:sp>
      <p:sp>
        <p:nvSpPr>
          <p:cNvPr id="4" name="Slide Number Placeholder 3">
            <a:extLst>
              <a:ext uri="{FF2B5EF4-FFF2-40B4-BE49-F238E27FC236}">
                <a16:creationId xmlns:a16="http://schemas.microsoft.com/office/drawing/2014/main" id="{F36D90D2-62CE-45B9-9290-3281067FDF79}"/>
              </a:ext>
            </a:extLst>
          </p:cNvPr>
          <p:cNvSpPr>
            <a:spLocks noGrp="1"/>
          </p:cNvSpPr>
          <p:nvPr>
            <p:ph type="sldNum" sz="quarter" idx="12"/>
          </p:nvPr>
        </p:nvSpPr>
        <p:spPr/>
        <p:txBody>
          <a:bodyPr/>
          <a:lstStyle/>
          <a:p>
            <a:fld id="{5ACCCE96-6DA8-419A-8EEC-DC24A2139EB8}" type="slidenum">
              <a:rPr lang="en-US" smtClean="0"/>
              <a:t>‹#›</a:t>
            </a:fld>
            <a:endParaRPr lang="en-US" dirty="0"/>
          </a:p>
        </p:txBody>
      </p:sp>
    </p:spTree>
    <p:extLst>
      <p:ext uri="{BB962C8B-B14F-4D97-AF65-F5344CB8AC3E}">
        <p14:creationId xmlns:p14="http://schemas.microsoft.com/office/powerpoint/2010/main" val="97457573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800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9/18/2025</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38100">
              <a:lnSpc>
                <a:spcPts val="1240"/>
              </a:lnSpc>
            </a:pPr>
            <a:fld id="{81D60167-4931-47E6-BA6A-407CBD079E47}" type="slidenum">
              <a:rPr spc="-25" dirty="0"/>
              <a:t>‹#›</a:t>
            </a:fld>
            <a:endParaRPr spc="-25"/>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White Conclusion Slide">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F1CCB9F-BBC9-42D6-9C2F-7545625405C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0000"/>
          <a:stretch/>
        </p:blipFill>
        <p:spPr>
          <a:xfrm>
            <a:off x="10177891" y="1795754"/>
            <a:ext cx="2014109" cy="4389120"/>
          </a:xfrm>
          <a:prstGeom prst="rect">
            <a:avLst/>
          </a:prstGeom>
        </p:spPr>
      </p:pic>
      <p:sp>
        <p:nvSpPr>
          <p:cNvPr id="13" name="Title 1">
            <a:extLst>
              <a:ext uri="{FF2B5EF4-FFF2-40B4-BE49-F238E27FC236}">
                <a16:creationId xmlns:a16="http://schemas.microsoft.com/office/drawing/2014/main" id="{76196A5B-02C3-4D24-B356-2CBEA43EAFDE}"/>
              </a:ext>
            </a:extLst>
          </p:cNvPr>
          <p:cNvSpPr>
            <a:spLocks noGrp="1"/>
          </p:cNvSpPr>
          <p:nvPr>
            <p:ph type="ctrTitle" hasCustomPrompt="1"/>
          </p:nvPr>
        </p:nvSpPr>
        <p:spPr>
          <a:xfrm>
            <a:off x="919310" y="2104481"/>
            <a:ext cx="9144000" cy="1324519"/>
          </a:xfrm>
        </p:spPr>
        <p:txBody>
          <a:bodyPr anchor="t" anchorCtr="0">
            <a:normAutofit/>
          </a:bodyPr>
          <a:lstStyle>
            <a:lvl1pPr algn="l">
              <a:defRPr sz="4800">
                <a:solidFill>
                  <a:schemeClr val="bg1"/>
                </a:solidFill>
              </a:defRPr>
            </a:lvl1pPr>
          </a:lstStyle>
          <a:p>
            <a:r>
              <a:rPr lang="en-US" dirty="0"/>
              <a:t>Click to edit Conclusion Text</a:t>
            </a:r>
          </a:p>
        </p:txBody>
      </p:sp>
      <p:sp>
        <p:nvSpPr>
          <p:cNvPr id="17" name="Subtitle 2">
            <a:extLst>
              <a:ext uri="{FF2B5EF4-FFF2-40B4-BE49-F238E27FC236}">
                <a16:creationId xmlns:a16="http://schemas.microsoft.com/office/drawing/2014/main" id="{7D0C96D1-9BB5-47C1-B4C7-BC4A8F581834}"/>
              </a:ext>
            </a:extLst>
          </p:cNvPr>
          <p:cNvSpPr>
            <a:spLocks noGrp="1"/>
          </p:cNvSpPr>
          <p:nvPr>
            <p:ph type="subTitle" idx="1" hasCustomPrompt="1"/>
          </p:nvPr>
        </p:nvSpPr>
        <p:spPr>
          <a:xfrm>
            <a:off x="4114800" y="4223486"/>
            <a:ext cx="5818359" cy="424714"/>
          </a:xfrm>
        </p:spPr>
        <p:txBody>
          <a:bodyPr/>
          <a:lstStyle>
            <a:lvl1pPr marL="0" indent="0" algn="l">
              <a:buNone/>
              <a:defRPr sz="2400" b="0">
                <a:solidFill>
                  <a:schemeClr val="bg1"/>
                </a:solidFill>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Your Name</a:t>
            </a:r>
          </a:p>
        </p:txBody>
      </p:sp>
      <p:sp>
        <p:nvSpPr>
          <p:cNvPr id="5" name="Text Placeholder 4">
            <a:extLst>
              <a:ext uri="{FF2B5EF4-FFF2-40B4-BE49-F238E27FC236}">
                <a16:creationId xmlns:a16="http://schemas.microsoft.com/office/drawing/2014/main" id="{2B6BDF4D-8F18-4036-90A4-4A6115B81B72}"/>
              </a:ext>
            </a:extLst>
          </p:cNvPr>
          <p:cNvSpPr>
            <a:spLocks noGrp="1"/>
          </p:cNvSpPr>
          <p:nvPr>
            <p:ph type="body" sz="quarter" idx="13" hasCustomPrompt="1"/>
          </p:nvPr>
        </p:nvSpPr>
        <p:spPr>
          <a:xfrm>
            <a:off x="4114800" y="4724400"/>
            <a:ext cx="5818188" cy="1219200"/>
          </a:xfrm>
        </p:spPr>
        <p:txBody>
          <a:bodyPr>
            <a:normAutofit/>
          </a:bodyPr>
          <a:lstStyle>
            <a:lvl1pPr marL="0" indent="0">
              <a:lnSpc>
                <a:spcPct val="100000"/>
              </a:lnSpc>
              <a:buNone/>
              <a:defRPr sz="1800">
                <a:solidFill>
                  <a:schemeClr val="bg1"/>
                </a:solidFill>
              </a:defRPr>
            </a:lvl1pPr>
          </a:lstStyle>
          <a:p>
            <a:pPr lvl="0"/>
            <a:r>
              <a:rPr lang="en-US" dirty="0"/>
              <a:t>Contact Information</a:t>
            </a:r>
          </a:p>
        </p:txBody>
      </p:sp>
      <p:sp>
        <p:nvSpPr>
          <p:cNvPr id="7" name="Picture Placeholder 6">
            <a:extLst>
              <a:ext uri="{FF2B5EF4-FFF2-40B4-BE49-F238E27FC236}">
                <a16:creationId xmlns:a16="http://schemas.microsoft.com/office/drawing/2014/main" id="{4E7E64BF-56BA-423A-9A69-12B05C60C237}"/>
              </a:ext>
            </a:extLst>
          </p:cNvPr>
          <p:cNvSpPr>
            <a:spLocks noGrp="1"/>
          </p:cNvSpPr>
          <p:nvPr>
            <p:ph type="pic" sz="quarter" idx="14"/>
          </p:nvPr>
        </p:nvSpPr>
        <p:spPr>
          <a:xfrm>
            <a:off x="2057400" y="3929902"/>
            <a:ext cx="1828800" cy="1828800"/>
          </a:xfrm>
        </p:spPr>
        <p:txBody>
          <a:bodyPr/>
          <a:lstStyle>
            <a:lvl1pPr marL="0" indent="0">
              <a:buNone/>
              <a:defRPr>
                <a:solidFill>
                  <a:schemeClr val="bg1"/>
                </a:solidFill>
              </a:defRPr>
            </a:lvl1pPr>
          </a:lstStyle>
          <a:p>
            <a:r>
              <a:rPr lang="en-US" dirty="0"/>
              <a:t>Click icon to add picture</a:t>
            </a:r>
          </a:p>
        </p:txBody>
      </p:sp>
      <p:pic>
        <p:nvPicPr>
          <p:cNvPr id="9" name="Picture 8">
            <a:extLst>
              <a:ext uri="{FF2B5EF4-FFF2-40B4-BE49-F238E27FC236}">
                <a16:creationId xmlns:a16="http://schemas.microsoft.com/office/drawing/2014/main" id="{A7AB5C49-288E-4B25-9AA0-477DEF1282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533400"/>
            <a:ext cx="1519030" cy="640080"/>
          </a:xfrm>
          <a:prstGeom prst="rect">
            <a:avLst/>
          </a:prstGeom>
        </p:spPr>
      </p:pic>
      <p:pic>
        <p:nvPicPr>
          <p:cNvPr id="11" name="Graphic 10">
            <a:extLst>
              <a:ext uri="{FF2B5EF4-FFF2-40B4-BE49-F238E27FC236}">
                <a16:creationId xmlns:a16="http://schemas.microsoft.com/office/drawing/2014/main" id="{FB204A8C-47B2-4E1B-BA0C-1EA11429D2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22127" y="5468112"/>
            <a:ext cx="2169873" cy="1389888"/>
          </a:xfrm>
          <a:prstGeom prst="rect">
            <a:avLst/>
          </a:prstGeom>
        </p:spPr>
      </p:pic>
    </p:spTree>
    <p:extLst>
      <p:ext uri="{BB962C8B-B14F-4D97-AF65-F5344CB8AC3E}">
        <p14:creationId xmlns:p14="http://schemas.microsoft.com/office/powerpoint/2010/main" val="3510512819"/>
      </p:ext>
    </p:extLst>
  </p:cSld>
  <p:clrMapOvr>
    <a:overrideClrMapping bg1="dk1" tx1="lt1" bg2="dk2" tx2="lt2" accent1="accent1" accent2="accent2" accent3="accent3" accent4="accent4" accent5="accent5" accent6="accent6" hlink="hlink" folHlink="folHlink"/>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Red Conclusion Slide">
    <p:bg>
      <p:bgPr>
        <a:solidFill>
          <a:srgbClr val="E71435"/>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F1CCB9F-BBC9-42D6-9C2F-7545625405C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0000"/>
          <a:stretch/>
        </p:blipFill>
        <p:spPr>
          <a:xfrm>
            <a:off x="10177891" y="1795754"/>
            <a:ext cx="2014109" cy="4389120"/>
          </a:xfrm>
          <a:prstGeom prst="rect">
            <a:avLst/>
          </a:prstGeom>
        </p:spPr>
      </p:pic>
      <p:pic>
        <p:nvPicPr>
          <p:cNvPr id="20" name="Picture 19">
            <a:extLst>
              <a:ext uri="{FF2B5EF4-FFF2-40B4-BE49-F238E27FC236}">
                <a16:creationId xmlns:a16="http://schemas.microsoft.com/office/drawing/2014/main" id="{B891B518-4F55-4166-888C-492006813F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831" y="536779"/>
            <a:ext cx="1085022" cy="457200"/>
          </a:xfrm>
          <a:prstGeom prst="rect">
            <a:avLst/>
          </a:prstGeom>
        </p:spPr>
      </p:pic>
      <p:pic>
        <p:nvPicPr>
          <p:cNvPr id="15" name="Picture 14">
            <a:extLst>
              <a:ext uri="{FF2B5EF4-FFF2-40B4-BE49-F238E27FC236}">
                <a16:creationId xmlns:a16="http://schemas.microsoft.com/office/drawing/2014/main" id="{E6D3D8F0-DAB5-4F26-B4BC-101D9F8CE9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3367" y="5468112"/>
            <a:ext cx="2168633" cy="1389888"/>
          </a:xfrm>
          <a:prstGeom prst="rect">
            <a:avLst/>
          </a:prstGeom>
        </p:spPr>
      </p:pic>
      <p:sp>
        <p:nvSpPr>
          <p:cNvPr id="13" name="Title 1">
            <a:extLst>
              <a:ext uri="{FF2B5EF4-FFF2-40B4-BE49-F238E27FC236}">
                <a16:creationId xmlns:a16="http://schemas.microsoft.com/office/drawing/2014/main" id="{76196A5B-02C3-4D24-B356-2CBEA43EAFDE}"/>
              </a:ext>
            </a:extLst>
          </p:cNvPr>
          <p:cNvSpPr>
            <a:spLocks noGrp="1"/>
          </p:cNvSpPr>
          <p:nvPr>
            <p:ph type="ctrTitle" hasCustomPrompt="1"/>
          </p:nvPr>
        </p:nvSpPr>
        <p:spPr>
          <a:xfrm>
            <a:off x="919310" y="2104481"/>
            <a:ext cx="9144000" cy="1324519"/>
          </a:xfrm>
        </p:spPr>
        <p:txBody>
          <a:bodyPr anchor="t" anchorCtr="0">
            <a:normAutofit/>
          </a:bodyPr>
          <a:lstStyle>
            <a:lvl1pPr algn="l">
              <a:defRPr sz="4800"/>
            </a:lvl1pPr>
          </a:lstStyle>
          <a:p>
            <a:r>
              <a:rPr lang="en-US" dirty="0"/>
              <a:t>Click to edit Conclusion Text</a:t>
            </a:r>
          </a:p>
        </p:txBody>
      </p:sp>
      <p:sp>
        <p:nvSpPr>
          <p:cNvPr id="17" name="Subtitle 2">
            <a:extLst>
              <a:ext uri="{FF2B5EF4-FFF2-40B4-BE49-F238E27FC236}">
                <a16:creationId xmlns:a16="http://schemas.microsoft.com/office/drawing/2014/main" id="{7D0C96D1-9BB5-47C1-B4C7-BC4A8F581834}"/>
              </a:ext>
            </a:extLst>
          </p:cNvPr>
          <p:cNvSpPr>
            <a:spLocks noGrp="1"/>
          </p:cNvSpPr>
          <p:nvPr>
            <p:ph type="subTitle" idx="1" hasCustomPrompt="1"/>
          </p:nvPr>
        </p:nvSpPr>
        <p:spPr>
          <a:xfrm>
            <a:off x="4114800" y="4223486"/>
            <a:ext cx="5818359" cy="424714"/>
          </a:xfrm>
        </p:spPr>
        <p:txBody>
          <a:bodyPr/>
          <a:lstStyle>
            <a:lvl1pPr marL="0" indent="0" algn="l">
              <a:buNone/>
              <a:defRPr sz="2400" b="0">
                <a:solidFill>
                  <a:schemeClr val="tx1"/>
                </a:solidFill>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Your Name</a:t>
            </a:r>
          </a:p>
        </p:txBody>
      </p:sp>
      <p:sp>
        <p:nvSpPr>
          <p:cNvPr id="5" name="Text Placeholder 4">
            <a:extLst>
              <a:ext uri="{FF2B5EF4-FFF2-40B4-BE49-F238E27FC236}">
                <a16:creationId xmlns:a16="http://schemas.microsoft.com/office/drawing/2014/main" id="{2B6BDF4D-8F18-4036-90A4-4A6115B81B72}"/>
              </a:ext>
            </a:extLst>
          </p:cNvPr>
          <p:cNvSpPr>
            <a:spLocks noGrp="1"/>
          </p:cNvSpPr>
          <p:nvPr>
            <p:ph type="body" sz="quarter" idx="13" hasCustomPrompt="1"/>
          </p:nvPr>
        </p:nvSpPr>
        <p:spPr>
          <a:xfrm>
            <a:off x="4114800" y="4724400"/>
            <a:ext cx="5818188" cy="1219200"/>
          </a:xfrm>
        </p:spPr>
        <p:txBody>
          <a:bodyPr>
            <a:normAutofit/>
          </a:bodyPr>
          <a:lstStyle>
            <a:lvl1pPr marL="0" indent="0">
              <a:lnSpc>
                <a:spcPct val="100000"/>
              </a:lnSpc>
              <a:buNone/>
              <a:defRPr sz="1800"/>
            </a:lvl1pPr>
          </a:lstStyle>
          <a:p>
            <a:pPr lvl="0"/>
            <a:r>
              <a:rPr lang="en-US" dirty="0"/>
              <a:t>Contact Information</a:t>
            </a:r>
          </a:p>
        </p:txBody>
      </p:sp>
      <p:sp>
        <p:nvSpPr>
          <p:cNvPr id="7" name="Picture Placeholder 6">
            <a:extLst>
              <a:ext uri="{FF2B5EF4-FFF2-40B4-BE49-F238E27FC236}">
                <a16:creationId xmlns:a16="http://schemas.microsoft.com/office/drawing/2014/main" id="{4E7E64BF-56BA-423A-9A69-12B05C60C237}"/>
              </a:ext>
            </a:extLst>
          </p:cNvPr>
          <p:cNvSpPr>
            <a:spLocks noGrp="1"/>
          </p:cNvSpPr>
          <p:nvPr>
            <p:ph type="pic" sz="quarter" idx="14"/>
          </p:nvPr>
        </p:nvSpPr>
        <p:spPr>
          <a:xfrm>
            <a:off x="2057400" y="3929902"/>
            <a:ext cx="1828800" cy="1828800"/>
          </a:xfrm>
        </p:spPr>
        <p:txBody>
          <a:bodyPr/>
          <a:lstStyle>
            <a:lvl1pPr marL="0" indent="0">
              <a:buNone/>
              <a:defRPr>
                <a:solidFill>
                  <a:schemeClr val="tx1"/>
                </a:solidFill>
              </a:defRPr>
            </a:lvl1pPr>
          </a:lstStyle>
          <a:p>
            <a:r>
              <a:rPr lang="en-US" dirty="0"/>
              <a:t>Click icon to add picture</a:t>
            </a:r>
          </a:p>
        </p:txBody>
      </p:sp>
    </p:spTree>
    <p:extLst>
      <p:ext uri="{BB962C8B-B14F-4D97-AF65-F5344CB8AC3E}">
        <p14:creationId xmlns:p14="http://schemas.microsoft.com/office/powerpoint/2010/main" val="3511475395"/>
      </p:ext>
    </p:extLst>
  </p:cSld>
  <p:clrMapOvr>
    <a:overrideClrMapping bg1="dk1" tx1="lt1" bg2="dk2" tx2="lt2" accent1="accent1" accent2="accent2" accent3="accent3" accent4="accent4" accent5="accent5" accent6="accent6" hlink="hlink" folHlink="folHlink"/>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67802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86773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87530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88809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7743825" cy="6743700"/>
          </a:xfrm>
          <a:custGeom>
            <a:avLst/>
            <a:gdLst/>
            <a:ahLst/>
            <a:cxnLst/>
            <a:rect l="l" t="t" r="r" b="b"/>
            <a:pathLst>
              <a:path w="7743825" h="6743700">
                <a:moveTo>
                  <a:pt x="0" y="6743698"/>
                </a:moveTo>
                <a:lnTo>
                  <a:pt x="7743444" y="6743698"/>
                </a:lnTo>
                <a:lnTo>
                  <a:pt x="7743444" y="0"/>
                </a:lnTo>
                <a:lnTo>
                  <a:pt x="0" y="0"/>
                </a:lnTo>
                <a:lnTo>
                  <a:pt x="0" y="6743698"/>
                </a:lnTo>
                <a:close/>
              </a:path>
            </a:pathLst>
          </a:custGeom>
          <a:solidFill>
            <a:srgbClr val="F1F1F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500159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BFDDB-7415-414D-AE7C-3D8C406144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8B0D26-93D9-4B71-AAA4-D6B266CA4D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3749235-F3CE-4AE0-A008-0207EE4E021E}"/>
              </a:ext>
            </a:extLst>
          </p:cNvPr>
          <p:cNvSpPr>
            <a:spLocks noGrp="1"/>
          </p:cNvSpPr>
          <p:nvPr>
            <p:ph type="dt" sz="half" idx="10"/>
          </p:nvPr>
        </p:nvSpPr>
        <p:spPr/>
        <p:txBody>
          <a:bodyPr/>
          <a:lstStyle/>
          <a:p>
            <a:fld id="{94B2F308-01D9-4508-8E40-36AEB12C5547}" type="datetimeFigureOut">
              <a:rPr lang="en-US" smtClean="0"/>
              <a:t>9/18/2025</a:t>
            </a:fld>
            <a:endParaRPr lang="en-US" dirty="0"/>
          </a:p>
        </p:txBody>
      </p:sp>
      <p:sp>
        <p:nvSpPr>
          <p:cNvPr id="5" name="Footer Placeholder 4">
            <a:extLst>
              <a:ext uri="{FF2B5EF4-FFF2-40B4-BE49-F238E27FC236}">
                <a16:creationId xmlns:a16="http://schemas.microsoft.com/office/drawing/2014/main" id="{B1891B6D-A962-45A0-A703-7E9A96F94E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02FBED-21EF-45A0-9AAE-823F93C84DF1}"/>
              </a:ext>
            </a:extLst>
          </p:cNvPr>
          <p:cNvSpPr>
            <a:spLocks noGrp="1"/>
          </p:cNvSpPr>
          <p:nvPr>
            <p:ph type="sldNum" sz="quarter" idx="12"/>
          </p:nvPr>
        </p:nvSpPr>
        <p:spPr/>
        <p:txBody>
          <a:bodyPr/>
          <a:lstStyle/>
          <a:p>
            <a:fld id="{F1DCBB16-4A5D-47D8-8CA4-CDED8B258A62}" type="slidenum">
              <a:rPr lang="en-US" smtClean="0"/>
              <a:t>‹#›</a:t>
            </a:fld>
            <a:endParaRPr lang="en-US" dirty="0"/>
          </a:p>
        </p:txBody>
      </p:sp>
    </p:spTree>
    <p:extLst>
      <p:ext uri="{BB962C8B-B14F-4D97-AF65-F5344CB8AC3E}">
        <p14:creationId xmlns:p14="http://schemas.microsoft.com/office/powerpoint/2010/main" val="2852139590"/>
      </p:ext>
    </p:extLst>
  </p:cSld>
  <p:clrMapOvr>
    <a:masterClrMapping/>
  </p:clrMapOvr>
  <p:transition spd="med">
    <p:randomBa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254143"/>
      </p:ext>
    </p:extLst>
  </p:cSld>
  <p:clrMapOvr>
    <a:masterClrMapping/>
  </p:clrMapOvr>
  <p:transition spd="med">
    <p:randomBa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77940"/>
            <a:ext cx="2804160" cy="276999"/>
          </a:xfrm>
        </p:spPr>
        <p:txBody>
          <a:bodyPr/>
          <a:lstStyle/>
          <a:p>
            <a:fld id="{DF65F227-4D52-4BAC-AAD6-296BD07BBB6A}" type="datetimeFigureOut">
              <a:rPr lang="en-US" smtClean="0"/>
              <a:t>9/18/2025</a:t>
            </a:fld>
            <a:endParaRPr lang="en-US"/>
          </a:p>
        </p:txBody>
      </p:sp>
      <p:sp>
        <p:nvSpPr>
          <p:cNvPr id="5" name="Footer Placeholder 4"/>
          <p:cNvSpPr>
            <a:spLocks noGrp="1"/>
          </p:cNvSpPr>
          <p:nvPr>
            <p:ph type="ftr" sz="quarter" idx="11"/>
          </p:nvPr>
        </p:nvSpPr>
        <p:spPr>
          <a:xfrm>
            <a:off x="4145280" y="6377940"/>
            <a:ext cx="3901440" cy="276999"/>
          </a:xfrm>
        </p:spPr>
        <p:txBody>
          <a:bodyPr/>
          <a:lstStyle/>
          <a:p>
            <a:endParaRPr lang="en-US"/>
          </a:p>
        </p:txBody>
      </p:sp>
      <p:sp>
        <p:nvSpPr>
          <p:cNvPr id="6" name="Slide Number Placeholder 5"/>
          <p:cNvSpPr>
            <a:spLocks noGrp="1"/>
          </p:cNvSpPr>
          <p:nvPr>
            <p:ph type="sldNum" sz="quarter" idx="12"/>
          </p:nvPr>
        </p:nvSpPr>
        <p:spPr>
          <a:xfrm>
            <a:off x="8778240" y="6377940"/>
            <a:ext cx="2804160" cy="276999"/>
          </a:xfrm>
        </p:spPr>
        <p:txBody>
          <a:bodyPr/>
          <a:lstStyle/>
          <a:p>
            <a:fld id="{30B344E2-25EA-4A49-B004-BBEEA3443C70}" type="slidenum">
              <a:rPr lang="en-US" smtClean="0"/>
              <a:t>‹#›</a:t>
            </a:fld>
            <a:endParaRPr lang="en-US"/>
          </a:p>
        </p:txBody>
      </p:sp>
      <p:sp>
        <p:nvSpPr>
          <p:cNvPr id="7" name="Rectangle 63">
            <a:extLst>
              <a:ext uri="{FF2B5EF4-FFF2-40B4-BE49-F238E27FC236}">
                <a16:creationId xmlns:a16="http://schemas.microsoft.com/office/drawing/2014/main" id="{AE861EC1-106E-48BA-9495-062346CBC2C1}"/>
              </a:ext>
            </a:extLst>
          </p:cNvPr>
          <p:cNvSpPr>
            <a:spLocks noChangeArrowheads="1"/>
          </p:cNvSpPr>
          <p:nvPr userDrawn="1"/>
        </p:nvSpPr>
        <p:spPr bwMode="gray">
          <a:xfrm>
            <a:off x="-4157" y="6172203"/>
            <a:ext cx="12196156" cy="685799"/>
          </a:xfrm>
          <a:prstGeom prst="rect">
            <a:avLst/>
          </a:prstGeom>
          <a:solidFill>
            <a:schemeClr val="accent6">
              <a:lumMod val="50000"/>
            </a:schemeClr>
          </a:solidFill>
          <a:ln w="9525">
            <a:no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dirty="0"/>
          </a:p>
        </p:txBody>
      </p:sp>
    </p:spTree>
    <p:extLst>
      <p:ext uri="{BB962C8B-B14F-4D97-AF65-F5344CB8AC3E}">
        <p14:creationId xmlns:p14="http://schemas.microsoft.com/office/powerpoint/2010/main" val="225012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371076" y="0"/>
            <a:ext cx="1219200" cy="6858000"/>
          </a:xfrm>
          <a:custGeom>
            <a:avLst/>
            <a:gdLst/>
            <a:ahLst/>
            <a:cxnLst/>
            <a:rect l="l" t="t" r="r" b="b"/>
            <a:pathLst>
              <a:path w="1219200" h="6858000">
                <a:moveTo>
                  <a:pt x="0" y="0"/>
                </a:moveTo>
                <a:lnTo>
                  <a:pt x="1219200" y="6857999"/>
                </a:lnTo>
              </a:path>
            </a:pathLst>
          </a:custGeom>
          <a:ln w="9525">
            <a:solidFill>
              <a:srgbClr val="BEBEBE"/>
            </a:solidFill>
          </a:ln>
        </p:spPr>
        <p:txBody>
          <a:bodyPr wrap="square" lIns="0" tIns="0" rIns="0" bIns="0" rtlCol="0"/>
          <a:lstStyle/>
          <a:p>
            <a:endParaRPr/>
          </a:p>
        </p:txBody>
      </p:sp>
      <p:sp>
        <p:nvSpPr>
          <p:cNvPr id="17" name="bg object 17"/>
          <p:cNvSpPr/>
          <p:nvPr/>
        </p:nvSpPr>
        <p:spPr>
          <a:xfrm>
            <a:off x="7424928" y="3681984"/>
            <a:ext cx="4763770" cy="3176905"/>
          </a:xfrm>
          <a:custGeom>
            <a:avLst/>
            <a:gdLst/>
            <a:ahLst/>
            <a:cxnLst/>
            <a:rect l="l" t="t" r="r" b="b"/>
            <a:pathLst>
              <a:path w="4763770" h="3176904">
                <a:moveTo>
                  <a:pt x="4763516" y="0"/>
                </a:moveTo>
                <a:lnTo>
                  <a:pt x="0" y="3176586"/>
                </a:lnTo>
              </a:path>
            </a:pathLst>
          </a:custGeom>
          <a:ln w="9525">
            <a:solidFill>
              <a:srgbClr val="D9D9D9"/>
            </a:solidFill>
          </a:ln>
        </p:spPr>
        <p:txBody>
          <a:bodyPr wrap="square" lIns="0" tIns="0" rIns="0" bIns="0" rtlCol="0"/>
          <a:lstStyle/>
          <a:p>
            <a:endParaRPr/>
          </a:p>
        </p:txBody>
      </p:sp>
      <p:sp>
        <p:nvSpPr>
          <p:cNvPr id="18" name="bg object 18"/>
          <p:cNvSpPr/>
          <p:nvPr/>
        </p:nvSpPr>
        <p:spPr>
          <a:xfrm>
            <a:off x="9182101"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90C225">
              <a:alpha val="30195"/>
            </a:srgbClr>
          </a:solidFill>
        </p:spPr>
        <p:txBody>
          <a:bodyPr wrap="square" lIns="0" tIns="0" rIns="0" bIns="0" rtlCol="0"/>
          <a:lstStyle/>
          <a:p>
            <a:endParaRPr/>
          </a:p>
        </p:txBody>
      </p:sp>
      <p:sp>
        <p:nvSpPr>
          <p:cNvPr id="19" name="bg object 19"/>
          <p:cNvSpPr/>
          <p:nvPr/>
        </p:nvSpPr>
        <p:spPr>
          <a:xfrm>
            <a:off x="9604335"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19999"/>
            </a:srgbClr>
          </a:solidFill>
        </p:spPr>
        <p:txBody>
          <a:bodyPr wrap="square" lIns="0" tIns="0" rIns="0" bIns="0" rtlCol="0"/>
          <a:lstStyle/>
          <a:p>
            <a:endParaRPr/>
          </a:p>
        </p:txBody>
      </p:sp>
      <p:sp>
        <p:nvSpPr>
          <p:cNvPr id="20" name="bg object 20"/>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2155"/>
            </a:srgbClr>
          </a:solidFill>
        </p:spPr>
        <p:txBody>
          <a:bodyPr wrap="square" lIns="0" tIns="0" rIns="0" bIns="0" rtlCol="0"/>
          <a:lstStyle/>
          <a:p>
            <a:endParaRPr/>
          </a:p>
        </p:txBody>
      </p:sp>
      <p:sp>
        <p:nvSpPr>
          <p:cNvPr id="21" name="bg object 21"/>
          <p:cNvSpPr/>
          <p:nvPr/>
        </p:nvSpPr>
        <p:spPr>
          <a:xfrm>
            <a:off x="9337790" y="0"/>
            <a:ext cx="2851785" cy="6858000"/>
          </a:xfrm>
          <a:custGeom>
            <a:avLst/>
            <a:gdLst/>
            <a:ahLst/>
            <a:cxnLst/>
            <a:rect l="l" t="t" r="r" b="b"/>
            <a:pathLst>
              <a:path w="2851784" h="6858000">
                <a:moveTo>
                  <a:pt x="2851161" y="0"/>
                </a:moveTo>
                <a:lnTo>
                  <a:pt x="0" y="0"/>
                </a:lnTo>
                <a:lnTo>
                  <a:pt x="2467620" y="6857996"/>
                </a:lnTo>
                <a:lnTo>
                  <a:pt x="2851161" y="6857996"/>
                </a:lnTo>
                <a:lnTo>
                  <a:pt x="2851161" y="0"/>
                </a:lnTo>
                <a:close/>
              </a:path>
            </a:pathLst>
          </a:custGeom>
          <a:solidFill>
            <a:srgbClr val="3E7818">
              <a:alpha val="70195"/>
            </a:srgbClr>
          </a:solidFill>
        </p:spPr>
        <p:txBody>
          <a:bodyPr wrap="square" lIns="0" tIns="0" rIns="0" bIns="0" rtlCol="0"/>
          <a:lstStyle/>
          <a:p>
            <a:endParaRPr/>
          </a:p>
        </p:txBody>
      </p:sp>
      <p:sp>
        <p:nvSpPr>
          <p:cNvPr id="22" name="bg object 22"/>
          <p:cNvSpPr/>
          <p:nvPr/>
        </p:nvSpPr>
        <p:spPr>
          <a:xfrm>
            <a:off x="10898124"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C0E374">
              <a:alpha val="70195"/>
            </a:srgbClr>
          </a:solidFill>
        </p:spPr>
        <p:txBody>
          <a:bodyPr wrap="square" lIns="0" tIns="0" rIns="0" bIns="0" rtlCol="0"/>
          <a:lstStyle/>
          <a:p>
            <a:endParaRPr/>
          </a:p>
        </p:txBody>
      </p:sp>
      <p:sp>
        <p:nvSpPr>
          <p:cNvPr id="23" name="bg object 23"/>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5097"/>
            </a:srgbClr>
          </a:solidFill>
        </p:spPr>
        <p:txBody>
          <a:bodyPr wrap="square" lIns="0" tIns="0" rIns="0" bIns="0" rtlCol="0"/>
          <a:lstStyle/>
          <a:p>
            <a:endParaRPr/>
          </a:p>
        </p:txBody>
      </p:sp>
      <p:sp>
        <p:nvSpPr>
          <p:cNvPr id="24" name="bg object 24"/>
          <p:cNvSpPr/>
          <p:nvPr/>
        </p:nvSpPr>
        <p:spPr>
          <a:xfrm>
            <a:off x="10372344"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79998"/>
            </a:srgbClr>
          </a:solidFill>
        </p:spPr>
        <p:txBody>
          <a:bodyPr wrap="square" lIns="0" tIns="0" rIns="0" bIns="0" rtlCol="0"/>
          <a:lstStyle/>
          <a:p>
            <a:endParaRPr/>
          </a:p>
        </p:txBody>
      </p:sp>
      <p:sp>
        <p:nvSpPr>
          <p:cNvPr id="25" name="bg object 25"/>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90C225">
              <a:alpha val="85096"/>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rgbClr val="008000"/>
                </a:solidFill>
                <a:latin typeface="Calibri"/>
                <a:cs typeface="Calibri"/>
              </a:defRPr>
            </a:lvl1pPr>
          </a:lstStyle>
          <a:p>
            <a:endParaRPr/>
          </a:p>
        </p:txBody>
      </p:sp>
      <p:sp>
        <p:nvSpPr>
          <p:cNvPr id="3" name="Holder 3"/>
          <p:cNvSpPr>
            <a:spLocks noGrp="1"/>
          </p:cNvSpPr>
          <p:nvPr>
            <p:ph sz="half" idx="2"/>
          </p:nvPr>
        </p:nvSpPr>
        <p:spPr>
          <a:xfrm>
            <a:off x="677418" y="2215133"/>
            <a:ext cx="4185285" cy="388048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9/18/2025</a:t>
            </a:fld>
            <a:endParaRPr lang="en-US"/>
          </a:p>
        </p:txBody>
      </p:sp>
      <p:sp>
        <p:nvSpPr>
          <p:cNvPr id="7" name="Holder 7"/>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38100">
              <a:lnSpc>
                <a:spcPts val="1240"/>
              </a:lnSpc>
            </a:pPr>
            <a:fld id="{81D60167-4931-47E6-BA6A-407CBD079E47}" type="slidenum">
              <a:rPr spc="-25" dirty="0"/>
              <a:t>‹#›</a:t>
            </a:fld>
            <a:endParaRPr spc="-25"/>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800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9/18/2025</a:t>
            </a:fld>
            <a:endParaRPr lang="en-US"/>
          </a:p>
        </p:txBody>
      </p:sp>
      <p:sp>
        <p:nvSpPr>
          <p:cNvPr id="5" name="Holder 5"/>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38100">
              <a:lnSpc>
                <a:spcPts val="1240"/>
              </a:lnSpc>
            </a:pPr>
            <a:fld id="{81D60167-4931-47E6-BA6A-407CBD079E47}" type="slidenum">
              <a:rPr spc="-25" dirty="0"/>
              <a:t>‹#›</a:t>
            </a:fld>
            <a:endParaRPr spc="-25"/>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371076" y="0"/>
            <a:ext cx="1219200" cy="6858000"/>
          </a:xfrm>
          <a:custGeom>
            <a:avLst/>
            <a:gdLst/>
            <a:ahLst/>
            <a:cxnLst/>
            <a:rect l="l" t="t" r="r" b="b"/>
            <a:pathLst>
              <a:path w="1219200" h="6858000">
                <a:moveTo>
                  <a:pt x="0" y="0"/>
                </a:moveTo>
                <a:lnTo>
                  <a:pt x="1219200" y="6857999"/>
                </a:lnTo>
              </a:path>
            </a:pathLst>
          </a:custGeom>
          <a:ln w="9525">
            <a:solidFill>
              <a:srgbClr val="BEBEBE"/>
            </a:solidFill>
          </a:ln>
        </p:spPr>
        <p:txBody>
          <a:bodyPr wrap="square" lIns="0" tIns="0" rIns="0" bIns="0" rtlCol="0"/>
          <a:lstStyle/>
          <a:p>
            <a:endParaRPr/>
          </a:p>
        </p:txBody>
      </p:sp>
      <p:sp>
        <p:nvSpPr>
          <p:cNvPr id="17" name="bg object 17"/>
          <p:cNvSpPr/>
          <p:nvPr/>
        </p:nvSpPr>
        <p:spPr>
          <a:xfrm>
            <a:off x="7424928" y="3681984"/>
            <a:ext cx="4763770" cy="3176905"/>
          </a:xfrm>
          <a:custGeom>
            <a:avLst/>
            <a:gdLst/>
            <a:ahLst/>
            <a:cxnLst/>
            <a:rect l="l" t="t" r="r" b="b"/>
            <a:pathLst>
              <a:path w="4763770" h="3176904">
                <a:moveTo>
                  <a:pt x="4763516" y="0"/>
                </a:moveTo>
                <a:lnTo>
                  <a:pt x="0" y="3176586"/>
                </a:lnTo>
              </a:path>
            </a:pathLst>
          </a:custGeom>
          <a:ln w="9525">
            <a:solidFill>
              <a:srgbClr val="D9D9D9"/>
            </a:solidFill>
          </a:ln>
        </p:spPr>
        <p:txBody>
          <a:bodyPr wrap="square" lIns="0" tIns="0" rIns="0" bIns="0" rtlCol="0"/>
          <a:lstStyle/>
          <a:p>
            <a:endParaRPr/>
          </a:p>
        </p:txBody>
      </p:sp>
      <p:sp>
        <p:nvSpPr>
          <p:cNvPr id="18" name="bg object 18"/>
          <p:cNvSpPr/>
          <p:nvPr/>
        </p:nvSpPr>
        <p:spPr>
          <a:xfrm>
            <a:off x="9182101"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539E39">
              <a:alpha val="30195"/>
            </a:srgbClr>
          </a:solidFill>
        </p:spPr>
        <p:txBody>
          <a:bodyPr wrap="square" lIns="0" tIns="0" rIns="0" bIns="0" rtlCol="0"/>
          <a:lstStyle/>
          <a:p>
            <a:endParaRPr/>
          </a:p>
        </p:txBody>
      </p:sp>
      <p:sp>
        <p:nvSpPr>
          <p:cNvPr id="19" name="bg object 19"/>
          <p:cNvSpPr/>
          <p:nvPr/>
        </p:nvSpPr>
        <p:spPr>
          <a:xfrm>
            <a:off x="9604335"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539E39">
              <a:alpha val="19999"/>
            </a:srgbClr>
          </a:solidFill>
        </p:spPr>
        <p:txBody>
          <a:bodyPr wrap="square" lIns="0" tIns="0" rIns="0" bIns="0" rtlCol="0"/>
          <a:lstStyle/>
          <a:p>
            <a:endParaRPr/>
          </a:p>
        </p:txBody>
      </p:sp>
      <p:sp>
        <p:nvSpPr>
          <p:cNvPr id="20" name="bg object 20"/>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89B833">
              <a:alpha val="72155"/>
            </a:srgbClr>
          </a:solidFill>
        </p:spPr>
        <p:txBody>
          <a:bodyPr wrap="square" lIns="0" tIns="0" rIns="0" bIns="0" rtlCol="0"/>
          <a:lstStyle/>
          <a:p>
            <a:endParaRPr/>
          </a:p>
        </p:txBody>
      </p:sp>
      <p:sp>
        <p:nvSpPr>
          <p:cNvPr id="21" name="bg object 21"/>
          <p:cNvSpPr/>
          <p:nvPr/>
        </p:nvSpPr>
        <p:spPr>
          <a:xfrm>
            <a:off x="9337790" y="0"/>
            <a:ext cx="2851785" cy="6858000"/>
          </a:xfrm>
          <a:custGeom>
            <a:avLst/>
            <a:gdLst/>
            <a:ahLst/>
            <a:cxnLst/>
            <a:rect l="l" t="t" r="r" b="b"/>
            <a:pathLst>
              <a:path w="2851784" h="6858000">
                <a:moveTo>
                  <a:pt x="2851161" y="0"/>
                </a:moveTo>
                <a:lnTo>
                  <a:pt x="0" y="0"/>
                </a:lnTo>
                <a:lnTo>
                  <a:pt x="2467620" y="6857996"/>
                </a:lnTo>
                <a:lnTo>
                  <a:pt x="2851161" y="6857996"/>
                </a:lnTo>
                <a:lnTo>
                  <a:pt x="2851161" y="0"/>
                </a:lnTo>
                <a:close/>
              </a:path>
            </a:pathLst>
          </a:custGeom>
          <a:solidFill>
            <a:srgbClr val="688925">
              <a:alpha val="70195"/>
            </a:srgbClr>
          </a:solidFill>
        </p:spPr>
        <p:txBody>
          <a:bodyPr wrap="square" lIns="0" tIns="0" rIns="0" bIns="0" rtlCol="0"/>
          <a:lstStyle/>
          <a:p>
            <a:endParaRPr/>
          </a:p>
        </p:txBody>
      </p:sp>
      <p:sp>
        <p:nvSpPr>
          <p:cNvPr id="22" name="bg object 22"/>
          <p:cNvSpPr/>
          <p:nvPr/>
        </p:nvSpPr>
        <p:spPr>
          <a:xfrm>
            <a:off x="10898124"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92D07C">
              <a:alpha val="70195"/>
            </a:srgbClr>
          </a:solidFill>
        </p:spPr>
        <p:txBody>
          <a:bodyPr wrap="square" lIns="0" tIns="0" rIns="0" bIns="0" rtlCol="0"/>
          <a:lstStyle/>
          <a:p>
            <a:endParaRPr/>
          </a:p>
        </p:txBody>
      </p:sp>
      <p:sp>
        <p:nvSpPr>
          <p:cNvPr id="23" name="bg object 23"/>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539E39">
              <a:alpha val="65097"/>
            </a:srgbClr>
          </a:solidFill>
        </p:spPr>
        <p:txBody>
          <a:bodyPr wrap="square" lIns="0" tIns="0" rIns="0" bIns="0" rtlCol="0"/>
          <a:lstStyle/>
          <a:p>
            <a:endParaRPr/>
          </a:p>
        </p:txBody>
      </p:sp>
      <p:sp>
        <p:nvSpPr>
          <p:cNvPr id="24" name="bg object 24"/>
          <p:cNvSpPr/>
          <p:nvPr/>
        </p:nvSpPr>
        <p:spPr>
          <a:xfrm>
            <a:off x="10372344"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539E39">
              <a:alpha val="79998"/>
            </a:srgbClr>
          </a:solidFill>
        </p:spPr>
        <p:txBody>
          <a:bodyPr wrap="square" lIns="0" tIns="0" rIns="0" bIns="0" rtlCol="0"/>
          <a:lstStyle/>
          <a:p>
            <a:endParaRPr/>
          </a:p>
        </p:txBody>
      </p:sp>
      <p:sp>
        <p:nvSpPr>
          <p:cNvPr id="25" name="bg object 25"/>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539E39">
              <a:alpha val="85096"/>
            </a:srgbClr>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9/18/2025</a:t>
            </a:fld>
            <a:endParaRPr lang="en-US"/>
          </a:p>
        </p:txBody>
      </p:sp>
      <p:sp>
        <p:nvSpPr>
          <p:cNvPr id="4" name="Holder 4"/>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38100">
              <a:lnSpc>
                <a:spcPts val="1240"/>
              </a:lnSpc>
            </a:pPr>
            <a:fld id="{81D60167-4931-47E6-BA6A-407CBD079E47}" type="slidenum">
              <a:rPr spc="-25" dirty="0"/>
              <a:t>‹#›</a:t>
            </a:fld>
            <a:endParaRPr spc="-25"/>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903EBD8-FD04-4C5A-8F74-C5D5A36506AB}" type="datetime1">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575E8-BE10-4E2C-8ECB-C6077754095D}" type="slidenum">
              <a:rPr lang="en-US" smtClean="0"/>
              <a:t>‹#›</a:t>
            </a:fld>
            <a:endParaRPr lang="en-US"/>
          </a:p>
        </p:txBody>
      </p:sp>
    </p:spTree>
    <p:extLst>
      <p:ext uri="{BB962C8B-B14F-4D97-AF65-F5344CB8AC3E}">
        <p14:creationId xmlns:p14="http://schemas.microsoft.com/office/powerpoint/2010/main" val="263731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381677"/>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AC7031F-A16A-4454-BA6B-A0B86811A2BC}" type="datetime1">
              <a:rPr lang="en-US" smtClean="0"/>
              <a:t>9/18/2025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03629F4-3491-4B87-8C8A-1753A6128960}" type="slidenum">
              <a:rPr lang="en-US" smtClean="0"/>
              <a:t>‹#›</a:t>
            </a:fld>
            <a:endParaRPr lang="en-US"/>
          </a:p>
        </p:txBody>
      </p:sp>
    </p:spTree>
    <p:extLst>
      <p:ext uri="{BB962C8B-B14F-4D97-AF65-F5344CB8AC3E}">
        <p14:creationId xmlns:p14="http://schemas.microsoft.com/office/powerpoint/2010/main" val="1843734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Red Title Slide">
    <p:bg>
      <p:bgPr>
        <a:solidFill>
          <a:srgbClr val="E71435"/>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F1CCB9F-BBC9-42D6-9C2F-7545625405C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0000"/>
          <a:stretch/>
        </p:blipFill>
        <p:spPr>
          <a:xfrm>
            <a:off x="10177891" y="1795754"/>
            <a:ext cx="2014109" cy="4389120"/>
          </a:xfrm>
          <a:prstGeom prst="rect">
            <a:avLst/>
          </a:prstGeom>
        </p:spPr>
      </p:pic>
      <p:pic>
        <p:nvPicPr>
          <p:cNvPr id="20" name="Picture 19">
            <a:extLst>
              <a:ext uri="{FF2B5EF4-FFF2-40B4-BE49-F238E27FC236}">
                <a16:creationId xmlns:a16="http://schemas.microsoft.com/office/drawing/2014/main" id="{B891B518-4F55-4166-888C-492006813F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831" y="536779"/>
            <a:ext cx="1085022" cy="457200"/>
          </a:xfrm>
          <a:prstGeom prst="rect">
            <a:avLst/>
          </a:prstGeom>
        </p:spPr>
      </p:pic>
      <p:pic>
        <p:nvPicPr>
          <p:cNvPr id="15" name="Picture 14">
            <a:extLst>
              <a:ext uri="{FF2B5EF4-FFF2-40B4-BE49-F238E27FC236}">
                <a16:creationId xmlns:a16="http://schemas.microsoft.com/office/drawing/2014/main" id="{E6D3D8F0-DAB5-4F26-B4BC-101D9F8CE9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3367" y="5468112"/>
            <a:ext cx="2168633" cy="1389888"/>
          </a:xfrm>
          <a:prstGeom prst="rect">
            <a:avLst/>
          </a:prstGeom>
        </p:spPr>
      </p:pic>
      <p:sp>
        <p:nvSpPr>
          <p:cNvPr id="13" name="Title 1">
            <a:extLst>
              <a:ext uri="{FF2B5EF4-FFF2-40B4-BE49-F238E27FC236}">
                <a16:creationId xmlns:a16="http://schemas.microsoft.com/office/drawing/2014/main" id="{76196A5B-02C3-4D24-B356-2CBEA43EAFDE}"/>
              </a:ext>
            </a:extLst>
          </p:cNvPr>
          <p:cNvSpPr>
            <a:spLocks noGrp="1"/>
          </p:cNvSpPr>
          <p:nvPr>
            <p:ph type="ctrTitle"/>
          </p:nvPr>
        </p:nvSpPr>
        <p:spPr>
          <a:xfrm>
            <a:off x="919310" y="2104481"/>
            <a:ext cx="9144000" cy="2214563"/>
          </a:xfrm>
        </p:spPr>
        <p:txBody>
          <a:bodyPr anchor="t" anchorCtr="0">
            <a:normAutofit/>
          </a:bodyPr>
          <a:lstStyle>
            <a:lvl1pPr algn="l">
              <a:defRPr sz="4800"/>
            </a:lvl1pPr>
          </a:lstStyle>
          <a:p>
            <a:r>
              <a:rPr lang="en-US"/>
              <a:t>Click to edit Master title style</a:t>
            </a:r>
            <a:endParaRPr lang="en-US" dirty="0"/>
          </a:p>
        </p:txBody>
      </p:sp>
      <p:sp>
        <p:nvSpPr>
          <p:cNvPr id="14" name="Text Placeholder 14">
            <a:extLst>
              <a:ext uri="{FF2B5EF4-FFF2-40B4-BE49-F238E27FC236}">
                <a16:creationId xmlns:a16="http://schemas.microsoft.com/office/drawing/2014/main" id="{50E1BC9F-2A07-448D-A568-4DE75DCACF00}"/>
              </a:ext>
            </a:extLst>
          </p:cNvPr>
          <p:cNvSpPr>
            <a:spLocks noGrp="1"/>
          </p:cNvSpPr>
          <p:nvPr>
            <p:ph type="body" sz="quarter" idx="12"/>
          </p:nvPr>
        </p:nvSpPr>
        <p:spPr>
          <a:xfrm>
            <a:off x="917331" y="5715000"/>
            <a:ext cx="8305800" cy="685800"/>
          </a:xfrm>
        </p:spPr>
        <p:txBody>
          <a:bodyPr>
            <a:normAutofit/>
          </a:bodyPr>
          <a:lstStyle>
            <a:lvl1pPr marL="0" indent="0">
              <a:buNone/>
              <a:defRPr sz="1800">
                <a:solidFill>
                  <a:schemeClr val="tx1"/>
                </a:solidFill>
                <a:latin typeface="Arial Black" panose="020B0A04020102020204" pitchFamily="34" charset="0"/>
              </a:defRPr>
            </a:lvl1pPr>
            <a:lvl2pPr marL="231775" indent="0">
              <a:buNone/>
              <a:defRPr/>
            </a:lvl2pPr>
            <a:lvl3pPr marL="457200" indent="0">
              <a:buNone/>
              <a:defRPr/>
            </a:lvl3pPr>
            <a:lvl4pPr marL="690562" indent="0">
              <a:buNone/>
              <a:defRPr/>
            </a:lvl4pPr>
            <a:lvl5pPr marL="914400" indent="0">
              <a:buNone/>
              <a:defRPr/>
            </a:lvl5pPr>
          </a:lstStyle>
          <a:p>
            <a:pPr lvl="0"/>
            <a:r>
              <a:rPr lang="en-US"/>
              <a:t>Click to edit Master text styles</a:t>
            </a:r>
          </a:p>
        </p:txBody>
      </p:sp>
      <p:sp>
        <p:nvSpPr>
          <p:cNvPr id="17" name="Subtitle 2">
            <a:extLst>
              <a:ext uri="{FF2B5EF4-FFF2-40B4-BE49-F238E27FC236}">
                <a16:creationId xmlns:a16="http://schemas.microsoft.com/office/drawing/2014/main" id="{7D0C96D1-9BB5-47C1-B4C7-BC4A8F581834}"/>
              </a:ext>
            </a:extLst>
          </p:cNvPr>
          <p:cNvSpPr>
            <a:spLocks noGrp="1"/>
          </p:cNvSpPr>
          <p:nvPr>
            <p:ph type="subTitle" idx="1"/>
          </p:nvPr>
        </p:nvSpPr>
        <p:spPr>
          <a:xfrm>
            <a:off x="917331" y="4364038"/>
            <a:ext cx="9144000" cy="1254247"/>
          </a:xfrm>
        </p:spPr>
        <p:txBody>
          <a:bodyPr anchor="b" anchorCtr="0"/>
          <a:lstStyle>
            <a:lvl1pPr marL="0" indent="0" algn="l">
              <a:buNone/>
              <a:defRPr sz="2400">
                <a:solidFill>
                  <a:schemeClr val="tx1"/>
                </a:solidFill>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84418488"/>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1.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958467" y="351789"/>
            <a:ext cx="9732645" cy="467994"/>
          </a:xfrm>
          <a:prstGeom prst="rect">
            <a:avLst/>
          </a:prstGeom>
        </p:spPr>
        <p:txBody>
          <a:bodyPr wrap="square" lIns="0" tIns="0" rIns="0" bIns="0">
            <a:spAutoFit/>
          </a:bodyPr>
          <a:lstStyle>
            <a:lvl1pPr>
              <a:defRPr sz="3200" b="1" i="0">
                <a:solidFill>
                  <a:srgbClr val="008000"/>
                </a:solidFill>
                <a:latin typeface="Calibri"/>
                <a:cs typeface="Calibri"/>
              </a:defRPr>
            </a:lvl1pPr>
          </a:lstStyle>
          <a:p>
            <a:endParaRPr/>
          </a:p>
        </p:txBody>
      </p:sp>
      <p:sp>
        <p:nvSpPr>
          <p:cNvPr id="3" name="Holder 3"/>
          <p:cNvSpPr>
            <a:spLocks noGrp="1"/>
          </p:cNvSpPr>
          <p:nvPr>
            <p:ph type="body" idx="1"/>
          </p:nvPr>
        </p:nvSpPr>
        <p:spPr>
          <a:xfrm>
            <a:off x="2037714" y="2494026"/>
            <a:ext cx="8065134" cy="228981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9/18/2025</a:t>
            </a:fld>
            <a:endParaRPr lang="en-US"/>
          </a:p>
        </p:txBody>
      </p:sp>
      <p:sp>
        <p:nvSpPr>
          <p:cNvPr id="6" name="Holder 6"/>
          <p:cNvSpPr>
            <a:spLocks noGrp="1"/>
          </p:cNvSpPr>
          <p:nvPr>
            <p:ph type="sldNum" sz="quarter" idx="7"/>
          </p:nvPr>
        </p:nvSpPr>
        <p:spPr>
          <a:xfrm>
            <a:off x="11799696" y="6571589"/>
            <a:ext cx="244475" cy="177800"/>
          </a:xfrm>
          <a:prstGeom prst="rect">
            <a:avLst/>
          </a:prstGeom>
        </p:spPr>
        <p:txBody>
          <a:bodyPr wrap="square" lIns="0" tIns="0" rIns="0" bIns="0">
            <a:spAutoFit/>
          </a:bodyPr>
          <a:lstStyle>
            <a:lvl1pPr>
              <a:defRPr sz="1200" b="0" i="0">
                <a:solidFill>
                  <a:schemeClr val="tx1"/>
                </a:solidFill>
                <a:latin typeface="Calibri"/>
                <a:cs typeface="Calibri"/>
              </a:defRPr>
            </a:lvl1pPr>
          </a:lstStyle>
          <a:p>
            <a:pPr marL="38100">
              <a:lnSpc>
                <a:spcPts val="1240"/>
              </a:lnSpc>
            </a:pPr>
            <a:fld id="{81D60167-4931-47E6-BA6A-407CBD079E47}" type="slidenum">
              <a:rPr spc="-25" dirty="0"/>
              <a:t>‹#›</a:t>
            </a:fld>
            <a:endParaRPr spc="-25"/>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1" r:id="rId6"/>
    <p:sldLayoutId id="2147483669" r:id="rId7"/>
    <p:sldLayoutId id="2147483670"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4455AD-8BA8-4060-ADBD-CD0EB97C589F}"/>
              </a:ext>
            </a:extLst>
          </p:cNvPr>
          <p:cNvSpPr>
            <a:spLocks noGrp="1"/>
          </p:cNvSpPr>
          <p:nvPr>
            <p:ph type="title"/>
          </p:nvPr>
        </p:nvSpPr>
        <p:spPr>
          <a:xfrm>
            <a:off x="638355" y="457200"/>
            <a:ext cx="10938294" cy="12334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9DE74E-3846-43A3-A84B-156F1A96FF56}"/>
              </a:ext>
            </a:extLst>
          </p:cNvPr>
          <p:cNvSpPr>
            <a:spLocks noGrp="1"/>
          </p:cNvSpPr>
          <p:nvPr>
            <p:ph type="body" idx="1"/>
          </p:nvPr>
        </p:nvSpPr>
        <p:spPr>
          <a:xfrm>
            <a:off x="621101" y="1825625"/>
            <a:ext cx="1095554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336C72B-8A45-4E8B-ADE3-17AE45A41BB5}"/>
              </a:ext>
            </a:extLst>
          </p:cNvPr>
          <p:cNvSpPr>
            <a:spLocks noGrp="1"/>
          </p:cNvSpPr>
          <p:nvPr>
            <p:ph type="dt" sz="half" idx="2"/>
          </p:nvPr>
        </p:nvSpPr>
        <p:spPr>
          <a:xfrm>
            <a:off x="609601" y="6356350"/>
            <a:ext cx="1828800" cy="365125"/>
          </a:xfrm>
          <a:prstGeom prst="rect">
            <a:avLst/>
          </a:prstGeom>
        </p:spPr>
        <p:txBody>
          <a:bodyPr vert="horz" lIns="91440" tIns="45720" rIns="91440" bIns="45720" rtlCol="0" anchor="ctr"/>
          <a:lstStyle>
            <a:lvl1pPr algn="l">
              <a:defRPr sz="1000">
                <a:solidFill>
                  <a:schemeClr val="bg2">
                    <a:lumMod val="50000"/>
                  </a:schemeClr>
                </a:solidFill>
                <a:latin typeface="Arial" panose="020B0604020202020204" pitchFamily="34" charset="0"/>
                <a:cs typeface="Arial" panose="020B0604020202020204" pitchFamily="34" charset="0"/>
              </a:defRPr>
            </a:lvl1pPr>
          </a:lstStyle>
          <a:p>
            <a:fld id="{B020DABC-889E-4A96-969B-461A52C03CF8}" type="datetime4">
              <a:rPr lang="en-US" smtClean="0"/>
              <a:t>September 18, 2025</a:t>
            </a:fld>
            <a:endParaRPr lang="en-US" dirty="0"/>
          </a:p>
        </p:txBody>
      </p:sp>
      <p:sp>
        <p:nvSpPr>
          <p:cNvPr id="5" name="Footer Placeholder 4">
            <a:extLst>
              <a:ext uri="{FF2B5EF4-FFF2-40B4-BE49-F238E27FC236}">
                <a16:creationId xmlns:a16="http://schemas.microsoft.com/office/drawing/2014/main" id="{09B1150D-8EEF-41A3-B981-698B6D4DD8F6}"/>
              </a:ext>
            </a:extLst>
          </p:cNvPr>
          <p:cNvSpPr>
            <a:spLocks noGrp="1"/>
          </p:cNvSpPr>
          <p:nvPr>
            <p:ph type="ftr" sz="quarter" idx="3"/>
          </p:nvPr>
        </p:nvSpPr>
        <p:spPr>
          <a:xfrm>
            <a:off x="3390900" y="6356350"/>
            <a:ext cx="5410200" cy="365125"/>
          </a:xfrm>
          <a:prstGeom prst="rect">
            <a:avLst/>
          </a:prstGeom>
        </p:spPr>
        <p:txBody>
          <a:bodyPr vert="horz" lIns="91440" tIns="45720" rIns="91440" bIns="45720" rtlCol="0" anchor="ctr"/>
          <a:lstStyle>
            <a:lvl1pPr algn="ctr">
              <a:defRPr sz="1000">
                <a:solidFill>
                  <a:schemeClr val="bg2">
                    <a:lumMod val="50000"/>
                  </a:schemeClr>
                </a:solidFill>
                <a:latin typeface="Arial" panose="020B0604020202020204" pitchFamily="34" charset="0"/>
                <a:cs typeface="Arial" panose="020B0604020202020204" pitchFamily="34" charset="0"/>
              </a:defRPr>
            </a:lvl1pPr>
          </a:lstStyle>
          <a:p>
            <a:r>
              <a:rPr lang="en-US" dirty="0"/>
              <a:t>PRIVILEGED and CONFIDENTIAL and/or ATTORNEY WORK PRODUCT.</a:t>
            </a:r>
          </a:p>
        </p:txBody>
      </p:sp>
      <p:sp>
        <p:nvSpPr>
          <p:cNvPr id="6" name="Slide Number Placeholder 5">
            <a:extLst>
              <a:ext uri="{FF2B5EF4-FFF2-40B4-BE49-F238E27FC236}">
                <a16:creationId xmlns:a16="http://schemas.microsoft.com/office/drawing/2014/main" id="{6776DED1-33F2-44B6-BACA-761D7966AE18}"/>
              </a:ext>
            </a:extLst>
          </p:cNvPr>
          <p:cNvSpPr>
            <a:spLocks noGrp="1"/>
          </p:cNvSpPr>
          <p:nvPr>
            <p:ph type="sldNum" sz="quarter" idx="4"/>
          </p:nvPr>
        </p:nvSpPr>
        <p:spPr>
          <a:xfrm>
            <a:off x="9732616" y="6356350"/>
            <a:ext cx="1087784" cy="365125"/>
          </a:xfrm>
          <a:prstGeom prst="rect">
            <a:avLst/>
          </a:prstGeom>
        </p:spPr>
        <p:txBody>
          <a:bodyPr vert="horz" lIns="91440" tIns="45720" rIns="91440" bIns="45720" rtlCol="0" anchor="ctr"/>
          <a:lstStyle>
            <a:lvl1pPr algn="r">
              <a:defRPr sz="1000">
                <a:solidFill>
                  <a:schemeClr val="bg2">
                    <a:lumMod val="50000"/>
                  </a:schemeClr>
                </a:solidFill>
                <a:latin typeface="Arial" panose="020B0604020202020204" pitchFamily="34" charset="0"/>
                <a:cs typeface="Arial" panose="020B0604020202020204" pitchFamily="34" charset="0"/>
              </a:defRPr>
            </a:lvl1pPr>
          </a:lstStyle>
          <a:p>
            <a:fld id="{5ACCCE96-6DA8-419A-8EEC-DC24A2139EB8}" type="slidenum">
              <a:rPr lang="en-US" smtClean="0"/>
              <a:pPr/>
              <a:t>‹#›</a:t>
            </a:fld>
            <a:endParaRPr lang="en-US" dirty="0"/>
          </a:p>
        </p:txBody>
      </p:sp>
      <p:sp>
        <p:nvSpPr>
          <p:cNvPr id="7" name="Rectangle 6">
            <a:extLst>
              <a:ext uri="{FF2B5EF4-FFF2-40B4-BE49-F238E27FC236}">
                <a16:creationId xmlns:a16="http://schemas.microsoft.com/office/drawing/2014/main" id="{4D4455F8-B22E-4BE0-9571-A10BF00CF94C}"/>
              </a:ext>
            </a:extLst>
          </p:cNvPr>
          <p:cNvSpPr/>
          <p:nvPr/>
        </p:nvSpPr>
        <p:spPr>
          <a:xfrm>
            <a:off x="0" y="0"/>
            <a:ext cx="12192000" cy="457200"/>
          </a:xfrm>
          <a:prstGeom prst="rect">
            <a:avLst/>
          </a:prstGeom>
          <a:solidFill>
            <a:srgbClr val="491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pic>
        <p:nvPicPr>
          <p:cNvPr id="8" name="Picture 7">
            <a:extLst>
              <a:ext uri="{FF2B5EF4-FFF2-40B4-BE49-F238E27FC236}">
                <a16:creationId xmlns:a16="http://schemas.microsoft.com/office/drawing/2014/main" id="{CA9EE776-D946-4DF6-A6EC-52E6077E44B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04800" y="106680"/>
            <a:ext cx="1234088" cy="274320"/>
          </a:xfrm>
          <a:prstGeom prst="rect">
            <a:avLst/>
          </a:prstGeom>
        </p:spPr>
      </p:pic>
      <p:pic>
        <p:nvPicPr>
          <p:cNvPr id="10" name="Picture 9">
            <a:extLst>
              <a:ext uri="{FF2B5EF4-FFF2-40B4-BE49-F238E27FC236}">
                <a16:creationId xmlns:a16="http://schemas.microsoft.com/office/drawing/2014/main" id="{E7AD460F-4E08-4236-BEB0-3F32099B09D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907648" y="6035040"/>
            <a:ext cx="1284352" cy="822960"/>
          </a:xfrm>
          <a:prstGeom prst="rect">
            <a:avLst/>
          </a:prstGeom>
        </p:spPr>
      </p:pic>
    </p:spTree>
    <p:extLst>
      <p:ext uri="{BB962C8B-B14F-4D97-AF65-F5344CB8AC3E}">
        <p14:creationId xmlns:p14="http://schemas.microsoft.com/office/powerpoint/2010/main" val="38092522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hf hdr="0"/>
  <p:txStyles>
    <p:titleStyle>
      <a:lvl1pPr algn="l" defTabSz="914400" rtl="0" eaLnBrk="1" latinLnBrk="0" hangingPunct="1">
        <a:lnSpc>
          <a:spcPct val="90000"/>
        </a:lnSpc>
        <a:spcBef>
          <a:spcPct val="0"/>
        </a:spcBef>
        <a:buNone/>
        <a:defRPr sz="3400" kern="1200">
          <a:solidFill>
            <a:schemeClr val="tx1"/>
          </a:solidFill>
          <a:latin typeface="Arial Black" panose="020B0A04020102020204" pitchFamily="34" charset="0"/>
          <a:ea typeface="+mj-ea"/>
          <a:cs typeface="+mj-cs"/>
        </a:defRPr>
      </a:lvl1pPr>
    </p:titleStyle>
    <p:bodyStyle>
      <a:lvl1pPr marL="283464" indent="-283464" algn="l" defTabSz="914400" rtl="0" eaLnBrk="1" latinLnBrk="0" hangingPunct="1">
        <a:lnSpc>
          <a:spcPct val="100000"/>
        </a:lnSpc>
        <a:spcBef>
          <a:spcPts val="0"/>
        </a:spcBef>
        <a:spcAft>
          <a:spcPts val="600"/>
        </a:spcAft>
        <a:buClr>
          <a:srgbClr val="E71435"/>
        </a:buClr>
        <a:buFont typeface="Arial" panose="020B0604020202020204" pitchFamily="34" charset="0"/>
        <a:buChar char="•"/>
        <a:defRPr sz="2800" b="0" kern="1200">
          <a:solidFill>
            <a:schemeClr val="tx1"/>
          </a:solidFill>
          <a:latin typeface="+mn-lt"/>
          <a:ea typeface="+mn-ea"/>
          <a:cs typeface="+mn-cs"/>
        </a:defRPr>
      </a:lvl1pPr>
      <a:lvl2pPr marL="512064" indent="-225425" algn="l" defTabSz="914400" rtl="0" eaLnBrk="1" latinLnBrk="0" hangingPunct="1">
        <a:lnSpc>
          <a:spcPct val="100000"/>
        </a:lnSpc>
        <a:spcBef>
          <a:spcPts val="0"/>
        </a:spcBef>
        <a:spcAft>
          <a:spcPts val="600"/>
        </a:spcAft>
        <a:buFont typeface="Wingdings" panose="05000000000000000000" pitchFamily="2" charset="2"/>
        <a:buChar char="§"/>
        <a:tabLst/>
        <a:defRPr sz="2400" kern="1200">
          <a:solidFill>
            <a:schemeClr val="tx1"/>
          </a:solidFill>
          <a:latin typeface="+mn-lt"/>
          <a:ea typeface="+mn-ea"/>
          <a:cs typeface="+mn-cs"/>
        </a:defRPr>
      </a:lvl2pPr>
      <a:lvl3pPr marL="804672" indent="-283464"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969264" indent="-173736" algn="l" defTabSz="914400" rtl="0" eaLnBrk="1" latinLnBrk="0" hangingPunct="1">
        <a:lnSpc>
          <a:spcPct val="100000"/>
        </a:lnSpc>
        <a:spcBef>
          <a:spcPts val="0"/>
        </a:spcBef>
        <a:spcAft>
          <a:spcPts val="600"/>
        </a:spcAft>
        <a:buFont typeface="Courier New" panose="02070309020205020404" pitchFamily="49" charset="0"/>
        <a:buChar char="o"/>
        <a:defRPr sz="1600" kern="1200">
          <a:solidFill>
            <a:schemeClr val="tx1"/>
          </a:solidFill>
          <a:latin typeface="+mn-lt"/>
          <a:ea typeface="+mn-ea"/>
          <a:cs typeface="+mn-cs"/>
        </a:defRPr>
      </a:lvl4pPr>
      <a:lvl5pPr marL="1143000" indent="-173038"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6939" y="609676"/>
            <a:ext cx="9566910" cy="697230"/>
          </a:xfrm>
          <a:prstGeom prst="rect">
            <a:avLst/>
          </a:prstGeom>
        </p:spPr>
        <p:txBody>
          <a:bodyPr wrap="square" lIns="0" tIns="0" rIns="0" bIns="0">
            <a:spAutoFit/>
          </a:bodyPr>
          <a:lstStyle>
            <a:lvl1pPr>
              <a:defRPr sz="44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527049" y="1624965"/>
            <a:ext cx="11137900" cy="4502150"/>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9/18/2025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2978617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bin"/><Relationship Id="rId1" Type="http://schemas.openxmlformats.org/officeDocument/2006/relationships/slideLayout" Target="../slideLayouts/slideLayout27.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hyperlink" Target="http://www.animationfactory.com/" TargetMode="External"/><Relationship Id="rId2" Type="http://schemas.openxmlformats.org/officeDocument/2006/relationships/image" Target="../media/image15.jpg"/><Relationship Id="rId1" Type="http://schemas.openxmlformats.org/officeDocument/2006/relationships/slideLayout" Target="../slideLayouts/slideLayout23.xml"/><Relationship Id="rId6" Type="http://schemas.openxmlformats.org/officeDocument/2006/relationships/image" Target="../media/image14.jpg"/><Relationship Id="rId5" Type="http://schemas.openxmlformats.org/officeDocument/2006/relationships/hyperlink" Target="http://www.electronicsrecycling.org/" TargetMode="External"/><Relationship Id="rId4" Type="http://schemas.openxmlformats.org/officeDocument/2006/relationships/hyperlink" Target="mailto:jlinnell@electronicsrecycling.or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71875" y="3305175"/>
            <a:ext cx="7629525" cy="0"/>
          </a:xfrm>
          <a:custGeom>
            <a:avLst/>
            <a:gdLst/>
            <a:ahLst/>
            <a:cxnLst/>
            <a:rect l="l" t="t" r="r" b="b"/>
            <a:pathLst>
              <a:path w="7629525">
                <a:moveTo>
                  <a:pt x="0" y="0"/>
                </a:moveTo>
                <a:lnTo>
                  <a:pt x="7629144" y="0"/>
                </a:lnTo>
              </a:path>
            </a:pathLst>
          </a:custGeom>
          <a:ln w="9525">
            <a:solidFill>
              <a:srgbClr val="2D2C71"/>
            </a:solidFill>
          </a:ln>
        </p:spPr>
        <p:txBody>
          <a:bodyPr wrap="square" lIns="0" tIns="0" rIns="0" bIns="0" rtlCol="0"/>
          <a:lstStyle/>
          <a:p>
            <a:endParaRPr/>
          </a:p>
        </p:txBody>
      </p:sp>
      <p:sp>
        <p:nvSpPr>
          <p:cNvPr id="3" name="object 3"/>
          <p:cNvSpPr txBox="1"/>
          <p:nvPr/>
        </p:nvSpPr>
        <p:spPr>
          <a:xfrm>
            <a:off x="5187060" y="6337015"/>
            <a:ext cx="1818005" cy="114300"/>
          </a:xfrm>
          <a:prstGeom prst="rect">
            <a:avLst/>
          </a:prstGeom>
        </p:spPr>
        <p:txBody>
          <a:bodyPr vert="horz" wrap="square" lIns="0" tIns="0" rIns="0" bIns="0" rtlCol="0">
            <a:spAutoFit/>
          </a:bodyPr>
          <a:lstStyle/>
          <a:p>
            <a:pPr>
              <a:lnSpc>
                <a:spcPts val="890"/>
              </a:lnSpc>
            </a:pPr>
            <a:r>
              <a:rPr sz="800">
                <a:latin typeface="Arial"/>
                <a:cs typeface="Arial"/>
              </a:rPr>
              <a:t>Draft:</a:t>
            </a:r>
            <a:r>
              <a:rPr sz="800" spc="-25">
                <a:latin typeface="Arial"/>
                <a:cs typeface="Arial"/>
              </a:rPr>
              <a:t> </a:t>
            </a:r>
            <a:r>
              <a:rPr sz="800">
                <a:latin typeface="Arial"/>
                <a:cs typeface="Arial"/>
              </a:rPr>
              <a:t>For</a:t>
            </a:r>
            <a:r>
              <a:rPr sz="800" spc="-20">
                <a:latin typeface="Arial"/>
                <a:cs typeface="Arial"/>
              </a:rPr>
              <a:t> </a:t>
            </a:r>
            <a:r>
              <a:rPr sz="800">
                <a:latin typeface="Arial"/>
                <a:cs typeface="Arial"/>
              </a:rPr>
              <a:t>Policy</a:t>
            </a:r>
            <a:r>
              <a:rPr sz="800" spc="-30">
                <a:latin typeface="Arial"/>
                <a:cs typeface="Arial"/>
              </a:rPr>
              <a:t> </a:t>
            </a:r>
            <a:r>
              <a:rPr sz="800">
                <a:latin typeface="Arial"/>
                <a:cs typeface="Arial"/>
              </a:rPr>
              <a:t>Development</a:t>
            </a:r>
            <a:r>
              <a:rPr sz="800" spc="-10">
                <a:latin typeface="Arial"/>
                <a:cs typeface="Arial"/>
              </a:rPr>
              <a:t> Purposes</a:t>
            </a:r>
            <a:endParaRPr sz="800">
              <a:latin typeface="Arial"/>
              <a:cs typeface="Arial"/>
            </a:endParaRPr>
          </a:p>
        </p:txBody>
      </p:sp>
      <p:sp>
        <p:nvSpPr>
          <p:cNvPr id="4" name="object 4"/>
          <p:cNvSpPr txBox="1">
            <a:spLocks noGrp="1"/>
          </p:cNvSpPr>
          <p:nvPr>
            <p:ph type="title"/>
          </p:nvPr>
        </p:nvSpPr>
        <p:spPr>
          <a:xfrm>
            <a:off x="4738752" y="1981200"/>
            <a:ext cx="6274435" cy="443070"/>
          </a:xfrm>
          <a:prstGeom prst="rect">
            <a:avLst/>
          </a:prstGeom>
        </p:spPr>
        <p:txBody>
          <a:bodyPr vert="horz" wrap="square" lIns="0" tIns="12065" rIns="0" bIns="0" rtlCol="0">
            <a:spAutoFit/>
          </a:bodyPr>
          <a:lstStyle/>
          <a:p>
            <a:pPr marL="12700" algn="r">
              <a:lnSpc>
                <a:spcPct val="100000"/>
              </a:lnSpc>
              <a:spcBef>
                <a:spcPts val="95"/>
              </a:spcBef>
            </a:pPr>
            <a:r>
              <a:rPr sz="2800">
                <a:solidFill>
                  <a:srgbClr val="2D2C71"/>
                </a:solidFill>
                <a:latin typeface="Helvetica Neue Roman" panose="02000503000000020004" pitchFamily="2" charset="0"/>
                <a:ea typeface="Helvetica Neue Roman" panose="02000503000000020004" pitchFamily="2" charset="0"/>
                <a:cs typeface="Helvetica Neue Roman" panose="02000503000000020004" pitchFamily="2" charset="0"/>
              </a:rPr>
              <a:t>Commonwealth</a:t>
            </a:r>
            <a:r>
              <a:rPr sz="2800" spc="-95">
                <a:solidFill>
                  <a:srgbClr val="2D2C71"/>
                </a:solidFill>
                <a:latin typeface="Helvetica Neue Roman" panose="02000503000000020004" pitchFamily="2" charset="0"/>
                <a:ea typeface="Helvetica Neue Roman" panose="02000503000000020004" pitchFamily="2" charset="0"/>
                <a:cs typeface="Helvetica Neue Roman" panose="02000503000000020004" pitchFamily="2" charset="0"/>
              </a:rPr>
              <a:t> </a:t>
            </a:r>
            <a:r>
              <a:rPr sz="2800">
                <a:solidFill>
                  <a:srgbClr val="2D2C71"/>
                </a:solidFill>
                <a:latin typeface="Helvetica Neue Roman" panose="02000503000000020004" pitchFamily="2" charset="0"/>
                <a:ea typeface="Helvetica Neue Roman" panose="02000503000000020004" pitchFamily="2" charset="0"/>
                <a:cs typeface="Helvetica Neue Roman" panose="02000503000000020004" pitchFamily="2" charset="0"/>
              </a:rPr>
              <a:t>of</a:t>
            </a:r>
            <a:r>
              <a:rPr sz="2800" spc="-114">
                <a:solidFill>
                  <a:srgbClr val="2D2C71"/>
                </a:solidFill>
                <a:latin typeface="Helvetica Neue Roman" panose="02000503000000020004" pitchFamily="2" charset="0"/>
                <a:ea typeface="Helvetica Neue Roman" panose="02000503000000020004" pitchFamily="2" charset="0"/>
                <a:cs typeface="Helvetica Neue Roman" panose="02000503000000020004" pitchFamily="2" charset="0"/>
              </a:rPr>
              <a:t> </a:t>
            </a:r>
            <a:r>
              <a:rPr sz="2800" spc="-10">
                <a:solidFill>
                  <a:srgbClr val="2D2C71"/>
                </a:solidFill>
                <a:latin typeface="Helvetica Neue Roman" panose="02000503000000020004" pitchFamily="2" charset="0"/>
                <a:ea typeface="Helvetica Neue Roman" panose="02000503000000020004" pitchFamily="2" charset="0"/>
                <a:cs typeface="Helvetica Neue Roman" panose="02000503000000020004" pitchFamily="2" charset="0"/>
              </a:rPr>
              <a:t>Massachusetts</a:t>
            </a:r>
            <a:endParaRPr sz="2800">
              <a:solidFill>
                <a:srgbClr val="2D2C71"/>
              </a:solidFill>
              <a:latin typeface="Helvetica Neue Roman" panose="02000503000000020004" pitchFamily="2" charset="0"/>
              <a:ea typeface="Helvetica Neue Roman" panose="02000503000000020004" pitchFamily="2" charset="0"/>
              <a:cs typeface="Helvetica Neue Roman" panose="02000503000000020004" pitchFamily="2" charset="0"/>
            </a:endParaRPr>
          </a:p>
        </p:txBody>
      </p:sp>
      <p:sp>
        <p:nvSpPr>
          <p:cNvPr id="5" name="object 5"/>
          <p:cNvSpPr txBox="1"/>
          <p:nvPr/>
        </p:nvSpPr>
        <p:spPr>
          <a:xfrm>
            <a:off x="4742689" y="2836165"/>
            <a:ext cx="6274435" cy="2190984"/>
          </a:xfrm>
          <a:prstGeom prst="rect">
            <a:avLst/>
          </a:prstGeom>
        </p:spPr>
        <p:txBody>
          <a:bodyPr vert="horz" wrap="square" lIns="0" tIns="13335" rIns="0" bIns="0" rtlCol="0">
            <a:spAutoFit/>
          </a:bodyPr>
          <a:lstStyle/>
          <a:p>
            <a:pPr marR="5080" algn="r">
              <a:lnSpc>
                <a:spcPct val="100000"/>
              </a:lnSpc>
              <a:spcBef>
                <a:spcPts val="105"/>
              </a:spcBef>
            </a:pPr>
            <a:r>
              <a:rPr lang="en-US" sz="2000" dirty="0">
                <a:solidFill>
                  <a:srgbClr val="2D2C71"/>
                </a:solidFill>
                <a:latin typeface="Helvetica Neue Roman" panose="02000503000000020004" pitchFamily="2" charset="0"/>
                <a:ea typeface="Helvetica Neue Roman" panose="02000503000000020004" pitchFamily="2" charset="0"/>
                <a:cs typeface="Helvetica Neue Roman" panose="02000503000000020004" pitchFamily="2" charset="0"/>
              </a:rPr>
              <a:t>Extended Producer Responsibility Commission</a:t>
            </a:r>
            <a:endParaRPr sz="2000" dirty="0">
              <a:solidFill>
                <a:srgbClr val="2D2C71"/>
              </a:solidFill>
              <a:latin typeface="Helvetica Neue Roman" panose="02000503000000020004" pitchFamily="2" charset="0"/>
              <a:ea typeface="Helvetica Neue Roman" panose="02000503000000020004" pitchFamily="2" charset="0"/>
              <a:cs typeface="Helvetica Neue Roman" panose="02000503000000020004" pitchFamily="2" charset="0"/>
            </a:endParaRPr>
          </a:p>
          <a:p>
            <a:pPr>
              <a:lnSpc>
                <a:spcPct val="100000"/>
              </a:lnSpc>
              <a:spcBef>
                <a:spcPts val="40"/>
              </a:spcBef>
            </a:pPr>
            <a:endParaRPr sz="3150" dirty="0">
              <a:solidFill>
                <a:srgbClr val="2D2C71"/>
              </a:solidFill>
              <a:latin typeface="Helvetica Neue Roman" panose="02000503000000020004" pitchFamily="2" charset="0"/>
              <a:ea typeface="Helvetica Neue Roman" panose="02000503000000020004" pitchFamily="2" charset="0"/>
              <a:cs typeface="Helvetica Neue Roman" panose="02000503000000020004" pitchFamily="2" charset="0"/>
            </a:endParaRPr>
          </a:p>
          <a:p>
            <a:pPr marR="5080" algn="r">
              <a:lnSpc>
                <a:spcPct val="100000"/>
              </a:lnSpc>
            </a:pPr>
            <a:r>
              <a:rPr lang="en-US" sz="1800" dirty="0">
                <a:solidFill>
                  <a:srgbClr val="2D2C71"/>
                </a:solidFill>
                <a:latin typeface="Helvetica Neue Roman" panose="02000503000000020004" pitchFamily="2" charset="0"/>
                <a:ea typeface="Helvetica Neue Roman" panose="02000503000000020004" pitchFamily="2" charset="0"/>
                <a:cs typeface="Helvetica Neue Roman" panose="02000503000000020004" pitchFamily="2" charset="0"/>
              </a:rPr>
              <a:t>MEETING 5</a:t>
            </a:r>
          </a:p>
          <a:p>
            <a:pPr marR="5080" algn="r">
              <a:lnSpc>
                <a:spcPct val="100000"/>
              </a:lnSpc>
            </a:pPr>
            <a:endParaRPr lang="en-US" sz="1800" dirty="0">
              <a:solidFill>
                <a:srgbClr val="2D2C71"/>
              </a:solidFill>
              <a:latin typeface="Helvetica Neue Roman" panose="02000503000000020004" pitchFamily="2" charset="0"/>
              <a:ea typeface="Helvetica Neue Roman" panose="02000503000000020004" pitchFamily="2" charset="0"/>
              <a:cs typeface="Helvetica Neue Roman" panose="02000503000000020004" pitchFamily="2" charset="0"/>
            </a:endParaRPr>
          </a:p>
          <a:p>
            <a:pPr marR="5080" algn="r">
              <a:lnSpc>
                <a:spcPct val="100000"/>
              </a:lnSpc>
            </a:pPr>
            <a:r>
              <a:rPr lang="en-US" dirty="0">
                <a:solidFill>
                  <a:srgbClr val="2D2C71"/>
                </a:solidFill>
                <a:latin typeface="Helvetica Neue Roman" panose="02000503000000020004" pitchFamily="2" charset="0"/>
                <a:ea typeface="Helvetica Neue Roman" panose="02000503000000020004" pitchFamily="2" charset="0"/>
                <a:cs typeface="Helvetica Neue Roman" panose="02000503000000020004" pitchFamily="2" charset="0"/>
              </a:rPr>
              <a:t>Wednesday, September 17, 2025 | 9:30 a.m. – 12:30 p.m.</a:t>
            </a:r>
          </a:p>
          <a:p>
            <a:pPr marR="5080" algn="r">
              <a:lnSpc>
                <a:spcPct val="100000"/>
              </a:lnSpc>
            </a:pPr>
            <a:r>
              <a:rPr lang="en-US" sz="1800" dirty="0">
                <a:solidFill>
                  <a:srgbClr val="2D2C71"/>
                </a:solidFill>
                <a:latin typeface="Helvetica Neue Roman" panose="02000503000000020004" pitchFamily="2" charset="0"/>
                <a:ea typeface="Helvetica Neue Roman" panose="02000503000000020004" pitchFamily="2" charset="0"/>
                <a:cs typeface="Helvetica Neue Roman" panose="02000503000000020004" pitchFamily="2" charset="0"/>
              </a:rPr>
              <a:t>100 Cambridge Street, 2nd floor conference room | Boston</a:t>
            </a:r>
          </a:p>
          <a:p>
            <a:pPr marR="5080" algn="r">
              <a:lnSpc>
                <a:spcPct val="100000"/>
              </a:lnSpc>
            </a:pPr>
            <a:r>
              <a:rPr lang="en-US" sz="1800" dirty="0">
                <a:solidFill>
                  <a:srgbClr val="2D2C71"/>
                </a:solidFill>
                <a:latin typeface="Helvetica Neue Roman" panose="02000503000000020004" pitchFamily="2" charset="0"/>
                <a:ea typeface="Helvetica Neue Roman" panose="02000503000000020004" pitchFamily="2" charset="0"/>
                <a:cs typeface="Helvetica Neue Roman" panose="02000503000000020004" pitchFamily="2" charset="0"/>
              </a:rPr>
              <a:t>and via Zoom</a:t>
            </a:r>
            <a:endParaRPr sz="1800" dirty="0">
              <a:solidFill>
                <a:srgbClr val="2D2C71"/>
              </a:solidFill>
              <a:latin typeface="Helvetica Neue Roman" panose="02000503000000020004" pitchFamily="2" charset="0"/>
              <a:ea typeface="Helvetica Neue Roman" panose="02000503000000020004" pitchFamily="2" charset="0"/>
              <a:cs typeface="Helvetica Neue Roman" panose="02000503000000020004" pitchFamily="2" charset="0"/>
            </a:endParaRPr>
          </a:p>
        </p:txBody>
      </p:sp>
      <p:sp>
        <p:nvSpPr>
          <p:cNvPr id="6" name="object 6"/>
          <p:cNvSpPr/>
          <p:nvPr/>
        </p:nvSpPr>
        <p:spPr>
          <a:xfrm>
            <a:off x="5026152" y="6300215"/>
            <a:ext cx="2106295" cy="368935"/>
          </a:xfrm>
          <a:custGeom>
            <a:avLst/>
            <a:gdLst/>
            <a:ahLst/>
            <a:cxnLst/>
            <a:rect l="l" t="t" r="r" b="b"/>
            <a:pathLst>
              <a:path w="2106295" h="368934">
                <a:moveTo>
                  <a:pt x="2106168" y="0"/>
                </a:moveTo>
                <a:lnTo>
                  <a:pt x="0" y="0"/>
                </a:lnTo>
                <a:lnTo>
                  <a:pt x="0" y="368808"/>
                </a:lnTo>
                <a:lnTo>
                  <a:pt x="2106168" y="368808"/>
                </a:lnTo>
                <a:lnTo>
                  <a:pt x="2106168" y="0"/>
                </a:lnTo>
                <a:close/>
              </a:path>
            </a:pathLst>
          </a:custGeom>
          <a:solidFill>
            <a:srgbClr val="FFFFFF"/>
          </a:solidFill>
        </p:spPr>
        <p:txBody>
          <a:bodyPr wrap="square" lIns="0" tIns="0" rIns="0" bIns="0" rtlCol="0"/>
          <a:lstStyle/>
          <a:p>
            <a:endParaRPr/>
          </a:p>
        </p:txBody>
      </p:sp>
      <p:pic>
        <p:nvPicPr>
          <p:cNvPr id="7" name="object 7"/>
          <p:cNvPicPr/>
          <p:nvPr/>
        </p:nvPicPr>
        <p:blipFill>
          <a:blip r:embed="rId2" cstate="email">
            <a:extLst>
              <a:ext uri="{28A0092B-C50C-407E-A947-70E740481C1C}">
                <a14:useLocalDpi xmlns:a14="http://schemas.microsoft.com/office/drawing/2010/main"/>
              </a:ext>
            </a:extLst>
          </a:blip>
          <a:stretch>
            <a:fillRect/>
          </a:stretch>
        </p:blipFill>
        <p:spPr>
          <a:xfrm>
            <a:off x="959740" y="2133600"/>
            <a:ext cx="2286000" cy="2286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C8D5B58-9009-2FB9-2ACD-3AF6764893D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8F57E5C-B320-CF6F-952D-A5276098482A}"/>
              </a:ext>
            </a:extLst>
          </p:cNvPr>
          <p:cNvSpPr/>
          <p:nvPr/>
        </p:nvSpPr>
        <p:spPr>
          <a:xfrm>
            <a:off x="592836" y="1243583"/>
            <a:ext cx="11219815" cy="1905"/>
          </a:xfrm>
          <a:custGeom>
            <a:avLst/>
            <a:gdLst/>
            <a:ahLst/>
            <a:cxnLst/>
            <a:rect l="l" t="t" r="r" b="b"/>
            <a:pathLst>
              <a:path w="11219815" h="1905">
                <a:moveTo>
                  <a:pt x="0" y="0"/>
                </a:moveTo>
                <a:lnTo>
                  <a:pt x="11219688" y="1524"/>
                </a:lnTo>
              </a:path>
            </a:pathLst>
          </a:custGeom>
          <a:ln w="9525">
            <a:solidFill>
              <a:srgbClr val="2D2C71"/>
            </a:solidFill>
          </a:ln>
        </p:spPr>
        <p:txBody>
          <a:bodyPr wrap="square" lIns="0" tIns="0" rIns="0" bIns="0" rtlCol="0"/>
          <a:lstStyle/>
          <a:p>
            <a:endParaRPr/>
          </a:p>
        </p:txBody>
      </p:sp>
      <p:pic>
        <p:nvPicPr>
          <p:cNvPr id="3" name="object 3">
            <a:extLst>
              <a:ext uri="{FF2B5EF4-FFF2-40B4-BE49-F238E27FC236}">
                <a16:creationId xmlns:a16="http://schemas.microsoft.com/office/drawing/2014/main" id="{4124F650-F56B-31B3-8A50-855A620E7BD6}"/>
              </a:ext>
            </a:extLst>
          </p:cNvPr>
          <p:cNvPicPr/>
          <p:nvPr/>
        </p:nvPicPr>
        <p:blipFill>
          <a:blip r:embed="rId3" cstate="email">
            <a:extLst>
              <a:ext uri="{28A0092B-C50C-407E-A947-70E740481C1C}">
                <a14:useLocalDpi xmlns:a14="http://schemas.microsoft.com/office/drawing/2010/main"/>
              </a:ext>
            </a:extLst>
          </a:blip>
          <a:stretch>
            <a:fillRect/>
          </a:stretch>
        </p:blipFill>
        <p:spPr>
          <a:xfrm>
            <a:off x="10779252" y="146304"/>
            <a:ext cx="1005840" cy="1005840"/>
          </a:xfrm>
          <a:prstGeom prst="rect">
            <a:avLst/>
          </a:prstGeom>
        </p:spPr>
      </p:pic>
      <p:sp>
        <p:nvSpPr>
          <p:cNvPr id="4" name="object 4">
            <a:extLst>
              <a:ext uri="{FF2B5EF4-FFF2-40B4-BE49-F238E27FC236}">
                <a16:creationId xmlns:a16="http://schemas.microsoft.com/office/drawing/2014/main" id="{DD59A573-0DF7-5D75-C3F4-7A2A032ABFAF}"/>
              </a:ext>
            </a:extLst>
          </p:cNvPr>
          <p:cNvSpPr txBox="1">
            <a:spLocks noGrp="1"/>
          </p:cNvSpPr>
          <p:nvPr>
            <p:ph type="title"/>
          </p:nvPr>
        </p:nvSpPr>
        <p:spPr>
          <a:xfrm>
            <a:off x="622572" y="531336"/>
            <a:ext cx="9998536" cy="444352"/>
          </a:xfrm>
          <a:prstGeom prst="rect">
            <a:avLst/>
          </a:prstGeom>
        </p:spPr>
        <p:txBody>
          <a:bodyPr vert="horz" wrap="square" lIns="0" tIns="13335" rIns="0" bIns="0" rtlCol="0">
            <a:spAutoFit/>
          </a:bodyPr>
          <a:lstStyle/>
          <a:p>
            <a:pPr marL="12700">
              <a:lnSpc>
                <a:spcPct val="100000"/>
              </a:lnSpc>
              <a:spcBef>
                <a:spcPts val="105"/>
              </a:spcBef>
            </a:pPr>
            <a:r>
              <a:rPr lang="en-US"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rPr>
              <a:t>Discussion on batteries EPR recommendation</a:t>
            </a:r>
            <a:endParaRPr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6" name="object 6">
            <a:extLst>
              <a:ext uri="{FF2B5EF4-FFF2-40B4-BE49-F238E27FC236}">
                <a16:creationId xmlns:a16="http://schemas.microsoft.com/office/drawing/2014/main" id="{80E25F5B-8899-6C4F-1CA3-8083CBE4BD67}"/>
              </a:ext>
            </a:extLst>
          </p:cNvPr>
          <p:cNvSpPr txBox="1"/>
          <p:nvPr/>
        </p:nvSpPr>
        <p:spPr>
          <a:xfrm>
            <a:off x="11785092" y="6565212"/>
            <a:ext cx="366649" cy="130036"/>
          </a:xfrm>
          <a:prstGeom prst="rect">
            <a:avLst/>
          </a:prstGeom>
        </p:spPr>
        <p:txBody>
          <a:bodyPr vert="horz" wrap="square" lIns="0" tIns="0" rIns="0" bIns="0" rtlCol="0">
            <a:spAutoFit/>
          </a:bodyPr>
          <a:lstStyle/>
          <a:p>
            <a:pPr marL="38100">
              <a:lnSpc>
                <a:spcPts val="1045"/>
              </a:lnSpc>
            </a:pPr>
            <a:fld id="{81D60167-4931-47E6-BA6A-407CBD079E47}" type="slidenum">
              <a:rPr sz="1000" spc="-5" dirty="0">
                <a:latin typeface="Calibri"/>
                <a:cs typeface="Calibri"/>
              </a:rPr>
              <a:t>10</a:t>
            </a:fld>
            <a:endParaRPr sz="1000" dirty="0">
              <a:latin typeface="Calibri"/>
              <a:cs typeface="Calibri"/>
            </a:endParaRPr>
          </a:p>
        </p:txBody>
      </p:sp>
      <p:sp>
        <p:nvSpPr>
          <p:cNvPr id="8" name="Rectangle 1">
            <a:extLst>
              <a:ext uri="{FF2B5EF4-FFF2-40B4-BE49-F238E27FC236}">
                <a16:creationId xmlns:a16="http://schemas.microsoft.com/office/drawing/2014/main" id="{8C262937-1D7C-C869-2147-0D1617EEBA0E}"/>
              </a:ext>
            </a:extLst>
          </p:cNvPr>
          <p:cNvSpPr>
            <a:spLocks noChangeArrowheads="1"/>
          </p:cNvSpPr>
          <p:nvPr/>
        </p:nvSpPr>
        <p:spPr bwMode="auto">
          <a:xfrm>
            <a:off x="8153400" y="2209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87BD059D-B6BB-DEBF-E1B3-56CBDCB09E71}"/>
              </a:ext>
            </a:extLst>
          </p:cNvPr>
          <p:cNvSpPr txBox="1"/>
          <p:nvPr/>
        </p:nvSpPr>
        <p:spPr>
          <a:xfrm>
            <a:off x="1012874" y="1414907"/>
            <a:ext cx="10269298" cy="4801314"/>
          </a:xfrm>
          <a:prstGeom prst="rect">
            <a:avLst/>
          </a:prstGeom>
          <a:noFill/>
        </p:spPr>
        <p:txBody>
          <a:bodyPr wrap="square">
            <a:spAutoFit/>
          </a:bodyPr>
          <a:lstStyle/>
          <a:p>
            <a:r>
              <a:rPr lang="en-US" sz="1800" dirty="0">
                <a:latin typeface="Helvetica Neue Light" panose="02000403000000020004" pitchFamily="2" charset="0"/>
                <a:ea typeface="Helvetica Neue Light" panose="02000403000000020004" pitchFamily="2" charset="0"/>
                <a:cs typeface="Helvetica Neue Roman" panose="02000503000000020004" pitchFamily="2" charset="0"/>
              </a:rPr>
              <a:t>The Commission recommends that the Massachusetts Legislature enact legislation to establish an extended producer responsibility program for batteries. The Commission recommends the development and implementation of a program that aligns with existing programs in other states to the greatest extent possible.</a:t>
            </a:r>
          </a:p>
          <a:p>
            <a:r>
              <a:rPr lang="en-US" sz="1800" dirty="0">
                <a:latin typeface="Helvetica Neue Light" panose="02000403000000020004" pitchFamily="2" charset="0"/>
                <a:ea typeface="Helvetica Neue Light" panose="02000403000000020004" pitchFamily="2" charset="0"/>
                <a:cs typeface="Helvetica Neue Roman" panose="02000503000000020004" pitchFamily="2" charset="0"/>
              </a:rPr>
              <a:t> </a:t>
            </a:r>
          </a:p>
          <a:p>
            <a:r>
              <a:rPr lang="en-US" sz="1800" dirty="0">
                <a:latin typeface="Helvetica Neue Light" panose="02000403000000020004" pitchFamily="2" charset="0"/>
                <a:ea typeface="Helvetica Neue Light" panose="02000403000000020004" pitchFamily="2" charset="0"/>
                <a:cs typeface="Helvetica Neue Roman" panose="02000503000000020004" pitchFamily="2" charset="0"/>
              </a:rPr>
              <a:t>The Commission acknowledges proposed battery EPR legislation under consideration before the Massachusetts legislature at the time of this recommendation—H.968 and S.556—but does not endorse any specific bill.</a:t>
            </a:r>
          </a:p>
          <a:p>
            <a:endParaRPr lang="en-US" dirty="0">
              <a:latin typeface="Helvetica Neue Light" panose="02000403000000020004" pitchFamily="2" charset="0"/>
              <a:ea typeface="Helvetica Neue Light" panose="02000403000000020004" pitchFamily="2" charset="0"/>
              <a:cs typeface="Helvetica Neue Roman" panose="02000503000000020004" pitchFamily="2" charset="0"/>
            </a:endParaRPr>
          </a:p>
          <a:p>
            <a:r>
              <a:rPr lang="en-US" sz="1800" dirty="0">
                <a:latin typeface="Helvetica Neue Light" panose="02000403000000020004" pitchFamily="2" charset="0"/>
                <a:ea typeface="Helvetica Neue Light" panose="02000403000000020004" pitchFamily="2" charset="0"/>
                <a:cs typeface="Helvetica Neue Roman" panose="02000503000000020004" pitchFamily="2" charset="0"/>
              </a:rPr>
              <a:t>The Commission recommends consideration of the following questions:</a:t>
            </a:r>
          </a:p>
          <a:p>
            <a:endParaRPr lang="en-US" sz="1800" dirty="0">
              <a:latin typeface="Helvetica Neue Light" panose="02000403000000020004" pitchFamily="2" charset="0"/>
              <a:ea typeface="Helvetica Neue Light" panose="02000403000000020004" pitchFamily="2" charset="0"/>
              <a:cs typeface="Helvetica Neue Roman" panose="02000503000000020004" pitchFamily="2" charset="0"/>
            </a:endParaRPr>
          </a:p>
          <a:p>
            <a:pPr marL="571500" lvl="2" indent="-276225">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cs typeface="Helvetica Neue Roman" panose="02000503000000020004" pitchFamily="2" charset="0"/>
              </a:rPr>
              <a:t>Should standards be for performance, convenience, or both?</a:t>
            </a:r>
          </a:p>
          <a:p>
            <a:pPr marL="571500" lvl="2" indent="-276225">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cs typeface="Helvetica Neue Roman" panose="02000503000000020004" pitchFamily="2" charset="0"/>
              </a:rPr>
              <a:t>What size and type of primary (single-use) and rechargeable medium-format batteries should be included—removable or embedded?</a:t>
            </a:r>
          </a:p>
          <a:p>
            <a:pPr marL="571500" lvl="2" indent="-276225">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cs typeface="Helvetica Neue Roman" panose="02000503000000020004" pitchFamily="2" charset="0"/>
              </a:rPr>
              <a:t>Should take-back programs be the responsibility of retailers or voluntary?</a:t>
            </a:r>
          </a:p>
          <a:p>
            <a:pPr marL="571500" lvl="2" indent="-276225">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cs typeface="Helvetica Neue Roman" panose="02000503000000020004" pitchFamily="2" charset="0"/>
              </a:rPr>
              <a:t>Should Massachusetts adopt PBRA’s model legislation?</a:t>
            </a:r>
          </a:p>
          <a:p>
            <a:pPr marL="571500" lvl="2" indent="-276225">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cs typeface="Helvetica Neue Roman" panose="02000503000000020004" pitchFamily="2" charset="0"/>
              </a:rPr>
              <a:t>Should labeling be required to aid in proper disposal?</a:t>
            </a:r>
          </a:p>
        </p:txBody>
      </p:sp>
    </p:spTree>
    <p:extLst>
      <p:ext uri="{BB962C8B-B14F-4D97-AF65-F5344CB8AC3E}">
        <p14:creationId xmlns:p14="http://schemas.microsoft.com/office/powerpoint/2010/main" val="1045416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48BD0-DE26-0159-4D25-2EDF39C94DD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B8C5054-225E-23D3-7653-67FFA77A85EC}"/>
              </a:ext>
            </a:extLst>
          </p:cNvPr>
          <p:cNvSpPr/>
          <p:nvPr/>
        </p:nvSpPr>
        <p:spPr>
          <a:xfrm>
            <a:off x="592836" y="1243583"/>
            <a:ext cx="11219815" cy="1905"/>
          </a:xfrm>
          <a:custGeom>
            <a:avLst/>
            <a:gdLst/>
            <a:ahLst/>
            <a:cxnLst/>
            <a:rect l="l" t="t" r="r" b="b"/>
            <a:pathLst>
              <a:path w="11219815" h="1905">
                <a:moveTo>
                  <a:pt x="0" y="0"/>
                </a:moveTo>
                <a:lnTo>
                  <a:pt x="11219688" y="1524"/>
                </a:lnTo>
              </a:path>
            </a:pathLst>
          </a:custGeom>
          <a:ln w="9525">
            <a:solidFill>
              <a:srgbClr val="2D2C71"/>
            </a:solidFill>
          </a:ln>
        </p:spPr>
        <p:txBody>
          <a:bodyPr wrap="square" lIns="0" tIns="0" rIns="0" bIns="0" rtlCol="0"/>
          <a:lstStyle/>
          <a:p>
            <a:endParaRPr/>
          </a:p>
        </p:txBody>
      </p:sp>
      <p:pic>
        <p:nvPicPr>
          <p:cNvPr id="3" name="object 3">
            <a:extLst>
              <a:ext uri="{FF2B5EF4-FFF2-40B4-BE49-F238E27FC236}">
                <a16:creationId xmlns:a16="http://schemas.microsoft.com/office/drawing/2014/main" id="{0EF26ACA-4B03-0E9E-DCF7-84ADF768581B}"/>
              </a:ext>
            </a:extLst>
          </p:cNvPr>
          <p:cNvPicPr/>
          <p:nvPr/>
        </p:nvPicPr>
        <p:blipFill>
          <a:blip r:embed="rId3" cstate="email">
            <a:extLst>
              <a:ext uri="{28A0092B-C50C-407E-A947-70E740481C1C}">
                <a14:useLocalDpi xmlns:a14="http://schemas.microsoft.com/office/drawing/2010/main"/>
              </a:ext>
            </a:extLst>
          </a:blip>
          <a:stretch>
            <a:fillRect/>
          </a:stretch>
        </p:blipFill>
        <p:spPr>
          <a:xfrm>
            <a:off x="10779252" y="146304"/>
            <a:ext cx="1005840" cy="1005840"/>
          </a:xfrm>
          <a:prstGeom prst="rect">
            <a:avLst/>
          </a:prstGeom>
        </p:spPr>
      </p:pic>
      <p:sp>
        <p:nvSpPr>
          <p:cNvPr id="4" name="object 4">
            <a:extLst>
              <a:ext uri="{FF2B5EF4-FFF2-40B4-BE49-F238E27FC236}">
                <a16:creationId xmlns:a16="http://schemas.microsoft.com/office/drawing/2014/main" id="{E41F2A96-53DD-7922-37E6-7F6D8C5BC960}"/>
              </a:ext>
            </a:extLst>
          </p:cNvPr>
          <p:cNvSpPr txBox="1">
            <a:spLocks noGrp="1"/>
          </p:cNvSpPr>
          <p:nvPr>
            <p:ph type="title"/>
          </p:nvPr>
        </p:nvSpPr>
        <p:spPr>
          <a:xfrm>
            <a:off x="622572" y="531336"/>
            <a:ext cx="9998536" cy="444352"/>
          </a:xfrm>
          <a:prstGeom prst="rect">
            <a:avLst/>
          </a:prstGeom>
        </p:spPr>
        <p:txBody>
          <a:bodyPr vert="horz" wrap="square" lIns="0" tIns="13335" rIns="0" bIns="0" rtlCol="0">
            <a:spAutoFit/>
          </a:bodyPr>
          <a:lstStyle/>
          <a:p>
            <a:pPr marL="12700">
              <a:lnSpc>
                <a:spcPct val="100000"/>
              </a:lnSpc>
              <a:spcBef>
                <a:spcPts val="105"/>
              </a:spcBef>
            </a:pPr>
            <a:r>
              <a:rPr lang="en-US"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rPr>
              <a:t>Roll call vote on batteries EPR recommendation</a:t>
            </a:r>
            <a:endParaRPr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6" name="object 6">
            <a:extLst>
              <a:ext uri="{FF2B5EF4-FFF2-40B4-BE49-F238E27FC236}">
                <a16:creationId xmlns:a16="http://schemas.microsoft.com/office/drawing/2014/main" id="{E5039BBC-3350-06F6-30B3-AE1693AB3270}"/>
              </a:ext>
            </a:extLst>
          </p:cNvPr>
          <p:cNvSpPr txBox="1"/>
          <p:nvPr/>
        </p:nvSpPr>
        <p:spPr>
          <a:xfrm>
            <a:off x="11785092" y="6565212"/>
            <a:ext cx="366649" cy="130036"/>
          </a:xfrm>
          <a:prstGeom prst="rect">
            <a:avLst/>
          </a:prstGeom>
        </p:spPr>
        <p:txBody>
          <a:bodyPr vert="horz" wrap="square" lIns="0" tIns="0" rIns="0" bIns="0" rtlCol="0">
            <a:spAutoFit/>
          </a:bodyPr>
          <a:lstStyle/>
          <a:p>
            <a:pPr marL="38100">
              <a:lnSpc>
                <a:spcPts val="1045"/>
              </a:lnSpc>
            </a:pPr>
            <a:fld id="{81D60167-4931-47E6-BA6A-407CBD079E47}" type="slidenum">
              <a:rPr sz="1000" spc="-5" dirty="0">
                <a:latin typeface="Calibri"/>
                <a:cs typeface="Calibri"/>
              </a:rPr>
              <a:t>11</a:t>
            </a:fld>
            <a:endParaRPr sz="1000" dirty="0">
              <a:latin typeface="Calibri"/>
              <a:cs typeface="Calibri"/>
            </a:endParaRPr>
          </a:p>
        </p:txBody>
      </p:sp>
      <p:sp>
        <p:nvSpPr>
          <p:cNvPr id="8" name="Rectangle 1">
            <a:extLst>
              <a:ext uri="{FF2B5EF4-FFF2-40B4-BE49-F238E27FC236}">
                <a16:creationId xmlns:a16="http://schemas.microsoft.com/office/drawing/2014/main" id="{424E2D0B-4746-1201-57D9-E80BBE16CACF}"/>
              </a:ext>
            </a:extLst>
          </p:cNvPr>
          <p:cNvSpPr>
            <a:spLocks noChangeArrowheads="1"/>
          </p:cNvSpPr>
          <p:nvPr/>
        </p:nvSpPr>
        <p:spPr bwMode="auto">
          <a:xfrm>
            <a:off x="8153400" y="2209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5" name="object 5">
            <a:extLst>
              <a:ext uri="{FF2B5EF4-FFF2-40B4-BE49-F238E27FC236}">
                <a16:creationId xmlns:a16="http://schemas.microsoft.com/office/drawing/2014/main" id="{7C8EDF7D-0386-DD00-EDE0-2A655E15E660}"/>
              </a:ext>
            </a:extLst>
          </p:cNvPr>
          <p:cNvGraphicFramePr>
            <a:graphicFrameLocks noGrp="1"/>
          </p:cNvGraphicFramePr>
          <p:nvPr/>
        </p:nvGraphicFramePr>
        <p:xfrm>
          <a:off x="546100" y="1402080"/>
          <a:ext cx="11175999" cy="4512564"/>
        </p:xfrm>
        <a:graphic>
          <a:graphicData uri="http://schemas.openxmlformats.org/drawingml/2006/table">
            <a:tbl>
              <a:tblPr firstRow="1" bandRow="1">
                <a:tableStyleId>{2D5ABB26-0587-4C30-8999-92F81FD0307C}</a:tableStyleId>
              </a:tblPr>
              <a:tblGrid>
                <a:gridCol w="2578100">
                  <a:extLst>
                    <a:ext uri="{9D8B030D-6E8A-4147-A177-3AD203B41FA5}">
                      <a16:colId xmlns:a16="http://schemas.microsoft.com/office/drawing/2014/main" val="20000"/>
                    </a:ext>
                  </a:extLst>
                </a:gridCol>
                <a:gridCol w="8597899">
                  <a:extLst>
                    <a:ext uri="{9D8B030D-6E8A-4147-A177-3AD203B41FA5}">
                      <a16:colId xmlns:a16="http://schemas.microsoft.com/office/drawing/2014/main" val="20001"/>
                    </a:ext>
                  </a:extLst>
                </a:gridCol>
              </a:tblGrid>
              <a:tr h="0">
                <a:tc>
                  <a:txBody>
                    <a:bodyPr/>
                    <a:lstStyle/>
                    <a:p>
                      <a:pPr marL="65088" indent="0" algn="l">
                        <a:lnSpc>
                          <a:spcPct val="100000"/>
                        </a:lnSpc>
                        <a:spcBef>
                          <a:spcPts val="350"/>
                        </a:spcBef>
                        <a:tabLst/>
                      </a:pPr>
                      <a:r>
                        <a:rPr sz="1050" b="1" i="0" spc="-10" dirty="0">
                          <a:latin typeface="Helvetica Neue" panose="02000503000000020004" pitchFamily="2" charset="0"/>
                          <a:ea typeface="Helvetica Neue" panose="02000503000000020004" pitchFamily="2" charset="0"/>
                          <a:cs typeface="Helvetica Neue" panose="02000503000000020004" pitchFamily="2" charset="0"/>
                        </a:rPr>
                        <a:t>Member</a:t>
                      </a:r>
                      <a:endParaRPr sz="1050" b="1" i="0" dirty="0">
                        <a:latin typeface="Helvetica Neue" panose="02000503000000020004" pitchFamily="2" charset="0"/>
                        <a:ea typeface="Helvetica Neue" panose="02000503000000020004" pitchFamily="2" charset="0"/>
                        <a:cs typeface="Helvetica Neue"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75" indent="0" algn="l">
                        <a:lnSpc>
                          <a:spcPct val="100000"/>
                        </a:lnSpc>
                        <a:spcBef>
                          <a:spcPts val="350"/>
                        </a:spcBef>
                        <a:tabLst/>
                      </a:pPr>
                      <a:r>
                        <a:rPr sz="1050" b="1" i="0" spc="-10" dirty="0">
                          <a:latin typeface="Helvetica Neue" panose="02000503000000020004" pitchFamily="2" charset="0"/>
                          <a:ea typeface="Helvetica Neue" panose="02000503000000020004" pitchFamily="2" charset="0"/>
                          <a:cs typeface="Helvetica Neue" panose="02000503000000020004" pitchFamily="2" charset="0"/>
                        </a:rPr>
                        <a:t>Agency</a:t>
                      </a:r>
                      <a:r>
                        <a:rPr lang="en-US" sz="1050" b="1" i="0" spc="-10" dirty="0">
                          <a:latin typeface="Helvetica Neue" panose="02000503000000020004" pitchFamily="2" charset="0"/>
                          <a:ea typeface="Helvetica Neue" panose="02000503000000020004" pitchFamily="2" charset="0"/>
                          <a:cs typeface="Helvetica Neue" panose="02000503000000020004" pitchFamily="2" charset="0"/>
                        </a:rPr>
                        <a:t> </a:t>
                      </a:r>
                      <a:r>
                        <a:rPr sz="1050" b="1" i="0" spc="-10" dirty="0">
                          <a:latin typeface="Helvetica Neue" panose="02000503000000020004" pitchFamily="2" charset="0"/>
                          <a:ea typeface="Helvetica Neue" panose="02000503000000020004" pitchFamily="2" charset="0"/>
                          <a:cs typeface="Helvetica Neue" panose="02000503000000020004" pitchFamily="2" charset="0"/>
                        </a:rPr>
                        <a:t>/</a:t>
                      </a:r>
                      <a:r>
                        <a:rPr lang="en-US" sz="1050" b="1" i="0" spc="-10" dirty="0">
                          <a:latin typeface="Helvetica Neue" panose="02000503000000020004" pitchFamily="2" charset="0"/>
                          <a:ea typeface="Helvetica Neue" panose="02000503000000020004" pitchFamily="2" charset="0"/>
                          <a:cs typeface="Helvetica Neue" panose="02000503000000020004" pitchFamily="2" charset="0"/>
                        </a:rPr>
                        <a:t> o</a:t>
                      </a:r>
                      <a:r>
                        <a:rPr sz="1050" b="1" i="0" spc="-10" dirty="0">
                          <a:latin typeface="Helvetica Neue" panose="02000503000000020004" pitchFamily="2" charset="0"/>
                          <a:ea typeface="Helvetica Neue" panose="02000503000000020004" pitchFamily="2" charset="0"/>
                          <a:cs typeface="Helvetica Neue" panose="02000503000000020004" pitchFamily="2" charset="0"/>
                        </a:rPr>
                        <a:t>rganization</a:t>
                      </a:r>
                      <a:endParaRPr sz="1050" b="1" i="0" dirty="0">
                        <a:latin typeface="Helvetica Neue" panose="02000503000000020004" pitchFamily="2" charset="0"/>
                        <a:ea typeface="Helvetica Neue" panose="02000503000000020004" pitchFamily="2" charset="0"/>
                        <a:cs typeface="Helvetica Neue" panose="02000503000000020004" pitchFamily="2" charset="0"/>
                      </a:endParaRP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91440" algn="l">
                        <a:lnSpc>
                          <a:spcPct val="100000"/>
                        </a:lnSpc>
                        <a:spcBef>
                          <a:spcPts val="350"/>
                        </a:spcBef>
                      </a:pPr>
                      <a:r>
                        <a:rPr sz="1050" b="0" i="0">
                          <a:latin typeface="Helvetica Neue Light" panose="02000403000000020004" pitchFamily="2" charset="0"/>
                          <a:ea typeface="Helvetica Neue Light" panose="02000403000000020004" pitchFamily="2" charset="0"/>
                        </a:rPr>
                        <a:t>CHAIR:</a:t>
                      </a:r>
                      <a:r>
                        <a:rPr sz="1050" b="0" i="0" spc="-65">
                          <a:latin typeface="Helvetica Neue Light" panose="02000403000000020004" pitchFamily="2" charset="0"/>
                          <a:ea typeface="Helvetica Neue Light" panose="02000403000000020004" pitchFamily="2" charset="0"/>
                        </a:rPr>
                        <a:t> </a:t>
                      </a:r>
                      <a:r>
                        <a:rPr lang="en-US" sz="1050" b="0" i="0">
                          <a:latin typeface="Helvetica Neue Light" panose="02000403000000020004" pitchFamily="2" charset="0"/>
                          <a:ea typeface="Helvetica Neue Light" panose="02000403000000020004" pitchFamily="2" charset="0"/>
                        </a:rPr>
                        <a:t>John </a:t>
                      </a:r>
                      <a:r>
                        <a:rPr lang="en-US" sz="1050" b="0" i="0" err="1">
                          <a:latin typeface="Helvetica Neue Light" panose="02000403000000020004" pitchFamily="2" charset="0"/>
                          <a:ea typeface="Helvetica Neue Light" panose="02000403000000020004" pitchFamily="2" charset="0"/>
                        </a:rPr>
                        <a:t>Beling</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75" indent="0" algn="l">
                        <a:lnSpc>
                          <a:spcPct val="100000"/>
                        </a:lnSpc>
                        <a:spcBef>
                          <a:spcPts val="350"/>
                        </a:spcBef>
                        <a:tabLst/>
                      </a:pPr>
                      <a:r>
                        <a:rPr lang="en-US" sz="1050" b="0" i="0" dirty="0">
                          <a:latin typeface="Helvetica Neue Light" panose="02000403000000020004" pitchFamily="2" charset="0"/>
                          <a:ea typeface="Helvetica Neue Light" panose="02000403000000020004" pitchFamily="2" charset="0"/>
                        </a:rPr>
                        <a:t>Deputy Commissioner, Massachusetts Department of Environmental Protection</a:t>
                      </a:r>
                      <a:endParaRPr sz="1050" b="0" i="0" dirty="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91440" algn="l">
                        <a:lnSpc>
                          <a:spcPct val="100000"/>
                        </a:lnSpc>
                        <a:spcBef>
                          <a:spcPts val="350"/>
                        </a:spcBef>
                      </a:pPr>
                      <a:r>
                        <a:rPr lang="en-US" sz="1050" b="0" i="0" dirty="0">
                          <a:latin typeface="Helvetica Neue Light" panose="02000403000000020004" pitchFamily="2" charset="0"/>
                          <a:ea typeface="Helvetica Neue Light" panose="02000403000000020004" pitchFamily="2" charset="0"/>
                          <a:cs typeface="Helvetica Neue Roman" panose="02000503000000020004" pitchFamily="2" charset="0"/>
                        </a:rPr>
                        <a:t>Rep. Christine Barber</a:t>
                      </a:r>
                      <a:endParaRPr sz="1050" b="0" i="0" dirty="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House Chair, Joint Committee on Environment and Natural Resources Appointee, Massachusetts House of Representatives</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307870412"/>
                  </a:ext>
                </a:extLst>
              </a:tr>
              <a:tr h="0">
                <a:tc>
                  <a:txBody>
                    <a:bodyPr/>
                    <a:lstStyle/>
                    <a:p>
                      <a:pPr marL="91440" algn="l">
                        <a:lnSpc>
                          <a:spcPct val="100000"/>
                        </a:lnSpc>
                        <a:spcBef>
                          <a:spcPts val="350"/>
                        </a:spcBef>
                      </a:pPr>
                      <a:r>
                        <a:rPr sz="1050" b="0" i="0" dirty="0">
                          <a:latin typeface="Helvetica Neue Light" panose="02000403000000020004" pitchFamily="2" charset="0"/>
                          <a:ea typeface="Helvetica Neue Light" panose="02000403000000020004" pitchFamily="2" charset="0"/>
                        </a:rPr>
                        <a:t>Sen</a:t>
                      </a:r>
                      <a:r>
                        <a:rPr lang="en-US" sz="1050" b="0" i="0" dirty="0">
                          <a:latin typeface="Helvetica Neue Light" panose="02000403000000020004" pitchFamily="2" charset="0"/>
                          <a:ea typeface="Helvetica Neue Light" panose="02000403000000020004" pitchFamily="2" charset="0"/>
                        </a:rPr>
                        <a:t>.</a:t>
                      </a:r>
                      <a:r>
                        <a:rPr sz="1050" b="0" i="0" spc="-50" dirty="0">
                          <a:latin typeface="Helvetica Neue Light" panose="02000403000000020004" pitchFamily="2" charset="0"/>
                          <a:ea typeface="Helvetica Neue Light" panose="02000403000000020004" pitchFamily="2" charset="0"/>
                        </a:rPr>
                        <a:t> </a:t>
                      </a:r>
                      <a:r>
                        <a:rPr sz="1050" b="0" i="0" dirty="0">
                          <a:latin typeface="Helvetica Neue Light" panose="02000403000000020004" pitchFamily="2" charset="0"/>
                          <a:ea typeface="Helvetica Neue Light" panose="02000403000000020004" pitchFamily="2" charset="0"/>
                        </a:rPr>
                        <a:t>Mike</a:t>
                      </a:r>
                      <a:r>
                        <a:rPr sz="1050" b="0" i="0" spc="-35" dirty="0">
                          <a:latin typeface="Helvetica Neue Light" panose="02000403000000020004" pitchFamily="2" charset="0"/>
                          <a:ea typeface="Helvetica Neue Light" panose="02000403000000020004" pitchFamily="2" charset="0"/>
                        </a:rPr>
                        <a:t> </a:t>
                      </a:r>
                      <a:r>
                        <a:rPr sz="1050" b="0" i="0" spc="-10" dirty="0">
                          <a:latin typeface="Helvetica Neue Light" panose="02000403000000020004" pitchFamily="2" charset="0"/>
                          <a:ea typeface="Helvetica Neue Light" panose="02000403000000020004" pitchFamily="2" charset="0"/>
                        </a:rPr>
                        <a:t>Barrett</a:t>
                      </a:r>
                      <a:endParaRPr sz="1050" b="0" i="0" dirty="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75" indent="0" algn="l">
                        <a:lnSpc>
                          <a:spcPct val="100000"/>
                        </a:lnSpc>
                        <a:spcBef>
                          <a:spcPts val="350"/>
                        </a:spcBef>
                        <a:tabLst/>
                      </a:pPr>
                      <a:r>
                        <a:rPr lang="en-US" sz="1050" b="0" i="0" spc="-25" dirty="0">
                          <a:latin typeface="Helvetica Neue Light" panose="02000403000000020004" pitchFamily="2" charset="0"/>
                          <a:ea typeface="Helvetica Neue Light" panose="02000403000000020004" pitchFamily="2" charset="0"/>
                        </a:rPr>
                        <a:t>Senate </a:t>
                      </a:r>
                      <a:r>
                        <a:rPr sz="1050" b="0" i="0" spc="-25" dirty="0">
                          <a:latin typeface="Helvetica Neue Light" panose="02000403000000020004" pitchFamily="2" charset="0"/>
                          <a:ea typeface="Helvetica Neue Light" panose="02000403000000020004" pitchFamily="2" charset="0"/>
                        </a:rPr>
                        <a:t>Chair,</a:t>
                      </a:r>
                      <a:r>
                        <a:rPr sz="1050" b="0" i="0" spc="-50" dirty="0">
                          <a:latin typeface="Helvetica Neue Light" panose="02000403000000020004" pitchFamily="2" charset="0"/>
                          <a:ea typeface="Helvetica Neue Light" panose="02000403000000020004" pitchFamily="2" charset="0"/>
                        </a:rPr>
                        <a:t> </a:t>
                      </a:r>
                      <a:r>
                        <a:rPr sz="1050" b="0" i="0" dirty="0">
                          <a:latin typeface="Helvetica Neue Light" panose="02000403000000020004" pitchFamily="2" charset="0"/>
                          <a:ea typeface="Helvetica Neue Light" panose="02000403000000020004" pitchFamily="2" charset="0"/>
                        </a:rPr>
                        <a:t>Joint</a:t>
                      </a:r>
                      <a:r>
                        <a:rPr sz="1050" b="0" i="0" spc="-45" dirty="0">
                          <a:latin typeface="Helvetica Neue Light" panose="02000403000000020004" pitchFamily="2" charset="0"/>
                          <a:ea typeface="Helvetica Neue Light" panose="02000403000000020004" pitchFamily="2" charset="0"/>
                        </a:rPr>
                        <a:t> </a:t>
                      </a:r>
                      <a:r>
                        <a:rPr sz="1050" b="0" i="0" dirty="0">
                          <a:latin typeface="Helvetica Neue Light" panose="02000403000000020004" pitchFamily="2" charset="0"/>
                          <a:ea typeface="Helvetica Neue Light" panose="02000403000000020004" pitchFamily="2" charset="0"/>
                        </a:rPr>
                        <a:t>Committee</a:t>
                      </a:r>
                      <a:r>
                        <a:rPr sz="1050" b="0" i="0" spc="-60" dirty="0">
                          <a:latin typeface="Helvetica Neue Light" panose="02000403000000020004" pitchFamily="2" charset="0"/>
                          <a:ea typeface="Helvetica Neue Light" panose="02000403000000020004" pitchFamily="2" charset="0"/>
                        </a:rPr>
                        <a:t> </a:t>
                      </a:r>
                      <a:r>
                        <a:rPr sz="1050" b="0" i="0" dirty="0">
                          <a:latin typeface="Helvetica Neue Light" panose="02000403000000020004" pitchFamily="2" charset="0"/>
                          <a:ea typeface="Helvetica Neue Light" panose="02000403000000020004" pitchFamily="2" charset="0"/>
                        </a:rPr>
                        <a:t>on</a:t>
                      </a:r>
                      <a:r>
                        <a:rPr sz="1050" b="0" i="0" spc="-55" dirty="0">
                          <a:latin typeface="Helvetica Neue Light" panose="02000403000000020004" pitchFamily="2" charset="0"/>
                          <a:ea typeface="Helvetica Neue Light" panose="02000403000000020004" pitchFamily="2" charset="0"/>
                        </a:rPr>
                        <a:t> </a:t>
                      </a:r>
                      <a:r>
                        <a:rPr sz="1050" b="0" i="0" spc="-10" dirty="0">
                          <a:latin typeface="Helvetica Neue Light" panose="02000403000000020004" pitchFamily="2" charset="0"/>
                          <a:ea typeface="Helvetica Neue Light" panose="02000403000000020004" pitchFamily="2" charset="0"/>
                        </a:rPr>
                        <a:t>Telecommunications,</a:t>
                      </a:r>
                      <a:r>
                        <a:rPr sz="1050" b="0" i="0" spc="-30" dirty="0">
                          <a:latin typeface="Helvetica Neue Light" panose="02000403000000020004" pitchFamily="2" charset="0"/>
                          <a:ea typeface="Helvetica Neue Light" panose="02000403000000020004" pitchFamily="2" charset="0"/>
                        </a:rPr>
                        <a:t> </a:t>
                      </a:r>
                      <a:r>
                        <a:rPr sz="1050" b="0" i="0" spc="-10" dirty="0">
                          <a:latin typeface="Helvetica Neue Light" panose="02000403000000020004" pitchFamily="2" charset="0"/>
                          <a:ea typeface="Helvetica Neue Light" panose="02000403000000020004" pitchFamily="2" charset="0"/>
                        </a:rPr>
                        <a:t>Energy,</a:t>
                      </a:r>
                      <a:r>
                        <a:rPr sz="1050" b="0" i="0" spc="-45" dirty="0">
                          <a:latin typeface="Helvetica Neue Light" panose="02000403000000020004" pitchFamily="2" charset="0"/>
                          <a:ea typeface="Helvetica Neue Light" panose="02000403000000020004" pitchFamily="2" charset="0"/>
                        </a:rPr>
                        <a:t> </a:t>
                      </a:r>
                      <a:r>
                        <a:rPr sz="1050" b="0" i="0" dirty="0">
                          <a:latin typeface="Helvetica Neue Light" panose="02000403000000020004" pitchFamily="2" charset="0"/>
                          <a:ea typeface="Helvetica Neue Light" panose="02000403000000020004" pitchFamily="2" charset="0"/>
                        </a:rPr>
                        <a:t>and</a:t>
                      </a:r>
                      <a:r>
                        <a:rPr sz="1050" b="0" i="0" spc="-55" dirty="0">
                          <a:latin typeface="Helvetica Neue Light" panose="02000403000000020004" pitchFamily="2" charset="0"/>
                          <a:ea typeface="Helvetica Neue Light" panose="02000403000000020004" pitchFamily="2" charset="0"/>
                        </a:rPr>
                        <a:t> </a:t>
                      </a:r>
                      <a:r>
                        <a:rPr sz="1050" b="0" i="0" spc="-10" dirty="0">
                          <a:latin typeface="Helvetica Neue Light" panose="02000403000000020004" pitchFamily="2" charset="0"/>
                          <a:ea typeface="Helvetica Neue Light" panose="02000403000000020004" pitchFamily="2" charset="0"/>
                        </a:rPr>
                        <a:t>Utilities</a:t>
                      </a:r>
                      <a:endParaRPr sz="1050" b="0" i="0" dirty="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91440" algn="l">
                        <a:lnSpc>
                          <a:spcPct val="100000"/>
                        </a:lnSpc>
                        <a:spcBef>
                          <a:spcPts val="350"/>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Sharon Byrne Kishida</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Nominee, Senate Minority Leader</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91440" algn="l">
                        <a:lnSpc>
                          <a:spcPct val="100000"/>
                        </a:lnSpc>
                        <a:spcBef>
                          <a:spcPts val="350"/>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Leigh-Anne Cole</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a:solidFill>
                            <a:schemeClr val="tx1"/>
                          </a:solidFill>
                          <a:latin typeface="Helvetica Neue Light" panose="02000403000000020004" pitchFamily="2" charset="0"/>
                          <a:ea typeface="Helvetica Neue Light" panose="02000403000000020004" pitchFamily="2" charset="0"/>
                          <a:cs typeface="+mn-cs"/>
                        </a:rPr>
                        <a:t>Executive Director, Community Action Works</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295654655"/>
                  </a:ext>
                </a:extLst>
              </a:tr>
              <a:tr h="0">
                <a:tc>
                  <a:txBody>
                    <a:bodyPr/>
                    <a:lstStyle/>
                    <a:p>
                      <a:pPr marL="91440" algn="l">
                        <a:lnSpc>
                          <a:spcPct val="100000"/>
                        </a:lnSpc>
                        <a:spcBef>
                          <a:spcPts val="350"/>
                        </a:spcBef>
                      </a:pPr>
                      <a:r>
                        <a:rPr lang="en-US" sz="1050" b="0" i="0" dirty="0">
                          <a:latin typeface="Helvetica Neue Light" panose="02000403000000020004" pitchFamily="2" charset="0"/>
                          <a:ea typeface="Helvetica Neue Light" panose="02000403000000020004" pitchFamily="2" charset="0"/>
                          <a:cs typeface="Helvetica Neue Roman" panose="02000503000000020004" pitchFamily="2" charset="0"/>
                        </a:rPr>
                        <a:t>Jose Delgado</a:t>
                      </a:r>
                      <a:endParaRPr sz="1050" b="0" i="0" dirty="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Arise for Social Justice</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404708570"/>
                  </a:ext>
                </a:extLst>
              </a:tr>
              <a:tr h="0">
                <a:tc>
                  <a:txBody>
                    <a:bodyPr/>
                    <a:lstStyle/>
                    <a:p>
                      <a:pPr marL="91440" algn="l">
                        <a:lnSpc>
                          <a:spcPct val="100000"/>
                        </a:lnSpc>
                        <a:spcBef>
                          <a:spcPts val="350"/>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Janet </a:t>
                      </a:r>
                      <a:r>
                        <a:rPr lang="en-US" sz="1050" b="0" i="0" err="1">
                          <a:latin typeface="Helvetica Neue Light" panose="02000403000000020004" pitchFamily="2" charset="0"/>
                          <a:ea typeface="Helvetica Neue Light" panose="02000403000000020004" pitchFamily="2" charset="0"/>
                          <a:cs typeface="Helvetica Neue Roman" panose="02000503000000020004" pitchFamily="2" charset="0"/>
                        </a:rPr>
                        <a:t>Domenitz</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a:solidFill>
                            <a:schemeClr val="tx1"/>
                          </a:solidFill>
                          <a:latin typeface="Helvetica Neue Light" panose="02000403000000020004" pitchFamily="2" charset="0"/>
                          <a:ea typeface="Helvetica Neue Light" panose="02000403000000020004" pitchFamily="2" charset="0"/>
                          <a:cs typeface="+mn-cs"/>
                        </a:rPr>
                        <a:t>Executive Director, </a:t>
                      </a:r>
                      <a:r>
                        <a:rPr lang="en-US" sz="1050" b="0" i="0" err="1">
                          <a:solidFill>
                            <a:schemeClr val="tx1"/>
                          </a:solidFill>
                          <a:latin typeface="Helvetica Neue Light" panose="02000403000000020004" pitchFamily="2" charset="0"/>
                          <a:ea typeface="Helvetica Neue Light" panose="02000403000000020004" pitchFamily="2" charset="0"/>
                          <a:cs typeface="+mn-cs"/>
                        </a:rPr>
                        <a:t>MassPIRG</a:t>
                      </a:r>
                      <a:endParaRPr lang="en-US" sz="1050" b="0" i="0">
                        <a:solidFill>
                          <a:schemeClr val="tx1"/>
                        </a:solidFill>
                        <a:latin typeface="Helvetica Neue Light" panose="02000403000000020004" pitchFamily="2" charset="0"/>
                        <a:ea typeface="Helvetica Neue Light" panose="02000403000000020004" pitchFamily="2" charset="0"/>
                        <a:cs typeface="+mn-cs"/>
                      </a:endParaRP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071652482"/>
                  </a:ext>
                </a:extLst>
              </a:tr>
              <a:tr h="0">
                <a:tc>
                  <a:txBody>
                    <a:bodyPr/>
                    <a:lstStyle/>
                    <a:p>
                      <a:pPr marL="91440" algn="l">
                        <a:lnSpc>
                          <a:spcPct val="100000"/>
                        </a:lnSpc>
                        <a:spcBef>
                          <a:spcPts val="350"/>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Lew Dubuque</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Vice President, Northeast Chapter, National Waste and Recycling Association</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178214819"/>
                  </a:ext>
                </a:extLst>
              </a:tr>
              <a:tr h="0">
                <a:tc>
                  <a:txBody>
                    <a:bodyPr/>
                    <a:lstStyle/>
                    <a:p>
                      <a:pPr marL="91440" algn="l">
                        <a:lnSpc>
                          <a:spcPct val="100000"/>
                        </a:lnSpc>
                        <a:spcBef>
                          <a:spcPts val="350"/>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Magda </a:t>
                      </a:r>
                      <a:r>
                        <a:rPr lang="en-US" sz="1050" b="0" i="0" err="1">
                          <a:latin typeface="Helvetica Neue Light" panose="02000403000000020004" pitchFamily="2" charset="0"/>
                          <a:ea typeface="Helvetica Neue Light" panose="02000403000000020004" pitchFamily="2" charset="0"/>
                          <a:cs typeface="Helvetica Neue Roman" panose="02000503000000020004" pitchFamily="2" charset="0"/>
                        </a:rPr>
                        <a:t>Garncarz</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ctr"/>
                      <a:r>
                        <a:rPr lang="en-US" sz="1050" b="0" i="0" dirty="0">
                          <a:solidFill>
                            <a:schemeClr val="tx1"/>
                          </a:solidFill>
                          <a:latin typeface="Helvetica Neue Light" panose="02000403000000020004" pitchFamily="2" charset="0"/>
                          <a:ea typeface="Helvetica Neue Light" panose="02000403000000020004" pitchFamily="2" charset="0"/>
                          <a:cs typeface="+mn-cs"/>
                        </a:rPr>
                        <a:t>Vice President of Government Affairs, Associated Industries of Massachusetts</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863986251"/>
                  </a:ext>
                </a:extLst>
              </a:tr>
              <a:tr h="0">
                <a:tc>
                  <a:txBody>
                    <a:bodyPr/>
                    <a:lstStyle/>
                    <a:p>
                      <a:pPr marL="91440" algn="l">
                        <a:lnSpc>
                          <a:spcPct val="100000"/>
                        </a:lnSpc>
                        <a:spcBef>
                          <a:spcPts val="350"/>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Sarah Kalish</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Executive Office of Economic Development</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964201212"/>
                  </a:ext>
                </a:extLst>
              </a:tr>
              <a:tr h="0">
                <a:tc>
                  <a:txBody>
                    <a:bodyPr/>
                    <a:lstStyle/>
                    <a:p>
                      <a:pPr marL="91440" algn="l">
                        <a:lnSpc>
                          <a:spcPct val="100000"/>
                        </a:lnSpc>
                        <a:spcBef>
                          <a:spcPts val="350"/>
                        </a:spcBef>
                      </a:pPr>
                      <a:r>
                        <a:rPr lang="en-US" sz="1050" b="0" i="0" dirty="0">
                          <a:latin typeface="Helvetica Neue Light" panose="02000403000000020004" pitchFamily="2" charset="0"/>
                          <a:ea typeface="Helvetica Neue Light" panose="02000403000000020004" pitchFamily="2" charset="0"/>
                          <a:cs typeface="Helvetica Neue Roman" panose="02000503000000020004" pitchFamily="2" charset="0"/>
                        </a:rPr>
                        <a:t>Kris Callahan</a:t>
                      </a:r>
                      <a:endParaRPr sz="1050" b="0" i="0" dirty="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Director of Policy and Regulatory Affairs, Bureau of Climate and Environmental Health, Massachusetts Department of Public Health</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504634614"/>
                  </a:ext>
                </a:extLst>
              </a:tr>
              <a:tr h="0">
                <a:tc>
                  <a:txBody>
                    <a:bodyPr/>
                    <a:lstStyle/>
                    <a:p>
                      <a:pPr marL="91440" algn="l">
                        <a:lnSpc>
                          <a:spcPct val="100000"/>
                        </a:lnSpc>
                        <a:spcBef>
                          <a:spcPts val="350"/>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David Melly</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Legislative Director, Environmental League of Massachusetts</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91440" algn="l">
                        <a:lnSpc>
                          <a:spcPct val="100000"/>
                        </a:lnSpc>
                        <a:spcBef>
                          <a:spcPts val="355"/>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Conor O’Shaughnessy</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Budget Director and Environmental Policy Analyst, Office of Representative Bradley Jones, House Minority Leader</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L="91440" algn="l">
                        <a:lnSpc>
                          <a:spcPct val="100000"/>
                        </a:lnSpc>
                        <a:spcBef>
                          <a:spcPts val="350"/>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Andrew Potter</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Chair, Select Board, Town of West Stockbridge</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91440" algn="l">
                        <a:lnSpc>
                          <a:spcPct val="100000"/>
                        </a:lnSpc>
                        <a:spcBef>
                          <a:spcPts val="355"/>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Catherine </a:t>
                      </a:r>
                      <a:r>
                        <a:rPr lang="en-US" sz="1050" b="0" i="0" err="1">
                          <a:latin typeface="Helvetica Neue Light" panose="02000403000000020004" pitchFamily="2" charset="0"/>
                          <a:ea typeface="Helvetica Neue Light" panose="02000403000000020004" pitchFamily="2" charset="0"/>
                          <a:cs typeface="Helvetica Neue Roman" panose="02000503000000020004" pitchFamily="2" charset="0"/>
                        </a:rPr>
                        <a:t>Ratte</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a:solidFill>
                            <a:schemeClr val="tx1"/>
                          </a:solidFill>
                          <a:latin typeface="Helvetica Neue Light" panose="02000403000000020004" pitchFamily="2" charset="0"/>
                          <a:ea typeface="Helvetica Neue Light" panose="02000403000000020004" pitchFamily="2" charset="0"/>
                          <a:cs typeface="+mn-cs"/>
                        </a:rPr>
                        <a:t>Director, Land Use and Environment Department, Pioneer Valley Planning Commission</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marL="91440" algn="l">
                        <a:lnSpc>
                          <a:spcPct val="100000"/>
                        </a:lnSpc>
                        <a:spcBef>
                          <a:spcPts val="355"/>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Bill Rennie</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Senior Vice President, Retailers Association of Massachusetts</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marL="91440" algn="l">
                        <a:lnSpc>
                          <a:spcPct val="100000"/>
                        </a:lnSpc>
                        <a:spcBef>
                          <a:spcPts val="355"/>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Neil Rhein</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Executive Director, Keep Massachusetts Beautiful</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12789235"/>
                  </a:ext>
                </a:extLst>
              </a:tr>
              <a:tr h="0">
                <a:tc>
                  <a:txBody>
                    <a:bodyPr/>
                    <a:lstStyle/>
                    <a:p>
                      <a:pPr marL="91440" algn="l">
                        <a:lnSpc>
                          <a:spcPct val="100000"/>
                        </a:lnSpc>
                        <a:spcBef>
                          <a:spcPts val="355"/>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Waneta </a:t>
                      </a:r>
                      <a:r>
                        <a:rPr lang="en-US" sz="1050" b="0" i="0" err="1">
                          <a:latin typeface="Helvetica Neue Light" panose="02000403000000020004" pitchFamily="2" charset="0"/>
                          <a:ea typeface="Helvetica Neue Light" panose="02000403000000020004" pitchFamily="2" charset="0"/>
                          <a:cs typeface="Helvetica Neue Roman" panose="02000503000000020004" pitchFamily="2" charset="0"/>
                        </a:rPr>
                        <a:t>Trabert</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Vice President, </a:t>
                      </a:r>
                      <a:r>
                        <a:rPr lang="en-US" sz="1050" b="0" i="0" dirty="0" err="1">
                          <a:solidFill>
                            <a:schemeClr val="tx1"/>
                          </a:solidFill>
                          <a:latin typeface="Helvetica Neue Light" panose="02000403000000020004" pitchFamily="2" charset="0"/>
                          <a:ea typeface="Helvetica Neue Light" panose="02000403000000020004" pitchFamily="2" charset="0"/>
                          <a:cs typeface="+mn-cs"/>
                        </a:rPr>
                        <a:t>MassRecycle</a:t>
                      </a:r>
                      <a:endParaRPr lang="en-US" sz="1050" b="0" i="0" dirty="0">
                        <a:solidFill>
                          <a:schemeClr val="tx1"/>
                        </a:solidFill>
                        <a:latin typeface="Helvetica Neue Light" panose="02000403000000020004" pitchFamily="2" charset="0"/>
                        <a:ea typeface="Helvetica Neue Light" panose="02000403000000020004" pitchFamily="2" charset="0"/>
                        <a:cs typeface="+mn-cs"/>
                      </a:endParaRP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marL="91440" marR="0" lvl="0" indent="0" algn="l" defTabSz="914400" eaLnBrk="1" fontAlgn="auto" latinLnBrk="0" hangingPunct="1">
                        <a:lnSpc>
                          <a:spcPct val="100000"/>
                        </a:lnSpc>
                        <a:spcBef>
                          <a:spcPts val="355"/>
                        </a:spcBef>
                        <a:spcAft>
                          <a:spcPts val="0"/>
                        </a:spcAft>
                        <a:buClrTx/>
                        <a:buSzTx/>
                        <a:buFontTx/>
                        <a:buNone/>
                        <a:tabLst/>
                        <a:defRPr/>
                      </a:pPr>
                      <a:r>
                        <a:rPr lang="en-US" sz="1050" b="0" i="0" dirty="0">
                          <a:latin typeface="Helvetica Neue Light" panose="02000403000000020004" pitchFamily="2" charset="0"/>
                          <a:ea typeface="Helvetica Neue Light" panose="02000403000000020004" pitchFamily="2" charset="0"/>
                          <a:cs typeface="Helvetica Neue Roman" panose="02000503000000020004" pitchFamily="2" charset="0"/>
                        </a:rPr>
                        <a:t>Tracy Triplett</a:t>
                      </a: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Senior Enforcement Counsel, Office of Attorney General Andrea Joy Campbell</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marL="91440" algn="l">
                        <a:lnSpc>
                          <a:spcPct val="100000"/>
                        </a:lnSpc>
                        <a:spcBef>
                          <a:spcPts val="355"/>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Abbie Webb</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Vice President of Sustainability, Casella Waste Management</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985528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D2C71"/>
        </a:solidFill>
        <a:effectLst/>
      </p:bgPr>
    </p:bg>
    <p:spTree>
      <p:nvGrpSpPr>
        <p:cNvPr id="1" name="">
          <a:extLst>
            <a:ext uri="{FF2B5EF4-FFF2-40B4-BE49-F238E27FC236}">
              <a16:creationId xmlns:a16="http://schemas.microsoft.com/office/drawing/2014/main" id="{9F8F8B4B-E349-E001-F4DC-98D162A9D2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B88539-95EB-0196-B2DA-3A4CDEE4F6C9}"/>
              </a:ext>
            </a:extLst>
          </p:cNvPr>
          <p:cNvSpPr>
            <a:spLocks noGrp="1"/>
          </p:cNvSpPr>
          <p:nvPr>
            <p:ph type="ctrTitle"/>
          </p:nvPr>
        </p:nvSpPr>
        <p:spPr>
          <a:xfrm>
            <a:off x="914400" y="2936557"/>
            <a:ext cx="10363200" cy="492443"/>
          </a:xfrm>
        </p:spPr>
        <p:txBody>
          <a:bodyPr/>
          <a:lstStyle/>
          <a:p>
            <a:pPr algn="ctr"/>
            <a:r>
              <a:rPr lang="en-US" dirty="0">
                <a:solidFill>
                  <a:schemeClr val="bg1"/>
                </a:solidFill>
                <a:latin typeface="Helvetica Neue Roman" panose="02000503000000020004" pitchFamily="2" charset="0"/>
                <a:ea typeface="Helvetica Neue Roman" panose="02000503000000020004" pitchFamily="2" charset="0"/>
                <a:cs typeface="Helvetica Neue Roman" panose="02000503000000020004" pitchFamily="2" charset="0"/>
              </a:rPr>
              <a:t>Presentations</a:t>
            </a:r>
          </a:p>
        </p:txBody>
      </p:sp>
    </p:spTree>
    <p:extLst>
      <p:ext uri="{BB962C8B-B14F-4D97-AF65-F5344CB8AC3E}">
        <p14:creationId xmlns:p14="http://schemas.microsoft.com/office/powerpoint/2010/main" val="463788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0" y="1600200"/>
            <a:ext cx="6477000" cy="4081758"/>
          </a:xfrm>
          <a:prstGeom prst="rect">
            <a:avLst/>
          </a:prstGeom>
        </p:spPr>
        <p:txBody>
          <a:bodyPr vert="horz" wrap="square" lIns="0" tIns="189865" rIns="0" bIns="0" rtlCol="0">
            <a:spAutoFit/>
          </a:bodyPr>
          <a:lstStyle/>
          <a:p>
            <a:pPr marL="12700" marR="5080" lvl="0" indent="0" algn="ctr" defTabSz="914400" rtl="0" eaLnBrk="1" fontAlgn="auto" latinLnBrk="0" hangingPunct="1">
              <a:lnSpc>
                <a:spcPts val="7000"/>
              </a:lnSpc>
              <a:spcBef>
                <a:spcPts val="1495"/>
              </a:spcBef>
              <a:spcAft>
                <a:spcPts val="0"/>
              </a:spcAft>
              <a:buClrTx/>
              <a:buSzTx/>
              <a:buFontTx/>
              <a:buNone/>
              <a:tabLst/>
              <a:defRPr/>
            </a:pPr>
            <a:endParaRPr kumimoji="0" lang="en-US" sz="7000" b="0" i="1" u="none" strike="noStrike" kern="1200" cap="none" spc="-5" normalizeH="0" baseline="0" noProof="0" dirty="0">
              <a:ln>
                <a:noFill/>
              </a:ln>
              <a:solidFill>
                <a:prstClr val="black"/>
              </a:solidFill>
              <a:effectLst/>
              <a:uLnTx/>
              <a:uFillTx/>
              <a:latin typeface="Bodoni MT Condensed"/>
              <a:ea typeface="+mn-ea"/>
              <a:cs typeface="Bodoni MT Condensed"/>
            </a:endParaRPr>
          </a:p>
          <a:p>
            <a:pPr marL="12700" marR="5080" lvl="0" indent="0" algn="l" defTabSz="914400" rtl="0" eaLnBrk="1" fontAlgn="auto" latinLnBrk="0" hangingPunct="1">
              <a:lnSpc>
                <a:spcPts val="7000"/>
              </a:lnSpc>
              <a:spcBef>
                <a:spcPts val="1495"/>
              </a:spcBef>
              <a:spcAft>
                <a:spcPts val="0"/>
              </a:spcAft>
              <a:buClrTx/>
              <a:buSzTx/>
              <a:buFontTx/>
              <a:buNone/>
              <a:tabLst/>
              <a:defRPr/>
            </a:pPr>
            <a:r>
              <a:rPr kumimoji="0" lang="en-US" sz="7000" b="0" i="1" u="none" strike="noStrike" kern="1200" cap="none" spc="-5" normalizeH="0" baseline="0" noProof="0" dirty="0">
                <a:ln>
                  <a:noFill/>
                </a:ln>
                <a:solidFill>
                  <a:prstClr val="black"/>
                </a:solidFill>
                <a:effectLst/>
                <a:uLnTx/>
                <a:uFillTx/>
                <a:latin typeface="Bodoni MT Condensed"/>
                <a:ea typeface="+mn-ea"/>
                <a:cs typeface="Bodoni MT Condensed"/>
              </a:rPr>
              <a:t>Electronics EPR in the US</a:t>
            </a:r>
            <a:br>
              <a:rPr kumimoji="0" lang="en-US" sz="7000" b="0" i="1" u="none" strike="noStrike" kern="1200" cap="none" spc="-5" normalizeH="0" baseline="0" noProof="0" dirty="0">
                <a:ln>
                  <a:noFill/>
                </a:ln>
                <a:solidFill>
                  <a:prstClr val="black"/>
                </a:solidFill>
                <a:effectLst/>
                <a:uLnTx/>
                <a:uFillTx/>
                <a:latin typeface="Bodoni MT Condensed"/>
                <a:ea typeface="+mn-ea"/>
                <a:cs typeface="Bodoni MT Condensed"/>
              </a:rPr>
            </a:br>
            <a:r>
              <a:rPr kumimoji="0" lang="en-US" sz="3200" b="0" i="0" u="none" strike="noStrike" kern="1200" cap="none" spc="0" normalizeH="0" baseline="0" noProof="0" dirty="0">
                <a:ln>
                  <a:noFill/>
                </a:ln>
                <a:solidFill>
                  <a:prstClr val="black"/>
                </a:solidFill>
                <a:effectLst/>
                <a:uLnTx/>
                <a:uFillTx/>
                <a:latin typeface="Corbel"/>
                <a:ea typeface="+mn-ea"/>
                <a:cs typeface="Corbel"/>
              </a:rPr>
              <a:t>September 2025</a:t>
            </a:r>
            <a:endParaRPr kumimoji="0" sz="3150" b="0" i="0" u="none" strike="noStrike" kern="1200" cap="none" spc="0" normalizeH="0" baseline="0" noProof="0" dirty="0">
              <a:ln>
                <a:noFill/>
              </a:ln>
              <a:solidFill>
                <a:prstClr val="black"/>
              </a:solidFill>
              <a:effectLst/>
              <a:uLnTx/>
              <a:uFillTx/>
              <a:latin typeface="Corbel"/>
              <a:ea typeface="+mn-ea"/>
              <a:cs typeface="Corbel"/>
            </a:endParaRPr>
          </a:p>
          <a:p>
            <a:pPr marL="12700" marR="327025" lvl="0" indent="0" algn="l" defTabSz="914400" rtl="0" eaLnBrk="1" fontAlgn="auto" latinLnBrk="0" hangingPunct="1">
              <a:lnSpc>
                <a:spcPct val="104099"/>
              </a:lnSpc>
              <a:spcBef>
                <a:spcPts val="0"/>
              </a:spcBef>
              <a:spcAft>
                <a:spcPts val="0"/>
              </a:spcAft>
              <a:buClrTx/>
              <a:buSzTx/>
              <a:buFontTx/>
              <a:buNone/>
              <a:tabLst/>
              <a:defRPr/>
            </a:pPr>
            <a:r>
              <a:rPr kumimoji="0" sz="3200" b="0" i="0" u="none" strike="noStrike" kern="1200" cap="none" spc="0" normalizeH="0" baseline="0" noProof="0" dirty="0">
                <a:ln>
                  <a:noFill/>
                </a:ln>
                <a:solidFill>
                  <a:prstClr val="black"/>
                </a:solidFill>
                <a:effectLst/>
                <a:uLnTx/>
                <a:uFillTx/>
                <a:latin typeface="Corbel"/>
                <a:ea typeface="+mn-ea"/>
                <a:cs typeface="Corbel"/>
              </a:rPr>
              <a:t>Jason Linnell, </a:t>
            </a:r>
            <a:r>
              <a:rPr kumimoji="0" sz="3200" b="0" i="0" u="none" strike="noStrike" kern="1200" cap="none" spc="-5" normalizeH="0" baseline="0" noProof="0" dirty="0">
                <a:ln>
                  <a:noFill/>
                </a:ln>
                <a:solidFill>
                  <a:prstClr val="black"/>
                </a:solidFill>
                <a:effectLst/>
                <a:uLnTx/>
                <a:uFillTx/>
                <a:latin typeface="Corbel"/>
                <a:ea typeface="+mn-ea"/>
                <a:cs typeface="Corbel"/>
              </a:rPr>
              <a:t>National Center</a:t>
            </a:r>
            <a:r>
              <a:rPr kumimoji="0" sz="3200" b="0" i="0" u="none" strike="noStrike" kern="1200" cap="none" spc="-245" normalizeH="0" baseline="0" noProof="0" dirty="0">
                <a:ln>
                  <a:noFill/>
                </a:ln>
                <a:solidFill>
                  <a:prstClr val="black"/>
                </a:solidFill>
                <a:effectLst/>
                <a:uLnTx/>
                <a:uFillTx/>
                <a:latin typeface="Corbel"/>
                <a:ea typeface="+mn-ea"/>
                <a:cs typeface="Corbel"/>
              </a:rPr>
              <a:t> </a:t>
            </a:r>
            <a:r>
              <a:rPr kumimoji="0" sz="3200" b="0" i="0" u="none" strike="noStrike" kern="1200" cap="none" spc="0" normalizeH="0" baseline="0" noProof="0" dirty="0">
                <a:ln>
                  <a:noFill/>
                </a:ln>
                <a:solidFill>
                  <a:prstClr val="black"/>
                </a:solidFill>
                <a:effectLst/>
                <a:uLnTx/>
                <a:uFillTx/>
                <a:latin typeface="Corbel"/>
                <a:ea typeface="+mn-ea"/>
                <a:cs typeface="Corbel"/>
              </a:rPr>
              <a:t>for  </a:t>
            </a:r>
            <a:r>
              <a:rPr kumimoji="0" sz="3200" b="0" i="0" u="none" strike="noStrike" kern="1200" cap="none" spc="-5" normalizeH="0" baseline="0" noProof="0" dirty="0">
                <a:ln>
                  <a:noFill/>
                </a:ln>
                <a:solidFill>
                  <a:prstClr val="black"/>
                </a:solidFill>
                <a:effectLst/>
                <a:uLnTx/>
                <a:uFillTx/>
                <a:latin typeface="Corbel"/>
                <a:ea typeface="+mn-ea"/>
                <a:cs typeface="Corbel"/>
              </a:rPr>
              <a:t>Electronics</a:t>
            </a:r>
            <a:r>
              <a:rPr kumimoji="0" sz="3200" b="0" i="0" u="none" strike="noStrike" kern="1200" cap="none" spc="-25" normalizeH="0" baseline="0" noProof="0" dirty="0">
                <a:ln>
                  <a:noFill/>
                </a:ln>
                <a:solidFill>
                  <a:prstClr val="black"/>
                </a:solidFill>
                <a:effectLst/>
                <a:uLnTx/>
                <a:uFillTx/>
                <a:latin typeface="Corbel"/>
                <a:ea typeface="+mn-ea"/>
                <a:cs typeface="Corbel"/>
              </a:rPr>
              <a:t> </a:t>
            </a:r>
            <a:r>
              <a:rPr kumimoji="0" sz="3200" b="0" i="0" u="none" strike="noStrike" kern="1200" cap="none" spc="-10" normalizeH="0" baseline="0" noProof="0" dirty="0">
                <a:ln>
                  <a:noFill/>
                </a:ln>
                <a:solidFill>
                  <a:prstClr val="black"/>
                </a:solidFill>
                <a:effectLst/>
                <a:uLnTx/>
                <a:uFillTx/>
                <a:latin typeface="Corbel"/>
                <a:ea typeface="+mn-ea"/>
                <a:cs typeface="Corbel"/>
              </a:rPr>
              <a:t>Recycling</a:t>
            </a:r>
            <a:endParaRPr kumimoji="0" sz="3200" b="0" i="0" u="none" strike="noStrike" kern="1200" cap="none" spc="0" normalizeH="0" baseline="0" noProof="0" dirty="0">
              <a:ln>
                <a:noFill/>
              </a:ln>
              <a:solidFill>
                <a:prstClr val="black"/>
              </a:solidFill>
              <a:effectLst/>
              <a:uLnTx/>
              <a:uFillTx/>
              <a:latin typeface="Corbel"/>
              <a:ea typeface="+mn-ea"/>
              <a:cs typeface="Corbel"/>
            </a:endParaRPr>
          </a:p>
        </p:txBody>
      </p:sp>
      <p:sp>
        <p:nvSpPr>
          <p:cNvPr id="3" name="object 3"/>
          <p:cNvSpPr/>
          <p:nvPr/>
        </p:nvSpPr>
        <p:spPr>
          <a:xfrm>
            <a:off x="748283" y="2316479"/>
            <a:ext cx="3773804" cy="0"/>
          </a:xfrm>
          <a:custGeom>
            <a:avLst/>
            <a:gdLst/>
            <a:ahLst/>
            <a:cxnLst/>
            <a:rect l="l" t="t" r="r" b="b"/>
            <a:pathLst>
              <a:path w="3773804">
                <a:moveTo>
                  <a:pt x="0" y="0"/>
                </a:moveTo>
                <a:lnTo>
                  <a:pt x="3773678" y="0"/>
                </a:lnTo>
              </a:path>
            </a:pathLst>
          </a:custGeom>
          <a:ln w="6096">
            <a:solidFill>
              <a:srgbClr val="6FAC4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7400543" y="0"/>
            <a:ext cx="4791456" cy="6857997"/>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748283" y="114301"/>
            <a:ext cx="2801111" cy="1630681"/>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48106" y="2098976"/>
            <a:ext cx="11048365" cy="3260090"/>
          </a:xfrm>
          <a:prstGeom prst="rect">
            <a:avLst/>
          </a:prstGeom>
        </p:spPr>
        <p:txBody>
          <a:bodyPr vert="horz" wrap="square" lIns="0" tIns="36195" rIns="0" bIns="0" rtlCol="0">
            <a:spAutoFit/>
          </a:bodyPr>
          <a:lstStyle/>
          <a:p>
            <a:pPr marL="241300" marR="0" lvl="0" indent="-228600" algn="l" defTabSz="914400" rtl="0" eaLnBrk="1" fontAlgn="auto" latinLnBrk="0" hangingPunct="1">
              <a:lnSpc>
                <a:spcPct val="100000"/>
              </a:lnSpc>
              <a:spcBef>
                <a:spcPts val="285"/>
              </a:spcBef>
              <a:spcAft>
                <a:spcPts val="0"/>
              </a:spcAft>
              <a:buClrTx/>
              <a:buSzTx/>
              <a:buFont typeface="Arial"/>
              <a:buChar char="•"/>
              <a:tabLst>
                <a:tab pos="241300" algn="l"/>
              </a:tabLst>
              <a:defRPr/>
            </a:pPr>
            <a:r>
              <a:rPr kumimoji="0" sz="2600" b="0" i="0" u="none" strike="noStrike" kern="1200" cap="none" spc="0" normalizeH="0" baseline="0" noProof="0" dirty="0">
                <a:ln>
                  <a:noFill/>
                </a:ln>
                <a:solidFill>
                  <a:prstClr val="black"/>
                </a:solidFill>
                <a:effectLst/>
                <a:uLnTx/>
                <a:uFillTx/>
                <a:latin typeface="Corbel"/>
                <a:ea typeface="+mn-ea"/>
                <a:cs typeface="Corbel"/>
              </a:rPr>
              <a:t>Non-profit </a:t>
            </a:r>
            <a:r>
              <a:rPr kumimoji="0" sz="2600" b="0" i="0" u="none" strike="noStrike" kern="1200" cap="none" spc="-15" normalizeH="0" baseline="0" noProof="0" dirty="0">
                <a:ln>
                  <a:noFill/>
                </a:ln>
                <a:solidFill>
                  <a:prstClr val="black"/>
                </a:solidFill>
                <a:effectLst/>
                <a:uLnTx/>
                <a:uFillTx/>
                <a:latin typeface="Corbel"/>
                <a:ea typeface="+mn-ea"/>
                <a:cs typeface="Corbel"/>
              </a:rPr>
              <a:t>501c3, </a:t>
            </a:r>
            <a:r>
              <a:rPr kumimoji="0" sz="2600" b="0" i="0" u="none" strike="noStrike" kern="1200" cap="none" spc="0" normalizeH="0" baseline="0" noProof="0" dirty="0">
                <a:ln>
                  <a:noFill/>
                </a:ln>
                <a:solidFill>
                  <a:prstClr val="black"/>
                </a:solidFill>
                <a:effectLst/>
                <a:uLnTx/>
                <a:uFillTx/>
                <a:latin typeface="Corbel"/>
                <a:ea typeface="+mn-ea"/>
                <a:cs typeface="Corbel"/>
              </a:rPr>
              <a:t>est. </a:t>
            </a:r>
            <a:r>
              <a:rPr kumimoji="0" sz="2600" b="0" i="0" u="none" strike="noStrike" kern="1200" cap="none" spc="-15" normalizeH="0" baseline="0" noProof="0" dirty="0">
                <a:ln>
                  <a:noFill/>
                </a:ln>
                <a:solidFill>
                  <a:prstClr val="black"/>
                </a:solidFill>
                <a:effectLst/>
                <a:uLnTx/>
                <a:uFillTx/>
                <a:latin typeface="Corbel"/>
                <a:ea typeface="+mn-ea"/>
                <a:cs typeface="Corbel"/>
              </a:rPr>
              <a:t>2005, </a:t>
            </a:r>
            <a:r>
              <a:rPr kumimoji="0" sz="2600" b="0" i="0" u="none" strike="noStrike" kern="1200" cap="none" spc="0" normalizeH="0" baseline="0" noProof="0" dirty="0">
                <a:ln>
                  <a:noFill/>
                </a:ln>
                <a:solidFill>
                  <a:prstClr val="black"/>
                </a:solidFill>
                <a:effectLst/>
                <a:uLnTx/>
                <a:uFillTx/>
                <a:latin typeface="Corbel"/>
                <a:ea typeface="+mn-ea"/>
                <a:cs typeface="Corbel"/>
              </a:rPr>
              <a:t>in </a:t>
            </a:r>
            <a:r>
              <a:rPr kumimoji="0" sz="2600" b="0" i="0" u="none" strike="noStrike" kern="1200" cap="none" spc="-5" normalizeH="0" baseline="0" noProof="0" dirty="0">
                <a:ln>
                  <a:noFill/>
                </a:ln>
                <a:solidFill>
                  <a:prstClr val="black"/>
                </a:solidFill>
                <a:effectLst/>
                <a:uLnTx/>
                <a:uFillTx/>
                <a:latin typeface="Corbel"/>
                <a:ea typeface="+mn-ea"/>
                <a:cs typeface="Corbel"/>
              </a:rPr>
              <a:t>Vienna,</a:t>
            </a:r>
            <a:r>
              <a:rPr kumimoji="0" sz="2600" b="0" i="0" u="none" strike="noStrike" kern="1200" cap="none" spc="-305" normalizeH="0" baseline="0" noProof="0" dirty="0">
                <a:ln>
                  <a:noFill/>
                </a:ln>
                <a:solidFill>
                  <a:prstClr val="black"/>
                </a:solidFill>
                <a:effectLst/>
                <a:uLnTx/>
                <a:uFillTx/>
                <a:latin typeface="Corbel"/>
                <a:ea typeface="+mn-ea"/>
                <a:cs typeface="Corbel"/>
              </a:rPr>
              <a:t> </a:t>
            </a:r>
            <a:r>
              <a:rPr kumimoji="0" sz="2600" b="0" i="0" u="none" strike="noStrike" kern="1200" cap="none" spc="0" normalizeH="0" baseline="0" noProof="0" dirty="0">
                <a:ln>
                  <a:noFill/>
                </a:ln>
                <a:solidFill>
                  <a:prstClr val="black"/>
                </a:solidFill>
                <a:effectLst/>
                <a:uLnTx/>
                <a:uFillTx/>
                <a:latin typeface="Corbel"/>
                <a:ea typeface="+mn-ea"/>
                <a:cs typeface="Corbel"/>
              </a:rPr>
              <a:t>WV</a:t>
            </a:r>
          </a:p>
          <a:p>
            <a:pPr marL="241300" marR="0" lvl="0" indent="-228600" algn="l" defTabSz="914400" rtl="0" eaLnBrk="1" fontAlgn="auto" latinLnBrk="0" hangingPunct="1">
              <a:lnSpc>
                <a:spcPct val="100000"/>
              </a:lnSpc>
              <a:spcBef>
                <a:spcPts val="195"/>
              </a:spcBef>
              <a:spcAft>
                <a:spcPts val="0"/>
              </a:spcAft>
              <a:buClrTx/>
              <a:buSzTx/>
              <a:buFont typeface="Arial"/>
              <a:buChar char="•"/>
              <a:tabLst>
                <a:tab pos="241300" algn="l"/>
              </a:tabLst>
              <a:defRPr/>
            </a:pPr>
            <a:r>
              <a:rPr kumimoji="0" sz="2600" b="0" i="0" u="none" strike="noStrike" kern="1200" cap="none" spc="-5" normalizeH="0" baseline="0" noProof="0" dirty="0">
                <a:ln>
                  <a:noFill/>
                </a:ln>
                <a:solidFill>
                  <a:prstClr val="black"/>
                </a:solidFill>
                <a:effectLst/>
                <a:uLnTx/>
                <a:uFillTx/>
                <a:latin typeface="Corbel"/>
                <a:ea typeface="+mn-ea"/>
                <a:cs typeface="Corbel"/>
              </a:rPr>
              <a:t>Involved </a:t>
            </a:r>
            <a:r>
              <a:rPr kumimoji="0" sz="2600" b="0" i="0" u="none" strike="noStrike" kern="1200" cap="none" spc="0" normalizeH="0" baseline="0" noProof="0" dirty="0">
                <a:ln>
                  <a:noFill/>
                </a:ln>
                <a:solidFill>
                  <a:prstClr val="black"/>
                </a:solidFill>
                <a:effectLst/>
                <a:uLnTx/>
                <a:uFillTx/>
                <a:latin typeface="Corbel"/>
                <a:ea typeface="+mn-ea"/>
                <a:cs typeface="Corbel"/>
              </a:rPr>
              <a:t>in </a:t>
            </a:r>
            <a:r>
              <a:rPr kumimoji="0" sz="2600" b="0" i="0" u="none" strike="noStrike" kern="1200" cap="none" spc="-5" normalizeH="0" baseline="0" noProof="0" dirty="0">
                <a:ln>
                  <a:noFill/>
                </a:ln>
                <a:solidFill>
                  <a:prstClr val="black"/>
                </a:solidFill>
                <a:effectLst/>
                <a:uLnTx/>
                <a:uFillTx/>
                <a:latin typeface="Corbel"/>
                <a:ea typeface="+mn-ea"/>
                <a:cs typeface="Corbel"/>
              </a:rPr>
              <a:t>Federal, State </a:t>
            </a:r>
            <a:r>
              <a:rPr kumimoji="0" sz="2600" b="0" i="0" u="none" strike="noStrike" kern="1200" cap="none" spc="0" normalizeH="0" baseline="0" noProof="0" dirty="0">
                <a:ln>
                  <a:noFill/>
                </a:ln>
                <a:solidFill>
                  <a:prstClr val="black"/>
                </a:solidFill>
                <a:effectLst/>
                <a:uLnTx/>
                <a:uFillTx/>
                <a:latin typeface="Corbel"/>
                <a:ea typeface="+mn-ea"/>
                <a:cs typeface="Corbel"/>
              </a:rPr>
              <a:t>&amp; </a:t>
            </a:r>
            <a:r>
              <a:rPr kumimoji="0" sz="2600" b="0" i="0" u="none" strike="noStrike" kern="1200" cap="none" spc="-5" normalizeH="0" baseline="0" noProof="0" dirty="0">
                <a:ln>
                  <a:noFill/>
                </a:ln>
                <a:solidFill>
                  <a:prstClr val="black"/>
                </a:solidFill>
                <a:effectLst/>
                <a:uLnTx/>
                <a:uFillTx/>
                <a:latin typeface="Corbel"/>
                <a:ea typeface="+mn-ea"/>
                <a:cs typeface="Corbel"/>
              </a:rPr>
              <a:t>Association</a:t>
            </a:r>
            <a:r>
              <a:rPr kumimoji="0" sz="2600" b="0" i="0" u="none" strike="noStrike" kern="1200" cap="none" spc="-240" normalizeH="0" baseline="0" noProof="0" dirty="0">
                <a:ln>
                  <a:noFill/>
                </a:ln>
                <a:solidFill>
                  <a:prstClr val="black"/>
                </a:solidFill>
                <a:effectLst/>
                <a:uLnTx/>
                <a:uFillTx/>
                <a:latin typeface="Corbel"/>
                <a:ea typeface="+mn-ea"/>
                <a:cs typeface="Corbel"/>
              </a:rPr>
              <a:t> </a:t>
            </a:r>
            <a:r>
              <a:rPr kumimoji="0" sz="2600" b="0" i="0" u="none" strike="noStrike" kern="1200" cap="none" spc="-5" normalizeH="0" baseline="0" noProof="0" dirty="0">
                <a:ln>
                  <a:noFill/>
                </a:ln>
                <a:solidFill>
                  <a:prstClr val="black"/>
                </a:solidFill>
                <a:effectLst/>
                <a:uLnTx/>
                <a:uFillTx/>
                <a:latin typeface="Corbel"/>
                <a:ea typeface="+mn-ea"/>
                <a:cs typeface="Corbel"/>
              </a:rPr>
              <a:t>Projects</a:t>
            </a:r>
            <a:endParaRPr kumimoji="0" sz="2600" b="0" i="0" u="none" strike="noStrike" kern="1200" cap="none" spc="0" normalizeH="0" baseline="0" noProof="0" dirty="0">
              <a:ln>
                <a:noFill/>
              </a:ln>
              <a:solidFill>
                <a:prstClr val="black"/>
              </a:solidFill>
              <a:effectLst/>
              <a:uLnTx/>
              <a:uFillTx/>
              <a:latin typeface="Corbel"/>
              <a:ea typeface="+mn-ea"/>
              <a:cs typeface="Corbel"/>
            </a:endParaRPr>
          </a:p>
          <a:p>
            <a:pPr marL="241300" marR="0" lvl="0" indent="-228600" algn="l" defTabSz="914400" rtl="0" eaLnBrk="1" fontAlgn="auto" latinLnBrk="0" hangingPunct="1">
              <a:lnSpc>
                <a:spcPct val="100000"/>
              </a:lnSpc>
              <a:spcBef>
                <a:spcPts val="180"/>
              </a:spcBef>
              <a:spcAft>
                <a:spcPts val="0"/>
              </a:spcAft>
              <a:buClrTx/>
              <a:buSzTx/>
              <a:buFont typeface="Arial"/>
              <a:buChar char="•"/>
              <a:tabLst>
                <a:tab pos="241300" algn="l"/>
              </a:tabLst>
              <a:defRPr/>
            </a:pPr>
            <a:r>
              <a:rPr kumimoji="0" sz="2600" b="0" i="0" u="none" strike="noStrike" kern="1200" cap="none" spc="-5" normalizeH="0" baseline="0" noProof="0" dirty="0">
                <a:ln>
                  <a:noFill/>
                </a:ln>
                <a:solidFill>
                  <a:prstClr val="black"/>
                </a:solidFill>
                <a:effectLst/>
                <a:uLnTx/>
                <a:uFillTx/>
                <a:latin typeface="Corbel"/>
                <a:ea typeface="+mn-ea"/>
                <a:cs typeface="Corbel"/>
              </a:rPr>
              <a:t>Conduct Research, </a:t>
            </a:r>
            <a:r>
              <a:rPr kumimoji="0" sz="2600" b="0" i="0" u="none" strike="noStrike" kern="1200" cap="none" spc="-15" normalizeH="0" baseline="0" noProof="0" dirty="0">
                <a:ln>
                  <a:noFill/>
                </a:ln>
                <a:solidFill>
                  <a:prstClr val="black"/>
                </a:solidFill>
                <a:effectLst/>
                <a:uLnTx/>
                <a:uFillTx/>
                <a:latin typeface="Corbel"/>
                <a:ea typeface="+mn-ea"/>
                <a:cs typeface="Corbel"/>
              </a:rPr>
              <a:t>Run </a:t>
            </a:r>
            <a:r>
              <a:rPr kumimoji="0" sz="2600" b="0" i="0" u="none" strike="noStrike" kern="1200" cap="none" spc="-5" normalizeH="0" baseline="0" noProof="0" dirty="0">
                <a:ln>
                  <a:noFill/>
                </a:ln>
                <a:solidFill>
                  <a:prstClr val="black"/>
                </a:solidFill>
                <a:effectLst/>
                <a:uLnTx/>
                <a:uFillTx/>
                <a:latin typeface="Corbel"/>
                <a:ea typeface="+mn-ea"/>
                <a:cs typeface="Corbel"/>
              </a:rPr>
              <a:t>Collection</a:t>
            </a:r>
            <a:r>
              <a:rPr kumimoji="0" sz="2600" b="0" i="0" u="none" strike="noStrike" kern="1200" cap="none" spc="-120" normalizeH="0" baseline="0" noProof="0" dirty="0">
                <a:ln>
                  <a:noFill/>
                </a:ln>
                <a:solidFill>
                  <a:prstClr val="black"/>
                </a:solidFill>
                <a:effectLst/>
                <a:uLnTx/>
                <a:uFillTx/>
                <a:latin typeface="Corbel"/>
                <a:ea typeface="+mn-ea"/>
                <a:cs typeface="Corbel"/>
              </a:rPr>
              <a:t> </a:t>
            </a:r>
            <a:r>
              <a:rPr kumimoji="0" sz="2600" b="0" i="0" u="none" strike="noStrike" kern="1200" cap="none" spc="-5" normalizeH="0" baseline="0" noProof="0" dirty="0">
                <a:ln>
                  <a:noFill/>
                </a:ln>
                <a:solidFill>
                  <a:prstClr val="black"/>
                </a:solidFill>
                <a:effectLst/>
                <a:uLnTx/>
                <a:uFillTx/>
                <a:latin typeface="Corbel"/>
                <a:ea typeface="+mn-ea"/>
                <a:cs typeface="Corbel"/>
              </a:rPr>
              <a:t>Programs</a:t>
            </a:r>
            <a:endParaRPr kumimoji="0" sz="2600" b="0" i="0" u="none" strike="noStrike" kern="1200" cap="none" spc="0" normalizeH="0" baseline="0" noProof="0" dirty="0">
              <a:ln>
                <a:noFill/>
              </a:ln>
              <a:solidFill>
                <a:prstClr val="black"/>
              </a:solidFill>
              <a:effectLst/>
              <a:uLnTx/>
              <a:uFillTx/>
              <a:latin typeface="Corbel"/>
              <a:ea typeface="+mn-ea"/>
              <a:cs typeface="Corbel"/>
            </a:endParaRPr>
          </a:p>
          <a:p>
            <a:pPr marL="241300" marR="0" lvl="0" indent="-228600" algn="l" defTabSz="914400" rtl="0" eaLnBrk="1" fontAlgn="auto" latinLnBrk="0" hangingPunct="1">
              <a:lnSpc>
                <a:spcPct val="100000"/>
              </a:lnSpc>
              <a:spcBef>
                <a:spcPts val="195"/>
              </a:spcBef>
              <a:spcAft>
                <a:spcPts val="0"/>
              </a:spcAft>
              <a:buClrTx/>
              <a:buSzTx/>
              <a:buFont typeface="Arial"/>
              <a:buChar char="•"/>
              <a:tabLst>
                <a:tab pos="241300" algn="l"/>
              </a:tabLst>
              <a:defRPr/>
            </a:pPr>
            <a:r>
              <a:rPr kumimoji="0" sz="2600" b="0" i="0" u="none" strike="noStrike" kern="1200" cap="none" spc="-5" normalizeH="0" baseline="0" noProof="0" dirty="0">
                <a:ln>
                  <a:noFill/>
                </a:ln>
                <a:solidFill>
                  <a:prstClr val="black"/>
                </a:solidFill>
                <a:effectLst/>
                <a:uLnTx/>
                <a:uFillTx/>
                <a:latin typeface="Corbel"/>
                <a:ea typeface="+mn-ea"/>
                <a:cs typeface="Corbel"/>
              </a:rPr>
              <a:t>Partner with NERC on </a:t>
            </a:r>
            <a:r>
              <a:rPr kumimoji="0" sz="2600" b="0" i="0" u="none" strike="noStrike" kern="1200" cap="none" spc="0" normalizeH="0" baseline="0" noProof="0" dirty="0">
                <a:ln>
                  <a:noFill/>
                </a:ln>
                <a:solidFill>
                  <a:prstClr val="black"/>
                </a:solidFill>
                <a:effectLst/>
                <a:uLnTx/>
                <a:uFillTx/>
                <a:latin typeface="Corbel"/>
                <a:ea typeface="+mn-ea"/>
                <a:cs typeface="Corbel"/>
              </a:rPr>
              <a:t>Electronics </a:t>
            </a:r>
            <a:r>
              <a:rPr kumimoji="0" sz="2600" b="0" i="0" u="none" strike="noStrike" kern="1200" cap="none" spc="-10" normalizeH="0" baseline="0" noProof="0" dirty="0">
                <a:ln>
                  <a:noFill/>
                </a:ln>
                <a:solidFill>
                  <a:prstClr val="black"/>
                </a:solidFill>
                <a:effectLst/>
                <a:uLnTx/>
                <a:uFillTx/>
                <a:latin typeface="Corbel"/>
                <a:ea typeface="+mn-ea"/>
                <a:cs typeface="Corbel"/>
              </a:rPr>
              <a:t>Recycling </a:t>
            </a:r>
            <a:r>
              <a:rPr kumimoji="0" sz="2600" b="0" i="0" u="none" strike="noStrike" kern="1200" cap="none" spc="-5" normalizeH="0" baseline="0" noProof="0" dirty="0">
                <a:ln>
                  <a:noFill/>
                </a:ln>
                <a:solidFill>
                  <a:prstClr val="black"/>
                </a:solidFill>
                <a:effectLst/>
                <a:uLnTx/>
                <a:uFillTx/>
                <a:latin typeface="Corbel"/>
                <a:ea typeface="+mn-ea"/>
                <a:cs typeface="Corbel"/>
              </a:rPr>
              <a:t>Coordination Clearinghouse</a:t>
            </a:r>
            <a:r>
              <a:rPr kumimoji="0" sz="2600" b="0" i="0" u="none" strike="noStrike" kern="1200" cap="none" spc="-114" normalizeH="0" baseline="0" noProof="0" dirty="0">
                <a:ln>
                  <a:noFill/>
                </a:ln>
                <a:solidFill>
                  <a:prstClr val="black"/>
                </a:solidFill>
                <a:effectLst/>
                <a:uLnTx/>
                <a:uFillTx/>
                <a:latin typeface="Corbel"/>
                <a:ea typeface="+mn-ea"/>
                <a:cs typeface="Corbel"/>
              </a:rPr>
              <a:t> </a:t>
            </a:r>
            <a:r>
              <a:rPr kumimoji="0" sz="2600" b="0" i="0" u="none" strike="noStrike" kern="1200" cap="none" spc="-5" normalizeH="0" baseline="0" noProof="0" dirty="0">
                <a:ln>
                  <a:noFill/>
                </a:ln>
                <a:solidFill>
                  <a:prstClr val="black"/>
                </a:solidFill>
                <a:effectLst/>
                <a:uLnTx/>
                <a:uFillTx/>
                <a:latin typeface="Corbel"/>
                <a:ea typeface="+mn-ea"/>
                <a:cs typeface="Corbel"/>
              </a:rPr>
              <a:t>(ERCC)</a:t>
            </a:r>
            <a:endParaRPr kumimoji="0" sz="2600" b="0" i="0" u="none" strike="noStrike" kern="1200" cap="none" spc="0" normalizeH="0" baseline="0" noProof="0" dirty="0">
              <a:ln>
                <a:noFill/>
              </a:ln>
              <a:solidFill>
                <a:prstClr val="black"/>
              </a:solidFill>
              <a:effectLst/>
              <a:uLnTx/>
              <a:uFillTx/>
              <a:latin typeface="Corbel"/>
              <a:ea typeface="+mn-ea"/>
              <a:cs typeface="Corbel"/>
            </a:endParaRPr>
          </a:p>
          <a:p>
            <a:pPr marL="241300" marR="805180" lvl="0" indent="-228600" algn="l" defTabSz="914400" rtl="0" eaLnBrk="1" fontAlgn="auto" latinLnBrk="0" hangingPunct="1">
              <a:lnSpc>
                <a:spcPts val="2810"/>
              </a:lnSpc>
              <a:spcBef>
                <a:spcPts val="540"/>
              </a:spcBef>
              <a:spcAft>
                <a:spcPts val="0"/>
              </a:spcAft>
              <a:buClrTx/>
              <a:buSzTx/>
              <a:buFont typeface="Arial"/>
              <a:buChar char="•"/>
              <a:tabLst>
                <a:tab pos="241300" algn="l"/>
              </a:tabLst>
              <a:defRPr/>
            </a:pPr>
            <a:r>
              <a:rPr kumimoji="0" sz="2600" b="0" i="0" u="none" strike="noStrike" kern="1200" cap="none" spc="-5" normalizeH="0" baseline="0" noProof="0" dirty="0">
                <a:ln>
                  <a:noFill/>
                </a:ln>
                <a:solidFill>
                  <a:prstClr val="black"/>
                </a:solidFill>
                <a:effectLst/>
                <a:uLnTx/>
                <a:uFillTx/>
                <a:latin typeface="Corbel"/>
                <a:ea typeface="+mn-ea"/>
                <a:cs typeface="Corbel"/>
              </a:rPr>
              <a:t>Manage</a:t>
            </a:r>
            <a:r>
              <a:rPr kumimoji="0" sz="2600" b="0" i="0" u="none" strike="noStrike" kern="1200" cap="none" spc="-100" normalizeH="0" baseline="0" noProof="0" dirty="0">
                <a:ln>
                  <a:noFill/>
                </a:ln>
                <a:solidFill>
                  <a:prstClr val="black"/>
                </a:solidFill>
                <a:effectLst/>
                <a:uLnTx/>
                <a:uFillTx/>
                <a:latin typeface="Corbel"/>
                <a:ea typeface="+mn-ea"/>
                <a:cs typeface="Corbel"/>
              </a:rPr>
              <a:t> </a:t>
            </a:r>
            <a:r>
              <a:rPr kumimoji="0" sz="2600" b="0" i="0" u="none" strike="noStrike" kern="1200" cap="none" spc="0" normalizeH="0" baseline="0" noProof="0" dirty="0">
                <a:ln>
                  <a:noFill/>
                </a:ln>
                <a:solidFill>
                  <a:prstClr val="black"/>
                </a:solidFill>
                <a:effectLst/>
                <a:uLnTx/>
                <a:uFillTx/>
                <a:latin typeface="Corbel"/>
                <a:ea typeface="+mn-ea"/>
                <a:cs typeface="Corbel"/>
              </a:rPr>
              <a:t>Oregon</a:t>
            </a:r>
            <a:r>
              <a:rPr kumimoji="0" sz="2600" b="0" i="0" u="none" strike="noStrike" kern="1200" cap="none" spc="-75" normalizeH="0" baseline="0" noProof="0" dirty="0">
                <a:ln>
                  <a:noFill/>
                </a:ln>
                <a:solidFill>
                  <a:prstClr val="black"/>
                </a:solidFill>
                <a:effectLst/>
                <a:uLnTx/>
                <a:uFillTx/>
                <a:latin typeface="Corbel"/>
                <a:ea typeface="+mn-ea"/>
                <a:cs typeface="Corbel"/>
              </a:rPr>
              <a:t> </a:t>
            </a:r>
            <a:r>
              <a:rPr kumimoji="0" sz="2600" b="0" i="0" u="none" strike="noStrike" kern="1200" cap="none" spc="-5" normalizeH="0" baseline="0" noProof="0" dirty="0">
                <a:ln>
                  <a:noFill/>
                </a:ln>
                <a:solidFill>
                  <a:prstClr val="black"/>
                </a:solidFill>
                <a:effectLst/>
                <a:uLnTx/>
                <a:uFillTx/>
                <a:latin typeface="Corbel"/>
                <a:ea typeface="+mn-ea"/>
                <a:cs typeface="Corbel"/>
              </a:rPr>
              <a:t>State</a:t>
            </a:r>
            <a:r>
              <a:rPr kumimoji="0" sz="2600" b="0" i="0" u="none" strike="noStrike" kern="1200" cap="none" spc="-95" normalizeH="0" baseline="0" noProof="0" dirty="0">
                <a:ln>
                  <a:noFill/>
                </a:ln>
                <a:solidFill>
                  <a:prstClr val="black"/>
                </a:solidFill>
                <a:effectLst/>
                <a:uLnTx/>
                <a:uFillTx/>
                <a:latin typeface="Corbel"/>
                <a:ea typeface="+mn-ea"/>
                <a:cs typeface="Corbel"/>
              </a:rPr>
              <a:t> </a:t>
            </a:r>
            <a:r>
              <a:rPr kumimoji="0" sz="2600" b="0" i="0" u="none" strike="noStrike" kern="1200" cap="none" spc="-5" normalizeH="0" baseline="0" noProof="0" dirty="0">
                <a:ln>
                  <a:noFill/>
                </a:ln>
                <a:solidFill>
                  <a:prstClr val="black"/>
                </a:solidFill>
                <a:effectLst/>
                <a:uLnTx/>
                <a:uFillTx/>
                <a:latin typeface="Corbel"/>
                <a:ea typeface="+mn-ea"/>
                <a:cs typeface="Corbel"/>
              </a:rPr>
              <a:t>Contractor</a:t>
            </a:r>
            <a:r>
              <a:rPr kumimoji="0" sz="2600" b="0" i="0" u="none" strike="noStrike" kern="1200" cap="none" spc="0" normalizeH="0" baseline="0" noProof="0" dirty="0">
                <a:ln>
                  <a:noFill/>
                </a:ln>
                <a:solidFill>
                  <a:prstClr val="black"/>
                </a:solidFill>
                <a:effectLst/>
                <a:uLnTx/>
                <a:uFillTx/>
                <a:latin typeface="Corbel"/>
                <a:ea typeface="+mn-ea"/>
                <a:cs typeface="Corbel"/>
              </a:rPr>
              <a:t> Program,</a:t>
            </a:r>
            <a:r>
              <a:rPr kumimoji="0" sz="2600" b="0" i="0" u="none" strike="noStrike" kern="1200" cap="none" spc="-185" normalizeH="0" baseline="0" noProof="0" dirty="0">
                <a:ln>
                  <a:noFill/>
                </a:ln>
                <a:solidFill>
                  <a:prstClr val="black"/>
                </a:solidFill>
                <a:effectLst/>
                <a:uLnTx/>
                <a:uFillTx/>
                <a:latin typeface="Corbel"/>
                <a:ea typeface="+mn-ea"/>
                <a:cs typeface="Corbel"/>
              </a:rPr>
              <a:t> </a:t>
            </a:r>
            <a:r>
              <a:rPr kumimoji="0" sz="2600" b="0" i="0" u="none" strike="noStrike" kern="1200" cap="none" spc="-15" normalizeH="0" baseline="0" noProof="0" dirty="0">
                <a:ln>
                  <a:noFill/>
                </a:ln>
                <a:solidFill>
                  <a:prstClr val="black"/>
                </a:solidFill>
                <a:effectLst/>
                <a:uLnTx/>
                <a:uFillTx/>
                <a:latin typeface="Corbel"/>
                <a:ea typeface="+mn-ea"/>
                <a:cs typeface="Corbel"/>
              </a:rPr>
              <a:t>Vermont</a:t>
            </a:r>
            <a:r>
              <a:rPr kumimoji="0" sz="2600" b="0" i="0" u="none" strike="noStrike" kern="1200" cap="none" spc="-95" normalizeH="0" baseline="0" noProof="0" dirty="0">
                <a:ln>
                  <a:noFill/>
                </a:ln>
                <a:solidFill>
                  <a:prstClr val="black"/>
                </a:solidFill>
                <a:effectLst/>
                <a:uLnTx/>
                <a:uFillTx/>
                <a:latin typeface="Corbel"/>
                <a:ea typeface="+mn-ea"/>
                <a:cs typeface="Corbel"/>
              </a:rPr>
              <a:t> </a:t>
            </a:r>
            <a:r>
              <a:rPr kumimoji="0" sz="2600" b="0" i="0" u="none" strike="noStrike" kern="1200" cap="none" spc="-5" normalizeH="0" baseline="0" noProof="0" dirty="0">
                <a:ln>
                  <a:noFill/>
                </a:ln>
                <a:solidFill>
                  <a:prstClr val="black"/>
                </a:solidFill>
                <a:effectLst/>
                <a:uLnTx/>
                <a:uFillTx/>
                <a:latin typeface="Corbel"/>
                <a:ea typeface="+mn-ea"/>
                <a:cs typeface="Corbel"/>
              </a:rPr>
              <a:t>State</a:t>
            </a:r>
            <a:r>
              <a:rPr kumimoji="0" sz="2600" b="0" i="0" u="none" strike="noStrike" kern="1200" cap="none" spc="-60" normalizeH="0" baseline="0" noProof="0" dirty="0">
                <a:ln>
                  <a:noFill/>
                </a:ln>
                <a:solidFill>
                  <a:prstClr val="black"/>
                </a:solidFill>
                <a:effectLst/>
                <a:uLnTx/>
                <a:uFillTx/>
                <a:latin typeface="Corbel"/>
                <a:ea typeface="+mn-ea"/>
                <a:cs typeface="Corbel"/>
              </a:rPr>
              <a:t> </a:t>
            </a:r>
            <a:r>
              <a:rPr kumimoji="0" sz="2600" b="0" i="0" u="none" strike="noStrike" kern="1200" cap="none" spc="0" normalizeH="0" baseline="0" noProof="0" dirty="0">
                <a:ln>
                  <a:noFill/>
                </a:ln>
                <a:solidFill>
                  <a:prstClr val="black"/>
                </a:solidFill>
                <a:effectLst/>
                <a:uLnTx/>
                <a:uFillTx/>
                <a:latin typeface="Corbel"/>
                <a:ea typeface="+mn-ea"/>
                <a:cs typeface="Corbel"/>
              </a:rPr>
              <a:t>Standard</a:t>
            </a:r>
            <a:r>
              <a:rPr kumimoji="0" sz="2600" b="0" i="0" u="none" strike="noStrike" kern="1200" cap="none" spc="-10" normalizeH="0" baseline="0" noProof="0" dirty="0">
                <a:ln>
                  <a:noFill/>
                </a:ln>
                <a:solidFill>
                  <a:prstClr val="black"/>
                </a:solidFill>
                <a:effectLst/>
                <a:uLnTx/>
                <a:uFillTx/>
                <a:latin typeface="Corbel"/>
                <a:ea typeface="+mn-ea"/>
                <a:cs typeface="Corbel"/>
              </a:rPr>
              <a:t> </a:t>
            </a:r>
            <a:r>
              <a:rPr kumimoji="0" sz="2600" b="0" i="0" u="none" strike="noStrike" kern="1200" cap="none" spc="-5" normalizeH="0" baseline="0" noProof="0" dirty="0">
                <a:ln>
                  <a:noFill/>
                </a:ln>
                <a:solidFill>
                  <a:prstClr val="black"/>
                </a:solidFill>
                <a:effectLst/>
                <a:uLnTx/>
                <a:uFillTx/>
                <a:latin typeface="Corbel"/>
                <a:ea typeface="+mn-ea"/>
                <a:cs typeface="Corbel"/>
              </a:rPr>
              <a:t>Plan,  administer ERRO Illinois</a:t>
            </a:r>
            <a:r>
              <a:rPr kumimoji="0" lang="en-US" sz="2600" b="0" i="0" u="none" strike="noStrike" kern="1200" cap="none" spc="-5" normalizeH="0" baseline="0" noProof="0" dirty="0">
                <a:ln>
                  <a:noFill/>
                </a:ln>
                <a:solidFill>
                  <a:prstClr val="black"/>
                </a:solidFill>
                <a:effectLst/>
                <a:uLnTx/>
                <a:uFillTx/>
                <a:latin typeface="Corbel"/>
                <a:ea typeface="+mn-ea"/>
                <a:cs typeface="Corbel"/>
              </a:rPr>
              <a:t> and South Carolina</a:t>
            </a:r>
            <a:r>
              <a:rPr kumimoji="0" sz="2600" b="0" i="0" u="none" strike="noStrike" kern="1200" cap="none" spc="-5" normalizeH="0" baseline="0" noProof="0" dirty="0">
                <a:ln>
                  <a:noFill/>
                </a:ln>
                <a:solidFill>
                  <a:prstClr val="black"/>
                </a:solidFill>
                <a:effectLst/>
                <a:uLnTx/>
                <a:uFillTx/>
                <a:latin typeface="Corbel"/>
                <a:ea typeface="+mn-ea"/>
                <a:cs typeface="Corbel"/>
              </a:rPr>
              <a:t> Manufacturer</a:t>
            </a:r>
            <a:r>
              <a:rPr kumimoji="0" sz="2600" b="0" i="0" u="none" strike="noStrike" kern="1200" cap="none" spc="-85" normalizeH="0" baseline="0" noProof="0" dirty="0">
                <a:ln>
                  <a:noFill/>
                </a:ln>
                <a:solidFill>
                  <a:prstClr val="black"/>
                </a:solidFill>
                <a:effectLst/>
                <a:uLnTx/>
                <a:uFillTx/>
                <a:latin typeface="Corbel"/>
                <a:ea typeface="+mn-ea"/>
                <a:cs typeface="Corbel"/>
              </a:rPr>
              <a:t> </a:t>
            </a:r>
            <a:r>
              <a:rPr kumimoji="0" sz="2600" b="0" i="0" u="none" strike="noStrike" kern="1200" cap="none" spc="-5" normalizeH="0" baseline="0" noProof="0" dirty="0">
                <a:ln>
                  <a:noFill/>
                </a:ln>
                <a:solidFill>
                  <a:prstClr val="black"/>
                </a:solidFill>
                <a:effectLst/>
                <a:uLnTx/>
                <a:uFillTx/>
                <a:latin typeface="Corbel"/>
                <a:ea typeface="+mn-ea"/>
                <a:cs typeface="Corbel"/>
              </a:rPr>
              <a:t>Clearinghouse</a:t>
            </a:r>
            <a:endParaRPr kumimoji="0" sz="2600" b="0" i="0" u="none" strike="noStrike" kern="1200" cap="none" spc="0" normalizeH="0" baseline="0" noProof="0" dirty="0">
              <a:ln>
                <a:noFill/>
              </a:ln>
              <a:solidFill>
                <a:prstClr val="black"/>
              </a:solidFill>
              <a:effectLst/>
              <a:uLnTx/>
              <a:uFillTx/>
              <a:latin typeface="Corbel"/>
              <a:ea typeface="+mn-ea"/>
              <a:cs typeface="Corbel"/>
            </a:endParaRPr>
          </a:p>
          <a:p>
            <a:pPr marL="241300" marR="507365" lvl="0" indent="-228600" algn="l" defTabSz="914400" rtl="0" eaLnBrk="1" fontAlgn="auto" latinLnBrk="0" hangingPunct="1">
              <a:lnSpc>
                <a:spcPts val="2810"/>
              </a:lnSpc>
              <a:spcBef>
                <a:spcPts val="495"/>
              </a:spcBef>
              <a:spcAft>
                <a:spcPts val="0"/>
              </a:spcAft>
              <a:buClrTx/>
              <a:buSzTx/>
              <a:buFont typeface="Arial"/>
              <a:buChar char="•"/>
              <a:tabLst>
                <a:tab pos="241300" algn="l"/>
                <a:tab pos="2093595" algn="l"/>
              </a:tabLst>
              <a:defRPr/>
            </a:pPr>
            <a:r>
              <a:rPr kumimoji="0" sz="2600" b="0" i="0" u="none" strike="noStrike" kern="1200" cap="none" spc="-5" normalizeH="0" baseline="0" noProof="0" dirty="0">
                <a:ln>
                  <a:noFill/>
                </a:ln>
                <a:solidFill>
                  <a:prstClr val="black"/>
                </a:solidFill>
                <a:effectLst/>
                <a:uLnTx/>
                <a:uFillTx/>
                <a:latin typeface="Corbel"/>
                <a:ea typeface="+mn-ea"/>
                <a:cs typeface="Corbel"/>
              </a:rPr>
              <a:t>Our</a:t>
            </a:r>
            <a:r>
              <a:rPr kumimoji="0" sz="2600" b="0" i="0" u="none" strike="noStrike" kern="1200" cap="none" spc="0" normalizeH="0" baseline="0" noProof="0" dirty="0">
                <a:ln>
                  <a:noFill/>
                </a:ln>
                <a:solidFill>
                  <a:prstClr val="black"/>
                </a:solidFill>
                <a:effectLst/>
                <a:uLnTx/>
                <a:uFillTx/>
                <a:latin typeface="Corbel"/>
                <a:ea typeface="+mn-ea"/>
                <a:cs typeface="Corbel"/>
              </a:rPr>
              <a:t> Mission:	</a:t>
            </a:r>
            <a:r>
              <a:rPr kumimoji="0" sz="2600" b="0" i="0" u="none" strike="noStrike" kern="1200" cap="none" spc="-5" normalizeH="0" baseline="0" noProof="0" dirty="0">
                <a:ln>
                  <a:noFill/>
                </a:ln>
                <a:solidFill>
                  <a:prstClr val="black"/>
                </a:solidFill>
                <a:effectLst/>
                <a:uLnTx/>
                <a:uFillTx/>
                <a:latin typeface="Corbel"/>
                <a:ea typeface="+mn-ea"/>
                <a:cs typeface="Corbel"/>
              </a:rPr>
              <a:t>Dedicated to the development and </a:t>
            </a:r>
            <a:r>
              <a:rPr kumimoji="0" sz="2600" b="0" i="0" u="none" strike="noStrike" kern="1200" cap="none" spc="0" normalizeH="0" baseline="0" noProof="0" dirty="0">
                <a:ln>
                  <a:noFill/>
                </a:ln>
                <a:solidFill>
                  <a:prstClr val="black"/>
                </a:solidFill>
                <a:effectLst/>
                <a:uLnTx/>
                <a:uFillTx/>
                <a:latin typeface="Corbel"/>
                <a:ea typeface="+mn-ea"/>
                <a:cs typeface="Corbel"/>
              </a:rPr>
              <a:t>enhancement </a:t>
            </a:r>
            <a:r>
              <a:rPr kumimoji="0" sz="2600" b="0" i="0" u="none" strike="noStrike" kern="1200" cap="none" spc="-5" normalizeH="0" baseline="0" noProof="0" dirty="0">
                <a:ln>
                  <a:noFill/>
                </a:ln>
                <a:solidFill>
                  <a:prstClr val="black"/>
                </a:solidFill>
                <a:effectLst/>
                <a:uLnTx/>
                <a:uFillTx/>
                <a:latin typeface="Corbel"/>
                <a:ea typeface="+mn-ea"/>
                <a:cs typeface="Corbel"/>
              </a:rPr>
              <a:t>of </a:t>
            </a:r>
            <a:r>
              <a:rPr kumimoji="0" sz="2600" b="0" i="0" u="none" strike="noStrike" kern="1200" cap="none" spc="0" normalizeH="0" baseline="0" noProof="0" dirty="0">
                <a:ln>
                  <a:noFill/>
                </a:ln>
                <a:solidFill>
                  <a:prstClr val="black"/>
                </a:solidFill>
                <a:effectLst/>
                <a:uLnTx/>
                <a:uFillTx/>
                <a:latin typeface="Corbel"/>
                <a:ea typeface="+mn-ea"/>
                <a:cs typeface="Corbel"/>
              </a:rPr>
              <a:t>a </a:t>
            </a:r>
            <a:r>
              <a:rPr kumimoji="0" sz="2600" b="0" i="0" u="none" strike="noStrike" kern="1200" cap="none" spc="-5" normalizeH="0" baseline="0" noProof="0" dirty="0">
                <a:ln>
                  <a:noFill/>
                </a:ln>
                <a:solidFill>
                  <a:prstClr val="black"/>
                </a:solidFill>
                <a:effectLst/>
                <a:uLnTx/>
                <a:uFillTx/>
                <a:latin typeface="Corbel"/>
                <a:ea typeface="+mn-ea"/>
                <a:cs typeface="Corbel"/>
              </a:rPr>
              <a:t>national  infrastructure </a:t>
            </a:r>
            <a:r>
              <a:rPr kumimoji="0" sz="2600" b="0" i="0" u="none" strike="noStrike" kern="1200" cap="none" spc="0" normalizeH="0" baseline="0" noProof="0" dirty="0">
                <a:ln>
                  <a:noFill/>
                </a:ln>
                <a:solidFill>
                  <a:prstClr val="black"/>
                </a:solidFill>
                <a:effectLst/>
                <a:uLnTx/>
                <a:uFillTx/>
                <a:latin typeface="Corbel"/>
                <a:ea typeface="+mn-ea"/>
                <a:cs typeface="Corbel"/>
              </a:rPr>
              <a:t>for </a:t>
            </a:r>
            <a:r>
              <a:rPr kumimoji="0" sz="2600" b="0" i="0" u="none" strike="noStrike" kern="1200" cap="none" spc="-5" normalizeH="0" baseline="0" noProof="0" dirty="0">
                <a:ln>
                  <a:noFill/>
                </a:ln>
                <a:solidFill>
                  <a:prstClr val="black"/>
                </a:solidFill>
                <a:effectLst/>
                <a:uLnTx/>
                <a:uFillTx/>
                <a:latin typeface="Corbel"/>
                <a:ea typeface="+mn-ea"/>
                <a:cs typeface="Corbel"/>
              </a:rPr>
              <a:t>the </a:t>
            </a:r>
            <a:r>
              <a:rPr kumimoji="0" sz="2600" b="0" i="0" u="none" strike="noStrike" kern="1200" cap="none" spc="0" normalizeH="0" baseline="0" noProof="0" dirty="0">
                <a:ln>
                  <a:noFill/>
                </a:ln>
                <a:solidFill>
                  <a:prstClr val="black"/>
                </a:solidFill>
                <a:effectLst/>
                <a:uLnTx/>
                <a:uFillTx/>
                <a:latin typeface="Corbel"/>
                <a:ea typeface="+mn-ea"/>
                <a:cs typeface="Corbel"/>
              </a:rPr>
              <a:t>recycling </a:t>
            </a:r>
            <a:r>
              <a:rPr kumimoji="0" sz="2600" b="0" i="0" u="none" strike="noStrike" kern="1200" cap="none" spc="-5" normalizeH="0" baseline="0" noProof="0" dirty="0">
                <a:ln>
                  <a:noFill/>
                </a:ln>
                <a:solidFill>
                  <a:prstClr val="black"/>
                </a:solidFill>
                <a:effectLst/>
                <a:uLnTx/>
                <a:uFillTx/>
                <a:latin typeface="Corbel"/>
                <a:ea typeface="+mn-ea"/>
                <a:cs typeface="Corbel"/>
              </a:rPr>
              <a:t>of </a:t>
            </a:r>
            <a:r>
              <a:rPr kumimoji="0" sz="2600" b="0" i="0" u="none" strike="noStrike" kern="1200" cap="none" spc="0" normalizeH="0" baseline="0" noProof="0" dirty="0">
                <a:ln>
                  <a:noFill/>
                </a:ln>
                <a:solidFill>
                  <a:prstClr val="black"/>
                </a:solidFill>
                <a:effectLst/>
                <a:uLnTx/>
                <a:uFillTx/>
                <a:latin typeface="Corbel"/>
                <a:ea typeface="+mn-ea"/>
                <a:cs typeface="Corbel"/>
              </a:rPr>
              <a:t>used electronics in the</a:t>
            </a:r>
            <a:r>
              <a:rPr kumimoji="0" sz="2600" b="0" i="0" u="none" strike="noStrike" kern="1200" cap="none" spc="-135" normalizeH="0" baseline="0" noProof="0" dirty="0">
                <a:ln>
                  <a:noFill/>
                </a:ln>
                <a:solidFill>
                  <a:prstClr val="black"/>
                </a:solidFill>
                <a:effectLst/>
                <a:uLnTx/>
                <a:uFillTx/>
                <a:latin typeface="Corbel"/>
                <a:ea typeface="+mn-ea"/>
                <a:cs typeface="Corbel"/>
              </a:rPr>
              <a:t> </a:t>
            </a:r>
            <a:r>
              <a:rPr kumimoji="0" sz="2600" b="0" i="0" u="none" strike="noStrike" kern="1200" cap="none" spc="-20" normalizeH="0" baseline="0" noProof="0" dirty="0">
                <a:ln>
                  <a:noFill/>
                </a:ln>
                <a:solidFill>
                  <a:prstClr val="black"/>
                </a:solidFill>
                <a:effectLst/>
                <a:uLnTx/>
                <a:uFillTx/>
                <a:latin typeface="Corbel"/>
                <a:ea typeface="+mn-ea"/>
                <a:cs typeface="Corbel"/>
              </a:rPr>
              <a:t>U.S.</a:t>
            </a:r>
            <a:endParaRPr kumimoji="0" sz="2600" b="0" i="0" u="none" strike="noStrike" kern="1200" cap="none" spc="0" normalizeH="0" baseline="0" noProof="0" dirty="0">
              <a:ln>
                <a:noFill/>
              </a:ln>
              <a:solidFill>
                <a:prstClr val="black"/>
              </a:solidFill>
              <a:effectLst/>
              <a:uLnTx/>
              <a:uFillTx/>
              <a:latin typeface="Corbel"/>
              <a:ea typeface="+mn-ea"/>
              <a:cs typeface="Corbel"/>
            </a:endParaRPr>
          </a:p>
        </p:txBody>
      </p:sp>
      <p:sp>
        <p:nvSpPr>
          <p:cNvPr id="3" name="object 3"/>
          <p:cNvSpPr txBox="1"/>
          <p:nvPr/>
        </p:nvSpPr>
        <p:spPr>
          <a:xfrm>
            <a:off x="1768094" y="170179"/>
            <a:ext cx="3336290" cy="685800"/>
          </a:xfrm>
          <a:prstGeom prst="rect">
            <a:avLst/>
          </a:prstGeom>
        </p:spPr>
        <p:txBody>
          <a:bodyPr vert="horz" wrap="square" lIns="0" tIns="0" rIns="0" bIns="0" rtlCol="0">
            <a:spAutoFit/>
          </a:bodyPr>
          <a:lstStyle/>
          <a:p>
            <a:pPr marL="0" marR="0" lvl="0" indent="0" algn="l" defTabSz="914400" rtl="0" eaLnBrk="1" fontAlgn="auto" latinLnBrk="0" hangingPunct="1">
              <a:lnSpc>
                <a:spcPts val="5130"/>
              </a:lnSpc>
              <a:spcBef>
                <a:spcPts val="0"/>
              </a:spcBef>
              <a:spcAft>
                <a:spcPts val="0"/>
              </a:spcAft>
              <a:buClrTx/>
              <a:buSzTx/>
              <a:buFontTx/>
              <a:buNone/>
              <a:tabLst/>
              <a:defRPr/>
            </a:pPr>
            <a:r>
              <a:rPr kumimoji="0" sz="5400" b="0" i="0" u="none" strike="noStrike" kern="1200" cap="none" spc="-10" normalizeH="0" baseline="0" noProof="0" dirty="0">
                <a:ln>
                  <a:noFill/>
                </a:ln>
                <a:solidFill>
                  <a:prstClr val="black"/>
                </a:solidFill>
                <a:effectLst/>
                <a:uLnTx/>
                <a:uFillTx/>
                <a:latin typeface="Calibri Light"/>
                <a:ea typeface="+mn-ea"/>
                <a:cs typeface="Calibri Light"/>
              </a:rPr>
              <a:t>About</a:t>
            </a:r>
            <a:r>
              <a:rPr kumimoji="0" sz="5400" b="0" i="0" u="none" strike="noStrike" kern="1200" cap="none" spc="-114" normalizeH="0" baseline="0" noProof="0" dirty="0">
                <a:ln>
                  <a:noFill/>
                </a:ln>
                <a:solidFill>
                  <a:prstClr val="black"/>
                </a:solidFill>
                <a:effectLst/>
                <a:uLnTx/>
                <a:uFillTx/>
                <a:latin typeface="Calibri Light"/>
                <a:ea typeface="+mn-ea"/>
                <a:cs typeface="Calibri Light"/>
              </a:rPr>
              <a:t> </a:t>
            </a:r>
            <a:r>
              <a:rPr kumimoji="0" sz="5400" b="0" i="0" u="none" strike="noStrike" kern="1200" cap="none" spc="-5" normalizeH="0" baseline="0" noProof="0" dirty="0">
                <a:ln>
                  <a:noFill/>
                </a:ln>
                <a:solidFill>
                  <a:prstClr val="black"/>
                </a:solidFill>
                <a:effectLst/>
                <a:uLnTx/>
                <a:uFillTx/>
                <a:latin typeface="Calibri Light"/>
                <a:ea typeface="+mn-ea"/>
                <a:cs typeface="Calibri Light"/>
              </a:rPr>
              <a:t>NCER</a:t>
            </a:r>
            <a:endParaRPr kumimoji="0" sz="5400" b="0" i="0" u="none" strike="noStrike" kern="1200" cap="none" spc="0" normalizeH="0" baseline="0" noProof="0">
              <a:ln>
                <a:noFill/>
              </a:ln>
              <a:solidFill>
                <a:prstClr val="black"/>
              </a:solidFill>
              <a:effectLst/>
              <a:uLnTx/>
              <a:uFillTx/>
              <a:latin typeface="Calibri Light"/>
              <a:ea typeface="+mn-ea"/>
              <a:cs typeface="Calibri Light"/>
            </a:endParaRPr>
          </a:p>
        </p:txBody>
      </p:sp>
      <p:sp>
        <p:nvSpPr>
          <p:cNvPr id="4" name="object 4"/>
          <p:cNvSpPr/>
          <p:nvPr/>
        </p:nvSpPr>
        <p:spPr>
          <a:xfrm>
            <a:off x="0" y="0"/>
            <a:ext cx="12191999" cy="1307591"/>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544779" y="1306830"/>
            <a:ext cx="11453495" cy="788035"/>
          </a:xfrm>
          <a:prstGeom prst="rect">
            <a:avLst/>
          </a:prstGeom>
        </p:spPr>
        <p:txBody>
          <a:bodyPr vert="horz" wrap="square" lIns="0" tIns="13335" rIns="0" bIns="0" rtlCol="0">
            <a:spAutoFit/>
          </a:bodyPr>
          <a:lstStyle/>
          <a:p>
            <a:pPr marL="12700">
              <a:lnSpc>
                <a:spcPct val="100000"/>
              </a:lnSpc>
              <a:spcBef>
                <a:spcPts val="105"/>
              </a:spcBef>
            </a:pPr>
            <a:r>
              <a:rPr sz="5000" b="1" dirty="0">
                <a:solidFill>
                  <a:srgbClr val="009900"/>
                </a:solidFill>
                <a:latin typeface="Garamond"/>
                <a:cs typeface="Garamond"/>
              </a:rPr>
              <a:t>National </a:t>
            </a:r>
            <a:r>
              <a:rPr sz="5000" b="1" spc="-5" dirty="0">
                <a:solidFill>
                  <a:srgbClr val="009900"/>
                </a:solidFill>
                <a:latin typeface="Garamond"/>
                <a:cs typeface="Garamond"/>
              </a:rPr>
              <a:t>Center </a:t>
            </a:r>
            <a:r>
              <a:rPr sz="5000" b="1" spc="10" dirty="0">
                <a:solidFill>
                  <a:srgbClr val="009900"/>
                </a:solidFill>
                <a:latin typeface="Garamond"/>
                <a:cs typeface="Garamond"/>
              </a:rPr>
              <a:t>for </a:t>
            </a:r>
            <a:r>
              <a:rPr sz="5000" b="1" dirty="0">
                <a:solidFill>
                  <a:srgbClr val="009900"/>
                </a:solidFill>
                <a:latin typeface="Garamond"/>
                <a:cs typeface="Garamond"/>
              </a:rPr>
              <a:t>Electronics </a:t>
            </a:r>
            <a:r>
              <a:rPr sz="5000" b="1" spc="-15" dirty="0">
                <a:solidFill>
                  <a:srgbClr val="009900"/>
                </a:solidFill>
                <a:latin typeface="Garamond"/>
                <a:cs typeface="Garamond"/>
              </a:rPr>
              <a:t>Recycling:</a:t>
            </a:r>
            <a:endParaRPr sz="5000">
              <a:latin typeface="Garamond"/>
              <a:cs typeface="Garamond"/>
            </a:endParaRPr>
          </a:p>
        </p:txBody>
      </p:sp>
      <p:sp>
        <p:nvSpPr>
          <p:cNvPr id="6" name="object 6"/>
          <p:cNvSpPr/>
          <p:nvPr/>
        </p:nvSpPr>
        <p:spPr>
          <a:xfrm>
            <a:off x="682751" y="5294376"/>
            <a:ext cx="2662428" cy="13883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BEB8BE-275B-474A-AFF2-600C1637EAB9}"/>
              </a:ext>
            </a:extLst>
          </p:cNvPr>
          <p:cNvPicPr>
            <a:picLocks noChangeAspect="1"/>
          </p:cNvPicPr>
          <p:nvPr/>
        </p:nvPicPr>
        <p:blipFill rotWithShape="1">
          <a:blip r:embed="rId3"/>
          <a:srcRect l="-442" t="50200" b="10793"/>
          <a:stretch/>
        </p:blipFill>
        <p:spPr>
          <a:xfrm rot="10800000">
            <a:off x="-3" y="-239153"/>
            <a:ext cx="12271837" cy="1547447"/>
          </a:xfrm>
          <a:prstGeom prst="rect">
            <a:avLst/>
          </a:prstGeom>
        </p:spPr>
      </p:pic>
      <p:sp>
        <p:nvSpPr>
          <p:cNvPr id="2" name="Title 1"/>
          <p:cNvSpPr>
            <a:spLocks noGrp="1"/>
          </p:cNvSpPr>
          <p:nvPr>
            <p:ph type="title"/>
          </p:nvPr>
        </p:nvSpPr>
        <p:spPr>
          <a:xfrm>
            <a:off x="544286" y="1615880"/>
            <a:ext cx="10779388" cy="925286"/>
          </a:xfrm>
        </p:spPr>
        <p:txBody>
          <a:bodyPr>
            <a:noAutofit/>
          </a:bodyPr>
          <a:lstStyle/>
          <a:p>
            <a:pPr algn="ctr"/>
            <a:r>
              <a:rPr lang="en-US" sz="6000" b="1" dirty="0">
                <a:solidFill>
                  <a:schemeClr val="accent6">
                    <a:lumMod val="75000"/>
                  </a:schemeClr>
                </a:solidFill>
                <a:latin typeface="Bodoni MT" panose="02070603080606020203" pitchFamily="18" charset="0"/>
              </a:rPr>
              <a:t>U.S. Policy Situation</a:t>
            </a:r>
          </a:p>
        </p:txBody>
      </p:sp>
      <p:sp>
        <p:nvSpPr>
          <p:cNvPr id="3" name="Content Placeholder 2"/>
          <p:cNvSpPr>
            <a:spLocks noGrp="1"/>
          </p:cNvSpPr>
          <p:nvPr>
            <p:ph idx="1"/>
          </p:nvPr>
        </p:nvSpPr>
        <p:spPr>
          <a:xfrm>
            <a:off x="634732" y="2729424"/>
            <a:ext cx="10461171" cy="4009248"/>
          </a:xfrm>
        </p:spPr>
        <p:txBody>
          <a:bodyPr>
            <a:normAutofit/>
          </a:bodyPr>
          <a:lstStyle/>
          <a:p>
            <a:pPr marL="457200" lvl="0" indent="-457200">
              <a:buFont typeface="Arial" panose="020B0604020202020204" pitchFamily="34" charset="0"/>
              <a:buChar char="•"/>
            </a:pPr>
            <a:r>
              <a:rPr lang="en-US" sz="3400" dirty="0">
                <a:latin typeface="Corbel" panose="020B0503020204020204" pitchFamily="34" charset="0"/>
              </a:rPr>
              <a:t>Few programs 20 years ago, many discussions on how to offer more, including federal</a:t>
            </a:r>
          </a:p>
          <a:p>
            <a:pPr marL="457200" lvl="0" indent="-457200">
              <a:buFont typeface="Arial" panose="020B0604020202020204" pitchFamily="34" charset="0"/>
              <a:buChar char="•"/>
            </a:pPr>
            <a:r>
              <a:rPr lang="en-US" sz="3400" dirty="0">
                <a:latin typeface="Corbel" panose="020B0503020204020204" pitchFamily="34" charset="0"/>
              </a:rPr>
              <a:t>But, no Federal Law, so programs developed through state legislation</a:t>
            </a:r>
          </a:p>
          <a:p>
            <a:pPr marL="457200" indent="-457200">
              <a:buFont typeface="Arial" panose="020B0604020202020204" pitchFamily="34" charset="0"/>
              <a:buChar char="•"/>
            </a:pPr>
            <a:r>
              <a:rPr lang="en-US" sz="3400" dirty="0">
                <a:latin typeface="Corbel" panose="020B0503020204020204" pitchFamily="34" charset="0"/>
              </a:rPr>
              <a:t>Now almost half the states with Extended Producer Responsibility</a:t>
            </a:r>
          </a:p>
          <a:p>
            <a:pPr marL="914400" lvl="1" indent="-457200">
              <a:buFont typeface="Arial" panose="020B0604020202020204" pitchFamily="34" charset="0"/>
              <a:buChar char="•"/>
            </a:pPr>
            <a:r>
              <a:rPr lang="en-US" sz="2400" dirty="0">
                <a:latin typeface="Corbel" panose="020B0503020204020204" pitchFamily="34" charset="0"/>
              </a:rPr>
              <a:t>But, no new States have passed last in over 10 years</a:t>
            </a:r>
          </a:p>
          <a:p>
            <a:pPr lvl="1"/>
            <a:endParaRPr lang="en-US" sz="3400" dirty="0">
              <a:latin typeface="Corbel" panose="020B0503020204020204" pitchFamily="34" charset="0"/>
            </a:endParaRPr>
          </a:p>
        </p:txBody>
      </p:sp>
    </p:spTree>
    <p:extLst>
      <p:ext uri="{BB962C8B-B14F-4D97-AF65-F5344CB8AC3E}">
        <p14:creationId xmlns:p14="http://schemas.microsoft.com/office/powerpoint/2010/main" val="1096220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2476" t="21996" r="7212" b="6514"/>
          <a:stretch/>
        </p:blipFill>
        <p:spPr>
          <a:xfrm>
            <a:off x="2400301" y="914400"/>
            <a:ext cx="7236687" cy="5029200"/>
          </a:xfrm>
          <a:prstGeom prst="rect">
            <a:avLst/>
          </a:prstGeom>
        </p:spPr>
      </p:pic>
      <p:sp>
        <p:nvSpPr>
          <p:cNvPr id="5" name="Title 2"/>
          <p:cNvSpPr>
            <a:spLocks noGrp="1"/>
          </p:cNvSpPr>
          <p:nvPr>
            <p:ph type="title"/>
          </p:nvPr>
        </p:nvSpPr>
        <p:spPr>
          <a:xfrm>
            <a:off x="0" y="76200"/>
            <a:ext cx="12192000" cy="1143000"/>
          </a:xfrm>
        </p:spPr>
        <p:txBody>
          <a:bodyPr>
            <a:noAutofit/>
          </a:bodyPr>
          <a:lstStyle/>
          <a:p>
            <a:pPr algn="ctr"/>
            <a:r>
              <a:rPr lang="en-US" sz="6000" b="1" dirty="0">
                <a:solidFill>
                  <a:schemeClr val="accent6">
                    <a:lumMod val="75000"/>
                  </a:schemeClr>
                </a:solidFill>
                <a:latin typeface="Bodoni MT" panose="02070603080606020203" pitchFamily="18" charset="0"/>
              </a:rPr>
              <a:t>States with E-Waste Laws</a:t>
            </a:r>
          </a:p>
        </p:txBody>
      </p:sp>
      <p:sp>
        <p:nvSpPr>
          <p:cNvPr id="8" name="Rectangle 180"/>
          <p:cNvSpPr>
            <a:spLocks noChangeArrowheads="1"/>
          </p:cNvSpPr>
          <p:nvPr/>
        </p:nvSpPr>
        <p:spPr bwMode="auto">
          <a:xfrm>
            <a:off x="0" y="0"/>
            <a:ext cx="12192000" cy="228600"/>
          </a:xfrm>
          <a:prstGeom prst="rect">
            <a:avLst/>
          </a:prstGeom>
          <a:solidFill>
            <a:schemeClr val="accent6">
              <a:lumMod val="50000"/>
            </a:schemeClr>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ectangle 181"/>
          <p:cNvSpPr>
            <a:spLocks noChangeArrowheads="1"/>
          </p:cNvSpPr>
          <p:nvPr/>
        </p:nvSpPr>
        <p:spPr bwMode="auto">
          <a:xfrm>
            <a:off x="9612682" y="5968404"/>
            <a:ext cx="914400" cy="660996"/>
          </a:xfrm>
          <a:prstGeom prst="rect">
            <a:avLst/>
          </a:prstGeom>
          <a:solidFill>
            <a:schemeClr val="bg1"/>
          </a:solidFill>
          <a:ln w="9525">
            <a:no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8000"/>
              </a:solidFill>
              <a:effectLst/>
              <a:uLnTx/>
              <a:uFillTx/>
              <a:latin typeface="Calibri"/>
              <a:ea typeface="+mn-ea"/>
              <a:cs typeface="+mn-cs"/>
            </a:endParaRPr>
          </a:p>
        </p:txBody>
      </p:sp>
      <p:sp>
        <p:nvSpPr>
          <p:cNvPr id="11" name="Rectangle 181"/>
          <p:cNvSpPr>
            <a:spLocks noChangeArrowheads="1"/>
          </p:cNvSpPr>
          <p:nvPr/>
        </p:nvSpPr>
        <p:spPr bwMode="auto">
          <a:xfrm>
            <a:off x="0" y="6640286"/>
            <a:ext cx="12192000" cy="228600"/>
          </a:xfrm>
          <a:prstGeom prst="rect">
            <a:avLst/>
          </a:prstGeom>
          <a:solidFill>
            <a:schemeClr val="accent6">
              <a:lumMod val="50000"/>
            </a:schemeClr>
          </a:solidFill>
          <a:ln w="9525">
            <a:no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8000"/>
              </a:solidFill>
              <a:effectLst/>
              <a:uLnTx/>
              <a:uFillTx/>
              <a:latin typeface="Calibri"/>
              <a:ea typeface="+mn-ea"/>
              <a:cs typeface="+mn-cs"/>
            </a:endParaRPr>
          </a:p>
        </p:txBody>
      </p:sp>
      <p:sp>
        <p:nvSpPr>
          <p:cNvPr id="6" name="Content Placeholder 2"/>
          <p:cNvSpPr txBox="1">
            <a:spLocks/>
          </p:cNvSpPr>
          <p:nvPr/>
        </p:nvSpPr>
        <p:spPr bwMode="auto">
          <a:xfrm>
            <a:off x="1383082" y="5878286"/>
            <a:ext cx="9144000" cy="574272"/>
          </a:xfrm>
          <a:prstGeom prst="rect">
            <a:avLst/>
          </a:prstGeom>
          <a:noFill/>
          <a:ln w="9525">
            <a:noFill/>
            <a:miter lim="800000"/>
            <a:headEnd/>
            <a:tailEnd/>
          </a:ln>
        </p:spPr>
        <p:txBody>
          <a:bodyPr/>
          <a:lstStyle/>
          <a:p>
            <a:pPr marL="342900" marR="0" lvl="0" indent="-342900" algn="ctr" defTabSz="914400" rtl="0" eaLnBrk="0" fontAlgn="auto" latinLnBrk="0" hangingPunct="0">
              <a:lnSpc>
                <a:spcPct val="80000"/>
              </a:lnSpc>
              <a:spcBef>
                <a:spcPct val="200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States highlighted in </a:t>
            </a:r>
            <a:r>
              <a:rPr kumimoji="0" lang="en-US" sz="2800" b="1" i="0" u="sng" strike="noStrike" kern="1200" cap="none" spc="0" normalizeH="0" baseline="0" noProof="0" dirty="0">
                <a:ln>
                  <a:noFill/>
                </a:ln>
                <a:solidFill>
                  <a:srgbClr val="FF9933"/>
                </a:solidFill>
                <a:effectLst/>
                <a:uLnTx/>
                <a:uFillTx/>
                <a:latin typeface="Corbel" panose="020B0503020204020204" pitchFamily="34" charset="0"/>
                <a:ea typeface="+mn-ea"/>
                <a:cs typeface="+mn-cs"/>
              </a:rPr>
              <a:t>orange</a:t>
            </a:r>
            <a:r>
              <a:rPr kumimoji="0" lang="en-US" sz="28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have some </a:t>
            </a:r>
            <a:br>
              <a:rPr kumimoji="0" lang="en-US" sz="28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br>
            <a:r>
              <a:rPr kumimoji="0" lang="en-US" sz="28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type of electronics recycling </a:t>
            </a:r>
            <a:r>
              <a:rPr kumimoji="0" lang="en-US" sz="2800" b="1" i="1" u="none" strike="noStrike" kern="1200" cap="none" spc="0" normalizeH="0" baseline="0" noProof="0" dirty="0">
                <a:ln>
                  <a:noFill/>
                </a:ln>
                <a:solidFill>
                  <a:prstClr val="black"/>
                </a:solidFill>
                <a:effectLst/>
                <a:uLnTx/>
                <a:uFillTx/>
                <a:latin typeface="Corbel" panose="020B0503020204020204" pitchFamily="34" charset="0"/>
                <a:ea typeface="+mn-ea"/>
                <a:cs typeface="+mn-cs"/>
              </a:rPr>
              <a:t>program</a:t>
            </a:r>
            <a:r>
              <a:rPr kumimoji="0" lang="en-US" sz="28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law</a:t>
            </a:r>
          </a:p>
          <a:p>
            <a:pPr marL="342900" marR="0" lvl="0" indent="-342900" algn="l" defTabSz="914400" rtl="0" eaLnBrk="0" fontAlgn="auto" latinLnBrk="0" hangingPunct="0">
              <a:lnSpc>
                <a:spcPct val="80000"/>
              </a:lnSpc>
              <a:spcBef>
                <a:spcPct val="2000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342900" marR="0" lvl="0" indent="-342900" algn="l" defTabSz="914400" rtl="0" eaLnBrk="0" fontAlgn="auto" latinLnBrk="0" hangingPunct="0">
              <a:lnSpc>
                <a:spcPct val="80000"/>
              </a:lnSpc>
              <a:spcBef>
                <a:spcPct val="20000"/>
              </a:spcBef>
              <a:spcAft>
                <a:spcPts val="0"/>
              </a:spcAft>
              <a:buClrTx/>
              <a:buSzTx/>
              <a:buFontTx/>
              <a:buChar char="•"/>
              <a:tabLst/>
              <a:defRPr/>
            </a:pPr>
            <a:endParaRPr kumimoji="0" lang="en-US" sz="28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832070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957944" y="721932"/>
            <a:ext cx="5410200" cy="2678112"/>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000" b="1" i="0" u="none" strike="noStrike" kern="1200" cap="none" spc="0" normalizeH="0" baseline="0" noProof="0" dirty="0">
                <a:ln>
                  <a:noFill/>
                </a:ln>
                <a:solidFill>
                  <a:srgbClr val="009900"/>
                </a:solidFill>
                <a:effectLst/>
                <a:uLnTx/>
                <a:uFillTx/>
                <a:latin typeface="Corbel" panose="020B0503020204020204" pitchFamily="34" charset="0"/>
                <a:ea typeface="+mn-ea"/>
                <a:cs typeface="Arial" pitchFamily="34" charset="0"/>
              </a:rPr>
              <a:t>2003: </a:t>
            </a:r>
            <a:r>
              <a:rPr kumimoji="0" lang="en-US" sz="2000" b="1" i="0" u="none" strike="noStrike" kern="1200" cap="none" spc="0" normalizeH="0" baseline="0" noProof="0" dirty="0">
                <a:ln>
                  <a:noFill/>
                </a:ln>
                <a:solidFill>
                  <a:prstClr val="black"/>
                </a:solidFill>
                <a:effectLst/>
                <a:uLnTx/>
                <a:uFillTx/>
                <a:latin typeface="Corbel" panose="020B0503020204020204" pitchFamily="34" charset="0"/>
                <a:ea typeface="+mn-ea"/>
                <a:cs typeface="Arial" pitchFamily="34" charset="0"/>
              </a:rPr>
              <a:t>California</a:t>
            </a:r>
          </a:p>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000" b="1" i="0" u="none" strike="noStrike" kern="1200" cap="none" spc="0" normalizeH="0" baseline="0" noProof="0" dirty="0">
                <a:ln>
                  <a:noFill/>
                </a:ln>
                <a:solidFill>
                  <a:srgbClr val="009900"/>
                </a:solidFill>
                <a:effectLst/>
                <a:uLnTx/>
                <a:uFillTx/>
                <a:latin typeface="Corbel" panose="020B0503020204020204" pitchFamily="34" charset="0"/>
                <a:ea typeface="+mn-ea"/>
                <a:cs typeface="Arial" pitchFamily="34" charset="0"/>
              </a:rPr>
              <a:t>2004: </a:t>
            </a:r>
            <a:r>
              <a:rPr kumimoji="0" lang="en-US" sz="2000" b="1" i="0" u="none" strike="noStrike" kern="1200" cap="none" spc="0" normalizeH="0" baseline="0" noProof="0" dirty="0">
                <a:ln>
                  <a:noFill/>
                </a:ln>
                <a:solidFill>
                  <a:prstClr val="black"/>
                </a:solidFill>
                <a:effectLst/>
                <a:uLnTx/>
                <a:uFillTx/>
                <a:latin typeface="Corbel" panose="020B0503020204020204" pitchFamily="34" charset="0"/>
                <a:ea typeface="+mn-ea"/>
                <a:cs typeface="Arial" pitchFamily="34" charset="0"/>
              </a:rPr>
              <a:t>Maine </a:t>
            </a:r>
          </a:p>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000" b="1" i="0" u="none" strike="noStrike" kern="1200" cap="none" spc="0" normalizeH="0" baseline="0" noProof="0" dirty="0">
                <a:ln>
                  <a:noFill/>
                </a:ln>
                <a:solidFill>
                  <a:srgbClr val="009900"/>
                </a:solidFill>
                <a:effectLst/>
                <a:uLnTx/>
                <a:uFillTx/>
                <a:latin typeface="Corbel" panose="020B0503020204020204" pitchFamily="34" charset="0"/>
                <a:ea typeface="+mn-ea"/>
                <a:cs typeface="Arial" pitchFamily="34" charset="0"/>
              </a:rPr>
              <a:t>2005: </a:t>
            </a:r>
            <a:r>
              <a:rPr kumimoji="0" lang="en-US" sz="2000" b="1" i="0" u="none" strike="noStrike" kern="1200" cap="none" spc="0" normalizeH="0" baseline="0" noProof="0" dirty="0">
                <a:ln>
                  <a:noFill/>
                </a:ln>
                <a:solidFill>
                  <a:prstClr val="black"/>
                </a:solidFill>
                <a:effectLst/>
                <a:uLnTx/>
                <a:uFillTx/>
                <a:latin typeface="Corbel" panose="020B0503020204020204" pitchFamily="34" charset="0"/>
                <a:ea typeface="+mn-ea"/>
                <a:cs typeface="Arial" pitchFamily="34" charset="0"/>
              </a:rPr>
              <a:t>Maryland </a:t>
            </a:r>
          </a:p>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000" b="1" i="0" u="none" strike="noStrike" kern="1200" cap="none" spc="0" normalizeH="0" baseline="0" noProof="0" dirty="0">
                <a:ln>
                  <a:noFill/>
                </a:ln>
                <a:solidFill>
                  <a:srgbClr val="009900"/>
                </a:solidFill>
                <a:effectLst/>
                <a:uLnTx/>
                <a:uFillTx/>
                <a:latin typeface="Corbel" panose="020B0503020204020204" pitchFamily="34" charset="0"/>
                <a:ea typeface="+mn-ea"/>
                <a:cs typeface="Arial" pitchFamily="34" charset="0"/>
              </a:rPr>
              <a:t>2006: </a:t>
            </a:r>
            <a:r>
              <a:rPr kumimoji="0" lang="en-US" sz="2000" b="1" i="0" u="none" strike="noStrike" kern="1200" cap="none" spc="0" normalizeH="0" baseline="0" noProof="0" dirty="0">
                <a:ln>
                  <a:noFill/>
                </a:ln>
                <a:solidFill>
                  <a:prstClr val="black"/>
                </a:solidFill>
                <a:effectLst/>
                <a:uLnTx/>
                <a:uFillTx/>
                <a:latin typeface="Corbel" panose="020B0503020204020204" pitchFamily="34" charset="0"/>
                <a:ea typeface="+mn-ea"/>
                <a:cs typeface="Arial" pitchFamily="34" charset="0"/>
              </a:rPr>
              <a:t>Washington </a:t>
            </a:r>
          </a:p>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000" b="1" i="0" u="none" strike="noStrike" kern="1200" cap="none" spc="0" normalizeH="0" baseline="0" noProof="0" dirty="0">
                <a:ln>
                  <a:noFill/>
                </a:ln>
                <a:solidFill>
                  <a:srgbClr val="009900"/>
                </a:solidFill>
                <a:effectLst/>
                <a:uLnTx/>
                <a:uFillTx/>
                <a:latin typeface="Corbel" panose="020B0503020204020204" pitchFamily="34" charset="0"/>
                <a:ea typeface="+mn-ea"/>
                <a:cs typeface="Arial" pitchFamily="34" charset="0"/>
              </a:rPr>
              <a:t>2007: </a:t>
            </a:r>
            <a:r>
              <a:rPr kumimoji="0" lang="en-US" sz="2000" b="1" i="0" u="none" strike="noStrike" kern="1200" cap="none" spc="0" normalizeH="0" baseline="0" noProof="0" dirty="0">
                <a:ln>
                  <a:noFill/>
                </a:ln>
                <a:solidFill>
                  <a:prstClr val="black"/>
                </a:solidFill>
                <a:effectLst/>
                <a:uLnTx/>
                <a:uFillTx/>
                <a:latin typeface="Corbel" panose="020B0503020204020204" pitchFamily="34" charset="0"/>
                <a:ea typeface="+mn-ea"/>
                <a:cs typeface="Arial" pitchFamily="34" charset="0"/>
              </a:rPr>
              <a:t>Connecticut, Minnesota,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rbel" panose="020B0503020204020204" pitchFamily="34" charset="0"/>
                <a:ea typeface="+mn-ea"/>
                <a:cs typeface="Arial" pitchFamily="34" charset="0"/>
              </a:rPr>
              <a:t> Oregon, Texas, North Carolina</a:t>
            </a:r>
            <a:endPar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Arial" pitchFamily="34" charset="0"/>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graphicFrame>
        <p:nvGraphicFramePr>
          <p:cNvPr id="8" name="Chart 3"/>
          <p:cNvGraphicFramePr>
            <a:graphicFrameLocks/>
          </p:cNvGraphicFramePr>
          <p:nvPr/>
        </p:nvGraphicFramePr>
        <p:xfrm>
          <a:off x="5906615" y="3457957"/>
          <a:ext cx="4760345" cy="2910185"/>
        </p:xfrm>
        <a:graphic>
          <a:graphicData uri="http://schemas.openxmlformats.org/presentationml/2006/ole">
            <mc:AlternateContent xmlns:mc="http://schemas.openxmlformats.org/markup-compatibility/2006">
              <mc:Choice xmlns:v="urn:schemas-microsoft-com:vml" Requires="v">
                <p:oleObj name="Worksheet" r:id="rId2" imgW="3933600" imgH="2781336" progId="Excel.Sheet.8">
                  <p:embed/>
                </p:oleObj>
              </mc:Choice>
              <mc:Fallback>
                <p:oleObj name="Worksheet" r:id="rId2" imgW="3933600" imgH="2781336" progId="Excel.Sheet.8">
                  <p:embed/>
                  <p:pic>
                    <p:nvPicPr>
                      <p:cNvPr id="8" name="Chart 3"/>
                      <p:cNvPicPr>
                        <a:picLocks noChangeArrowheads="1"/>
                      </p:cNvPicPr>
                      <p:nvPr/>
                    </p:nvPicPr>
                    <p:blipFill>
                      <a:blip r:embed="rId3"/>
                      <a:srcRect/>
                      <a:stretch>
                        <a:fillRect/>
                      </a:stretch>
                    </p:blipFill>
                    <p:spPr bwMode="auto">
                      <a:xfrm>
                        <a:off x="5906615" y="3457957"/>
                        <a:ext cx="4760345" cy="2910185"/>
                      </a:xfrm>
                      <a:prstGeom prst="rect">
                        <a:avLst/>
                      </a:prstGeom>
                      <a:noFill/>
                    </p:spPr>
                  </p:pic>
                </p:oleObj>
              </mc:Fallback>
            </mc:AlternateContent>
          </a:graphicData>
        </a:graphic>
      </p:graphicFrame>
      <p:sp>
        <p:nvSpPr>
          <p:cNvPr id="9" name="TextBox 4"/>
          <p:cNvSpPr txBox="1">
            <a:spLocks noChangeArrowheads="1"/>
          </p:cNvSpPr>
          <p:nvPr/>
        </p:nvSpPr>
        <p:spPr bwMode="auto">
          <a:xfrm>
            <a:off x="5210355" y="1088214"/>
            <a:ext cx="6981645" cy="2246769"/>
          </a:xfrm>
          <a:prstGeom prst="rect">
            <a:avLst/>
          </a:prstGeom>
          <a:noFill/>
          <a:ln w="9525">
            <a:noFill/>
            <a:miter lim="800000"/>
            <a:headEnd/>
            <a:tailEnd/>
          </a:ln>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000" b="1" i="0" u="none" strike="noStrike" kern="1200" cap="none" spc="0" normalizeH="0" baseline="0" noProof="0" dirty="0">
                <a:ln>
                  <a:noFill/>
                </a:ln>
                <a:solidFill>
                  <a:srgbClr val="009900"/>
                </a:solidFill>
                <a:effectLst/>
                <a:uLnTx/>
                <a:uFillTx/>
                <a:latin typeface="Corbel" panose="020B0503020204020204" pitchFamily="34" charset="0"/>
                <a:ea typeface="+mn-ea"/>
                <a:cs typeface="Arial" pitchFamily="34" charset="0"/>
              </a:rPr>
              <a:t>2008*: </a:t>
            </a:r>
            <a:r>
              <a:rPr kumimoji="0" lang="en-US" sz="2000" b="1" i="0" u="none" strike="noStrike" kern="1200" cap="none" spc="0" normalizeH="0" baseline="0" noProof="0" dirty="0">
                <a:ln>
                  <a:noFill/>
                </a:ln>
                <a:solidFill>
                  <a:prstClr val="black"/>
                </a:solidFill>
                <a:effectLst/>
                <a:uLnTx/>
                <a:uFillTx/>
                <a:latin typeface="Corbel" panose="020B0503020204020204" pitchFamily="34" charset="0"/>
                <a:ea typeface="+mn-ea"/>
                <a:cs typeface="Arial" pitchFamily="34" charset="0"/>
              </a:rPr>
              <a:t>New Jersey, Oklahoma, Virginia, W. Virginia, Missouri, Hawaii, Rhode Island, Illinois, Michigan </a:t>
            </a:r>
          </a:p>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000" b="1" i="0" u="none" strike="noStrike" kern="1200" cap="none" spc="0" normalizeH="0" baseline="0" noProof="0" dirty="0">
                <a:ln>
                  <a:noFill/>
                </a:ln>
                <a:solidFill>
                  <a:srgbClr val="009900"/>
                </a:solidFill>
                <a:effectLst/>
                <a:uLnTx/>
                <a:uFillTx/>
                <a:latin typeface="Corbel" panose="020B0503020204020204" pitchFamily="34" charset="0"/>
                <a:ea typeface="+mn-ea"/>
                <a:cs typeface="Arial" pitchFamily="34" charset="0"/>
              </a:rPr>
              <a:t>2009: </a:t>
            </a:r>
            <a:r>
              <a:rPr kumimoji="0" lang="en-US" sz="2000" b="1" i="0" u="none" strike="noStrike" kern="1200" cap="none" spc="0" normalizeH="0" baseline="0" noProof="0" dirty="0">
                <a:ln>
                  <a:noFill/>
                </a:ln>
                <a:solidFill>
                  <a:prstClr val="black"/>
                </a:solidFill>
                <a:effectLst/>
                <a:uLnTx/>
                <a:uFillTx/>
                <a:latin typeface="Corbel" panose="020B0503020204020204" pitchFamily="34" charset="0"/>
                <a:ea typeface="+mn-ea"/>
                <a:cs typeface="Arial" pitchFamily="34" charset="0"/>
              </a:rPr>
              <a:t>Indiana, Wisconsin</a:t>
            </a:r>
          </a:p>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000" b="1" i="0" u="none" strike="noStrike" kern="1200" cap="none" spc="0" normalizeH="0" baseline="0" noProof="0" dirty="0">
                <a:ln>
                  <a:noFill/>
                </a:ln>
                <a:solidFill>
                  <a:srgbClr val="009900"/>
                </a:solidFill>
                <a:effectLst/>
                <a:uLnTx/>
                <a:uFillTx/>
                <a:latin typeface="Corbel" panose="020B0503020204020204" pitchFamily="34" charset="0"/>
                <a:ea typeface="+mn-ea"/>
                <a:cs typeface="Arial" pitchFamily="34" charset="0"/>
              </a:rPr>
              <a:t>2010: </a:t>
            </a:r>
            <a:r>
              <a:rPr kumimoji="0" lang="en-US" sz="2000" b="1" i="0" u="none" strike="noStrike" kern="1200" cap="none" spc="0" normalizeH="0" baseline="0" noProof="0" dirty="0">
                <a:ln>
                  <a:noFill/>
                </a:ln>
                <a:solidFill>
                  <a:prstClr val="black"/>
                </a:solidFill>
                <a:effectLst/>
                <a:uLnTx/>
                <a:uFillTx/>
                <a:latin typeface="Corbel" panose="020B0503020204020204" pitchFamily="34" charset="0"/>
                <a:ea typeface="+mn-ea"/>
                <a:cs typeface="Arial" pitchFamily="34" charset="0"/>
              </a:rPr>
              <a:t>Vermont, South Carolina, New York, Pennsylvania</a:t>
            </a:r>
          </a:p>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000" b="1" i="0" u="none" strike="noStrike" kern="1200" cap="none" spc="0" normalizeH="0" baseline="0" noProof="0" dirty="0">
                <a:ln>
                  <a:noFill/>
                </a:ln>
                <a:solidFill>
                  <a:srgbClr val="009900"/>
                </a:solidFill>
                <a:effectLst/>
                <a:uLnTx/>
                <a:uFillTx/>
                <a:latin typeface="Corbel" panose="020B0503020204020204" pitchFamily="34" charset="0"/>
                <a:ea typeface="+mn-ea"/>
                <a:cs typeface="Arial" pitchFamily="34" charset="0"/>
              </a:rPr>
              <a:t>2011: </a:t>
            </a:r>
            <a:r>
              <a:rPr kumimoji="0" lang="en-US" sz="2000" b="1" i="0" u="none" strike="noStrike" kern="1200" cap="none" spc="0" normalizeH="0" baseline="0" noProof="0" dirty="0">
                <a:ln>
                  <a:noFill/>
                </a:ln>
                <a:solidFill>
                  <a:prstClr val="black"/>
                </a:solidFill>
                <a:effectLst/>
                <a:uLnTx/>
                <a:uFillTx/>
                <a:latin typeface="Corbel" panose="020B0503020204020204" pitchFamily="34" charset="0"/>
                <a:ea typeface="+mn-ea"/>
                <a:cs typeface="Arial" pitchFamily="34" charset="0"/>
              </a:rPr>
              <a:t>Utah</a:t>
            </a:r>
          </a:p>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000" b="1" i="0" u="none" strike="noStrike" kern="1200" cap="none" spc="0" normalizeH="0" baseline="0" noProof="0" dirty="0">
                <a:ln>
                  <a:noFill/>
                </a:ln>
                <a:solidFill>
                  <a:srgbClr val="009900"/>
                </a:solidFill>
                <a:effectLst/>
                <a:uLnTx/>
                <a:uFillTx/>
                <a:latin typeface="Corbel" panose="020B0503020204020204" pitchFamily="34" charset="0"/>
                <a:ea typeface="+mn-ea"/>
                <a:cs typeface="Arial" pitchFamily="34" charset="0"/>
              </a:rPr>
              <a:t>2014: </a:t>
            </a:r>
            <a:r>
              <a:rPr kumimoji="0" lang="en-US" sz="2000" b="1" i="0" u="none" strike="noStrike" kern="1200" cap="none" spc="0" normalizeH="0" baseline="0" noProof="0" dirty="0">
                <a:ln>
                  <a:noFill/>
                </a:ln>
                <a:solidFill>
                  <a:prstClr val="black"/>
                </a:solidFill>
                <a:effectLst/>
                <a:uLnTx/>
                <a:uFillTx/>
                <a:latin typeface="Corbel" panose="020B0503020204020204" pitchFamily="34" charset="0"/>
                <a:ea typeface="+mn-ea"/>
                <a:cs typeface="Arial" pitchFamily="34" charset="0"/>
              </a:rPr>
              <a:t>DC</a:t>
            </a:r>
          </a:p>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000" b="1" i="0" u="none" strike="noStrike" kern="1200" cap="none" spc="0" normalizeH="0" baseline="0" noProof="0" dirty="0">
                <a:ln>
                  <a:noFill/>
                </a:ln>
                <a:solidFill>
                  <a:srgbClr val="009900"/>
                </a:solidFill>
                <a:effectLst/>
                <a:uLnTx/>
                <a:uFillTx/>
                <a:latin typeface="Corbel" panose="020B0503020204020204" pitchFamily="34" charset="0"/>
                <a:ea typeface="+mn-ea"/>
                <a:cs typeface="Arial" pitchFamily="34" charset="0"/>
              </a:rPr>
              <a:t>2015-2025 </a:t>
            </a:r>
            <a:r>
              <a:rPr kumimoji="0" lang="en-US" sz="2000" b="1" i="0" u="none" strike="noStrike" kern="1200" cap="none" spc="0" normalizeH="0" baseline="0" noProof="0" dirty="0">
                <a:ln>
                  <a:noFill/>
                </a:ln>
                <a:solidFill>
                  <a:prstClr val="black"/>
                </a:solidFill>
                <a:effectLst/>
                <a:uLnTx/>
                <a:uFillTx/>
                <a:latin typeface="Corbel" panose="020B0503020204020204" pitchFamily="34" charset="0"/>
                <a:ea typeface="+mn-ea"/>
                <a:cs typeface="Arial" pitchFamily="34" charset="0"/>
              </a:rPr>
              <a:t>- none</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mn-ea"/>
              <a:cs typeface="Arial" pitchFamily="34" charset="0"/>
            </a:endParaRPr>
          </a:p>
        </p:txBody>
      </p:sp>
      <p:graphicFrame>
        <p:nvGraphicFramePr>
          <p:cNvPr id="10" name="Chart 9"/>
          <p:cNvGraphicFramePr>
            <a:graphicFrameLocks/>
          </p:cNvGraphicFramePr>
          <p:nvPr/>
        </p:nvGraphicFramePr>
        <p:xfrm>
          <a:off x="1152883" y="3138095"/>
          <a:ext cx="3778343" cy="323462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2"/>
          <p:cNvSpPr>
            <a:spLocks noGrp="1" noChangeArrowheads="1"/>
          </p:cNvSpPr>
          <p:nvPr>
            <p:ph type="title"/>
          </p:nvPr>
        </p:nvSpPr>
        <p:spPr>
          <a:xfrm>
            <a:off x="1" y="304800"/>
            <a:ext cx="12192000" cy="914400"/>
          </a:xfrm>
        </p:spPr>
        <p:txBody>
          <a:bodyPr>
            <a:noAutofit/>
          </a:bodyPr>
          <a:lstStyle/>
          <a:p>
            <a:pPr algn="ctr"/>
            <a:r>
              <a:rPr lang="en-US" b="1" dirty="0">
                <a:solidFill>
                  <a:schemeClr val="accent6">
                    <a:lumMod val="75000"/>
                  </a:schemeClr>
                </a:solidFill>
                <a:latin typeface="Bodoni MT" panose="02070603080606020203" pitchFamily="18" charset="0"/>
              </a:rPr>
              <a:t>25 State Program Laws + DC</a:t>
            </a:r>
          </a:p>
        </p:txBody>
      </p:sp>
      <p:sp>
        <p:nvSpPr>
          <p:cNvPr id="12" name="Rectangle 180">
            <a:extLst>
              <a:ext uri="{FF2B5EF4-FFF2-40B4-BE49-F238E27FC236}">
                <a16:creationId xmlns:a16="http://schemas.microsoft.com/office/drawing/2014/main" id="{DA1A4E86-23FE-49FE-AA97-94012DBDB4F4}"/>
              </a:ext>
            </a:extLst>
          </p:cNvPr>
          <p:cNvSpPr>
            <a:spLocks noChangeArrowheads="1"/>
          </p:cNvSpPr>
          <p:nvPr/>
        </p:nvSpPr>
        <p:spPr bwMode="auto">
          <a:xfrm>
            <a:off x="0" y="0"/>
            <a:ext cx="12192000" cy="228600"/>
          </a:xfrm>
          <a:prstGeom prst="rect">
            <a:avLst/>
          </a:prstGeom>
          <a:solidFill>
            <a:schemeClr val="accent6">
              <a:lumMod val="50000"/>
            </a:schemeClr>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Rectangle 181">
            <a:extLst>
              <a:ext uri="{FF2B5EF4-FFF2-40B4-BE49-F238E27FC236}">
                <a16:creationId xmlns:a16="http://schemas.microsoft.com/office/drawing/2014/main" id="{0CE930F7-2E6E-49F9-9AA9-94D79B74E05B}"/>
              </a:ext>
            </a:extLst>
          </p:cNvPr>
          <p:cNvSpPr>
            <a:spLocks noChangeArrowheads="1"/>
          </p:cNvSpPr>
          <p:nvPr/>
        </p:nvSpPr>
        <p:spPr bwMode="auto">
          <a:xfrm>
            <a:off x="0" y="6640286"/>
            <a:ext cx="12192000" cy="228600"/>
          </a:xfrm>
          <a:prstGeom prst="rect">
            <a:avLst/>
          </a:prstGeom>
          <a:solidFill>
            <a:schemeClr val="accent6">
              <a:lumMod val="50000"/>
            </a:schemeClr>
          </a:solidFill>
          <a:ln w="9525">
            <a:no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8000"/>
              </a:solidFill>
              <a:effectLst/>
              <a:uLnTx/>
              <a:uFillTx/>
              <a:latin typeface="Calibri"/>
              <a:ea typeface="+mn-ea"/>
              <a:cs typeface="+mn-cs"/>
            </a:endParaRPr>
          </a:p>
        </p:txBody>
      </p:sp>
      <p:pic>
        <p:nvPicPr>
          <p:cNvPr id="14" name="Picture 13">
            <a:extLst>
              <a:ext uri="{FF2B5EF4-FFF2-40B4-BE49-F238E27FC236}">
                <a16:creationId xmlns:a16="http://schemas.microsoft.com/office/drawing/2014/main" id="{5678080E-ADA2-428F-B05E-C94C0D52C3F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25" b="89950" l="9944" r="90125">
                        <a14:foregroundMark x1="10848" y1="28392" x2="10848" y2="28392"/>
                        <a14:foregroundMark x1="36370" y1="26884" x2="36370" y2="26884"/>
                        <a14:foregroundMark x1="47010" y1="26131" x2="47010" y2="26131"/>
                        <a14:foregroundMark x1="54451" y1="25126" x2="54451" y2="25126"/>
                        <a14:foregroundMark x1="56189" y1="24874" x2="56189" y2="24874"/>
                        <a14:foregroundMark x1="57858" y1="25503" x2="57858" y2="25503"/>
                        <a14:foregroundMark x1="60501" y1="26759" x2="60501" y2="26759"/>
                        <a14:foregroundMark x1="63004" y1="27136" x2="63004" y2="27136"/>
                        <a14:foregroundMark x1="65299" y1="26382" x2="65299" y2="26382"/>
                        <a14:foregroundMark x1="67455" y1="28769" x2="67455" y2="28769"/>
                        <a14:foregroundMark x1="68359" y1="27010" x2="68359" y2="27010"/>
                        <a14:foregroundMark x1="70445" y1="27010" x2="70445" y2="27010"/>
                        <a14:foregroundMark x1="73366" y1="27136" x2="73366" y2="27136"/>
                        <a14:foregroundMark x1="73296" y1="27638" x2="73296" y2="27638"/>
                        <a14:foregroundMark x1="73366" y1="27136" x2="73366" y2="27136"/>
                        <a14:foregroundMark x1="76565" y1="25126" x2="76565" y2="25126"/>
                        <a14:foregroundMark x1="76426" y1="28643" x2="76426" y2="28643"/>
                        <a14:foregroundMark x1="77816" y1="28643" x2="77816" y2="28643"/>
                        <a14:foregroundMark x1="81154" y1="27387" x2="81154" y2="27387"/>
                        <a14:foregroundMark x1="77816" y1="37688" x2="77816" y2="37688"/>
                        <a14:foregroundMark x1="74061" y1="37437" x2="74061" y2="37437"/>
                        <a14:foregroundMark x1="71766" y1="35553" x2="71766" y2="35553"/>
                        <a14:foregroundMark x1="71558" y1="38442" x2="71558" y2="38442"/>
                        <a14:foregroundMark x1="69958" y1="35427" x2="69958" y2="35427"/>
                        <a14:foregroundMark x1="68011" y1="37437" x2="68011" y2="37437"/>
                        <a14:foregroundMark x1="64117" y1="39322" x2="64117" y2="39322"/>
                        <a14:foregroundMark x1="62517" y1="37312" x2="62517" y2="37312"/>
                        <a14:foregroundMark x1="58414" y1="37437" x2="58414" y2="37437"/>
                        <a14:foregroundMark x1="56537" y1="36181" x2="56537" y2="36181"/>
                        <a14:foregroundMark x1="56606" y1="45729" x2="56606" y2="45729"/>
                        <a14:foregroundMark x1="58901" y1="48116" x2="58901" y2="48116"/>
                        <a14:foregroundMark x1="56398" y1="56156" x2="56398" y2="56156"/>
                        <a14:foregroundMark x1="58414" y1="56407" x2="58414" y2="56407"/>
                        <a14:foregroundMark x1="60014" y1="58668" x2="60014" y2="58668"/>
                        <a14:foregroundMark x1="62517" y1="52513" x2="62517" y2="52513"/>
                        <a14:foregroundMark x1="65299" y1="50251" x2="65299" y2="50251"/>
                        <a14:foregroundMark x1="67246" y1="49372" x2="67246" y2="49372"/>
                        <a14:foregroundMark x1="71001" y1="45854" x2="71001" y2="45854"/>
                        <a14:foregroundMark x1="71210" y1="48744" x2="71210" y2="48744"/>
                        <a14:foregroundMark x1="72601" y1="48618" x2="72601" y2="48618"/>
                        <a14:foregroundMark x1="76565" y1="48116" x2="76565" y2="48116"/>
                        <a14:foregroundMark x1="79068" y1="47990" x2="79068" y2="47990"/>
                        <a14:foregroundMark x1="81363" y1="46106" x2="81363" y2="46106"/>
                        <a14:foregroundMark x1="81224" y1="49246" x2="81224" y2="49246"/>
                        <a14:foregroundMark x1="82754" y1="48995" x2="82754" y2="48995"/>
                        <a14:foregroundMark x1="86370" y1="49246" x2="86370" y2="49246"/>
                        <a14:foregroundMark x1="90125" y1="58920" x2="90125" y2="58920"/>
                        <a14:foregroundMark x1="87274" y1="59045" x2="87274" y2="59045"/>
                        <a14:foregroundMark x1="83727" y1="59296" x2="83727" y2="59296"/>
                        <a14:foregroundMark x1="81919" y1="58668" x2="81919" y2="58668"/>
                        <a14:foregroundMark x1="76704" y1="56658" x2="76704" y2="56658"/>
                        <a14:foregroundMark x1="75452" y1="59548" x2="75452" y2="59548"/>
                        <a14:foregroundMark x1="69611" y1="59548" x2="69611" y2="59548"/>
                        <a14:foregroundMark x1="68150" y1="56156" x2="68150" y2="56156"/>
                        <a14:foregroundMark x1="68220" y1="59673" x2="68220" y2="59673"/>
                        <a14:foregroundMark x1="66203" y1="60553" x2="66203" y2="60553"/>
                        <a14:foregroundMark x1="64465" y1="59045" x2="64465" y2="59045"/>
                        <a14:foregroundMark x1="73296" y1="27387" x2="73296" y2="27387"/>
                        <a14:foregroundMark x1="73157" y1="38317" x2="73157" y2="38317"/>
                        <a14:foregroundMark x1="78651" y1="59673" x2="78651" y2="59673"/>
                        <a14:foregroundMark x1="71697" y1="59925" x2="71697" y2="59925"/>
                        <a14:foregroundMark x1="73366" y1="27136" x2="73366" y2="27136"/>
                        <a14:foregroundMark x1="73296" y1="27136" x2="73296" y2="27136"/>
                        <a14:backgroundMark x1="11683" y1="19095" x2="11683" y2="19095"/>
                        <a14:backgroundMark x1="58901" y1="10678" x2="58901" y2="10678"/>
                        <a14:backgroundMark x1="48261" y1="22236" x2="48261" y2="22236"/>
                        <a14:backgroundMark x1="60362" y1="28015" x2="60362" y2="28015"/>
                        <a14:backgroundMark x1="71349" y1="29648" x2="71349" y2="29648"/>
                        <a14:backgroundMark x1="77469" y1="40327" x2="77469" y2="40327"/>
                        <a14:backgroundMark x1="84214" y1="51005" x2="84214" y2="51005"/>
                        <a14:backgroundMark x1="76704" y1="51508" x2="76704" y2="51508"/>
                        <a14:backgroundMark x1="68567" y1="51508" x2="68567" y2="51508"/>
                        <a14:backgroundMark x1="63004" y1="50377" x2="63004" y2="50377"/>
                        <a14:backgroundMark x1="58693" y1="51256" x2="58693" y2="51256"/>
                        <a14:backgroundMark x1="60709" y1="59925" x2="60709" y2="59925"/>
                        <a14:backgroundMark x1="63908" y1="61935" x2="63908" y2="61935"/>
                        <a14:backgroundMark x1="74618" y1="60930" x2="74618" y2="60930"/>
                        <a14:backgroundMark x1="81363" y1="61181" x2="81363" y2="61181"/>
                        <a14:backgroundMark x1="90960" y1="59673" x2="90960" y2="59673"/>
                        <a14:backgroundMark x1="55702" y1="36809" x2="55702" y2="36809"/>
                        <a14:backgroundMark x1="59388" y1="38945" x2="59388" y2="38945"/>
                      </a14:backgroundRemoval>
                    </a14:imgEffect>
                  </a14:imgLayer>
                </a14:imgProps>
              </a:ext>
            </a:extLst>
          </a:blip>
          <a:stretch>
            <a:fillRect/>
          </a:stretch>
        </p:blipFill>
        <p:spPr>
          <a:xfrm>
            <a:off x="177494" y="5536425"/>
            <a:ext cx="1994160" cy="1103861"/>
          </a:xfrm>
          <a:prstGeom prst="rect">
            <a:avLst/>
          </a:prstGeom>
        </p:spPr>
      </p:pic>
    </p:spTree>
    <p:extLst>
      <p:ext uri="{BB962C8B-B14F-4D97-AF65-F5344CB8AC3E}">
        <p14:creationId xmlns:p14="http://schemas.microsoft.com/office/powerpoint/2010/main" val="1252077250"/>
      </p:ext>
    </p:extLst>
  </p:cSld>
  <p:clrMapOvr>
    <a:masterClrMapping/>
  </p:clrMapOvr>
  <p:transition spd="med">
    <p:randomBa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2B2FE83-7135-4EBE-BEB6-B517ECAEB81C}"/>
              </a:ext>
            </a:extLst>
          </p:cNvPr>
          <p:cNvSpPr txBox="1"/>
          <p:nvPr/>
        </p:nvSpPr>
        <p:spPr>
          <a:xfrm>
            <a:off x="518832" y="1650754"/>
            <a:ext cx="10832666" cy="80021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srgbClr val="F79646">
                    <a:lumMod val="75000"/>
                  </a:srgbClr>
                </a:solidFill>
                <a:effectLst/>
                <a:uLnTx/>
                <a:uFillTx/>
                <a:latin typeface="Bodoni MT" panose="02070603080606020203" pitchFamily="18" charset="0"/>
                <a:ea typeface="+mn-ea"/>
                <a:cs typeface="Arial" charset="0"/>
              </a:rPr>
              <a:t>How are US Electronics laws different?</a:t>
            </a:r>
          </a:p>
        </p:txBody>
      </p:sp>
      <p:sp>
        <p:nvSpPr>
          <p:cNvPr id="2" name="TextBox 1">
            <a:extLst>
              <a:ext uri="{FF2B5EF4-FFF2-40B4-BE49-F238E27FC236}">
                <a16:creationId xmlns:a16="http://schemas.microsoft.com/office/drawing/2014/main" id="{1144D43B-2629-4649-8F15-CAA30CEA3940}"/>
              </a:ext>
            </a:extLst>
          </p:cNvPr>
          <p:cNvSpPr txBox="1"/>
          <p:nvPr/>
        </p:nvSpPr>
        <p:spPr>
          <a:xfrm>
            <a:off x="625556" y="2329536"/>
            <a:ext cx="11333362" cy="50783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Products accepted, definition of “producer” or “manufacturer”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Who can use the collection system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Financing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Consumer fee or manufacturer funding? (only CA with a fee)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Manufacturers pay recyclers directly, through mgmt. orgs, or to states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Industry organization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No single electronics org in U.S.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Contributed to patchwork of state approaches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Pounds goals for manufacturers to meet?  Or requirements for offering collection (convenience)?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pic>
        <p:nvPicPr>
          <p:cNvPr id="3" name="Picture 2">
            <a:extLst>
              <a:ext uri="{FF2B5EF4-FFF2-40B4-BE49-F238E27FC236}">
                <a16:creationId xmlns:a16="http://schemas.microsoft.com/office/drawing/2014/main" id="{2CAF2963-719A-B339-6A59-46357CC32FC3}"/>
              </a:ext>
            </a:extLst>
          </p:cNvPr>
          <p:cNvPicPr>
            <a:picLocks noChangeAspect="1"/>
          </p:cNvPicPr>
          <p:nvPr/>
        </p:nvPicPr>
        <p:blipFill rotWithShape="1">
          <a:blip r:embed="rId3"/>
          <a:srcRect l="-442" t="50200" b="10793"/>
          <a:stretch/>
        </p:blipFill>
        <p:spPr>
          <a:xfrm rot="10800000">
            <a:off x="0" y="12906"/>
            <a:ext cx="12271837" cy="1547447"/>
          </a:xfrm>
          <a:prstGeom prst="rect">
            <a:avLst/>
          </a:prstGeom>
        </p:spPr>
      </p:pic>
    </p:spTree>
    <p:extLst>
      <p:ext uri="{BB962C8B-B14F-4D97-AF65-F5344CB8AC3E}">
        <p14:creationId xmlns:p14="http://schemas.microsoft.com/office/powerpoint/2010/main" val="1879290243"/>
      </p:ext>
    </p:extLst>
  </p:cSld>
  <p:clrMapOvr>
    <a:masterClrMapping/>
  </p:clrMapOvr>
  <p:transition spd="med">
    <p:randomBa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CB9F87F-16C8-9A29-743C-4F0AE02D2261}"/>
              </a:ext>
            </a:extLst>
          </p:cNvPr>
          <p:cNvSpPr>
            <a:spLocks noGrp="1"/>
          </p:cNvSpPr>
          <p:nvPr>
            <p:ph type="title"/>
          </p:nvPr>
        </p:nvSpPr>
        <p:spPr>
          <a:xfrm>
            <a:off x="686834" y="1153572"/>
            <a:ext cx="3200400" cy="4461163"/>
          </a:xfrm>
        </p:spPr>
        <p:txBody>
          <a:bodyPr>
            <a:normAutofit/>
          </a:bodyPr>
          <a:lstStyle/>
          <a:p>
            <a:r>
              <a:rPr lang="en-US" sz="3100">
                <a:solidFill>
                  <a:srgbClr val="FFFFFF"/>
                </a:solidFill>
              </a:rPr>
              <a:t>“Producer Responsibility Organization/s”and Electronics EPR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 Placeholder 2">
            <a:extLst>
              <a:ext uri="{FF2B5EF4-FFF2-40B4-BE49-F238E27FC236}">
                <a16:creationId xmlns:a16="http://schemas.microsoft.com/office/drawing/2014/main" id="{7986CE52-7A37-EBA2-7818-97A46ABE453E}"/>
              </a:ext>
            </a:extLst>
          </p:cNvPr>
          <p:cNvSpPr>
            <a:spLocks noGrp="1"/>
          </p:cNvSpPr>
          <p:nvPr>
            <p:ph type="body" idx="1"/>
          </p:nvPr>
        </p:nvSpPr>
        <p:spPr>
          <a:xfrm>
            <a:off x="4447308" y="591344"/>
            <a:ext cx="6906491" cy="5585619"/>
          </a:xfrm>
        </p:spPr>
        <p:txBody>
          <a:bodyPr anchor="ctr">
            <a:normAutofit/>
          </a:bodyPr>
          <a:lstStyle/>
          <a:p>
            <a:pPr marL="457200" indent="-457200">
              <a:spcAft>
                <a:spcPts val="600"/>
              </a:spcAft>
              <a:buFont typeface="Arial" panose="020B0604020202020204" pitchFamily="34" charset="0"/>
              <a:buChar char="•"/>
            </a:pPr>
            <a:r>
              <a:rPr lang="en-US" sz="2600"/>
              <a:t>Electronics laws – some of the first US-based “EPR” programs starting with Maine in 2004</a:t>
            </a:r>
          </a:p>
          <a:p>
            <a:pPr marL="457200" indent="-457200">
              <a:spcAft>
                <a:spcPts val="600"/>
              </a:spcAft>
              <a:buFont typeface="Arial" panose="020B0604020202020204" pitchFamily="34" charset="0"/>
              <a:buChar char="•"/>
            </a:pPr>
            <a:r>
              <a:rPr lang="en-US" sz="2600"/>
              <a:t>Discussions of an industry “third party org” like batteries but none developed</a:t>
            </a:r>
          </a:p>
          <a:p>
            <a:pPr marL="457200" indent="-457200">
              <a:spcAft>
                <a:spcPts val="600"/>
              </a:spcAft>
              <a:buFont typeface="Arial" panose="020B0604020202020204" pitchFamily="34" charset="0"/>
              <a:buChar char="•"/>
            </a:pPr>
            <a:r>
              <a:rPr lang="en-US" sz="2600"/>
              <a:t>Early laws based on return share – manufacturers pay for their returned brands in recycling = less of a need for PRO</a:t>
            </a:r>
          </a:p>
          <a:p>
            <a:pPr marL="457200" indent="-457200">
              <a:spcAft>
                <a:spcPts val="600"/>
              </a:spcAft>
              <a:buFont typeface="Arial" panose="020B0604020202020204" pitchFamily="34" charset="0"/>
              <a:buChar char="•"/>
            </a:pPr>
            <a:r>
              <a:rPr lang="en-US" sz="2600"/>
              <a:t>Laws currently have a variety of methods for manufacturers to comply, but still no PRO similar to other industries</a:t>
            </a:r>
          </a:p>
          <a:p>
            <a:pPr marL="457200" indent="-457200">
              <a:spcAft>
                <a:spcPts val="600"/>
              </a:spcAft>
              <a:buFont typeface="Arial" panose="020B0604020202020204" pitchFamily="34" charset="0"/>
              <a:buChar char="•"/>
            </a:pPr>
            <a:r>
              <a:rPr lang="en-US" sz="2600"/>
              <a:t>Required costs for manufacturers to cover can vary – collection, transport, supplies, recycling and educations</a:t>
            </a:r>
          </a:p>
          <a:p>
            <a:pPr marL="457200" indent="-457200">
              <a:spcAft>
                <a:spcPts val="600"/>
              </a:spcAft>
              <a:buFont typeface="Arial" panose="020B0604020202020204" pitchFamily="34" charset="0"/>
              <a:buChar char="•"/>
            </a:pPr>
            <a:endParaRPr lang="en-US" sz="2600"/>
          </a:p>
        </p:txBody>
      </p:sp>
    </p:spTree>
    <p:extLst>
      <p:ext uri="{BB962C8B-B14F-4D97-AF65-F5344CB8AC3E}">
        <p14:creationId xmlns:p14="http://schemas.microsoft.com/office/powerpoint/2010/main" val="4138825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D2C7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D0139-FABC-00B6-3A2F-DBD47DD91575}"/>
              </a:ext>
            </a:extLst>
          </p:cNvPr>
          <p:cNvSpPr>
            <a:spLocks noGrp="1"/>
          </p:cNvSpPr>
          <p:nvPr>
            <p:ph type="ctrTitle"/>
          </p:nvPr>
        </p:nvSpPr>
        <p:spPr>
          <a:xfrm>
            <a:off x="914400" y="2936557"/>
            <a:ext cx="10363200" cy="492443"/>
          </a:xfrm>
        </p:spPr>
        <p:txBody>
          <a:bodyPr/>
          <a:lstStyle/>
          <a:p>
            <a:pPr algn="ctr"/>
            <a:r>
              <a:rPr lang="en-US" dirty="0">
                <a:solidFill>
                  <a:schemeClr val="bg1"/>
                </a:solidFill>
                <a:latin typeface="Helvetica Neue Roman" panose="02000503000000020004" pitchFamily="2" charset="0"/>
                <a:ea typeface="Helvetica Neue Roman" panose="02000503000000020004" pitchFamily="2" charset="0"/>
                <a:cs typeface="Helvetica Neue Roman" panose="02000503000000020004" pitchFamily="2" charset="0"/>
              </a:rPr>
              <a:t>Housekeeping</a:t>
            </a:r>
          </a:p>
        </p:txBody>
      </p:sp>
    </p:spTree>
    <p:extLst>
      <p:ext uri="{BB962C8B-B14F-4D97-AF65-F5344CB8AC3E}">
        <p14:creationId xmlns:p14="http://schemas.microsoft.com/office/powerpoint/2010/main" val="3161384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4294967295"/>
          </p:nvPr>
        </p:nvSpPr>
        <p:spPr>
          <a:xfrm>
            <a:off x="1117600" y="2434167"/>
            <a:ext cx="14020800" cy="5801784"/>
          </a:xfrm>
          <a:prstGeom prst="rect">
            <a:avLst/>
          </a:prstGeom>
        </p:spPr>
        <p:txBody>
          <a:bodyPr vert="horz" wrap="square" lIns="121920" tIns="60960" rIns="121920" bIns="6096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All Cover Household/Consumer products</a:t>
            </a:r>
          </a:p>
          <a:p>
            <a:pPr lvl="1"/>
            <a:r>
              <a:rPr lang="en-US" dirty="0"/>
              <a:t>After that, some cover:</a:t>
            </a:r>
          </a:p>
          <a:p>
            <a:pPr lvl="2"/>
            <a:r>
              <a:rPr lang="en-US" dirty="0"/>
              <a:t>Small business (up to certain size)</a:t>
            </a:r>
          </a:p>
          <a:p>
            <a:pPr lvl="2"/>
            <a:r>
              <a:rPr lang="en-US" dirty="0"/>
              <a:t>Schools/Government</a:t>
            </a:r>
          </a:p>
          <a:p>
            <a:pPr lvl="2"/>
            <a:r>
              <a:rPr lang="en-US" dirty="0"/>
              <a:t>Non-Profits</a:t>
            </a:r>
          </a:p>
          <a:p>
            <a:pPr lvl="2"/>
            <a:r>
              <a:rPr lang="en-US" dirty="0"/>
              <a:t>All entities/businesses (rare)</a:t>
            </a:r>
          </a:p>
        </p:txBody>
      </p:sp>
      <p:sp>
        <p:nvSpPr>
          <p:cNvPr id="9" name="TextBox 8">
            <a:extLst>
              <a:ext uri="{FF2B5EF4-FFF2-40B4-BE49-F238E27FC236}">
                <a16:creationId xmlns:a16="http://schemas.microsoft.com/office/drawing/2014/main" id="{EB1EA894-3A6F-4F59-92D6-C54B2023AF6C}"/>
              </a:ext>
            </a:extLst>
          </p:cNvPr>
          <p:cNvSpPr txBox="1"/>
          <p:nvPr/>
        </p:nvSpPr>
        <p:spPr>
          <a:xfrm>
            <a:off x="2817691" y="283432"/>
            <a:ext cx="6850252"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9900"/>
                </a:solidFill>
                <a:effectLst/>
                <a:uLnTx/>
                <a:uFillTx/>
                <a:latin typeface="Calibri"/>
                <a:ea typeface="+mn-ea"/>
                <a:cs typeface="Arial" charset="0"/>
              </a:rPr>
              <a:t>How State Laws Differ </a:t>
            </a:r>
            <a:r>
              <a:rPr kumimoji="0" lang="en-US" sz="4400" b="1" i="0" u="none" strike="noStrike" kern="1200" cap="none" spc="0" normalizeH="0" baseline="0" noProof="0" dirty="0">
                <a:ln>
                  <a:noFill/>
                </a:ln>
                <a:solidFill>
                  <a:prstClr val="white"/>
                </a:solidFill>
                <a:effectLst/>
                <a:uLnTx/>
                <a:uFillTx/>
                <a:latin typeface="Calibri"/>
                <a:ea typeface="+mn-ea"/>
                <a:cs typeface="Arial" charset="0"/>
              </a:rPr>
              <a:t>#2</a:t>
            </a:r>
          </a:p>
        </p:txBody>
      </p:sp>
      <p:sp>
        <p:nvSpPr>
          <p:cNvPr id="2" name="Title 2">
            <a:extLst>
              <a:ext uri="{FF2B5EF4-FFF2-40B4-BE49-F238E27FC236}">
                <a16:creationId xmlns:a16="http://schemas.microsoft.com/office/drawing/2014/main" id="{902EDFDF-0315-4DD6-A2C5-93AE53A2A15A}"/>
              </a:ext>
            </a:extLst>
          </p:cNvPr>
          <p:cNvSpPr txBox="1">
            <a:spLocks/>
          </p:cNvSpPr>
          <p:nvPr/>
        </p:nvSpPr>
        <p:spPr>
          <a:xfrm>
            <a:off x="2817691" y="1172020"/>
            <a:ext cx="5867399" cy="1143000"/>
          </a:xfrm>
          <a:prstGeom prst="rect">
            <a:avLst/>
          </a:prstGeom>
        </p:spPr>
        <p:txBody>
          <a:bodyPr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9900"/>
                </a:solidFill>
                <a:effectLst/>
                <a:uLnTx/>
                <a:uFillTx/>
                <a:latin typeface="Calibri"/>
                <a:ea typeface="+mn-ea"/>
                <a:cs typeface="+mn-cs"/>
              </a:rPr>
              <a:t>Covered Entities</a:t>
            </a:r>
          </a:p>
        </p:txBody>
      </p:sp>
    </p:spTree>
    <p:extLst>
      <p:ext uri="{BB962C8B-B14F-4D97-AF65-F5344CB8AC3E}">
        <p14:creationId xmlns:p14="http://schemas.microsoft.com/office/powerpoint/2010/main" val="2738799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86D95B00-30CF-9170-CBE3-551F22B1F73B}"/>
              </a:ext>
            </a:extLst>
          </p:cNvPr>
          <p:cNvPicPr>
            <a:picLocks noChangeAspect="1"/>
          </p:cNvPicPr>
          <p:nvPr/>
        </p:nvPicPr>
        <p:blipFill>
          <a:blip r:embed="rId2"/>
          <a:srcRect r="9396" b="-1"/>
          <a:stretch>
            <a:fillRect/>
          </a:stretch>
        </p:blipFill>
        <p:spPr>
          <a:xfrm>
            <a:off x="457200" y="457200"/>
            <a:ext cx="11277600" cy="5943600"/>
          </a:xfrm>
          <a:prstGeom prst="rect">
            <a:avLst/>
          </a:prstGeom>
        </p:spPr>
      </p:pic>
    </p:spTree>
    <p:extLst>
      <p:ext uri="{BB962C8B-B14F-4D97-AF65-F5344CB8AC3E}">
        <p14:creationId xmlns:p14="http://schemas.microsoft.com/office/powerpoint/2010/main" val="1577739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1524001" y="2286000"/>
            <a:ext cx="9144001" cy="3733800"/>
          </a:xfrm>
        </p:spPr>
        <p:txBody>
          <a:bodyPr>
            <a:normAutofit/>
          </a:bodyPr>
          <a:lstStyle/>
          <a:p>
            <a:pPr>
              <a:buSzPct val="75000"/>
            </a:pPr>
            <a:r>
              <a:rPr lang="en-US" dirty="0"/>
              <a:t>Minimum: Monitors, Laptops</a:t>
            </a:r>
          </a:p>
          <a:p>
            <a:pPr>
              <a:buSzPct val="75000"/>
            </a:pPr>
            <a:r>
              <a:rPr lang="en-US" dirty="0"/>
              <a:t>Maximum: + TVs, Computers, Printers, Keyboards, Mice, Small Servers, Personal Audio, Mobile Phones, VCR/DVD, DVRs, cable/satellite boxes, 3D printers, game consoles</a:t>
            </a:r>
          </a:p>
          <a:p>
            <a:pPr>
              <a:buSzPct val="75000"/>
            </a:pPr>
            <a:r>
              <a:rPr lang="en-US" dirty="0"/>
              <a:t>Most in between with “big five” TVs, desktops, laptops, monitors, and printers</a:t>
            </a:r>
          </a:p>
        </p:txBody>
      </p:sp>
      <p:sp>
        <p:nvSpPr>
          <p:cNvPr id="4" name="Title 2"/>
          <p:cNvSpPr txBox="1">
            <a:spLocks/>
          </p:cNvSpPr>
          <p:nvPr/>
        </p:nvSpPr>
        <p:spPr>
          <a:xfrm>
            <a:off x="2447822" y="1044229"/>
            <a:ext cx="5867399" cy="1143000"/>
          </a:xfrm>
          <a:prstGeom prst="rect">
            <a:avLst/>
          </a:prstGeom>
        </p:spPr>
        <p:txBody>
          <a:bodyPr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9900"/>
                </a:solidFill>
                <a:effectLst/>
                <a:uLnTx/>
                <a:uFillTx/>
                <a:latin typeface="Calibri"/>
                <a:ea typeface="+mn-ea"/>
                <a:cs typeface="+mn-cs"/>
              </a:rPr>
              <a:t>Covered Products</a:t>
            </a:r>
          </a:p>
        </p:txBody>
      </p:sp>
      <p:sp>
        <p:nvSpPr>
          <p:cNvPr id="5" name="TextBox 4"/>
          <p:cNvSpPr txBox="1"/>
          <p:nvPr/>
        </p:nvSpPr>
        <p:spPr>
          <a:xfrm>
            <a:off x="2082800" y="244011"/>
            <a:ext cx="733552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9900"/>
                </a:solidFill>
                <a:effectLst/>
                <a:uLnTx/>
                <a:uFillTx/>
                <a:latin typeface="Calibri"/>
                <a:ea typeface="+mn-ea"/>
                <a:cs typeface="Arial" charset="0"/>
              </a:rPr>
              <a:t>How State Laws Differ </a:t>
            </a:r>
            <a:r>
              <a:rPr kumimoji="0" lang="en-US" sz="4400" b="1" i="0" u="none" strike="noStrike" kern="1200" cap="none" spc="0" normalizeH="0" baseline="0" noProof="0" dirty="0">
                <a:ln>
                  <a:noFill/>
                </a:ln>
                <a:solidFill>
                  <a:prstClr val="white"/>
                </a:solidFill>
                <a:effectLst/>
                <a:uLnTx/>
                <a:uFillTx/>
                <a:latin typeface="Calibri"/>
                <a:ea typeface="+mn-ea"/>
                <a:cs typeface="Arial" charset="0"/>
              </a:rPr>
              <a:t>#1</a:t>
            </a:r>
          </a:p>
        </p:txBody>
      </p:sp>
      <p:sp>
        <p:nvSpPr>
          <p:cNvPr id="3" name="Rectangle 181">
            <a:extLst>
              <a:ext uri="{FF2B5EF4-FFF2-40B4-BE49-F238E27FC236}">
                <a16:creationId xmlns:a16="http://schemas.microsoft.com/office/drawing/2014/main" id="{F0CF2419-FFEE-4D12-9683-EA721961A84F}"/>
              </a:ext>
            </a:extLst>
          </p:cNvPr>
          <p:cNvSpPr>
            <a:spLocks noChangeArrowheads="1"/>
          </p:cNvSpPr>
          <p:nvPr/>
        </p:nvSpPr>
        <p:spPr bwMode="auto">
          <a:xfrm>
            <a:off x="0" y="6172201"/>
            <a:ext cx="12192000" cy="700593"/>
          </a:xfrm>
          <a:prstGeom prst="rect">
            <a:avLst/>
          </a:prstGeom>
          <a:solidFill>
            <a:schemeClr val="accent6">
              <a:lumMod val="50000"/>
            </a:schemeClr>
          </a:solidFill>
          <a:ln w="9525">
            <a:no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000"/>
              </a:solidFill>
              <a:effectLst/>
              <a:uLnTx/>
              <a:uFillTx/>
              <a:latin typeface="Calibri"/>
              <a:ea typeface="+mn-ea"/>
              <a:cs typeface="+mn-cs"/>
            </a:endParaRPr>
          </a:p>
        </p:txBody>
      </p:sp>
    </p:spTree>
    <p:extLst>
      <p:ext uri="{BB962C8B-B14F-4D97-AF65-F5344CB8AC3E}">
        <p14:creationId xmlns:p14="http://schemas.microsoft.com/office/powerpoint/2010/main" val="2109860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B1E273-0228-E69E-BB0E-926CAB497723}"/>
              </a:ext>
            </a:extLst>
          </p:cNvPr>
          <p:cNvPicPr>
            <a:picLocks noChangeAspect="1"/>
          </p:cNvPicPr>
          <p:nvPr/>
        </p:nvPicPr>
        <p:blipFill>
          <a:blip r:embed="rId2"/>
          <a:srcRect r="15101"/>
          <a:stretch>
            <a:fillRect/>
          </a:stretch>
        </p:blipFill>
        <p:spPr>
          <a:xfrm>
            <a:off x="120650" y="68263"/>
            <a:ext cx="11950700" cy="6721475"/>
          </a:xfrm>
          <a:prstGeom prst="rect">
            <a:avLst/>
          </a:prstGeom>
          <a:noFill/>
        </p:spPr>
      </p:pic>
    </p:spTree>
    <p:extLst>
      <p:ext uri="{BB962C8B-B14F-4D97-AF65-F5344CB8AC3E}">
        <p14:creationId xmlns:p14="http://schemas.microsoft.com/office/powerpoint/2010/main" val="410847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A5FA302-A1A2-481F-B470-B7B36E7F8498}"/>
              </a:ext>
            </a:extLst>
          </p:cNvPr>
          <p:cNvSpPr>
            <a:spLocks noGrp="1"/>
          </p:cNvSpPr>
          <p:nvPr>
            <p:ph type="title"/>
          </p:nvPr>
        </p:nvSpPr>
        <p:spPr>
          <a:xfrm>
            <a:off x="686834" y="1153572"/>
            <a:ext cx="3200400" cy="4461163"/>
          </a:xfrm>
        </p:spPr>
        <p:txBody>
          <a:bodyPr>
            <a:normAutofit/>
          </a:bodyPr>
          <a:lstStyle/>
          <a:p>
            <a:r>
              <a:rPr lang="en-US">
                <a:solidFill>
                  <a:srgbClr val="FFFFFF"/>
                </a:solidFill>
              </a:rPr>
              <a:t>How are covered devices collected?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 Placeholder 2">
            <a:extLst>
              <a:ext uri="{FF2B5EF4-FFF2-40B4-BE49-F238E27FC236}">
                <a16:creationId xmlns:a16="http://schemas.microsoft.com/office/drawing/2014/main" id="{3718C5B7-2E72-A713-5605-AB440D97FCD8}"/>
              </a:ext>
            </a:extLst>
          </p:cNvPr>
          <p:cNvSpPr>
            <a:spLocks noGrp="1"/>
          </p:cNvSpPr>
          <p:nvPr>
            <p:ph type="body" idx="1"/>
          </p:nvPr>
        </p:nvSpPr>
        <p:spPr>
          <a:xfrm>
            <a:off x="4447308" y="591344"/>
            <a:ext cx="6906491" cy="5585619"/>
          </a:xfrm>
        </p:spPr>
        <p:txBody>
          <a:bodyPr anchor="ctr">
            <a:normAutofit/>
          </a:bodyPr>
          <a:lstStyle/>
          <a:p>
            <a:pPr marL="457200" indent="-457200">
              <a:lnSpc>
                <a:spcPct val="90000"/>
              </a:lnSpc>
              <a:spcAft>
                <a:spcPts val="600"/>
              </a:spcAft>
              <a:buFont typeface="Arial" panose="020B0604020202020204" pitchFamily="34" charset="0"/>
              <a:buChar char="•"/>
            </a:pPr>
            <a:r>
              <a:rPr lang="en-US" sz="2200"/>
              <a:t>Each State’s collection method varies, and can depend on how collection occurred pre-EPR law</a:t>
            </a:r>
          </a:p>
          <a:p>
            <a:pPr marL="457200" indent="-457200">
              <a:lnSpc>
                <a:spcPct val="90000"/>
              </a:lnSpc>
              <a:spcAft>
                <a:spcPts val="600"/>
              </a:spcAft>
              <a:buFont typeface="Arial" panose="020B0604020202020204" pitchFamily="34" charset="0"/>
              <a:buChar char="•"/>
            </a:pPr>
            <a:r>
              <a:rPr lang="en-US" sz="2200"/>
              <a:t>Heavy municipal collection – ex. ME, VT.  Mostly smaller municipal or contracted depots for many recyclables, including electronics</a:t>
            </a:r>
          </a:p>
          <a:p>
            <a:pPr marL="457200" indent="-457200">
              <a:lnSpc>
                <a:spcPct val="90000"/>
              </a:lnSpc>
              <a:spcAft>
                <a:spcPts val="600"/>
              </a:spcAft>
              <a:buFont typeface="Arial" panose="020B0604020202020204" pitchFamily="34" charset="0"/>
              <a:buChar char="•"/>
            </a:pPr>
            <a:r>
              <a:rPr lang="en-US" sz="2200"/>
              <a:t>Non-profit retail locations – ex. WA, OR. Goodwill/Salv Army, others are predominant collection locations in addition to landfill/transfer stations</a:t>
            </a:r>
          </a:p>
          <a:p>
            <a:pPr marL="457200" indent="-457200">
              <a:lnSpc>
                <a:spcPct val="90000"/>
              </a:lnSpc>
              <a:spcAft>
                <a:spcPts val="600"/>
              </a:spcAft>
              <a:buFont typeface="Arial" panose="020B0604020202020204" pitchFamily="34" charset="0"/>
              <a:buChar char="•"/>
            </a:pPr>
            <a:r>
              <a:rPr lang="en-US" sz="2200"/>
              <a:t>Others – electronics retailers (i.e. Best Buy, Staples), repair stores, curbside collection</a:t>
            </a:r>
          </a:p>
          <a:p>
            <a:pPr marL="457200" indent="-457200">
              <a:lnSpc>
                <a:spcPct val="90000"/>
              </a:lnSpc>
              <a:spcAft>
                <a:spcPts val="600"/>
              </a:spcAft>
              <a:buFont typeface="Arial" panose="020B0604020202020204" pitchFamily="34" charset="0"/>
              <a:buChar char="•"/>
            </a:pPr>
            <a:r>
              <a:rPr lang="en-US" sz="2200"/>
              <a:t>Collection events – to meet convenience requirements in places where no suitable permanent sites exist</a:t>
            </a:r>
          </a:p>
          <a:p>
            <a:pPr marL="457200" indent="-457200">
              <a:lnSpc>
                <a:spcPct val="90000"/>
              </a:lnSpc>
              <a:spcAft>
                <a:spcPts val="600"/>
              </a:spcAft>
              <a:buFont typeface="Arial" panose="020B0604020202020204" pitchFamily="34" charset="0"/>
              <a:buChar char="•"/>
            </a:pPr>
            <a:r>
              <a:rPr lang="en-US" sz="2200" err="1"/>
              <a:t>Mailback</a:t>
            </a:r>
            <a:r>
              <a:rPr lang="en-US" sz="2200"/>
              <a:t> – smaller volumes but provides options where others inconvenient </a:t>
            </a:r>
          </a:p>
          <a:p>
            <a:pPr marL="457200" indent="-457200">
              <a:lnSpc>
                <a:spcPct val="90000"/>
              </a:lnSpc>
              <a:spcAft>
                <a:spcPts val="600"/>
              </a:spcAft>
              <a:buFont typeface="Arial" panose="020B0604020202020204" pitchFamily="34" charset="0"/>
              <a:buChar char="•"/>
            </a:pPr>
            <a:endParaRPr lang="en-US" sz="2200"/>
          </a:p>
        </p:txBody>
      </p:sp>
    </p:spTree>
    <p:extLst>
      <p:ext uri="{BB962C8B-B14F-4D97-AF65-F5344CB8AC3E}">
        <p14:creationId xmlns:p14="http://schemas.microsoft.com/office/powerpoint/2010/main" val="2510245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691D5E3-5BC6-407F-987A-60B6676F3892}"/>
              </a:ext>
            </a:extLst>
          </p:cNvPr>
          <p:cNvSpPr txBox="1">
            <a:spLocks/>
          </p:cNvSpPr>
          <p:nvPr/>
        </p:nvSpPr>
        <p:spPr>
          <a:xfrm>
            <a:off x="2810582" y="948379"/>
            <a:ext cx="5867399" cy="628961"/>
          </a:xfrm>
          <a:prstGeom prst="rect">
            <a:avLst/>
          </a:prstGeom>
        </p:spPr>
        <p:txBody>
          <a:bodyPr anchor="ctr">
            <a:normAutofit lnSpcReduction="1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9900"/>
                </a:solidFill>
                <a:effectLst/>
                <a:uLnTx/>
                <a:uFillTx/>
                <a:latin typeface="Calibri"/>
                <a:ea typeface="+mn-ea"/>
                <a:cs typeface="+mn-cs"/>
              </a:rPr>
              <a:t>Program Funding</a:t>
            </a:r>
          </a:p>
        </p:txBody>
      </p:sp>
      <p:sp>
        <p:nvSpPr>
          <p:cNvPr id="7" name="TextBox 6">
            <a:extLst>
              <a:ext uri="{FF2B5EF4-FFF2-40B4-BE49-F238E27FC236}">
                <a16:creationId xmlns:a16="http://schemas.microsoft.com/office/drawing/2014/main" id="{42B2FE83-7135-4EBE-BEB6-B517ECAEB81C}"/>
              </a:ext>
            </a:extLst>
          </p:cNvPr>
          <p:cNvSpPr txBox="1"/>
          <p:nvPr/>
        </p:nvSpPr>
        <p:spPr>
          <a:xfrm>
            <a:off x="1895868" y="240676"/>
            <a:ext cx="876300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9900"/>
                </a:solidFill>
                <a:effectLst/>
                <a:uLnTx/>
                <a:uFillTx/>
                <a:latin typeface="Calibri"/>
                <a:ea typeface="+mn-ea"/>
                <a:cs typeface="Arial" charset="0"/>
              </a:rPr>
              <a:t>How State Laws Differ </a:t>
            </a:r>
            <a:r>
              <a:rPr kumimoji="0" lang="en-US" sz="4400" b="1" i="0" u="none" strike="noStrike" kern="1200" cap="none" spc="0" normalizeH="0" baseline="0" noProof="0" dirty="0">
                <a:ln>
                  <a:noFill/>
                </a:ln>
                <a:solidFill>
                  <a:prstClr val="white"/>
                </a:solidFill>
                <a:effectLst/>
                <a:uLnTx/>
                <a:uFillTx/>
                <a:latin typeface="Calibri"/>
                <a:ea typeface="+mn-ea"/>
                <a:cs typeface="Arial" charset="0"/>
              </a:rPr>
              <a:t>#3</a:t>
            </a:r>
          </a:p>
        </p:txBody>
      </p:sp>
      <p:graphicFrame>
        <p:nvGraphicFramePr>
          <p:cNvPr id="14" name="Content Placeholder 4">
            <a:extLst>
              <a:ext uri="{FF2B5EF4-FFF2-40B4-BE49-F238E27FC236}">
                <a16:creationId xmlns:a16="http://schemas.microsoft.com/office/drawing/2014/main" id="{93F4EB96-76E0-7E07-9F3C-B8CF42F7751D}"/>
              </a:ext>
            </a:extLst>
          </p:cNvPr>
          <p:cNvGraphicFramePr>
            <a:graphicFrameLocks noGrp="1"/>
          </p:cNvGraphicFramePr>
          <p:nvPr>
            <p:ph sz="half" idx="3"/>
          </p:nvPr>
        </p:nvGraphicFramePr>
        <p:xfrm>
          <a:off x="6278880" y="1577340"/>
          <a:ext cx="5303520" cy="4124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ontent Placeholder 11">
            <a:extLst>
              <a:ext uri="{FF2B5EF4-FFF2-40B4-BE49-F238E27FC236}">
                <a16:creationId xmlns:a16="http://schemas.microsoft.com/office/drawing/2014/main" id="{558577F7-39E3-8EC1-CBFB-6A790B71F60D}"/>
              </a:ext>
            </a:extLst>
          </p:cNvPr>
          <p:cNvSpPr>
            <a:spLocks noGrp="1"/>
          </p:cNvSpPr>
          <p:nvPr>
            <p:ph sz="half" idx="2"/>
          </p:nvPr>
        </p:nvSpPr>
        <p:spPr>
          <a:xfrm>
            <a:off x="228600" y="1717820"/>
            <a:ext cx="5395118" cy="4493538"/>
          </a:xfrm>
        </p:spPr>
        <p:txBody>
          <a:bodyPr/>
          <a:lstStyle/>
          <a:p>
            <a:pPr>
              <a:buSzPct val="75000"/>
            </a:pPr>
            <a:r>
              <a:rPr lang="en-US" sz="2400" b="1" dirty="0"/>
              <a:t>Manufacturer Funding Requirements</a:t>
            </a:r>
          </a:p>
          <a:p>
            <a:pPr>
              <a:buSzPct val="75000"/>
            </a:pPr>
            <a:endParaRPr lang="en-US" sz="2400" dirty="0"/>
          </a:p>
          <a:p>
            <a:pPr marL="342900" indent="-342900">
              <a:buSzPct val="75000"/>
              <a:buFont typeface="Arial" panose="020B0604020202020204" pitchFamily="34" charset="0"/>
              <a:buChar char="•"/>
            </a:pPr>
            <a:r>
              <a:rPr lang="en-US" sz="2400" dirty="0"/>
              <a:t>Manufacturer fee - 2 states</a:t>
            </a:r>
          </a:p>
          <a:p>
            <a:pPr marL="342900" indent="-342900">
              <a:buSzPct val="75000"/>
              <a:buFont typeface="Arial" panose="020B0604020202020204" pitchFamily="34" charset="0"/>
              <a:buChar char="•"/>
            </a:pPr>
            <a:r>
              <a:rPr lang="en-US" sz="2400" dirty="0"/>
              <a:t>Manufacturer Market share – 12 states </a:t>
            </a:r>
            <a:endParaRPr lang="en-US" sz="2400" i="1" dirty="0"/>
          </a:p>
          <a:p>
            <a:pPr marL="342900" indent="-342900">
              <a:buSzPct val="75000"/>
              <a:buFont typeface="Arial" panose="020B0604020202020204" pitchFamily="34" charset="0"/>
              <a:buChar char="•"/>
            </a:pPr>
            <a:r>
              <a:rPr lang="en-US" sz="2400" dirty="0"/>
              <a:t>Manufacturer Return share &amp; market share –  1 states</a:t>
            </a:r>
          </a:p>
          <a:p>
            <a:pPr marL="342900" indent="-342900">
              <a:buSzPct val="75000"/>
              <a:buFont typeface="Arial" panose="020B0604020202020204" pitchFamily="34" charset="0"/>
              <a:buChar char="•"/>
            </a:pPr>
            <a:r>
              <a:rPr lang="en-US" sz="2400" dirty="0"/>
              <a:t>Manufacturer Clearinghouse with Market Share within Return Product Categories – 2 state</a:t>
            </a:r>
          </a:p>
          <a:p>
            <a:pPr marL="342900" indent="-342900">
              <a:buSzPct val="75000"/>
              <a:buFont typeface="Arial" panose="020B0604020202020204" pitchFamily="34" charset="0"/>
              <a:buChar char="•"/>
            </a:pPr>
            <a:r>
              <a:rPr lang="en-US" sz="2400" dirty="0"/>
              <a:t>No financing specified, but manufacturers run their own programs </a:t>
            </a:r>
          </a:p>
          <a:p>
            <a:endParaRPr lang="en-US" dirty="0"/>
          </a:p>
        </p:txBody>
      </p:sp>
    </p:spTree>
    <p:extLst>
      <p:ext uri="{BB962C8B-B14F-4D97-AF65-F5344CB8AC3E}">
        <p14:creationId xmlns:p14="http://schemas.microsoft.com/office/powerpoint/2010/main" val="3730051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Rectangle: Rounded Corners 37">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5D93AD2-D3A1-4233-A6AF-15AD48E7F4D7}"/>
              </a:ext>
            </a:extLst>
          </p:cNvPr>
          <p:cNvSpPr>
            <a:spLocks noGrp="1"/>
          </p:cNvSpPr>
          <p:nvPr>
            <p:ph type="title"/>
          </p:nvPr>
        </p:nvSpPr>
        <p:spPr>
          <a:xfrm>
            <a:off x="956826" y="1112969"/>
            <a:ext cx="3937298" cy="4166010"/>
          </a:xfrm>
        </p:spPr>
        <p:txBody>
          <a:bodyPr vert="horz" lIns="91440" tIns="45720" rIns="91440" bIns="45720" rtlCol="0" anchor="ctr">
            <a:normAutofit/>
          </a:bodyPr>
          <a:lstStyle/>
          <a:p>
            <a:pPr algn="l" rtl="0">
              <a:lnSpc>
                <a:spcPct val="90000"/>
              </a:lnSpc>
              <a:spcBef>
                <a:spcPct val="0"/>
              </a:spcBef>
            </a:pPr>
            <a:r>
              <a:rPr lang="en-US" kern="1200">
                <a:solidFill>
                  <a:srgbClr val="FFFFFF"/>
                </a:solidFill>
                <a:latin typeface="+mj-lt"/>
                <a:ea typeface="+mj-ea"/>
                <a:cs typeface="+mj-cs"/>
              </a:rPr>
              <a:t>Overall Per Capita Rates by State</a:t>
            </a:r>
          </a:p>
        </p:txBody>
      </p:sp>
      <p:sp>
        <p:nvSpPr>
          <p:cNvPr id="40" name="Freeform: Shape 39">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Freeform: Shape 41">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Freeform: Shape 34">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65FB7EAD-9F78-6266-5BCB-6AA4517F9291}"/>
              </a:ext>
            </a:extLst>
          </p:cNvPr>
          <p:cNvSpPr txBox="1"/>
          <p:nvPr/>
        </p:nvSpPr>
        <p:spPr>
          <a:xfrm>
            <a:off x="6096000" y="820880"/>
            <a:ext cx="5257799" cy="4889350"/>
          </a:xfrm>
          <a:prstGeom prst="rect">
            <a:avLst/>
          </a:prstGeom>
        </p:spPr>
        <p:txBody>
          <a:bodyPr vert="horz" lIns="91440" tIns="45720" rIns="91440" bIns="45720" rtlCol="0" anchor="t">
            <a:normAutofit/>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CONTEXT MATTERS:</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No two States with identical product types, covered entities, goals, convenience requirements</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Higher per capita rate compared to other another State’s lower rate DOESN’T necessarily mean better performance.</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Data represent ONLY what is reported as covered device collections – other activity is happening and not captured – i.e. non-covered devices, collections outside of regulated programs, voluntary initiatives</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Year over year change can be impacted by changes to the laws – adding/subtracting product scope, changing targets </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Freeform: Shape 36">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Shape 38">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Shape 40">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99088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93390-AAFE-D5B7-06E7-35AE9D2D2EAC}"/>
              </a:ext>
            </a:extLst>
          </p:cNvPr>
          <p:cNvSpPr>
            <a:spLocks noGrp="1"/>
          </p:cNvSpPr>
          <p:nvPr>
            <p:ph type="title"/>
          </p:nvPr>
        </p:nvSpPr>
        <p:spPr/>
        <p:txBody>
          <a:bodyPr>
            <a:normAutofit fontScale="90000"/>
          </a:bodyPr>
          <a:lstStyle/>
          <a:p>
            <a:pPr algn="ctr"/>
            <a:r>
              <a:rPr lang="en-US" dirty="0"/>
              <a:t>States with 2023 Data (or FY)</a:t>
            </a:r>
            <a:br>
              <a:rPr lang="en-US" dirty="0"/>
            </a:br>
            <a:r>
              <a:rPr lang="en-US" dirty="0"/>
              <a:t>Per Capita</a:t>
            </a:r>
          </a:p>
        </p:txBody>
      </p:sp>
      <p:graphicFrame>
        <p:nvGraphicFramePr>
          <p:cNvPr id="6" name="Content Placeholder 5">
            <a:extLst>
              <a:ext uri="{FF2B5EF4-FFF2-40B4-BE49-F238E27FC236}">
                <a16:creationId xmlns:a16="http://schemas.microsoft.com/office/drawing/2014/main" id="{3C1522A9-50A0-6B21-31B6-80793A46918A}"/>
              </a:ext>
            </a:extLst>
          </p:cNvPr>
          <p:cNvGraphicFramePr>
            <a:graphicFrameLocks noGrp="1"/>
          </p:cNvGraphicFramePr>
          <p:nvPr>
            <p:ph idx="1"/>
          </p:nvPr>
        </p:nvGraphicFramePr>
        <p:xfrm>
          <a:off x="641130" y="2108199"/>
          <a:ext cx="11382703" cy="41769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7215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93390-AAFE-D5B7-06E7-35AE9D2D2EAC}"/>
              </a:ext>
            </a:extLst>
          </p:cNvPr>
          <p:cNvSpPr>
            <a:spLocks noGrp="1"/>
          </p:cNvSpPr>
          <p:nvPr>
            <p:ph type="title"/>
          </p:nvPr>
        </p:nvSpPr>
        <p:spPr/>
        <p:txBody>
          <a:bodyPr/>
          <a:lstStyle/>
          <a:p>
            <a:pPr algn="ctr"/>
            <a:r>
              <a:rPr lang="en-US" dirty="0"/>
              <a:t>2020-23 Data (or FY)</a:t>
            </a:r>
            <a:br>
              <a:rPr lang="en-US" dirty="0"/>
            </a:br>
            <a:r>
              <a:rPr lang="en-US" dirty="0"/>
              <a:t>Per Capita</a:t>
            </a:r>
          </a:p>
        </p:txBody>
      </p:sp>
      <p:graphicFrame>
        <p:nvGraphicFramePr>
          <p:cNvPr id="6" name="Content Placeholder 5">
            <a:extLst>
              <a:ext uri="{FF2B5EF4-FFF2-40B4-BE49-F238E27FC236}">
                <a16:creationId xmlns:a16="http://schemas.microsoft.com/office/drawing/2014/main" id="{3C1522A9-50A0-6B21-31B6-80793A46918A}"/>
              </a:ext>
            </a:extLst>
          </p:cNvPr>
          <p:cNvGraphicFramePr>
            <a:graphicFrameLocks noGrp="1"/>
          </p:cNvGraphicFramePr>
          <p:nvPr>
            <p:ph idx="1"/>
          </p:nvPr>
        </p:nvGraphicFramePr>
        <p:xfrm>
          <a:off x="641130" y="2108199"/>
          <a:ext cx="11382703" cy="41769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0811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EC218-3CC2-E877-981A-EF8C8D13D766}"/>
              </a:ext>
            </a:extLst>
          </p:cNvPr>
          <p:cNvSpPr>
            <a:spLocks noGrp="1"/>
          </p:cNvSpPr>
          <p:nvPr>
            <p:ph type="title"/>
          </p:nvPr>
        </p:nvSpPr>
        <p:spPr/>
        <p:txBody>
          <a:bodyPr/>
          <a:lstStyle/>
          <a:p>
            <a:pPr algn="ctr"/>
            <a:r>
              <a:rPr lang="en-US" dirty="0"/>
              <a:t>Other States 2020-23 (or FY)</a:t>
            </a:r>
          </a:p>
        </p:txBody>
      </p:sp>
      <p:graphicFrame>
        <p:nvGraphicFramePr>
          <p:cNvPr id="6" name="Content Placeholder 5">
            <a:extLst>
              <a:ext uri="{FF2B5EF4-FFF2-40B4-BE49-F238E27FC236}">
                <a16:creationId xmlns:a16="http://schemas.microsoft.com/office/drawing/2014/main" id="{8F116CC2-1E74-57D3-82AB-0F17114283E7}"/>
              </a:ext>
            </a:extLst>
          </p:cNvPr>
          <p:cNvGraphicFramePr>
            <a:graphicFrameLocks noGrp="1"/>
          </p:cNvGraphicFramePr>
          <p:nvPr>
            <p:ph idx="1"/>
          </p:nvPr>
        </p:nvGraphicFramePr>
        <p:xfrm>
          <a:off x="1096963" y="2108200"/>
          <a:ext cx="10058400" cy="37607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4293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10779252" y="146304"/>
            <a:ext cx="1005840" cy="1005840"/>
          </a:xfrm>
          <a:prstGeom prst="rect">
            <a:avLst/>
          </a:prstGeom>
        </p:spPr>
      </p:pic>
      <p:sp>
        <p:nvSpPr>
          <p:cNvPr id="6" name="object 6"/>
          <p:cNvSpPr txBox="1"/>
          <p:nvPr/>
        </p:nvSpPr>
        <p:spPr>
          <a:xfrm>
            <a:off x="11775059" y="6543421"/>
            <a:ext cx="569341" cy="130036"/>
          </a:xfrm>
          <a:prstGeom prst="rect">
            <a:avLst/>
          </a:prstGeom>
        </p:spPr>
        <p:txBody>
          <a:bodyPr vert="horz" wrap="square" lIns="0" tIns="0" rIns="0" bIns="0" rtlCol="0">
            <a:spAutoFit/>
          </a:bodyPr>
          <a:lstStyle/>
          <a:p>
            <a:pPr marL="38100">
              <a:lnSpc>
                <a:spcPts val="1045"/>
              </a:lnSpc>
            </a:pPr>
            <a:fld id="{81D60167-4931-47E6-BA6A-407CBD079E47}" type="slidenum">
              <a:rPr sz="1000" spc="-5" dirty="0">
                <a:latin typeface="Calibri"/>
                <a:cs typeface="Calibri"/>
              </a:rPr>
              <a:t>3</a:t>
            </a:fld>
            <a:endParaRPr sz="1000">
              <a:latin typeface="Calibri"/>
              <a:cs typeface="Calibri"/>
            </a:endParaRPr>
          </a:p>
        </p:txBody>
      </p:sp>
      <p:graphicFrame>
        <p:nvGraphicFramePr>
          <p:cNvPr id="5" name="object 5"/>
          <p:cNvGraphicFramePr>
            <a:graphicFrameLocks noGrp="1"/>
          </p:cNvGraphicFramePr>
          <p:nvPr>
            <p:extLst>
              <p:ext uri="{D42A27DB-BD31-4B8C-83A1-F6EECF244321}">
                <p14:modId xmlns:p14="http://schemas.microsoft.com/office/powerpoint/2010/main" val="2005764996"/>
              </p:ext>
            </p:extLst>
          </p:nvPr>
        </p:nvGraphicFramePr>
        <p:xfrm>
          <a:off x="546100" y="1402080"/>
          <a:ext cx="11175999" cy="4512564"/>
        </p:xfrm>
        <a:graphic>
          <a:graphicData uri="http://schemas.openxmlformats.org/drawingml/2006/table">
            <a:tbl>
              <a:tblPr firstRow="1" bandRow="1">
                <a:tableStyleId>{2D5ABB26-0587-4C30-8999-92F81FD0307C}</a:tableStyleId>
              </a:tblPr>
              <a:tblGrid>
                <a:gridCol w="2578100">
                  <a:extLst>
                    <a:ext uri="{9D8B030D-6E8A-4147-A177-3AD203B41FA5}">
                      <a16:colId xmlns:a16="http://schemas.microsoft.com/office/drawing/2014/main" val="20000"/>
                    </a:ext>
                  </a:extLst>
                </a:gridCol>
                <a:gridCol w="8597899">
                  <a:extLst>
                    <a:ext uri="{9D8B030D-6E8A-4147-A177-3AD203B41FA5}">
                      <a16:colId xmlns:a16="http://schemas.microsoft.com/office/drawing/2014/main" val="20001"/>
                    </a:ext>
                  </a:extLst>
                </a:gridCol>
              </a:tblGrid>
              <a:tr h="0">
                <a:tc>
                  <a:txBody>
                    <a:bodyPr/>
                    <a:lstStyle/>
                    <a:p>
                      <a:pPr marL="65088" indent="0" algn="l">
                        <a:lnSpc>
                          <a:spcPct val="100000"/>
                        </a:lnSpc>
                        <a:spcBef>
                          <a:spcPts val="350"/>
                        </a:spcBef>
                        <a:tabLst/>
                      </a:pPr>
                      <a:r>
                        <a:rPr sz="1050" b="1" i="0" spc="-10" dirty="0">
                          <a:latin typeface="Helvetica Neue" panose="02000503000000020004" pitchFamily="2" charset="0"/>
                          <a:ea typeface="Helvetica Neue" panose="02000503000000020004" pitchFamily="2" charset="0"/>
                          <a:cs typeface="Helvetica Neue" panose="02000503000000020004" pitchFamily="2" charset="0"/>
                        </a:rPr>
                        <a:t>Member</a:t>
                      </a:r>
                      <a:endParaRPr sz="1050" b="1" i="0" dirty="0">
                        <a:latin typeface="Helvetica Neue" panose="02000503000000020004" pitchFamily="2" charset="0"/>
                        <a:ea typeface="Helvetica Neue" panose="02000503000000020004" pitchFamily="2" charset="0"/>
                        <a:cs typeface="Helvetica Neue"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75" indent="0" algn="l">
                        <a:lnSpc>
                          <a:spcPct val="100000"/>
                        </a:lnSpc>
                        <a:spcBef>
                          <a:spcPts val="350"/>
                        </a:spcBef>
                        <a:tabLst/>
                      </a:pPr>
                      <a:r>
                        <a:rPr sz="1050" b="1" i="0" spc="-10" dirty="0">
                          <a:latin typeface="Helvetica Neue" panose="02000503000000020004" pitchFamily="2" charset="0"/>
                          <a:ea typeface="Helvetica Neue" panose="02000503000000020004" pitchFamily="2" charset="0"/>
                          <a:cs typeface="Helvetica Neue" panose="02000503000000020004" pitchFamily="2" charset="0"/>
                        </a:rPr>
                        <a:t>Agency</a:t>
                      </a:r>
                      <a:r>
                        <a:rPr lang="en-US" sz="1050" b="1" i="0" spc="-10" dirty="0">
                          <a:latin typeface="Helvetica Neue" panose="02000503000000020004" pitchFamily="2" charset="0"/>
                          <a:ea typeface="Helvetica Neue" panose="02000503000000020004" pitchFamily="2" charset="0"/>
                          <a:cs typeface="Helvetica Neue" panose="02000503000000020004" pitchFamily="2" charset="0"/>
                        </a:rPr>
                        <a:t> </a:t>
                      </a:r>
                      <a:r>
                        <a:rPr sz="1050" b="1" i="0" spc="-10" dirty="0">
                          <a:latin typeface="Helvetica Neue" panose="02000503000000020004" pitchFamily="2" charset="0"/>
                          <a:ea typeface="Helvetica Neue" panose="02000503000000020004" pitchFamily="2" charset="0"/>
                          <a:cs typeface="Helvetica Neue" panose="02000503000000020004" pitchFamily="2" charset="0"/>
                        </a:rPr>
                        <a:t>/</a:t>
                      </a:r>
                      <a:r>
                        <a:rPr lang="en-US" sz="1050" b="1" i="0" spc="-10" dirty="0">
                          <a:latin typeface="Helvetica Neue" panose="02000503000000020004" pitchFamily="2" charset="0"/>
                          <a:ea typeface="Helvetica Neue" panose="02000503000000020004" pitchFamily="2" charset="0"/>
                          <a:cs typeface="Helvetica Neue" panose="02000503000000020004" pitchFamily="2" charset="0"/>
                        </a:rPr>
                        <a:t> o</a:t>
                      </a:r>
                      <a:r>
                        <a:rPr sz="1050" b="1" i="0" spc="-10" dirty="0">
                          <a:latin typeface="Helvetica Neue" panose="02000503000000020004" pitchFamily="2" charset="0"/>
                          <a:ea typeface="Helvetica Neue" panose="02000503000000020004" pitchFamily="2" charset="0"/>
                          <a:cs typeface="Helvetica Neue" panose="02000503000000020004" pitchFamily="2" charset="0"/>
                        </a:rPr>
                        <a:t>rganization</a:t>
                      </a:r>
                      <a:endParaRPr sz="1050" b="1" i="0" dirty="0">
                        <a:latin typeface="Helvetica Neue" panose="02000503000000020004" pitchFamily="2" charset="0"/>
                        <a:ea typeface="Helvetica Neue" panose="02000503000000020004" pitchFamily="2" charset="0"/>
                        <a:cs typeface="Helvetica Neue" panose="02000503000000020004" pitchFamily="2" charset="0"/>
                      </a:endParaRP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91440" algn="l">
                        <a:lnSpc>
                          <a:spcPct val="100000"/>
                        </a:lnSpc>
                        <a:spcBef>
                          <a:spcPts val="350"/>
                        </a:spcBef>
                      </a:pPr>
                      <a:r>
                        <a:rPr sz="1050" b="0" i="0">
                          <a:latin typeface="Helvetica Neue Light" panose="02000403000000020004" pitchFamily="2" charset="0"/>
                          <a:ea typeface="Helvetica Neue Light" panose="02000403000000020004" pitchFamily="2" charset="0"/>
                        </a:rPr>
                        <a:t>CHAIR:</a:t>
                      </a:r>
                      <a:r>
                        <a:rPr sz="1050" b="0" i="0" spc="-65">
                          <a:latin typeface="Helvetica Neue Light" panose="02000403000000020004" pitchFamily="2" charset="0"/>
                          <a:ea typeface="Helvetica Neue Light" panose="02000403000000020004" pitchFamily="2" charset="0"/>
                        </a:rPr>
                        <a:t> </a:t>
                      </a:r>
                      <a:r>
                        <a:rPr lang="en-US" sz="1050" b="0" i="0">
                          <a:latin typeface="Helvetica Neue Light" panose="02000403000000020004" pitchFamily="2" charset="0"/>
                          <a:ea typeface="Helvetica Neue Light" panose="02000403000000020004" pitchFamily="2" charset="0"/>
                        </a:rPr>
                        <a:t>John </a:t>
                      </a:r>
                      <a:r>
                        <a:rPr lang="en-US" sz="1050" b="0" i="0" err="1">
                          <a:latin typeface="Helvetica Neue Light" panose="02000403000000020004" pitchFamily="2" charset="0"/>
                          <a:ea typeface="Helvetica Neue Light" panose="02000403000000020004" pitchFamily="2" charset="0"/>
                        </a:rPr>
                        <a:t>Beling</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75" indent="0" algn="l">
                        <a:lnSpc>
                          <a:spcPct val="100000"/>
                        </a:lnSpc>
                        <a:spcBef>
                          <a:spcPts val="350"/>
                        </a:spcBef>
                        <a:tabLst/>
                      </a:pPr>
                      <a:r>
                        <a:rPr lang="en-US" sz="1050" b="0" i="0" dirty="0">
                          <a:latin typeface="Helvetica Neue Light" panose="02000403000000020004" pitchFamily="2" charset="0"/>
                          <a:ea typeface="Helvetica Neue Light" panose="02000403000000020004" pitchFamily="2" charset="0"/>
                        </a:rPr>
                        <a:t>Deputy Commissioner, Massachusetts Department of Environmental Protection</a:t>
                      </a:r>
                      <a:endParaRPr sz="1050" b="0" i="0" dirty="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91440" algn="l">
                        <a:lnSpc>
                          <a:spcPct val="100000"/>
                        </a:lnSpc>
                        <a:spcBef>
                          <a:spcPts val="350"/>
                        </a:spcBef>
                      </a:pPr>
                      <a:r>
                        <a:rPr lang="en-US" sz="1050" b="0" i="0" dirty="0">
                          <a:latin typeface="Helvetica Neue Light" panose="02000403000000020004" pitchFamily="2" charset="0"/>
                          <a:ea typeface="Helvetica Neue Light" panose="02000403000000020004" pitchFamily="2" charset="0"/>
                          <a:cs typeface="Helvetica Neue Roman" panose="02000503000000020004" pitchFamily="2" charset="0"/>
                        </a:rPr>
                        <a:t>Rep. Christine Barber</a:t>
                      </a:r>
                      <a:endParaRPr sz="1050" b="0" i="0" dirty="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House Chair, Joint Committee on Environment and Natural Resources Appointee, Massachusetts House of Representatives</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307870412"/>
                  </a:ext>
                </a:extLst>
              </a:tr>
              <a:tr h="0">
                <a:tc>
                  <a:txBody>
                    <a:bodyPr/>
                    <a:lstStyle/>
                    <a:p>
                      <a:pPr marL="91440" algn="l">
                        <a:lnSpc>
                          <a:spcPct val="100000"/>
                        </a:lnSpc>
                        <a:spcBef>
                          <a:spcPts val="350"/>
                        </a:spcBef>
                      </a:pPr>
                      <a:r>
                        <a:rPr sz="1050" b="0" i="0" dirty="0">
                          <a:latin typeface="Helvetica Neue Light" panose="02000403000000020004" pitchFamily="2" charset="0"/>
                          <a:ea typeface="Helvetica Neue Light" panose="02000403000000020004" pitchFamily="2" charset="0"/>
                        </a:rPr>
                        <a:t>Sen</a:t>
                      </a:r>
                      <a:r>
                        <a:rPr lang="en-US" sz="1050" b="0" i="0" dirty="0">
                          <a:latin typeface="Helvetica Neue Light" panose="02000403000000020004" pitchFamily="2" charset="0"/>
                          <a:ea typeface="Helvetica Neue Light" panose="02000403000000020004" pitchFamily="2" charset="0"/>
                        </a:rPr>
                        <a:t>.</a:t>
                      </a:r>
                      <a:r>
                        <a:rPr sz="1050" b="0" i="0" spc="-50" dirty="0">
                          <a:latin typeface="Helvetica Neue Light" panose="02000403000000020004" pitchFamily="2" charset="0"/>
                          <a:ea typeface="Helvetica Neue Light" panose="02000403000000020004" pitchFamily="2" charset="0"/>
                        </a:rPr>
                        <a:t> </a:t>
                      </a:r>
                      <a:r>
                        <a:rPr sz="1050" b="0" i="0" dirty="0">
                          <a:latin typeface="Helvetica Neue Light" panose="02000403000000020004" pitchFamily="2" charset="0"/>
                          <a:ea typeface="Helvetica Neue Light" panose="02000403000000020004" pitchFamily="2" charset="0"/>
                        </a:rPr>
                        <a:t>Mike</a:t>
                      </a:r>
                      <a:r>
                        <a:rPr sz="1050" b="0" i="0" spc="-35" dirty="0">
                          <a:latin typeface="Helvetica Neue Light" panose="02000403000000020004" pitchFamily="2" charset="0"/>
                          <a:ea typeface="Helvetica Neue Light" panose="02000403000000020004" pitchFamily="2" charset="0"/>
                        </a:rPr>
                        <a:t> </a:t>
                      </a:r>
                      <a:r>
                        <a:rPr sz="1050" b="0" i="0" spc="-10" dirty="0">
                          <a:latin typeface="Helvetica Neue Light" panose="02000403000000020004" pitchFamily="2" charset="0"/>
                          <a:ea typeface="Helvetica Neue Light" panose="02000403000000020004" pitchFamily="2" charset="0"/>
                        </a:rPr>
                        <a:t>Barrett</a:t>
                      </a:r>
                      <a:endParaRPr sz="1050" b="0" i="0" dirty="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75" indent="0" algn="l">
                        <a:lnSpc>
                          <a:spcPct val="100000"/>
                        </a:lnSpc>
                        <a:spcBef>
                          <a:spcPts val="350"/>
                        </a:spcBef>
                        <a:tabLst/>
                      </a:pPr>
                      <a:r>
                        <a:rPr lang="en-US" sz="1050" b="0" i="0" spc="-25" dirty="0">
                          <a:latin typeface="Helvetica Neue Light" panose="02000403000000020004" pitchFamily="2" charset="0"/>
                          <a:ea typeface="Helvetica Neue Light" panose="02000403000000020004" pitchFamily="2" charset="0"/>
                        </a:rPr>
                        <a:t>Senate </a:t>
                      </a:r>
                      <a:r>
                        <a:rPr sz="1050" b="0" i="0" spc="-25" dirty="0">
                          <a:latin typeface="Helvetica Neue Light" panose="02000403000000020004" pitchFamily="2" charset="0"/>
                          <a:ea typeface="Helvetica Neue Light" panose="02000403000000020004" pitchFamily="2" charset="0"/>
                        </a:rPr>
                        <a:t>Chair,</a:t>
                      </a:r>
                      <a:r>
                        <a:rPr sz="1050" b="0" i="0" spc="-50" dirty="0">
                          <a:latin typeface="Helvetica Neue Light" panose="02000403000000020004" pitchFamily="2" charset="0"/>
                          <a:ea typeface="Helvetica Neue Light" panose="02000403000000020004" pitchFamily="2" charset="0"/>
                        </a:rPr>
                        <a:t> </a:t>
                      </a:r>
                      <a:r>
                        <a:rPr sz="1050" b="0" i="0" dirty="0">
                          <a:latin typeface="Helvetica Neue Light" panose="02000403000000020004" pitchFamily="2" charset="0"/>
                          <a:ea typeface="Helvetica Neue Light" panose="02000403000000020004" pitchFamily="2" charset="0"/>
                        </a:rPr>
                        <a:t>Joint</a:t>
                      </a:r>
                      <a:r>
                        <a:rPr sz="1050" b="0" i="0" spc="-45" dirty="0">
                          <a:latin typeface="Helvetica Neue Light" panose="02000403000000020004" pitchFamily="2" charset="0"/>
                          <a:ea typeface="Helvetica Neue Light" panose="02000403000000020004" pitchFamily="2" charset="0"/>
                        </a:rPr>
                        <a:t> </a:t>
                      </a:r>
                      <a:r>
                        <a:rPr sz="1050" b="0" i="0" dirty="0">
                          <a:latin typeface="Helvetica Neue Light" panose="02000403000000020004" pitchFamily="2" charset="0"/>
                          <a:ea typeface="Helvetica Neue Light" panose="02000403000000020004" pitchFamily="2" charset="0"/>
                        </a:rPr>
                        <a:t>Committee</a:t>
                      </a:r>
                      <a:r>
                        <a:rPr sz="1050" b="0" i="0" spc="-60" dirty="0">
                          <a:latin typeface="Helvetica Neue Light" panose="02000403000000020004" pitchFamily="2" charset="0"/>
                          <a:ea typeface="Helvetica Neue Light" panose="02000403000000020004" pitchFamily="2" charset="0"/>
                        </a:rPr>
                        <a:t> </a:t>
                      </a:r>
                      <a:r>
                        <a:rPr sz="1050" b="0" i="0" dirty="0">
                          <a:latin typeface="Helvetica Neue Light" panose="02000403000000020004" pitchFamily="2" charset="0"/>
                          <a:ea typeface="Helvetica Neue Light" panose="02000403000000020004" pitchFamily="2" charset="0"/>
                        </a:rPr>
                        <a:t>on</a:t>
                      </a:r>
                      <a:r>
                        <a:rPr sz="1050" b="0" i="0" spc="-55" dirty="0">
                          <a:latin typeface="Helvetica Neue Light" panose="02000403000000020004" pitchFamily="2" charset="0"/>
                          <a:ea typeface="Helvetica Neue Light" panose="02000403000000020004" pitchFamily="2" charset="0"/>
                        </a:rPr>
                        <a:t> </a:t>
                      </a:r>
                      <a:r>
                        <a:rPr sz="1050" b="0" i="0" spc="-10" dirty="0">
                          <a:latin typeface="Helvetica Neue Light" panose="02000403000000020004" pitchFamily="2" charset="0"/>
                          <a:ea typeface="Helvetica Neue Light" panose="02000403000000020004" pitchFamily="2" charset="0"/>
                        </a:rPr>
                        <a:t>Telecommunications,</a:t>
                      </a:r>
                      <a:r>
                        <a:rPr sz="1050" b="0" i="0" spc="-30" dirty="0">
                          <a:latin typeface="Helvetica Neue Light" panose="02000403000000020004" pitchFamily="2" charset="0"/>
                          <a:ea typeface="Helvetica Neue Light" panose="02000403000000020004" pitchFamily="2" charset="0"/>
                        </a:rPr>
                        <a:t> </a:t>
                      </a:r>
                      <a:r>
                        <a:rPr sz="1050" b="0" i="0" spc="-10" dirty="0">
                          <a:latin typeface="Helvetica Neue Light" panose="02000403000000020004" pitchFamily="2" charset="0"/>
                          <a:ea typeface="Helvetica Neue Light" panose="02000403000000020004" pitchFamily="2" charset="0"/>
                        </a:rPr>
                        <a:t>Energy,</a:t>
                      </a:r>
                      <a:r>
                        <a:rPr sz="1050" b="0" i="0" spc="-45" dirty="0">
                          <a:latin typeface="Helvetica Neue Light" panose="02000403000000020004" pitchFamily="2" charset="0"/>
                          <a:ea typeface="Helvetica Neue Light" panose="02000403000000020004" pitchFamily="2" charset="0"/>
                        </a:rPr>
                        <a:t> </a:t>
                      </a:r>
                      <a:r>
                        <a:rPr sz="1050" b="0" i="0" dirty="0">
                          <a:latin typeface="Helvetica Neue Light" panose="02000403000000020004" pitchFamily="2" charset="0"/>
                          <a:ea typeface="Helvetica Neue Light" panose="02000403000000020004" pitchFamily="2" charset="0"/>
                        </a:rPr>
                        <a:t>and</a:t>
                      </a:r>
                      <a:r>
                        <a:rPr sz="1050" b="0" i="0" spc="-55" dirty="0">
                          <a:latin typeface="Helvetica Neue Light" panose="02000403000000020004" pitchFamily="2" charset="0"/>
                          <a:ea typeface="Helvetica Neue Light" panose="02000403000000020004" pitchFamily="2" charset="0"/>
                        </a:rPr>
                        <a:t> </a:t>
                      </a:r>
                      <a:r>
                        <a:rPr sz="1050" b="0" i="0" spc="-10" dirty="0">
                          <a:latin typeface="Helvetica Neue Light" panose="02000403000000020004" pitchFamily="2" charset="0"/>
                          <a:ea typeface="Helvetica Neue Light" panose="02000403000000020004" pitchFamily="2" charset="0"/>
                        </a:rPr>
                        <a:t>Utilities</a:t>
                      </a:r>
                      <a:endParaRPr sz="1050" b="0" i="0" dirty="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91440" algn="l">
                        <a:lnSpc>
                          <a:spcPct val="100000"/>
                        </a:lnSpc>
                        <a:spcBef>
                          <a:spcPts val="350"/>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Sharon Byrne Kishida</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Nominee, Senate Minority Leader</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91440" algn="l">
                        <a:lnSpc>
                          <a:spcPct val="100000"/>
                        </a:lnSpc>
                        <a:spcBef>
                          <a:spcPts val="350"/>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Leigh-Anne Cole</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a:solidFill>
                            <a:schemeClr val="tx1"/>
                          </a:solidFill>
                          <a:latin typeface="Helvetica Neue Light" panose="02000403000000020004" pitchFamily="2" charset="0"/>
                          <a:ea typeface="Helvetica Neue Light" panose="02000403000000020004" pitchFamily="2" charset="0"/>
                          <a:cs typeface="+mn-cs"/>
                        </a:rPr>
                        <a:t>Executive Director, Community Action Works</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295654655"/>
                  </a:ext>
                </a:extLst>
              </a:tr>
              <a:tr h="0">
                <a:tc>
                  <a:txBody>
                    <a:bodyPr/>
                    <a:lstStyle/>
                    <a:p>
                      <a:pPr marL="91440" algn="l">
                        <a:lnSpc>
                          <a:spcPct val="100000"/>
                        </a:lnSpc>
                        <a:spcBef>
                          <a:spcPts val="350"/>
                        </a:spcBef>
                      </a:pPr>
                      <a:r>
                        <a:rPr lang="en-US" sz="1050" b="0" i="0" dirty="0">
                          <a:latin typeface="Helvetica Neue Light" panose="02000403000000020004" pitchFamily="2" charset="0"/>
                          <a:ea typeface="Helvetica Neue Light" panose="02000403000000020004" pitchFamily="2" charset="0"/>
                          <a:cs typeface="Helvetica Neue Roman" panose="02000503000000020004" pitchFamily="2" charset="0"/>
                        </a:rPr>
                        <a:t>Jose Delgado</a:t>
                      </a:r>
                      <a:endParaRPr sz="1050" b="0" i="0" dirty="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Arise for Social Justice</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404708570"/>
                  </a:ext>
                </a:extLst>
              </a:tr>
              <a:tr h="0">
                <a:tc>
                  <a:txBody>
                    <a:bodyPr/>
                    <a:lstStyle/>
                    <a:p>
                      <a:pPr marL="91440" algn="l">
                        <a:lnSpc>
                          <a:spcPct val="100000"/>
                        </a:lnSpc>
                        <a:spcBef>
                          <a:spcPts val="350"/>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Janet </a:t>
                      </a:r>
                      <a:r>
                        <a:rPr lang="en-US" sz="1050" b="0" i="0" err="1">
                          <a:latin typeface="Helvetica Neue Light" panose="02000403000000020004" pitchFamily="2" charset="0"/>
                          <a:ea typeface="Helvetica Neue Light" panose="02000403000000020004" pitchFamily="2" charset="0"/>
                          <a:cs typeface="Helvetica Neue Roman" panose="02000503000000020004" pitchFamily="2" charset="0"/>
                        </a:rPr>
                        <a:t>Domenitz</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a:solidFill>
                            <a:schemeClr val="tx1"/>
                          </a:solidFill>
                          <a:latin typeface="Helvetica Neue Light" panose="02000403000000020004" pitchFamily="2" charset="0"/>
                          <a:ea typeface="Helvetica Neue Light" panose="02000403000000020004" pitchFamily="2" charset="0"/>
                          <a:cs typeface="+mn-cs"/>
                        </a:rPr>
                        <a:t>Executive Director, </a:t>
                      </a:r>
                      <a:r>
                        <a:rPr lang="en-US" sz="1050" b="0" i="0" err="1">
                          <a:solidFill>
                            <a:schemeClr val="tx1"/>
                          </a:solidFill>
                          <a:latin typeface="Helvetica Neue Light" panose="02000403000000020004" pitchFamily="2" charset="0"/>
                          <a:ea typeface="Helvetica Neue Light" panose="02000403000000020004" pitchFamily="2" charset="0"/>
                          <a:cs typeface="+mn-cs"/>
                        </a:rPr>
                        <a:t>MassPIRG</a:t>
                      </a:r>
                      <a:endParaRPr lang="en-US" sz="1050" b="0" i="0">
                        <a:solidFill>
                          <a:schemeClr val="tx1"/>
                        </a:solidFill>
                        <a:latin typeface="Helvetica Neue Light" panose="02000403000000020004" pitchFamily="2" charset="0"/>
                        <a:ea typeface="Helvetica Neue Light" panose="02000403000000020004" pitchFamily="2" charset="0"/>
                        <a:cs typeface="+mn-cs"/>
                      </a:endParaRP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071652482"/>
                  </a:ext>
                </a:extLst>
              </a:tr>
              <a:tr h="0">
                <a:tc>
                  <a:txBody>
                    <a:bodyPr/>
                    <a:lstStyle/>
                    <a:p>
                      <a:pPr marL="91440" algn="l">
                        <a:lnSpc>
                          <a:spcPct val="100000"/>
                        </a:lnSpc>
                        <a:spcBef>
                          <a:spcPts val="350"/>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Lew Dubuque</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Vice President, Northeast Chapter, National Waste and Recycling Association</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178214819"/>
                  </a:ext>
                </a:extLst>
              </a:tr>
              <a:tr h="0">
                <a:tc>
                  <a:txBody>
                    <a:bodyPr/>
                    <a:lstStyle/>
                    <a:p>
                      <a:pPr marL="91440" algn="l">
                        <a:lnSpc>
                          <a:spcPct val="100000"/>
                        </a:lnSpc>
                        <a:spcBef>
                          <a:spcPts val="350"/>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Magda </a:t>
                      </a:r>
                      <a:r>
                        <a:rPr lang="en-US" sz="1050" b="0" i="0" err="1">
                          <a:latin typeface="Helvetica Neue Light" panose="02000403000000020004" pitchFamily="2" charset="0"/>
                          <a:ea typeface="Helvetica Neue Light" panose="02000403000000020004" pitchFamily="2" charset="0"/>
                          <a:cs typeface="Helvetica Neue Roman" panose="02000503000000020004" pitchFamily="2" charset="0"/>
                        </a:rPr>
                        <a:t>Garncarz</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ctr"/>
                      <a:r>
                        <a:rPr lang="en-US" sz="1050" b="0" i="0" dirty="0">
                          <a:solidFill>
                            <a:schemeClr val="tx1"/>
                          </a:solidFill>
                          <a:latin typeface="Helvetica Neue Light" panose="02000403000000020004" pitchFamily="2" charset="0"/>
                          <a:ea typeface="Helvetica Neue Light" panose="02000403000000020004" pitchFamily="2" charset="0"/>
                          <a:cs typeface="+mn-cs"/>
                        </a:rPr>
                        <a:t>Vice President of Government Affairs, Associated Industries of Massachusetts</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863986251"/>
                  </a:ext>
                </a:extLst>
              </a:tr>
              <a:tr h="0">
                <a:tc>
                  <a:txBody>
                    <a:bodyPr/>
                    <a:lstStyle/>
                    <a:p>
                      <a:pPr marL="91440" algn="l">
                        <a:lnSpc>
                          <a:spcPct val="100000"/>
                        </a:lnSpc>
                        <a:spcBef>
                          <a:spcPts val="350"/>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Sarah Kalish</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Executive Office of Economic Development</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964201212"/>
                  </a:ext>
                </a:extLst>
              </a:tr>
              <a:tr h="0">
                <a:tc>
                  <a:txBody>
                    <a:bodyPr/>
                    <a:lstStyle/>
                    <a:p>
                      <a:pPr marL="91440" algn="l">
                        <a:lnSpc>
                          <a:spcPct val="100000"/>
                        </a:lnSpc>
                        <a:spcBef>
                          <a:spcPts val="350"/>
                        </a:spcBef>
                      </a:pPr>
                      <a:r>
                        <a:rPr lang="en-US" sz="1050" b="0" i="0" dirty="0">
                          <a:latin typeface="Helvetica Neue Light" panose="02000403000000020004" pitchFamily="2" charset="0"/>
                          <a:ea typeface="Helvetica Neue Light" panose="02000403000000020004" pitchFamily="2" charset="0"/>
                          <a:cs typeface="Helvetica Neue Roman" panose="02000503000000020004" pitchFamily="2" charset="0"/>
                        </a:rPr>
                        <a:t>Kris Callahan</a:t>
                      </a:r>
                      <a:endParaRPr sz="1050" b="0" i="0" dirty="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Director of Policy and Regulatory Affairs, Bureau of Climate and Environmental Health, Massachusetts Department of Public Health</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504634614"/>
                  </a:ext>
                </a:extLst>
              </a:tr>
              <a:tr h="0">
                <a:tc>
                  <a:txBody>
                    <a:bodyPr/>
                    <a:lstStyle/>
                    <a:p>
                      <a:pPr marL="91440" algn="l">
                        <a:lnSpc>
                          <a:spcPct val="100000"/>
                        </a:lnSpc>
                        <a:spcBef>
                          <a:spcPts val="350"/>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David Melly</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Legislative Director, Environmental League of Massachusetts</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91440" algn="l">
                        <a:lnSpc>
                          <a:spcPct val="100000"/>
                        </a:lnSpc>
                        <a:spcBef>
                          <a:spcPts val="355"/>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Conor O’Shaughnessy</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Budget Director and Environmental Policy Analyst, Office of Representative Bradley Jones, House Minority Leader</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L="91440" algn="l">
                        <a:lnSpc>
                          <a:spcPct val="100000"/>
                        </a:lnSpc>
                        <a:spcBef>
                          <a:spcPts val="350"/>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Andrew Potter</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Chair, Select Board, Town of West Stockbridge</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91440" algn="l">
                        <a:lnSpc>
                          <a:spcPct val="100000"/>
                        </a:lnSpc>
                        <a:spcBef>
                          <a:spcPts val="355"/>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Catherine </a:t>
                      </a:r>
                      <a:r>
                        <a:rPr lang="en-US" sz="1050" b="0" i="0" err="1">
                          <a:latin typeface="Helvetica Neue Light" panose="02000403000000020004" pitchFamily="2" charset="0"/>
                          <a:ea typeface="Helvetica Neue Light" panose="02000403000000020004" pitchFamily="2" charset="0"/>
                          <a:cs typeface="Helvetica Neue Roman" panose="02000503000000020004" pitchFamily="2" charset="0"/>
                        </a:rPr>
                        <a:t>Ratte</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a:solidFill>
                            <a:schemeClr val="tx1"/>
                          </a:solidFill>
                          <a:latin typeface="Helvetica Neue Light" panose="02000403000000020004" pitchFamily="2" charset="0"/>
                          <a:ea typeface="Helvetica Neue Light" panose="02000403000000020004" pitchFamily="2" charset="0"/>
                          <a:cs typeface="+mn-cs"/>
                        </a:rPr>
                        <a:t>Director, Land Use and Environment Department, Pioneer Valley Planning Commission</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marL="91440" algn="l">
                        <a:lnSpc>
                          <a:spcPct val="100000"/>
                        </a:lnSpc>
                        <a:spcBef>
                          <a:spcPts val="355"/>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Bill Rennie</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Senior Vice President, Retailers Association of Massachusetts</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marL="91440" algn="l">
                        <a:lnSpc>
                          <a:spcPct val="100000"/>
                        </a:lnSpc>
                        <a:spcBef>
                          <a:spcPts val="355"/>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Neil Rhein</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Executive Director, Keep Massachusetts Beautiful</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12789235"/>
                  </a:ext>
                </a:extLst>
              </a:tr>
              <a:tr h="0">
                <a:tc>
                  <a:txBody>
                    <a:bodyPr/>
                    <a:lstStyle/>
                    <a:p>
                      <a:pPr marL="91440" algn="l">
                        <a:lnSpc>
                          <a:spcPct val="100000"/>
                        </a:lnSpc>
                        <a:spcBef>
                          <a:spcPts val="355"/>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Waneta </a:t>
                      </a:r>
                      <a:r>
                        <a:rPr lang="en-US" sz="1050" b="0" i="0" err="1">
                          <a:latin typeface="Helvetica Neue Light" panose="02000403000000020004" pitchFamily="2" charset="0"/>
                          <a:ea typeface="Helvetica Neue Light" panose="02000403000000020004" pitchFamily="2" charset="0"/>
                          <a:cs typeface="Helvetica Neue Roman" panose="02000503000000020004" pitchFamily="2" charset="0"/>
                        </a:rPr>
                        <a:t>Trabert</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Vice President, </a:t>
                      </a:r>
                      <a:r>
                        <a:rPr lang="en-US" sz="1050" b="0" i="0" dirty="0" err="1">
                          <a:solidFill>
                            <a:schemeClr val="tx1"/>
                          </a:solidFill>
                          <a:latin typeface="Helvetica Neue Light" panose="02000403000000020004" pitchFamily="2" charset="0"/>
                          <a:ea typeface="Helvetica Neue Light" panose="02000403000000020004" pitchFamily="2" charset="0"/>
                          <a:cs typeface="+mn-cs"/>
                        </a:rPr>
                        <a:t>MassRecycle</a:t>
                      </a:r>
                      <a:endParaRPr lang="en-US" sz="1050" b="0" i="0" dirty="0">
                        <a:solidFill>
                          <a:schemeClr val="tx1"/>
                        </a:solidFill>
                        <a:latin typeface="Helvetica Neue Light" panose="02000403000000020004" pitchFamily="2" charset="0"/>
                        <a:ea typeface="Helvetica Neue Light" panose="02000403000000020004" pitchFamily="2" charset="0"/>
                        <a:cs typeface="+mn-cs"/>
                      </a:endParaRP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marL="91440" marR="0" lvl="0" indent="0" algn="l" defTabSz="914400" eaLnBrk="1" fontAlgn="auto" latinLnBrk="0" hangingPunct="1">
                        <a:lnSpc>
                          <a:spcPct val="100000"/>
                        </a:lnSpc>
                        <a:spcBef>
                          <a:spcPts val="355"/>
                        </a:spcBef>
                        <a:spcAft>
                          <a:spcPts val="0"/>
                        </a:spcAft>
                        <a:buClrTx/>
                        <a:buSzTx/>
                        <a:buFontTx/>
                        <a:buNone/>
                        <a:tabLst/>
                        <a:defRPr/>
                      </a:pPr>
                      <a:r>
                        <a:rPr lang="en-US" sz="1050" b="0" i="0" dirty="0">
                          <a:latin typeface="Helvetica Neue Light" panose="02000403000000020004" pitchFamily="2" charset="0"/>
                          <a:ea typeface="Helvetica Neue Light" panose="02000403000000020004" pitchFamily="2" charset="0"/>
                          <a:cs typeface="Helvetica Neue Roman" panose="02000503000000020004" pitchFamily="2" charset="0"/>
                        </a:rPr>
                        <a:t>Tracy Triplett</a:t>
                      </a: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Senior Enforcement Counsel, Office of Attorney General Andrea Joy Campbell</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marL="91440" algn="l">
                        <a:lnSpc>
                          <a:spcPct val="100000"/>
                        </a:lnSpc>
                        <a:spcBef>
                          <a:spcPts val="355"/>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Abbie Webb</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Vice President of Sustainability, Casella Waste Management</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9" name="object 2">
            <a:extLst>
              <a:ext uri="{FF2B5EF4-FFF2-40B4-BE49-F238E27FC236}">
                <a16:creationId xmlns:a16="http://schemas.microsoft.com/office/drawing/2014/main" id="{997357A5-77D3-59D4-AA0B-D692FE834FC1}"/>
              </a:ext>
            </a:extLst>
          </p:cNvPr>
          <p:cNvSpPr/>
          <p:nvPr/>
        </p:nvSpPr>
        <p:spPr>
          <a:xfrm>
            <a:off x="592836" y="1243583"/>
            <a:ext cx="11219815" cy="1905"/>
          </a:xfrm>
          <a:custGeom>
            <a:avLst/>
            <a:gdLst/>
            <a:ahLst/>
            <a:cxnLst/>
            <a:rect l="l" t="t" r="r" b="b"/>
            <a:pathLst>
              <a:path w="11219815" h="1905">
                <a:moveTo>
                  <a:pt x="0" y="0"/>
                </a:moveTo>
                <a:lnTo>
                  <a:pt x="11219688" y="1524"/>
                </a:lnTo>
              </a:path>
            </a:pathLst>
          </a:custGeom>
          <a:ln w="9525">
            <a:solidFill>
              <a:srgbClr val="2D2C71"/>
            </a:solidFill>
          </a:ln>
        </p:spPr>
        <p:txBody>
          <a:bodyPr wrap="square" lIns="0" tIns="0" rIns="0" bIns="0" rtlCol="0"/>
          <a:lstStyle/>
          <a:p>
            <a:endParaRPr/>
          </a:p>
        </p:txBody>
      </p:sp>
      <p:sp>
        <p:nvSpPr>
          <p:cNvPr id="10" name="object 4">
            <a:extLst>
              <a:ext uri="{FF2B5EF4-FFF2-40B4-BE49-F238E27FC236}">
                <a16:creationId xmlns:a16="http://schemas.microsoft.com/office/drawing/2014/main" id="{C9738B57-289F-D8A2-FA8B-DB561F369CD7}"/>
              </a:ext>
            </a:extLst>
          </p:cNvPr>
          <p:cNvSpPr txBox="1">
            <a:spLocks noGrp="1"/>
          </p:cNvSpPr>
          <p:nvPr>
            <p:ph type="title"/>
          </p:nvPr>
        </p:nvSpPr>
        <p:spPr>
          <a:xfrm>
            <a:off x="622572" y="531336"/>
            <a:ext cx="8407399" cy="444352"/>
          </a:xfrm>
          <a:prstGeom prst="rect">
            <a:avLst/>
          </a:prstGeom>
        </p:spPr>
        <p:txBody>
          <a:bodyPr vert="horz" wrap="square" lIns="0" tIns="13335" rIns="0" bIns="0" rtlCol="0">
            <a:spAutoFit/>
          </a:bodyPr>
          <a:lstStyle/>
          <a:p>
            <a:pPr marL="12700">
              <a:lnSpc>
                <a:spcPct val="100000"/>
              </a:lnSpc>
              <a:spcBef>
                <a:spcPts val="105"/>
              </a:spcBef>
            </a:pPr>
            <a:r>
              <a:rPr lang="en-US"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rPr>
              <a:t>Housekeeping: roll call</a:t>
            </a:r>
            <a:endParaRPr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7" name="TextBox 6">
            <a:extLst>
              <a:ext uri="{FF2B5EF4-FFF2-40B4-BE49-F238E27FC236}">
                <a16:creationId xmlns:a16="http://schemas.microsoft.com/office/drawing/2014/main" id="{1F77707F-578A-EF10-EF0E-A24E1221D9B3}"/>
              </a:ext>
            </a:extLst>
          </p:cNvPr>
          <p:cNvSpPr txBox="1"/>
          <p:nvPr/>
        </p:nvSpPr>
        <p:spPr>
          <a:xfrm>
            <a:off x="5519419" y="6346829"/>
            <a:ext cx="6172200" cy="261610"/>
          </a:xfrm>
          <a:prstGeom prst="rect">
            <a:avLst/>
          </a:prstGeom>
          <a:noFill/>
        </p:spPr>
        <p:txBody>
          <a:bodyPr wrap="square">
            <a:spAutoFit/>
          </a:bodyPr>
          <a:lstStyle/>
          <a:p>
            <a:pPr algn="r"/>
            <a:r>
              <a:rPr lang="en-US" sz="1100" b="1" i="0" dirty="0">
                <a:solidFill>
                  <a:schemeClr val="tx1"/>
                </a:solidFill>
                <a:latin typeface="Helvetica Neue Light" panose="02000403000000020004" pitchFamily="2" charset="0"/>
                <a:ea typeface="Helvetica Neue Light" panose="02000403000000020004" pitchFamily="2" charset="0"/>
                <a:cs typeface="+mn-cs"/>
              </a:rPr>
              <a:t>Note: the DEP is still seeking an individual to fill one vacancy</a:t>
            </a:r>
            <a:endParaRPr lang="en-US" sz="11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9" name="Group 8">
            <a:extLst>
              <a:ext uri="{FF2B5EF4-FFF2-40B4-BE49-F238E27FC236}">
                <a16:creationId xmlns:a16="http://schemas.microsoft.com/office/drawing/2014/main" id="{042BC7E5-76DB-4826-8C07-4A49B6353F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479558"/>
            <a:ext cx="1861854" cy="717514"/>
            <a:chOff x="0" y="1479558"/>
            <a:chExt cx="1861854" cy="717514"/>
          </a:xfrm>
          <a:solidFill>
            <a:schemeClr val="bg1"/>
          </a:solidFill>
        </p:grpSpPr>
        <p:sp>
          <p:nvSpPr>
            <p:cNvPr id="10" name="Freeform: Shape 9">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Shape 10">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Shape 17">
            <a:extLst>
              <a:ext uri="{FF2B5EF4-FFF2-40B4-BE49-F238E27FC236}">
                <a16:creationId xmlns:a16="http://schemas.microsoft.com/office/drawing/2014/main" id="{498F8FF6-43B4-494A-AF8F-123A4983E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8992" y="-34538"/>
            <a:ext cx="6655405" cy="6335470"/>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Freeform: Shape 19">
            <a:extLst>
              <a:ext uri="{FF2B5EF4-FFF2-40B4-BE49-F238E27FC236}">
                <a16:creationId xmlns:a16="http://schemas.microsoft.com/office/drawing/2014/main" id="{2B06059C-C357-4011-82B9-9C01063013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5194" y="-23905"/>
            <a:ext cx="6705251" cy="6318526"/>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5AFEC601-A132-47EE-B0C2-B38ACD9FC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6886" y="-23905"/>
            <a:ext cx="6705251" cy="6215019"/>
          </a:xfrm>
          <a:custGeom>
            <a:avLst/>
            <a:gdLst>
              <a:gd name="connsiteX0" fmla="*/ 1529549 w 6355652"/>
              <a:gd name="connsiteY0" fmla="*/ 0 h 5890980"/>
              <a:gd name="connsiteX1" fmla="*/ 4826104 w 6355652"/>
              <a:gd name="connsiteY1" fmla="*/ 0 h 5890980"/>
              <a:gd name="connsiteX2" fmla="*/ 4954579 w 6355652"/>
              <a:gd name="connsiteY2" fmla="*/ 78051 h 5890980"/>
              <a:gd name="connsiteX3" fmla="*/ 6355652 w 6355652"/>
              <a:gd name="connsiteY3" fmla="*/ 2713154 h 5890980"/>
              <a:gd name="connsiteX4" fmla="*/ 3177826 w 6355652"/>
              <a:gd name="connsiteY4" fmla="*/ 5890980 h 5890980"/>
              <a:gd name="connsiteX5" fmla="*/ 0 w 6355652"/>
              <a:gd name="connsiteY5" fmla="*/ 2713154 h 5890980"/>
              <a:gd name="connsiteX6" fmla="*/ 1401073 w 6355652"/>
              <a:gd name="connsiteY6" fmla="*/ 78051 h 58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5890980">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5D93AD2-D3A1-4233-A6AF-15AD48E7F4D7}"/>
              </a:ext>
            </a:extLst>
          </p:cNvPr>
          <p:cNvSpPr>
            <a:spLocks noGrp="1"/>
          </p:cNvSpPr>
          <p:nvPr>
            <p:ph type="title"/>
          </p:nvPr>
        </p:nvSpPr>
        <p:spPr>
          <a:xfrm>
            <a:off x="2242409" y="895483"/>
            <a:ext cx="5786232" cy="3011190"/>
          </a:xfrm>
        </p:spPr>
        <p:txBody>
          <a:bodyPr vert="horz" lIns="91440" tIns="45720" rIns="91440" bIns="45720" rtlCol="0" anchor="b">
            <a:normAutofit/>
          </a:bodyPr>
          <a:lstStyle/>
          <a:p>
            <a:pPr algn="ctr" rtl="0">
              <a:lnSpc>
                <a:spcPct val="90000"/>
              </a:lnSpc>
              <a:spcBef>
                <a:spcPct val="0"/>
              </a:spcBef>
            </a:pPr>
            <a:r>
              <a:rPr lang="en-US" sz="5400" kern="1200">
                <a:solidFill>
                  <a:schemeClr val="bg1"/>
                </a:solidFill>
                <a:latin typeface="+mj-lt"/>
                <a:ea typeface="+mj-ea"/>
                <a:cs typeface="+mj-cs"/>
              </a:rPr>
              <a:t>Percent Change</a:t>
            </a:r>
            <a:br>
              <a:rPr lang="en-US" sz="5400" kern="1200">
                <a:solidFill>
                  <a:schemeClr val="bg1"/>
                </a:solidFill>
                <a:latin typeface="+mj-lt"/>
                <a:ea typeface="+mj-ea"/>
                <a:cs typeface="+mj-cs"/>
              </a:rPr>
            </a:br>
            <a:endParaRPr lang="en-US" sz="5400" kern="1200">
              <a:solidFill>
                <a:schemeClr val="bg1"/>
              </a:solidFill>
              <a:latin typeface="+mj-lt"/>
              <a:ea typeface="+mj-ea"/>
              <a:cs typeface="+mj-cs"/>
            </a:endParaRPr>
          </a:p>
        </p:txBody>
      </p:sp>
      <p:sp>
        <p:nvSpPr>
          <p:cNvPr id="19" name="Graphic 212">
            <a:extLst>
              <a:ext uri="{FF2B5EF4-FFF2-40B4-BE49-F238E27FC236}">
                <a16:creationId xmlns:a16="http://schemas.microsoft.com/office/drawing/2014/main" id="{279CAF82-0ECF-42BE-8F37-F71941E5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4716" y="188494"/>
            <a:ext cx="1048371" cy="104837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Graphic 212">
            <a:extLst>
              <a:ext uri="{FF2B5EF4-FFF2-40B4-BE49-F238E27FC236}">
                <a16:creationId xmlns:a16="http://schemas.microsoft.com/office/drawing/2014/main" id="{218E095B-4870-4AD5-9C41-C16D59523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4716" y="188494"/>
            <a:ext cx="1048371" cy="104837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3"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83101" y="3578317"/>
            <a:ext cx="1054466" cy="469689"/>
            <a:chOff x="9841624" y="4115729"/>
            <a:chExt cx="602169" cy="268223"/>
          </a:xfrm>
          <a:solidFill>
            <a:schemeClr val="bg1"/>
          </a:solidFill>
        </p:grpSpPr>
        <p:sp>
          <p:nvSpPr>
            <p:cNvPr id="24" name="Freeform: Shape 23">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Shape 24">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Shape 25">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Shape 27">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0" name="Oval 29">
            <a:extLst>
              <a:ext uri="{FF2B5EF4-FFF2-40B4-BE49-F238E27FC236}">
                <a16:creationId xmlns:a16="http://schemas.microsoft.com/office/drawing/2014/main" id="{033BC44A-0661-43B4-9C14-FD5963C22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4525" y="4910353"/>
            <a:ext cx="468090" cy="468090"/>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Oval 31">
            <a:extLst>
              <a:ext uri="{FF2B5EF4-FFF2-40B4-BE49-F238E27FC236}">
                <a16:creationId xmlns:a16="http://schemas.microsoft.com/office/drawing/2014/main" id="{BE8CB2F0-2F5A-4EBD-B214-E0309C31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4525" y="4910353"/>
            <a:ext cx="468090" cy="468090"/>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Freeform: Shape 33">
            <a:extLst>
              <a:ext uri="{FF2B5EF4-FFF2-40B4-BE49-F238E27FC236}">
                <a16:creationId xmlns:a16="http://schemas.microsoft.com/office/drawing/2014/main" id="{FFD3887D-244B-4EC4-9208-E304984C5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22467" y="4200769"/>
            <a:ext cx="2769534" cy="2657232"/>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6" name="Freeform: Shape 35">
            <a:extLst>
              <a:ext uri="{FF2B5EF4-FFF2-40B4-BE49-F238E27FC236}">
                <a16:creationId xmlns:a16="http://schemas.microsoft.com/office/drawing/2014/main" id="{97224C31-855E-4593-8A58-5B2B0CC4F5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22467" y="4200769"/>
            <a:ext cx="2769534" cy="2657232"/>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38380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871F8-6D65-FA5A-D508-E2B8AD0921F2}"/>
              </a:ext>
            </a:extLst>
          </p:cNvPr>
          <p:cNvSpPr>
            <a:spLocks noGrp="1"/>
          </p:cNvSpPr>
          <p:nvPr>
            <p:ph type="title"/>
          </p:nvPr>
        </p:nvSpPr>
        <p:spPr>
          <a:xfrm>
            <a:off x="1097280" y="286604"/>
            <a:ext cx="10058400" cy="804260"/>
          </a:xfrm>
        </p:spPr>
        <p:txBody>
          <a:bodyPr/>
          <a:lstStyle/>
          <a:p>
            <a:r>
              <a:rPr lang="en-US" dirty="0"/>
              <a:t>2019-23 Percent Change by State</a:t>
            </a:r>
          </a:p>
        </p:txBody>
      </p:sp>
      <p:graphicFrame>
        <p:nvGraphicFramePr>
          <p:cNvPr id="6" name="Content Placeholder 5">
            <a:extLst>
              <a:ext uri="{FF2B5EF4-FFF2-40B4-BE49-F238E27FC236}">
                <a16:creationId xmlns:a16="http://schemas.microsoft.com/office/drawing/2014/main" id="{1F31A376-8FDA-8235-A409-34E81D3DF90A}"/>
              </a:ext>
            </a:extLst>
          </p:cNvPr>
          <p:cNvGraphicFramePr>
            <a:graphicFrameLocks noGrp="1"/>
          </p:cNvGraphicFramePr>
          <p:nvPr>
            <p:ph idx="1"/>
          </p:nvPr>
        </p:nvGraphicFramePr>
        <p:xfrm>
          <a:off x="-1" y="1283367"/>
          <a:ext cx="11976653" cy="50180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8206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871F8-6D65-FA5A-D508-E2B8AD0921F2}"/>
              </a:ext>
            </a:extLst>
          </p:cNvPr>
          <p:cNvSpPr>
            <a:spLocks noGrp="1"/>
          </p:cNvSpPr>
          <p:nvPr>
            <p:ph type="title"/>
          </p:nvPr>
        </p:nvSpPr>
        <p:spPr/>
        <p:txBody>
          <a:bodyPr/>
          <a:lstStyle/>
          <a:p>
            <a:r>
              <a:rPr lang="en-US" dirty="0"/>
              <a:t>2019-23 Percent Change by State</a:t>
            </a:r>
          </a:p>
        </p:txBody>
      </p:sp>
      <p:graphicFrame>
        <p:nvGraphicFramePr>
          <p:cNvPr id="6" name="Content Placeholder 5">
            <a:extLst>
              <a:ext uri="{FF2B5EF4-FFF2-40B4-BE49-F238E27FC236}">
                <a16:creationId xmlns:a16="http://schemas.microsoft.com/office/drawing/2014/main" id="{1F31A376-8FDA-8235-A409-34E81D3DF90A}"/>
              </a:ext>
            </a:extLst>
          </p:cNvPr>
          <p:cNvGraphicFramePr>
            <a:graphicFrameLocks noGrp="1"/>
          </p:cNvGraphicFramePr>
          <p:nvPr>
            <p:ph idx="1"/>
          </p:nvPr>
        </p:nvGraphicFramePr>
        <p:xfrm>
          <a:off x="1096963" y="2108200"/>
          <a:ext cx="10058400" cy="37607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5272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7FEC868-2624-EE6C-54AE-F27527D78924}"/>
              </a:ext>
            </a:extLst>
          </p:cNvPr>
          <p:cNvSpPr>
            <a:spLocks noGrp="1"/>
          </p:cNvSpPr>
          <p:nvPr>
            <p:ph type="title"/>
          </p:nvPr>
        </p:nvSpPr>
        <p:spPr>
          <a:xfrm>
            <a:off x="686834" y="1153572"/>
            <a:ext cx="3200400" cy="4461163"/>
          </a:xfrm>
        </p:spPr>
        <p:txBody>
          <a:bodyPr>
            <a:normAutofit/>
          </a:bodyPr>
          <a:lstStyle/>
          <a:p>
            <a:r>
              <a:rPr lang="en-US">
                <a:solidFill>
                  <a:srgbClr val="FFFFFF"/>
                </a:solidFill>
              </a:rPr>
              <a:t>Convenience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 Placeholder 2">
            <a:extLst>
              <a:ext uri="{FF2B5EF4-FFF2-40B4-BE49-F238E27FC236}">
                <a16:creationId xmlns:a16="http://schemas.microsoft.com/office/drawing/2014/main" id="{1AF91C64-2029-0FF6-E917-2AB88CC05316}"/>
              </a:ext>
            </a:extLst>
          </p:cNvPr>
          <p:cNvSpPr>
            <a:spLocks noGrp="1"/>
          </p:cNvSpPr>
          <p:nvPr>
            <p:ph type="body" idx="1"/>
          </p:nvPr>
        </p:nvSpPr>
        <p:spPr>
          <a:xfrm>
            <a:off x="4447308" y="591344"/>
            <a:ext cx="6906491" cy="5585619"/>
          </a:xfrm>
        </p:spPr>
        <p:txBody>
          <a:bodyPr anchor="ctr">
            <a:normAutofit/>
          </a:bodyPr>
          <a:lstStyle/>
          <a:p>
            <a:pPr marL="457200" indent="-457200">
              <a:spcAft>
                <a:spcPts val="600"/>
              </a:spcAft>
              <a:buFont typeface="Arial" panose="020B0604020202020204" pitchFamily="34" charset="0"/>
              <a:buChar char="•"/>
            </a:pPr>
            <a:r>
              <a:rPr lang="en-US" dirty="0"/>
              <a:t>Requirements for how many collection locations or events or services are needed under the state law</a:t>
            </a:r>
            <a:endParaRPr lang="en-US"/>
          </a:p>
          <a:p>
            <a:pPr marL="457200" indent="-457200">
              <a:spcAft>
                <a:spcPts val="600"/>
              </a:spcAft>
              <a:buFont typeface="Arial" panose="020B0604020202020204" pitchFamily="34" charset="0"/>
              <a:buChar char="•"/>
            </a:pPr>
            <a:r>
              <a:rPr lang="en-US" dirty="0"/>
              <a:t>Types of convenience:</a:t>
            </a:r>
            <a:endParaRPr lang="en-US"/>
          </a:p>
          <a:p>
            <a:pPr marL="914400" lvl="1" indent="-457200">
              <a:spcAft>
                <a:spcPts val="600"/>
              </a:spcAft>
              <a:buFont typeface="Arial" panose="020B0604020202020204" pitchFamily="34" charset="0"/>
              <a:buChar char="•"/>
            </a:pPr>
            <a:r>
              <a:rPr lang="en-US" dirty="0"/>
              <a:t>Certain number of sites per city, county or other geographic region; for example X number of collection sites for each city over 10k population</a:t>
            </a:r>
            <a:endParaRPr lang="en-US"/>
          </a:p>
          <a:p>
            <a:pPr marL="914400" lvl="1" indent="-457200">
              <a:spcAft>
                <a:spcPts val="600"/>
              </a:spcAft>
              <a:buFont typeface="Arial" panose="020B0604020202020204" pitchFamily="34" charset="0"/>
              <a:buChar char="•"/>
            </a:pPr>
            <a:r>
              <a:rPr lang="en-US" dirty="0"/>
              <a:t>Based on population or population density</a:t>
            </a:r>
            <a:endParaRPr lang="en-US"/>
          </a:p>
          <a:p>
            <a:pPr marL="914400" lvl="1" indent="-457200">
              <a:spcAft>
                <a:spcPts val="600"/>
              </a:spcAft>
              <a:buFont typeface="Arial" panose="020B0604020202020204" pitchFamily="34" charset="0"/>
              <a:buChar char="•"/>
            </a:pPr>
            <a:r>
              <a:rPr lang="en-US" dirty="0"/>
              <a:t>Average distance resident must travel to a collection location </a:t>
            </a:r>
            <a:endParaRPr lang="en-US"/>
          </a:p>
          <a:p>
            <a:pPr marL="457200" indent="-457200">
              <a:spcAft>
                <a:spcPts val="600"/>
              </a:spcAft>
              <a:buFont typeface="Arial" panose="020B0604020202020204" pitchFamily="34" charset="0"/>
              <a:buChar char="•"/>
            </a:pPr>
            <a:r>
              <a:rPr lang="en-US" dirty="0"/>
              <a:t>One day or recurring collection events may substitute for collection location requirement under certain laws</a:t>
            </a:r>
            <a:endParaRPr lang="en-US"/>
          </a:p>
          <a:p>
            <a:pPr marL="914400" lvl="1" indent="-457200">
              <a:spcAft>
                <a:spcPts val="600"/>
              </a:spcAft>
              <a:buFont typeface="Arial" panose="020B0604020202020204" pitchFamily="34" charset="0"/>
              <a:buChar char="•"/>
            </a:pPr>
            <a:r>
              <a:rPr lang="en-US" dirty="0"/>
              <a:t>Downside to events – time dependent and unpredictable collection volumes</a:t>
            </a:r>
            <a:endParaRPr lang="en-US"/>
          </a:p>
          <a:p>
            <a:pPr marL="914400" lvl="1" indent="-457200">
              <a:spcAft>
                <a:spcPts val="600"/>
              </a:spcAft>
              <a:buFont typeface="Arial" panose="020B0604020202020204" pitchFamily="34" charset="0"/>
              <a:buChar char="•"/>
            </a:pPr>
            <a:endParaRPr lang="en-US"/>
          </a:p>
        </p:txBody>
      </p:sp>
    </p:spTree>
    <p:extLst>
      <p:ext uri="{BB962C8B-B14F-4D97-AF65-F5344CB8AC3E}">
        <p14:creationId xmlns:p14="http://schemas.microsoft.com/office/powerpoint/2010/main" val="1352593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0513C8CD-D0FF-443A-B10D-97519B37FB73}"/>
              </a:ext>
            </a:extLst>
          </p:cNvPr>
          <p:cNvSpPr>
            <a:spLocks noGrp="1"/>
          </p:cNvSpPr>
          <p:nvPr>
            <p:ph type="title"/>
          </p:nvPr>
        </p:nvSpPr>
        <p:spPr>
          <a:xfrm>
            <a:off x="228600" y="990600"/>
            <a:ext cx="3200400" cy="4461163"/>
          </a:xfrm>
        </p:spPr>
        <p:txBody>
          <a:bodyPr>
            <a:normAutofit/>
          </a:bodyPr>
          <a:lstStyle/>
          <a:p>
            <a:r>
              <a:rPr lang="en-US" sz="4100" b="1" dirty="0">
                <a:solidFill>
                  <a:srgbClr val="FFFFFF"/>
                </a:solidFill>
                <a:latin typeface="Garamond" panose="02020404030301010803" pitchFamily="18" charset="0"/>
              </a:rPr>
              <a:t>Clearinghouse Model (IL/SC)</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E931CD0F-34A9-4806-8190-2DFB73239052}"/>
              </a:ext>
            </a:extLst>
          </p:cNvPr>
          <p:cNvSpPr>
            <a:spLocks noGrp="1"/>
          </p:cNvSpPr>
          <p:nvPr>
            <p:ph idx="1"/>
          </p:nvPr>
        </p:nvSpPr>
        <p:spPr>
          <a:xfrm>
            <a:off x="4447308" y="591344"/>
            <a:ext cx="6906491" cy="5585619"/>
          </a:xfrm>
        </p:spPr>
        <p:txBody>
          <a:bodyPr anchor="ctr">
            <a:normAutofit/>
          </a:bodyPr>
          <a:lstStyle/>
          <a:p>
            <a:pPr marL="457200" indent="-457200">
              <a:lnSpc>
                <a:spcPct val="90000"/>
              </a:lnSpc>
              <a:spcAft>
                <a:spcPts val="600"/>
              </a:spcAft>
              <a:buFont typeface="Arial" panose="020B0604020202020204" pitchFamily="34" charset="0"/>
              <a:buChar char="•"/>
            </a:pPr>
            <a:r>
              <a:rPr lang="en-US" sz="1500">
                <a:latin typeface="Corbel" panose="020B0503020204020204" pitchFamily="34" charset="0"/>
              </a:rPr>
              <a:t>Manufacturer responsibility, but instead of pounds targets, “convenience” standard </a:t>
            </a:r>
          </a:p>
          <a:p>
            <a:pPr marL="457200" indent="-457200">
              <a:lnSpc>
                <a:spcPct val="90000"/>
              </a:lnSpc>
              <a:spcAft>
                <a:spcPts val="600"/>
              </a:spcAft>
              <a:buFont typeface="Arial" panose="020B0604020202020204" pitchFamily="34" charset="0"/>
              <a:buChar char="•"/>
            </a:pPr>
            <a:r>
              <a:rPr lang="en-US" sz="1500">
                <a:latin typeface="Corbel" panose="020B0503020204020204" pitchFamily="34" charset="0"/>
              </a:rPr>
              <a:t>Counties and certain municipalities “opt in” to the manufacturer program</a:t>
            </a:r>
          </a:p>
          <a:p>
            <a:pPr marL="457200" indent="-457200">
              <a:lnSpc>
                <a:spcPct val="90000"/>
              </a:lnSpc>
              <a:spcAft>
                <a:spcPts val="600"/>
              </a:spcAft>
              <a:buFont typeface="Arial" panose="020B0604020202020204" pitchFamily="34" charset="0"/>
              <a:buChar char="•"/>
            </a:pPr>
            <a:r>
              <a:rPr lang="en-US" sz="1500">
                <a:latin typeface="Corbel" panose="020B0503020204020204" pitchFamily="34" charset="0"/>
              </a:rPr>
              <a:t>Each manufacturer must provide an “e-waste program” to transport/recycle residential CEDs for the ENTIRE ROSTER of counties (at least minimum number of sites) who opted in independently……</a:t>
            </a:r>
            <a:r>
              <a:rPr lang="en-US" sz="1500" b="1" u="sng">
                <a:latin typeface="Corbel" panose="020B0503020204020204" pitchFamily="34" charset="0"/>
              </a:rPr>
              <a:t>OR</a:t>
            </a:r>
          </a:p>
          <a:p>
            <a:pPr>
              <a:lnSpc>
                <a:spcPct val="90000"/>
              </a:lnSpc>
              <a:spcAft>
                <a:spcPts val="600"/>
              </a:spcAft>
            </a:pPr>
            <a:r>
              <a:rPr lang="en-US" sz="1500" i="1">
                <a:latin typeface="Corbel" panose="020B0503020204020204" pitchFamily="34" charset="0"/>
              </a:rPr>
              <a:t>Through a “manufacturer clearinghouse” – collection of manufacturers representing 50% or more of the total collection obligations</a:t>
            </a:r>
          </a:p>
          <a:p>
            <a:pPr>
              <a:lnSpc>
                <a:spcPct val="90000"/>
              </a:lnSpc>
              <a:spcAft>
                <a:spcPts val="600"/>
              </a:spcAft>
            </a:pPr>
            <a:endParaRPr lang="en-US" sz="1500" i="1">
              <a:latin typeface="Corbel" panose="020B0503020204020204" pitchFamily="34" charset="0"/>
            </a:endParaRPr>
          </a:p>
          <a:p>
            <a:pPr marL="457200" indent="-457200">
              <a:lnSpc>
                <a:spcPct val="90000"/>
              </a:lnSpc>
              <a:spcAft>
                <a:spcPts val="600"/>
              </a:spcAft>
              <a:buFont typeface="Arial" panose="020B0604020202020204" pitchFamily="34" charset="0"/>
              <a:buChar char="•"/>
            </a:pPr>
            <a:r>
              <a:rPr lang="en-US" sz="1500">
                <a:latin typeface="Corbel" panose="020B0503020204020204" pitchFamily="34" charset="0"/>
              </a:rPr>
              <a:t>All manufacturers in both states comply through a single Clearinghouse (admin by NCER)</a:t>
            </a:r>
          </a:p>
          <a:p>
            <a:pPr marL="914400" lvl="1" indent="-457200">
              <a:lnSpc>
                <a:spcPct val="90000"/>
              </a:lnSpc>
              <a:spcAft>
                <a:spcPts val="600"/>
              </a:spcAft>
              <a:buFont typeface="Arial" panose="020B0604020202020204" pitchFamily="34" charset="0"/>
              <a:buChar char="•"/>
            </a:pPr>
            <a:endParaRPr lang="en-US" sz="1500">
              <a:latin typeface="Corbel" panose="020B0503020204020204" pitchFamily="34" charset="0"/>
            </a:endParaRPr>
          </a:p>
        </p:txBody>
      </p:sp>
    </p:spTree>
    <p:extLst>
      <p:ext uri="{BB962C8B-B14F-4D97-AF65-F5344CB8AC3E}">
        <p14:creationId xmlns:p14="http://schemas.microsoft.com/office/powerpoint/2010/main" val="3474803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0386B26D-52EA-3D8D-B8DB-36BD7C2CE7FD}"/>
              </a:ext>
            </a:extLst>
          </p:cNvPr>
          <p:cNvSpPr>
            <a:spLocks noGrp="1"/>
          </p:cNvSpPr>
          <p:nvPr>
            <p:ph type="title"/>
          </p:nvPr>
        </p:nvSpPr>
        <p:spPr>
          <a:xfrm>
            <a:off x="686834" y="1153572"/>
            <a:ext cx="3200400" cy="4461163"/>
          </a:xfrm>
        </p:spPr>
        <p:txBody>
          <a:bodyPr>
            <a:normAutofit/>
          </a:bodyPr>
          <a:lstStyle/>
          <a:p>
            <a:r>
              <a:rPr lang="en-US">
                <a:solidFill>
                  <a:srgbClr val="FFFFFF"/>
                </a:solidFill>
              </a:rPr>
              <a:t>Benefits and Drawbacks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 Placeholder 2">
            <a:extLst>
              <a:ext uri="{FF2B5EF4-FFF2-40B4-BE49-F238E27FC236}">
                <a16:creationId xmlns:a16="http://schemas.microsoft.com/office/drawing/2014/main" id="{F3AFAED3-1AAF-E37E-8E80-673556A7588F}"/>
              </a:ext>
            </a:extLst>
          </p:cNvPr>
          <p:cNvSpPr>
            <a:spLocks noGrp="1"/>
          </p:cNvSpPr>
          <p:nvPr>
            <p:ph type="body" idx="1"/>
          </p:nvPr>
        </p:nvSpPr>
        <p:spPr>
          <a:xfrm>
            <a:off x="4343400" y="838200"/>
            <a:ext cx="6906491" cy="5585619"/>
          </a:xfrm>
        </p:spPr>
        <p:txBody>
          <a:bodyPr anchor="ctr">
            <a:normAutofit/>
          </a:bodyPr>
          <a:lstStyle/>
          <a:p>
            <a:pPr marL="457200" indent="-457200">
              <a:spcAft>
                <a:spcPts val="600"/>
              </a:spcAft>
              <a:buFont typeface="Arial" panose="020B0604020202020204" pitchFamily="34" charset="0"/>
              <a:buChar char="•"/>
            </a:pPr>
            <a:r>
              <a:rPr lang="en-US" sz="2600" dirty="0"/>
              <a:t>Convenience approach = no swings/penalties for targets based on sales</a:t>
            </a:r>
          </a:p>
          <a:p>
            <a:pPr marL="457200" indent="-457200">
              <a:spcAft>
                <a:spcPts val="600"/>
              </a:spcAft>
              <a:buFont typeface="Arial" panose="020B0604020202020204" pitchFamily="34" charset="0"/>
              <a:buChar char="•"/>
            </a:pPr>
            <a:r>
              <a:rPr lang="en-US" sz="2600" dirty="0"/>
              <a:t>Consistent sites for local government, no limits on </a:t>
            </a:r>
            <a:r>
              <a:rPr lang="en-US" sz="2600" dirty="0" err="1"/>
              <a:t>lbs</a:t>
            </a:r>
            <a:r>
              <a:rPr lang="en-US" sz="2600" dirty="0"/>
              <a:t> of covered material</a:t>
            </a:r>
          </a:p>
          <a:p>
            <a:pPr marL="457200" indent="-457200">
              <a:spcAft>
                <a:spcPts val="600"/>
              </a:spcAft>
              <a:buFont typeface="Arial" panose="020B0604020202020204" pitchFamily="34" charset="0"/>
              <a:buChar char="•"/>
            </a:pPr>
            <a:r>
              <a:rPr lang="en-US" sz="2600" dirty="0"/>
              <a:t>Funded by manufacturers for all truckload transport and recycling costs, no fees on upfront but collectors can charge at drop off</a:t>
            </a:r>
          </a:p>
          <a:p>
            <a:pPr marL="457200" indent="-457200">
              <a:spcAft>
                <a:spcPts val="600"/>
              </a:spcAft>
              <a:buFont typeface="Arial" panose="020B0604020202020204" pitchFamily="34" charset="0"/>
              <a:buChar char="•"/>
            </a:pPr>
            <a:r>
              <a:rPr lang="en-US" sz="2600" dirty="0"/>
              <a:t>Opt-In: allows for flexibility if local government not able to participate; can leave gaps in rural areas</a:t>
            </a:r>
          </a:p>
          <a:p>
            <a:pPr marL="457200" indent="-457200">
              <a:spcAft>
                <a:spcPts val="600"/>
              </a:spcAft>
              <a:buFont typeface="Arial" panose="020B0604020202020204" pitchFamily="34" charset="0"/>
              <a:buChar char="•"/>
            </a:pPr>
            <a:r>
              <a:rPr lang="en-US" sz="2600" dirty="0"/>
              <a:t>IL/SC laws- collection costs covered by local government  as part of shared responsibility. Some cannot fund for sites/events</a:t>
            </a:r>
          </a:p>
          <a:p>
            <a:pPr marL="457200" indent="-457200">
              <a:spcAft>
                <a:spcPts val="600"/>
              </a:spcAft>
              <a:buFont typeface="Arial" panose="020B0604020202020204" pitchFamily="34" charset="0"/>
              <a:buChar char="•"/>
            </a:pPr>
            <a:endParaRPr lang="en-US" sz="2600" dirty="0"/>
          </a:p>
          <a:p>
            <a:pPr marL="457200" indent="-457200">
              <a:spcAft>
                <a:spcPts val="600"/>
              </a:spcAft>
              <a:buFont typeface="Arial" panose="020B0604020202020204" pitchFamily="34" charset="0"/>
              <a:buChar char="•"/>
            </a:pPr>
            <a:endParaRPr lang="en-US" sz="2600" dirty="0"/>
          </a:p>
          <a:p>
            <a:pPr marL="457200" indent="-457200">
              <a:spcAft>
                <a:spcPts val="600"/>
              </a:spcAft>
              <a:buFont typeface="Arial" panose="020B0604020202020204" pitchFamily="34" charset="0"/>
              <a:buChar char="•"/>
            </a:pPr>
            <a:endParaRPr lang="en-US" sz="2600" dirty="0"/>
          </a:p>
        </p:txBody>
      </p:sp>
    </p:spTree>
    <p:extLst>
      <p:ext uri="{BB962C8B-B14F-4D97-AF65-F5344CB8AC3E}">
        <p14:creationId xmlns:p14="http://schemas.microsoft.com/office/powerpoint/2010/main" val="3286485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243DCE7-42FA-FDA9-D57C-F3AC63C21614}"/>
              </a:ext>
            </a:extLst>
          </p:cNvPr>
          <p:cNvSpPr>
            <a:spLocks noGrp="1"/>
          </p:cNvSpPr>
          <p:nvPr>
            <p:ph type="title"/>
          </p:nvPr>
        </p:nvSpPr>
        <p:spPr>
          <a:xfrm>
            <a:off x="152400" y="1447800"/>
            <a:ext cx="3200400" cy="4461163"/>
          </a:xfrm>
        </p:spPr>
        <p:txBody>
          <a:bodyPr>
            <a:normAutofit/>
          </a:bodyPr>
          <a:lstStyle/>
          <a:p>
            <a:r>
              <a:rPr lang="en-US" dirty="0">
                <a:solidFill>
                  <a:srgbClr val="FFFFFF"/>
                </a:solidFill>
              </a:rPr>
              <a:t>Transitions to EPR Programs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 Placeholder 2">
            <a:extLst>
              <a:ext uri="{FF2B5EF4-FFF2-40B4-BE49-F238E27FC236}">
                <a16:creationId xmlns:a16="http://schemas.microsoft.com/office/drawing/2014/main" id="{695B9FA0-B867-A498-A925-C1ED0E86B4D4}"/>
              </a:ext>
            </a:extLst>
          </p:cNvPr>
          <p:cNvSpPr>
            <a:spLocks noGrp="1"/>
          </p:cNvSpPr>
          <p:nvPr>
            <p:ph type="body" idx="1"/>
          </p:nvPr>
        </p:nvSpPr>
        <p:spPr>
          <a:xfrm>
            <a:off x="4447308" y="591344"/>
            <a:ext cx="6906491" cy="5585619"/>
          </a:xfrm>
        </p:spPr>
        <p:txBody>
          <a:bodyPr anchor="ctr">
            <a:normAutofit/>
          </a:bodyPr>
          <a:lstStyle/>
          <a:p>
            <a:pPr marL="457200" indent="-457200">
              <a:spcAft>
                <a:spcPts val="600"/>
              </a:spcAft>
              <a:buFont typeface="Arial" panose="020B0604020202020204" pitchFamily="34" charset="0"/>
              <a:buChar char="•"/>
            </a:pPr>
            <a:r>
              <a:rPr lang="en-US" dirty="0"/>
              <a:t>Collectors and recyclers operating before EPR programs will see changes, depending on who they work with</a:t>
            </a:r>
          </a:p>
          <a:p>
            <a:pPr marL="457200" indent="-457200">
              <a:spcAft>
                <a:spcPts val="600"/>
              </a:spcAft>
              <a:buFont typeface="Arial" panose="020B0604020202020204" pitchFamily="34" charset="0"/>
              <a:buChar char="•"/>
            </a:pPr>
            <a:r>
              <a:rPr lang="en-US" dirty="0"/>
              <a:t>Manufacturers and their “group plans” select recyclers to fulfill requirements that meet their standards</a:t>
            </a:r>
          </a:p>
          <a:p>
            <a:pPr marL="914400" lvl="1" indent="-457200">
              <a:spcAft>
                <a:spcPts val="600"/>
              </a:spcAft>
              <a:buFont typeface="Arial" panose="020B0604020202020204" pitchFamily="34" charset="0"/>
              <a:buChar char="•"/>
            </a:pPr>
            <a:r>
              <a:rPr lang="en-US" dirty="0"/>
              <a:t>Not necessarily the same recyclers that service municipalities and other collectors before the program takes effect</a:t>
            </a:r>
          </a:p>
          <a:p>
            <a:pPr marL="914400" lvl="1" indent="-457200">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860647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42B2FE83-7135-4EBE-BEB6-B517ECAEB81C}"/>
              </a:ext>
            </a:extLst>
          </p:cNvPr>
          <p:cNvSpPr txBox="1"/>
          <p:nvPr/>
        </p:nvSpPr>
        <p:spPr>
          <a:xfrm>
            <a:off x="686834" y="1153572"/>
            <a:ext cx="3200400" cy="44611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a:ln>
                  <a:noFill/>
                </a:ln>
                <a:solidFill>
                  <a:srgbClr val="FFFFFF"/>
                </a:solidFill>
                <a:effectLst/>
                <a:uLnTx/>
                <a:uFillTx/>
                <a:latin typeface="Calibri"/>
                <a:ea typeface="+mn-ea"/>
                <a:cs typeface="+mn-cs"/>
              </a:rPr>
              <a:t>Key Challenges &amp; Common Issues</a:t>
            </a: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1144D43B-2629-4649-8F15-CAA30CEA3940}"/>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What products should be covered, and how can programs adapt?</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How to balance equity and costs for manufacturers, collectors and recyclers</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Pounds goals, convenience, cost sharing?</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Challenges with multiple PROs/plans to approve and oversee, but allow choice for manufacturers</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Markets for problematic materials and markets</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CRT glass for many years</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Plastics, LCD screens, mercury</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Batteries – how to collect/manage safely, both for removable and embedded </a:t>
            </a:r>
            <a:r>
              <a:rPr kumimoji="0" lang="en-US" sz="1800" b="0" i="0" u="none" strike="noStrike" kern="1200" cap="none" spc="0" normalizeH="0" baseline="0" noProof="0">
                <a:ln>
                  <a:noFill/>
                </a:ln>
                <a:solidFill>
                  <a:prstClr val="black"/>
                </a:solidFill>
                <a:effectLst/>
                <a:uLnTx/>
                <a:uFillTx/>
                <a:latin typeface="Calibri"/>
                <a:ea typeface="+mn-ea"/>
                <a:cs typeface="+mn-cs"/>
              </a:rPr>
              <a:t>battery devices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4269172"/>
      </p:ext>
    </p:extLst>
  </p:cSld>
  <p:clrMapOvr>
    <a:masterClrMapping/>
  </p:clrMapOvr>
  <p:transition spd="med">
    <p:randomBa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1307591"/>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3998721" y="1337564"/>
            <a:ext cx="3812540" cy="939800"/>
          </a:xfrm>
          <a:prstGeom prst="rect">
            <a:avLst/>
          </a:prstGeom>
        </p:spPr>
        <p:txBody>
          <a:bodyPr vert="horz" wrap="square" lIns="0" tIns="12700" rIns="0" bIns="0" rtlCol="0">
            <a:spAutoFit/>
          </a:bodyPr>
          <a:lstStyle/>
          <a:p>
            <a:pPr marL="12700">
              <a:lnSpc>
                <a:spcPct val="100000"/>
              </a:lnSpc>
              <a:spcBef>
                <a:spcPts val="100"/>
              </a:spcBef>
            </a:pPr>
            <a:r>
              <a:rPr sz="6000" b="1" spc="5" dirty="0">
                <a:solidFill>
                  <a:srgbClr val="009900"/>
                </a:solidFill>
                <a:latin typeface="Garamond"/>
                <a:cs typeface="Garamond"/>
              </a:rPr>
              <a:t>Thank</a:t>
            </a:r>
            <a:r>
              <a:rPr sz="6000" b="1" spc="-55" dirty="0">
                <a:solidFill>
                  <a:srgbClr val="009900"/>
                </a:solidFill>
                <a:latin typeface="Garamond"/>
                <a:cs typeface="Garamond"/>
              </a:rPr>
              <a:t> </a:t>
            </a:r>
            <a:r>
              <a:rPr sz="6000" b="1" spc="-130" dirty="0">
                <a:solidFill>
                  <a:srgbClr val="009900"/>
                </a:solidFill>
                <a:latin typeface="Garamond"/>
                <a:cs typeface="Garamond"/>
              </a:rPr>
              <a:t>You!</a:t>
            </a:r>
            <a:endParaRPr sz="6000">
              <a:latin typeface="Garamond"/>
              <a:cs typeface="Garamond"/>
            </a:endParaRPr>
          </a:p>
        </p:txBody>
      </p:sp>
      <p:sp>
        <p:nvSpPr>
          <p:cNvPr id="4" name="object 4"/>
          <p:cNvSpPr txBox="1"/>
          <p:nvPr/>
        </p:nvSpPr>
        <p:spPr>
          <a:xfrm>
            <a:off x="4010914" y="3644265"/>
            <a:ext cx="2414905" cy="203200"/>
          </a:xfrm>
          <a:prstGeom prst="rect">
            <a:avLst/>
          </a:prstGeom>
        </p:spPr>
        <p:txBody>
          <a:bodyPr vert="horz" wrap="square" lIns="0" tIns="0" rIns="0" bIns="0" rtlCol="0">
            <a:spAutoFit/>
          </a:bodyPr>
          <a:lstStyle/>
          <a:p>
            <a:pPr marL="0" marR="0" lvl="0" indent="0" algn="l" defTabSz="914400" rtl="0" eaLnBrk="1" fontAlgn="auto" latinLnBrk="0" hangingPunct="1">
              <a:lnSpc>
                <a:spcPts val="1515"/>
              </a:lnSpc>
              <a:spcBef>
                <a:spcPts val="0"/>
              </a:spcBef>
              <a:spcAft>
                <a:spcPts val="0"/>
              </a:spcAft>
              <a:buClrTx/>
              <a:buSzTx/>
              <a:buFontTx/>
              <a:buNone/>
              <a:tabLst/>
              <a:defRPr/>
            </a:pPr>
            <a:r>
              <a:rPr kumimoji="0" sz="1600" b="0" i="0" u="none" strike="noStrike" kern="1200" cap="none" spc="-15" normalizeH="0" baseline="0" noProof="0" dirty="0">
                <a:ln>
                  <a:noFill/>
                </a:ln>
                <a:solidFill>
                  <a:prstClr val="black"/>
                </a:solidFill>
                <a:effectLst/>
                <a:uLnTx/>
                <a:uFillTx/>
                <a:latin typeface="Calibri"/>
                <a:ea typeface="+mn-ea"/>
                <a:cs typeface="Calibri"/>
                <a:hlinkClick r:id="rId3"/>
              </a:rPr>
              <a:t>www.electronicsrecycling.org</a:t>
            </a:r>
            <a:endParaRPr kumimoji="0" sz="16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object 5"/>
          <p:cNvSpPr txBox="1"/>
          <p:nvPr/>
        </p:nvSpPr>
        <p:spPr>
          <a:xfrm>
            <a:off x="4343400" y="4267200"/>
            <a:ext cx="3267075" cy="1667123"/>
          </a:xfrm>
          <a:prstGeom prst="rect">
            <a:avLst/>
          </a:prstGeom>
        </p:spPr>
        <p:txBody>
          <a:bodyPr vert="horz" wrap="square" lIns="0" tIns="12700" rIns="0" bIns="0" rtlCol="0">
            <a:spAutoFit/>
          </a:bodyPr>
          <a:lstStyle/>
          <a:p>
            <a:pPr marL="542925" marR="534035" lvl="0" indent="-1270" algn="ctr"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prstClr val="black"/>
                </a:solidFill>
                <a:effectLst/>
                <a:uLnTx/>
                <a:uFillTx/>
                <a:latin typeface="Corbel"/>
                <a:ea typeface="+mn-ea"/>
                <a:cs typeface="Corbel"/>
              </a:rPr>
              <a:t>Jason Linnell, </a:t>
            </a:r>
            <a:r>
              <a:rPr kumimoji="0" sz="1800" b="1" i="0" u="none" strike="noStrike" kern="1200" cap="none" spc="0" normalizeH="0" baseline="0" noProof="0" dirty="0">
                <a:ln>
                  <a:noFill/>
                </a:ln>
                <a:solidFill>
                  <a:prstClr val="black"/>
                </a:solidFill>
                <a:effectLst/>
                <a:uLnTx/>
                <a:uFillTx/>
                <a:latin typeface="Corbel"/>
                <a:ea typeface="+mn-ea"/>
                <a:cs typeface="Corbel"/>
              </a:rPr>
              <a:t>NCER  </a:t>
            </a:r>
            <a:r>
              <a:rPr kumimoji="0" sz="1800" b="1" i="0" u="none" strike="noStrike" kern="1200" cap="none" spc="-5" normalizeH="0" baseline="0" noProof="0" dirty="0">
                <a:ln>
                  <a:noFill/>
                </a:ln>
                <a:solidFill>
                  <a:prstClr val="black"/>
                </a:solidFill>
                <a:effectLst/>
                <a:uLnTx/>
                <a:uFillTx/>
                <a:latin typeface="Corbel"/>
                <a:ea typeface="+mn-ea"/>
                <a:cs typeface="Corbel"/>
              </a:rPr>
              <a:t>Phone: (304)</a:t>
            </a:r>
            <a:r>
              <a:rPr kumimoji="0" sz="1800" b="1" i="0" u="none" strike="noStrike" kern="1200" cap="none" spc="-25" normalizeH="0" baseline="0" noProof="0" dirty="0">
                <a:ln>
                  <a:noFill/>
                </a:ln>
                <a:solidFill>
                  <a:prstClr val="black"/>
                </a:solidFill>
                <a:effectLst/>
                <a:uLnTx/>
                <a:uFillTx/>
                <a:latin typeface="Corbel"/>
                <a:ea typeface="+mn-ea"/>
                <a:cs typeface="Corbel"/>
              </a:rPr>
              <a:t> </a:t>
            </a:r>
            <a:r>
              <a:rPr kumimoji="0" sz="1800" b="1" i="0" u="none" strike="noStrike" kern="1200" cap="none" spc="-10" normalizeH="0" baseline="0" noProof="0" dirty="0">
                <a:ln>
                  <a:noFill/>
                </a:ln>
                <a:solidFill>
                  <a:prstClr val="black"/>
                </a:solidFill>
                <a:effectLst/>
                <a:uLnTx/>
                <a:uFillTx/>
                <a:latin typeface="Corbel"/>
                <a:ea typeface="+mn-ea"/>
                <a:cs typeface="Corbel"/>
              </a:rPr>
              <a:t>374-8144</a:t>
            </a:r>
            <a:endParaRPr kumimoji="0" sz="1800" b="0" i="0" u="none" strike="noStrike" kern="1200" cap="none" spc="0" normalizeH="0" baseline="0" noProof="0" dirty="0">
              <a:ln>
                <a:noFill/>
              </a:ln>
              <a:solidFill>
                <a:prstClr val="black"/>
              </a:solidFill>
              <a:effectLst/>
              <a:uLnTx/>
              <a:uFillTx/>
              <a:latin typeface="Corbel"/>
              <a:ea typeface="+mn-ea"/>
              <a:cs typeface="Corbe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5" normalizeH="0" baseline="0" noProof="0" dirty="0">
                <a:ln>
                  <a:noFill/>
                </a:ln>
                <a:solidFill>
                  <a:prstClr val="black"/>
                </a:solidFill>
                <a:effectLst/>
                <a:uLnTx/>
                <a:uFillTx/>
                <a:latin typeface="Corbel"/>
                <a:ea typeface="+mn-ea"/>
                <a:cs typeface="Corbel"/>
                <a:hlinkClick r:id="rId4"/>
              </a:rPr>
              <a:t>jlinnell@electronicsrecycling.org</a:t>
            </a:r>
            <a:endParaRPr kumimoji="0" sz="1800" b="0" i="0" u="none" strike="noStrike" kern="1200" cap="none" spc="0" normalizeH="0" baseline="0" noProof="0" dirty="0">
              <a:ln>
                <a:noFill/>
              </a:ln>
              <a:solidFill>
                <a:prstClr val="black"/>
              </a:solidFill>
              <a:effectLst/>
              <a:uLnTx/>
              <a:uFillTx/>
              <a:latin typeface="Corbel"/>
              <a:ea typeface="+mn-ea"/>
              <a:cs typeface="Corbel"/>
            </a:endParaRPr>
          </a:p>
          <a:p>
            <a:pPr marL="0" marR="0" lvl="0" indent="0" algn="l" defTabSz="914400" rtl="0" eaLnBrk="1" fontAlgn="auto" latinLnBrk="0" hangingPunct="1">
              <a:lnSpc>
                <a:spcPct val="100000"/>
              </a:lnSpc>
              <a:spcBef>
                <a:spcPts val="25"/>
              </a:spcBef>
              <a:spcAft>
                <a:spcPts val="0"/>
              </a:spcAft>
              <a:buClrTx/>
              <a:buSzTx/>
              <a:buFontTx/>
              <a:buNone/>
              <a:tabLst/>
              <a:defRPr/>
            </a:pPr>
            <a:endParaRPr kumimoji="0" sz="1750" b="0" i="0" u="none" strike="noStrike" kern="1200" cap="none" spc="0" normalizeH="0" baseline="0" noProof="0" dirty="0">
              <a:ln>
                <a:noFill/>
              </a:ln>
              <a:solidFill>
                <a:prstClr val="black"/>
              </a:solidFill>
              <a:effectLst/>
              <a:uLnTx/>
              <a:uFillTx/>
              <a:latin typeface="Corbel"/>
              <a:ea typeface="+mn-ea"/>
              <a:cs typeface="Corbel"/>
            </a:endParaRPr>
          </a:p>
          <a:p>
            <a:pPr marL="154305" marR="147955" lvl="0" indent="0" algn="ctr" defTabSz="914400" rtl="0" eaLnBrk="1" fontAlgn="auto" latinLnBrk="0" hangingPunct="1">
              <a:lnSpc>
                <a:spcPct val="100000"/>
              </a:lnSpc>
              <a:spcBef>
                <a:spcPts val="0"/>
              </a:spcBef>
              <a:spcAft>
                <a:spcPts val="0"/>
              </a:spcAft>
              <a:buClrTx/>
              <a:buSzTx/>
              <a:buFontTx/>
              <a:buNone/>
              <a:tabLst/>
              <a:defRPr/>
            </a:pPr>
            <a:r>
              <a:rPr kumimoji="0" lang="en-US" sz="1800" b="1" i="0" u="heavy" strike="noStrike" kern="1200" cap="none" spc="-10" normalizeH="0" baseline="0" noProof="0" dirty="0">
                <a:ln>
                  <a:noFill/>
                </a:ln>
                <a:solidFill>
                  <a:srgbClr val="0462C1"/>
                </a:solidFill>
                <a:effectLst/>
                <a:uLnTx/>
                <a:uFill>
                  <a:solidFill>
                    <a:srgbClr val="0462C1"/>
                  </a:solidFill>
                </a:uFill>
                <a:latin typeface="Corbel"/>
                <a:ea typeface="+mn-ea"/>
                <a:cs typeface="Corbel"/>
              </a:rPr>
              <a:t>www.ecycleclearinghouse.org</a:t>
            </a:r>
            <a:r>
              <a:rPr kumimoji="0" sz="1800" b="1" i="0" u="heavy" strike="noStrike" kern="1200" cap="none" spc="-10" normalizeH="0" baseline="0" noProof="0" dirty="0">
                <a:ln>
                  <a:noFill/>
                </a:ln>
                <a:solidFill>
                  <a:srgbClr val="0462C1"/>
                </a:solidFill>
                <a:effectLst/>
                <a:uLnTx/>
                <a:uFill>
                  <a:solidFill>
                    <a:srgbClr val="0462C1"/>
                  </a:solidFill>
                </a:uFill>
                <a:latin typeface="Corbel"/>
                <a:ea typeface="+mn-ea"/>
                <a:cs typeface="Corbel"/>
                <a:hlinkClick r:id="rId5"/>
              </a:rPr>
              <a:t>www.electronicsrecycling.org</a:t>
            </a:r>
            <a:endParaRPr kumimoji="0" sz="1800" b="0" i="0" u="none" strike="noStrike" kern="1200" cap="none" spc="0" normalizeH="0" baseline="0" noProof="0" dirty="0">
              <a:ln>
                <a:noFill/>
              </a:ln>
              <a:solidFill>
                <a:prstClr val="black"/>
              </a:solidFill>
              <a:effectLst/>
              <a:uLnTx/>
              <a:uFillTx/>
              <a:latin typeface="Corbel"/>
              <a:ea typeface="+mn-ea"/>
              <a:cs typeface="Corbel"/>
            </a:endParaRPr>
          </a:p>
        </p:txBody>
      </p:sp>
      <p:sp>
        <p:nvSpPr>
          <p:cNvPr id="6" name="object 6"/>
          <p:cNvSpPr/>
          <p:nvPr/>
        </p:nvSpPr>
        <p:spPr>
          <a:xfrm>
            <a:off x="4088891" y="2296667"/>
            <a:ext cx="3339084" cy="1741931"/>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3F4215E-CDAA-D808-26B8-0386997E800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06F29A7-4A68-E5D0-8D93-57E6541A9272}"/>
              </a:ext>
            </a:extLst>
          </p:cNvPr>
          <p:cNvSpPr/>
          <p:nvPr/>
        </p:nvSpPr>
        <p:spPr>
          <a:xfrm>
            <a:off x="592836" y="1243583"/>
            <a:ext cx="11219815" cy="1905"/>
          </a:xfrm>
          <a:custGeom>
            <a:avLst/>
            <a:gdLst/>
            <a:ahLst/>
            <a:cxnLst/>
            <a:rect l="l" t="t" r="r" b="b"/>
            <a:pathLst>
              <a:path w="11219815" h="1905">
                <a:moveTo>
                  <a:pt x="0" y="0"/>
                </a:moveTo>
                <a:lnTo>
                  <a:pt x="11219688" y="1524"/>
                </a:lnTo>
              </a:path>
            </a:pathLst>
          </a:custGeom>
          <a:ln w="9525">
            <a:solidFill>
              <a:srgbClr val="2D2C71"/>
            </a:solidFill>
          </a:ln>
        </p:spPr>
        <p:txBody>
          <a:bodyPr wrap="square" lIns="0" tIns="0" rIns="0" bIns="0" rtlCol="0"/>
          <a:lstStyle/>
          <a:p>
            <a:endParaRPr/>
          </a:p>
        </p:txBody>
      </p:sp>
      <p:pic>
        <p:nvPicPr>
          <p:cNvPr id="3" name="object 3">
            <a:extLst>
              <a:ext uri="{FF2B5EF4-FFF2-40B4-BE49-F238E27FC236}">
                <a16:creationId xmlns:a16="http://schemas.microsoft.com/office/drawing/2014/main" id="{EBD43754-5584-75E0-EB53-4D5852C99F98}"/>
              </a:ext>
            </a:extLst>
          </p:cNvPr>
          <p:cNvPicPr/>
          <p:nvPr/>
        </p:nvPicPr>
        <p:blipFill>
          <a:blip r:embed="rId3" cstate="email">
            <a:extLst>
              <a:ext uri="{28A0092B-C50C-407E-A947-70E740481C1C}">
                <a14:useLocalDpi xmlns:a14="http://schemas.microsoft.com/office/drawing/2010/main"/>
              </a:ext>
            </a:extLst>
          </a:blip>
          <a:stretch>
            <a:fillRect/>
          </a:stretch>
        </p:blipFill>
        <p:spPr>
          <a:xfrm>
            <a:off x="10779252" y="146304"/>
            <a:ext cx="1005840" cy="1005840"/>
          </a:xfrm>
          <a:prstGeom prst="rect">
            <a:avLst/>
          </a:prstGeom>
        </p:spPr>
      </p:pic>
      <p:sp>
        <p:nvSpPr>
          <p:cNvPr id="4" name="object 4">
            <a:extLst>
              <a:ext uri="{FF2B5EF4-FFF2-40B4-BE49-F238E27FC236}">
                <a16:creationId xmlns:a16="http://schemas.microsoft.com/office/drawing/2014/main" id="{F017E10E-A63F-6644-8484-78F1AC1D06AC}"/>
              </a:ext>
            </a:extLst>
          </p:cNvPr>
          <p:cNvSpPr txBox="1">
            <a:spLocks noGrp="1"/>
          </p:cNvSpPr>
          <p:nvPr>
            <p:ph type="title"/>
          </p:nvPr>
        </p:nvSpPr>
        <p:spPr>
          <a:xfrm>
            <a:off x="622572" y="531336"/>
            <a:ext cx="8407399" cy="444352"/>
          </a:xfrm>
          <a:prstGeom prst="rect">
            <a:avLst/>
          </a:prstGeom>
        </p:spPr>
        <p:txBody>
          <a:bodyPr vert="horz" wrap="square" lIns="0" tIns="13335" rIns="0" bIns="0" rtlCol="0">
            <a:spAutoFit/>
          </a:bodyPr>
          <a:lstStyle/>
          <a:p>
            <a:pPr marL="12700">
              <a:lnSpc>
                <a:spcPct val="100000"/>
              </a:lnSpc>
              <a:spcBef>
                <a:spcPts val="105"/>
              </a:spcBef>
            </a:pPr>
            <a:r>
              <a:rPr lang="en-US"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rPr>
              <a:t>Clarifying questions</a:t>
            </a:r>
            <a:endParaRPr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6" name="object 6">
            <a:extLst>
              <a:ext uri="{FF2B5EF4-FFF2-40B4-BE49-F238E27FC236}">
                <a16:creationId xmlns:a16="http://schemas.microsoft.com/office/drawing/2014/main" id="{D2BBEE76-1B2E-1FAA-A8E3-F3CF3C096944}"/>
              </a:ext>
            </a:extLst>
          </p:cNvPr>
          <p:cNvSpPr txBox="1"/>
          <p:nvPr/>
        </p:nvSpPr>
        <p:spPr>
          <a:xfrm>
            <a:off x="11785092" y="6565212"/>
            <a:ext cx="366649" cy="130036"/>
          </a:xfrm>
          <a:prstGeom prst="rect">
            <a:avLst/>
          </a:prstGeom>
        </p:spPr>
        <p:txBody>
          <a:bodyPr vert="horz" wrap="square" lIns="0" tIns="0" rIns="0" bIns="0" rtlCol="0">
            <a:spAutoFit/>
          </a:bodyPr>
          <a:lstStyle/>
          <a:p>
            <a:pPr marL="38100">
              <a:lnSpc>
                <a:spcPts val="1045"/>
              </a:lnSpc>
            </a:pPr>
            <a:fld id="{81D60167-4931-47E6-BA6A-407CBD079E47}" type="slidenum">
              <a:rPr sz="1000" spc="-5" dirty="0">
                <a:latin typeface="Calibri"/>
                <a:cs typeface="Calibri"/>
              </a:rPr>
              <a:t>39</a:t>
            </a:fld>
            <a:endParaRPr sz="1000" dirty="0">
              <a:latin typeface="Calibri"/>
              <a:cs typeface="Calibri"/>
            </a:endParaRPr>
          </a:p>
        </p:txBody>
      </p:sp>
      <p:sp>
        <p:nvSpPr>
          <p:cNvPr id="8" name="Rectangle 1">
            <a:extLst>
              <a:ext uri="{FF2B5EF4-FFF2-40B4-BE49-F238E27FC236}">
                <a16:creationId xmlns:a16="http://schemas.microsoft.com/office/drawing/2014/main" id="{A9B90079-1B8F-87E1-A0FC-8568F508688F}"/>
              </a:ext>
            </a:extLst>
          </p:cNvPr>
          <p:cNvSpPr>
            <a:spLocks noChangeArrowheads="1"/>
          </p:cNvSpPr>
          <p:nvPr/>
        </p:nvSpPr>
        <p:spPr bwMode="auto">
          <a:xfrm>
            <a:off x="8153400" y="2209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4BFF204-1BA1-6556-AC95-AF970B432DF1}"/>
              </a:ext>
            </a:extLst>
          </p:cNvPr>
          <p:cNvSpPr txBox="1"/>
          <p:nvPr/>
        </p:nvSpPr>
        <p:spPr>
          <a:xfrm>
            <a:off x="1421892" y="2090172"/>
            <a:ext cx="9860280" cy="461665"/>
          </a:xfrm>
          <a:prstGeom prst="rect">
            <a:avLst/>
          </a:prstGeom>
          <a:noFill/>
        </p:spPr>
        <p:txBody>
          <a:bodyPr wrap="square">
            <a:spAutoFit/>
          </a:bodyPr>
          <a:lstStyle/>
          <a:p>
            <a:pPr marL="285750" indent="-285750" rtl="0" fontAlgn="base">
              <a:buFont typeface="Arial" panose="020B0604020202020204" pitchFamily="34" charset="0"/>
              <a:buChar char="•"/>
            </a:pPr>
            <a:r>
              <a:rPr lang="en-US" sz="24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t>What questions do you have for the presenters?</a:t>
            </a:r>
          </a:p>
        </p:txBody>
      </p:sp>
    </p:spTree>
    <p:extLst>
      <p:ext uri="{BB962C8B-B14F-4D97-AF65-F5344CB8AC3E}">
        <p14:creationId xmlns:p14="http://schemas.microsoft.com/office/powerpoint/2010/main" val="3640720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A20B937-24EC-7B58-09B8-7226B6623F65}"/>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CC7566EB-E224-DED2-4F65-D5BFDCC3DF2A}"/>
              </a:ext>
            </a:extLst>
          </p:cNvPr>
          <p:cNvPicPr/>
          <p:nvPr/>
        </p:nvPicPr>
        <p:blipFill>
          <a:blip r:embed="rId3" cstate="email">
            <a:extLst>
              <a:ext uri="{28A0092B-C50C-407E-A947-70E740481C1C}">
                <a14:useLocalDpi xmlns:a14="http://schemas.microsoft.com/office/drawing/2010/main"/>
              </a:ext>
            </a:extLst>
          </a:blip>
          <a:stretch>
            <a:fillRect/>
          </a:stretch>
        </p:blipFill>
        <p:spPr>
          <a:xfrm>
            <a:off x="10779252" y="146304"/>
            <a:ext cx="1005840" cy="1005840"/>
          </a:xfrm>
          <a:prstGeom prst="rect">
            <a:avLst/>
          </a:prstGeom>
        </p:spPr>
      </p:pic>
      <p:sp>
        <p:nvSpPr>
          <p:cNvPr id="6" name="object 6">
            <a:extLst>
              <a:ext uri="{FF2B5EF4-FFF2-40B4-BE49-F238E27FC236}">
                <a16:creationId xmlns:a16="http://schemas.microsoft.com/office/drawing/2014/main" id="{66FEEBDD-FCC6-4751-F1EE-945C13DE9376}"/>
              </a:ext>
            </a:extLst>
          </p:cNvPr>
          <p:cNvSpPr txBox="1"/>
          <p:nvPr/>
        </p:nvSpPr>
        <p:spPr>
          <a:xfrm>
            <a:off x="11775059" y="6543421"/>
            <a:ext cx="569341" cy="130036"/>
          </a:xfrm>
          <a:prstGeom prst="rect">
            <a:avLst/>
          </a:prstGeom>
        </p:spPr>
        <p:txBody>
          <a:bodyPr vert="horz" wrap="square" lIns="0" tIns="0" rIns="0" bIns="0" rtlCol="0">
            <a:spAutoFit/>
          </a:bodyPr>
          <a:lstStyle/>
          <a:p>
            <a:pPr marL="38100">
              <a:lnSpc>
                <a:spcPts val="1045"/>
              </a:lnSpc>
            </a:pPr>
            <a:fld id="{81D60167-4931-47E6-BA6A-407CBD079E47}" type="slidenum">
              <a:rPr sz="1000" spc="-5" dirty="0">
                <a:latin typeface="Calibri"/>
                <a:cs typeface="Calibri"/>
              </a:rPr>
              <a:t>4</a:t>
            </a:fld>
            <a:endParaRPr sz="1000">
              <a:latin typeface="Calibri"/>
              <a:cs typeface="Calibri"/>
            </a:endParaRPr>
          </a:p>
        </p:txBody>
      </p:sp>
      <p:graphicFrame>
        <p:nvGraphicFramePr>
          <p:cNvPr id="5" name="object 5">
            <a:extLst>
              <a:ext uri="{FF2B5EF4-FFF2-40B4-BE49-F238E27FC236}">
                <a16:creationId xmlns:a16="http://schemas.microsoft.com/office/drawing/2014/main" id="{B4F23561-3C98-8EE4-E36F-19C55404C734}"/>
              </a:ext>
            </a:extLst>
          </p:cNvPr>
          <p:cNvGraphicFramePr>
            <a:graphicFrameLocks noGrp="1"/>
          </p:cNvGraphicFramePr>
          <p:nvPr>
            <p:extLst>
              <p:ext uri="{D42A27DB-BD31-4B8C-83A1-F6EECF244321}">
                <p14:modId xmlns:p14="http://schemas.microsoft.com/office/powerpoint/2010/main" val="3470459474"/>
              </p:ext>
            </p:extLst>
          </p:nvPr>
        </p:nvGraphicFramePr>
        <p:xfrm>
          <a:off x="1085222" y="1762648"/>
          <a:ext cx="10550769" cy="2286000"/>
        </p:xfrm>
        <a:graphic>
          <a:graphicData uri="http://schemas.openxmlformats.org/drawingml/2006/table">
            <a:tbl>
              <a:tblPr firstRow="1" bandRow="1">
                <a:tableStyleId>{2D5ABB26-0587-4C30-8999-92F81FD0307C}</a:tableStyleId>
              </a:tblPr>
              <a:tblGrid>
                <a:gridCol w="1617785">
                  <a:extLst>
                    <a:ext uri="{9D8B030D-6E8A-4147-A177-3AD203B41FA5}">
                      <a16:colId xmlns:a16="http://schemas.microsoft.com/office/drawing/2014/main" val="20000"/>
                    </a:ext>
                  </a:extLst>
                </a:gridCol>
                <a:gridCol w="8932984">
                  <a:extLst>
                    <a:ext uri="{9D8B030D-6E8A-4147-A177-3AD203B41FA5}">
                      <a16:colId xmlns:a16="http://schemas.microsoft.com/office/drawing/2014/main" val="20001"/>
                    </a:ext>
                  </a:extLst>
                </a:gridCol>
              </a:tblGrid>
              <a:tr h="381000">
                <a:tc>
                  <a:txBody>
                    <a:bodyPr/>
                    <a:lstStyle/>
                    <a:p>
                      <a:pPr marL="65088" indent="0" algn="l">
                        <a:lnSpc>
                          <a:spcPct val="100000"/>
                        </a:lnSpc>
                        <a:spcBef>
                          <a:spcPts val="350"/>
                        </a:spcBef>
                        <a:tabLst/>
                      </a:pPr>
                      <a:r>
                        <a:rPr lang="en-US" sz="1400" b="1" i="0" spc="-10">
                          <a:latin typeface="Helvetica Neue" panose="02000503000000020004" pitchFamily="2" charset="0"/>
                          <a:ea typeface="Helvetica Neue" panose="02000503000000020004" pitchFamily="2" charset="0"/>
                          <a:cs typeface="Helvetica Neue" panose="02000503000000020004" pitchFamily="2" charset="0"/>
                        </a:rPr>
                        <a:t>Staff/consultant</a:t>
                      </a:r>
                      <a:endParaRPr sz="1400" b="1" i="0">
                        <a:latin typeface="Helvetica Neue" panose="02000503000000020004" pitchFamily="2" charset="0"/>
                        <a:ea typeface="Helvetica Neue" panose="02000503000000020004" pitchFamily="2" charset="0"/>
                        <a:cs typeface="Helvetica Neue" panose="02000503000000020004" pitchFamily="2" charset="0"/>
                      </a:endParaRPr>
                    </a:p>
                  </a:txBody>
                  <a:tcPr marL="45720" marR="45720"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75" indent="0" algn="l">
                        <a:lnSpc>
                          <a:spcPct val="100000"/>
                        </a:lnSpc>
                        <a:spcBef>
                          <a:spcPts val="350"/>
                        </a:spcBef>
                        <a:tabLst/>
                      </a:pPr>
                      <a:r>
                        <a:rPr lang="en-US" sz="1400" b="1" i="0" spc="-10">
                          <a:latin typeface="Helvetica Neue" panose="02000503000000020004" pitchFamily="2" charset="0"/>
                          <a:ea typeface="Helvetica Neue" panose="02000503000000020004" pitchFamily="2" charset="0"/>
                          <a:cs typeface="Helvetica Neue" panose="02000503000000020004" pitchFamily="2" charset="0"/>
                        </a:rPr>
                        <a:t>O</a:t>
                      </a:r>
                      <a:r>
                        <a:rPr sz="1400" b="1" i="0" spc="-10">
                          <a:latin typeface="Helvetica Neue" panose="02000503000000020004" pitchFamily="2" charset="0"/>
                          <a:ea typeface="Helvetica Neue" panose="02000503000000020004" pitchFamily="2" charset="0"/>
                          <a:cs typeface="Helvetica Neue" panose="02000503000000020004" pitchFamily="2" charset="0"/>
                        </a:rPr>
                        <a:t>rganization</a:t>
                      </a:r>
                      <a:endParaRPr sz="1400" b="1" i="0">
                        <a:latin typeface="Helvetica Neue" panose="02000503000000020004" pitchFamily="2" charset="0"/>
                        <a:ea typeface="Helvetica Neue" panose="02000503000000020004" pitchFamily="2" charset="0"/>
                        <a:cs typeface="Helvetica Neue" panose="02000503000000020004" pitchFamily="2" charset="0"/>
                      </a:endParaRPr>
                    </a:p>
                  </a:txBody>
                  <a:tcPr marL="45720" marR="4572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marL="91440" algn="l">
                        <a:lnSpc>
                          <a:spcPct val="100000"/>
                        </a:lnSpc>
                        <a:spcBef>
                          <a:spcPts val="350"/>
                        </a:spcBef>
                      </a:pPr>
                      <a:r>
                        <a:rPr lang="en-US" sz="1400" b="0" i="0">
                          <a:latin typeface="Helvetica Neue Light" panose="02000403000000020004" pitchFamily="2" charset="0"/>
                          <a:ea typeface="Helvetica Neue Light" panose="02000403000000020004" pitchFamily="2" charset="0"/>
                        </a:rPr>
                        <a:t>Greg Cooper</a:t>
                      </a:r>
                      <a:endParaRPr sz="140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75" indent="0" algn="l">
                        <a:lnSpc>
                          <a:spcPct val="100000"/>
                        </a:lnSpc>
                        <a:spcBef>
                          <a:spcPts val="350"/>
                        </a:spcBef>
                        <a:tabLst/>
                      </a:pPr>
                      <a:r>
                        <a:rPr lang="en-US" sz="1400" b="0" i="0">
                          <a:latin typeface="Helvetica Neue Light" panose="02000403000000020004" pitchFamily="2" charset="0"/>
                          <a:ea typeface="Helvetica Neue Light" panose="02000403000000020004" pitchFamily="2" charset="0"/>
                        </a:rPr>
                        <a:t>Director, Hazardous and Solid Waste, Massachusetts Department of Environmental Protection</a:t>
                      </a:r>
                      <a:endParaRPr sz="140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381000">
                <a:tc>
                  <a:txBody>
                    <a:bodyPr/>
                    <a:lstStyle/>
                    <a:p>
                      <a:pPr marL="91440" algn="l">
                        <a:lnSpc>
                          <a:spcPct val="100000"/>
                        </a:lnSpc>
                        <a:spcBef>
                          <a:spcPts val="350"/>
                        </a:spcBef>
                      </a:pPr>
                      <a:r>
                        <a:rPr lang="en-US" sz="1400" b="0" i="0" dirty="0">
                          <a:latin typeface="Helvetica Neue Light" panose="02000403000000020004" pitchFamily="2" charset="0"/>
                          <a:ea typeface="Helvetica Neue Light" panose="02000403000000020004" pitchFamily="2" charset="0"/>
                        </a:rPr>
                        <a:t>John Fischer</a:t>
                      </a:r>
                      <a:endParaRPr sz="1400" b="0" i="0" dirty="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75" indent="0" algn="l">
                        <a:lnSpc>
                          <a:spcPct val="100000"/>
                        </a:lnSpc>
                        <a:spcBef>
                          <a:spcPts val="350"/>
                        </a:spcBef>
                        <a:tabLst/>
                      </a:pPr>
                      <a:r>
                        <a:rPr lang="en-US" sz="1400" b="0" i="0" spc="-25" dirty="0">
                          <a:latin typeface="Helvetica Neue Light" panose="02000403000000020004" pitchFamily="2" charset="0"/>
                          <a:ea typeface="Helvetica Neue Light" panose="02000403000000020004" pitchFamily="2" charset="0"/>
                        </a:rPr>
                        <a:t>Deputy Director, Hazardous and Solid Waste, Massachusetts Department of Environmental Protection</a:t>
                      </a:r>
                      <a:endParaRPr sz="1400" b="0" i="0" dirty="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381000">
                <a:tc>
                  <a:txBody>
                    <a:bodyPr/>
                    <a:lstStyle/>
                    <a:p>
                      <a:pPr marL="91440" algn="l">
                        <a:lnSpc>
                          <a:spcPct val="100000"/>
                        </a:lnSpc>
                        <a:spcBef>
                          <a:spcPts val="350"/>
                        </a:spcBef>
                      </a:pPr>
                      <a:r>
                        <a:rPr lang="en-US" sz="1400" b="0" i="0" dirty="0">
                          <a:latin typeface="Helvetica Neue Light" panose="02000403000000020004" pitchFamily="2" charset="0"/>
                          <a:ea typeface="Helvetica Neue Light" panose="02000403000000020004" pitchFamily="2" charset="0"/>
                          <a:cs typeface="Helvetica Neue Roman" panose="02000503000000020004" pitchFamily="2" charset="0"/>
                        </a:rPr>
                        <a:t>Courtney Rainey</a:t>
                      </a:r>
                      <a:endParaRPr sz="1400" b="0" i="0" dirty="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75" indent="0" algn="l">
                        <a:lnSpc>
                          <a:spcPct val="100000"/>
                        </a:lnSpc>
                        <a:spcBef>
                          <a:spcPts val="350"/>
                        </a:spcBef>
                        <a:tabLst/>
                      </a:pPr>
                      <a:r>
                        <a:rPr lang="en-US" sz="1400" b="0" i="0" dirty="0">
                          <a:latin typeface="Helvetica Neue Light" panose="02000403000000020004" pitchFamily="2" charset="0"/>
                          <a:ea typeface="Helvetica Neue Light" panose="02000403000000020004" pitchFamily="2" charset="0"/>
                          <a:cs typeface="Helvetica Neue Roman" panose="02000503000000020004" pitchFamily="2" charset="0"/>
                        </a:rPr>
                        <a:t>Deputy Chief of Saff and Director of Government Affairs, Massachusetts Department of Environmental Protection</a:t>
                      </a:r>
                      <a:endParaRPr sz="1400" b="0" i="0" dirty="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556708787"/>
                  </a:ext>
                </a:extLst>
              </a:tr>
              <a:tr h="381000">
                <a:tc>
                  <a:txBody>
                    <a:bodyPr/>
                    <a:lstStyle/>
                    <a:p>
                      <a:pPr marL="91440" algn="l">
                        <a:lnSpc>
                          <a:spcPct val="100000"/>
                        </a:lnSpc>
                        <a:spcBef>
                          <a:spcPts val="350"/>
                        </a:spcBef>
                      </a:pPr>
                      <a:r>
                        <a:rPr lang="en-US" sz="1400" b="0" i="0" dirty="0">
                          <a:latin typeface="Helvetica Neue Light" panose="02000403000000020004" pitchFamily="2" charset="0"/>
                          <a:ea typeface="Helvetica Neue Light" panose="02000403000000020004" pitchFamily="2" charset="0"/>
                          <a:cs typeface="Helvetica Neue Roman" panose="02000503000000020004" pitchFamily="2" charset="0"/>
                        </a:rPr>
                        <a:t>Julie McNeill</a:t>
                      </a:r>
                      <a:endParaRPr sz="1400" b="0" i="0" dirty="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75" indent="0" algn="l">
                        <a:lnSpc>
                          <a:spcPct val="100000"/>
                        </a:lnSpc>
                        <a:spcBef>
                          <a:spcPts val="350"/>
                        </a:spcBef>
                        <a:tabLst/>
                      </a:pPr>
                      <a:r>
                        <a:rPr lang="en-US" sz="1400" b="0" i="0" dirty="0">
                          <a:latin typeface="Helvetica Neue Light" panose="02000403000000020004" pitchFamily="2" charset="0"/>
                          <a:ea typeface="Helvetica Neue Light" panose="02000403000000020004" pitchFamily="2" charset="0"/>
                          <a:cs typeface="Helvetica Neue Roman" panose="02000503000000020004" pitchFamily="2" charset="0"/>
                        </a:rPr>
                        <a:t>Attorney, Bureau of Air and Waste, Massachusetts Department of Environmental Protection</a:t>
                      </a:r>
                      <a:endParaRPr sz="1400" b="0" i="0" dirty="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887480083"/>
                  </a:ext>
                </a:extLst>
              </a:tr>
              <a:tr h="381000">
                <a:tc>
                  <a:txBody>
                    <a:bodyPr/>
                    <a:lstStyle/>
                    <a:p>
                      <a:pPr marL="91440" algn="l">
                        <a:lnSpc>
                          <a:spcPct val="100000"/>
                        </a:lnSpc>
                        <a:spcBef>
                          <a:spcPts val="350"/>
                        </a:spcBef>
                      </a:pPr>
                      <a:r>
                        <a:rPr lang="en-US" sz="1400" b="0" i="0" dirty="0">
                          <a:latin typeface="Helvetica Neue Light" panose="02000403000000020004" pitchFamily="2" charset="0"/>
                          <a:ea typeface="Helvetica Neue Light" panose="02000403000000020004" pitchFamily="2" charset="0"/>
                          <a:cs typeface="Helvetica Neue Roman" panose="02000503000000020004" pitchFamily="2" charset="0"/>
                        </a:rPr>
                        <a:t>Jennifer Haugh</a:t>
                      </a:r>
                      <a:endParaRPr sz="1400" b="0" i="0" dirty="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400" b="0" i="0" dirty="0">
                          <a:solidFill>
                            <a:schemeClr val="tx1"/>
                          </a:solidFill>
                          <a:latin typeface="Helvetica Neue Light" panose="02000403000000020004" pitchFamily="2" charset="0"/>
                          <a:ea typeface="Helvetica Neue Light" panose="02000403000000020004" pitchFamily="2" charset="0"/>
                          <a:cs typeface="+mn-cs"/>
                        </a:rPr>
                        <a:t>Vice President of Planning, GreenerU</a:t>
                      </a:r>
                    </a:p>
                  </a:txBody>
                  <a:tcPr marL="45720" marR="4572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9" name="object 2">
            <a:extLst>
              <a:ext uri="{FF2B5EF4-FFF2-40B4-BE49-F238E27FC236}">
                <a16:creationId xmlns:a16="http://schemas.microsoft.com/office/drawing/2014/main" id="{FEAEA055-7828-051E-139C-9B0CF58D273B}"/>
              </a:ext>
            </a:extLst>
          </p:cNvPr>
          <p:cNvSpPr/>
          <p:nvPr/>
        </p:nvSpPr>
        <p:spPr>
          <a:xfrm>
            <a:off x="592836" y="1243583"/>
            <a:ext cx="11219815" cy="1905"/>
          </a:xfrm>
          <a:custGeom>
            <a:avLst/>
            <a:gdLst/>
            <a:ahLst/>
            <a:cxnLst/>
            <a:rect l="l" t="t" r="r" b="b"/>
            <a:pathLst>
              <a:path w="11219815" h="1905">
                <a:moveTo>
                  <a:pt x="0" y="0"/>
                </a:moveTo>
                <a:lnTo>
                  <a:pt x="11219688" y="1524"/>
                </a:lnTo>
              </a:path>
            </a:pathLst>
          </a:custGeom>
          <a:ln w="9525">
            <a:solidFill>
              <a:srgbClr val="2D2C71"/>
            </a:solidFill>
          </a:ln>
        </p:spPr>
        <p:txBody>
          <a:bodyPr wrap="square" lIns="0" tIns="0" rIns="0" bIns="0" rtlCol="0"/>
          <a:lstStyle/>
          <a:p>
            <a:endParaRPr/>
          </a:p>
        </p:txBody>
      </p:sp>
      <p:sp>
        <p:nvSpPr>
          <p:cNvPr id="10" name="object 4">
            <a:extLst>
              <a:ext uri="{FF2B5EF4-FFF2-40B4-BE49-F238E27FC236}">
                <a16:creationId xmlns:a16="http://schemas.microsoft.com/office/drawing/2014/main" id="{2AE0FEE1-B079-5792-903E-F38E65D9391F}"/>
              </a:ext>
            </a:extLst>
          </p:cNvPr>
          <p:cNvSpPr txBox="1">
            <a:spLocks noGrp="1"/>
          </p:cNvSpPr>
          <p:nvPr>
            <p:ph type="title"/>
          </p:nvPr>
        </p:nvSpPr>
        <p:spPr>
          <a:xfrm>
            <a:off x="622572" y="531336"/>
            <a:ext cx="8407399" cy="444352"/>
          </a:xfrm>
          <a:prstGeom prst="rect">
            <a:avLst/>
          </a:prstGeom>
        </p:spPr>
        <p:txBody>
          <a:bodyPr vert="horz" wrap="square" lIns="0" tIns="13335" rIns="0" bIns="0" rtlCol="0">
            <a:spAutoFit/>
          </a:bodyPr>
          <a:lstStyle/>
          <a:p>
            <a:pPr marL="12700">
              <a:lnSpc>
                <a:spcPct val="100000"/>
              </a:lnSpc>
              <a:spcBef>
                <a:spcPts val="105"/>
              </a:spcBef>
            </a:pPr>
            <a:r>
              <a:rPr lang="en-US"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rPr>
              <a:t>Housekeeping: staff and consultants</a:t>
            </a:r>
            <a:endParaRPr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Tree>
    <p:extLst>
      <p:ext uri="{BB962C8B-B14F-4D97-AF65-F5344CB8AC3E}">
        <p14:creationId xmlns:p14="http://schemas.microsoft.com/office/powerpoint/2010/main" val="3036983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2D2C71"/>
        </a:solidFill>
        <a:effectLst/>
      </p:bgPr>
    </p:bg>
    <p:spTree>
      <p:nvGrpSpPr>
        <p:cNvPr id="1" name="">
          <a:extLst>
            <a:ext uri="{FF2B5EF4-FFF2-40B4-BE49-F238E27FC236}">
              <a16:creationId xmlns:a16="http://schemas.microsoft.com/office/drawing/2014/main" id="{21278BE7-8C06-889C-0A4E-9D250AAA9D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C00B6B-E128-9684-F536-7E9BF2917F8C}"/>
              </a:ext>
            </a:extLst>
          </p:cNvPr>
          <p:cNvSpPr>
            <a:spLocks noGrp="1"/>
          </p:cNvSpPr>
          <p:nvPr>
            <p:ph type="ctrTitle"/>
          </p:nvPr>
        </p:nvSpPr>
        <p:spPr>
          <a:xfrm>
            <a:off x="914400" y="2936557"/>
            <a:ext cx="10363200" cy="492443"/>
          </a:xfrm>
        </p:spPr>
        <p:txBody>
          <a:bodyPr/>
          <a:lstStyle/>
          <a:p>
            <a:pPr algn="ctr"/>
            <a:r>
              <a:rPr lang="en-US" dirty="0">
                <a:solidFill>
                  <a:schemeClr val="bg1"/>
                </a:solidFill>
                <a:latin typeface="Helvetica Neue Roman" panose="02000503000000020004" pitchFamily="2" charset="0"/>
                <a:ea typeface="Helvetica Neue Roman" panose="02000503000000020004" pitchFamily="2" charset="0"/>
                <a:cs typeface="Helvetica Neue Roman" panose="02000503000000020004" pitchFamily="2" charset="0"/>
              </a:rPr>
              <a:t>Bio break: </a:t>
            </a:r>
            <a:r>
              <a:rPr lang="en-US">
                <a:solidFill>
                  <a:schemeClr val="bg1"/>
                </a:solidFill>
                <a:latin typeface="Helvetica Neue Roman" panose="02000503000000020004" pitchFamily="2" charset="0"/>
                <a:ea typeface="Helvetica Neue Roman" panose="02000503000000020004" pitchFamily="2" charset="0"/>
                <a:cs typeface="Helvetica Neue Roman" panose="02000503000000020004" pitchFamily="2" charset="0"/>
              </a:rPr>
              <a:t>10 minutes</a:t>
            </a:r>
            <a:endParaRPr lang="en-US" dirty="0">
              <a:solidFill>
                <a:schemeClr val="bg1"/>
              </a:solidFill>
              <a:latin typeface="Helvetica Neue Roman" panose="02000503000000020004" pitchFamily="2" charset="0"/>
              <a:ea typeface="Helvetica Neue Roman" panose="02000503000000020004" pitchFamily="2" charset="0"/>
              <a:cs typeface="Helvetica Neue Roman" panose="02000503000000020004" pitchFamily="2" charset="0"/>
            </a:endParaRPr>
          </a:p>
        </p:txBody>
      </p:sp>
    </p:spTree>
    <p:extLst>
      <p:ext uri="{BB962C8B-B14F-4D97-AF65-F5344CB8AC3E}">
        <p14:creationId xmlns:p14="http://schemas.microsoft.com/office/powerpoint/2010/main" val="1000713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A40EDD5-496D-93A8-9D75-13C9DBF0F72A}"/>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099D67A7-E2B9-76FA-9FC0-C78995F167DD}"/>
              </a:ext>
            </a:extLst>
          </p:cNvPr>
          <p:cNvPicPr/>
          <p:nvPr/>
        </p:nvPicPr>
        <p:blipFill>
          <a:blip r:embed="rId3" cstate="email">
            <a:extLst>
              <a:ext uri="{28A0092B-C50C-407E-A947-70E740481C1C}">
                <a14:useLocalDpi xmlns:a14="http://schemas.microsoft.com/office/drawing/2010/main"/>
              </a:ext>
            </a:extLst>
          </a:blip>
          <a:stretch>
            <a:fillRect/>
          </a:stretch>
        </p:blipFill>
        <p:spPr>
          <a:xfrm>
            <a:off x="10779252" y="146304"/>
            <a:ext cx="1005840" cy="1005840"/>
          </a:xfrm>
          <a:prstGeom prst="rect">
            <a:avLst/>
          </a:prstGeom>
        </p:spPr>
      </p:pic>
      <p:sp>
        <p:nvSpPr>
          <p:cNvPr id="6" name="object 6">
            <a:extLst>
              <a:ext uri="{FF2B5EF4-FFF2-40B4-BE49-F238E27FC236}">
                <a16:creationId xmlns:a16="http://schemas.microsoft.com/office/drawing/2014/main" id="{BEA8CE7D-F3BC-68D8-1FCA-0C50BB086A68}"/>
              </a:ext>
            </a:extLst>
          </p:cNvPr>
          <p:cNvSpPr txBox="1"/>
          <p:nvPr/>
        </p:nvSpPr>
        <p:spPr>
          <a:xfrm rot="10800000" flipV="1">
            <a:off x="11430000" y="6553200"/>
            <a:ext cx="721741" cy="130036"/>
          </a:xfrm>
          <a:prstGeom prst="rect">
            <a:avLst/>
          </a:prstGeom>
        </p:spPr>
        <p:txBody>
          <a:bodyPr vert="horz" wrap="square" lIns="0" tIns="0" rIns="0" bIns="0" rtlCol="0">
            <a:spAutoFit/>
          </a:bodyPr>
          <a:lstStyle/>
          <a:p>
            <a:pPr marL="38100">
              <a:lnSpc>
                <a:spcPts val="1045"/>
              </a:lnSpc>
            </a:pPr>
            <a:fld id="{81D60167-4931-47E6-BA6A-407CBD079E47}" type="slidenum">
              <a:rPr sz="1000" spc="-5" dirty="0">
                <a:latin typeface="Calibri"/>
                <a:cs typeface="Calibri"/>
              </a:rPr>
              <a:t>41</a:t>
            </a:fld>
            <a:endParaRPr sz="1000">
              <a:latin typeface="Calibri"/>
              <a:cs typeface="Calibri"/>
            </a:endParaRPr>
          </a:p>
        </p:txBody>
      </p:sp>
      <p:sp>
        <p:nvSpPr>
          <p:cNvPr id="9" name="object 2">
            <a:extLst>
              <a:ext uri="{FF2B5EF4-FFF2-40B4-BE49-F238E27FC236}">
                <a16:creationId xmlns:a16="http://schemas.microsoft.com/office/drawing/2014/main" id="{D9598953-60AA-5200-6D27-1C1C18355139}"/>
              </a:ext>
            </a:extLst>
          </p:cNvPr>
          <p:cNvSpPr/>
          <p:nvPr/>
        </p:nvSpPr>
        <p:spPr>
          <a:xfrm>
            <a:off x="592836" y="1243583"/>
            <a:ext cx="11219815" cy="1905"/>
          </a:xfrm>
          <a:custGeom>
            <a:avLst/>
            <a:gdLst/>
            <a:ahLst/>
            <a:cxnLst/>
            <a:rect l="l" t="t" r="r" b="b"/>
            <a:pathLst>
              <a:path w="11219815" h="1905">
                <a:moveTo>
                  <a:pt x="0" y="0"/>
                </a:moveTo>
                <a:lnTo>
                  <a:pt x="11219688" y="1524"/>
                </a:lnTo>
              </a:path>
            </a:pathLst>
          </a:custGeom>
          <a:ln w="9525">
            <a:solidFill>
              <a:srgbClr val="2D2C71"/>
            </a:solidFill>
          </a:ln>
        </p:spPr>
        <p:txBody>
          <a:bodyPr wrap="square" lIns="0" tIns="0" rIns="0" bIns="0" rtlCol="0"/>
          <a:lstStyle/>
          <a:p>
            <a:endParaRPr/>
          </a:p>
        </p:txBody>
      </p:sp>
      <p:sp>
        <p:nvSpPr>
          <p:cNvPr id="10" name="object 4">
            <a:extLst>
              <a:ext uri="{FF2B5EF4-FFF2-40B4-BE49-F238E27FC236}">
                <a16:creationId xmlns:a16="http://schemas.microsoft.com/office/drawing/2014/main" id="{E730D589-6FAA-E2AB-F595-FC158228F7D7}"/>
              </a:ext>
            </a:extLst>
          </p:cNvPr>
          <p:cNvSpPr txBox="1">
            <a:spLocks noGrp="1"/>
          </p:cNvSpPr>
          <p:nvPr>
            <p:ph type="title"/>
          </p:nvPr>
        </p:nvSpPr>
        <p:spPr>
          <a:xfrm>
            <a:off x="622572" y="531336"/>
            <a:ext cx="8407399" cy="444352"/>
          </a:xfrm>
          <a:prstGeom prst="rect">
            <a:avLst/>
          </a:prstGeom>
        </p:spPr>
        <p:txBody>
          <a:bodyPr vert="horz" wrap="square" lIns="0" tIns="13335" rIns="0" bIns="0" rtlCol="0">
            <a:spAutoFit/>
          </a:bodyPr>
          <a:lstStyle/>
          <a:p>
            <a:pPr marL="12700">
              <a:lnSpc>
                <a:spcPct val="100000"/>
              </a:lnSpc>
              <a:spcBef>
                <a:spcPts val="105"/>
              </a:spcBef>
            </a:pPr>
            <a:r>
              <a:rPr lang="en-US" sz="2800" b="0" spc="-1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rPr>
              <a:t>Discussion</a:t>
            </a:r>
            <a:endParaRPr sz="2800" b="0" spc="-1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 name="TextBox 1">
            <a:extLst>
              <a:ext uri="{FF2B5EF4-FFF2-40B4-BE49-F238E27FC236}">
                <a16:creationId xmlns:a16="http://schemas.microsoft.com/office/drawing/2014/main" id="{99405DC7-40BE-6BA0-873B-EEC13597D2A1}"/>
              </a:ext>
            </a:extLst>
          </p:cNvPr>
          <p:cNvSpPr txBox="1"/>
          <p:nvPr/>
        </p:nvSpPr>
        <p:spPr>
          <a:xfrm>
            <a:off x="1421892" y="2090172"/>
            <a:ext cx="10224676" cy="2677656"/>
          </a:xfrm>
          <a:prstGeom prst="rect">
            <a:avLst/>
          </a:prstGeom>
          <a:noFill/>
        </p:spPr>
        <p:txBody>
          <a:bodyPr wrap="square">
            <a:spAutoFit/>
          </a:bodyPr>
          <a:lstStyle/>
          <a:p>
            <a:pPr marL="285750" indent="-285750" rtl="0" fontAlgn="base">
              <a:buFont typeface="Arial" panose="020B0604020202020204" pitchFamily="34" charset="0"/>
              <a:buChar char="•"/>
            </a:pPr>
            <a:r>
              <a:rPr lang="en-US" sz="24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t>Do you think an electronics EPR program would work in Massachusetts?</a:t>
            </a:r>
            <a:br>
              <a:rPr lang="en-US" sz="24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br>
            <a:endParaRPr lang="en-US" sz="24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endParaRPr>
          </a:p>
          <a:p>
            <a:pPr marL="285750" indent="-285750" rtl="0" fontAlgn="base">
              <a:buFont typeface="Arial" panose="020B0604020202020204" pitchFamily="34" charset="0"/>
              <a:buChar char="•"/>
            </a:pPr>
            <a:r>
              <a:rPr lang="en-US" sz="24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t>What are your concerns?</a:t>
            </a:r>
            <a:br>
              <a:rPr lang="en-US" sz="24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br>
            <a:endParaRPr lang="en-US" sz="24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endParaRPr>
          </a:p>
          <a:p>
            <a:pPr marL="285750" indent="-285750" rtl="0" fontAlgn="base">
              <a:buFont typeface="Arial" panose="020B0604020202020204" pitchFamily="34" charset="0"/>
              <a:buChar char="•"/>
            </a:pPr>
            <a:r>
              <a:rPr lang="en-US" sz="24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t>Does the Commission have other policy recommendations?</a:t>
            </a:r>
            <a:br>
              <a:rPr lang="en-US" sz="24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br>
            <a:endParaRPr lang="en-US" sz="24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endParaRPr>
          </a:p>
          <a:p>
            <a:pPr marL="285750" indent="-285750" rtl="0" fontAlgn="base">
              <a:buFont typeface="Arial" panose="020B0604020202020204" pitchFamily="34" charset="0"/>
              <a:buChar char="•"/>
            </a:pPr>
            <a:r>
              <a:rPr lang="en-US" sz="24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t>Is there any information missing that requires further research?</a:t>
            </a:r>
          </a:p>
        </p:txBody>
      </p:sp>
    </p:spTree>
    <p:extLst>
      <p:ext uri="{BB962C8B-B14F-4D97-AF65-F5344CB8AC3E}">
        <p14:creationId xmlns:p14="http://schemas.microsoft.com/office/powerpoint/2010/main" val="42674125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8568E7E-AF5D-8858-FC56-3740589DFAF1}"/>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5400880E-2290-DD3C-8B0E-6922991BD26C}"/>
              </a:ext>
            </a:extLst>
          </p:cNvPr>
          <p:cNvPicPr/>
          <p:nvPr/>
        </p:nvPicPr>
        <p:blipFill>
          <a:blip r:embed="rId3" cstate="email">
            <a:extLst>
              <a:ext uri="{28A0092B-C50C-407E-A947-70E740481C1C}">
                <a14:useLocalDpi xmlns:a14="http://schemas.microsoft.com/office/drawing/2010/main"/>
              </a:ext>
            </a:extLst>
          </a:blip>
          <a:stretch>
            <a:fillRect/>
          </a:stretch>
        </p:blipFill>
        <p:spPr>
          <a:xfrm>
            <a:off x="10779252" y="146304"/>
            <a:ext cx="1005840" cy="1005840"/>
          </a:xfrm>
          <a:prstGeom prst="rect">
            <a:avLst/>
          </a:prstGeom>
        </p:spPr>
      </p:pic>
      <p:sp>
        <p:nvSpPr>
          <p:cNvPr id="6" name="object 6">
            <a:extLst>
              <a:ext uri="{FF2B5EF4-FFF2-40B4-BE49-F238E27FC236}">
                <a16:creationId xmlns:a16="http://schemas.microsoft.com/office/drawing/2014/main" id="{9C21D8FC-1CD5-D5BD-8E06-4735CCB92847}"/>
              </a:ext>
            </a:extLst>
          </p:cNvPr>
          <p:cNvSpPr txBox="1"/>
          <p:nvPr/>
        </p:nvSpPr>
        <p:spPr>
          <a:xfrm rot="10800000" flipV="1">
            <a:off x="11430000" y="6553200"/>
            <a:ext cx="721741" cy="130036"/>
          </a:xfrm>
          <a:prstGeom prst="rect">
            <a:avLst/>
          </a:prstGeom>
        </p:spPr>
        <p:txBody>
          <a:bodyPr vert="horz" wrap="square" lIns="0" tIns="0" rIns="0" bIns="0" rtlCol="0">
            <a:spAutoFit/>
          </a:bodyPr>
          <a:lstStyle/>
          <a:p>
            <a:pPr marL="38100">
              <a:lnSpc>
                <a:spcPts val="1045"/>
              </a:lnSpc>
            </a:pPr>
            <a:fld id="{81D60167-4931-47E6-BA6A-407CBD079E47}" type="slidenum">
              <a:rPr sz="1000" spc="-5" dirty="0">
                <a:latin typeface="Calibri"/>
                <a:cs typeface="Calibri"/>
              </a:rPr>
              <a:t>42</a:t>
            </a:fld>
            <a:endParaRPr sz="1000">
              <a:latin typeface="Calibri"/>
              <a:cs typeface="Calibri"/>
            </a:endParaRPr>
          </a:p>
        </p:txBody>
      </p:sp>
      <p:sp>
        <p:nvSpPr>
          <p:cNvPr id="9" name="object 2">
            <a:extLst>
              <a:ext uri="{FF2B5EF4-FFF2-40B4-BE49-F238E27FC236}">
                <a16:creationId xmlns:a16="http://schemas.microsoft.com/office/drawing/2014/main" id="{82005D66-8247-4A58-C530-8053E5E6FA91}"/>
              </a:ext>
            </a:extLst>
          </p:cNvPr>
          <p:cNvSpPr/>
          <p:nvPr/>
        </p:nvSpPr>
        <p:spPr>
          <a:xfrm>
            <a:off x="592836" y="1243583"/>
            <a:ext cx="11219815" cy="1905"/>
          </a:xfrm>
          <a:custGeom>
            <a:avLst/>
            <a:gdLst/>
            <a:ahLst/>
            <a:cxnLst/>
            <a:rect l="l" t="t" r="r" b="b"/>
            <a:pathLst>
              <a:path w="11219815" h="1905">
                <a:moveTo>
                  <a:pt x="0" y="0"/>
                </a:moveTo>
                <a:lnTo>
                  <a:pt x="11219688" y="1524"/>
                </a:lnTo>
              </a:path>
            </a:pathLst>
          </a:custGeom>
          <a:ln w="9525">
            <a:solidFill>
              <a:srgbClr val="2D2C71"/>
            </a:solidFill>
          </a:ln>
        </p:spPr>
        <p:txBody>
          <a:bodyPr wrap="square" lIns="0" tIns="0" rIns="0" bIns="0" rtlCol="0"/>
          <a:lstStyle/>
          <a:p>
            <a:endParaRPr/>
          </a:p>
        </p:txBody>
      </p:sp>
      <p:sp>
        <p:nvSpPr>
          <p:cNvPr id="10" name="object 4">
            <a:extLst>
              <a:ext uri="{FF2B5EF4-FFF2-40B4-BE49-F238E27FC236}">
                <a16:creationId xmlns:a16="http://schemas.microsoft.com/office/drawing/2014/main" id="{4DC41007-0BB6-0FFF-F4B7-4B8EEB11218B}"/>
              </a:ext>
            </a:extLst>
          </p:cNvPr>
          <p:cNvSpPr txBox="1">
            <a:spLocks noGrp="1"/>
          </p:cNvSpPr>
          <p:nvPr>
            <p:ph type="title"/>
          </p:nvPr>
        </p:nvSpPr>
        <p:spPr>
          <a:xfrm>
            <a:off x="622572" y="531336"/>
            <a:ext cx="8407399" cy="444352"/>
          </a:xfrm>
          <a:prstGeom prst="rect">
            <a:avLst/>
          </a:prstGeom>
        </p:spPr>
        <p:txBody>
          <a:bodyPr vert="horz" wrap="square" lIns="0" tIns="13335" rIns="0" bIns="0" rtlCol="0">
            <a:spAutoFit/>
          </a:bodyPr>
          <a:lstStyle/>
          <a:p>
            <a:pPr marL="12700">
              <a:lnSpc>
                <a:spcPct val="100000"/>
              </a:lnSpc>
              <a:spcBef>
                <a:spcPts val="105"/>
              </a:spcBef>
            </a:pPr>
            <a:r>
              <a:rPr lang="en-US"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rPr>
              <a:t>Public comment</a:t>
            </a:r>
            <a:endParaRPr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 name="TextBox 1">
            <a:extLst>
              <a:ext uri="{FF2B5EF4-FFF2-40B4-BE49-F238E27FC236}">
                <a16:creationId xmlns:a16="http://schemas.microsoft.com/office/drawing/2014/main" id="{801C102D-DC64-C921-45E1-E067694DB7B8}"/>
              </a:ext>
            </a:extLst>
          </p:cNvPr>
          <p:cNvSpPr txBox="1"/>
          <p:nvPr/>
        </p:nvSpPr>
        <p:spPr>
          <a:xfrm>
            <a:off x="1593420" y="2182505"/>
            <a:ext cx="9218645" cy="2492990"/>
          </a:xfrm>
          <a:prstGeom prst="rect">
            <a:avLst/>
          </a:prstGeom>
          <a:noFill/>
        </p:spPr>
        <p:txBody>
          <a:bodyPr wrap="square">
            <a:spAutoFit/>
          </a:bodyPr>
          <a:lstStyle/>
          <a:p>
            <a:pPr rtl="0" fontAlgn="base"/>
            <a:r>
              <a:rPr lang="en-US" sz="20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t>Thank you for your interest in participating in today’s EPR Commission meeting.</a:t>
            </a:r>
            <a:endParaRPr lang="en-US" sz="2400" dirty="0">
              <a:solidFill>
                <a:srgbClr val="000000"/>
              </a:solidFill>
              <a:latin typeface="Helvetica Neue Light" panose="02000403000000020004" pitchFamily="2" charset="0"/>
              <a:ea typeface="Helvetica Neue Light" panose="02000403000000020004" pitchFamily="2" charset="0"/>
              <a:cs typeface="Helvetica Neue Roman" panose="02000503000000020004" pitchFamily="2" charset="0"/>
            </a:endParaRPr>
          </a:p>
          <a:p>
            <a:pPr rtl="0" fontAlgn="base"/>
            <a:endParaRPr lang="en-US" sz="2400" u="none" strike="noStrike" dirty="0">
              <a:solidFill>
                <a:srgbClr val="2D2C71"/>
              </a:solidFill>
              <a:effectLst/>
              <a:latin typeface="Helvetica Neue Medium" panose="02000503000000020004" pitchFamily="2" charset="0"/>
              <a:ea typeface="Helvetica Neue Medium" panose="02000503000000020004" pitchFamily="2" charset="0"/>
              <a:cs typeface="Helvetica Neue Medium" panose="02000503000000020004" pitchFamily="2" charset="0"/>
            </a:endParaRPr>
          </a:p>
          <a:p>
            <a:pPr rtl="0" fontAlgn="base"/>
            <a:r>
              <a:rPr lang="en-US" sz="2400" u="none" strike="noStrike" dirty="0">
                <a:solidFill>
                  <a:srgbClr val="2D2C71"/>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Please state your name and affiliation clearly for the record and keep your comments succinct (under three minutes).</a:t>
            </a:r>
          </a:p>
          <a:p>
            <a:pPr rtl="0" fontAlgn="base"/>
            <a:endParaRPr lang="en-US" sz="2400" dirty="0">
              <a:solidFill>
                <a:srgbClr val="000000"/>
              </a:solidFill>
              <a:latin typeface="Helvetica Neue Light" panose="02000403000000020004" pitchFamily="2" charset="0"/>
              <a:ea typeface="Helvetica Neue Light" panose="02000403000000020004" pitchFamily="2" charset="0"/>
              <a:cs typeface="Helvetica Neue Roman" panose="02000503000000020004" pitchFamily="2" charset="0"/>
            </a:endParaRPr>
          </a:p>
          <a:p>
            <a:pPr rtl="0" fontAlgn="base"/>
            <a:r>
              <a:rPr lang="en-US" sz="20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t>Written comments may be submitted through the EPR Commission website: </a:t>
            </a:r>
          </a:p>
          <a:p>
            <a:pPr rtl="0" fontAlgn="base"/>
            <a:r>
              <a:rPr lang="en-US" sz="20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t>https://</a:t>
            </a:r>
            <a:r>
              <a:rPr lang="en-US" sz="2000" u="none" strike="noStrike" dirty="0" err="1">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t>www.mass.gov</a:t>
            </a:r>
            <a:r>
              <a:rPr lang="en-US" sz="20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t>/info-details/extended-producer-responsibility-commission</a:t>
            </a:r>
          </a:p>
        </p:txBody>
      </p:sp>
    </p:spTree>
    <p:extLst>
      <p:ext uri="{BB962C8B-B14F-4D97-AF65-F5344CB8AC3E}">
        <p14:creationId xmlns:p14="http://schemas.microsoft.com/office/powerpoint/2010/main" val="37895346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2D2C71"/>
        </a:solidFill>
        <a:effectLst/>
      </p:bgPr>
    </p:bg>
    <p:spTree>
      <p:nvGrpSpPr>
        <p:cNvPr id="1" name="">
          <a:extLst>
            <a:ext uri="{FF2B5EF4-FFF2-40B4-BE49-F238E27FC236}">
              <a16:creationId xmlns:a16="http://schemas.microsoft.com/office/drawing/2014/main" id="{2EBEA5E7-D4F3-3AEE-5C4A-131825E1C8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8F0516-6F60-267E-1B13-734D42FB353E}"/>
              </a:ext>
            </a:extLst>
          </p:cNvPr>
          <p:cNvSpPr>
            <a:spLocks noGrp="1"/>
          </p:cNvSpPr>
          <p:nvPr>
            <p:ph type="ctrTitle"/>
          </p:nvPr>
        </p:nvSpPr>
        <p:spPr>
          <a:xfrm>
            <a:off x="914400" y="2936557"/>
            <a:ext cx="10363200" cy="492443"/>
          </a:xfrm>
        </p:spPr>
        <p:txBody>
          <a:bodyPr/>
          <a:lstStyle/>
          <a:p>
            <a:pPr algn="ctr"/>
            <a:r>
              <a:rPr lang="en-US" dirty="0">
                <a:solidFill>
                  <a:schemeClr val="bg1"/>
                </a:solidFill>
                <a:latin typeface="Helvetica Neue Roman" panose="02000503000000020004" pitchFamily="2" charset="0"/>
                <a:ea typeface="Helvetica Neue Roman" panose="02000503000000020004" pitchFamily="2" charset="0"/>
                <a:cs typeface="Helvetica Neue Roman" panose="02000503000000020004" pitchFamily="2" charset="0"/>
              </a:rPr>
              <a:t>Action</a:t>
            </a:r>
          </a:p>
        </p:txBody>
      </p:sp>
    </p:spTree>
    <p:extLst>
      <p:ext uri="{BB962C8B-B14F-4D97-AF65-F5344CB8AC3E}">
        <p14:creationId xmlns:p14="http://schemas.microsoft.com/office/powerpoint/2010/main" val="16845520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B902D4D-D1CE-47D4-3C9E-4C368C3DFA76}"/>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E251153F-D8A8-6133-8765-4504E224D3E3}"/>
              </a:ext>
            </a:extLst>
          </p:cNvPr>
          <p:cNvPicPr/>
          <p:nvPr/>
        </p:nvPicPr>
        <p:blipFill>
          <a:blip r:embed="rId3" cstate="email">
            <a:extLst>
              <a:ext uri="{28A0092B-C50C-407E-A947-70E740481C1C}">
                <a14:useLocalDpi xmlns:a14="http://schemas.microsoft.com/office/drawing/2010/main"/>
              </a:ext>
            </a:extLst>
          </a:blip>
          <a:stretch>
            <a:fillRect/>
          </a:stretch>
        </p:blipFill>
        <p:spPr>
          <a:xfrm>
            <a:off x="10779252" y="146304"/>
            <a:ext cx="1005840" cy="1005840"/>
          </a:xfrm>
          <a:prstGeom prst="rect">
            <a:avLst/>
          </a:prstGeom>
        </p:spPr>
      </p:pic>
      <p:sp>
        <p:nvSpPr>
          <p:cNvPr id="6" name="object 6">
            <a:extLst>
              <a:ext uri="{FF2B5EF4-FFF2-40B4-BE49-F238E27FC236}">
                <a16:creationId xmlns:a16="http://schemas.microsoft.com/office/drawing/2014/main" id="{872BBA07-E987-C73C-AE98-CA83EB0E202D}"/>
              </a:ext>
            </a:extLst>
          </p:cNvPr>
          <p:cNvSpPr txBox="1"/>
          <p:nvPr/>
        </p:nvSpPr>
        <p:spPr>
          <a:xfrm rot="10800000" flipV="1">
            <a:off x="11430000" y="6553200"/>
            <a:ext cx="721741" cy="130036"/>
          </a:xfrm>
          <a:prstGeom prst="rect">
            <a:avLst/>
          </a:prstGeom>
        </p:spPr>
        <p:txBody>
          <a:bodyPr vert="horz" wrap="square" lIns="0" tIns="0" rIns="0" bIns="0" rtlCol="0">
            <a:spAutoFit/>
          </a:bodyPr>
          <a:lstStyle/>
          <a:p>
            <a:pPr marL="38100">
              <a:lnSpc>
                <a:spcPts val="1045"/>
              </a:lnSpc>
            </a:pPr>
            <a:fld id="{81D60167-4931-47E6-BA6A-407CBD079E47}" type="slidenum">
              <a:rPr sz="1000" spc="-5" dirty="0">
                <a:latin typeface="Calibri"/>
                <a:cs typeface="Calibri"/>
              </a:rPr>
              <a:t>44</a:t>
            </a:fld>
            <a:endParaRPr sz="1000">
              <a:latin typeface="Calibri"/>
              <a:cs typeface="Calibri"/>
            </a:endParaRPr>
          </a:p>
        </p:txBody>
      </p:sp>
      <p:sp>
        <p:nvSpPr>
          <p:cNvPr id="9" name="object 2">
            <a:extLst>
              <a:ext uri="{FF2B5EF4-FFF2-40B4-BE49-F238E27FC236}">
                <a16:creationId xmlns:a16="http://schemas.microsoft.com/office/drawing/2014/main" id="{B92B62CF-C540-2672-FB94-1520406A60F2}"/>
              </a:ext>
            </a:extLst>
          </p:cNvPr>
          <p:cNvSpPr/>
          <p:nvPr/>
        </p:nvSpPr>
        <p:spPr>
          <a:xfrm>
            <a:off x="592836" y="1243583"/>
            <a:ext cx="11219815" cy="1905"/>
          </a:xfrm>
          <a:custGeom>
            <a:avLst/>
            <a:gdLst/>
            <a:ahLst/>
            <a:cxnLst/>
            <a:rect l="l" t="t" r="r" b="b"/>
            <a:pathLst>
              <a:path w="11219815" h="1905">
                <a:moveTo>
                  <a:pt x="0" y="0"/>
                </a:moveTo>
                <a:lnTo>
                  <a:pt x="11219688" y="1524"/>
                </a:lnTo>
              </a:path>
            </a:pathLst>
          </a:custGeom>
          <a:ln w="9525">
            <a:solidFill>
              <a:srgbClr val="2D2C71"/>
            </a:solidFill>
          </a:ln>
        </p:spPr>
        <p:txBody>
          <a:bodyPr wrap="square" lIns="0" tIns="0" rIns="0" bIns="0" rtlCol="0"/>
          <a:lstStyle/>
          <a:p>
            <a:endParaRPr/>
          </a:p>
        </p:txBody>
      </p:sp>
      <p:sp>
        <p:nvSpPr>
          <p:cNvPr id="10" name="object 4">
            <a:extLst>
              <a:ext uri="{FF2B5EF4-FFF2-40B4-BE49-F238E27FC236}">
                <a16:creationId xmlns:a16="http://schemas.microsoft.com/office/drawing/2014/main" id="{215C1855-2F56-A8F3-EAA5-C759BB563ECF}"/>
              </a:ext>
            </a:extLst>
          </p:cNvPr>
          <p:cNvSpPr txBox="1">
            <a:spLocks noGrp="1"/>
          </p:cNvSpPr>
          <p:nvPr>
            <p:ph type="title"/>
          </p:nvPr>
        </p:nvSpPr>
        <p:spPr>
          <a:xfrm>
            <a:off x="622572" y="531336"/>
            <a:ext cx="8407399" cy="444352"/>
          </a:xfrm>
          <a:prstGeom prst="rect">
            <a:avLst/>
          </a:prstGeom>
        </p:spPr>
        <p:txBody>
          <a:bodyPr vert="horz" wrap="square" lIns="0" tIns="13335" rIns="0" bIns="0" rtlCol="0">
            <a:spAutoFit/>
          </a:bodyPr>
          <a:lstStyle/>
          <a:p>
            <a:pPr marL="12700">
              <a:lnSpc>
                <a:spcPct val="100000"/>
              </a:lnSpc>
              <a:spcBef>
                <a:spcPts val="105"/>
              </a:spcBef>
            </a:pPr>
            <a:r>
              <a:rPr lang="en-US"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rPr>
              <a:t>Discussion topics: elements of electronics EPR</a:t>
            </a:r>
            <a:endParaRPr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 name="TextBox 1">
            <a:extLst>
              <a:ext uri="{FF2B5EF4-FFF2-40B4-BE49-F238E27FC236}">
                <a16:creationId xmlns:a16="http://schemas.microsoft.com/office/drawing/2014/main" id="{E12F600E-5413-9F26-7E5B-4534823B031D}"/>
              </a:ext>
            </a:extLst>
          </p:cNvPr>
          <p:cNvSpPr txBox="1"/>
          <p:nvPr/>
        </p:nvSpPr>
        <p:spPr>
          <a:xfrm>
            <a:off x="975050" y="4323306"/>
            <a:ext cx="10067730" cy="1200329"/>
          </a:xfrm>
          <a:prstGeom prst="rect">
            <a:avLst/>
          </a:prstGeom>
          <a:noFill/>
        </p:spPr>
        <p:txBody>
          <a:bodyPr wrap="square">
            <a:spAutoFit/>
          </a:bodyPr>
          <a:lstStyle/>
          <a:p>
            <a:r>
              <a:rPr lang="en-US" b="1" dirty="0">
                <a:solidFill>
                  <a:srgbClr val="2D2C71"/>
                </a:solidFill>
                <a:latin typeface="Helvetica Neue" panose="02000503000000020004" pitchFamily="2" charset="0"/>
                <a:ea typeface="Helvetica Neue" panose="02000503000000020004" pitchFamily="2" charset="0"/>
                <a:cs typeface="Helvetica Neue" panose="02000503000000020004" pitchFamily="2" charset="0"/>
              </a:rPr>
              <a:t>Options for vote or discussion:</a:t>
            </a:r>
          </a:p>
          <a:p>
            <a:endParaRPr lang="en-US" dirty="0">
              <a:solidFill>
                <a:srgbClr val="2D2C71"/>
              </a:solidFill>
              <a:latin typeface="Helvetica Neue Light" panose="02000403000000020004" pitchFamily="2" charset="0"/>
              <a:ea typeface="Helvetica Neue Light" panose="02000403000000020004" pitchFamily="2" charset="0"/>
            </a:endParaRPr>
          </a:p>
          <a:p>
            <a:pPr marL="285750" indent="-285750">
              <a:buFont typeface="Arial" panose="020B0604020202020204" pitchFamily="34" charset="0"/>
              <a:buChar char="•"/>
            </a:pPr>
            <a:r>
              <a:rPr lang="en-US" dirty="0">
                <a:solidFill>
                  <a:srgbClr val="2D2C71"/>
                </a:solidFill>
                <a:latin typeface="Helvetica Neue Light" panose="02000403000000020004" pitchFamily="2" charset="0"/>
                <a:ea typeface="Helvetica Neue Light" panose="02000403000000020004" pitchFamily="2" charset="0"/>
              </a:rPr>
              <a:t>Identify additional issues for consideration</a:t>
            </a:r>
          </a:p>
          <a:p>
            <a:pPr marL="285750" indent="-285750">
              <a:buFont typeface="Arial" panose="020B0604020202020204" pitchFamily="34" charset="0"/>
              <a:buChar char="•"/>
            </a:pPr>
            <a:r>
              <a:rPr lang="en-US" dirty="0">
                <a:solidFill>
                  <a:srgbClr val="2D2C71"/>
                </a:solidFill>
                <a:latin typeface="Helvetica Neue Light" panose="02000403000000020004" pitchFamily="2" charset="0"/>
                <a:ea typeface="Helvetica Neue Light" panose="02000403000000020004" pitchFamily="2" charset="0"/>
              </a:rPr>
              <a:t>Identify additional information needed</a:t>
            </a:r>
          </a:p>
        </p:txBody>
      </p:sp>
      <p:graphicFrame>
        <p:nvGraphicFramePr>
          <p:cNvPr id="4" name="Table 3">
            <a:extLst>
              <a:ext uri="{FF2B5EF4-FFF2-40B4-BE49-F238E27FC236}">
                <a16:creationId xmlns:a16="http://schemas.microsoft.com/office/drawing/2014/main" id="{B7444D35-1F6E-70D4-D41A-64C38E00DE77}"/>
              </a:ext>
            </a:extLst>
          </p:cNvPr>
          <p:cNvGraphicFramePr>
            <a:graphicFrameLocks noGrp="1"/>
          </p:cNvGraphicFramePr>
          <p:nvPr>
            <p:extLst>
              <p:ext uri="{D42A27DB-BD31-4B8C-83A1-F6EECF244321}">
                <p14:modId xmlns:p14="http://schemas.microsoft.com/office/powerpoint/2010/main" val="2599222624"/>
              </p:ext>
            </p:extLst>
          </p:nvPr>
        </p:nvGraphicFramePr>
        <p:xfrm>
          <a:off x="1062135" y="1677320"/>
          <a:ext cx="10067730" cy="2414016"/>
        </p:xfrm>
        <a:graphic>
          <a:graphicData uri="http://schemas.openxmlformats.org/drawingml/2006/table">
            <a:tbl>
              <a:tblPr firstRow="1" bandRow="1">
                <a:tableStyleId>{2D5ABB26-0587-4C30-8999-92F81FD0307C}</a:tableStyleId>
              </a:tblPr>
              <a:tblGrid>
                <a:gridCol w="3623387">
                  <a:extLst>
                    <a:ext uri="{9D8B030D-6E8A-4147-A177-3AD203B41FA5}">
                      <a16:colId xmlns:a16="http://schemas.microsoft.com/office/drawing/2014/main" val="2789784473"/>
                    </a:ext>
                  </a:extLst>
                </a:gridCol>
                <a:gridCol w="6444343">
                  <a:extLst>
                    <a:ext uri="{9D8B030D-6E8A-4147-A177-3AD203B41FA5}">
                      <a16:colId xmlns:a16="http://schemas.microsoft.com/office/drawing/2014/main" val="339911937"/>
                    </a:ext>
                  </a:extLst>
                </a:gridCol>
              </a:tblGrid>
              <a:tr h="370840">
                <a:tc>
                  <a:txBody>
                    <a:bodyPr/>
                    <a:lstStyle/>
                    <a:p>
                      <a:r>
                        <a:rPr lang="en-US" b="1" i="0" dirty="0">
                          <a:solidFill>
                            <a:srgbClr val="2D2C71"/>
                          </a:solidFill>
                          <a:latin typeface="Helvetica Neue" panose="02000503000000020004" pitchFamily="2" charset="0"/>
                          <a:ea typeface="Helvetica Neue" panose="02000503000000020004" pitchFamily="2" charset="0"/>
                          <a:cs typeface="Helvetica Neue" panose="02000503000000020004" pitchFamily="2" charset="0"/>
                        </a:rPr>
                        <a:t>Potential program parameters</a:t>
                      </a:r>
                    </a:p>
                  </a:txBody>
                  <a:tcPr marT="64008" marB="64008">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b="1" i="0" dirty="0">
                        <a:solidFill>
                          <a:srgbClr val="2D2C71"/>
                        </a:solidFill>
                        <a:latin typeface="Helvetica Neue" panose="02000503000000020004" pitchFamily="2" charset="0"/>
                        <a:ea typeface="Helvetica Neue" panose="02000503000000020004" pitchFamily="2" charset="0"/>
                        <a:cs typeface="Helvetica Neue" panose="02000503000000020004" pitchFamily="2" charset="0"/>
                      </a:endParaRPr>
                    </a:p>
                  </a:txBody>
                  <a:tcPr marT="64008" marB="64008">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256877925"/>
                  </a:ext>
                </a:extLst>
              </a:tr>
              <a:tr h="370840">
                <a:tc>
                  <a:txBody>
                    <a:bodyPr/>
                    <a:lstStyle/>
                    <a:p>
                      <a:r>
                        <a:rPr lang="en-US" b="0" i="0" dirty="0">
                          <a:solidFill>
                            <a:srgbClr val="2D2C71"/>
                          </a:solidFill>
                          <a:latin typeface="Helvetica Neue Light" panose="02000403000000020004" pitchFamily="2" charset="0"/>
                          <a:ea typeface="Helvetica Neue Light" panose="02000403000000020004" pitchFamily="2" charset="0"/>
                          <a:cs typeface="Helvetica Neue Roman" panose="02000503000000020004" pitchFamily="2" charset="0"/>
                        </a:rPr>
                        <a:t>Covered products*</a:t>
                      </a:r>
                    </a:p>
                  </a:txBody>
                  <a:tcPr marT="64008" marB="64008">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b="0" i="0" dirty="0">
                          <a:solidFill>
                            <a:srgbClr val="2D2C71"/>
                          </a:solidFill>
                          <a:latin typeface="Helvetica Neue Light" panose="02000403000000020004" pitchFamily="2" charset="0"/>
                          <a:ea typeface="Helvetica Neue Light" panose="02000403000000020004" pitchFamily="2" charset="0"/>
                          <a:cs typeface="Helvetica Neue Roman" panose="02000503000000020004" pitchFamily="2" charset="0"/>
                        </a:rPr>
                        <a:t>monitors, televisions, laptops, printers</a:t>
                      </a:r>
                    </a:p>
                  </a:txBody>
                  <a:tcPr marT="64008" marB="64008">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219137442"/>
                  </a:ext>
                </a:extLst>
              </a:tr>
              <a:tr h="370840">
                <a:tc>
                  <a:txBody>
                    <a:bodyPr/>
                    <a:lstStyle/>
                    <a:p>
                      <a:r>
                        <a:rPr lang="en-US" b="0" i="0" dirty="0">
                          <a:solidFill>
                            <a:srgbClr val="2D2C71"/>
                          </a:solidFill>
                          <a:latin typeface="Helvetica Neue Light" panose="02000403000000020004" pitchFamily="2" charset="0"/>
                          <a:ea typeface="Helvetica Neue Light" panose="02000403000000020004" pitchFamily="2" charset="0"/>
                          <a:cs typeface="Helvetica Neue Roman" panose="02000503000000020004" pitchFamily="2" charset="0"/>
                        </a:rPr>
                        <a:t>Additional products</a:t>
                      </a:r>
                    </a:p>
                  </a:txBody>
                  <a:tcPr marT="64008" marB="64008">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b="0" i="0" dirty="0">
                          <a:solidFill>
                            <a:srgbClr val="2D2C71"/>
                          </a:solidFill>
                          <a:latin typeface="Helvetica Neue Light" panose="02000403000000020004" pitchFamily="2" charset="0"/>
                          <a:ea typeface="Helvetica Neue Light" panose="02000403000000020004" pitchFamily="2" charset="0"/>
                          <a:cs typeface="Helvetica Neue Roman" panose="02000503000000020004" pitchFamily="2" charset="0"/>
                        </a:rPr>
                        <a:t>cell phones, video game consoles, video players, tablets</a:t>
                      </a:r>
                    </a:p>
                  </a:txBody>
                  <a:tcPr marT="64008" marB="64008">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02718697"/>
                  </a:ext>
                </a:extLst>
              </a:tr>
              <a:tr h="370840">
                <a:tc>
                  <a:txBody>
                    <a:bodyPr/>
                    <a:lstStyle/>
                    <a:p>
                      <a:r>
                        <a:rPr lang="en-US" b="0" i="0" dirty="0">
                          <a:solidFill>
                            <a:srgbClr val="2D2C71"/>
                          </a:solidFill>
                          <a:latin typeface="Helvetica Neue Light" panose="02000403000000020004" pitchFamily="2" charset="0"/>
                          <a:ea typeface="Helvetica Neue Light" panose="02000403000000020004" pitchFamily="2" charset="0"/>
                          <a:cs typeface="Helvetica Neue Roman" panose="02000503000000020004" pitchFamily="2" charset="0"/>
                        </a:rPr>
                        <a:t>Covered entities</a:t>
                      </a:r>
                    </a:p>
                  </a:txBody>
                  <a:tcPr marT="64008" marB="64008">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b="0" i="0" dirty="0">
                          <a:solidFill>
                            <a:srgbClr val="2D2C71"/>
                          </a:solidFill>
                          <a:latin typeface="Helvetica Neue Light" panose="02000403000000020004" pitchFamily="2" charset="0"/>
                          <a:ea typeface="Helvetica Neue Light" panose="02000403000000020004" pitchFamily="2" charset="0"/>
                          <a:cs typeface="Helvetica Neue Roman" panose="02000503000000020004" pitchFamily="2" charset="0"/>
                        </a:rPr>
                        <a:t>household, government (including public schools)</a:t>
                      </a:r>
                    </a:p>
                  </a:txBody>
                  <a:tcPr marT="64008" marB="64008">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562469259"/>
                  </a:ext>
                </a:extLst>
              </a:tr>
              <a:tr h="370840">
                <a:tc>
                  <a:txBody>
                    <a:bodyPr/>
                    <a:lstStyle/>
                    <a:p>
                      <a:r>
                        <a:rPr lang="en-US" b="0" i="0" dirty="0">
                          <a:solidFill>
                            <a:srgbClr val="2D2C71"/>
                          </a:solidFill>
                          <a:latin typeface="Helvetica Neue Light" panose="02000403000000020004" pitchFamily="2" charset="0"/>
                          <a:ea typeface="Helvetica Neue Light" panose="02000403000000020004" pitchFamily="2" charset="0"/>
                          <a:cs typeface="Helvetica Neue Roman" panose="02000503000000020004" pitchFamily="2" charset="0"/>
                        </a:rPr>
                        <a:t>Program funding</a:t>
                      </a:r>
                    </a:p>
                  </a:txBody>
                  <a:tcPr marT="64008" marB="64008">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b="0" i="0" dirty="0">
                          <a:solidFill>
                            <a:srgbClr val="2D2C71"/>
                          </a:solidFill>
                          <a:latin typeface="Helvetica Neue Light" panose="02000403000000020004" pitchFamily="2" charset="0"/>
                          <a:ea typeface="Helvetica Neue Light" panose="02000403000000020004" pitchFamily="2" charset="0"/>
                          <a:cs typeface="Helvetica Neue Roman" panose="02000503000000020004" pitchFamily="2" charset="0"/>
                        </a:rPr>
                        <a:t>market share vs. returned share</a:t>
                      </a:r>
                    </a:p>
                  </a:txBody>
                  <a:tcPr marT="64008" marB="64008">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714003686"/>
                  </a:ext>
                </a:extLst>
              </a:tr>
              <a:tr h="370840">
                <a:tc>
                  <a:txBody>
                    <a:bodyPr/>
                    <a:lstStyle/>
                    <a:p>
                      <a:r>
                        <a:rPr lang="en-US" b="0" i="0" dirty="0">
                          <a:solidFill>
                            <a:srgbClr val="2D2C71"/>
                          </a:solidFill>
                          <a:latin typeface="Helvetica Neue Light" panose="02000403000000020004" pitchFamily="2" charset="0"/>
                          <a:ea typeface="Helvetica Neue Light" panose="02000403000000020004" pitchFamily="2" charset="0"/>
                          <a:cs typeface="Helvetica Neue Roman" panose="02000503000000020004" pitchFamily="2" charset="0"/>
                        </a:rPr>
                        <a:t>Program goals</a:t>
                      </a:r>
                    </a:p>
                  </a:txBody>
                  <a:tcPr marT="64008" marB="64008">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b="0" i="0" dirty="0">
                          <a:solidFill>
                            <a:srgbClr val="2D2C71"/>
                          </a:solidFill>
                          <a:latin typeface="Helvetica Neue Light" panose="02000403000000020004" pitchFamily="2" charset="0"/>
                          <a:ea typeface="Helvetica Neue Light" panose="02000403000000020004" pitchFamily="2" charset="0"/>
                          <a:cs typeface="Helvetica Neue Roman" panose="02000503000000020004" pitchFamily="2" charset="0"/>
                        </a:rPr>
                        <a:t>performance, convenience, both</a:t>
                      </a:r>
                    </a:p>
                  </a:txBody>
                  <a:tcPr marT="64008" marB="64008">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886062222"/>
                  </a:ext>
                </a:extLst>
              </a:tr>
            </a:tbl>
          </a:graphicData>
        </a:graphic>
      </p:graphicFrame>
    </p:spTree>
    <p:extLst>
      <p:ext uri="{BB962C8B-B14F-4D97-AF65-F5344CB8AC3E}">
        <p14:creationId xmlns:p14="http://schemas.microsoft.com/office/powerpoint/2010/main" val="33594125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21552-71C2-74E2-A81B-C66184E2620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E1598F3-1ED4-7C23-2F11-E3D0729FFD00}"/>
              </a:ext>
            </a:extLst>
          </p:cNvPr>
          <p:cNvSpPr/>
          <p:nvPr/>
        </p:nvSpPr>
        <p:spPr>
          <a:xfrm>
            <a:off x="592836" y="1243583"/>
            <a:ext cx="11219815" cy="1905"/>
          </a:xfrm>
          <a:custGeom>
            <a:avLst/>
            <a:gdLst/>
            <a:ahLst/>
            <a:cxnLst/>
            <a:rect l="l" t="t" r="r" b="b"/>
            <a:pathLst>
              <a:path w="11219815" h="1905">
                <a:moveTo>
                  <a:pt x="0" y="0"/>
                </a:moveTo>
                <a:lnTo>
                  <a:pt x="11219688" y="1524"/>
                </a:lnTo>
              </a:path>
            </a:pathLst>
          </a:custGeom>
          <a:ln w="9525">
            <a:solidFill>
              <a:srgbClr val="2D2C71"/>
            </a:solidFill>
          </a:ln>
        </p:spPr>
        <p:txBody>
          <a:bodyPr wrap="square" lIns="0" tIns="0" rIns="0" bIns="0" rtlCol="0"/>
          <a:lstStyle/>
          <a:p>
            <a:endParaRPr/>
          </a:p>
        </p:txBody>
      </p:sp>
      <p:pic>
        <p:nvPicPr>
          <p:cNvPr id="3" name="object 3">
            <a:extLst>
              <a:ext uri="{FF2B5EF4-FFF2-40B4-BE49-F238E27FC236}">
                <a16:creationId xmlns:a16="http://schemas.microsoft.com/office/drawing/2014/main" id="{8B3CA47B-491D-CB2F-D527-0C1D98502DBB}"/>
              </a:ext>
            </a:extLst>
          </p:cNvPr>
          <p:cNvPicPr/>
          <p:nvPr/>
        </p:nvPicPr>
        <p:blipFill>
          <a:blip r:embed="rId3" cstate="email">
            <a:extLst>
              <a:ext uri="{28A0092B-C50C-407E-A947-70E740481C1C}">
                <a14:useLocalDpi xmlns:a14="http://schemas.microsoft.com/office/drawing/2010/main"/>
              </a:ext>
            </a:extLst>
          </a:blip>
          <a:stretch>
            <a:fillRect/>
          </a:stretch>
        </p:blipFill>
        <p:spPr>
          <a:xfrm>
            <a:off x="10779252" y="146304"/>
            <a:ext cx="1005840" cy="1005840"/>
          </a:xfrm>
          <a:prstGeom prst="rect">
            <a:avLst/>
          </a:prstGeom>
        </p:spPr>
      </p:pic>
      <p:sp>
        <p:nvSpPr>
          <p:cNvPr id="4" name="object 4">
            <a:extLst>
              <a:ext uri="{FF2B5EF4-FFF2-40B4-BE49-F238E27FC236}">
                <a16:creationId xmlns:a16="http://schemas.microsoft.com/office/drawing/2014/main" id="{0E11CB1B-CFEF-A597-0BDB-B91B9D5F2E10}"/>
              </a:ext>
            </a:extLst>
          </p:cNvPr>
          <p:cNvSpPr txBox="1">
            <a:spLocks noGrp="1"/>
          </p:cNvSpPr>
          <p:nvPr>
            <p:ph type="title"/>
          </p:nvPr>
        </p:nvSpPr>
        <p:spPr>
          <a:xfrm>
            <a:off x="622572" y="531336"/>
            <a:ext cx="9998536" cy="444352"/>
          </a:xfrm>
          <a:prstGeom prst="rect">
            <a:avLst/>
          </a:prstGeom>
        </p:spPr>
        <p:txBody>
          <a:bodyPr vert="horz" wrap="square" lIns="0" tIns="13335" rIns="0" bIns="0" rtlCol="0">
            <a:spAutoFit/>
          </a:bodyPr>
          <a:lstStyle/>
          <a:p>
            <a:pPr marL="12700">
              <a:lnSpc>
                <a:spcPct val="100000"/>
              </a:lnSpc>
              <a:spcBef>
                <a:spcPts val="105"/>
              </a:spcBef>
            </a:pPr>
            <a:r>
              <a:rPr lang="en-US"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rPr>
              <a:t>Temperature check on electronics EPR recommendation</a:t>
            </a:r>
            <a:endParaRPr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6" name="object 6">
            <a:extLst>
              <a:ext uri="{FF2B5EF4-FFF2-40B4-BE49-F238E27FC236}">
                <a16:creationId xmlns:a16="http://schemas.microsoft.com/office/drawing/2014/main" id="{533D15DC-8E61-AE8E-7856-8972973340C2}"/>
              </a:ext>
            </a:extLst>
          </p:cNvPr>
          <p:cNvSpPr txBox="1"/>
          <p:nvPr/>
        </p:nvSpPr>
        <p:spPr>
          <a:xfrm>
            <a:off x="11785092" y="6565212"/>
            <a:ext cx="366649" cy="130036"/>
          </a:xfrm>
          <a:prstGeom prst="rect">
            <a:avLst/>
          </a:prstGeom>
        </p:spPr>
        <p:txBody>
          <a:bodyPr vert="horz" wrap="square" lIns="0" tIns="0" rIns="0" bIns="0" rtlCol="0">
            <a:spAutoFit/>
          </a:bodyPr>
          <a:lstStyle/>
          <a:p>
            <a:pPr marL="38100">
              <a:lnSpc>
                <a:spcPts val="1045"/>
              </a:lnSpc>
            </a:pPr>
            <a:fld id="{81D60167-4931-47E6-BA6A-407CBD079E47}" type="slidenum">
              <a:rPr sz="1000" spc="-5" dirty="0">
                <a:latin typeface="Calibri"/>
                <a:cs typeface="Calibri"/>
              </a:rPr>
              <a:t>45</a:t>
            </a:fld>
            <a:endParaRPr sz="1000" dirty="0">
              <a:latin typeface="Calibri"/>
              <a:cs typeface="Calibri"/>
            </a:endParaRPr>
          </a:p>
        </p:txBody>
      </p:sp>
      <p:sp>
        <p:nvSpPr>
          <p:cNvPr id="8" name="Rectangle 1">
            <a:extLst>
              <a:ext uri="{FF2B5EF4-FFF2-40B4-BE49-F238E27FC236}">
                <a16:creationId xmlns:a16="http://schemas.microsoft.com/office/drawing/2014/main" id="{9F0793C9-E2E0-C885-8DD7-FED780A21370}"/>
              </a:ext>
            </a:extLst>
          </p:cNvPr>
          <p:cNvSpPr>
            <a:spLocks noChangeArrowheads="1"/>
          </p:cNvSpPr>
          <p:nvPr/>
        </p:nvSpPr>
        <p:spPr bwMode="auto">
          <a:xfrm>
            <a:off x="8153400" y="2209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 name="Picture 6" descr="A table of agreement with text&#10;&#10;Description automatically generated with medium confidence">
            <a:extLst>
              <a:ext uri="{FF2B5EF4-FFF2-40B4-BE49-F238E27FC236}">
                <a16:creationId xmlns:a16="http://schemas.microsoft.com/office/drawing/2014/main" id="{C954D1E3-4197-0F12-41CD-669EF7261C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8680" y="1663170"/>
            <a:ext cx="10374639" cy="4075750"/>
          </a:xfrm>
          <a:prstGeom prst="rect">
            <a:avLst/>
          </a:prstGeom>
        </p:spPr>
      </p:pic>
    </p:spTree>
    <p:extLst>
      <p:ext uri="{BB962C8B-B14F-4D97-AF65-F5344CB8AC3E}">
        <p14:creationId xmlns:p14="http://schemas.microsoft.com/office/powerpoint/2010/main" val="19519861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3D3C9-F8A0-0EB2-32E6-AC6DAA44501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C2AB9FE-E80D-0169-FDE7-FCCB2B6C1F97}"/>
              </a:ext>
            </a:extLst>
          </p:cNvPr>
          <p:cNvSpPr/>
          <p:nvPr/>
        </p:nvSpPr>
        <p:spPr>
          <a:xfrm>
            <a:off x="592836" y="1243583"/>
            <a:ext cx="11219815" cy="1905"/>
          </a:xfrm>
          <a:custGeom>
            <a:avLst/>
            <a:gdLst/>
            <a:ahLst/>
            <a:cxnLst/>
            <a:rect l="l" t="t" r="r" b="b"/>
            <a:pathLst>
              <a:path w="11219815" h="1905">
                <a:moveTo>
                  <a:pt x="0" y="0"/>
                </a:moveTo>
                <a:lnTo>
                  <a:pt x="11219688" y="1524"/>
                </a:lnTo>
              </a:path>
            </a:pathLst>
          </a:custGeom>
          <a:ln w="9525">
            <a:solidFill>
              <a:srgbClr val="2D2C71"/>
            </a:solidFill>
          </a:ln>
        </p:spPr>
        <p:txBody>
          <a:bodyPr wrap="square" lIns="0" tIns="0" rIns="0" bIns="0" rtlCol="0"/>
          <a:lstStyle/>
          <a:p>
            <a:endParaRPr/>
          </a:p>
        </p:txBody>
      </p:sp>
      <p:pic>
        <p:nvPicPr>
          <p:cNvPr id="3" name="object 3">
            <a:extLst>
              <a:ext uri="{FF2B5EF4-FFF2-40B4-BE49-F238E27FC236}">
                <a16:creationId xmlns:a16="http://schemas.microsoft.com/office/drawing/2014/main" id="{BA80FF6C-88BB-2AE6-2479-CCB6E256121B}"/>
              </a:ext>
            </a:extLst>
          </p:cNvPr>
          <p:cNvPicPr/>
          <p:nvPr/>
        </p:nvPicPr>
        <p:blipFill>
          <a:blip r:embed="rId3" cstate="email">
            <a:extLst>
              <a:ext uri="{28A0092B-C50C-407E-A947-70E740481C1C}">
                <a14:useLocalDpi xmlns:a14="http://schemas.microsoft.com/office/drawing/2010/main"/>
              </a:ext>
            </a:extLst>
          </a:blip>
          <a:stretch>
            <a:fillRect/>
          </a:stretch>
        </p:blipFill>
        <p:spPr>
          <a:xfrm>
            <a:off x="10779252" y="146304"/>
            <a:ext cx="1005840" cy="1005840"/>
          </a:xfrm>
          <a:prstGeom prst="rect">
            <a:avLst/>
          </a:prstGeom>
        </p:spPr>
      </p:pic>
      <p:sp>
        <p:nvSpPr>
          <p:cNvPr id="4" name="object 4">
            <a:extLst>
              <a:ext uri="{FF2B5EF4-FFF2-40B4-BE49-F238E27FC236}">
                <a16:creationId xmlns:a16="http://schemas.microsoft.com/office/drawing/2014/main" id="{80DE02AE-D025-5801-2ED9-7A8C222FA57A}"/>
              </a:ext>
            </a:extLst>
          </p:cNvPr>
          <p:cNvSpPr txBox="1">
            <a:spLocks noGrp="1"/>
          </p:cNvSpPr>
          <p:nvPr>
            <p:ph type="title"/>
          </p:nvPr>
        </p:nvSpPr>
        <p:spPr>
          <a:xfrm>
            <a:off x="622572" y="531336"/>
            <a:ext cx="9998536" cy="444352"/>
          </a:xfrm>
          <a:prstGeom prst="rect">
            <a:avLst/>
          </a:prstGeom>
        </p:spPr>
        <p:txBody>
          <a:bodyPr vert="horz" wrap="square" lIns="0" tIns="13335" rIns="0" bIns="0" rtlCol="0">
            <a:spAutoFit/>
          </a:bodyPr>
          <a:lstStyle/>
          <a:p>
            <a:pPr marL="12700">
              <a:lnSpc>
                <a:spcPct val="100000"/>
              </a:lnSpc>
              <a:spcBef>
                <a:spcPts val="105"/>
              </a:spcBef>
            </a:pPr>
            <a:r>
              <a:rPr lang="en-US"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rPr>
              <a:t>Temperature check on electronics EPR recommendation</a:t>
            </a:r>
            <a:endParaRPr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6" name="object 6">
            <a:extLst>
              <a:ext uri="{FF2B5EF4-FFF2-40B4-BE49-F238E27FC236}">
                <a16:creationId xmlns:a16="http://schemas.microsoft.com/office/drawing/2014/main" id="{BFE035F9-153E-CE5D-0EE4-673F8CBC3B6D}"/>
              </a:ext>
            </a:extLst>
          </p:cNvPr>
          <p:cNvSpPr txBox="1"/>
          <p:nvPr/>
        </p:nvSpPr>
        <p:spPr>
          <a:xfrm>
            <a:off x="11785092" y="6565212"/>
            <a:ext cx="366649" cy="130036"/>
          </a:xfrm>
          <a:prstGeom prst="rect">
            <a:avLst/>
          </a:prstGeom>
        </p:spPr>
        <p:txBody>
          <a:bodyPr vert="horz" wrap="square" lIns="0" tIns="0" rIns="0" bIns="0" rtlCol="0">
            <a:spAutoFit/>
          </a:bodyPr>
          <a:lstStyle/>
          <a:p>
            <a:pPr marL="38100">
              <a:lnSpc>
                <a:spcPts val="1045"/>
              </a:lnSpc>
            </a:pPr>
            <a:fld id="{81D60167-4931-47E6-BA6A-407CBD079E47}" type="slidenum">
              <a:rPr sz="1000" spc="-5" dirty="0">
                <a:latin typeface="Calibri"/>
                <a:cs typeface="Calibri"/>
              </a:rPr>
              <a:t>46</a:t>
            </a:fld>
            <a:endParaRPr sz="1000" dirty="0">
              <a:latin typeface="Calibri"/>
              <a:cs typeface="Calibri"/>
            </a:endParaRPr>
          </a:p>
        </p:txBody>
      </p:sp>
      <p:sp>
        <p:nvSpPr>
          <p:cNvPr id="8" name="Rectangle 1">
            <a:extLst>
              <a:ext uri="{FF2B5EF4-FFF2-40B4-BE49-F238E27FC236}">
                <a16:creationId xmlns:a16="http://schemas.microsoft.com/office/drawing/2014/main" id="{7BEC284E-D005-A758-8E58-2BEBD736DF3A}"/>
              </a:ext>
            </a:extLst>
          </p:cNvPr>
          <p:cNvSpPr>
            <a:spLocks noChangeArrowheads="1"/>
          </p:cNvSpPr>
          <p:nvPr/>
        </p:nvSpPr>
        <p:spPr bwMode="auto">
          <a:xfrm>
            <a:off x="8153400" y="2209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5" name="object 5">
            <a:extLst>
              <a:ext uri="{FF2B5EF4-FFF2-40B4-BE49-F238E27FC236}">
                <a16:creationId xmlns:a16="http://schemas.microsoft.com/office/drawing/2014/main" id="{0AEB93F1-EBE6-7C36-508D-B8D2FB550343}"/>
              </a:ext>
            </a:extLst>
          </p:cNvPr>
          <p:cNvGraphicFramePr>
            <a:graphicFrameLocks noGrp="1"/>
          </p:cNvGraphicFramePr>
          <p:nvPr>
            <p:extLst>
              <p:ext uri="{D42A27DB-BD31-4B8C-83A1-F6EECF244321}">
                <p14:modId xmlns:p14="http://schemas.microsoft.com/office/powerpoint/2010/main" val="2002929720"/>
              </p:ext>
            </p:extLst>
          </p:nvPr>
        </p:nvGraphicFramePr>
        <p:xfrm>
          <a:off x="546100" y="1402080"/>
          <a:ext cx="11175999" cy="4512564"/>
        </p:xfrm>
        <a:graphic>
          <a:graphicData uri="http://schemas.openxmlformats.org/drawingml/2006/table">
            <a:tbl>
              <a:tblPr firstRow="1" bandRow="1">
                <a:tableStyleId>{2D5ABB26-0587-4C30-8999-92F81FD0307C}</a:tableStyleId>
              </a:tblPr>
              <a:tblGrid>
                <a:gridCol w="2578100">
                  <a:extLst>
                    <a:ext uri="{9D8B030D-6E8A-4147-A177-3AD203B41FA5}">
                      <a16:colId xmlns:a16="http://schemas.microsoft.com/office/drawing/2014/main" val="20000"/>
                    </a:ext>
                  </a:extLst>
                </a:gridCol>
                <a:gridCol w="8597899">
                  <a:extLst>
                    <a:ext uri="{9D8B030D-6E8A-4147-A177-3AD203B41FA5}">
                      <a16:colId xmlns:a16="http://schemas.microsoft.com/office/drawing/2014/main" val="20001"/>
                    </a:ext>
                  </a:extLst>
                </a:gridCol>
              </a:tblGrid>
              <a:tr h="0">
                <a:tc>
                  <a:txBody>
                    <a:bodyPr/>
                    <a:lstStyle/>
                    <a:p>
                      <a:pPr marL="65088" indent="0" algn="l">
                        <a:lnSpc>
                          <a:spcPct val="100000"/>
                        </a:lnSpc>
                        <a:spcBef>
                          <a:spcPts val="350"/>
                        </a:spcBef>
                        <a:tabLst/>
                      </a:pPr>
                      <a:r>
                        <a:rPr sz="1050" b="1" i="0" spc="-10" dirty="0">
                          <a:latin typeface="Helvetica Neue" panose="02000503000000020004" pitchFamily="2" charset="0"/>
                          <a:ea typeface="Helvetica Neue" panose="02000503000000020004" pitchFamily="2" charset="0"/>
                          <a:cs typeface="Helvetica Neue" panose="02000503000000020004" pitchFamily="2" charset="0"/>
                        </a:rPr>
                        <a:t>Member</a:t>
                      </a:r>
                      <a:endParaRPr sz="1050" b="1" i="0" dirty="0">
                        <a:latin typeface="Helvetica Neue" panose="02000503000000020004" pitchFamily="2" charset="0"/>
                        <a:ea typeface="Helvetica Neue" panose="02000503000000020004" pitchFamily="2" charset="0"/>
                        <a:cs typeface="Helvetica Neue"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75" indent="0" algn="l">
                        <a:lnSpc>
                          <a:spcPct val="100000"/>
                        </a:lnSpc>
                        <a:spcBef>
                          <a:spcPts val="350"/>
                        </a:spcBef>
                        <a:tabLst/>
                      </a:pPr>
                      <a:r>
                        <a:rPr sz="1050" b="1" i="0" spc="-10" dirty="0">
                          <a:latin typeface="Helvetica Neue" panose="02000503000000020004" pitchFamily="2" charset="0"/>
                          <a:ea typeface="Helvetica Neue" panose="02000503000000020004" pitchFamily="2" charset="0"/>
                          <a:cs typeface="Helvetica Neue" panose="02000503000000020004" pitchFamily="2" charset="0"/>
                        </a:rPr>
                        <a:t>Agency</a:t>
                      </a:r>
                      <a:r>
                        <a:rPr lang="en-US" sz="1050" b="1" i="0" spc="-10" dirty="0">
                          <a:latin typeface="Helvetica Neue" panose="02000503000000020004" pitchFamily="2" charset="0"/>
                          <a:ea typeface="Helvetica Neue" panose="02000503000000020004" pitchFamily="2" charset="0"/>
                          <a:cs typeface="Helvetica Neue" panose="02000503000000020004" pitchFamily="2" charset="0"/>
                        </a:rPr>
                        <a:t> </a:t>
                      </a:r>
                      <a:r>
                        <a:rPr sz="1050" b="1" i="0" spc="-10" dirty="0">
                          <a:latin typeface="Helvetica Neue" panose="02000503000000020004" pitchFamily="2" charset="0"/>
                          <a:ea typeface="Helvetica Neue" panose="02000503000000020004" pitchFamily="2" charset="0"/>
                          <a:cs typeface="Helvetica Neue" panose="02000503000000020004" pitchFamily="2" charset="0"/>
                        </a:rPr>
                        <a:t>/</a:t>
                      </a:r>
                      <a:r>
                        <a:rPr lang="en-US" sz="1050" b="1" i="0" spc="-10" dirty="0">
                          <a:latin typeface="Helvetica Neue" panose="02000503000000020004" pitchFamily="2" charset="0"/>
                          <a:ea typeface="Helvetica Neue" panose="02000503000000020004" pitchFamily="2" charset="0"/>
                          <a:cs typeface="Helvetica Neue" panose="02000503000000020004" pitchFamily="2" charset="0"/>
                        </a:rPr>
                        <a:t> o</a:t>
                      </a:r>
                      <a:r>
                        <a:rPr sz="1050" b="1" i="0" spc="-10" dirty="0">
                          <a:latin typeface="Helvetica Neue" panose="02000503000000020004" pitchFamily="2" charset="0"/>
                          <a:ea typeface="Helvetica Neue" panose="02000503000000020004" pitchFamily="2" charset="0"/>
                          <a:cs typeface="Helvetica Neue" panose="02000503000000020004" pitchFamily="2" charset="0"/>
                        </a:rPr>
                        <a:t>rganization</a:t>
                      </a:r>
                      <a:endParaRPr sz="1050" b="1" i="0" dirty="0">
                        <a:latin typeface="Helvetica Neue" panose="02000503000000020004" pitchFamily="2" charset="0"/>
                        <a:ea typeface="Helvetica Neue" panose="02000503000000020004" pitchFamily="2" charset="0"/>
                        <a:cs typeface="Helvetica Neue" panose="02000503000000020004" pitchFamily="2" charset="0"/>
                      </a:endParaRP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91440" algn="l">
                        <a:lnSpc>
                          <a:spcPct val="100000"/>
                        </a:lnSpc>
                        <a:spcBef>
                          <a:spcPts val="350"/>
                        </a:spcBef>
                      </a:pPr>
                      <a:r>
                        <a:rPr sz="1050" b="0" i="0">
                          <a:latin typeface="Helvetica Neue Light" panose="02000403000000020004" pitchFamily="2" charset="0"/>
                          <a:ea typeface="Helvetica Neue Light" panose="02000403000000020004" pitchFamily="2" charset="0"/>
                        </a:rPr>
                        <a:t>CHAIR:</a:t>
                      </a:r>
                      <a:r>
                        <a:rPr sz="1050" b="0" i="0" spc="-65">
                          <a:latin typeface="Helvetica Neue Light" panose="02000403000000020004" pitchFamily="2" charset="0"/>
                          <a:ea typeface="Helvetica Neue Light" panose="02000403000000020004" pitchFamily="2" charset="0"/>
                        </a:rPr>
                        <a:t> </a:t>
                      </a:r>
                      <a:r>
                        <a:rPr lang="en-US" sz="1050" b="0" i="0">
                          <a:latin typeface="Helvetica Neue Light" panose="02000403000000020004" pitchFamily="2" charset="0"/>
                          <a:ea typeface="Helvetica Neue Light" panose="02000403000000020004" pitchFamily="2" charset="0"/>
                        </a:rPr>
                        <a:t>John </a:t>
                      </a:r>
                      <a:r>
                        <a:rPr lang="en-US" sz="1050" b="0" i="0" err="1">
                          <a:latin typeface="Helvetica Neue Light" panose="02000403000000020004" pitchFamily="2" charset="0"/>
                          <a:ea typeface="Helvetica Neue Light" panose="02000403000000020004" pitchFamily="2" charset="0"/>
                        </a:rPr>
                        <a:t>Beling</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75" indent="0" algn="l">
                        <a:lnSpc>
                          <a:spcPct val="100000"/>
                        </a:lnSpc>
                        <a:spcBef>
                          <a:spcPts val="350"/>
                        </a:spcBef>
                        <a:tabLst/>
                      </a:pPr>
                      <a:r>
                        <a:rPr lang="en-US" sz="1050" b="0" i="0" dirty="0">
                          <a:latin typeface="Helvetica Neue Light" panose="02000403000000020004" pitchFamily="2" charset="0"/>
                          <a:ea typeface="Helvetica Neue Light" panose="02000403000000020004" pitchFamily="2" charset="0"/>
                        </a:rPr>
                        <a:t>Deputy Commissioner, Massachusetts Department of Environmental Protection</a:t>
                      </a:r>
                      <a:endParaRPr sz="1050" b="0" i="0" dirty="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91440" algn="l">
                        <a:lnSpc>
                          <a:spcPct val="100000"/>
                        </a:lnSpc>
                        <a:spcBef>
                          <a:spcPts val="350"/>
                        </a:spcBef>
                      </a:pPr>
                      <a:r>
                        <a:rPr lang="en-US" sz="1050" b="0" i="0" dirty="0">
                          <a:latin typeface="Helvetica Neue Light" panose="02000403000000020004" pitchFamily="2" charset="0"/>
                          <a:ea typeface="Helvetica Neue Light" panose="02000403000000020004" pitchFamily="2" charset="0"/>
                          <a:cs typeface="Helvetica Neue Roman" panose="02000503000000020004" pitchFamily="2" charset="0"/>
                        </a:rPr>
                        <a:t>Rep. Christine Barber</a:t>
                      </a:r>
                      <a:endParaRPr sz="1050" b="0" i="0" dirty="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House Chair, Joint Committee on Environment and Natural Resources Appointee, Massachusetts House of Representatives</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307870412"/>
                  </a:ext>
                </a:extLst>
              </a:tr>
              <a:tr h="0">
                <a:tc>
                  <a:txBody>
                    <a:bodyPr/>
                    <a:lstStyle/>
                    <a:p>
                      <a:pPr marL="91440" algn="l">
                        <a:lnSpc>
                          <a:spcPct val="100000"/>
                        </a:lnSpc>
                        <a:spcBef>
                          <a:spcPts val="350"/>
                        </a:spcBef>
                      </a:pPr>
                      <a:r>
                        <a:rPr sz="1050" b="0" i="0" dirty="0">
                          <a:latin typeface="Helvetica Neue Light" panose="02000403000000020004" pitchFamily="2" charset="0"/>
                          <a:ea typeface="Helvetica Neue Light" panose="02000403000000020004" pitchFamily="2" charset="0"/>
                        </a:rPr>
                        <a:t>Sen</a:t>
                      </a:r>
                      <a:r>
                        <a:rPr lang="en-US" sz="1050" b="0" i="0" dirty="0">
                          <a:latin typeface="Helvetica Neue Light" panose="02000403000000020004" pitchFamily="2" charset="0"/>
                          <a:ea typeface="Helvetica Neue Light" panose="02000403000000020004" pitchFamily="2" charset="0"/>
                        </a:rPr>
                        <a:t>.</a:t>
                      </a:r>
                      <a:r>
                        <a:rPr sz="1050" b="0" i="0" spc="-50" dirty="0">
                          <a:latin typeface="Helvetica Neue Light" panose="02000403000000020004" pitchFamily="2" charset="0"/>
                          <a:ea typeface="Helvetica Neue Light" panose="02000403000000020004" pitchFamily="2" charset="0"/>
                        </a:rPr>
                        <a:t> </a:t>
                      </a:r>
                      <a:r>
                        <a:rPr sz="1050" b="0" i="0" dirty="0">
                          <a:latin typeface="Helvetica Neue Light" panose="02000403000000020004" pitchFamily="2" charset="0"/>
                          <a:ea typeface="Helvetica Neue Light" panose="02000403000000020004" pitchFamily="2" charset="0"/>
                        </a:rPr>
                        <a:t>Mike</a:t>
                      </a:r>
                      <a:r>
                        <a:rPr sz="1050" b="0" i="0" spc="-35" dirty="0">
                          <a:latin typeface="Helvetica Neue Light" panose="02000403000000020004" pitchFamily="2" charset="0"/>
                          <a:ea typeface="Helvetica Neue Light" panose="02000403000000020004" pitchFamily="2" charset="0"/>
                        </a:rPr>
                        <a:t> </a:t>
                      </a:r>
                      <a:r>
                        <a:rPr sz="1050" b="0" i="0" spc="-10" dirty="0">
                          <a:latin typeface="Helvetica Neue Light" panose="02000403000000020004" pitchFamily="2" charset="0"/>
                          <a:ea typeface="Helvetica Neue Light" panose="02000403000000020004" pitchFamily="2" charset="0"/>
                        </a:rPr>
                        <a:t>Barrett</a:t>
                      </a:r>
                      <a:endParaRPr sz="1050" b="0" i="0" dirty="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75" indent="0" algn="l">
                        <a:lnSpc>
                          <a:spcPct val="100000"/>
                        </a:lnSpc>
                        <a:spcBef>
                          <a:spcPts val="350"/>
                        </a:spcBef>
                        <a:tabLst/>
                      </a:pPr>
                      <a:r>
                        <a:rPr lang="en-US" sz="1050" b="0" i="0" spc="-25" dirty="0">
                          <a:latin typeface="Helvetica Neue Light" panose="02000403000000020004" pitchFamily="2" charset="0"/>
                          <a:ea typeface="Helvetica Neue Light" panose="02000403000000020004" pitchFamily="2" charset="0"/>
                        </a:rPr>
                        <a:t>Senate </a:t>
                      </a:r>
                      <a:r>
                        <a:rPr sz="1050" b="0" i="0" spc="-25" dirty="0">
                          <a:latin typeface="Helvetica Neue Light" panose="02000403000000020004" pitchFamily="2" charset="0"/>
                          <a:ea typeface="Helvetica Neue Light" panose="02000403000000020004" pitchFamily="2" charset="0"/>
                        </a:rPr>
                        <a:t>Chair,</a:t>
                      </a:r>
                      <a:r>
                        <a:rPr sz="1050" b="0" i="0" spc="-50" dirty="0">
                          <a:latin typeface="Helvetica Neue Light" panose="02000403000000020004" pitchFamily="2" charset="0"/>
                          <a:ea typeface="Helvetica Neue Light" panose="02000403000000020004" pitchFamily="2" charset="0"/>
                        </a:rPr>
                        <a:t> </a:t>
                      </a:r>
                      <a:r>
                        <a:rPr sz="1050" b="0" i="0" dirty="0">
                          <a:latin typeface="Helvetica Neue Light" panose="02000403000000020004" pitchFamily="2" charset="0"/>
                          <a:ea typeface="Helvetica Neue Light" panose="02000403000000020004" pitchFamily="2" charset="0"/>
                        </a:rPr>
                        <a:t>Joint</a:t>
                      </a:r>
                      <a:r>
                        <a:rPr sz="1050" b="0" i="0" spc="-45" dirty="0">
                          <a:latin typeface="Helvetica Neue Light" panose="02000403000000020004" pitchFamily="2" charset="0"/>
                          <a:ea typeface="Helvetica Neue Light" panose="02000403000000020004" pitchFamily="2" charset="0"/>
                        </a:rPr>
                        <a:t> </a:t>
                      </a:r>
                      <a:r>
                        <a:rPr sz="1050" b="0" i="0" dirty="0">
                          <a:latin typeface="Helvetica Neue Light" panose="02000403000000020004" pitchFamily="2" charset="0"/>
                          <a:ea typeface="Helvetica Neue Light" panose="02000403000000020004" pitchFamily="2" charset="0"/>
                        </a:rPr>
                        <a:t>Committee</a:t>
                      </a:r>
                      <a:r>
                        <a:rPr sz="1050" b="0" i="0" spc="-60" dirty="0">
                          <a:latin typeface="Helvetica Neue Light" panose="02000403000000020004" pitchFamily="2" charset="0"/>
                          <a:ea typeface="Helvetica Neue Light" panose="02000403000000020004" pitchFamily="2" charset="0"/>
                        </a:rPr>
                        <a:t> </a:t>
                      </a:r>
                      <a:r>
                        <a:rPr sz="1050" b="0" i="0" dirty="0">
                          <a:latin typeface="Helvetica Neue Light" panose="02000403000000020004" pitchFamily="2" charset="0"/>
                          <a:ea typeface="Helvetica Neue Light" panose="02000403000000020004" pitchFamily="2" charset="0"/>
                        </a:rPr>
                        <a:t>on</a:t>
                      </a:r>
                      <a:r>
                        <a:rPr sz="1050" b="0" i="0" spc="-55" dirty="0">
                          <a:latin typeface="Helvetica Neue Light" panose="02000403000000020004" pitchFamily="2" charset="0"/>
                          <a:ea typeface="Helvetica Neue Light" panose="02000403000000020004" pitchFamily="2" charset="0"/>
                        </a:rPr>
                        <a:t> </a:t>
                      </a:r>
                      <a:r>
                        <a:rPr sz="1050" b="0" i="0" spc="-10" dirty="0">
                          <a:latin typeface="Helvetica Neue Light" panose="02000403000000020004" pitchFamily="2" charset="0"/>
                          <a:ea typeface="Helvetica Neue Light" panose="02000403000000020004" pitchFamily="2" charset="0"/>
                        </a:rPr>
                        <a:t>Telecommunications,</a:t>
                      </a:r>
                      <a:r>
                        <a:rPr sz="1050" b="0" i="0" spc="-30" dirty="0">
                          <a:latin typeface="Helvetica Neue Light" panose="02000403000000020004" pitchFamily="2" charset="0"/>
                          <a:ea typeface="Helvetica Neue Light" panose="02000403000000020004" pitchFamily="2" charset="0"/>
                        </a:rPr>
                        <a:t> </a:t>
                      </a:r>
                      <a:r>
                        <a:rPr sz="1050" b="0" i="0" spc="-10" dirty="0">
                          <a:latin typeface="Helvetica Neue Light" panose="02000403000000020004" pitchFamily="2" charset="0"/>
                          <a:ea typeface="Helvetica Neue Light" panose="02000403000000020004" pitchFamily="2" charset="0"/>
                        </a:rPr>
                        <a:t>Energy,</a:t>
                      </a:r>
                      <a:r>
                        <a:rPr sz="1050" b="0" i="0" spc="-45" dirty="0">
                          <a:latin typeface="Helvetica Neue Light" panose="02000403000000020004" pitchFamily="2" charset="0"/>
                          <a:ea typeface="Helvetica Neue Light" panose="02000403000000020004" pitchFamily="2" charset="0"/>
                        </a:rPr>
                        <a:t> </a:t>
                      </a:r>
                      <a:r>
                        <a:rPr sz="1050" b="0" i="0" dirty="0">
                          <a:latin typeface="Helvetica Neue Light" panose="02000403000000020004" pitchFamily="2" charset="0"/>
                          <a:ea typeface="Helvetica Neue Light" panose="02000403000000020004" pitchFamily="2" charset="0"/>
                        </a:rPr>
                        <a:t>and</a:t>
                      </a:r>
                      <a:r>
                        <a:rPr sz="1050" b="0" i="0" spc="-55" dirty="0">
                          <a:latin typeface="Helvetica Neue Light" panose="02000403000000020004" pitchFamily="2" charset="0"/>
                          <a:ea typeface="Helvetica Neue Light" panose="02000403000000020004" pitchFamily="2" charset="0"/>
                        </a:rPr>
                        <a:t> </a:t>
                      </a:r>
                      <a:r>
                        <a:rPr sz="1050" b="0" i="0" spc="-10" dirty="0">
                          <a:latin typeface="Helvetica Neue Light" panose="02000403000000020004" pitchFamily="2" charset="0"/>
                          <a:ea typeface="Helvetica Neue Light" panose="02000403000000020004" pitchFamily="2" charset="0"/>
                        </a:rPr>
                        <a:t>Utilities</a:t>
                      </a:r>
                      <a:endParaRPr sz="1050" b="0" i="0" dirty="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91440" algn="l">
                        <a:lnSpc>
                          <a:spcPct val="100000"/>
                        </a:lnSpc>
                        <a:spcBef>
                          <a:spcPts val="350"/>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Sharon Byrne Kishida</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Nominee, Senate Minority Leader</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91440" algn="l">
                        <a:lnSpc>
                          <a:spcPct val="100000"/>
                        </a:lnSpc>
                        <a:spcBef>
                          <a:spcPts val="350"/>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Leigh-Anne Cole</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a:solidFill>
                            <a:schemeClr val="tx1"/>
                          </a:solidFill>
                          <a:latin typeface="Helvetica Neue Light" panose="02000403000000020004" pitchFamily="2" charset="0"/>
                          <a:ea typeface="Helvetica Neue Light" panose="02000403000000020004" pitchFamily="2" charset="0"/>
                          <a:cs typeface="+mn-cs"/>
                        </a:rPr>
                        <a:t>Executive Director, Community Action Works</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295654655"/>
                  </a:ext>
                </a:extLst>
              </a:tr>
              <a:tr h="0">
                <a:tc>
                  <a:txBody>
                    <a:bodyPr/>
                    <a:lstStyle/>
                    <a:p>
                      <a:pPr marL="91440" algn="l">
                        <a:lnSpc>
                          <a:spcPct val="100000"/>
                        </a:lnSpc>
                        <a:spcBef>
                          <a:spcPts val="350"/>
                        </a:spcBef>
                      </a:pPr>
                      <a:r>
                        <a:rPr lang="en-US" sz="1050" b="0" i="0" dirty="0">
                          <a:latin typeface="Helvetica Neue Light" panose="02000403000000020004" pitchFamily="2" charset="0"/>
                          <a:ea typeface="Helvetica Neue Light" panose="02000403000000020004" pitchFamily="2" charset="0"/>
                          <a:cs typeface="Helvetica Neue Roman" panose="02000503000000020004" pitchFamily="2" charset="0"/>
                        </a:rPr>
                        <a:t>Jose Delgado</a:t>
                      </a:r>
                      <a:endParaRPr sz="1050" b="0" i="0" dirty="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Arise for Social Justice</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404708570"/>
                  </a:ext>
                </a:extLst>
              </a:tr>
              <a:tr h="0">
                <a:tc>
                  <a:txBody>
                    <a:bodyPr/>
                    <a:lstStyle/>
                    <a:p>
                      <a:pPr marL="91440" algn="l">
                        <a:lnSpc>
                          <a:spcPct val="100000"/>
                        </a:lnSpc>
                        <a:spcBef>
                          <a:spcPts val="350"/>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Janet </a:t>
                      </a:r>
                      <a:r>
                        <a:rPr lang="en-US" sz="1050" b="0" i="0" err="1">
                          <a:latin typeface="Helvetica Neue Light" panose="02000403000000020004" pitchFamily="2" charset="0"/>
                          <a:ea typeface="Helvetica Neue Light" panose="02000403000000020004" pitchFamily="2" charset="0"/>
                          <a:cs typeface="Helvetica Neue Roman" panose="02000503000000020004" pitchFamily="2" charset="0"/>
                        </a:rPr>
                        <a:t>Domenitz</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a:solidFill>
                            <a:schemeClr val="tx1"/>
                          </a:solidFill>
                          <a:latin typeface="Helvetica Neue Light" panose="02000403000000020004" pitchFamily="2" charset="0"/>
                          <a:ea typeface="Helvetica Neue Light" panose="02000403000000020004" pitchFamily="2" charset="0"/>
                          <a:cs typeface="+mn-cs"/>
                        </a:rPr>
                        <a:t>Executive Director, </a:t>
                      </a:r>
                      <a:r>
                        <a:rPr lang="en-US" sz="1050" b="0" i="0" err="1">
                          <a:solidFill>
                            <a:schemeClr val="tx1"/>
                          </a:solidFill>
                          <a:latin typeface="Helvetica Neue Light" panose="02000403000000020004" pitchFamily="2" charset="0"/>
                          <a:ea typeface="Helvetica Neue Light" panose="02000403000000020004" pitchFamily="2" charset="0"/>
                          <a:cs typeface="+mn-cs"/>
                        </a:rPr>
                        <a:t>MassPIRG</a:t>
                      </a:r>
                      <a:endParaRPr lang="en-US" sz="1050" b="0" i="0">
                        <a:solidFill>
                          <a:schemeClr val="tx1"/>
                        </a:solidFill>
                        <a:latin typeface="Helvetica Neue Light" panose="02000403000000020004" pitchFamily="2" charset="0"/>
                        <a:ea typeface="Helvetica Neue Light" panose="02000403000000020004" pitchFamily="2" charset="0"/>
                        <a:cs typeface="+mn-cs"/>
                      </a:endParaRP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071652482"/>
                  </a:ext>
                </a:extLst>
              </a:tr>
              <a:tr h="0">
                <a:tc>
                  <a:txBody>
                    <a:bodyPr/>
                    <a:lstStyle/>
                    <a:p>
                      <a:pPr marL="91440" algn="l">
                        <a:lnSpc>
                          <a:spcPct val="100000"/>
                        </a:lnSpc>
                        <a:spcBef>
                          <a:spcPts val="350"/>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Lew Dubuque</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Vice President, Northeast Chapter, National Waste and Recycling Association</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178214819"/>
                  </a:ext>
                </a:extLst>
              </a:tr>
              <a:tr h="0">
                <a:tc>
                  <a:txBody>
                    <a:bodyPr/>
                    <a:lstStyle/>
                    <a:p>
                      <a:pPr marL="91440" algn="l">
                        <a:lnSpc>
                          <a:spcPct val="100000"/>
                        </a:lnSpc>
                        <a:spcBef>
                          <a:spcPts val="350"/>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Magda </a:t>
                      </a:r>
                      <a:r>
                        <a:rPr lang="en-US" sz="1050" b="0" i="0" err="1">
                          <a:latin typeface="Helvetica Neue Light" panose="02000403000000020004" pitchFamily="2" charset="0"/>
                          <a:ea typeface="Helvetica Neue Light" panose="02000403000000020004" pitchFamily="2" charset="0"/>
                          <a:cs typeface="Helvetica Neue Roman" panose="02000503000000020004" pitchFamily="2" charset="0"/>
                        </a:rPr>
                        <a:t>Garncarz</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ctr"/>
                      <a:r>
                        <a:rPr lang="en-US" sz="1050" b="0" i="0" dirty="0">
                          <a:solidFill>
                            <a:schemeClr val="tx1"/>
                          </a:solidFill>
                          <a:latin typeface="Helvetica Neue Light" panose="02000403000000020004" pitchFamily="2" charset="0"/>
                          <a:ea typeface="Helvetica Neue Light" panose="02000403000000020004" pitchFamily="2" charset="0"/>
                          <a:cs typeface="+mn-cs"/>
                        </a:rPr>
                        <a:t>Vice President of Government Affairs, Associated Industries of Massachusetts</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863986251"/>
                  </a:ext>
                </a:extLst>
              </a:tr>
              <a:tr h="0">
                <a:tc>
                  <a:txBody>
                    <a:bodyPr/>
                    <a:lstStyle/>
                    <a:p>
                      <a:pPr marL="91440" algn="l">
                        <a:lnSpc>
                          <a:spcPct val="100000"/>
                        </a:lnSpc>
                        <a:spcBef>
                          <a:spcPts val="350"/>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Sarah Kalish</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Executive Office of Economic Development</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964201212"/>
                  </a:ext>
                </a:extLst>
              </a:tr>
              <a:tr h="0">
                <a:tc>
                  <a:txBody>
                    <a:bodyPr/>
                    <a:lstStyle/>
                    <a:p>
                      <a:pPr marL="91440" algn="l">
                        <a:lnSpc>
                          <a:spcPct val="100000"/>
                        </a:lnSpc>
                        <a:spcBef>
                          <a:spcPts val="350"/>
                        </a:spcBef>
                      </a:pPr>
                      <a:r>
                        <a:rPr lang="en-US" sz="1050" b="0" i="0" dirty="0">
                          <a:latin typeface="Helvetica Neue Light" panose="02000403000000020004" pitchFamily="2" charset="0"/>
                          <a:ea typeface="Helvetica Neue Light" panose="02000403000000020004" pitchFamily="2" charset="0"/>
                          <a:cs typeface="Helvetica Neue Roman" panose="02000503000000020004" pitchFamily="2" charset="0"/>
                        </a:rPr>
                        <a:t>Kris Callahan</a:t>
                      </a:r>
                      <a:endParaRPr sz="1050" b="0" i="0" dirty="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Director of Policy and Regulatory Affairs, Bureau of Climate and Environmental Health, Massachusetts Department of Public Health</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504634614"/>
                  </a:ext>
                </a:extLst>
              </a:tr>
              <a:tr h="0">
                <a:tc>
                  <a:txBody>
                    <a:bodyPr/>
                    <a:lstStyle/>
                    <a:p>
                      <a:pPr marL="91440" algn="l">
                        <a:lnSpc>
                          <a:spcPct val="100000"/>
                        </a:lnSpc>
                        <a:spcBef>
                          <a:spcPts val="350"/>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David Melly</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Legislative Director, Environmental League of Massachusetts</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91440" algn="l">
                        <a:lnSpc>
                          <a:spcPct val="100000"/>
                        </a:lnSpc>
                        <a:spcBef>
                          <a:spcPts val="355"/>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Conor O’Shaughnessy</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Budget Director and Environmental Policy Analyst, Office of Representative Bradley Jones, House Minority Leader</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L="91440" algn="l">
                        <a:lnSpc>
                          <a:spcPct val="100000"/>
                        </a:lnSpc>
                        <a:spcBef>
                          <a:spcPts val="350"/>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Andrew Potter</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Chair, Select Board, Town of West Stockbridge</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91440" algn="l">
                        <a:lnSpc>
                          <a:spcPct val="100000"/>
                        </a:lnSpc>
                        <a:spcBef>
                          <a:spcPts val="355"/>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Catherine </a:t>
                      </a:r>
                      <a:r>
                        <a:rPr lang="en-US" sz="1050" b="0" i="0" err="1">
                          <a:latin typeface="Helvetica Neue Light" panose="02000403000000020004" pitchFamily="2" charset="0"/>
                          <a:ea typeface="Helvetica Neue Light" panose="02000403000000020004" pitchFamily="2" charset="0"/>
                          <a:cs typeface="Helvetica Neue Roman" panose="02000503000000020004" pitchFamily="2" charset="0"/>
                        </a:rPr>
                        <a:t>Ratte</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a:solidFill>
                            <a:schemeClr val="tx1"/>
                          </a:solidFill>
                          <a:latin typeface="Helvetica Neue Light" panose="02000403000000020004" pitchFamily="2" charset="0"/>
                          <a:ea typeface="Helvetica Neue Light" panose="02000403000000020004" pitchFamily="2" charset="0"/>
                          <a:cs typeface="+mn-cs"/>
                        </a:rPr>
                        <a:t>Director, Land Use and Environment Department, Pioneer Valley Planning Commission</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marL="91440" algn="l">
                        <a:lnSpc>
                          <a:spcPct val="100000"/>
                        </a:lnSpc>
                        <a:spcBef>
                          <a:spcPts val="355"/>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Bill Rennie</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Senior Vice President, Retailers Association of Massachusetts</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marL="91440" algn="l">
                        <a:lnSpc>
                          <a:spcPct val="100000"/>
                        </a:lnSpc>
                        <a:spcBef>
                          <a:spcPts val="355"/>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Neil Rhein</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Executive Director, Keep Massachusetts Beautiful</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12789235"/>
                  </a:ext>
                </a:extLst>
              </a:tr>
              <a:tr h="0">
                <a:tc>
                  <a:txBody>
                    <a:bodyPr/>
                    <a:lstStyle/>
                    <a:p>
                      <a:pPr marL="91440" algn="l">
                        <a:lnSpc>
                          <a:spcPct val="100000"/>
                        </a:lnSpc>
                        <a:spcBef>
                          <a:spcPts val="355"/>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Waneta </a:t>
                      </a:r>
                      <a:r>
                        <a:rPr lang="en-US" sz="1050" b="0" i="0" err="1">
                          <a:latin typeface="Helvetica Neue Light" panose="02000403000000020004" pitchFamily="2" charset="0"/>
                          <a:ea typeface="Helvetica Neue Light" panose="02000403000000020004" pitchFamily="2" charset="0"/>
                          <a:cs typeface="Helvetica Neue Roman" panose="02000503000000020004" pitchFamily="2" charset="0"/>
                        </a:rPr>
                        <a:t>Trabert</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Vice President, </a:t>
                      </a:r>
                      <a:r>
                        <a:rPr lang="en-US" sz="1050" b="0" i="0" dirty="0" err="1">
                          <a:solidFill>
                            <a:schemeClr val="tx1"/>
                          </a:solidFill>
                          <a:latin typeface="Helvetica Neue Light" panose="02000403000000020004" pitchFamily="2" charset="0"/>
                          <a:ea typeface="Helvetica Neue Light" panose="02000403000000020004" pitchFamily="2" charset="0"/>
                          <a:cs typeface="+mn-cs"/>
                        </a:rPr>
                        <a:t>MassRecycle</a:t>
                      </a:r>
                      <a:endParaRPr lang="en-US" sz="1050" b="0" i="0" dirty="0">
                        <a:solidFill>
                          <a:schemeClr val="tx1"/>
                        </a:solidFill>
                        <a:latin typeface="Helvetica Neue Light" panose="02000403000000020004" pitchFamily="2" charset="0"/>
                        <a:ea typeface="Helvetica Neue Light" panose="02000403000000020004" pitchFamily="2" charset="0"/>
                        <a:cs typeface="+mn-cs"/>
                      </a:endParaRP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marL="91440" marR="0" lvl="0" indent="0" algn="l" defTabSz="914400" eaLnBrk="1" fontAlgn="auto" latinLnBrk="0" hangingPunct="1">
                        <a:lnSpc>
                          <a:spcPct val="100000"/>
                        </a:lnSpc>
                        <a:spcBef>
                          <a:spcPts val="355"/>
                        </a:spcBef>
                        <a:spcAft>
                          <a:spcPts val="0"/>
                        </a:spcAft>
                        <a:buClrTx/>
                        <a:buSzTx/>
                        <a:buFontTx/>
                        <a:buNone/>
                        <a:tabLst/>
                        <a:defRPr/>
                      </a:pPr>
                      <a:r>
                        <a:rPr lang="en-US" sz="1050" b="0" i="0" dirty="0">
                          <a:latin typeface="Helvetica Neue Light" panose="02000403000000020004" pitchFamily="2" charset="0"/>
                          <a:ea typeface="Helvetica Neue Light" panose="02000403000000020004" pitchFamily="2" charset="0"/>
                          <a:cs typeface="Helvetica Neue Roman" panose="02000503000000020004" pitchFamily="2" charset="0"/>
                        </a:rPr>
                        <a:t>Tracy Triplett</a:t>
                      </a: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Senior Enforcement Counsel, Office of Attorney General Andrea Joy Campbell</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marL="91440" algn="l">
                        <a:lnSpc>
                          <a:spcPct val="100000"/>
                        </a:lnSpc>
                        <a:spcBef>
                          <a:spcPts val="355"/>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Abbie Webb</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Vice President of Sustainability, Casella Waste Management</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7100295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B2336DE-B68D-6EBD-24C2-4B94588E17A0}"/>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72134FCF-8425-3465-287A-612A75985F89}"/>
              </a:ext>
            </a:extLst>
          </p:cNvPr>
          <p:cNvPicPr/>
          <p:nvPr/>
        </p:nvPicPr>
        <p:blipFill>
          <a:blip r:embed="rId3" cstate="email">
            <a:extLst>
              <a:ext uri="{28A0092B-C50C-407E-A947-70E740481C1C}">
                <a14:useLocalDpi xmlns:a14="http://schemas.microsoft.com/office/drawing/2010/main"/>
              </a:ext>
            </a:extLst>
          </a:blip>
          <a:stretch>
            <a:fillRect/>
          </a:stretch>
        </p:blipFill>
        <p:spPr>
          <a:xfrm>
            <a:off x="10779252" y="146304"/>
            <a:ext cx="1005840" cy="1005840"/>
          </a:xfrm>
          <a:prstGeom prst="rect">
            <a:avLst/>
          </a:prstGeom>
        </p:spPr>
      </p:pic>
      <p:sp>
        <p:nvSpPr>
          <p:cNvPr id="6" name="object 6">
            <a:extLst>
              <a:ext uri="{FF2B5EF4-FFF2-40B4-BE49-F238E27FC236}">
                <a16:creationId xmlns:a16="http://schemas.microsoft.com/office/drawing/2014/main" id="{6F85F2C4-A866-5A05-9AE6-A228DBBE73D0}"/>
              </a:ext>
            </a:extLst>
          </p:cNvPr>
          <p:cNvSpPr txBox="1"/>
          <p:nvPr/>
        </p:nvSpPr>
        <p:spPr>
          <a:xfrm rot="10800000" flipV="1">
            <a:off x="11430000" y="6553200"/>
            <a:ext cx="721741" cy="130036"/>
          </a:xfrm>
          <a:prstGeom prst="rect">
            <a:avLst/>
          </a:prstGeom>
        </p:spPr>
        <p:txBody>
          <a:bodyPr vert="horz" wrap="square" lIns="0" tIns="0" rIns="0" bIns="0" rtlCol="0">
            <a:spAutoFit/>
          </a:bodyPr>
          <a:lstStyle/>
          <a:p>
            <a:pPr marL="38100">
              <a:lnSpc>
                <a:spcPts val="1045"/>
              </a:lnSpc>
            </a:pPr>
            <a:fld id="{81D60167-4931-47E6-BA6A-407CBD079E47}" type="slidenum">
              <a:rPr sz="1000" spc="-5" dirty="0">
                <a:latin typeface="Calibri"/>
                <a:cs typeface="Calibri"/>
              </a:rPr>
              <a:t>47</a:t>
            </a:fld>
            <a:endParaRPr sz="1000">
              <a:latin typeface="Calibri"/>
              <a:cs typeface="Calibri"/>
            </a:endParaRPr>
          </a:p>
        </p:txBody>
      </p:sp>
      <p:sp>
        <p:nvSpPr>
          <p:cNvPr id="9" name="object 2">
            <a:extLst>
              <a:ext uri="{FF2B5EF4-FFF2-40B4-BE49-F238E27FC236}">
                <a16:creationId xmlns:a16="http://schemas.microsoft.com/office/drawing/2014/main" id="{46CE78B3-D7E4-89DF-6927-8E8F9E5C8944}"/>
              </a:ext>
            </a:extLst>
          </p:cNvPr>
          <p:cNvSpPr/>
          <p:nvPr/>
        </p:nvSpPr>
        <p:spPr>
          <a:xfrm>
            <a:off x="592836" y="1243583"/>
            <a:ext cx="11219815" cy="1905"/>
          </a:xfrm>
          <a:custGeom>
            <a:avLst/>
            <a:gdLst/>
            <a:ahLst/>
            <a:cxnLst/>
            <a:rect l="l" t="t" r="r" b="b"/>
            <a:pathLst>
              <a:path w="11219815" h="1905">
                <a:moveTo>
                  <a:pt x="0" y="0"/>
                </a:moveTo>
                <a:lnTo>
                  <a:pt x="11219688" y="1524"/>
                </a:lnTo>
              </a:path>
            </a:pathLst>
          </a:custGeom>
          <a:ln w="9525">
            <a:solidFill>
              <a:srgbClr val="2D2C71"/>
            </a:solidFill>
          </a:ln>
        </p:spPr>
        <p:txBody>
          <a:bodyPr wrap="square" lIns="0" tIns="0" rIns="0" bIns="0" rtlCol="0"/>
          <a:lstStyle/>
          <a:p>
            <a:endParaRPr/>
          </a:p>
        </p:txBody>
      </p:sp>
      <p:sp>
        <p:nvSpPr>
          <p:cNvPr id="10" name="object 4">
            <a:extLst>
              <a:ext uri="{FF2B5EF4-FFF2-40B4-BE49-F238E27FC236}">
                <a16:creationId xmlns:a16="http://schemas.microsoft.com/office/drawing/2014/main" id="{8D8889FA-51FD-1D97-A992-8B668C9AA2B5}"/>
              </a:ext>
            </a:extLst>
          </p:cNvPr>
          <p:cNvSpPr txBox="1">
            <a:spLocks noGrp="1"/>
          </p:cNvSpPr>
          <p:nvPr>
            <p:ph type="title"/>
          </p:nvPr>
        </p:nvSpPr>
        <p:spPr>
          <a:xfrm>
            <a:off x="622572" y="531336"/>
            <a:ext cx="8407399" cy="444352"/>
          </a:xfrm>
          <a:prstGeom prst="rect">
            <a:avLst/>
          </a:prstGeom>
        </p:spPr>
        <p:txBody>
          <a:bodyPr vert="horz" wrap="square" lIns="0" tIns="13335" rIns="0" bIns="0" rtlCol="0">
            <a:spAutoFit/>
          </a:bodyPr>
          <a:lstStyle/>
          <a:p>
            <a:pPr marL="12700">
              <a:lnSpc>
                <a:spcPct val="100000"/>
              </a:lnSpc>
              <a:spcBef>
                <a:spcPts val="105"/>
              </a:spcBef>
            </a:pPr>
            <a:r>
              <a:rPr lang="en-US"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rPr>
              <a:t>Next steps</a:t>
            </a:r>
            <a:endParaRPr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 name="TextBox 1">
            <a:extLst>
              <a:ext uri="{FF2B5EF4-FFF2-40B4-BE49-F238E27FC236}">
                <a16:creationId xmlns:a16="http://schemas.microsoft.com/office/drawing/2014/main" id="{AE7D3DB0-A240-2C8B-F778-8E4F8B2B1D0A}"/>
              </a:ext>
            </a:extLst>
          </p:cNvPr>
          <p:cNvSpPr txBox="1"/>
          <p:nvPr/>
        </p:nvSpPr>
        <p:spPr>
          <a:xfrm>
            <a:off x="1231641" y="1907292"/>
            <a:ext cx="10050531" cy="3170099"/>
          </a:xfrm>
          <a:prstGeom prst="rect">
            <a:avLst/>
          </a:prstGeom>
          <a:noFill/>
        </p:spPr>
        <p:txBody>
          <a:bodyPr wrap="square">
            <a:spAutoFit/>
          </a:bodyPr>
          <a:lstStyle/>
          <a:p>
            <a:pPr marL="285750" indent="-285750" rtl="0" fontAlgn="base">
              <a:buFont typeface="Arial" panose="020B0604020202020204" pitchFamily="34" charset="0"/>
              <a:buChar char="•"/>
            </a:pPr>
            <a:r>
              <a:rPr lang="en-US" sz="20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t>DEP/GreenerU/PSI to finalize background document on </a:t>
            </a:r>
            <a:r>
              <a:rPr lang="en-US" sz="2000" b="1"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t>electronics</a:t>
            </a:r>
            <a:br>
              <a:rPr lang="en-US" sz="20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br>
            <a:endParaRPr lang="en-US" sz="20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endParaRPr>
          </a:p>
          <a:p>
            <a:pPr marL="285750" indent="-285750" rtl="0" fontAlgn="base">
              <a:buFont typeface="Arial" panose="020B0604020202020204" pitchFamily="34" charset="0"/>
              <a:buChar char="•"/>
            </a:pPr>
            <a:r>
              <a:rPr lang="en-US" sz="20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t>DEP to distribute </a:t>
            </a:r>
            <a:r>
              <a:rPr lang="en-US" sz="2000" b="1"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t>electronics</a:t>
            </a:r>
            <a:r>
              <a:rPr lang="en-US" sz="20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t> </a:t>
            </a:r>
            <a:r>
              <a:rPr lang="en-US" sz="2000" dirty="0">
                <a:solidFill>
                  <a:srgbClr val="000000"/>
                </a:solidFill>
                <a:latin typeface="Helvetica Neue Light" panose="02000403000000020004" pitchFamily="2" charset="0"/>
                <a:ea typeface="Helvetica Neue Light" panose="02000403000000020004" pitchFamily="2" charset="0"/>
                <a:cs typeface="Helvetica Neue Roman" panose="02000503000000020004" pitchFamily="2" charset="0"/>
              </a:rPr>
              <a:t>background/recommendation document </a:t>
            </a:r>
            <a:r>
              <a:rPr lang="en-US" sz="20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t>prior to October meeting for review</a:t>
            </a:r>
            <a:br>
              <a:rPr lang="en-US" sz="20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br>
            <a:endParaRPr lang="en-US" sz="20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endParaRPr>
          </a:p>
          <a:p>
            <a:pPr marL="285750" indent="-285750" rtl="0" fontAlgn="base">
              <a:buFont typeface="Arial" panose="020B0604020202020204" pitchFamily="34" charset="0"/>
              <a:buChar char="•"/>
            </a:pPr>
            <a:r>
              <a:rPr lang="en-US" sz="2000" dirty="0">
                <a:solidFill>
                  <a:srgbClr val="000000"/>
                </a:solidFill>
                <a:latin typeface="Helvetica Neue Light" panose="02000403000000020004" pitchFamily="2" charset="0"/>
                <a:ea typeface="Helvetica Neue Light" panose="02000403000000020004" pitchFamily="2" charset="0"/>
                <a:cs typeface="Helvetica Neue Roman" panose="02000503000000020004" pitchFamily="2" charset="0"/>
              </a:rPr>
              <a:t>Commission to discuss, revise, and finalize vote on </a:t>
            </a:r>
            <a:r>
              <a:rPr lang="en-US" sz="2000" b="1" dirty="0">
                <a:solidFill>
                  <a:srgbClr val="000000"/>
                </a:solidFill>
                <a:latin typeface="Helvetica Neue Light" panose="02000403000000020004" pitchFamily="2" charset="0"/>
                <a:ea typeface="Helvetica Neue Light" panose="02000403000000020004" pitchFamily="2" charset="0"/>
                <a:cs typeface="Helvetica Neue Roman" panose="02000503000000020004" pitchFamily="2" charset="0"/>
              </a:rPr>
              <a:t>electronics </a:t>
            </a:r>
            <a:r>
              <a:rPr lang="en-US" sz="2000" dirty="0">
                <a:solidFill>
                  <a:srgbClr val="000000"/>
                </a:solidFill>
                <a:latin typeface="Helvetica Neue Light" panose="02000403000000020004" pitchFamily="2" charset="0"/>
                <a:ea typeface="Helvetica Neue Light" panose="02000403000000020004" pitchFamily="2" charset="0"/>
                <a:cs typeface="Helvetica Neue Roman" panose="02000503000000020004" pitchFamily="2" charset="0"/>
              </a:rPr>
              <a:t>and introduce </a:t>
            </a:r>
            <a:r>
              <a:rPr lang="en-US" sz="2000" b="1" dirty="0">
                <a:solidFill>
                  <a:srgbClr val="000000"/>
                </a:solidFill>
                <a:latin typeface="Helvetica Neue Light" panose="02000403000000020004" pitchFamily="2" charset="0"/>
                <a:ea typeface="Helvetica Neue Light" panose="02000403000000020004" pitchFamily="2" charset="0"/>
                <a:cs typeface="Helvetica Neue Roman" panose="02000503000000020004" pitchFamily="2" charset="0"/>
              </a:rPr>
              <a:t>packaging EPR</a:t>
            </a:r>
            <a:r>
              <a:rPr lang="en-US" sz="2000" dirty="0">
                <a:solidFill>
                  <a:srgbClr val="000000"/>
                </a:solidFill>
                <a:latin typeface="Helvetica Neue Light" panose="02000403000000020004" pitchFamily="2" charset="0"/>
                <a:ea typeface="Helvetica Neue Light" panose="02000403000000020004" pitchFamily="2" charset="0"/>
                <a:cs typeface="Helvetica Neue Roman" panose="02000503000000020004" pitchFamily="2" charset="0"/>
              </a:rPr>
              <a:t> at October meeting</a:t>
            </a:r>
            <a:br>
              <a:rPr lang="en-US" sz="2000" dirty="0">
                <a:solidFill>
                  <a:srgbClr val="000000"/>
                </a:solidFill>
                <a:latin typeface="Helvetica Neue Light" panose="02000403000000020004" pitchFamily="2" charset="0"/>
                <a:ea typeface="Helvetica Neue Light" panose="02000403000000020004" pitchFamily="2" charset="0"/>
                <a:cs typeface="Helvetica Neue Roman" panose="02000503000000020004" pitchFamily="2" charset="0"/>
              </a:rPr>
            </a:br>
            <a:endParaRPr lang="en-US" sz="2000" dirty="0">
              <a:solidFill>
                <a:srgbClr val="000000"/>
              </a:solidFill>
              <a:latin typeface="Helvetica Neue Light" panose="02000403000000020004" pitchFamily="2" charset="0"/>
              <a:ea typeface="Helvetica Neue Light" panose="02000403000000020004" pitchFamily="2" charset="0"/>
              <a:cs typeface="Helvetica Neue Roman" panose="02000503000000020004" pitchFamily="2" charset="0"/>
            </a:endParaRPr>
          </a:p>
          <a:p>
            <a:pPr marL="285750" indent="-285750" rtl="0" fontAlgn="base">
              <a:buFont typeface="Arial" panose="020B0604020202020204" pitchFamily="34" charset="0"/>
              <a:buChar char="•"/>
            </a:pPr>
            <a:r>
              <a:rPr lang="en-US" sz="20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t>Commission to consider an additional meeting in November for final vote on recommendations for packaging and </a:t>
            </a:r>
            <a:r>
              <a:rPr lang="en-US" sz="2000" dirty="0">
                <a:solidFill>
                  <a:srgbClr val="000000"/>
                </a:solidFill>
                <a:latin typeface="Helvetica Neue Light" panose="02000403000000020004" pitchFamily="2" charset="0"/>
                <a:ea typeface="Helvetica Neue Light" panose="02000403000000020004" pitchFamily="2" charset="0"/>
                <a:cs typeface="Helvetica Neue Roman" panose="02000503000000020004" pitchFamily="2" charset="0"/>
              </a:rPr>
              <a:t>overall </a:t>
            </a:r>
            <a:r>
              <a:rPr lang="en-US" sz="20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t>materials for legislature</a:t>
            </a:r>
          </a:p>
        </p:txBody>
      </p:sp>
    </p:spTree>
    <p:extLst>
      <p:ext uri="{BB962C8B-B14F-4D97-AF65-F5344CB8AC3E}">
        <p14:creationId xmlns:p14="http://schemas.microsoft.com/office/powerpoint/2010/main" val="15326913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10779252" y="146304"/>
            <a:ext cx="1005840" cy="1005840"/>
          </a:xfrm>
          <a:prstGeom prst="rect">
            <a:avLst/>
          </a:prstGeom>
        </p:spPr>
      </p:pic>
      <p:sp>
        <p:nvSpPr>
          <p:cNvPr id="6" name="object 6"/>
          <p:cNvSpPr txBox="1"/>
          <p:nvPr/>
        </p:nvSpPr>
        <p:spPr>
          <a:xfrm rot="10800000" flipV="1">
            <a:off x="11430000" y="6553200"/>
            <a:ext cx="721741" cy="130036"/>
          </a:xfrm>
          <a:prstGeom prst="rect">
            <a:avLst/>
          </a:prstGeom>
        </p:spPr>
        <p:txBody>
          <a:bodyPr vert="horz" wrap="square" lIns="0" tIns="0" rIns="0" bIns="0" rtlCol="0">
            <a:spAutoFit/>
          </a:bodyPr>
          <a:lstStyle/>
          <a:p>
            <a:pPr marL="38100">
              <a:lnSpc>
                <a:spcPts val="1045"/>
              </a:lnSpc>
            </a:pPr>
            <a:fld id="{81D60167-4931-47E6-BA6A-407CBD079E47}" type="slidenum">
              <a:rPr sz="1000" spc="-5" dirty="0">
                <a:latin typeface="Calibri"/>
                <a:cs typeface="Calibri"/>
              </a:rPr>
              <a:t>48</a:t>
            </a:fld>
            <a:endParaRPr sz="1000">
              <a:latin typeface="Calibri"/>
              <a:cs typeface="Calibri"/>
            </a:endParaRPr>
          </a:p>
        </p:txBody>
      </p:sp>
      <p:sp>
        <p:nvSpPr>
          <p:cNvPr id="9" name="object 2">
            <a:extLst>
              <a:ext uri="{FF2B5EF4-FFF2-40B4-BE49-F238E27FC236}">
                <a16:creationId xmlns:a16="http://schemas.microsoft.com/office/drawing/2014/main" id="{997357A5-77D3-59D4-AA0B-D692FE834FC1}"/>
              </a:ext>
            </a:extLst>
          </p:cNvPr>
          <p:cNvSpPr/>
          <p:nvPr/>
        </p:nvSpPr>
        <p:spPr>
          <a:xfrm>
            <a:off x="592836" y="1243583"/>
            <a:ext cx="11219815" cy="1905"/>
          </a:xfrm>
          <a:custGeom>
            <a:avLst/>
            <a:gdLst/>
            <a:ahLst/>
            <a:cxnLst/>
            <a:rect l="l" t="t" r="r" b="b"/>
            <a:pathLst>
              <a:path w="11219815" h="1905">
                <a:moveTo>
                  <a:pt x="0" y="0"/>
                </a:moveTo>
                <a:lnTo>
                  <a:pt x="11219688" y="1524"/>
                </a:lnTo>
              </a:path>
            </a:pathLst>
          </a:custGeom>
          <a:ln w="9525">
            <a:solidFill>
              <a:srgbClr val="2D2C71"/>
            </a:solidFill>
          </a:ln>
        </p:spPr>
        <p:txBody>
          <a:bodyPr wrap="square" lIns="0" tIns="0" rIns="0" bIns="0" rtlCol="0"/>
          <a:lstStyle/>
          <a:p>
            <a:endParaRPr/>
          </a:p>
        </p:txBody>
      </p:sp>
      <p:sp>
        <p:nvSpPr>
          <p:cNvPr id="10" name="object 4">
            <a:extLst>
              <a:ext uri="{FF2B5EF4-FFF2-40B4-BE49-F238E27FC236}">
                <a16:creationId xmlns:a16="http://schemas.microsoft.com/office/drawing/2014/main" id="{C9738B57-289F-D8A2-FA8B-DB561F369CD7}"/>
              </a:ext>
            </a:extLst>
          </p:cNvPr>
          <p:cNvSpPr txBox="1">
            <a:spLocks noGrp="1"/>
          </p:cNvSpPr>
          <p:nvPr>
            <p:ph type="title"/>
          </p:nvPr>
        </p:nvSpPr>
        <p:spPr>
          <a:xfrm>
            <a:off x="622572" y="531336"/>
            <a:ext cx="8407399" cy="444352"/>
          </a:xfrm>
          <a:prstGeom prst="rect">
            <a:avLst/>
          </a:prstGeom>
        </p:spPr>
        <p:txBody>
          <a:bodyPr vert="horz" wrap="square" lIns="0" tIns="13335" rIns="0" bIns="0" rtlCol="0">
            <a:spAutoFit/>
          </a:bodyPr>
          <a:lstStyle/>
          <a:p>
            <a:pPr marL="12700">
              <a:lnSpc>
                <a:spcPct val="100000"/>
              </a:lnSpc>
              <a:spcBef>
                <a:spcPts val="105"/>
              </a:spcBef>
            </a:pPr>
            <a:r>
              <a:rPr lang="en-US"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rPr>
              <a:t>Next meeting and adjourn</a:t>
            </a:r>
            <a:endParaRPr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4" name="TextBox 3">
            <a:extLst>
              <a:ext uri="{FF2B5EF4-FFF2-40B4-BE49-F238E27FC236}">
                <a16:creationId xmlns:a16="http://schemas.microsoft.com/office/drawing/2014/main" id="{B6B2B3D5-2FC1-EC4B-8EDC-ADC67DC5207F}"/>
              </a:ext>
            </a:extLst>
          </p:cNvPr>
          <p:cNvSpPr txBox="1"/>
          <p:nvPr/>
        </p:nvSpPr>
        <p:spPr>
          <a:xfrm>
            <a:off x="1066800" y="1539541"/>
            <a:ext cx="6100548" cy="2308324"/>
          </a:xfrm>
          <a:prstGeom prst="rect">
            <a:avLst/>
          </a:prstGeom>
          <a:noFill/>
        </p:spPr>
        <p:txBody>
          <a:bodyPr wrap="square">
            <a:spAutoFit/>
          </a:bodyPr>
          <a:lstStyle/>
          <a:p>
            <a:r>
              <a:rPr lang="en-US" sz="1800" dirty="0">
                <a:latin typeface="Helvetica Neue Light" panose="02000403000000020004" pitchFamily="2" charset="0"/>
                <a:ea typeface="Helvetica Neue Light" panose="02000403000000020004" pitchFamily="2" charset="0"/>
                <a:cs typeface="Helvetica Neue Medium" panose="02000503000000020004" pitchFamily="2" charset="0"/>
              </a:rPr>
              <a:t>Next meeting:</a:t>
            </a:r>
          </a:p>
          <a:p>
            <a:endParaRPr lang="en-US" dirty="0">
              <a:latin typeface="Helvetica Neue Medium" panose="02000503000000020004" pitchFamily="2" charset="0"/>
              <a:ea typeface="Helvetica Neue Medium" panose="02000503000000020004" pitchFamily="2" charset="0"/>
              <a:cs typeface="Helvetica Neue Medium" panose="02000503000000020004" pitchFamily="2" charset="0"/>
            </a:endParaRPr>
          </a:p>
          <a:p>
            <a:r>
              <a:rPr lang="en-US" sz="1800" dirty="0">
                <a:latin typeface="Helvetica Neue Medium" panose="02000503000000020004" pitchFamily="2" charset="0"/>
                <a:ea typeface="Helvetica Neue Medium" panose="02000503000000020004" pitchFamily="2" charset="0"/>
                <a:cs typeface="Helvetica Neue Medium" panose="02000503000000020004" pitchFamily="2" charset="0"/>
              </a:rPr>
              <a:t>PACKAGING</a:t>
            </a:r>
          </a:p>
          <a:p>
            <a:r>
              <a:rPr lang="en-US" sz="1800" dirty="0">
                <a:latin typeface="Helvetica Neue Medium" panose="02000503000000020004" pitchFamily="2" charset="0"/>
                <a:ea typeface="Helvetica Neue Medium" panose="02000503000000020004" pitchFamily="2" charset="0"/>
                <a:cs typeface="Helvetica Neue Medium" panose="02000503000000020004" pitchFamily="2" charset="0"/>
              </a:rPr>
              <a:t>Wednesday, October 29, 2025</a:t>
            </a:r>
          </a:p>
          <a:p>
            <a:r>
              <a:rPr lang="en-US" sz="1800" dirty="0">
                <a:latin typeface="Helvetica Neue Medium" panose="02000503000000020004" pitchFamily="2" charset="0"/>
                <a:ea typeface="Helvetica Neue Medium" panose="02000503000000020004" pitchFamily="2" charset="0"/>
                <a:cs typeface="Helvetica Neue Medium" panose="02000503000000020004" pitchFamily="2" charset="0"/>
              </a:rPr>
              <a:t>9:30 a.m. to 12:30 p.m.</a:t>
            </a:r>
          </a:p>
          <a:p>
            <a:endParaRPr lang="en-US" dirty="0">
              <a:latin typeface="Helvetica Neue Medium" panose="02000503000000020004" pitchFamily="2" charset="0"/>
              <a:ea typeface="Helvetica Neue Medium" panose="02000503000000020004" pitchFamily="2" charset="0"/>
              <a:cs typeface="Helvetica Neue Medium" panose="02000503000000020004" pitchFamily="2" charset="0"/>
            </a:endParaRPr>
          </a:p>
          <a:p>
            <a:r>
              <a:rPr lang="en-US" sz="1800" dirty="0">
                <a:latin typeface="Helvetica Neue Light" panose="02000403000000020004" pitchFamily="2" charset="0"/>
                <a:ea typeface="Helvetica Neue Light" panose="02000403000000020004" pitchFamily="2" charset="0"/>
                <a:cs typeface="Helvetica Neue Medium" panose="02000503000000020004" pitchFamily="2" charset="0"/>
              </a:rPr>
              <a:t>Agenda, Zoom link, and reading materials will be available at least one week prior to the meeting.</a:t>
            </a:r>
            <a:endParaRPr lang="en-US" sz="18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Tree>
    <p:extLst>
      <p:ext uri="{BB962C8B-B14F-4D97-AF65-F5344CB8AC3E}">
        <p14:creationId xmlns:p14="http://schemas.microsoft.com/office/powerpoint/2010/main" val="2610299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92836" y="1243583"/>
            <a:ext cx="11219815" cy="1905"/>
          </a:xfrm>
          <a:custGeom>
            <a:avLst/>
            <a:gdLst/>
            <a:ahLst/>
            <a:cxnLst/>
            <a:rect l="l" t="t" r="r" b="b"/>
            <a:pathLst>
              <a:path w="11219815" h="1905">
                <a:moveTo>
                  <a:pt x="0" y="0"/>
                </a:moveTo>
                <a:lnTo>
                  <a:pt x="11219688" y="1524"/>
                </a:lnTo>
              </a:path>
            </a:pathLst>
          </a:custGeom>
          <a:ln w="9525">
            <a:solidFill>
              <a:srgbClr val="2D2C71"/>
            </a:solidFill>
          </a:ln>
        </p:spPr>
        <p:txBody>
          <a:bodyPr wrap="square" lIns="0" tIns="0" rIns="0" bIns="0" rtlCol="0"/>
          <a:lstStyle/>
          <a:p>
            <a:endParaRPr/>
          </a:p>
        </p:txBody>
      </p:sp>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10779252" y="146304"/>
            <a:ext cx="1005840" cy="1005840"/>
          </a:xfrm>
          <a:prstGeom prst="rect">
            <a:avLst/>
          </a:prstGeom>
        </p:spPr>
      </p:pic>
      <p:sp>
        <p:nvSpPr>
          <p:cNvPr id="4" name="object 4"/>
          <p:cNvSpPr txBox="1">
            <a:spLocks noGrp="1"/>
          </p:cNvSpPr>
          <p:nvPr>
            <p:ph type="title"/>
          </p:nvPr>
        </p:nvSpPr>
        <p:spPr>
          <a:xfrm>
            <a:off x="622572" y="531336"/>
            <a:ext cx="8407399" cy="444352"/>
          </a:xfrm>
          <a:prstGeom prst="rect">
            <a:avLst/>
          </a:prstGeom>
        </p:spPr>
        <p:txBody>
          <a:bodyPr vert="horz" wrap="square" lIns="0" tIns="13335" rIns="0" bIns="0" rtlCol="0">
            <a:spAutoFit/>
          </a:bodyPr>
          <a:lstStyle/>
          <a:p>
            <a:pPr marL="12700">
              <a:lnSpc>
                <a:spcPct val="100000"/>
              </a:lnSpc>
              <a:spcBef>
                <a:spcPts val="105"/>
              </a:spcBef>
            </a:pPr>
            <a:r>
              <a:rPr lang="en-US"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rPr>
              <a:t>Review of meeting goals and agenda</a:t>
            </a:r>
            <a:endParaRPr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6" name="object 6"/>
          <p:cNvSpPr txBox="1"/>
          <p:nvPr/>
        </p:nvSpPr>
        <p:spPr>
          <a:xfrm>
            <a:off x="11998706" y="6652894"/>
            <a:ext cx="153035" cy="152400"/>
          </a:xfrm>
          <a:prstGeom prst="rect">
            <a:avLst/>
          </a:prstGeom>
        </p:spPr>
        <p:txBody>
          <a:bodyPr vert="horz" wrap="square" lIns="0" tIns="0" rIns="0" bIns="0" rtlCol="0">
            <a:spAutoFit/>
          </a:bodyPr>
          <a:lstStyle/>
          <a:p>
            <a:pPr marL="38100">
              <a:lnSpc>
                <a:spcPts val="1045"/>
              </a:lnSpc>
            </a:pPr>
            <a:fld id="{81D60167-4931-47E6-BA6A-407CBD079E47}" type="slidenum">
              <a:rPr sz="1000" spc="-5" dirty="0">
                <a:latin typeface="Calibri"/>
                <a:cs typeface="Calibri"/>
              </a:rPr>
              <a:t>5</a:t>
            </a:fld>
            <a:endParaRPr sz="1000">
              <a:latin typeface="Calibri"/>
              <a:cs typeface="Calibri"/>
            </a:endParaRPr>
          </a:p>
        </p:txBody>
      </p:sp>
      <p:sp>
        <p:nvSpPr>
          <p:cNvPr id="5" name="TextBox 4">
            <a:extLst>
              <a:ext uri="{FF2B5EF4-FFF2-40B4-BE49-F238E27FC236}">
                <a16:creationId xmlns:a16="http://schemas.microsoft.com/office/drawing/2014/main" id="{C45A877A-A33D-3A8D-55E9-2C76E4CC5FA4}"/>
              </a:ext>
            </a:extLst>
          </p:cNvPr>
          <p:cNvSpPr txBox="1"/>
          <p:nvPr/>
        </p:nvSpPr>
        <p:spPr>
          <a:xfrm>
            <a:off x="914400" y="1888143"/>
            <a:ext cx="4892634" cy="3877985"/>
          </a:xfrm>
          <a:prstGeom prst="rect">
            <a:avLst/>
          </a:prstGeom>
          <a:noFill/>
        </p:spPr>
        <p:txBody>
          <a:bodyPr wrap="square">
            <a:spAutoFit/>
          </a:bodyPr>
          <a:lstStyle/>
          <a:p>
            <a:r>
              <a:rPr lang="en-US" sz="2400" dirty="0">
                <a:latin typeface="Helvetica Neue Medium" panose="02000503000000020004" pitchFamily="2" charset="0"/>
                <a:ea typeface="Helvetica Neue Medium" panose="02000503000000020004" pitchFamily="2" charset="0"/>
                <a:cs typeface="Helvetica Neue Medium" panose="02000503000000020004" pitchFamily="2" charset="0"/>
              </a:rPr>
              <a:t>Wednesday, September 17, 2025</a:t>
            </a:r>
          </a:p>
          <a:p>
            <a:r>
              <a:rPr lang="en-US" sz="2400" dirty="0">
                <a:latin typeface="Helvetica Neue Medium" panose="02000503000000020004" pitchFamily="2" charset="0"/>
                <a:ea typeface="Helvetica Neue Medium" panose="02000503000000020004" pitchFamily="2" charset="0"/>
                <a:cs typeface="Helvetica Neue Medium" panose="02000503000000020004" pitchFamily="2" charset="0"/>
              </a:rPr>
              <a:t>9:30 a.m. – 12:30 p.m.</a:t>
            </a:r>
          </a:p>
          <a:p>
            <a:endParaRPr lang="en-US" dirty="0">
              <a:latin typeface="Helvetica Neue Light" panose="02000403000000020004" pitchFamily="2" charset="0"/>
              <a:ea typeface="Helvetica Neue Light" panose="02000403000000020004" pitchFamily="2" charset="0"/>
              <a:cs typeface="Helvetica Neue Roman" panose="02000503000000020004" pitchFamily="2" charset="0"/>
            </a:endParaRPr>
          </a:p>
          <a:p>
            <a:pPr rtl="0" fontAlgn="base">
              <a:spcBef>
                <a:spcPts val="0"/>
              </a:spcBef>
              <a:spcAft>
                <a:spcPts val="0"/>
              </a:spcAft>
            </a:pPr>
            <a:r>
              <a:rPr lang="en-US" b="1" u="none" strike="noStrike" dirty="0">
                <a:solidFill>
                  <a:srgbClr val="000000"/>
                </a:solidFill>
                <a:effectLst/>
                <a:latin typeface="Helvetica Neue Light" panose="02000403000000020004" pitchFamily="2" charset="0"/>
                <a:ea typeface="Helvetica Neue Light" panose="02000403000000020004" pitchFamily="2" charset="0"/>
                <a:cs typeface="Helvetica Neue" panose="02000503000000020004" pitchFamily="2" charset="0"/>
              </a:rPr>
              <a:t>Goals</a:t>
            </a:r>
          </a:p>
          <a:p>
            <a:pPr rtl="0" fontAlgn="base">
              <a:spcBef>
                <a:spcPts val="0"/>
              </a:spcBef>
              <a:spcAft>
                <a:spcPts val="0"/>
              </a:spcAft>
            </a:pPr>
            <a:endParaRPr lang="en-US" dirty="0">
              <a:solidFill>
                <a:srgbClr val="000000"/>
              </a:solidFill>
              <a:latin typeface="Helvetica Neue Light" panose="02000403000000020004" pitchFamily="2" charset="0"/>
              <a:ea typeface="Helvetica Neue Light" panose="02000403000000020004" pitchFamily="2" charset="0"/>
              <a:cs typeface="Helvetica Neue Roman" panose="02000503000000020004" pitchFamily="2" charset="0"/>
            </a:endParaRPr>
          </a:p>
          <a:p>
            <a:pPr marL="285750" indent="-285750" rtl="0" fontAlgn="base">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rPr>
              <a:t>Roll call, approve agenda, and minutes</a:t>
            </a:r>
          </a:p>
          <a:p>
            <a:pPr marL="285750" indent="-285750" rtl="0" fontAlgn="base">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rPr>
              <a:t>Vote on mattress recommendation</a:t>
            </a:r>
          </a:p>
          <a:p>
            <a:pPr marL="285750" indent="-285750" rtl="0" fontAlgn="base">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rPr>
              <a:t>Discuss battery EPR recommendation</a:t>
            </a:r>
          </a:p>
          <a:p>
            <a:pPr marL="285750" indent="-285750" rtl="0" fontAlgn="base">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rPr>
              <a:t>Level set on past and present electronics EPR efforts</a:t>
            </a:r>
          </a:p>
          <a:p>
            <a:pPr marL="285750" indent="-285750" rtl="0" fontAlgn="base">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rPr>
              <a:t>Hear ideas, concerns, support</a:t>
            </a:r>
          </a:p>
          <a:p>
            <a:pPr marL="285750" indent="-285750" rtl="0" fontAlgn="base">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rPr>
              <a:t>Identify and discuss support for proposed electronics EPR recommendations</a:t>
            </a:r>
          </a:p>
        </p:txBody>
      </p:sp>
      <p:sp>
        <p:nvSpPr>
          <p:cNvPr id="8" name="Rectangle 1">
            <a:extLst>
              <a:ext uri="{FF2B5EF4-FFF2-40B4-BE49-F238E27FC236}">
                <a16:creationId xmlns:a16="http://schemas.microsoft.com/office/drawing/2014/main" id="{52C89E49-C494-993D-76C3-31DB011FBA3D}"/>
              </a:ext>
            </a:extLst>
          </p:cNvPr>
          <p:cNvSpPr>
            <a:spLocks noChangeArrowheads="1"/>
          </p:cNvSpPr>
          <p:nvPr/>
        </p:nvSpPr>
        <p:spPr bwMode="auto">
          <a:xfrm>
            <a:off x="8153400" y="2209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061E4F39-5B75-622E-9E05-4F9BD2983E4D}"/>
              </a:ext>
            </a:extLst>
          </p:cNvPr>
          <p:cNvSpPr txBox="1"/>
          <p:nvPr/>
        </p:nvSpPr>
        <p:spPr>
          <a:xfrm>
            <a:off x="6096000" y="2072809"/>
            <a:ext cx="5470566" cy="3970318"/>
          </a:xfrm>
          <a:prstGeom prst="rect">
            <a:avLst/>
          </a:prstGeom>
          <a:noFill/>
        </p:spPr>
        <p:txBody>
          <a:bodyPr wrap="square">
            <a:spAutoFit/>
          </a:bodyPr>
          <a:lstStyle/>
          <a:p>
            <a:pPr marL="14288" lvl="2"/>
            <a:r>
              <a:rPr lang="en-US" b="1" dirty="0">
                <a:latin typeface="Helvetica Neue Light" panose="02000403000000020004" pitchFamily="2" charset="0"/>
                <a:ea typeface="Helvetica Neue Light" panose="02000403000000020004" pitchFamily="2" charset="0"/>
              </a:rPr>
              <a:t>Agenda</a:t>
            </a:r>
          </a:p>
          <a:p>
            <a:pPr marL="14288" lvl="2"/>
            <a:endParaRPr lang="en-US" dirty="0">
              <a:latin typeface="Helvetica Neue Light" panose="02000403000000020004" pitchFamily="2" charset="0"/>
              <a:ea typeface="Helvetica Neue Light" panose="02000403000000020004" pitchFamily="2" charset="0"/>
            </a:endParaRPr>
          </a:p>
          <a:p>
            <a:pPr marL="920750" lvl="2" indent="-468313">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rPr>
              <a:t>Roll call</a:t>
            </a:r>
          </a:p>
          <a:p>
            <a:pPr marL="920750" lvl="2" indent="-468313">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rPr>
              <a:t>Approval of agenda and minutes</a:t>
            </a:r>
          </a:p>
          <a:p>
            <a:pPr marL="920750" lvl="2" indent="-468313">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rPr>
              <a:t>Vote on mattress recommendation</a:t>
            </a:r>
          </a:p>
          <a:p>
            <a:pPr marL="920750" lvl="2" indent="-468313">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rPr>
              <a:t>Discussion on battery EPR and vote using scale of agreement</a:t>
            </a:r>
          </a:p>
          <a:p>
            <a:pPr marL="920750" lvl="2" indent="-468313">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rPr>
              <a:t>Presentation: overview of electronics EPR</a:t>
            </a:r>
          </a:p>
          <a:p>
            <a:pPr marL="920750" lvl="2" indent="-468313">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rPr>
              <a:t>Presentation: electronics in Mass</a:t>
            </a:r>
          </a:p>
          <a:p>
            <a:pPr marL="920750" lvl="2" indent="-468313">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rPr>
              <a:t>Clarifying questions</a:t>
            </a:r>
          </a:p>
          <a:p>
            <a:pPr marL="920750" lvl="2" indent="-468313">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rPr>
              <a:t>Discussion: proposed electronics EPR recommendation</a:t>
            </a:r>
          </a:p>
          <a:p>
            <a:pPr marL="920750" lvl="2" indent="-468313">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rPr>
              <a:t>Public input</a:t>
            </a:r>
          </a:p>
          <a:p>
            <a:pPr marL="920750" lvl="2" indent="-468313">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rPr>
              <a:t>Next steps</a:t>
            </a:r>
          </a:p>
        </p:txBody>
      </p:sp>
    </p:spTree>
    <p:extLst>
      <p:ext uri="{BB962C8B-B14F-4D97-AF65-F5344CB8AC3E}">
        <p14:creationId xmlns:p14="http://schemas.microsoft.com/office/powerpoint/2010/main" val="1641844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92836" y="1243583"/>
            <a:ext cx="11219815" cy="1905"/>
          </a:xfrm>
          <a:custGeom>
            <a:avLst/>
            <a:gdLst/>
            <a:ahLst/>
            <a:cxnLst/>
            <a:rect l="l" t="t" r="r" b="b"/>
            <a:pathLst>
              <a:path w="11219815" h="1905">
                <a:moveTo>
                  <a:pt x="0" y="0"/>
                </a:moveTo>
                <a:lnTo>
                  <a:pt x="11219688" y="1524"/>
                </a:lnTo>
              </a:path>
            </a:pathLst>
          </a:custGeom>
          <a:ln w="9525">
            <a:solidFill>
              <a:srgbClr val="2D2C71"/>
            </a:solidFill>
          </a:ln>
        </p:spPr>
        <p:txBody>
          <a:bodyPr wrap="square" lIns="0" tIns="0" rIns="0" bIns="0" rtlCol="0"/>
          <a:lstStyle/>
          <a:p>
            <a:endParaRPr/>
          </a:p>
        </p:txBody>
      </p:sp>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10779252" y="146304"/>
            <a:ext cx="1005840" cy="1005840"/>
          </a:xfrm>
          <a:prstGeom prst="rect">
            <a:avLst/>
          </a:prstGeom>
        </p:spPr>
      </p:pic>
      <p:sp>
        <p:nvSpPr>
          <p:cNvPr id="4" name="object 4"/>
          <p:cNvSpPr txBox="1">
            <a:spLocks noGrp="1"/>
          </p:cNvSpPr>
          <p:nvPr>
            <p:ph type="title"/>
          </p:nvPr>
        </p:nvSpPr>
        <p:spPr>
          <a:xfrm>
            <a:off x="622572" y="531336"/>
            <a:ext cx="8407399" cy="444352"/>
          </a:xfrm>
          <a:prstGeom prst="rect">
            <a:avLst/>
          </a:prstGeom>
        </p:spPr>
        <p:txBody>
          <a:bodyPr vert="horz" wrap="square" lIns="0" tIns="13335" rIns="0" bIns="0" rtlCol="0">
            <a:spAutoFit/>
          </a:bodyPr>
          <a:lstStyle/>
          <a:p>
            <a:pPr marL="12700">
              <a:lnSpc>
                <a:spcPct val="100000"/>
              </a:lnSpc>
              <a:spcBef>
                <a:spcPts val="105"/>
              </a:spcBef>
            </a:pPr>
            <a:r>
              <a:rPr lang="en-US"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rPr>
              <a:t>Approval of agenda and minutes</a:t>
            </a:r>
            <a:endParaRPr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6" name="object 6"/>
          <p:cNvSpPr txBox="1"/>
          <p:nvPr/>
        </p:nvSpPr>
        <p:spPr>
          <a:xfrm>
            <a:off x="11998706" y="6652894"/>
            <a:ext cx="153035" cy="152400"/>
          </a:xfrm>
          <a:prstGeom prst="rect">
            <a:avLst/>
          </a:prstGeom>
        </p:spPr>
        <p:txBody>
          <a:bodyPr vert="horz" wrap="square" lIns="0" tIns="0" rIns="0" bIns="0" rtlCol="0">
            <a:spAutoFit/>
          </a:bodyPr>
          <a:lstStyle/>
          <a:p>
            <a:pPr marL="38100">
              <a:lnSpc>
                <a:spcPts val="1045"/>
              </a:lnSpc>
            </a:pPr>
            <a:fld id="{81D60167-4931-47E6-BA6A-407CBD079E47}" type="slidenum">
              <a:rPr sz="1000" spc="-5" dirty="0">
                <a:latin typeface="Calibri"/>
                <a:cs typeface="Calibri"/>
              </a:rPr>
              <a:t>6</a:t>
            </a:fld>
            <a:endParaRPr sz="1000">
              <a:latin typeface="Calibri"/>
              <a:cs typeface="Calibri"/>
            </a:endParaRPr>
          </a:p>
        </p:txBody>
      </p:sp>
      <p:sp>
        <p:nvSpPr>
          <p:cNvPr id="5" name="TextBox 4">
            <a:extLst>
              <a:ext uri="{FF2B5EF4-FFF2-40B4-BE49-F238E27FC236}">
                <a16:creationId xmlns:a16="http://schemas.microsoft.com/office/drawing/2014/main" id="{68155597-4DFE-6848-45A9-FE1C4FD4C06E}"/>
              </a:ext>
            </a:extLst>
          </p:cNvPr>
          <p:cNvSpPr txBox="1"/>
          <p:nvPr/>
        </p:nvSpPr>
        <p:spPr>
          <a:xfrm>
            <a:off x="918972" y="1690062"/>
            <a:ext cx="9860280" cy="1200329"/>
          </a:xfrm>
          <a:prstGeom prst="rect">
            <a:avLst/>
          </a:prstGeom>
          <a:noFill/>
        </p:spPr>
        <p:txBody>
          <a:bodyPr wrap="square">
            <a:spAutoFit/>
          </a:bodyPr>
          <a:lstStyle/>
          <a:p>
            <a:pPr marL="920750" lvl="2" indent="-468313">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rPr>
              <a:t>Adopt September 17 meeting agenda</a:t>
            </a:r>
          </a:p>
          <a:p>
            <a:pPr marL="920750" lvl="2" indent="-468313">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rPr>
              <a:t>Adopt July 16 meeting minutes</a:t>
            </a:r>
          </a:p>
          <a:p>
            <a:pPr marL="920750" lvl="2" indent="-468313">
              <a:buFont typeface="Arial" panose="020B0604020202020204" pitchFamily="34" charset="0"/>
              <a:buChar char="•"/>
            </a:pPr>
            <a:endParaRPr lang="en-US" dirty="0">
              <a:latin typeface="Helvetica Neue Light" panose="02000403000000020004" pitchFamily="2" charset="0"/>
              <a:ea typeface="Helvetica Neue Light" panose="02000403000000020004" pitchFamily="2" charset="0"/>
            </a:endParaRPr>
          </a:p>
          <a:p>
            <a:pPr marL="1374775" lvl="3" indent="-469900">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rPr>
              <a:t>Proposed changes to July 16 meeting minutes: none submitted</a:t>
            </a:r>
          </a:p>
        </p:txBody>
      </p:sp>
    </p:spTree>
    <p:extLst>
      <p:ext uri="{BB962C8B-B14F-4D97-AF65-F5344CB8AC3E}">
        <p14:creationId xmlns:p14="http://schemas.microsoft.com/office/powerpoint/2010/main" val="2979337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D2C71"/>
        </a:solidFill>
        <a:effectLst/>
      </p:bgPr>
    </p:bg>
    <p:spTree>
      <p:nvGrpSpPr>
        <p:cNvPr id="1" name="">
          <a:extLst>
            <a:ext uri="{FF2B5EF4-FFF2-40B4-BE49-F238E27FC236}">
              <a16:creationId xmlns:a16="http://schemas.microsoft.com/office/drawing/2014/main" id="{42E3EB26-CEC8-A3FC-250C-5731A41C24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87C982-5A6D-9815-5866-26A094A4AAFD}"/>
              </a:ext>
            </a:extLst>
          </p:cNvPr>
          <p:cNvSpPr>
            <a:spLocks noGrp="1"/>
          </p:cNvSpPr>
          <p:nvPr>
            <p:ph type="ctrTitle"/>
          </p:nvPr>
        </p:nvSpPr>
        <p:spPr>
          <a:xfrm>
            <a:off x="914400" y="2936557"/>
            <a:ext cx="10363200" cy="492443"/>
          </a:xfrm>
        </p:spPr>
        <p:txBody>
          <a:bodyPr/>
          <a:lstStyle/>
          <a:p>
            <a:pPr algn="ctr"/>
            <a:r>
              <a:rPr lang="en-US" dirty="0">
                <a:solidFill>
                  <a:schemeClr val="bg1"/>
                </a:solidFill>
                <a:latin typeface="Helvetica Neue Roman" panose="02000503000000020004" pitchFamily="2" charset="0"/>
                <a:ea typeface="Helvetica Neue Roman" panose="02000503000000020004" pitchFamily="2" charset="0"/>
                <a:cs typeface="Helvetica Neue Roman" panose="02000503000000020004" pitchFamily="2" charset="0"/>
              </a:rPr>
              <a:t>Mattress EPR policy recommendation</a:t>
            </a:r>
          </a:p>
        </p:txBody>
      </p:sp>
    </p:spTree>
    <p:extLst>
      <p:ext uri="{BB962C8B-B14F-4D97-AF65-F5344CB8AC3E}">
        <p14:creationId xmlns:p14="http://schemas.microsoft.com/office/powerpoint/2010/main" val="82106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C521552-71C2-74E2-A81B-C66184E2620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E1598F3-1ED4-7C23-2F11-E3D0729FFD00}"/>
              </a:ext>
            </a:extLst>
          </p:cNvPr>
          <p:cNvSpPr/>
          <p:nvPr/>
        </p:nvSpPr>
        <p:spPr>
          <a:xfrm>
            <a:off x="592836" y="1243583"/>
            <a:ext cx="11219815" cy="1905"/>
          </a:xfrm>
          <a:custGeom>
            <a:avLst/>
            <a:gdLst/>
            <a:ahLst/>
            <a:cxnLst/>
            <a:rect l="l" t="t" r="r" b="b"/>
            <a:pathLst>
              <a:path w="11219815" h="1905">
                <a:moveTo>
                  <a:pt x="0" y="0"/>
                </a:moveTo>
                <a:lnTo>
                  <a:pt x="11219688" y="1524"/>
                </a:lnTo>
              </a:path>
            </a:pathLst>
          </a:custGeom>
          <a:ln w="9525">
            <a:solidFill>
              <a:srgbClr val="2D2C71"/>
            </a:solidFill>
          </a:ln>
        </p:spPr>
        <p:txBody>
          <a:bodyPr wrap="square" lIns="0" tIns="0" rIns="0" bIns="0" rtlCol="0"/>
          <a:lstStyle/>
          <a:p>
            <a:endParaRPr/>
          </a:p>
        </p:txBody>
      </p:sp>
      <p:pic>
        <p:nvPicPr>
          <p:cNvPr id="3" name="object 3">
            <a:extLst>
              <a:ext uri="{FF2B5EF4-FFF2-40B4-BE49-F238E27FC236}">
                <a16:creationId xmlns:a16="http://schemas.microsoft.com/office/drawing/2014/main" id="{8B3CA47B-491D-CB2F-D527-0C1D98502DBB}"/>
              </a:ext>
            </a:extLst>
          </p:cNvPr>
          <p:cNvPicPr/>
          <p:nvPr/>
        </p:nvPicPr>
        <p:blipFill>
          <a:blip r:embed="rId3" cstate="email">
            <a:extLst>
              <a:ext uri="{28A0092B-C50C-407E-A947-70E740481C1C}">
                <a14:useLocalDpi xmlns:a14="http://schemas.microsoft.com/office/drawing/2010/main"/>
              </a:ext>
            </a:extLst>
          </a:blip>
          <a:stretch>
            <a:fillRect/>
          </a:stretch>
        </p:blipFill>
        <p:spPr>
          <a:xfrm>
            <a:off x="10779252" y="146304"/>
            <a:ext cx="1005840" cy="1005840"/>
          </a:xfrm>
          <a:prstGeom prst="rect">
            <a:avLst/>
          </a:prstGeom>
        </p:spPr>
      </p:pic>
      <p:sp>
        <p:nvSpPr>
          <p:cNvPr id="4" name="object 4">
            <a:extLst>
              <a:ext uri="{FF2B5EF4-FFF2-40B4-BE49-F238E27FC236}">
                <a16:creationId xmlns:a16="http://schemas.microsoft.com/office/drawing/2014/main" id="{0E11CB1B-CFEF-A597-0BDB-B91B9D5F2E10}"/>
              </a:ext>
            </a:extLst>
          </p:cNvPr>
          <p:cNvSpPr txBox="1">
            <a:spLocks noGrp="1"/>
          </p:cNvSpPr>
          <p:nvPr>
            <p:ph type="title"/>
          </p:nvPr>
        </p:nvSpPr>
        <p:spPr>
          <a:xfrm>
            <a:off x="622572" y="531336"/>
            <a:ext cx="9998536" cy="444352"/>
          </a:xfrm>
          <a:prstGeom prst="rect">
            <a:avLst/>
          </a:prstGeom>
        </p:spPr>
        <p:txBody>
          <a:bodyPr vert="horz" wrap="square" lIns="0" tIns="13335" rIns="0" bIns="0" rtlCol="0">
            <a:spAutoFit/>
          </a:bodyPr>
          <a:lstStyle/>
          <a:p>
            <a:pPr marL="12700">
              <a:lnSpc>
                <a:spcPct val="100000"/>
              </a:lnSpc>
              <a:spcBef>
                <a:spcPts val="105"/>
              </a:spcBef>
            </a:pPr>
            <a:r>
              <a:rPr lang="en-US"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rPr>
              <a:t>EPR Commission recommendation on mattresses</a:t>
            </a:r>
            <a:endParaRPr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6" name="object 6">
            <a:extLst>
              <a:ext uri="{FF2B5EF4-FFF2-40B4-BE49-F238E27FC236}">
                <a16:creationId xmlns:a16="http://schemas.microsoft.com/office/drawing/2014/main" id="{533D15DC-8E61-AE8E-7856-8972973340C2}"/>
              </a:ext>
            </a:extLst>
          </p:cNvPr>
          <p:cNvSpPr txBox="1"/>
          <p:nvPr/>
        </p:nvSpPr>
        <p:spPr>
          <a:xfrm>
            <a:off x="11785092" y="6565212"/>
            <a:ext cx="366649" cy="130036"/>
          </a:xfrm>
          <a:prstGeom prst="rect">
            <a:avLst/>
          </a:prstGeom>
        </p:spPr>
        <p:txBody>
          <a:bodyPr vert="horz" wrap="square" lIns="0" tIns="0" rIns="0" bIns="0" rtlCol="0">
            <a:spAutoFit/>
          </a:bodyPr>
          <a:lstStyle/>
          <a:p>
            <a:pPr marL="38100">
              <a:lnSpc>
                <a:spcPts val="1045"/>
              </a:lnSpc>
            </a:pPr>
            <a:fld id="{81D60167-4931-47E6-BA6A-407CBD079E47}" type="slidenum">
              <a:rPr sz="1000" spc="-5" dirty="0">
                <a:latin typeface="Calibri"/>
                <a:cs typeface="Calibri"/>
              </a:rPr>
              <a:t>8</a:t>
            </a:fld>
            <a:endParaRPr sz="1000" dirty="0">
              <a:latin typeface="Calibri"/>
              <a:cs typeface="Calibri"/>
            </a:endParaRPr>
          </a:p>
        </p:txBody>
      </p:sp>
      <p:sp>
        <p:nvSpPr>
          <p:cNvPr id="8" name="Rectangle 1">
            <a:extLst>
              <a:ext uri="{FF2B5EF4-FFF2-40B4-BE49-F238E27FC236}">
                <a16:creationId xmlns:a16="http://schemas.microsoft.com/office/drawing/2014/main" id="{9F0793C9-E2E0-C885-8DD7-FED780A21370}"/>
              </a:ext>
            </a:extLst>
          </p:cNvPr>
          <p:cNvSpPr>
            <a:spLocks noChangeArrowheads="1"/>
          </p:cNvSpPr>
          <p:nvPr/>
        </p:nvSpPr>
        <p:spPr bwMode="auto">
          <a:xfrm>
            <a:off x="8153400" y="2209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FC04CA0E-FB75-F89F-AC92-5283EE8C2342}"/>
              </a:ext>
            </a:extLst>
          </p:cNvPr>
          <p:cNvSpPr txBox="1"/>
          <p:nvPr/>
        </p:nvSpPr>
        <p:spPr>
          <a:xfrm>
            <a:off x="1012874" y="1414907"/>
            <a:ext cx="10508566" cy="5078313"/>
          </a:xfrm>
          <a:prstGeom prst="rect">
            <a:avLst/>
          </a:prstGeom>
          <a:noFill/>
        </p:spPr>
        <p:txBody>
          <a:bodyPr wrap="square">
            <a:spAutoFit/>
          </a:bodyPr>
          <a:lstStyle/>
          <a:p>
            <a:r>
              <a:rPr lang="en-US" sz="1800" dirty="0">
                <a:latin typeface="Helvetica Neue Light" panose="02000403000000020004" pitchFamily="2" charset="0"/>
                <a:ea typeface="Helvetica Neue Light" panose="02000403000000020004" pitchFamily="2" charset="0"/>
                <a:cs typeface="Helvetica Neue Roman" panose="02000503000000020004" pitchFamily="2" charset="0"/>
              </a:rPr>
              <a:t>The Commission recommends that the Massachusetts Legislature enact legislation to establish an extended producer responsibility program for mattresses. The Commission recommends the development and implementation of a program that aligns with existing programs in other states to the greatest extent possible.</a:t>
            </a:r>
          </a:p>
          <a:p>
            <a:r>
              <a:rPr lang="en-US" sz="1800" dirty="0">
                <a:latin typeface="Helvetica Neue Light" panose="02000403000000020004" pitchFamily="2" charset="0"/>
                <a:ea typeface="Helvetica Neue Light" panose="02000403000000020004" pitchFamily="2" charset="0"/>
                <a:cs typeface="Helvetica Neue Roman" panose="02000503000000020004" pitchFamily="2" charset="0"/>
              </a:rPr>
              <a:t> </a:t>
            </a:r>
          </a:p>
          <a:p>
            <a:r>
              <a:rPr lang="en-US" sz="1800" dirty="0">
                <a:latin typeface="Helvetica Neue Light" panose="02000403000000020004" pitchFamily="2" charset="0"/>
                <a:ea typeface="Helvetica Neue Light" panose="02000403000000020004" pitchFamily="2" charset="0"/>
                <a:cs typeface="Helvetica Neue Roman" panose="02000503000000020004" pitchFamily="2" charset="0"/>
              </a:rPr>
              <a:t>The Commission acknowledges proposed mattress EPR legislation under consideration before the Massachusetts legislature at the time of this recommendation—H.1023, H.3985, and S.614—but does not endorse any specific bill. H.1023 incorporates some of the elements contained in Oregon’s updated law, which the Commission recommends exploring.</a:t>
            </a:r>
          </a:p>
          <a:p>
            <a:endParaRPr lang="en-US" dirty="0">
              <a:latin typeface="Helvetica Neue Light" panose="02000403000000020004" pitchFamily="2" charset="0"/>
              <a:ea typeface="Helvetica Neue Light" panose="02000403000000020004" pitchFamily="2" charset="0"/>
              <a:cs typeface="Helvetica Neue Roman" panose="02000503000000020004" pitchFamily="2" charset="0"/>
            </a:endParaRPr>
          </a:p>
          <a:p>
            <a:r>
              <a:rPr lang="en-US" sz="1800" dirty="0">
                <a:latin typeface="Helvetica Neue Light" panose="02000403000000020004" pitchFamily="2" charset="0"/>
                <a:ea typeface="Helvetica Neue Light" panose="02000403000000020004" pitchFamily="2" charset="0"/>
                <a:cs typeface="Helvetica Neue Roman" panose="02000503000000020004" pitchFamily="2" charset="0"/>
              </a:rPr>
              <a:t>The Commission recommends consideration of the following questions:</a:t>
            </a:r>
          </a:p>
          <a:p>
            <a:endParaRPr lang="en-US" sz="1800" dirty="0">
              <a:latin typeface="Helvetica Neue Light" panose="02000403000000020004" pitchFamily="2" charset="0"/>
              <a:ea typeface="Helvetica Neue Light" panose="02000403000000020004" pitchFamily="2" charset="0"/>
              <a:cs typeface="Helvetica Neue Roman" panose="02000503000000020004" pitchFamily="2" charset="0"/>
            </a:endParaRPr>
          </a:p>
          <a:p>
            <a:pPr marL="571500" lvl="2" indent="-276225">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cs typeface="Helvetica Neue Roman" panose="02000503000000020004" pitchFamily="2" charset="0"/>
              </a:rPr>
              <a:t>Should the mattress fee be a flat fee or variable based on size of mattress or cost? (Current mattress EPR programs have a flat fee regardless of mattress size or cost.)</a:t>
            </a:r>
          </a:p>
          <a:p>
            <a:pPr marL="571500" lvl="2" indent="-276225">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cs typeface="Helvetica Neue Roman" panose="02000503000000020004" pitchFamily="2" charset="0"/>
              </a:rPr>
              <a:t>Should the cost of disposal of mattresses that cannot be collected and recycled through the program be included?</a:t>
            </a:r>
          </a:p>
          <a:p>
            <a:pPr marL="571500" lvl="2" indent="-276225">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cs typeface="Helvetica Neue Roman" panose="02000503000000020004" pitchFamily="2" charset="0"/>
              </a:rPr>
              <a:t>Should the fee be collected at the wholesale or retail level? (Current mattress EPR program fees are collected at the point of retail sale.)</a:t>
            </a:r>
          </a:p>
        </p:txBody>
      </p:sp>
    </p:spTree>
    <p:extLst>
      <p:ext uri="{BB962C8B-B14F-4D97-AF65-F5344CB8AC3E}">
        <p14:creationId xmlns:p14="http://schemas.microsoft.com/office/powerpoint/2010/main" val="2912819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D2C71"/>
        </a:solidFill>
        <a:effectLst/>
      </p:bgPr>
    </p:bg>
    <p:spTree>
      <p:nvGrpSpPr>
        <p:cNvPr id="1" name="">
          <a:extLst>
            <a:ext uri="{FF2B5EF4-FFF2-40B4-BE49-F238E27FC236}">
              <a16:creationId xmlns:a16="http://schemas.microsoft.com/office/drawing/2014/main" id="{A943E512-3C6C-0D6F-22A4-4139CB270D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E2E78E-1B70-DEAF-1FB0-330C92F52589}"/>
              </a:ext>
            </a:extLst>
          </p:cNvPr>
          <p:cNvSpPr>
            <a:spLocks noGrp="1"/>
          </p:cNvSpPr>
          <p:nvPr>
            <p:ph type="ctrTitle"/>
          </p:nvPr>
        </p:nvSpPr>
        <p:spPr>
          <a:xfrm>
            <a:off x="914400" y="2936557"/>
            <a:ext cx="10363200" cy="492443"/>
          </a:xfrm>
        </p:spPr>
        <p:txBody>
          <a:bodyPr/>
          <a:lstStyle/>
          <a:p>
            <a:pPr algn="ctr"/>
            <a:r>
              <a:rPr lang="en-US" dirty="0">
                <a:solidFill>
                  <a:schemeClr val="bg1"/>
                </a:solidFill>
                <a:latin typeface="Helvetica Neue Roman" panose="02000503000000020004" pitchFamily="2" charset="0"/>
                <a:ea typeface="Helvetica Neue Roman" panose="02000503000000020004" pitchFamily="2" charset="0"/>
                <a:cs typeface="Helvetica Neue Roman" panose="02000503000000020004" pitchFamily="2" charset="0"/>
              </a:rPr>
              <a:t>Battery EPR policy discussion</a:t>
            </a:r>
          </a:p>
        </p:txBody>
      </p:sp>
    </p:spTree>
    <p:extLst>
      <p:ext uri="{BB962C8B-B14F-4D97-AF65-F5344CB8AC3E}">
        <p14:creationId xmlns:p14="http://schemas.microsoft.com/office/powerpoint/2010/main" val="35346210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ley PowerPoint">
  <a:themeElements>
    <a:clrScheme name="Wiley">
      <a:dk1>
        <a:srgbClr val="000000"/>
      </a:dk1>
      <a:lt1>
        <a:srgbClr val="FFFFFF"/>
      </a:lt1>
      <a:dk2>
        <a:srgbClr val="491840"/>
      </a:dk2>
      <a:lt2>
        <a:srgbClr val="FFFFFF"/>
      </a:lt2>
      <a:accent1>
        <a:srgbClr val="491840"/>
      </a:accent1>
      <a:accent2>
        <a:srgbClr val="A5A5A5"/>
      </a:accent2>
      <a:accent3>
        <a:srgbClr val="00335D"/>
      </a:accent3>
      <a:accent4>
        <a:srgbClr val="E71435"/>
      </a:accent4>
      <a:accent5>
        <a:srgbClr val="006EC8"/>
      </a:accent5>
      <a:accent6>
        <a:srgbClr val="EAE7DF"/>
      </a:accent6>
      <a:hlink>
        <a:srgbClr val="E71435"/>
      </a:hlink>
      <a:folHlink>
        <a:srgbClr val="424D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A452FAC-D89F-46C3-A1EA-C8F82F6BA6AA}" vid="{D2788394-9F4A-479C-AC10-5E05746CFB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D0C3021FA97D4C83490FBFBBDDEB2D" ma:contentTypeVersion="16" ma:contentTypeDescription="Create a new document." ma:contentTypeScope="" ma:versionID="ed5ec7bf49a7b050602fc9d52f2b762d">
  <xsd:schema xmlns:xsd="http://www.w3.org/2001/XMLSchema" xmlns:xs="http://www.w3.org/2001/XMLSchema" xmlns:p="http://schemas.microsoft.com/office/2006/metadata/properties" xmlns:ns2="4c833433-5196-423e-bc5e-12e70e78a05e" xmlns:ns3="a63a9c72-e43b-4077-bbd1-fe0cd88be8b0" targetNamespace="http://schemas.microsoft.com/office/2006/metadata/properties" ma:root="true" ma:fieldsID="bc74e031d233861eb1fc71dc0ff6b3ca" ns2:_="" ns3:_="">
    <xsd:import namespace="4c833433-5196-423e-bc5e-12e70e78a05e"/>
    <xsd:import namespace="a63a9c72-e43b-4077-bbd1-fe0cd88be8b0"/>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833433-5196-423e-bc5e-12e70e78a0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63a9c72-e43b-4077-bbd1-fe0cd88be8b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4969b0e-64d9-413a-9bb5-09c0eb31f504}" ma:internalName="TaxCatchAll" ma:showField="CatchAllData" ma:web="a63a9c72-e43b-4077-bbd1-fe0cd88be8b0">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c833433-5196-423e-bc5e-12e70e78a05e">
      <Terms xmlns="http://schemas.microsoft.com/office/infopath/2007/PartnerControls"/>
    </lcf76f155ced4ddcb4097134ff3c332f>
    <TaxCatchAll xmlns="a63a9c72-e43b-4077-bbd1-fe0cd88be8b0" xsi:nil="true"/>
  </documentManagement>
</p:properties>
</file>

<file path=customXml/itemProps1.xml><?xml version="1.0" encoding="utf-8"?>
<ds:datastoreItem xmlns:ds="http://schemas.openxmlformats.org/officeDocument/2006/customXml" ds:itemID="{7B6979C4-9CFF-4D39-89F5-56ED4E470AE4}">
  <ds:schemaRefs>
    <ds:schemaRef ds:uri="http://schemas.microsoft.com/sharepoint/v3/contenttype/forms"/>
  </ds:schemaRefs>
</ds:datastoreItem>
</file>

<file path=customXml/itemProps2.xml><?xml version="1.0" encoding="utf-8"?>
<ds:datastoreItem xmlns:ds="http://schemas.openxmlformats.org/officeDocument/2006/customXml" ds:itemID="{245E95FA-6639-4E60-A4C3-F2EFEC40CF81}">
  <ds:schemaRefs>
    <ds:schemaRef ds:uri="4c833433-5196-423e-bc5e-12e70e78a05e"/>
    <ds:schemaRef ds:uri="a63a9c72-e43b-4077-bbd1-fe0cd88be8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FB70DED-333B-4984-B396-90D851D3A7DF}">
  <ds:schemaRefs>
    <ds:schemaRef ds:uri="4c833433-5196-423e-bc5e-12e70e78a05e"/>
    <ds:schemaRef ds:uri="a63a9c72-e43b-4077-bbd1-fe0cd88be8b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26822</TotalTime>
  <Words>3096</Words>
  <Application>Microsoft Office PowerPoint</Application>
  <PresentationFormat>Widescreen</PresentationFormat>
  <Paragraphs>452</Paragraphs>
  <Slides>48</Slides>
  <Notes>23</Notes>
  <HiddenSlides>0</HiddenSlides>
  <MMClips>0</MMClips>
  <ScaleCrop>false</ScaleCrop>
  <HeadingPairs>
    <vt:vector size="8" baseType="variant">
      <vt:variant>
        <vt:lpstr>Fonts Used</vt:lpstr>
      </vt:variant>
      <vt:variant>
        <vt:i4>15</vt:i4>
      </vt:variant>
      <vt:variant>
        <vt:lpstr>Theme</vt:lpstr>
      </vt:variant>
      <vt:variant>
        <vt:i4>3</vt:i4>
      </vt:variant>
      <vt:variant>
        <vt:lpstr>Embedded OLE Servers</vt:lpstr>
      </vt:variant>
      <vt:variant>
        <vt:i4>1</vt:i4>
      </vt:variant>
      <vt:variant>
        <vt:lpstr>Slide Titles</vt:lpstr>
      </vt:variant>
      <vt:variant>
        <vt:i4>48</vt:i4>
      </vt:variant>
    </vt:vector>
  </HeadingPairs>
  <TitlesOfParts>
    <vt:vector size="67" baseType="lpstr">
      <vt:lpstr>Aptos</vt:lpstr>
      <vt:lpstr>Helvetica Neue Roman</vt:lpstr>
      <vt:lpstr>Garamond</vt:lpstr>
      <vt:lpstr>Courier New</vt:lpstr>
      <vt:lpstr>Arial</vt:lpstr>
      <vt:lpstr>Helvetica Neue Medium</vt:lpstr>
      <vt:lpstr>Bodoni MT</vt:lpstr>
      <vt:lpstr>Wingdings</vt:lpstr>
      <vt:lpstr>Calibri</vt:lpstr>
      <vt:lpstr>Calibri Light</vt:lpstr>
      <vt:lpstr>Helvetica Neue Light</vt:lpstr>
      <vt:lpstr>Bodoni MT Condensed</vt:lpstr>
      <vt:lpstr>Helvetica Neue</vt:lpstr>
      <vt:lpstr>Corbel</vt:lpstr>
      <vt:lpstr>Arial Black</vt:lpstr>
      <vt:lpstr>Office Theme</vt:lpstr>
      <vt:lpstr>wiley PowerPoint</vt:lpstr>
      <vt:lpstr>1_Office Theme</vt:lpstr>
      <vt:lpstr>Worksheet</vt:lpstr>
      <vt:lpstr>Commonwealth of Massachusetts</vt:lpstr>
      <vt:lpstr>Housekeeping</vt:lpstr>
      <vt:lpstr>Housekeeping: roll call</vt:lpstr>
      <vt:lpstr>Housekeeping: staff and consultants</vt:lpstr>
      <vt:lpstr>Review of meeting goals and agenda</vt:lpstr>
      <vt:lpstr>Approval of agenda and minutes</vt:lpstr>
      <vt:lpstr>Mattress EPR policy recommendation</vt:lpstr>
      <vt:lpstr>EPR Commission recommendation on mattresses</vt:lpstr>
      <vt:lpstr>Battery EPR policy discussion</vt:lpstr>
      <vt:lpstr>Discussion on batteries EPR recommendation</vt:lpstr>
      <vt:lpstr>Roll call vote on batteries EPR recommendation</vt:lpstr>
      <vt:lpstr>Presentations</vt:lpstr>
      <vt:lpstr>PowerPoint Presentation</vt:lpstr>
      <vt:lpstr>National Center for Electronics Recycling:</vt:lpstr>
      <vt:lpstr>U.S. Policy Situation</vt:lpstr>
      <vt:lpstr>States with E-Waste Laws</vt:lpstr>
      <vt:lpstr>25 State Program Laws + DC</vt:lpstr>
      <vt:lpstr>PowerPoint Presentation</vt:lpstr>
      <vt:lpstr>“Producer Responsibility Organization/s”and Electronics EPR</vt:lpstr>
      <vt:lpstr>PowerPoint Presentation</vt:lpstr>
      <vt:lpstr>PowerPoint Presentation</vt:lpstr>
      <vt:lpstr>PowerPoint Presentation</vt:lpstr>
      <vt:lpstr>PowerPoint Presentation</vt:lpstr>
      <vt:lpstr>How are covered devices collected? </vt:lpstr>
      <vt:lpstr>PowerPoint Presentation</vt:lpstr>
      <vt:lpstr>Overall Per Capita Rates by State</vt:lpstr>
      <vt:lpstr>States with 2023 Data (or FY) Per Capita</vt:lpstr>
      <vt:lpstr>2020-23 Data (or FY) Per Capita</vt:lpstr>
      <vt:lpstr>Other States 2020-23 (or FY)</vt:lpstr>
      <vt:lpstr>Percent Change </vt:lpstr>
      <vt:lpstr>2019-23 Percent Change by State</vt:lpstr>
      <vt:lpstr>2019-23 Percent Change by State</vt:lpstr>
      <vt:lpstr>Convenience</vt:lpstr>
      <vt:lpstr>Clearinghouse Model (IL/SC)</vt:lpstr>
      <vt:lpstr>Benefits and Drawbacks</vt:lpstr>
      <vt:lpstr>Transitions to EPR Programs</vt:lpstr>
      <vt:lpstr>PowerPoint Presentation</vt:lpstr>
      <vt:lpstr>Thank You!</vt:lpstr>
      <vt:lpstr>Clarifying questions</vt:lpstr>
      <vt:lpstr>Bio break: 10 minutes</vt:lpstr>
      <vt:lpstr>Discussion</vt:lpstr>
      <vt:lpstr>Public comment</vt:lpstr>
      <vt:lpstr>Action</vt:lpstr>
      <vt:lpstr>Discussion topics: elements of electronics EPR</vt:lpstr>
      <vt:lpstr>Temperature check on electronics EPR recommendation</vt:lpstr>
      <vt:lpstr>Temperature check on electronics EPR recommendation</vt:lpstr>
      <vt:lpstr>Next steps</vt:lpstr>
      <vt:lpstr>Next meeting and adjourn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Smart_View_Analysts</dc:title>
  <dc:creator>C.Rodriguez</dc:creator>
  <cp:lastModifiedBy>Petit-Bois, Jean M (DEP)</cp:lastModifiedBy>
  <cp:revision>53</cp:revision>
  <dcterms:created xsi:type="dcterms:W3CDTF">2023-07-16T17:38:19Z</dcterms:created>
  <dcterms:modified xsi:type="dcterms:W3CDTF">2025-09-18T20:00:53Z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2023-05-12T00:00:00Z</vt:filetime>
  </property>
  <property fmtid="{D5CDD505-2E9C-101B-9397-08002B2CF9AE}" pid="3" name="Creator">
    <vt:lpwstr>Microsoft® PowerPoint® for Microsoft 365</vt:lpwstr>
  </property>
  <property fmtid="{D5CDD505-2E9C-101B-9397-08002B2CF9AE}" pid="4" name="LastSaved">
    <vt:filetime>2023-07-16T00:00:00Z</vt:filetime>
  </property>
  <property fmtid="{D5CDD505-2E9C-101B-9397-08002B2CF9AE}" pid="5" name="Producer">
    <vt:lpwstr>Microsoft® PowerPoint® for Microsoft 365</vt:lpwstr>
  </property>
  <property fmtid="{D5CDD505-2E9C-101B-9397-08002B2CF9AE}" pid="6" name="ContentTypeId">
    <vt:lpwstr>0x010100C4D0C3021FA97D4C83490FBFBBDDEB2D</vt:lpwstr>
  </property>
  <property fmtid="{D5CDD505-2E9C-101B-9397-08002B2CF9AE}" pid="7" name="MediaServiceImageTags">
    <vt:lpwstr/>
  </property>
</Properties>
</file>