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E90C19-55C4-46A3-AA92-EEEC9CEA410A}" v="27" dt="2021-04-01T16:33:59.206"/>
    <p1510:client id="{92B9A02A-5300-4BE5-AB75-B6762912D4C6}" v="244" dt="2021-04-02T00:32:11.2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userId="3afdc34b-dadf-4ab5-ad26-84f6332c48e3" providerId="ADAL" clId="{8DE90C19-55C4-46A3-AA92-EEEC9CEA410A}"/>
    <pc:docChg chg="modSld">
      <pc:chgData name="Michelle" userId="3afdc34b-dadf-4ab5-ad26-84f6332c48e3" providerId="ADAL" clId="{8DE90C19-55C4-46A3-AA92-EEEC9CEA410A}" dt="2021-04-01T22:04:25.092" v="31" actId="122"/>
      <pc:docMkLst>
        <pc:docMk/>
      </pc:docMkLst>
      <pc:sldChg chg="modSp mod">
        <pc:chgData name="Michelle" userId="3afdc34b-dadf-4ab5-ad26-84f6332c48e3" providerId="ADAL" clId="{8DE90C19-55C4-46A3-AA92-EEEC9CEA410A}" dt="2021-04-01T16:10:57.065" v="0" actId="121"/>
        <pc:sldMkLst>
          <pc:docMk/>
          <pc:sldMk cId="1806575864" sldId="267"/>
        </pc:sldMkLst>
        <pc:graphicFrameChg chg="modGraphic">
          <ac:chgData name="Michelle" userId="3afdc34b-dadf-4ab5-ad26-84f6332c48e3" providerId="ADAL" clId="{8DE90C19-55C4-46A3-AA92-EEEC9CEA410A}" dt="2021-04-01T16:10:57.065" v="0" actId="121"/>
          <ac:graphicFrameMkLst>
            <pc:docMk/>
            <pc:sldMk cId="1806575864" sldId="267"/>
            <ac:graphicFrameMk id="5" creationId="{A7DF9D62-E3BE-4E6C-93D2-9B56ACF2148B}"/>
          </ac:graphicFrameMkLst>
        </pc:graphicFrameChg>
      </pc:sldChg>
      <pc:sldChg chg="modSp mod">
        <pc:chgData name="Michelle" userId="3afdc34b-dadf-4ab5-ad26-84f6332c48e3" providerId="ADAL" clId="{8DE90C19-55C4-46A3-AA92-EEEC9CEA410A}" dt="2021-04-01T22:03:55.793" v="29" actId="3064"/>
        <pc:sldMkLst>
          <pc:docMk/>
          <pc:sldMk cId="2692492634" sldId="268"/>
        </pc:sldMkLst>
        <pc:graphicFrameChg chg="modGraphic">
          <ac:chgData name="Michelle" userId="3afdc34b-dadf-4ab5-ad26-84f6332c48e3" providerId="ADAL" clId="{8DE90C19-55C4-46A3-AA92-EEEC9CEA410A}" dt="2021-04-01T22:03:55.793" v="29"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8DE90C19-55C4-46A3-AA92-EEEC9CEA410A}" dt="2021-04-01T16:33:02.336" v="4" actId="20577"/>
        <pc:sldMkLst>
          <pc:docMk/>
          <pc:sldMk cId="2321371490" sldId="269"/>
        </pc:sldMkLst>
        <pc:graphicFrameChg chg="modGraphic">
          <ac:chgData name="Michelle" userId="3afdc34b-dadf-4ab5-ad26-84f6332c48e3" providerId="ADAL" clId="{8DE90C19-55C4-46A3-AA92-EEEC9CEA410A}" dt="2021-04-01T16:33:02.336" v="4" actId="20577"/>
          <ac:graphicFrameMkLst>
            <pc:docMk/>
            <pc:sldMk cId="2321371490" sldId="269"/>
            <ac:graphicFrameMk id="8" creationId="{785F5116-8A2B-48E4-A4AC-832746306D59}"/>
          </ac:graphicFrameMkLst>
        </pc:graphicFrameChg>
      </pc:sldChg>
      <pc:sldChg chg="modSp mod">
        <pc:chgData name="Michelle" userId="3afdc34b-dadf-4ab5-ad26-84f6332c48e3" providerId="ADAL" clId="{8DE90C19-55C4-46A3-AA92-EEEC9CEA410A}" dt="2021-04-01T22:04:25.092" v="31" actId="122"/>
        <pc:sldMkLst>
          <pc:docMk/>
          <pc:sldMk cId="1776995749" sldId="274"/>
        </pc:sldMkLst>
        <pc:graphicFrameChg chg="modGraphic">
          <ac:chgData name="Michelle" userId="3afdc34b-dadf-4ab5-ad26-84f6332c48e3" providerId="ADAL" clId="{8DE90C19-55C4-46A3-AA92-EEEC9CEA410A}" dt="2021-04-01T22:04:25.092" v="31" actId="122"/>
          <ac:graphicFrameMkLst>
            <pc:docMk/>
            <pc:sldMk cId="1776995749" sldId="274"/>
            <ac:graphicFrameMk id="11" creationId="{25DD5D96-C8E4-4A74-AB92-D3FDD3BF5458}"/>
          </ac:graphicFrameMkLst>
        </pc:graphicFrameChg>
      </pc:sldChg>
      <pc:sldChg chg="modSp mod">
        <pc:chgData name="Michelle" userId="3afdc34b-dadf-4ab5-ad26-84f6332c48e3" providerId="ADAL" clId="{8DE90C19-55C4-46A3-AA92-EEEC9CEA410A}" dt="2021-04-01T16:30:28.579" v="3" actId="20577"/>
        <pc:sldMkLst>
          <pc:docMk/>
          <pc:sldMk cId="638870137" sldId="294"/>
        </pc:sldMkLst>
        <pc:graphicFrameChg chg="modGraphic">
          <ac:chgData name="Michelle" userId="3afdc34b-dadf-4ab5-ad26-84f6332c48e3" providerId="ADAL" clId="{8DE90C19-55C4-46A3-AA92-EEEC9CEA410A}" dt="2021-04-01T16:30:28.579" v="3" actId="20577"/>
          <ac:graphicFrameMkLst>
            <pc:docMk/>
            <pc:sldMk cId="638870137" sldId="294"/>
            <ac:graphicFrameMk id="4" creationId="{4CB58B0C-C94E-4495-951A-A31C1D283971}"/>
          </ac:graphicFrameMkLst>
        </pc:graphicFrameChg>
      </pc:sldChg>
      <pc:sldChg chg="modSp mod">
        <pc:chgData name="Michelle" userId="3afdc34b-dadf-4ab5-ad26-84f6332c48e3" providerId="ADAL" clId="{8DE90C19-55C4-46A3-AA92-EEEC9CEA410A}" dt="2021-04-01T22:04:11.245" v="30" actId="3064"/>
        <pc:sldMkLst>
          <pc:docMk/>
          <pc:sldMk cId="310562512" sldId="295"/>
        </pc:sldMkLst>
        <pc:graphicFrameChg chg="modGraphic">
          <ac:chgData name="Michelle" userId="3afdc34b-dadf-4ab5-ad26-84f6332c48e3" providerId="ADAL" clId="{8DE90C19-55C4-46A3-AA92-EEEC9CEA410A}" dt="2021-04-01T22:04:11.245" v="30" actId="3064"/>
          <ac:graphicFrameMkLst>
            <pc:docMk/>
            <pc:sldMk cId="310562512" sldId="295"/>
            <ac:graphicFrameMk id="7" creationId="{605E144A-8B73-4509-B5A1-46BDBC416354}"/>
          </ac:graphicFrameMkLst>
        </pc:graphicFrameChg>
      </pc:sldChg>
    </pc:docChg>
  </pc:docChgLst>
  <pc:docChgLst>
    <pc:chgData name="Coq, Arielle T (DPH)" userId="4aac495c-e6bc-4871-991b-5cbd029c71f4" providerId="ADAL" clId="{787A9293-BC1E-4B7D-A638-FF0004DFF68D}"/>
    <pc:docChg chg="custSel modSld">
      <pc:chgData name="Coq, Arielle T (DPH)" userId="4aac495c-e6bc-4871-991b-5cbd029c71f4" providerId="ADAL" clId="{787A9293-BC1E-4B7D-A638-FF0004DFF68D}" dt="2021-04-01T13:04:52.813" v="0" actId="207"/>
      <pc:docMkLst>
        <pc:docMk/>
      </pc:docMkLst>
      <pc:sldChg chg="modSp mod">
        <pc:chgData name="Coq, Arielle T (DPH)" userId="4aac495c-e6bc-4871-991b-5cbd029c71f4" providerId="ADAL" clId="{787A9293-BC1E-4B7D-A638-FF0004DFF68D}" dt="2021-04-01T13:04:52.813" v="0" actId="207"/>
        <pc:sldMkLst>
          <pc:docMk/>
          <pc:sldMk cId="2321371490" sldId="269"/>
        </pc:sldMkLst>
        <pc:graphicFrameChg chg="modGraphic">
          <ac:chgData name="Coq, Arielle T (DPH)" userId="4aac495c-e6bc-4871-991b-5cbd029c71f4" providerId="ADAL" clId="{787A9293-BC1E-4B7D-A638-FF0004DFF68D}" dt="2021-04-01T13:04:52.813" v="0" actId="207"/>
          <ac:graphicFrameMkLst>
            <pc:docMk/>
            <pc:sldMk cId="2321371490" sldId="269"/>
            <ac:graphicFrameMk id="8" creationId="{785F5116-8A2B-48E4-A4AC-832746306D59}"/>
          </ac:graphicFrameMkLst>
        </pc:graphicFrameChg>
      </pc:sldChg>
    </pc:docChg>
  </pc:docChgLst>
  <pc:docChgLst>
    <pc:chgData name="Reid, Michelle (DPH)" userId="S::michelle.reid2@mass.gov::3afdc34b-dadf-4ab5-ad26-84f6332c48e3" providerId="AD" clId="Web-{92B9A02A-5300-4BE5-AB75-B6762912D4C6}"/>
    <pc:docChg chg="modSld">
      <pc:chgData name="Reid, Michelle (DPH)" userId="S::michelle.reid2@mass.gov::3afdc34b-dadf-4ab5-ad26-84f6332c48e3" providerId="AD" clId="Web-{92B9A02A-5300-4BE5-AB75-B6762912D4C6}" dt="2021-04-02T00:32:08.411" v="126"/>
      <pc:docMkLst>
        <pc:docMk/>
      </pc:docMkLst>
      <pc:sldChg chg="modSp">
        <pc:chgData name="Reid, Michelle (DPH)" userId="S::michelle.reid2@mass.gov::3afdc34b-dadf-4ab5-ad26-84f6332c48e3" providerId="AD" clId="Web-{92B9A02A-5300-4BE5-AB75-B6762912D4C6}" dt="2021-04-02T00:32:08.411" v="126"/>
        <pc:sldMkLst>
          <pc:docMk/>
          <pc:sldMk cId="1776995749" sldId="274"/>
        </pc:sldMkLst>
        <pc:graphicFrameChg chg="mod modGraphic">
          <ac:chgData name="Reid, Michelle (DPH)" userId="S::michelle.reid2@mass.gov::3afdc34b-dadf-4ab5-ad26-84f6332c48e3" providerId="AD" clId="Web-{92B9A02A-5300-4BE5-AB75-B6762912D4C6}" dt="2021-04-02T00:32:08.411" v="126"/>
          <ac:graphicFrameMkLst>
            <pc:docMk/>
            <pc:sldMk cId="1776995749" sldId="274"/>
            <ac:graphicFrameMk id="11" creationId="{25DD5D96-C8E4-4A74-AB92-D3FDD3BF545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a:t>Vaccination Data Report</a:t>
            </a:r>
            <a:br>
              <a:rPr lang="en-US" sz="6000"/>
            </a:br>
            <a:r>
              <a:rPr lang="en-US" sz="6000"/>
              <a:t>Everett</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653988700"/>
              </p:ext>
            </p:extLst>
          </p:nvPr>
        </p:nvGraphicFramePr>
        <p:xfrm>
          <a:off x="1227185" y="3626612"/>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3,798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590781" y="1193908"/>
            <a:ext cx="12089822" cy="2400657"/>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partially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11.8</a:t>
            </a:r>
            <a:r>
              <a:rPr lang="en-US" sz="1600"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31.6</a:t>
            </a:r>
            <a:r>
              <a:rPr lang="en-US" sz="1600"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14.7</a:t>
            </a:r>
            <a:r>
              <a:rPr lang="en-US" sz="1600" b="1">
                <a:solidFill>
                  <a:srgbClr val="5B9BD5">
                    <a:lumMod val="75000"/>
                  </a:srgbClr>
                </a:solidFill>
                <a:latin typeface="Calibri"/>
              </a:rPr>
              <a:t>%</a:t>
            </a:r>
            <a:r>
              <a:rPr lang="en-US" sz="1600" b="1">
                <a:solidFill>
                  <a:srgbClr val="0F1C32"/>
                </a:solidFill>
                <a:latin typeface="Calibri"/>
              </a:rPr>
              <a:t> for ages 75+</a:t>
            </a:r>
            <a:endParaRPr lang="en-US" sz="800" b="1">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15970" y="5832384"/>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636011349"/>
              </p:ext>
            </p:extLst>
          </p:nvPr>
        </p:nvGraphicFramePr>
        <p:xfrm>
          <a:off x="5893304" y="1447800"/>
          <a:ext cx="5951871" cy="1392657"/>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49558">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a:solidFill>
                            <a:schemeClr val="tx1"/>
                          </a:solidFill>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2,613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2,175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32274705"/>
              </p:ext>
            </p:extLst>
          </p:nvPr>
        </p:nvGraphicFramePr>
        <p:xfrm>
          <a:off x="144685" y="3810001"/>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a:solidFill>
                            <a:schemeClr val="tx1"/>
                          </a:solidFill>
                        </a:rPr>
                        <a:t>Everett</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0" y="5723326"/>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750609"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516521" y="1151453"/>
            <a:ext cx="10540260" cy="2277547"/>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12.1</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44.7</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67.3</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        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573288733"/>
              </p:ext>
            </p:extLst>
          </p:nvPr>
        </p:nvGraphicFramePr>
        <p:xfrm>
          <a:off x="945946" y="3644837"/>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3,786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41341"/>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415772"/>
          </a:xfrm>
          <a:prstGeom prst="rect">
            <a:avLst/>
          </a:prstGeom>
          <a:noFill/>
        </p:spPr>
        <p:txBody>
          <a:bodyPr wrap="square" rtlCol="0">
            <a:spAutoFit/>
          </a:bodyPr>
          <a:lstStyle/>
          <a:p>
            <a:r>
              <a:rPr lang="en-US" b="1" u="sng">
                <a:solidFill>
                  <a:srgbClr val="0F1C32"/>
                </a:solidFill>
                <a:latin typeface="Calibri"/>
              </a:rPr>
              <a:t>Vaccine Administration Benchmark</a:t>
            </a:r>
          </a:p>
          <a:p>
            <a:endParaRPr lang="en-US" sz="1600" b="1" u="sng">
              <a:solidFill>
                <a:srgbClr val="0F1C32"/>
              </a:solidFill>
              <a:latin typeface="Calibri"/>
            </a:endParaRPr>
          </a:p>
          <a:p>
            <a:pPr marL="285750"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285750"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358854304"/>
              </p:ext>
            </p:extLst>
          </p:nvPr>
        </p:nvGraphicFramePr>
        <p:xfrm>
          <a:off x="135767" y="4058855"/>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01207">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a:solidFill>
                            <a:schemeClr val="tx1"/>
                          </a:solidFill>
                        </a:rPr>
                        <a:t>Everett</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3,546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458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774403193"/>
              </p:ext>
            </p:extLst>
          </p:nvPr>
        </p:nvGraphicFramePr>
        <p:xfrm>
          <a:off x="2567343" y="2622077"/>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chemeClr val="tx1"/>
                          </a:solidFill>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3,854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2,556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10808" y="5648831"/>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726955202"/>
              </p:ext>
            </p:extLst>
          </p:nvPr>
        </p:nvGraphicFramePr>
        <p:xfrm>
          <a:off x="889464" y="2495245"/>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2557331"/>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07410"/>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25DD5D96-C8E4-4A74-AB92-D3FDD3BF5458}"/>
              </a:ext>
            </a:extLst>
          </p:cNvPr>
          <p:cNvGraphicFramePr>
            <a:graphicFrameLocks noGrp="1"/>
          </p:cNvGraphicFramePr>
          <p:nvPr>
            <p:extLst>
              <p:ext uri="{D42A27DB-BD31-4B8C-83A1-F6EECF244321}">
                <p14:modId xmlns:p14="http://schemas.microsoft.com/office/powerpoint/2010/main" val="751926862"/>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5,732 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8,013 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987 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5,880 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707 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4,930 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808 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7,079 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1,296 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2,522 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476 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4,681 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723 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4,217 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2,770 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414 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12,568 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2,116 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2,541 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9,844 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1,966 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10,212 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1,758 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3,676 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4,154 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909 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6,943 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1,413 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2,075 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325 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6,188 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1,151 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10,159 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1,837 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13,435 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2,295 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838438" y="2557330"/>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Everett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Everett</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Everett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Everett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Everett</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37649"/>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76758513"/>
              </p:ext>
            </p:extLst>
          </p:nvPr>
        </p:nvGraphicFramePr>
        <p:xfrm>
          <a:off x="259796" y="1795332"/>
          <a:ext cx="11655094" cy="1566010"/>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22220">
                <a:tc>
                  <a:txBody>
                    <a:bodyPr/>
                    <a:lstStyle/>
                    <a:p>
                      <a:pPr marL="0" marR="0" algn="ctr">
                        <a:spcBef>
                          <a:spcPts val="0"/>
                        </a:spcBef>
                        <a:spcAft>
                          <a:spcPts val="0"/>
                        </a:spcAft>
                      </a:pPr>
                      <a:r>
                        <a:rPr lang="en-US" sz="10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246580">
                <a:tc>
                  <a:txBody>
                    <a:bodyPr/>
                    <a:lstStyle/>
                    <a:p>
                      <a:pPr marL="0" marR="0" algn="ctr">
                        <a:spcBef>
                          <a:spcPts val="0"/>
                        </a:spcBef>
                        <a:spcAft>
                          <a:spcPts val="0"/>
                        </a:spcAft>
                      </a:pPr>
                      <a:r>
                        <a:rPr lang="en-US" sz="1050">
                          <a:solidFill>
                            <a:schemeClr val="tx1"/>
                          </a:solidFill>
                        </a:rPr>
                        <a:t>Everett</a:t>
                      </a:r>
                      <a:endParaRPr lang="en-US"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48,552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11,260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15,893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92334">
                <a:tc>
                  <a:txBody>
                    <a:bodyPr/>
                    <a:lstStyle/>
                    <a:p>
                      <a:pPr marL="0" marR="0" algn="ctr">
                        <a:spcBef>
                          <a:spcPts val="0"/>
                        </a:spcBef>
                        <a:spcAft>
                          <a:spcPts val="0"/>
                        </a:spcAft>
                      </a:pPr>
                      <a:r>
                        <a:rPr lang="en-US"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Everett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596053"/>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91" y="16739"/>
            <a:ext cx="10844306" cy="923330"/>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solidFill>
                  <a:schemeClr val="bg2"/>
                </a:solidFill>
                <a:latin typeface="Segoe UI" panose="020B0502040204020203" pitchFamily="34" charset="0"/>
                <a:cs typeface="Segoe UI" panose="020B0502040204020203" pitchFamily="34" charset="0"/>
              </a:rPr>
              <a:t>Everett</a:t>
            </a:r>
            <a:r>
              <a:rPr lang="en-US" sz="2400">
                <a:latin typeface="Segoe UI" panose="020B0502040204020203" pitchFamily="34" charset="0"/>
              </a:rPr>
              <a:t> 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892613948"/>
              </p:ext>
            </p:extLst>
          </p:nvPr>
        </p:nvGraphicFramePr>
        <p:xfrm>
          <a:off x="1338003" y="3028035"/>
          <a:ext cx="9055735" cy="1162965"/>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793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ctr">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50545">
                <a:tc>
                  <a:txBody>
                    <a:bodyPr/>
                    <a:lstStyle/>
                    <a:p>
                      <a:pPr marL="0" marR="0" algn="ctr">
                        <a:spcBef>
                          <a:spcPts val="0"/>
                        </a:spcBef>
                        <a:spcAft>
                          <a:spcPts val="0"/>
                        </a:spcAft>
                      </a:pPr>
                      <a:r>
                        <a:rPr lang="en-US" sz="1600">
                          <a:solidFill>
                            <a:schemeClr val="tx1"/>
                          </a:solidFill>
                        </a:rPr>
                        <a:t>Everett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16,725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34,447.7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24740">
                <a:tc>
                  <a:txBody>
                    <a:bodyPr/>
                    <a:lstStyle/>
                    <a:p>
                      <a:pPr marL="0" marR="0" algn="ctr">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1355434"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24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Everett</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a:solidFill>
                  <a:prstClr val="black"/>
                </a:solidFill>
                <a:latin typeface="Calibri" panose="020F0502020204030204"/>
              </a:rPr>
              <a:t>Everett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898063316"/>
              </p:ext>
            </p:extLst>
          </p:nvPr>
        </p:nvGraphicFramePr>
        <p:xfrm>
          <a:off x="334206" y="4307377"/>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4,811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6,440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0162" y="70750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Everett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Everett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Everett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Everett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549758149"/>
              </p:ext>
            </p:extLst>
          </p:nvPr>
        </p:nvGraphicFramePr>
        <p:xfrm>
          <a:off x="2753364" y="263250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11,251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rPr>
              <a:t> 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D79EBB7-CFCD-414A-9FDA-8D97198A85B7}"/>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 y="0"/>
            <a:ext cx="11137055"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87097" y="979206"/>
            <a:ext cx="12089822"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23.9% </a:t>
            </a:r>
            <a:r>
              <a:rPr lang="en-US" sz="1600" b="1">
                <a:solidFill>
                  <a:srgbClr val="0F1C32"/>
                </a:solidFill>
                <a:latin typeface="Calibri"/>
              </a:rPr>
              <a:t>for ages 0-64</a:t>
            </a:r>
            <a:endParaRPr lang="en-US" sz="1600" b="1">
              <a:solidFill>
                <a:srgbClr val="5B9BD5">
                  <a:lumMod val="75000"/>
                </a:srgbClr>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911268536"/>
              </p:ext>
            </p:extLst>
          </p:nvPr>
        </p:nvGraphicFramePr>
        <p:xfrm>
          <a:off x="973510" y="3454565"/>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2,097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65.9%</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88600063"/>
              </p:ext>
            </p:extLst>
          </p:nvPr>
        </p:nvGraphicFramePr>
        <p:xfrm>
          <a:off x="94645" y="4029874"/>
          <a:ext cx="11995178" cy="1381856"/>
        </p:xfrm>
        <a:graphic>
          <a:graphicData uri="http://schemas.openxmlformats.org/drawingml/2006/table">
            <a:tbl>
              <a:tblPr firstRow="1" firstCol="1" bandRow="1">
                <a:tableStyleId>{5C22544A-7EE6-4342-B048-85BDC9FD1C3A}</a:tableStyleId>
              </a:tblPr>
              <a:tblGrid>
                <a:gridCol w="984607">
                  <a:extLst>
                    <a:ext uri="{9D8B030D-6E8A-4147-A177-3AD203B41FA5}">
                      <a16:colId xmlns:a16="http://schemas.microsoft.com/office/drawing/2014/main" val="4075951014"/>
                    </a:ext>
                  </a:extLst>
                </a:gridCol>
                <a:gridCol w="636474">
                  <a:extLst>
                    <a:ext uri="{9D8B030D-6E8A-4147-A177-3AD203B41FA5}">
                      <a16:colId xmlns:a16="http://schemas.microsoft.com/office/drawing/2014/main" val="3719797945"/>
                    </a:ext>
                  </a:extLst>
                </a:gridCol>
                <a:gridCol w="828019">
                  <a:extLst>
                    <a:ext uri="{9D8B030D-6E8A-4147-A177-3AD203B41FA5}">
                      <a16:colId xmlns:a16="http://schemas.microsoft.com/office/drawing/2014/main" val="2111895905"/>
                    </a:ext>
                  </a:extLst>
                </a:gridCol>
                <a:gridCol w="597640">
                  <a:extLst>
                    <a:ext uri="{9D8B030D-6E8A-4147-A177-3AD203B41FA5}">
                      <a16:colId xmlns:a16="http://schemas.microsoft.com/office/drawing/2014/main" val="1228260744"/>
                    </a:ext>
                  </a:extLst>
                </a:gridCol>
                <a:gridCol w="857977">
                  <a:extLst>
                    <a:ext uri="{9D8B030D-6E8A-4147-A177-3AD203B41FA5}">
                      <a16:colId xmlns:a16="http://schemas.microsoft.com/office/drawing/2014/main" val="3870552715"/>
                    </a:ext>
                  </a:extLst>
                </a:gridCol>
                <a:gridCol w="684932">
                  <a:extLst>
                    <a:ext uri="{9D8B030D-6E8A-4147-A177-3AD203B41FA5}">
                      <a16:colId xmlns:a16="http://schemas.microsoft.com/office/drawing/2014/main" val="2196486683"/>
                    </a:ext>
                  </a:extLst>
                </a:gridCol>
                <a:gridCol w="838013">
                  <a:extLst>
                    <a:ext uri="{9D8B030D-6E8A-4147-A177-3AD203B41FA5}">
                      <a16:colId xmlns:a16="http://schemas.microsoft.com/office/drawing/2014/main" val="2808071338"/>
                    </a:ext>
                  </a:extLst>
                </a:gridCol>
                <a:gridCol w="491526">
                  <a:extLst>
                    <a:ext uri="{9D8B030D-6E8A-4147-A177-3AD203B41FA5}">
                      <a16:colId xmlns:a16="http://schemas.microsoft.com/office/drawing/2014/main" val="2266782108"/>
                    </a:ext>
                  </a:extLst>
                </a:gridCol>
                <a:gridCol w="797724">
                  <a:extLst>
                    <a:ext uri="{9D8B030D-6E8A-4147-A177-3AD203B41FA5}">
                      <a16:colId xmlns:a16="http://schemas.microsoft.com/office/drawing/2014/main" val="1400057223"/>
                    </a:ext>
                  </a:extLst>
                </a:gridCol>
                <a:gridCol w="564048">
                  <a:extLst>
                    <a:ext uri="{9D8B030D-6E8A-4147-A177-3AD203B41FA5}">
                      <a16:colId xmlns:a16="http://schemas.microsoft.com/office/drawing/2014/main" val="607151320"/>
                    </a:ext>
                  </a:extLst>
                </a:gridCol>
                <a:gridCol w="813841">
                  <a:extLst>
                    <a:ext uri="{9D8B030D-6E8A-4147-A177-3AD203B41FA5}">
                      <a16:colId xmlns:a16="http://schemas.microsoft.com/office/drawing/2014/main" val="1732447710"/>
                    </a:ext>
                  </a:extLst>
                </a:gridCol>
                <a:gridCol w="575694">
                  <a:extLst>
                    <a:ext uri="{9D8B030D-6E8A-4147-A177-3AD203B41FA5}">
                      <a16:colId xmlns:a16="http://schemas.microsoft.com/office/drawing/2014/main" val="1497268532"/>
                    </a:ext>
                  </a:extLst>
                </a:gridCol>
                <a:gridCol w="705499">
                  <a:extLst>
                    <a:ext uri="{9D8B030D-6E8A-4147-A177-3AD203B41FA5}">
                      <a16:colId xmlns:a16="http://schemas.microsoft.com/office/drawing/2014/main" val="743602275"/>
                    </a:ext>
                  </a:extLst>
                </a:gridCol>
                <a:gridCol w="747271">
                  <a:extLst>
                    <a:ext uri="{9D8B030D-6E8A-4147-A177-3AD203B41FA5}">
                      <a16:colId xmlns:a16="http://schemas.microsoft.com/office/drawing/2014/main" val="1994207196"/>
                    </a:ext>
                  </a:extLst>
                </a:gridCol>
                <a:gridCol w="805781">
                  <a:extLst>
                    <a:ext uri="{9D8B030D-6E8A-4147-A177-3AD203B41FA5}">
                      <a16:colId xmlns:a16="http://schemas.microsoft.com/office/drawing/2014/main" val="3921377560"/>
                    </a:ext>
                  </a:extLst>
                </a:gridCol>
                <a:gridCol w="567773">
                  <a:extLst>
                    <a:ext uri="{9D8B030D-6E8A-4147-A177-3AD203B41FA5}">
                      <a16:colId xmlns:a16="http://schemas.microsoft.com/office/drawing/2014/main" val="3578839088"/>
                    </a:ext>
                  </a:extLst>
                </a:gridCol>
                <a:gridCol w="498359">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a:solidFill>
                            <a:schemeClr val="tx1"/>
                          </a:solidFill>
                        </a:rPr>
                        <a:t>Everett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5,642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02419892"/>
              </p:ext>
            </p:extLst>
          </p:nvPr>
        </p:nvGraphicFramePr>
        <p:xfrm>
          <a:off x="2521636" y="2396184"/>
          <a:ext cx="7195756" cy="1383539"/>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216515">
                <a:tc>
                  <a:txBody>
                    <a:bodyPr/>
                    <a:lstStyle/>
                    <a:p>
                      <a:pPr marL="0" marR="0" algn="ctr">
                        <a:spcBef>
                          <a:spcPts val="0"/>
                        </a:spcBef>
                        <a:spcAft>
                          <a:spcPts val="0"/>
                        </a:spcAft>
                      </a:pPr>
                      <a:r>
                        <a:rPr lang="en-US" sz="1400">
                          <a:solidFill>
                            <a:schemeClr val="tx1"/>
                          </a:solidFill>
                        </a:rPr>
                        <a:t>Everett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8707">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33.1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a:t>
            </a:r>
            <a:r>
              <a:rPr lang="en-US" sz="2000">
                <a:solidFill>
                  <a:schemeClr val="bg2"/>
                </a:solidFill>
                <a:latin typeface="Segoe UI" panose="020B0502040204020203" pitchFamily="34" charset="0"/>
                <a:cs typeface="Segoe UI" panose="020B0502040204020203" pitchFamily="34" charset="0"/>
              </a:rPr>
              <a:t>Everett</a:t>
            </a:r>
            <a:r>
              <a:rPr lang="en-US" sz="2000">
                <a:latin typeface="Segoe UI" panose="020B0502040204020203" pitchFamily="34" charset="0"/>
                <a:cs typeface="Segoe UI" panose="020B0502040204020203" pitchFamily="34" charset="0"/>
              </a:rPr>
              <a:t>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0" y="5661881"/>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36FA914D-099B-428F-A47E-D661BA93AC3C}"/>
</file>

<file path=customXml/itemProps3.xml><?xml version="1.0" encoding="utf-8"?>
<ds:datastoreItem xmlns:ds="http://schemas.openxmlformats.org/officeDocument/2006/customXml" ds:itemID="{28F66196-D198-45E7-B220-75B766ED04E5}">
  <ds:schemaRefs>
    <ds:schemaRef ds:uri="http://schemas.microsoft.com/office/2006/metadata/properties"/>
    <ds:schemaRef ds:uri="http://purl.org/dc/terms/"/>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acf54e11-0fc9-471c-b6ed-0b00911b414f"/>
  </ds:schemaRefs>
</ds:datastoreItem>
</file>

<file path=docProps/app.xml><?xml version="1.0" encoding="utf-8"?>
<Properties xmlns="http://schemas.openxmlformats.org/officeDocument/2006/extended-properties" xmlns:vt="http://schemas.openxmlformats.org/officeDocument/2006/docPropsVTypes">
  <TotalTime>0</TotalTime>
  <Words>3558</Words>
  <Application>Microsoft Office PowerPoint</Application>
  <PresentationFormat>Widescreen</PresentationFormat>
  <Paragraphs>770</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Everett</vt:lpstr>
      <vt:lpstr>Everett – Benchmarks</vt:lpstr>
      <vt:lpstr>PowerPoint Presentation</vt:lpstr>
      <vt:lpstr>Vaccine Administration </vt:lpstr>
      <vt:lpstr>Total Doses and Dose Administration Rate/100,000 Population for Everett Compared to Statewide as of 3/31/2021</vt:lpstr>
      <vt:lpstr>Count and Percentage of Population for First Dose, Partially, and Fully Vaccinated for Everett Compared to Statewide as of 3/31/2021</vt:lpstr>
      <vt:lpstr>First Dose</vt:lpstr>
      <vt:lpstr>Counts and Percentages of Population with a First Dose by Demographics for Everett Compared to Statewide as of 3/31/2021  contd.</vt:lpstr>
      <vt:lpstr>Counts and Percentages of Population with a First Dose by Demographics for Everett Compared to Statewide as of 3/31/2021 </vt:lpstr>
      <vt:lpstr>Partially vaccinated</vt:lpstr>
      <vt:lpstr>Counts and Percentages of Population Partially Vaccinated by Demographics for Everett Compared to Statewide as of 3/31/2021 contd.</vt:lpstr>
      <vt:lpstr>Counts and Percentages of Population Partially Vaccinated by Demographics for Everett Compared to Statewide as of 3/31/2021</vt:lpstr>
      <vt:lpstr>Fully vaccinated</vt:lpstr>
      <vt:lpstr>Counts and Percentages of Population Fully Vaccinated by Demographics for Everett Compared to Statewide as of 3/31/2021 contd. </vt:lpstr>
      <vt:lpstr>Counts and Percentages of Population Fully Vaccinated by Demographics for Everett Compared to Statewide as of 3/31/2021</vt:lpstr>
      <vt:lpstr>Missing Race/Ethnicity Count and Percentage of Population Vaccinated for Everett Compared to Statewide as of 3/31/2021</vt:lpstr>
      <vt:lpstr>PowerPoint Presentation</vt:lpstr>
      <vt:lpstr>COVID-19 Case Counts and Rates for 20 Prioritized Communities</vt:lpstr>
      <vt:lpstr>Background </vt:lpstr>
      <vt:lpstr> Profile of Everett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3</cp:revision>
  <dcterms:created xsi:type="dcterms:W3CDTF">2021-02-06T16:00:27Z</dcterms:created>
  <dcterms:modified xsi:type="dcterms:W3CDTF">2021-04-02T00:32:11Z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