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5"/>
  </p:notesMasterIdLst>
  <p:sldIdLst>
    <p:sldId id="290" r:id="rId5"/>
    <p:sldId id="262" r:id="rId6"/>
    <p:sldId id="291" r:id="rId7"/>
    <p:sldId id="264" r:id="rId8"/>
    <p:sldId id="292" r:id="rId9"/>
    <p:sldId id="266" r:id="rId10"/>
    <p:sldId id="296" r:id="rId11"/>
    <p:sldId id="293" r:id="rId12"/>
    <p:sldId id="267" r:id="rId13"/>
    <p:sldId id="297" r:id="rId14"/>
    <p:sldId id="268" r:id="rId15"/>
    <p:sldId id="294" r:id="rId16"/>
    <p:sldId id="298" r:id="rId17"/>
    <p:sldId id="295" r:id="rId18"/>
    <p:sldId id="269" r:id="rId19"/>
    <p:sldId id="270" r:id="rId20"/>
    <p:sldId id="273" r:id="rId21"/>
    <p:sldId id="274" r:id="rId22"/>
    <p:sldId id="275"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6"/>
            <p14:sldId id="293"/>
            <p14:sldId id="267"/>
            <p14:sldId id="297"/>
            <p14:sldId id="268"/>
            <p14:sldId id="294"/>
            <p14:sldId id="298"/>
            <p14:sldId id="295"/>
            <p14:sldId id="269"/>
            <p14:sldId id="270"/>
            <p14:sldId id="273"/>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EEF8"/>
    <a:srgbClr val="D6DCE5"/>
    <a:srgbClr val="B4C7E7"/>
    <a:srgbClr val="8FAADC"/>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DE90C19-55C4-46A3-AA92-EEEC9CEA410A}" v="27" dt="2021-04-01T16:33:59.206"/>
    <p1510:client id="{92B9A02A-5300-4BE5-AB75-B6762912D4C6}" v="244" dt="2021-04-02T00:32:11.25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3" d="100"/>
          <a:sy n="83" d="100"/>
        </p:scale>
        <p:origin x="60" y="6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chelle" userId="3afdc34b-dadf-4ab5-ad26-84f6332c48e3" providerId="ADAL" clId="{8DE90C19-55C4-46A3-AA92-EEEC9CEA410A}"/>
    <pc:docChg chg="modSld">
      <pc:chgData name="Michelle" userId="3afdc34b-dadf-4ab5-ad26-84f6332c48e3" providerId="ADAL" clId="{8DE90C19-55C4-46A3-AA92-EEEC9CEA410A}" dt="2021-04-01T22:04:25.092" v="31" actId="122"/>
      <pc:docMkLst>
        <pc:docMk/>
      </pc:docMkLst>
      <pc:sldChg chg="modSp mod">
        <pc:chgData name="Michelle" userId="3afdc34b-dadf-4ab5-ad26-84f6332c48e3" providerId="ADAL" clId="{8DE90C19-55C4-46A3-AA92-EEEC9CEA410A}" dt="2021-04-01T16:10:57.065" v="0" actId="121"/>
        <pc:sldMkLst>
          <pc:docMk/>
          <pc:sldMk cId="1806575864" sldId="267"/>
        </pc:sldMkLst>
        <pc:graphicFrameChg chg="modGraphic">
          <ac:chgData name="Michelle" userId="3afdc34b-dadf-4ab5-ad26-84f6332c48e3" providerId="ADAL" clId="{8DE90C19-55C4-46A3-AA92-EEEC9CEA410A}" dt="2021-04-01T16:10:57.065" v="0" actId="121"/>
          <ac:graphicFrameMkLst>
            <pc:docMk/>
            <pc:sldMk cId="1806575864" sldId="267"/>
            <ac:graphicFrameMk id="5" creationId="{A7DF9D62-E3BE-4E6C-93D2-9B56ACF2148B}"/>
          </ac:graphicFrameMkLst>
        </pc:graphicFrameChg>
      </pc:sldChg>
      <pc:sldChg chg="modSp mod">
        <pc:chgData name="Michelle" userId="3afdc34b-dadf-4ab5-ad26-84f6332c48e3" providerId="ADAL" clId="{8DE90C19-55C4-46A3-AA92-EEEC9CEA410A}" dt="2021-04-01T22:03:55.793" v="29" actId="3064"/>
        <pc:sldMkLst>
          <pc:docMk/>
          <pc:sldMk cId="2692492634" sldId="268"/>
        </pc:sldMkLst>
        <pc:graphicFrameChg chg="modGraphic">
          <ac:chgData name="Michelle" userId="3afdc34b-dadf-4ab5-ad26-84f6332c48e3" providerId="ADAL" clId="{8DE90C19-55C4-46A3-AA92-EEEC9CEA410A}" dt="2021-04-01T22:03:55.793" v="29" actId="3064"/>
          <ac:graphicFrameMkLst>
            <pc:docMk/>
            <pc:sldMk cId="2692492634" sldId="268"/>
            <ac:graphicFrameMk id="11" creationId="{92744045-DF14-4CCE-BA71-9B1B7F3FC193}"/>
          </ac:graphicFrameMkLst>
        </pc:graphicFrameChg>
      </pc:sldChg>
      <pc:sldChg chg="modSp mod">
        <pc:chgData name="Michelle" userId="3afdc34b-dadf-4ab5-ad26-84f6332c48e3" providerId="ADAL" clId="{8DE90C19-55C4-46A3-AA92-EEEC9CEA410A}" dt="2021-04-01T16:33:02.336" v="4" actId="20577"/>
        <pc:sldMkLst>
          <pc:docMk/>
          <pc:sldMk cId="2321371490" sldId="269"/>
        </pc:sldMkLst>
        <pc:graphicFrameChg chg="modGraphic">
          <ac:chgData name="Michelle" userId="3afdc34b-dadf-4ab5-ad26-84f6332c48e3" providerId="ADAL" clId="{8DE90C19-55C4-46A3-AA92-EEEC9CEA410A}" dt="2021-04-01T16:33:02.336" v="4" actId="20577"/>
          <ac:graphicFrameMkLst>
            <pc:docMk/>
            <pc:sldMk cId="2321371490" sldId="269"/>
            <ac:graphicFrameMk id="8" creationId="{785F5116-8A2B-48E4-A4AC-832746306D59}"/>
          </ac:graphicFrameMkLst>
        </pc:graphicFrameChg>
      </pc:sldChg>
      <pc:sldChg chg="modSp mod">
        <pc:chgData name="Michelle" userId="3afdc34b-dadf-4ab5-ad26-84f6332c48e3" providerId="ADAL" clId="{8DE90C19-55C4-46A3-AA92-EEEC9CEA410A}" dt="2021-04-01T22:04:25.092" v="31" actId="122"/>
        <pc:sldMkLst>
          <pc:docMk/>
          <pc:sldMk cId="1776995749" sldId="274"/>
        </pc:sldMkLst>
        <pc:graphicFrameChg chg="modGraphic">
          <ac:chgData name="Michelle" userId="3afdc34b-dadf-4ab5-ad26-84f6332c48e3" providerId="ADAL" clId="{8DE90C19-55C4-46A3-AA92-EEEC9CEA410A}" dt="2021-04-01T22:04:25.092" v="31" actId="122"/>
          <ac:graphicFrameMkLst>
            <pc:docMk/>
            <pc:sldMk cId="1776995749" sldId="274"/>
            <ac:graphicFrameMk id="11" creationId="{25DD5D96-C8E4-4A74-AB92-D3FDD3BF5458}"/>
          </ac:graphicFrameMkLst>
        </pc:graphicFrameChg>
      </pc:sldChg>
      <pc:sldChg chg="modSp mod">
        <pc:chgData name="Michelle" userId="3afdc34b-dadf-4ab5-ad26-84f6332c48e3" providerId="ADAL" clId="{8DE90C19-55C4-46A3-AA92-EEEC9CEA410A}" dt="2021-04-01T16:30:28.579" v="3" actId="20577"/>
        <pc:sldMkLst>
          <pc:docMk/>
          <pc:sldMk cId="638870137" sldId="294"/>
        </pc:sldMkLst>
        <pc:graphicFrameChg chg="modGraphic">
          <ac:chgData name="Michelle" userId="3afdc34b-dadf-4ab5-ad26-84f6332c48e3" providerId="ADAL" clId="{8DE90C19-55C4-46A3-AA92-EEEC9CEA410A}" dt="2021-04-01T16:30:28.579" v="3" actId="20577"/>
          <ac:graphicFrameMkLst>
            <pc:docMk/>
            <pc:sldMk cId="638870137" sldId="294"/>
            <ac:graphicFrameMk id="4" creationId="{4CB58B0C-C94E-4495-951A-A31C1D283971}"/>
          </ac:graphicFrameMkLst>
        </pc:graphicFrameChg>
      </pc:sldChg>
      <pc:sldChg chg="modSp mod">
        <pc:chgData name="Michelle" userId="3afdc34b-dadf-4ab5-ad26-84f6332c48e3" providerId="ADAL" clId="{8DE90C19-55C4-46A3-AA92-EEEC9CEA410A}" dt="2021-04-01T22:04:11.245" v="30" actId="3064"/>
        <pc:sldMkLst>
          <pc:docMk/>
          <pc:sldMk cId="310562512" sldId="295"/>
        </pc:sldMkLst>
        <pc:graphicFrameChg chg="modGraphic">
          <ac:chgData name="Michelle" userId="3afdc34b-dadf-4ab5-ad26-84f6332c48e3" providerId="ADAL" clId="{8DE90C19-55C4-46A3-AA92-EEEC9CEA410A}" dt="2021-04-01T22:04:11.245" v="30" actId="3064"/>
          <ac:graphicFrameMkLst>
            <pc:docMk/>
            <pc:sldMk cId="310562512" sldId="295"/>
            <ac:graphicFrameMk id="7" creationId="{605E144A-8B73-4509-B5A1-46BDBC416354}"/>
          </ac:graphicFrameMkLst>
        </pc:graphicFrameChg>
      </pc:sldChg>
    </pc:docChg>
  </pc:docChgLst>
  <pc:docChgLst>
    <pc:chgData name="Coq, Arielle T (DPH)" userId="4aac495c-e6bc-4871-991b-5cbd029c71f4" providerId="ADAL" clId="{787A9293-BC1E-4B7D-A638-FF0004DFF68D}"/>
    <pc:docChg chg="custSel modSld">
      <pc:chgData name="Coq, Arielle T (DPH)" userId="4aac495c-e6bc-4871-991b-5cbd029c71f4" providerId="ADAL" clId="{787A9293-BC1E-4B7D-A638-FF0004DFF68D}" dt="2021-04-01T13:04:52.813" v="0" actId="207"/>
      <pc:docMkLst>
        <pc:docMk/>
      </pc:docMkLst>
      <pc:sldChg chg="modSp mod">
        <pc:chgData name="Coq, Arielle T (DPH)" userId="4aac495c-e6bc-4871-991b-5cbd029c71f4" providerId="ADAL" clId="{787A9293-BC1E-4B7D-A638-FF0004DFF68D}" dt="2021-04-01T13:04:52.813" v="0" actId="207"/>
        <pc:sldMkLst>
          <pc:docMk/>
          <pc:sldMk cId="2321371490" sldId="269"/>
        </pc:sldMkLst>
        <pc:graphicFrameChg chg="modGraphic">
          <ac:chgData name="Coq, Arielle T (DPH)" userId="4aac495c-e6bc-4871-991b-5cbd029c71f4" providerId="ADAL" clId="{787A9293-BC1E-4B7D-A638-FF0004DFF68D}" dt="2021-04-01T13:04:52.813" v="0" actId="207"/>
          <ac:graphicFrameMkLst>
            <pc:docMk/>
            <pc:sldMk cId="2321371490" sldId="269"/>
            <ac:graphicFrameMk id="8" creationId="{785F5116-8A2B-48E4-A4AC-832746306D59}"/>
          </ac:graphicFrameMkLst>
        </pc:graphicFrameChg>
      </pc:sldChg>
    </pc:docChg>
  </pc:docChgLst>
  <pc:docChgLst>
    <pc:chgData name="Reid, Michelle (DPH)" userId="S::michelle.reid2@mass.gov::3afdc34b-dadf-4ab5-ad26-84f6332c48e3" providerId="AD" clId="Web-{92B9A02A-5300-4BE5-AB75-B6762912D4C6}"/>
    <pc:docChg chg="modSld">
      <pc:chgData name="Reid, Michelle (DPH)" userId="S::michelle.reid2@mass.gov::3afdc34b-dadf-4ab5-ad26-84f6332c48e3" providerId="AD" clId="Web-{92B9A02A-5300-4BE5-AB75-B6762912D4C6}" dt="2021-04-02T00:32:08.411" v="126"/>
      <pc:docMkLst>
        <pc:docMk/>
      </pc:docMkLst>
      <pc:sldChg chg="modSp">
        <pc:chgData name="Reid, Michelle (DPH)" userId="S::michelle.reid2@mass.gov::3afdc34b-dadf-4ab5-ad26-84f6332c48e3" providerId="AD" clId="Web-{92B9A02A-5300-4BE5-AB75-B6762912D4C6}" dt="2021-04-02T00:32:08.411" v="126"/>
        <pc:sldMkLst>
          <pc:docMk/>
          <pc:sldMk cId="1776995749" sldId="274"/>
        </pc:sldMkLst>
        <pc:graphicFrameChg chg="mod modGraphic">
          <ac:chgData name="Reid, Michelle (DPH)" userId="S::michelle.reid2@mass.gov::3afdc34b-dadf-4ab5-ad26-84f6332c48e3" providerId="AD" clId="Web-{92B9A02A-5300-4BE5-AB75-B6762912D4C6}" dt="2021-04-02T00:32:08.411" v="126"/>
          <ac:graphicFrameMkLst>
            <pc:docMk/>
            <pc:sldMk cId="1776995749" sldId="274"/>
            <ac:graphicFrameMk id="11" creationId="{25DD5D96-C8E4-4A74-AB92-D3FDD3BF5458}"/>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4/1/2021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First Dose (Partially) </a:t>
            </a:r>
          </a:p>
          <a:p>
            <a:endParaRPr lang="en-US"/>
          </a:p>
          <a:p>
            <a:r>
              <a:rPr lang="en-US"/>
              <a:t>First dose + </a:t>
            </a:r>
            <a:r>
              <a:rPr lang="en-US" err="1"/>
              <a:t>jj</a:t>
            </a:r>
            <a:r>
              <a:rPr lang="en-US"/>
              <a:t> (At least) – Own slide </a:t>
            </a:r>
          </a:p>
          <a:p>
            <a:endParaRPr lang="en-US"/>
          </a:p>
          <a:p>
            <a:r>
              <a:rPr lang="en-US"/>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Mention suppression </a:t>
            </a:r>
          </a:p>
          <a:p>
            <a:endParaRPr lang="en-US"/>
          </a:p>
          <a:p>
            <a:r>
              <a:rPr lang="en-US"/>
              <a:t>At least on dose </a:t>
            </a:r>
          </a:p>
          <a:p>
            <a:endParaRPr lang="en-US"/>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Second Dose + JJ </a:t>
            </a:r>
          </a:p>
          <a:p>
            <a:endParaRPr lang="en-US"/>
          </a:p>
          <a:p>
            <a:r>
              <a:rPr lang="en-US"/>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Second Dose + JJ </a:t>
            </a:r>
          </a:p>
          <a:p>
            <a:endParaRPr lang="en-US"/>
          </a:p>
          <a:p>
            <a:r>
              <a:rPr lang="en-US"/>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4/1/2021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916" y="2743202"/>
            <a:ext cx="10337562" cy="1362075"/>
          </a:xfrm>
        </p:spPr>
        <p:txBody>
          <a:bodyPr/>
          <a:lstStyle/>
          <a:p>
            <a:pPr algn="ctr"/>
            <a:r>
              <a:rPr lang="en-US" sz="6000"/>
              <a:t>Vaccination Data Report</a:t>
            </a:r>
            <a:br>
              <a:rPr lang="en-US" sz="6000"/>
            </a:br>
            <a:r>
              <a:rPr lang="en-US" sz="6000"/>
              <a:t>Everett</a:t>
            </a:r>
            <a:endParaRPr lang="en-US" sz="600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Partially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2479092" y="2734598"/>
            <a:ext cx="7442576"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FFFFFF"/>
                </a:solidFill>
                <a:effectLst/>
                <a:uLnTx/>
                <a:uFillTx/>
                <a:latin typeface="Calibri"/>
                <a:ea typeface="+mn-ea"/>
                <a:cs typeface="+mn-cs"/>
              </a:rPr>
              <a:t>Anyone who has received only the 1</a:t>
            </a:r>
            <a:r>
              <a:rPr kumimoji="0" lang="en-US" sz="2000" b="0" i="0" u="none" strike="noStrike" kern="1200" cap="none" spc="0" normalizeH="0" baseline="30000" noProof="0">
                <a:ln>
                  <a:noFill/>
                </a:ln>
                <a:solidFill>
                  <a:srgbClr val="FFFFFF"/>
                </a:solidFill>
                <a:effectLst/>
                <a:uLnTx/>
                <a:uFillTx/>
                <a:latin typeface="Calibri"/>
                <a:ea typeface="+mn-ea"/>
                <a:cs typeface="+mn-cs"/>
              </a:rPr>
              <a:t>st</a:t>
            </a:r>
            <a:r>
              <a:rPr kumimoji="0" lang="en-US" sz="2000" b="0" i="0" u="none" strike="noStrike" kern="1200" cap="none" spc="0" normalizeH="0" baseline="0" noProof="0">
                <a:ln>
                  <a:noFill/>
                </a:ln>
                <a:solidFill>
                  <a:srgbClr val="FFFFFF"/>
                </a:solidFill>
                <a:effectLst/>
                <a:uLnTx/>
                <a:uFillTx/>
                <a:latin typeface="Calibri"/>
                <a:ea typeface="+mn-ea"/>
                <a:cs typeface="+mn-cs"/>
              </a:rPr>
              <a:t> dose of </a:t>
            </a:r>
            <a:r>
              <a:rPr kumimoji="0" lang="en-US" sz="2000" b="0" i="0" u="none" strike="noStrike" kern="1200" cap="none" spc="0" normalizeH="0" baseline="0" noProof="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a:ln>
                  <a:noFill/>
                </a:ln>
                <a:solidFill>
                  <a:srgbClr val="FFFFFF"/>
                </a:solidFill>
                <a:effectLst/>
                <a:uLnTx/>
                <a:uFillTx/>
                <a:latin typeface="Calibri"/>
                <a:ea typeface="+mn-ea"/>
                <a:cs typeface="+mn-cs"/>
              </a:rPr>
              <a:t>/Pfizer vaccine</a:t>
            </a:r>
          </a:p>
        </p:txBody>
      </p:sp>
    </p:spTree>
    <p:extLst>
      <p:ext uri="{BB962C8B-B14F-4D97-AF65-F5344CB8AC3E}">
        <p14:creationId xmlns:p14="http://schemas.microsoft.com/office/powerpoint/2010/main" val="175206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11</a:t>
            </a:fld>
            <a:endParaRPr lang="en-US">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3653988700"/>
              </p:ext>
            </p:extLst>
          </p:nvPr>
        </p:nvGraphicFramePr>
        <p:xfrm>
          <a:off x="1227185" y="3626612"/>
          <a:ext cx="9737630" cy="1315808"/>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796143">
                  <a:extLst>
                    <a:ext uri="{9D8B030D-6E8A-4147-A177-3AD203B41FA5}">
                      <a16:colId xmlns:a16="http://schemas.microsoft.com/office/drawing/2014/main" val="256912673"/>
                    </a:ext>
                  </a:extLst>
                </a:gridCol>
                <a:gridCol w="904115">
                  <a:extLst>
                    <a:ext uri="{9D8B030D-6E8A-4147-A177-3AD203B41FA5}">
                      <a16:colId xmlns:a16="http://schemas.microsoft.com/office/drawing/2014/main" val="2034002232"/>
                    </a:ext>
                  </a:extLst>
                </a:gridCol>
                <a:gridCol w="1891158">
                  <a:extLst>
                    <a:ext uri="{9D8B030D-6E8A-4147-A177-3AD203B41FA5}">
                      <a16:colId xmlns:a16="http://schemas.microsoft.com/office/drawing/2014/main" val="1684142048"/>
                    </a:ext>
                  </a:extLst>
                </a:gridCol>
                <a:gridCol w="904115">
                  <a:extLst>
                    <a:ext uri="{9D8B030D-6E8A-4147-A177-3AD203B41FA5}">
                      <a16:colId xmlns:a16="http://schemas.microsoft.com/office/drawing/2014/main" val="347171472"/>
                    </a:ext>
                  </a:extLst>
                </a:gridCol>
                <a:gridCol w="1737023">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a:solidFill>
                            <a:schemeClr val="tx1"/>
                          </a:solidFill>
                          <a:effectLst/>
                        </a:rPr>
                        <a:t>Community</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17185">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a:solidFill>
                            <a:schemeClr val="tx1"/>
                          </a:solidFill>
                        </a:rPr>
                        <a:t>Everett</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3,798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678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21.3%</a:t>
                      </a:r>
                    </a:p>
                  </a:txBody>
                  <a:tcPr marL="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335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682,915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215,739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31.6%</a:t>
                      </a:r>
                    </a:p>
                  </a:txBody>
                  <a:tcPr marL="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72,682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590781" y="1193908"/>
            <a:ext cx="12089822" cy="2400657"/>
          </a:xfrm>
          <a:prstGeom prst="rect">
            <a:avLst/>
          </a:prstGeom>
          <a:noFill/>
        </p:spPr>
        <p:txBody>
          <a:bodyPr wrap="square" rtlCol="0">
            <a:spAutoFit/>
          </a:bodyPr>
          <a:lstStyle/>
          <a:p>
            <a:pPr>
              <a:spcBef>
                <a:spcPts val="600"/>
              </a:spcBef>
              <a:spcAft>
                <a:spcPts val="600"/>
              </a:spcAft>
            </a:pPr>
            <a:r>
              <a:rPr lang="en-US" sz="1600" b="1" u="sng">
                <a:solidFill>
                  <a:srgbClr val="0F1C32"/>
                </a:solidFill>
                <a:latin typeface="Calibri"/>
              </a:rPr>
              <a:t>Vaccine Administration Benchmark</a:t>
            </a:r>
            <a:endParaRPr lang="en-US" sz="1600">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Percentage by </a:t>
            </a:r>
            <a:r>
              <a:rPr lang="en-US" sz="1600" b="1">
                <a:solidFill>
                  <a:srgbClr val="0F1C32"/>
                </a:solidFill>
                <a:latin typeface="Calibri"/>
              </a:rPr>
              <a:t>Age Group </a:t>
            </a:r>
            <a:r>
              <a:rPr lang="en-US" sz="1600">
                <a:solidFill>
                  <a:srgbClr val="0F1C32"/>
                </a:solidFill>
                <a:latin typeface="Calibri"/>
              </a:rPr>
              <a:t>who are</a:t>
            </a:r>
            <a:r>
              <a:rPr lang="en-US" sz="1600" b="1">
                <a:solidFill>
                  <a:srgbClr val="0F1C32"/>
                </a:solidFill>
                <a:latin typeface="Calibri"/>
              </a:rPr>
              <a:t> partially vaccinated</a:t>
            </a:r>
            <a:r>
              <a:rPr lang="en-US" sz="160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a:solidFill>
                  <a:srgbClr val="5B9BD5">
                    <a:lumMod val="75000"/>
                  </a:srgbClr>
                </a:solidFill>
                <a:latin typeface="Calibri"/>
              </a:rPr>
              <a:t>11.8</a:t>
            </a:r>
            <a:r>
              <a:rPr lang="en-US" sz="1600" b="1">
                <a:solidFill>
                  <a:srgbClr val="5B9BD5">
                    <a:lumMod val="75000"/>
                  </a:srgbClr>
                </a:solidFill>
                <a:latin typeface="Calibri"/>
              </a:rPr>
              <a:t>% </a:t>
            </a:r>
            <a:r>
              <a:rPr lang="en-US" sz="1600" b="1">
                <a:solidFill>
                  <a:srgbClr val="0F1C32"/>
                </a:solidFill>
                <a:latin typeface="Calibri"/>
              </a:rPr>
              <a:t>for ages 0-64</a:t>
            </a:r>
          </a:p>
          <a:p>
            <a:pPr marL="1200150" lvl="2" indent="-285750">
              <a:buFont typeface="Arial" panose="020B0604020202020204" pitchFamily="34" charset="0"/>
              <a:buChar char="•"/>
            </a:pPr>
            <a:r>
              <a:rPr lang="en-US" sz="2000" b="1">
                <a:solidFill>
                  <a:srgbClr val="5B9BD5">
                    <a:lumMod val="75000"/>
                  </a:srgbClr>
                </a:solidFill>
                <a:latin typeface="Calibri"/>
              </a:rPr>
              <a:t>31.6</a:t>
            </a:r>
            <a:r>
              <a:rPr lang="en-US" sz="1600" b="1">
                <a:solidFill>
                  <a:srgbClr val="5B9BD5">
                    <a:lumMod val="75000"/>
                  </a:srgbClr>
                </a:solidFill>
                <a:latin typeface="Calibri"/>
              </a:rPr>
              <a:t>% </a:t>
            </a:r>
            <a:r>
              <a:rPr lang="en-US" sz="1600" b="1">
                <a:solidFill>
                  <a:srgbClr val="0F1C32"/>
                </a:solidFill>
                <a:latin typeface="Calibri"/>
              </a:rPr>
              <a:t>for ages 65-74</a:t>
            </a:r>
          </a:p>
          <a:p>
            <a:pPr marL="1200150" lvl="2" indent="-285750">
              <a:buFont typeface="Arial" panose="020B0604020202020204" pitchFamily="34" charset="0"/>
              <a:buChar char="•"/>
            </a:pPr>
            <a:r>
              <a:rPr lang="en-US" sz="2000" b="1">
                <a:solidFill>
                  <a:srgbClr val="5B9BD5">
                    <a:lumMod val="75000"/>
                  </a:srgbClr>
                </a:solidFill>
                <a:latin typeface="Calibri"/>
              </a:rPr>
              <a:t>14.7</a:t>
            </a:r>
            <a:r>
              <a:rPr lang="en-US" sz="1600" b="1">
                <a:solidFill>
                  <a:srgbClr val="5B9BD5">
                    <a:lumMod val="75000"/>
                  </a:srgbClr>
                </a:solidFill>
                <a:latin typeface="Calibri"/>
              </a:rPr>
              <a:t>%</a:t>
            </a:r>
            <a:r>
              <a:rPr lang="en-US" sz="1600" b="1">
                <a:solidFill>
                  <a:srgbClr val="0F1C32"/>
                </a:solidFill>
                <a:latin typeface="Calibri"/>
              </a:rPr>
              <a:t> for ages 75+</a:t>
            </a:r>
            <a:endParaRPr lang="en-US" sz="800" b="1">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Groups that have met or exceeded the overall statewide average are shaded darker. </a:t>
            </a:r>
          </a:p>
          <a:p>
            <a:pPr lvl="1">
              <a:spcBef>
                <a:spcPts val="600"/>
              </a:spcBef>
              <a:spcAft>
                <a:spcPts val="600"/>
              </a:spcAft>
            </a:pPr>
            <a:endParaRPr lang="en-US" sz="1600">
              <a:solidFill>
                <a:srgbClr val="0F1C32"/>
              </a:solidFill>
              <a:latin typeface="Calibri"/>
            </a:endParaRPr>
          </a:p>
        </p:txBody>
      </p:sp>
      <p:sp>
        <p:nvSpPr>
          <p:cNvPr id="7" name="Title 6"/>
          <p:cNvSpPr>
            <a:spLocks noGrp="1"/>
          </p:cNvSpPr>
          <p:nvPr>
            <p:ph type="title"/>
          </p:nvPr>
        </p:nvSpPr>
        <p:spPr>
          <a:xfrm>
            <a:off x="-15970" y="-11896"/>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Partially Vaccinated by Demographics for </a:t>
            </a:r>
            <a:r>
              <a:rPr lang="en-US" sz="2000">
                <a:solidFill>
                  <a:schemeClr val="bg2"/>
                </a:solidFill>
                <a:latin typeface="Segoe UI" panose="020B0502040204020203" pitchFamily="34" charset="0"/>
                <a:cs typeface="Segoe UI" panose="020B0502040204020203" pitchFamily="34" charset="0"/>
              </a:rPr>
              <a:t>Everett</a:t>
            </a:r>
            <a:r>
              <a:rPr lang="en-US" sz="2000">
                <a:latin typeface="Segoe UI" panose="020B0502040204020203" pitchFamily="34" charset="0"/>
                <a:cs typeface="Segoe UI" panose="020B0502040204020203" pitchFamily="34" charset="0"/>
              </a:rPr>
              <a:t> Compared to Statewide as of 3/31/2021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15970" y="5832384"/>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Partially Vaccinated by Demographics for </a:t>
            </a:r>
            <a:r>
              <a:rPr lang="en-US" sz="2000">
                <a:solidFill>
                  <a:schemeClr val="bg2"/>
                </a:solidFill>
                <a:latin typeface="Segoe UI" panose="020B0502040204020203" pitchFamily="34" charset="0"/>
                <a:cs typeface="Segoe UI" panose="020B0502040204020203" pitchFamily="34" charset="0"/>
              </a:rPr>
              <a:t>Everett</a:t>
            </a:r>
            <a:r>
              <a:rPr lang="en-US" sz="2000">
                <a:latin typeface="Segoe UI" panose="020B0502040204020203" pitchFamily="34" charset="0"/>
                <a:cs typeface="Segoe UI" panose="020B0502040204020203" pitchFamily="34" charset="0"/>
              </a:rPr>
              <a:t> Compared to Statewide as of 3/31/2021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44686" y="1210543"/>
            <a:ext cx="5647269" cy="1785104"/>
          </a:xfrm>
          <a:prstGeom prst="rect">
            <a:avLst/>
          </a:prstGeom>
          <a:noFill/>
        </p:spPr>
        <p:txBody>
          <a:bodyPr wrap="square" rtlCol="0">
            <a:spAutoFit/>
          </a:bodyPr>
          <a:lstStyle/>
          <a:p>
            <a:r>
              <a:rPr lang="en-US" b="1" u="sng">
                <a:solidFill>
                  <a:srgbClr val="0F1C32"/>
                </a:solidFill>
                <a:latin typeface="Calibri"/>
              </a:rPr>
              <a:t>Vaccine Administration Benchmark</a:t>
            </a:r>
          </a:p>
          <a:p>
            <a:pPr marL="285750" indent="-285750">
              <a:buFont typeface="Arial" panose="020B0604020202020204" pitchFamily="34" charset="0"/>
              <a:buChar char="•"/>
            </a:pPr>
            <a:r>
              <a:rPr lang="en-US">
                <a:solidFill>
                  <a:srgbClr val="0F1C32"/>
                </a:solidFill>
                <a:latin typeface="Calibri"/>
              </a:rPr>
              <a:t>Percentage of </a:t>
            </a:r>
            <a:r>
              <a:rPr lang="en-US" b="1">
                <a:solidFill>
                  <a:srgbClr val="0F1C32"/>
                </a:solidFill>
                <a:latin typeface="Calibri"/>
              </a:rPr>
              <a:t>Race/Ethnicity groups and Sex </a:t>
            </a:r>
            <a:r>
              <a:rPr lang="en-US">
                <a:solidFill>
                  <a:srgbClr val="0F1C32"/>
                </a:solidFill>
                <a:latin typeface="Calibri"/>
              </a:rPr>
              <a:t>that have been </a:t>
            </a:r>
            <a:r>
              <a:rPr lang="en-US" b="1">
                <a:solidFill>
                  <a:srgbClr val="0F1C32"/>
                </a:solidFill>
                <a:latin typeface="Calibri"/>
              </a:rPr>
              <a:t>partially vaccinated </a:t>
            </a:r>
            <a:r>
              <a:rPr lang="en-US">
                <a:solidFill>
                  <a:srgbClr val="0F1C32"/>
                </a:solidFill>
                <a:latin typeface="Calibri"/>
              </a:rPr>
              <a:t>and whether they have met or exceeded the overall state average of </a:t>
            </a:r>
            <a:r>
              <a:rPr lang="en-US" sz="2000" b="1">
                <a:solidFill>
                  <a:srgbClr val="5B9BD5">
                    <a:lumMod val="75000"/>
                  </a:srgbClr>
                </a:solidFill>
                <a:latin typeface="Calibri"/>
              </a:rPr>
              <a:t>13.9</a:t>
            </a:r>
            <a:r>
              <a:rPr lang="en-US" b="1">
                <a:solidFill>
                  <a:srgbClr val="5B9BD5">
                    <a:lumMod val="75000"/>
                  </a:srgbClr>
                </a:solidFill>
                <a:latin typeface="Calibri"/>
              </a:rPr>
              <a:t>%</a:t>
            </a:r>
            <a:r>
              <a:rPr lang="en-US">
                <a:solidFill>
                  <a:srgbClr val="0F1C32"/>
                </a:solidFill>
                <a:latin typeface="Calibri"/>
              </a:rPr>
              <a:t>.</a:t>
            </a:r>
          </a:p>
          <a:p>
            <a:pPr marL="285750" indent="-285750">
              <a:buFont typeface="Arial" panose="020B0604020202020204" pitchFamily="34" charset="0"/>
              <a:buChar char="•"/>
            </a:pPr>
            <a:r>
              <a:rPr lang="en-US">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3636011349"/>
              </p:ext>
            </p:extLst>
          </p:nvPr>
        </p:nvGraphicFramePr>
        <p:xfrm>
          <a:off x="5893304" y="1447800"/>
          <a:ext cx="5951871" cy="1392657"/>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49558">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223435">
                <a:tc>
                  <a:txBody>
                    <a:bodyPr/>
                    <a:lstStyle/>
                    <a:p>
                      <a:pPr marL="0" marR="0" algn="ctr">
                        <a:spcBef>
                          <a:spcPts val="0"/>
                        </a:spcBef>
                        <a:spcAft>
                          <a:spcPts val="0"/>
                        </a:spcAft>
                      </a:pPr>
                      <a:r>
                        <a:rPr lang="en-US" sz="1200">
                          <a:solidFill>
                            <a:schemeClr val="tx1"/>
                          </a:solidFill>
                        </a:rPr>
                        <a:t>Everett</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2,613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l" fontAlgn="b"/>
                      <a:r>
                        <a:rPr lang="en-US" sz="1100" b="0" i="0" u="none" strike="noStrike">
                          <a:solidFill>
                            <a:srgbClr val="000000"/>
                          </a:solidFill>
                          <a:effectLst/>
                          <a:latin typeface="Calibri" panose="020F0502020204030204" pitchFamily="34" charset="0"/>
                        </a:rPr>
                        <a:t>              2,175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538,957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415,604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16,775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132274705"/>
              </p:ext>
            </p:extLst>
          </p:nvPr>
        </p:nvGraphicFramePr>
        <p:xfrm>
          <a:off x="144685" y="3810001"/>
          <a:ext cx="11905684"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a:solidFill>
                            <a:schemeClr val="tx1"/>
                          </a:solidFill>
                          <a:effectLst/>
                          <a:latin typeface="+mn-lt"/>
                        </a:rPr>
                        <a:t>Community</a:t>
                      </a:r>
                      <a:r>
                        <a:rPr lang="en-US" sz="1200">
                          <a:solidFill>
                            <a:schemeClr val="tx1"/>
                          </a:solidFill>
                          <a:effectLst/>
                        </a:rPr>
                        <a:t> </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10176">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70869">
                <a:tc>
                  <a:txBody>
                    <a:bodyPr/>
                    <a:lstStyle/>
                    <a:p>
                      <a:pPr marL="0" marR="0" algn="ctr">
                        <a:spcBef>
                          <a:spcPts val="0"/>
                        </a:spcBef>
                        <a:spcAft>
                          <a:spcPts val="0"/>
                        </a:spcAft>
                      </a:pPr>
                      <a:r>
                        <a:rPr lang="en-US" sz="1300">
                          <a:solidFill>
                            <a:schemeClr val="tx1"/>
                          </a:solidFill>
                        </a:rPr>
                        <a:t>Everett</a:t>
                      </a:r>
                      <a:endPar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787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2,096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965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48,242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47,439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63,618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16,363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690,849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34,237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69,130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86905B36-C83F-4F49-BA3F-B91432D95CD5}"/>
              </a:ext>
            </a:extLst>
          </p:cNvPr>
          <p:cNvSpPr txBox="1"/>
          <p:nvPr/>
        </p:nvSpPr>
        <p:spPr>
          <a:xfrm>
            <a:off x="0" y="5723326"/>
            <a:ext cx="12089822" cy="83099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a:solidFill>
                  <a:srgbClr val="000000"/>
                </a:solidFill>
                <a:latin typeface="Arial" panose="020B0604020202020204" pitchFamily="34" charset="0"/>
                <a:cs typeface="Arial" panose="020B0604020202020204" pitchFamily="34" charset="0"/>
              </a:rPr>
              <a:t>**Missing/Unknown is defined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870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Fully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1297536" y="2821695"/>
            <a:ext cx="9596927"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FFFFFF"/>
                </a:solidFill>
                <a:effectLst/>
                <a:uLnTx/>
                <a:uFillTx/>
                <a:latin typeface="Calibri"/>
                <a:ea typeface="+mn-ea"/>
                <a:cs typeface="+mn-cs"/>
              </a:rPr>
              <a:t>Anyone who has received the 2</a:t>
            </a:r>
            <a:r>
              <a:rPr kumimoji="0" lang="en-US" sz="2000" b="0" i="0" u="none" strike="noStrike" kern="1200" cap="none" spc="0" normalizeH="0" baseline="30000" noProof="0">
                <a:ln>
                  <a:noFill/>
                </a:ln>
                <a:solidFill>
                  <a:srgbClr val="FFFFFF"/>
                </a:solidFill>
                <a:effectLst/>
                <a:uLnTx/>
                <a:uFillTx/>
                <a:latin typeface="Calibri"/>
                <a:ea typeface="+mn-ea"/>
                <a:cs typeface="+mn-cs"/>
              </a:rPr>
              <a:t>nd</a:t>
            </a:r>
            <a:r>
              <a:rPr kumimoji="0" lang="en-US" sz="2000" b="0" i="0" u="none" strike="noStrike" kern="1200" cap="none" spc="0" normalizeH="0" baseline="0" noProof="0">
                <a:ln>
                  <a:noFill/>
                </a:ln>
                <a:solidFill>
                  <a:srgbClr val="FFFFFF"/>
                </a:solidFill>
                <a:effectLst/>
                <a:uLnTx/>
                <a:uFillTx/>
                <a:latin typeface="Calibri"/>
                <a:ea typeface="+mn-ea"/>
                <a:cs typeface="+mn-cs"/>
              </a:rPr>
              <a:t> dose of </a:t>
            </a:r>
            <a:r>
              <a:rPr kumimoji="0" lang="en-US" sz="2000" b="0" i="0" u="none" strike="noStrike" kern="1200" cap="none" spc="0" normalizeH="0" baseline="0" noProof="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a:ln>
                  <a:noFill/>
                </a:ln>
                <a:solidFill>
                  <a:srgbClr val="FFFFFF"/>
                </a:solidFill>
                <a:effectLst/>
                <a:uLnTx/>
                <a:uFillTx/>
                <a:latin typeface="Calibri"/>
                <a:ea typeface="+mn-ea"/>
                <a:cs typeface="+mn-cs"/>
              </a:rPr>
              <a:t>/Pfizer or Johnson &amp; Johnson Vaccine </a:t>
            </a:r>
          </a:p>
        </p:txBody>
      </p:sp>
    </p:spTree>
    <p:extLst>
      <p:ext uri="{BB962C8B-B14F-4D97-AF65-F5344CB8AC3E}">
        <p14:creationId xmlns:p14="http://schemas.microsoft.com/office/powerpoint/2010/main" val="3737088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750609" cy="914400"/>
          </a:xfrm>
        </p:spPr>
        <p:txBody>
          <a:bodyPr/>
          <a:lstStyle/>
          <a:p>
            <a:pPr algn="ctr"/>
            <a:r>
              <a:rPr lang="en-US" sz="2000">
                <a:latin typeface="Segoe UI" panose="020B0502040204020203" pitchFamily="34" charset="0"/>
                <a:cs typeface="Segoe UI" panose="020B0502040204020203" pitchFamily="34" charset="0"/>
              </a:rPr>
              <a:t>Counts and Percentages of Population Fully Vaccinated by Demographics for </a:t>
            </a:r>
            <a:r>
              <a:rPr lang="en-US" sz="2000">
                <a:solidFill>
                  <a:schemeClr val="bg2"/>
                </a:solidFill>
                <a:latin typeface="Segoe UI" panose="020B0502040204020203" pitchFamily="34" charset="0"/>
                <a:cs typeface="Segoe UI" panose="020B0502040204020203" pitchFamily="34" charset="0"/>
              </a:rPr>
              <a:t>Everett</a:t>
            </a:r>
            <a:r>
              <a:rPr lang="en-US" sz="2000">
                <a:latin typeface="Segoe UI" panose="020B0502040204020203" pitchFamily="34" charset="0"/>
                <a:cs typeface="Segoe UI" panose="020B0502040204020203" pitchFamily="34" charset="0"/>
              </a:rPr>
              <a:t> Compared to Statewide as of 3/31/2021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516521" y="1151453"/>
            <a:ext cx="10540260" cy="2277547"/>
          </a:xfrm>
          <a:prstGeom prst="rect">
            <a:avLst/>
          </a:prstGeom>
          <a:noFill/>
        </p:spPr>
        <p:txBody>
          <a:bodyPr wrap="square" rtlCol="0">
            <a:spAutoFit/>
          </a:bodyPr>
          <a:lstStyle/>
          <a:p>
            <a:r>
              <a:rPr lang="en-US" sz="1600" b="1" u="sng">
                <a:solidFill>
                  <a:srgbClr val="0F1C32"/>
                </a:solidFill>
                <a:latin typeface="Calibri"/>
              </a:rPr>
              <a:t>Vaccine Administration Benchmark</a:t>
            </a:r>
            <a:endParaRPr lang="en-US" sz="1600">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Percentage by </a:t>
            </a:r>
            <a:r>
              <a:rPr lang="en-US" sz="1600" b="1">
                <a:solidFill>
                  <a:srgbClr val="0F1C32"/>
                </a:solidFill>
                <a:latin typeface="Calibri"/>
              </a:rPr>
              <a:t>Age Group </a:t>
            </a:r>
            <a:r>
              <a:rPr lang="en-US" sz="1600">
                <a:solidFill>
                  <a:srgbClr val="0F1C32"/>
                </a:solidFill>
                <a:latin typeface="Calibri"/>
              </a:rPr>
              <a:t>who are</a:t>
            </a:r>
            <a:r>
              <a:rPr lang="en-US" sz="1600" b="1">
                <a:solidFill>
                  <a:srgbClr val="0F1C32"/>
                </a:solidFill>
                <a:latin typeface="Calibri"/>
              </a:rPr>
              <a:t> fully vaccinated</a:t>
            </a:r>
            <a:r>
              <a:rPr lang="en-US" sz="160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a:solidFill>
                  <a:srgbClr val="5B9BD5">
                    <a:lumMod val="75000"/>
                  </a:srgbClr>
                </a:solidFill>
                <a:latin typeface="Calibri"/>
              </a:rPr>
              <a:t>12.1</a:t>
            </a:r>
            <a:r>
              <a:rPr lang="en-US" b="1">
                <a:solidFill>
                  <a:srgbClr val="5B9BD5">
                    <a:lumMod val="75000"/>
                  </a:srgbClr>
                </a:solidFill>
                <a:latin typeface="Calibri"/>
              </a:rPr>
              <a:t>% </a:t>
            </a:r>
            <a:r>
              <a:rPr lang="en-US" sz="1600" b="1">
                <a:solidFill>
                  <a:srgbClr val="0F1C32"/>
                </a:solidFill>
                <a:latin typeface="Calibri"/>
              </a:rPr>
              <a:t>for ages 0-64</a:t>
            </a:r>
          </a:p>
          <a:p>
            <a:pPr marL="1200150" lvl="2" indent="-285750">
              <a:buFont typeface="Arial" panose="020B0604020202020204" pitchFamily="34" charset="0"/>
              <a:buChar char="•"/>
            </a:pPr>
            <a:r>
              <a:rPr lang="en-US" sz="2000" b="1">
                <a:solidFill>
                  <a:srgbClr val="5B9BD5">
                    <a:lumMod val="75000"/>
                  </a:srgbClr>
                </a:solidFill>
                <a:latin typeface="Calibri"/>
              </a:rPr>
              <a:t>44.7</a:t>
            </a:r>
            <a:r>
              <a:rPr lang="en-US" b="1">
                <a:solidFill>
                  <a:srgbClr val="5B9BD5">
                    <a:lumMod val="75000"/>
                  </a:srgbClr>
                </a:solidFill>
                <a:latin typeface="Calibri"/>
              </a:rPr>
              <a:t>% </a:t>
            </a:r>
            <a:r>
              <a:rPr lang="en-US" sz="1600" b="1">
                <a:solidFill>
                  <a:srgbClr val="0F1C32"/>
                </a:solidFill>
                <a:latin typeface="Calibri"/>
              </a:rPr>
              <a:t>for ages 65-74</a:t>
            </a:r>
          </a:p>
          <a:p>
            <a:pPr marL="1200150" lvl="2" indent="-285750">
              <a:buFont typeface="Arial" panose="020B0604020202020204" pitchFamily="34" charset="0"/>
              <a:buChar char="•"/>
            </a:pPr>
            <a:r>
              <a:rPr lang="en-US" sz="2000" b="1">
                <a:solidFill>
                  <a:srgbClr val="5B9BD5">
                    <a:lumMod val="75000"/>
                  </a:srgbClr>
                </a:solidFill>
                <a:latin typeface="Calibri"/>
              </a:rPr>
              <a:t>67.3</a:t>
            </a:r>
            <a:r>
              <a:rPr lang="en-US" b="1">
                <a:solidFill>
                  <a:srgbClr val="5B9BD5">
                    <a:lumMod val="75000"/>
                  </a:srgbClr>
                </a:solidFill>
                <a:latin typeface="Calibri"/>
              </a:rPr>
              <a:t>%</a:t>
            </a:r>
            <a:r>
              <a:rPr lang="en-US" b="1">
                <a:solidFill>
                  <a:srgbClr val="0F1C32"/>
                </a:solidFill>
                <a:latin typeface="Calibri"/>
              </a:rPr>
              <a:t> </a:t>
            </a:r>
            <a:r>
              <a:rPr lang="en-US" sz="1600" b="1">
                <a:solidFill>
                  <a:srgbClr val="0F1C32"/>
                </a:solidFill>
                <a:latin typeface="Calibri"/>
              </a:rPr>
              <a:t>for ages 75+</a:t>
            </a:r>
            <a:endParaRPr lang="en-US" sz="1600">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        Groups that have met or exceeded the overall statewide average are shaded darker. </a:t>
            </a:r>
          </a:p>
          <a:p>
            <a:endParaRPr lang="en-US">
              <a:solidFill>
                <a:srgbClr val="0F1C32"/>
              </a:solidFill>
              <a:latin typeface="Calibri"/>
            </a:endParaRP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1573288733"/>
              </p:ext>
            </p:extLst>
          </p:nvPr>
        </p:nvGraphicFramePr>
        <p:xfrm>
          <a:off x="945946" y="3644837"/>
          <a:ext cx="9681411"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a:solidFill>
                            <a:schemeClr val="tx1"/>
                          </a:solidFill>
                          <a:effectLst/>
                        </a:rPr>
                        <a:t>Community</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30379">
                <a:tc>
                  <a:txBody>
                    <a:bodyPr/>
                    <a:lstStyle/>
                    <a:p>
                      <a:pPr marL="0" marR="0" algn="ctr">
                        <a:spcBef>
                          <a:spcPts val="0"/>
                        </a:spcBef>
                        <a:spcAft>
                          <a:spcPts val="0"/>
                        </a:spcAft>
                      </a:pPr>
                      <a:r>
                        <a:rPr lang="en-US" sz="1400">
                          <a:solidFill>
                            <a:schemeClr val="tx1"/>
                          </a:solidFill>
                        </a:rPr>
                        <a:t>Everett</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3,786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1,419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44.6%</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1,235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698,737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305,016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44.7%</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331,956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0" y="5841341"/>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35767" y="1035042"/>
            <a:ext cx="11433061" cy="1415772"/>
          </a:xfrm>
          <a:prstGeom prst="rect">
            <a:avLst/>
          </a:prstGeom>
          <a:noFill/>
        </p:spPr>
        <p:txBody>
          <a:bodyPr wrap="square" rtlCol="0">
            <a:spAutoFit/>
          </a:bodyPr>
          <a:lstStyle/>
          <a:p>
            <a:r>
              <a:rPr lang="en-US" b="1" u="sng">
                <a:solidFill>
                  <a:srgbClr val="0F1C32"/>
                </a:solidFill>
                <a:latin typeface="Calibri"/>
              </a:rPr>
              <a:t>Vaccine Administration Benchmark</a:t>
            </a:r>
          </a:p>
          <a:p>
            <a:endParaRPr lang="en-US" sz="1600" b="1" u="sng">
              <a:solidFill>
                <a:srgbClr val="0F1C32"/>
              </a:solidFill>
              <a:latin typeface="Calibri"/>
            </a:endParaRPr>
          </a:p>
          <a:p>
            <a:pPr marL="285750" indent="-285750">
              <a:buFont typeface="Arial" panose="020B0604020202020204" pitchFamily="34" charset="0"/>
              <a:buChar char="•"/>
            </a:pPr>
            <a:r>
              <a:rPr lang="en-US" sz="1600">
                <a:solidFill>
                  <a:srgbClr val="0F1C32"/>
                </a:solidFill>
                <a:latin typeface="Calibri"/>
              </a:rPr>
              <a:t>Percentage of </a:t>
            </a:r>
            <a:r>
              <a:rPr lang="en-US" sz="1600" b="1">
                <a:solidFill>
                  <a:srgbClr val="0F1C32"/>
                </a:solidFill>
                <a:latin typeface="Calibri"/>
              </a:rPr>
              <a:t>Race/Ethnicity groups and Sex </a:t>
            </a:r>
            <a:r>
              <a:rPr lang="en-US" sz="1600">
                <a:solidFill>
                  <a:srgbClr val="0F1C32"/>
                </a:solidFill>
                <a:latin typeface="Calibri"/>
              </a:rPr>
              <a:t>that have been </a:t>
            </a:r>
            <a:r>
              <a:rPr lang="en-US" sz="1600" b="1">
                <a:solidFill>
                  <a:srgbClr val="0F1C32"/>
                </a:solidFill>
                <a:latin typeface="Calibri"/>
              </a:rPr>
              <a:t>fully vaccinated </a:t>
            </a:r>
            <a:r>
              <a:rPr lang="en-US" sz="1600">
                <a:solidFill>
                  <a:srgbClr val="0F1C32"/>
                </a:solidFill>
                <a:latin typeface="Calibri"/>
              </a:rPr>
              <a:t>and whether they have met or exceeded the overall state average of </a:t>
            </a:r>
            <a:r>
              <a:rPr lang="en-US" sz="2000" b="1">
                <a:solidFill>
                  <a:srgbClr val="5B9BD5">
                    <a:lumMod val="75000"/>
                  </a:srgbClr>
                </a:solidFill>
                <a:latin typeface="Calibri"/>
              </a:rPr>
              <a:t>19.2</a:t>
            </a:r>
            <a:r>
              <a:rPr lang="en-US" sz="1600" b="1">
                <a:solidFill>
                  <a:srgbClr val="5B9BD5">
                    <a:lumMod val="75000"/>
                  </a:srgbClr>
                </a:solidFill>
                <a:latin typeface="Calibri"/>
              </a:rPr>
              <a:t>%</a:t>
            </a:r>
            <a:r>
              <a:rPr lang="en-US" sz="1600">
                <a:solidFill>
                  <a:srgbClr val="0F1C32"/>
                </a:solidFill>
                <a:latin typeface="Calibri"/>
              </a:rPr>
              <a:t>.</a:t>
            </a:r>
          </a:p>
          <a:p>
            <a:pPr marL="285750" indent="-285750">
              <a:buFont typeface="Arial" panose="020B0604020202020204" pitchFamily="34" charset="0"/>
              <a:buChar char="•"/>
            </a:pPr>
            <a:r>
              <a:rPr lang="en-US" sz="160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1358854304"/>
              </p:ext>
            </p:extLst>
          </p:nvPr>
        </p:nvGraphicFramePr>
        <p:xfrm>
          <a:off x="135767" y="4058855"/>
          <a:ext cx="11839905" cy="1357158"/>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581268">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65102">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01207">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85169">
                <a:tc>
                  <a:txBody>
                    <a:bodyPr/>
                    <a:lstStyle/>
                    <a:p>
                      <a:pPr marL="0" marR="0" algn="ctr">
                        <a:spcBef>
                          <a:spcPts val="0"/>
                        </a:spcBef>
                        <a:spcAft>
                          <a:spcPts val="0"/>
                        </a:spcAft>
                      </a:pPr>
                      <a:r>
                        <a:rPr lang="en-US" sz="1300">
                          <a:solidFill>
                            <a:schemeClr val="tx1"/>
                          </a:solidFill>
                        </a:rPr>
                        <a:t>Everett</a:t>
                      </a:r>
                      <a:endPar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808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3,546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algn="r" fontAlgn="b"/>
                      <a:r>
                        <a:rPr lang="en-US" sz="1100" b="0" i="0" u="none" strike="noStrike">
                          <a:solidFill>
                            <a:srgbClr val="000000"/>
                          </a:solidFill>
                          <a:effectLst/>
                          <a:latin typeface="Calibri" panose="020F0502020204030204" pitchFamily="34" charset="0"/>
                        </a:rPr>
                        <a:t>458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01207">
                <a:tc>
                  <a:txBody>
                    <a:bodyPr/>
                    <a:lstStyle/>
                    <a:p>
                      <a:pPr marL="0" marR="0" algn="r">
                        <a:spcBef>
                          <a:spcPts val="0"/>
                        </a:spcBef>
                        <a:spcAft>
                          <a:spcPts val="0"/>
                        </a:spcAft>
                      </a:pPr>
                      <a:r>
                        <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56,731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66,175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63,922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23,692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977,643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69,088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76,604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1774403193"/>
              </p:ext>
            </p:extLst>
          </p:nvPr>
        </p:nvGraphicFramePr>
        <p:xfrm>
          <a:off x="2567343" y="2622077"/>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928569">
                  <a:extLst>
                    <a:ext uri="{9D8B030D-6E8A-4147-A177-3AD203B41FA5}">
                      <a16:colId xmlns:a16="http://schemas.microsoft.com/office/drawing/2014/main" val="2339804205"/>
                    </a:ext>
                  </a:extLst>
                </a:gridCol>
                <a:gridCol w="1066800">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a:solidFill>
                            <a:schemeClr val="tx1"/>
                          </a:solidFill>
                        </a:rPr>
                        <a:t>Everett</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3,854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2,556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801,901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516,588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17,220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Fully Vaccinated by Demographics for </a:t>
            </a:r>
            <a:r>
              <a:rPr lang="en-US" sz="2000">
                <a:solidFill>
                  <a:schemeClr val="bg2"/>
                </a:solidFill>
                <a:latin typeface="Segoe UI" panose="020B0502040204020203" pitchFamily="34" charset="0"/>
                <a:cs typeface="Segoe UI" panose="020B0502040204020203" pitchFamily="34" charset="0"/>
              </a:rPr>
              <a:t>Everett</a:t>
            </a:r>
            <a:r>
              <a:rPr lang="en-US" sz="2000">
                <a:latin typeface="Segoe UI" panose="020B0502040204020203" pitchFamily="34" charset="0"/>
                <a:cs typeface="Segoe UI" panose="020B0502040204020203" pitchFamily="34" charset="0"/>
              </a:rPr>
              <a:t> Compared to Statewide as of 3/31/2021</a:t>
            </a:r>
          </a:p>
        </p:txBody>
      </p:sp>
      <p:sp>
        <p:nvSpPr>
          <p:cNvPr id="7" name="TextBox 6">
            <a:extLst>
              <a:ext uri="{FF2B5EF4-FFF2-40B4-BE49-F238E27FC236}">
                <a16:creationId xmlns:a16="http://schemas.microsoft.com/office/drawing/2014/main" id="{F880D67F-1CE6-4AAC-8B3B-7A4F4F536BAA}"/>
              </a:ext>
            </a:extLst>
          </p:cNvPr>
          <p:cNvSpPr txBox="1"/>
          <p:nvPr/>
        </p:nvSpPr>
        <p:spPr>
          <a:xfrm>
            <a:off x="10808" y="5648831"/>
            <a:ext cx="12089822" cy="83099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a:solidFill>
                  <a:srgbClr val="000000"/>
                </a:solidFill>
                <a:latin typeface="Arial" panose="020B0604020202020204" pitchFamily="34" charset="0"/>
                <a:cs typeface="Arial" panose="020B0604020202020204" pitchFamily="34" charset="0"/>
              </a:rPr>
              <a:t> Data Current as of 3/31/2021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a:solidFill>
                  <a:srgbClr val="000000"/>
                </a:solidFill>
                <a:latin typeface="Arial" panose="020B0604020202020204" pitchFamily="34" charset="0"/>
                <a:cs typeface="Arial" panose="020B0604020202020204" pitchFamily="34" charset="0"/>
              </a:rPr>
              <a:t>**Missing/Unknown is defined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1371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726955202"/>
              </p:ext>
            </p:extLst>
          </p:nvPr>
        </p:nvGraphicFramePr>
        <p:xfrm>
          <a:off x="889464" y="2495245"/>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121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p>
                      <a:pPr marL="0" marR="0" algn="ctr">
                        <a:spcBef>
                          <a:spcPts val="0"/>
                        </a:spcBef>
                        <a:spcAft>
                          <a:spcPts val="0"/>
                        </a:spcAft>
                      </a:pPr>
                      <a:r>
                        <a:rPr lang="en-US" sz="1400">
                          <a:solidFill>
                            <a:schemeClr val="tx1"/>
                          </a:solidFill>
                          <a:effectLst/>
                          <a:latin typeface="+mn-lt"/>
                        </a:rPr>
                        <a:t> </a:t>
                      </a:r>
                      <a:endParaRPr lang="en-US" sz="14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a:solidFill>
                            <a:schemeClr val="tx1"/>
                          </a:solidFill>
                        </a:rPr>
                        <a:t>Everett</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810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               467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a:solidFill>
                            <a:srgbClr val="000000"/>
                          </a:solidFill>
                          <a:effectLst/>
                          <a:latin typeface="Calibri" panose="020F0502020204030204" pitchFamily="34" charset="0"/>
                        </a:rPr>
                        <a:t>          343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145,734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          69,130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a:solidFill>
                            <a:srgbClr val="000000"/>
                          </a:solidFill>
                          <a:effectLst/>
                          <a:latin typeface="Calibri" panose="020F0502020204030204" pitchFamily="34" charset="0"/>
                        </a:rPr>
                        <a:t>     76,604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954107"/>
          </a:xfrm>
          <a:prstGeom prst="rect">
            <a:avLst/>
          </a:prstGeom>
          <a:noFill/>
        </p:spPr>
        <p:txBody>
          <a:bodyPr wrap="square" rtlCol="0">
            <a:spAutoFit/>
          </a:bodyPr>
          <a:lstStyle/>
          <a:p>
            <a:pPr>
              <a:defRPr/>
            </a:pPr>
            <a:r>
              <a:rPr lang="en-US" sz="80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a:solidFill>
                <a:srgbClr val="000000"/>
              </a:solidFill>
              <a:latin typeface="Arial" panose="020B0604020202020204" pitchFamily="34" charset="0"/>
              <a:cs typeface="Arial" panose="020B0604020202020204" pitchFamily="34" charset="0"/>
            </a:endParaRPr>
          </a:p>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16</a:t>
            </a:fld>
            <a:endParaRPr lang="en-US">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a:latin typeface="Segoe UI" panose="020B0502040204020203" pitchFamily="34" charset="0"/>
                <a:cs typeface="Segoe UI" panose="020B0502040204020203" pitchFamily="34" charset="0"/>
              </a:rPr>
              <a:t>Missing Race/Ethnicity Count and Percentage of Population Vaccinated for </a:t>
            </a:r>
            <a:r>
              <a:rPr lang="en-US" sz="2000">
                <a:solidFill>
                  <a:schemeClr val="bg2"/>
                </a:solidFill>
                <a:latin typeface="Segoe UI" panose="020B0502040204020203" pitchFamily="34" charset="0"/>
                <a:cs typeface="Segoe UI" panose="020B0502040204020203" pitchFamily="34" charset="0"/>
              </a:rPr>
              <a:t>Everett</a:t>
            </a:r>
            <a:r>
              <a:rPr lang="en-US" sz="2000">
                <a:latin typeface="Segoe UI" panose="020B0502040204020203" pitchFamily="34" charset="0"/>
                <a:cs typeface="Segoe UI" panose="020B0502040204020203" pitchFamily="34" charset="0"/>
              </a:rPr>
              <a:t> Compared to Statewide as of 3/31/2021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17</a:t>
            </a:fld>
            <a:endParaRPr lang="en-US">
              <a:solidFill>
                <a:srgbClr val="0F1C32"/>
              </a:solidFill>
              <a:latin typeface="Calibri"/>
            </a:endParaRPr>
          </a:p>
        </p:txBody>
      </p:sp>
      <p:sp>
        <p:nvSpPr>
          <p:cNvPr id="4" name="Title 1">
            <a:extLst>
              <a:ext uri="{FF2B5EF4-FFF2-40B4-BE49-F238E27FC236}">
                <a16:creationId xmlns:a16="http://schemas.microsoft.com/office/drawing/2014/main" id="{C0CEF71C-A509-4FE1-B688-26FA316552E7}"/>
              </a:ext>
            </a:extLst>
          </p:cNvPr>
          <p:cNvSpPr txBox="1">
            <a:spLocks/>
          </p:cNvSpPr>
          <p:nvPr/>
        </p:nvSpPr>
        <p:spPr>
          <a:xfrm>
            <a:off x="927219" y="2557331"/>
            <a:ext cx="10337562" cy="1362075"/>
          </a:xfrm>
          <a:prstGeom prst="rect">
            <a:avLst/>
          </a:prstGeom>
        </p:spPr>
        <p:txBody>
          <a:bodyPr anchor="t"/>
          <a:lstStyle>
            <a:lvl1pPr algn="l" defTabSz="914400" rtl="0" eaLnBrk="1" latinLnBrk="0" hangingPunct="1">
              <a:spcBef>
                <a:spcPct val="0"/>
              </a:spcBef>
              <a:buNone/>
              <a:defRPr sz="4000" b="1" kern="1200" cap="all">
                <a:solidFill>
                  <a:schemeClr val="tx1"/>
                </a:solidFill>
                <a:latin typeface="+mj-lt"/>
                <a:ea typeface="+mj-ea"/>
                <a:cs typeface="+mj-cs"/>
              </a:defRPr>
            </a:lvl1pPr>
          </a:lstStyle>
          <a:p>
            <a:pPr algn="ctr"/>
            <a:r>
              <a:rPr lang="en-US" sz="6000"/>
              <a:t>City/Town COVID-19 Burden</a:t>
            </a:r>
            <a:br>
              <a:rPr lang="en-US"/>
            </a:br>
            <a:endParaRPr lang="en-US"/>
          </a:p>
        </p:txBody>
      </p:sp>
    </p:spTree>
    <p:extLst>
      <p:ext uri="{BB962C8B-B14F-4D97-AF65-F5344CB8AC3E}">
        <p14:creationId xmlns:p14="http://schemas.microsoft.com/office/powerpoint/2010/main" val="18141875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15081" y="6207410"/>
            <a:ext cx="12158798" cy="338554"/>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3/30/2021 from MA weekly vaccination dashboard, </a:t>
            </a:r>
            <a:r>
              <a:rPr lang="en-US" sz="80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18</a:t>
            </a:fld>
            <a:endParaRPr lang="en-US">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a:solidFill>
                  <a:prstClr val="black"/>
                </a:solidFill>
                <a:latin typeface="Calibri" panose="020F0502020204030204"/>
              </a:rPr>
              <a:t>City/Towns with highest burden</a:t>
            </a:r>
            <a:endParaRPr lang="en-US" sz="1600" b="1">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15082" y="3791976"/>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a:latin typeface="Arial" panose="020B0604020202020204" pitchFamily="34" charset="0"/>
              </a:rPr>
              <a:t>COVID-19 Case Counts and Rates for 20 Prioritized Communities</a:t>
            </a:r>
            <a:endParaRPr lang="en-US" sz="280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1" name="Table 10">
            <a:extLst>
              <a:ext uri="{FF2B5EF4-FFF2-40B4-BE49-F238E27FC236}">
                <a16:creationId xmlns:a16="http://schemas.microsoft.com/office/drawing/2014/main" id="{25DD5D96-C8E4-4A74-AB92-D3FDD3BF5458}"/>
              </a:ext>
            </a:extLst>
          </p:cNvPr>
          <p:cNvGraphicFramePr>
            <a:graphicFrameLocks noGrp="1"/>
          </p:cNvGraphicFramePr>
          <p:nvPr>
            <p:extLst>
              <p:ext uri="{D42A27DB-BD31-4B8C-83A1-F6EECF244321}">
                <p14:modId xmlns:p14="http://schemas.microsoft.com/office/powerpoint/2010/main" val="751926862"/>
              </p:ext>
            </p:extLst>
          </p:nvPr>
        </p:nvGraphicFramePr>
        <p:xfrm>
          <a:off x="4297019" y="1057333"/>
          <a:ext cx="7744193" cy="4984544"/>
        </p:xfrm>
        <a:graphic>
          <a:graphicData uri="http://schemas.openxmlformats.org/drawingml/2006/table">
            <a:tbl>
              <a:tblPr firstRow="1" firstCol="1" bandRow="1">
                <a:tableStyleId>{5C22544A-7EE6-4342-B048-85BDC9FD1C3A}</a:tableStyleId>
              </a:tblPr>
              <a:tblGrid>
                <a:gridCol w="1048218">
                  <a:extLst>
                    <a:ext uri="{9D8B030D-6E8A-4147-A177-3AD203B41FA5}">
                      <a16:colId xmlns:a16="http://schemas.microsoft.com/office/drawing/2014/main" val="128327415"/>
                    </a:ext>
                  </a:extLst>
                </a:gridCol>
                <a:gridCol w="1000158">
                  <a:extLst>
                    <a:ext uri="{9D8B030D-6E8A-4147-A177-3AD203B41FA5}">
                      <a16:colId xmlns:a16="http://schemas.microsoft.com/office/drawing/2014/main" val="4144144719"/>
                    </a:ext>
                  </a:extLst>
                </a:gridCol>
                <a:gridCol w="893840">
                  <a:extLst>
                    <a:ext uri="{9D8B030D-6E8A-4147-A177-3AD203B41FA5}">
                      <a16:colId xmlns:a16="http://schemas.microsoft.com/office/drawing/2014/main" val="3779265184"/>
                    </a:ext>
                  </a:extLst>
                </a:gridCol>
                <a:gridCol w="1077903">
                  <a:extLst>
                    <a:ext uri="{9D8B030D-6E8A-4147-A177-3AD203B41FA5}">
                      <a16:colId xmlns:a16="http://schemas.microsoft.com/office/drawing/2014/main" val="2780402504"/>
                    </a:ext>
                  </a:extLst>
                </a:gridCol>
                <a:gridCol w="1208320">
                  <a:extLst>
                    <a:ext uri="{9D8B030D-6E8A-4147-A177-3AD203B41FA5}">
                      <a16:colId xmlns:a16="http://schemas.microsoft.com/office/drawing/2014/main" val="1903047245"/>
                    </a:ext>
                  </a:extLst>
                </a:gridCol>
                <a:gridCol w="784825">
                  <a:extLst>
                    <a:ext uri="{9D8B030D-6E8A-4147-A177-3AD203B41FA5}">
                      <a16:colId xmlns:a16="http://schemas.microsoft.com/office/drawing/2014/main" val="1313210649"/>
                    </a:ext>
                  </a:extLst>
                </a:gridCol>
                <a:gridCol w="1730929">
                  <a:extLst>
                    <a:ext uri="{9D8B030D-6E8A-4147-A177-3AD203B41FA5}">
                      <a16:colId xmlns:a16="http://schemas.microsoft.com/office/drawing/2014/main" val="2103277762"/>
                    </a:ext>
                  </a:extLst>
                </a:gridCol>
              </a:tblGrid>
              <a:tr h="59656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a:solidFill>
                            <a:schemeClr val="tx1"/>
                          </a:solidFill>
                          <a:effectLst/>
                          <a:latin typeface="+mn-lt"/>
                        </a:rPr>
                        <a:t>Community</a:t>
                      </a:r>
                    </a:p>
                    <a:p>
                      <a:pPr marL="0" marR="0" algn="ctr">
                        <a:spcBef>
                          <a:spcPts val="0"/>
                        </a:spcBef>
                        <a:spcAft>
                          <a:spcPts val="0"/>
                        </a:spcAft>
                      </a:pP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rPr>
                        <a:t>Average Daily Incidence Rate per 100,000 </a:t>
                      </a: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(4/1/2021)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(4/1/2021)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a:solidFill>
                            <a:schemeClr val="tx1"/>
                          </a:solidFill>
                        </a:rPr>
                        <a:t>Average Daily Incidence Rate per 100,000  </a:t>
                      </a:r>
                    </a:p>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(4/1/2021)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4228752266"/>
                  </a:ext>
                </a:extLst>
              </a:tr>
              <a:tr h="172367">
                <a:tc>
                  <a:txBody>
                    <a:bodyPr/>
                    <a:lstStyle/>
                    <a:p>
                      <a:pPr marL="0" marR="0" algn="ctr">
                        <a:spcBef>
                          <a:spcPts val="0"/>
                        </a:spcBef>
                        <a:spcAft>
                          <a:spcPts val="0"/>
                        </a:spcAft>
                      </a:pPr>
                      <a:r>
                        <a:rPr lang="en-US" sz="1200">
                          <a:solidFill>
                            <a:schemeClr val="tx1"/>
                          </a:solidFill>
                          <a:effectLst/>
                        </a:rPr>
                        <a:t>Boston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5,732 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dirty="0">
                          <a:solidFill>
                            <a:srgbClr val="000000"/>
                          </a:solidFill>
                          <a:effectLst/>
                          <a:latin typeface="Calibri"/>
                        </a:rPr>
                        <a:t>64,123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2,804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668859359"/>
                  </a:ext>
                </a:extLst>
              </a:tr>
              <a:tr h="209140">
                <a:tc>
                  <a:txBody>
                    <a:bodyPr/>
                    <a:lstStyle/>
                    <a:p>
                      <a:pPr marL="0" marR="0" algn="ctr">
                        <a:spcBef>
                          <a:spcPts val="0"/>
                        </a:spcBef>
                        <a:spcAft>
                          <a:spcPts val="0"/>
                        </a:spcAft>
                      </a:pPr>
                      <a:r>
                        <a:rPr lang="en-US" sz="1200">
                          <a:solidFill>
                            <a:schemeClr val="tx1"/>
                          </a:solidFill>
                          <a:effectLst/>
                        </a:rPr>
                        <a:t>Brockton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8,013 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987 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a:rPr>
                        <a:t>12,672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392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12602918"/>
                  </a:ext>
                </a:extLst>
              </a:tr>
              <a:tr h="209140">
                <a:tc>
                  <a:txBody>
                    <a:bodyPr/>
                    <a:lstStyle/>
                    <a:p>
                      <a:pPr marL="0" marR="0" algn="ctr">
                        <a:spcBef>
                          <a:spcPts val="0"/>
                        </a:spcBef>
                        <a:spcAft>
                          <a:spcPts val="0"/>
                        </a:spcAft>
                      </a:pPr>
                      <a:r>
                        <a:rPr lang="en-US" sz="1200">
                          <a:solidFill>
                            <a:schemeClr val="tx1"/>
                          </a:solidFill>
                          <a:effectLst/>
                        </a:rPr>
                        <a:t>Chelsea</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5,880 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707 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a:rPr>
                        <a:t>8,288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607220885"/>
                  </a:ext>
                </a:extLst>
              </a:tr>
              <a:tr h="209140">
                <a:tc>
                  <a:txBody>
                    <a:bodyPr/>
                    <a:lstStyle/>
                    <a:p>
                      <a:pPr marL="0" marR="0" algn="ctr">
                        <a:spcBef>
                          <a:spcPts val="0"/>
                        </a:spcBef>
                        <a:spcAft>
                          <a:spcPts val="0"/>
                        </a:spcAft>
                      </a:pPr>
                      <a:r>
                        <a:rPr lang="en-US" sz="1200">
                          <a:solidFill>
                            <a:schemeClr val="tx1"/>
                          </a:solidFill>
                          <a:effectLst/>
                        </a:rPr>
                        <a:t>Everett</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4,930 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808 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a:rPr>
                        <a:t>8,055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36.8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89215893"/>
                  </a:ext>
                </a:extLst>
              </a:tr>
              <a:tr h="209140">
                <a:tc>
                  <a:txBody>
                    <a:bodyPr/>
                    <a:lstStyle/>
                    <a:p>
                      <a:pPr marL="0" marR="0" algn="ctr">
                        <a:spcBef>
                          <a:spcPts val="0"/>
                        </a:spcBef>
                        <a:spcAft>
                          <a:spcPts val="0"/>
                        </a:spcAft>
                      </a:pPr>
                      <a:r>
                        <a:rPr lang="en-US" sz="1200">
                          <a:solidFill>
                            <a:schemeClr val="tx1"/>
                          </a:solidFill>
                          <a:effectLst/>
                        </a:rPr>
                        <a:t>Fall River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7,079 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1,296 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a:rPr>
                        <a:t>13,052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451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36.1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26738376"/>
                  </a:ext>
                </a:extLst>
              </a:tr>
              <a:tr h="209140">
                <a:tc>
                  <a:txBody>
                    <a:bodyPr/>
                    <a:lstStyle/>
                    <a:p>
                      <a:pPr marL="0" marR="0" algn="ctr">
                        <a:spcBef>
                          <a:spcPts val="0"/>
                        </a:spcBef>
                        <a:spcAft>
                          <a:spcPts val="0"/>
                        </a:spcAft>
                      </a:pPr>
                      <a:r>
                        <a:rPr lang="en-US" sz="1200">
                          <a:solidFill>
                            <a:schemeClr val="tx1"/>
                          </a:solidFill>
                          <a:effectLst/>
                        </a:rPr>
                        <a:t>Fitchburg</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2,522 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476 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a:rPr>
                        <a:t>4,352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109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18.5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86935693"/>
                  </a:ext>
                </a:extLst>
              </a:tr>
              <a:tr h="209140">
                <a:tc>
                  <a:txBody>
                    <a:bodyPr/>
                    <a:lstStyle/>
                    <a:p>
                      <a:pPr marL="0" marR="0" algn="ctr">
                        <a:spcBef>
                          <a:spcPts val="0"/>
                        </a:spcBef>
                        <a:spcAft>
                          <a:spcPts val="0"/>
                        </a:spcAft>
                      </a:pPr>
                      <a:r>
                        <a:rPr lang="en-US" sz="1200">
                          <a:solidFill>
                            <a:schemeClr val="tx1"/>
                          </a:solidFill>
                          <a:effectLst/>
                        </a:rPr>
                        <a:t>Framingham</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4,681 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723 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a:rPr>
                        <a:t>7,600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416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39.9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4125576493"/>
                  </a:ext>
                </a:extLst>
              </a:tr>
              <a:tr h="209140">
                <a:tc>
                  <a:txBody>
                    <a:bodyPr/>
                    <a:lstStyle/>
                    <a:p>
                      <a:pPr marL="0" marR="0" algn="ctr">
                        <a:spcBef>
                          <a:spcPts val="0"/>
                        </a:spcBef>
                        <a:spcAft>
                          <a:spcPts val="0"/>
                        </a:spcAft>
                      </a:pPr>
                      <a:r>
                        <a:rPr lang="en-US" sz="1200">
                          <a:solidFill>
                            <a:schemeClr val="tx1"/>
                          </a:solidFill>
                          <a:effectLst/>
                        </a:rPr>
                        <a:t>Haverhill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4,217 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a:rPr>
                        <a:t>7,424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09604814"/>
                  </a:ext>
                </a:extLst>
              </a:tr>
              <a:tr h="209140">
                <a:tc>
                  <a:txBody>
                    <a:bodyPr/>
                    <a:lstStyle/>
                    <a:p>
                      <a:pPr marL="0" marR="0" algn="ctr">
                        <a:spcBef>
                          <a:spcPts val="0"/>
                        </a:spcBef>
                        <a:spcAft>
                          <a:spcPts val="0"/>
                        </a:spcAft>
                      </a:pPr>
                      <a:r>
                        <a:rPr lang="en-US" sz="1200">
                          <a:solidFill>
                            <a:schemeClr val="tx1"/>
                          </a:solidFill>
                          <a:effectLst/>
                        </a:rPr>
                        <a:t>Holyoke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2,770 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414 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a:rPr>
                        <a:t>5,040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37.1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837945355"/>
                  </a:ext>
                </a:extLst>
              </a:tr>
              <a:tr h="217039">
                <a:tc>
                  <a:txBody>
                    <a:bodyPr/>
                    <a:lstStyle/>
                    <a:p>
                      <a:pPr marL="0" marR="0" algn="ctr">
                        <a:spcBef>
                          <a:spcPts val="0"/>
                        </a:spcBef>
                        <a:spcAft>
                          <a:spcPts val="0"/>
                        </a:spcAft>
                      </a:pPr>
                      <a:r>
                        <a:rPr lang="en-US" sz="1200">
                          <a:solidFill>
                            <a:schemeClr val="tx1"/>
                          </a:solidFill>
                          <a:effectLst/>
                        </a:rPr>
                        <a:t>Lawrence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12,568 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2,116 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a:rPr>
                        <a:t>18,626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402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32.7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3379947"/>
                  </a:ext>
                </a:extLst>
              </a:tr>
              <a:tr h="209140">
                <a:tc>
                  <a:txBody>
                    <a:bodyPr/>
                    <a:lstStyle/>
                    <a:p>
                      <a:pPr marL="0" marR="0" algn="ctr">
                        <a:spcBef>
                          <a:spcPts val="0"/>
                        </a:spcBef>
                        <a:spcAft>
                          <a:spcPts val="0"/>
                        </a:spcAft>
                      </a:pPr>
                      <a:r>
                        <a:rPr lang="en-US" sz="1200">
                          <a:solidFill>
                            <a:schemeClr val="tx1"/>
                          </a:solidFill>
                          <a:effectLst/>
                        </a:rPr>
                        <a:t>Leominster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2,541 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a:rPr>
                        <a:t>4,644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103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18.2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803054279"/>
                  </a:ext>
                </a:extLst>
              </a:tr>
              <a:tr h="209140">
                <a:tc>
                  <a:txBody>
                    <a:bodyPr/>
                    <a:lstStyle/>
                    <a:p>
                      <a:pPr marL="0" marR="0" algn="ctr">
                        <a:spcBef>
                          <a:spcPts val="0"/>
                        </a:spcBef>
                        <a:spcAft>
                          <a:spcPts val="0"/>
                        </a:spcAft>
                      </a:pPr>
                      <a:r>
                        <a:rPr lang="en-US" sz="1200">
                          <a:solidFill>
                            <a:schemeClr val="tx1"/>
                          </a:solidFill>
                          <a:effectLst/>
                        </a:rPr>
                        <a:t>Lowell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9,844 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1,966 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a:rPr>
                        <a:t>15,700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707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43.5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51505881"/>
                  </a:ext>
                </a:extLst>
              </a:tr>
              <a:tr h="200583">
                <a:tc>
                  <a:txBody>
                    <a:bodyPr/>
                    <a:lstStyle/>
                    <a:p>
                      <a:pPr marL="0" marR="0" algn="ctr">
                        <a:spcBef>
                          <a:spcPts val="0"/>
                        </a:spcBef>
                        <a:spcAft>
                          <a:spcPts val="0"/>
                        </a:spcAft>
                      </a:pPr>
                      <a:r>
                        <a:rPr lang="en-US" sz="1200">
                          <a:solidFill>
                            <a:schemeClr val="tx1"/>
                          </a:solidFill>
                          <a:effectLst/>
                        </a:rPr>
                        <a:t>Lynn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10,212 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1,758 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a:rPr>
                        <a:t>16,171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493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34.9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660094672"/>
                  </a:ext>
                </a:extLst>
              </a:tr>
              <a:tr h="209140">
                <a:tc>
                  <a:txBody>
                    <a:bodyPr/>
                    <a:lstStyle/>
                    <a:p>
                      <a:pPr marL="0" marR="0" algn="ctr">
                        <a:spcBef>
                          <a:spcPts val="0"/>
                        </a:spcBef>
                        <a:spcAft>
                          <a:spcPts val="0"/>
                        </a:spcAft>
                      </a:pPr>
                      <a:r>
                        <a:rPr lang="en-US" sz="1200">
                          <a:solidFill>
                            <a:schemeClr val="tx1"/>
                          </a:solidFill>
                          <a:effectLst/>
                        </a:rPr>
                        <a:t>Malden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3,676 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a:rPr>
                        <a:t>6,569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12113487"/>
                  </a:ext>
                </a:extLst>
              </a:tr>
              <a:tr h="209140">
                <a:tc>
                  <a:txBody>
                    <a:bodyPr/>
                    <a:lstStyle/>
                    <a:p>
                      <a:pPr marL="0" marR="0" algn="ctr">
                        <a:spcBef>
                          <a:spcPts val="0"/>
                        </a:spcBef>
                        <a:spcAft>
                          <a:spcPts val="0"/>
                        </a:spcAft>
                      </a:pPr>
                      <a:r>
                        <a:rPr lang="en-US" sz="1200">
                          <a:solidFill>
                            <a:schemeClr val="tx1"/>
                          </a:solidFill>
                          <a:effectLst/>
                        </a:rPr>
                        <a:t>Methuen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4,154 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909 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a:rPr>
                        <a:t>6,923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43317222"/>
                  </a:ext>
                </a:extLst>
              </a:tr>
              <a:tr h="209140">
                <a:tc>
                  <a:txBody>
                    <a:bodyPr/>
                    <a:lstStyle/>
                    <a:p>
                      <a:pPr marL="0" marR="0" algn="ctr">
                        <a:spcBef>
                          <a:spcPts val="0"/>
                        </a:spcBef>
                        <a:spcAft>
                          <a:spcPts val="0"/>
                        </a:spcAft>
                      </a:pPr>
                      <a:r>
                        <a:rPr lang="en-US" sz="1200">
                          <a:solidFill>
                            <a:schemeClr val="tx1"/>
                          </a:solidFill>
                          <a:effectLst/>
                        </a:rPr>
                        <a:t>New Bedford</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6,943 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1,413 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a:rPr>
                        <a:t>13,134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440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31.4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81999934"/>
                  </a:ext>
                </a:extLst>
              </a:tr>
              <a:tr h="209140">
                <a:tc>
                  <a:txBody>
                    <a:bodyPr/>
                    <a:lstStyle/>
                    <a:p>
                      <a:pPr marL="0" marR="0" algn="ctr">
                        <a:spcBef>
                          <a:spcPts val="0"/>
                        </a:spcBef>
                        <a:spcAft>
                          <a:spcPts val="0"/>
                        </a:spcAft>
                      </a:pPr>
                      <a:r>
                        <a:rPr lang="en-US" sz="1200">
                          <a:solidFill>
                            <a:schemeClr val="tx1"/>
                          </a:solidFill>
                          <a:effectLst/>
                        </a:rPr>
                        <a:t>Randolph</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2,075 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325 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a:rPr>
                        <a:t>3,801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135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98995018"/>
                  </a:ext>
                </a:extLst>
              </a:tr>
              <a:tr h="209140">
                <a:tc>
                  <a:txBody>
                    <a:bodyPr/>
                    <a:lstStyle/>
                    <a:p>
                      <a:pPr marL="0" marR="0" algn="ctr">
                        <a:spcBef>
                          <a:spcPts val="0"/>
                        </a:spcBef>
                        <a:spcAft>
                          <a:spcPts val="0"/>
                        </a:spcAft>
                      </a:pPr>
                      <a:r>
                        <a:rPr lang="en-US" sz="1200">
                          <a:solidFill>
                            <a:schemeClr val="tx1"/>
                          </a:solidFill>
                          <a:effectLst/>
                        </a:rPr>
                        <a:t>Revere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6,188 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1,151 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a:rPr>
                        <a:t>10,002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31.0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293652123"/>
                  </a:ext>
                </a:extLst>
              </a:tr>
              <a:tr h="222030">
                <a:tc>
                  <a:txBody>
                    <a:bodyPr/>
                    <a:lstStyle/>
                    <a:p>
                      <a:pPr marL="0" marR="0" algn="ctr">
                        <a:spcBef>
                          <a:spcPts val="0"/>
                        </a:spcBef>
                        <a:spcAft>
                          <a:spcPts val="0"/>
                        </a:spcAft>
                      </a:pPr>
                      <a:r>
                        <a:rPr lang="en-US" sz="1200">
                          <a:solidFill>
                            <a:schemeClr val="tx1"/>
                          </a:solidFill>
                          <a:effectLst/>
                        </a:rPr>
                        <a:t>Springfield</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10,159 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1,837 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a:rPr>
                        <a:t>19,194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813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37.2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504317620"/>
                  </a:ext>
                </a:extLst>
              </a:tr>
              <a:tr h="205068">
                <a:tc>
                  <a:txBody>
                    <a:bodyPr/>
                    <a:lstStyle/>
                    <a:p>
                      <a:pPr marL="0" marR="0" algn="ctr">
                        <a:spcBef>
                          <a:spcPts val="0"/>
                        </a:spcBef>
                        <a:spcAft>
                          <a:spcPts val="0"/>
                        </a:spcAft>
                      </a:pPr>
                      <a:r>
                        <a:rPr lang="en-US" sz="1200">
                          <a:solidFill>
                            <a:schemeClr val="tx1"/>
                          </a:solidFill>
                          <a:effectLst/>
                        </a:rPr>
                        <a:t>Worcester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13,435 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2,295 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a:rPr>
                        <a:t>21,909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473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17.6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893601881"/>
                  </a:ext>
                </a:extLst>
              </a:tr>
              <a:tr h="210244">
                <a:tc>
                  <a:txBody>
                    <a:bodyPr/>
                    <a:lstStyle/>
                    <a:p>
                      <a:pPr marL="0" marR="0" algn="ctr">
                        <a:spcBef>
                          <a:spcPts val="0"/>
                        </a:spcBef>
                        <a:spcAft>
                          <a:spcPts val="0"/>
                        </a:spcAft>
                      </a:pPr>
                      <a:r>
                        <a:rPr lang="en-US" sz="1200" b="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a:rPr>
                        <a:t>598,177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24,984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258570180"/>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838438" y="2557330"/>
            <a:ext cx="10337562" cy="1362075"/>
          </a:xfrm>
        </p:spPr>
        <p:txBody>
          <a:bodyPr/>
          <a:lstStyle/>
          <a:p>
            <a:pPr algn="ctr"/>
            <a:r>
              <a:rPr lang="en-US" sz="6000"/>
              <a:t>Background</a:t>
            </a:r>
            <a:br>
              <a:rPr lang="en-US"/>
            </a:br>
            <a:endParaRPr lang="en-US"/>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19</a:t>
            </a:fld>
            <a:endParaRPr lang="en-US">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a:t>Everett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a:t>Vaccine Administration</a:t>
            </a:r>
          </a:p>
          <a:p>
            <a:pPr marL="457200" indent="-457200">
              <a:spcBef>
                <a:spcPts val="600"/>
              </a:spcBef>
              <a:spcAft>
                <a:spcPts val="600"/>
              </a:spcAft>
              <a:buFont typeface="+mj-lt"/>
              <a:buAutoNum type="arabicPeriod"/>
            </a:pPr>
            <a:r>
              <a:rPr lang="en-US" sz="2000" b="1"/>
              <a:t>The per-capita dose administration rate (total doses) in Everett</a:t>
            </a:r>
            <a:r>
              <a:rPr lang="en-US" sz="2800"/>
              <a:t> </a:t>
            </a:r>
            <a:r>
              <a:rPr lang="en-US" sz="2000" b="1"/>
              <a:t>and whether they have met or exceeded the statewide rate</a:t>
            </a:r>
          </a:p>
          <a:p>
            <a:pPr marL="457200" indent="-457200">
              <a:spcBef>
                <a:spcPts val="600"/>
              </a:spcBef>
              <a:spcAft>
                <a:spcPts val="600"/>
              </a:spcAft>
              <a:buFont typeface="+mj-lt"/>
              <a:buAutoNum type="arabicPeriod"/>
            </a:pPr>
            <a:r>
              <a:rPr lang="en-US" sz="2000" b="1"/>
              <a:t>The percentage of Everett that has received a First Dose and whether they have met or exceeded the overall statewide average</a:t>
            </a:r>
          </a:p>
          <a:p>
            <a:pPr marL="914400" lvl="1" indent="-457200">
              <a:spcBef>
                <a:spcPts val="600"/>
              </a:spcBef>
              <a:spcAft>
                <a:spcPts val="600"/>
              </a:spcAft>
              <a:buFont typeface="+mj-lt"/>
              <a:buAutoNum type="arabicPeriod"/>
            </a:pPr>
            <a:r>
              <a:rPr lang="en-US" sz="2000"/>
              <a:t>The percentage of each </a:t>
            </a:r>
            <a:r>
              <a:rPr lang="en-US" sz="2000" b="1"/>
              <a:t>Age groups </a:t>
            </a:r>
            <a:r>
              <a:rPr lang="en-US" sz="2000"/>
              <a:t>that has received </a:t>
            </a:r>
            <a:r>
              <a:rPr lang="en-US" sz="2000" b="1"/>
              <a:t>a first dose </a:t>
            </a:r>
            <a:r>
              <a:rPr lang="en-US" sz="2000"/>
              <a:t>of vaccine and whether they have met or exceeded the </a:t>
            </a:r>
            <a:r>
              <a:rPr lang="en-US" sz="2000" b="1"/>
              <a:t>age-specific statewide averages </a:t>
            </a:r>
            <a:r>
              <a:rPr lang="en-US" sz="2000"/>
              <a:t>for each Age group.</a:t>
            </a:r>
          </a:p>
          <a:p>
            <a:pPr marL="914400" lvl="1" indent="-457200">
              <a:spcBef>
                <a:spcPts val="600"/>
              </a:spcBef>
              <a:spcAft>
                <a:spcPts val="600"/>
              </a:spcAft>
              <a:buFont typeface="+mj-lt"/>
              <a:buAutoNum type="arabicPeriod"/>
            </a:pPr>
            <a:r>
              <a:rPr lang="en-US" sz="2000"/>
              <a:t>The percentage of each </a:t>
            </a:r>
            <a:r>
              <a:rPr lang="en-US" sz="2000" b="1"/>
              <a:t>Race/Ethnicity groups and Sex </a:t>
            </a:r>
            <a:r>
              <a:rPr lang="en-US" sz="2000"/>
              <a:t>that has received </a:t>
            </a:r>
            <a:r>
              <a:rPr lang="en-US" sz="2000" b="1"/>
              <a:t>a first dose </a:t>
            </a:r>
            <a:r>
              <a:rPr lang="en-US" sz="2000"/>
              <a:t>of vaccine and whether they have met or exceeded the overall statewide average.</a:t>
            </a:r>
          </a:p>
          <a:p>
            <a:pPr marL="457200" indent="-457200">
              <a:spcBef>
                <a:spcPts val="600"/>
              </a:spcBef>
              <a:spcAft>
                <a:spcPts val="600"/>
              </a:spcAft>
              <a:buFont typeface="+mj-lt"/>
              <a:buAutoNum type="arabicPeriod"/>
            </a:pPr>
            <a:r>
              <a:rPr lang="en-US" sz="2000" b="1"/>
              <a:t>The percentage of Everett that has been Partially and Fully Vaccinated and whether they have met or exceeded the state averages</a:t>
            </a:r>
          </a:p>
          <a:p>
            <a:pPr marL="914400" lvl="1" indent="-457200">
              <a:spcBef>
                <a:spcPts val="600"/>
              </a:spcBef>
              <a:spcAft>
                <a:spcPts val="600"/>
              </a:spcAft>
              <a:buFont typeface="+mj-lt"/>
              <a:buAutoNum type="arabicPeriod"/>
            </a:pPr>
            <a:r>
              <a:rPr lang="en-US" sz="2000"/>
              <a:t>The percentage of each </a:t>
            </a:r>
            <a:r>
              <a:rPr lang="en-US" sz="2000" b="1"/>
              <a:t>Age groups </a:t>
            </a:r>
            <a:r>
              <a:rPr lang="en-US" sz="2000"/>
              <a:t>that has been </a:t>
            </a:r>
            <a:r>
              <a:rPr lang="en-US" sz="2000" b="1"/>
              <a:t>partially and fully vaccinated </a:t>
            </a:r>
            <a:r>
              <a:rPr lang="en-US" sz="2000"/>
              <a:t>and whether they have met or exceeded the </a:t>
            </a:r>
            <a:r>
              <a:rPr lang="en-US" sz="2000" b="1"/>
              <a:t>age-specific statewide averages</a:t>
            </a:r>
            <a:r>
              <a:rPr lang="en-US" sz="2000"/>
              <a:t> for Age group.</a:t>
            </a:r>
          </a:p>
          <a:p>
            <a:pPr marL="914400" lvl="1" indent="-457200">
              <a:spcBef>
                <a:spcPts val="600"/>
              </a:spcBef>
              <a:spcAft>
                <a:spcPts val="600"/>
              </a:spcAft>
              <a:buFont typeface="+mj-lt"/>
              <a:buAutoNum type="arabicPeriod"/>
            </a:pPr>
            <a:r>
              <a:rPr lang="en-US" sz="2000"/>
              <a:t>The percentage of each </a:t>
            </a:r>
            <a:r>
              <a:rPr lang="en-US" sz="2000" b="1"/>
              <a:t>Race/Ethnicity groups and Sex </a:t>
            </a:r>
            <a:r>
              <a:rPr lang="en-US" sz="2000"/>
              <a:t>that has been </a:t>
            </a:r>
            <a:r>
              <a:rPr lang="en-US" sz="2000" b="1"/>
              <a:t>partially and fully vaccinated </a:t>
            </a:r>
            <a:r>
              <a:rPr lang="en-US" sz="2000"/>
              <a:t>and whether they have met or exceeded the overall state averages.</a:t>
            </a:r>
          </a:p>
          <a:p>
            <a:pPr marL="0" indent="0">
              <a:spcBef>
                <a:spcPts val="600"/>
              </a:spcBef>
              <a:spcAft>
                <a:spcPts val="600"/>
              </a:spcAft>
              <a:buNone/>
            </a:pPr>
            <a:r>
              <a:rPr lang="en-US" sz="2900" u="sng"/>
              <a:t>Communities with highest COVID-19 burden</a:t>
            </a:r>
          </a:p>
          <a:p>
            <a:pPr marL="457200" indent="-457200">
              <a:spcBef>
                <a:spcPts val="600"/>
              </a:spcBef>
              <a:spcAft>
                <a:spcPts val="600"/>
              </a:spcAft>
              <a:buFont typeface="+mj-lt"/>
              <a:buAutoNum type="arabicPeriod"/>
            </a:pPr>
            <a:r>
              <a:rPr lang="en-US" sz="2000" b="1"/>
              <a:t>Decrease risk levels from red towards grey in Everett</a:t>
            </a:r>
            <a:r>
              <a:rPr lang="en-US" sz="2800"/>
              <a:t> </a:t>
            </a:r>
            <a:r>
              <a:rPr lang="en-US" sz="2000" b="1"/>
              <a:t>based on the average daily incidence per 100,000 (as published in the weekly COVID-19 public health report).</a:t>
            </a:r>
          </a:p>
          <a:p>
            <a:pPr marL="0" indent="0">
              <a:buNone/>
            </a:pPr>
            <a:endParaRPr lang="en-US"/>
          </a:p>
          <a:p>
            <a:endParaRPr lang="en-US"/>
          </a:p>
          <a:p>
            <a:endParaRPr lang="en-US"/>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20</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7944" y="5937649"/>
            <a:ext cx="12158798" cy="615553"/>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err="1">
                <a:solidFill>
                  <a:srgbClr val="000000"/>
                </a:solidFill>
                <a:latin typeface="Arial" panose="020B0604020202020204" pitchFamily="34" charset="0"/>
                <a:cs typeface="Arial" panose="020B0604020202020204" pitchFamily="34" charset="0"/>
              </a:rPr>
              <a:t>Strate</a:t>
            </a:r>
            <a:r>
              <a:rPr lang="en-US" sz="80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a:solidFill>
                  <a:srgbClr val="000000"/>
                </a:solidFill>
                <a:latin typeface="Arial" panose="020B0604020202020204" pitchFamily="34" charset="0"/>
                <a:cs typeface="Arial" panose="020B0604020202020204" pitchFamily="34" charset="0"/>
              </a:rPr>
              <a:t>NH = Non – Hispanic</a:t>
            </a:r>
            <a:endParaRPr lang="en-US" sz="80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100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176758513"/>
              </p:ext>
            </p:extLst>
          </p:nvPr>
        </p:nvGraphicFramePr>
        <p:xfrm>
          <a:off x="259796" y="1795332"/>
          <a:ext cx="11655094" cy="1566010"/>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a:solidFill>
                            <a:schemeClr val="tx1"/>
                          </a:solidFill>
                          <a:effectLst/>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622220">
                <a:tc>
                  <a:txBody>
                    <a:bodyPr/>
                    <a:lstStyle/>
                    <a:p>
                      <a:pPr marL="0" marR="0" algn="ctr">
                        <a:spcBef>
                          <a:spcPts val="0"/>
                        </a:spcBef>
                        <a:spcAft>
                          <a:spcPts val="0"/>
                        </a:spcAft>
                      </a:pPr>
                      <a:r>
                        <a:rPr lang="en-US" sz="1000">
                          <a:solidFill>
                            <a:schemeClr val="tx1"/>
                          </a:solidFill>
                          <a:effectLst/>
                        </a:rPr>
                        <a:t>Community</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11901327"/>
                  </a:ext>
                </a:extLst>
              </a:tr>
              <a:tr h="246580">
                <a:tc>
                  <a:txBody>
                    <a:bodyPr/>
                    <a:lstStyle/>
                    <a:p>
                      <a:pPr marL="0" marR="0" algn="ctr">
                        <a:spcBef>
                          <a:spcPts val="0"/>
                        </a:spcBef>
                        <a:spcAft>
                          <a:spcPts val="0"/>
                        </a:spcAft>
                      </a:pPr>
                      <a:r>
                        <a:rPr lang="en-US" sz="1050">
                          <a:solidFill>
                            <a:schemeClr val="tx1"/>
                          </a:solidFill>
                        </a:rPr>
                        <a:t>Everett</a:t>
                      </a:r>
                      <a:endParaRPr lang="en-US" sz="10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48,552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3,117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11,260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15,893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641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endParaRPr kumimoji="0" lang="en-US" sz="1100" b="1" i="0" u="none" strike="noStrike" kern="1200" cap="none" spc="0" normalizeH="0" baseline="0" noProof="0">
                        <a:ln>
                          <a:noFill/>
                        </a:ln>
                        <a:solidFill>
                          <a:srgbClr val="000000"/>
                        </a:solidFill>
                        <a:effectLst/>
                        <a:uLnTx/>
                        <a:uFillTx/>
                        <a:latin typeface="Calibri" panose="020F0502020204030204" pitchFamily="34" charset="0"/>
                        <a:ea typeface="+mn-ea"/>
                        <a:cs typeface="+mn-cs"/>
                      </a:endParaRPr>
                    </a:p>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18,253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6718857"/>
                  </a:ext>
                </a:extLst>
              </a:tr>
              <a:tr h="292334">
                <a:tc>
                  <a:txBody>
                    <a:bodyPr/>
                    <a:lstStyle/>
                    <a:p>
                      <a:pPr marL="0" marR="0" algn="ctr">
                        <a:spcBef>
                          <a:spcPts val="0"/>
                        </a:spcBef>
                        <a:spcAft>
                          <a:spcPts val="0"/>
                        </a:spcAft>
                      </a:pPr>
                      <a:r>
                        <a:rPr lang="en-US" sz="105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a:solidFill>
                  <a:schemeClr val="bg2"/>
                </a:solidFill>
                <a:latin typeface="Segoe UI" panose="020B0502040204020203" pitchFamily="34" charset="0"/>
                <a:cs typeface="Segoe UI" panose="020B0502040204020203" pitchFamily="34" charset="0"/>
              </a:rPr>
              <a:t> Profile of Everett 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Moderna/Pfizer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Moderna/Pfizer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Moderna/Pfizer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a:solidFill>
                  <a:srgbClr val="0F1C32"/>
                </a:solidFill>
                <a:latin typeface="Calibri"/>
              </a:rPr>
              <a:t>Please note: </a:t>
            </a:r>
            <a:r>
              <a:rPr lang="en-US" sz="800" err="1">
                <a:solidFill>
                  <a:srgbClr val="0F1C32"/>
                </a:solidFill>
                <a:latin typeface="Calibri"/>
              </a:rPr>
              <a:t>Moderna</a:t>
            </a:r>
            <a:r>
              <a:rPr lang="en-US" sz="80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2596053"/>
            <a:ext cx="10337562" cy="1362075"/>
          </a:xfrm>
        </p:spPr>
        <p:txBody>
          <a:bodyPr/>
          <a:lstStyle/>
          <a:p>
            <a:pPr algn="ctr"/>
            <a:r>
              <a:rPr lang="en-US" sz="6000"/>
              <a:t>Vaccine Administration</a:t>
            </a:r>
            <a:br>
              <a:rPr lang="en-US"/>
            </a:br>
            <a:endParaRPr lang="en-US"/>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691" y="16739"/>
            <a:ext cx="10844306" cy="923330"/>
          </a:xfrm>
        </p:spPr>
        <p:txBody>
          <a:bodyPr/>
          <a:lstStyle/>
          <a:p>
            <a:pPr algn="ctr"/>
            <a:r>
              <a:rPr lang="en-US" sz="2400">
                <a:latin typeface="Segoe UI" panose="020B0502040204020203" pitchFamily="34" charset="0"/>
              </a:rPr>
              <a:t>Total Doses and Dose Administration Rate/100,000 Population</a:t>
            </a:r>
            <a:br>
              <a:rPr lang="en-US" sz="2400">
                <a:latin typeface="Segoe UI" panose="020B0502040204020203" pitchFamily="34" charset="0"/>
              </a:rPr>
            </a:br>
            <a:r>
              <a:rPr lang="en-US" sz="2400">
                <a:latin typeface="Segoe UI" panose="020B0502040204020203" pitchFamily="34" charset="0"/>
              </a:rPr>
              <a:t>for </a:t>
            </a:r>
            <a:r>
              <a:rPr lang="en-US" sz="2400">
                <a:solidFill>
                  <a:schemeClr val="bg2"/>
                </a:solidFill>
                <a:latin typeface="Segoe UI" panose="020B0502040204020203" pitchFamily="34" charset="0"/>
                <a:cs typeface="Segoe UI" panose="020B0502040204020203" pitchFamily="34" charset="0"/>
              </a:rPr>
              <a:t>Everett</a:t>
            </a:r>
            <a:r>
              <a:rPr lang="en-US" sz="2400">
                <a:latin typeface="Segoe UI" panose="020B0502040204020203" pitchFamily="34" charset="0"/>
              </a:rPr>
              <a:t> Compared to Statewide as of 3/31/2021</a:t>
            </a:r>
            <a:endParaRPr lang="en-US" sz="240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892613948"/>
              </p:ext>
            </p:extLst>
          </p:nvPr>
        </p:nvGraphicFramePr>
        <p:xfrm>
          <a:off x="1338003" y="3028035"/>
          <a:ext cx="9055735" cy="1162965"/>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47930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a:solidFill>
                            <a:schemeClr val="tx1"/>
                          </a:solidFill>
                          <a:effectLst/>
                          <a:latin typeface="+mn-lt"/>
                        </a:rPr>
                        <a:t>Community</a:t>
                      </a:r>
                    </a:p>
                    <a:p>
                      <a:pPr marL="0" marR="0" algn="ctr">
                        <a:spcBef>
                          <a:spcPts val="0"/>
                        </a:spcBef>
                        <a:spcAft>
                          <a:spcPts val="0"/>
                        </a:spcAft>
                      </a:pPr>
                      <a:r>
                        <a:rPr lang="en-US" sz="1600">
                          <a:solidFill>
                            <a:schemeClr val="tx1"/>
                          </a:solidFill>
                          <a:effectLst/>
                          <a:latin typeface="+mn-lt"/>
                        </a:rPr>
                        <a:t> </a:t>
                      </a:r>
                      <a:endParaRPr lang="en-US" sz="16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6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350545">
                <a:tc>
                  <a:txBody>
                    <a:bodyPr/>
                    <a:lstStyle/>
                    <a:p>
                      <a:pPr marL="0" marR="0" algn="ctr">
                        <a:spcBef>
                          <a:spcPts val="0"/>
                        </a:spcBef>
                        <a:spcAft>
                          <a:spcPts val="0"/>
                        </a:spcAft>
                      </a:pPr>
                      <a:r>
                        <a:rPr lang="en-US" sz="1600">
                          <a:solidFill>
                            <a:schemeClr val="tx1"/>
                          </a:solidFill>
                        </a:rPr>
                        <a:t>Everett</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a:solidFill>
                            <a:srgbClr val="000000"/>
                          </a:solidFill>
                          <a:effectLst/>
                          <a:latin typeface="Calibri" panose="020F0502020204030204" pitchFamily="34" charset="0"/>
                        </a:rPr>
                        <a:t>                                       16,725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a:solidFill>
                            <a:srgbClr val="000000"/>
                          </a:solidFill>
                          <a:effectLst/>
                          <a:latin typeface="Calibri" panose="020F0502020204030204" pitchFamily="34" charset="0"/>
                        </a:rPr>
                        <a:t>34,447.7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494468027"/>
                  </a:ext>
                </a:extLst>
              </a:tr>
              <a:tr h="324740">
                <a:tc>
                  <a:txBody>
                    <a:bodyPr/>
                    <a:lstStyle/>
                    <a:p>
                      <a:pPr marL="0" marR="0" algn="ctr">
                        <a:spcBef>
                          <a:spcPts val="0"/>
                        </a:spcBef>
                        <a:spcAft>
                          <a:spcPts val="0"/>
                        </a:spcAft>
                      </a:pPr>
                      <a:r>
                        <a:rPr lang="en-US" sz="1600" b="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a:solidFill>
                            <a:srgbClr val="000000"/>
                          </a:solidFill>
                          <a:effectLst/>
                          <a:latin typeface="Calibri" panose="020F0502020204030204" pitchFamily="34" charset="0"/>
                        </a:rPr>
                        <a:t>                                 3,554,711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a:solidFill>
                            <a:srgbClr val="000000"/>
                          </a:solidFill>
                          <a:effectLst/>
                          <a:latin typeface="Calibri" panose="020F0502020204030204" pitchFamily="34" charset="0"/>
                        </a:rPr>
                        <a:t>51,041.3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15081" y="5791201"/>
            <a:ext cx="12161838"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a:solidFill>
                <a:srgbClr val="000000"/>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1969D6DE-8958-4FC5-99C7-55A7F881A900}"/>
              </a:ext>
            </a:extLst>
          </p:cNvPr>
          <p:cNvSpPr txBox="1"/>
          <p:nvPr/>
        </p:nvSpPr>
        <p:spPr>
          <a:xfrm>
            <a:off x="377942" y="1060722"/>
            <a:ext cx="11355434" cy="923330"/>
          </a:xfrm>
          <a:prstGeom prst="rect">
            <a:avLst/>
          </a:prstGeom>
          <a:noFill/>
        </p:spPr>
        <p:txBody>
          <a:bodyPr wrap="square" rtlCol="0">
            <a:spAutoFit/>
          </a:bodyPr>
          <a:lstStyle/>
          <a:p>
            <a:pPr>
              <a:defRPr/>
            </a:pPr>
            <a:r>
              <a:rPr lang="en-US" sz="1600" b="1" u="sng">
                <a:solidFill>
                  <a:prstClr val="black"/>
                </a:solidFill>
                <a:latin typeface="Calibri" panose="020F0502020204030204"/>
              </a:rPr>
              <a:t>Vaccine Administration Benchmark</a:t>
            </a:r>
            <a:endParaRPr lang="en-US" sz="2400" b="1" u="sng">
              <a:solidFill>
                <a:prstClr val="black"/>
              </a:solidFill>
              <a:latin typeface="Calibri" panose="020F0502020204030204"/>
            </a:endParaRPr>
          </a:p>
          <a:p>
            <a:pPr marL="742950" lvl="1" indent="-285750">
              <a:buFont typeface="Arial" panose="020B0604020202020204" pitchFamily="34" charset="0"/>
              <a:buChar char="•"/>
              <a:defRPr/>
            </a:pPr>
            <a:r>
              <a:rPr lang="en-US">
                <a:solidFill>
                  <a:prstClr val="black"/>
                </a:solidFill>
                <a:latin typeface="Calibri" panose="020F0502020204030204"/>
              </a:rPr>
              <a:t>Per-capita dose administration rate for Everett</a:t>
            </a:r>
            <a:r>
              <a:rPr lang="en-US">
                <a:solidFill>
                  <a:srgbClr val="0F1C32"/>
                </a:solidFill>
                <a:latin typeface="Calibri" panose="020F0502020204030204"/>
              </a:rPr>
              <a:t> compared to the overall state rate of </a:t>
            </a:r>
            <a:r>
              <a:rPr lang="en-US" sz="2000" b="1">
                <a:solidFill>
                  <a:srgbClr val="5B9BD5">
                    <a:lumMod val="75000"/>
                  </a:srgbClr>
                </a:solidFill>
                <a:latin typeface="Calibri" panose="020F0502020204030204"/>
              </a:rPr>
              <a:t>51,041.3 per 100,000.</a:t>
            </a:r>
          </a:p>
          <a:p>
            <a:pPr marL="742950" lvl="1" indent="-285750">
              <a:buFont typeface="Arial" panose="020B0604020202020204" pitchFamily="34" charset="0"/>
              <a:buChar char="•"/>
              <a:defRPr/>
            </a:pPr>
            <a:r>
              <a:rPr lang="en-US">
                <a:solidFill>
                  <a:prstClr val="black"/>
                </a:solidFill>
                <a:latin typeface="Calibri" panose="020F0502020204030204"/>
              </a:rPr>
              <a:t>Everett has not met or exceeded the overall state average.</a:t>
            </a: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898063316"/>
              </p:ext>
            </p:extLst>
          </p:nvPr>
        </p:nvGraphicFramePr>
        <p:xfrm>
          <a:off x="334206" y="4307377"/>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p>
                      <a:pPr marL="0" marR="0" algn="ctr">
                        <a:spcBef>
                          <a:spcPts val="0"/>
                        </a:spcBef>
                        <a:spcAft>
                          <a:spcPts val="0"/>
                        </a:spcAft>
                      </a:pPr>
                      <a:r>
                        <a:rPr lang="en-US" sz="1400">
                          <a:solidFill>
                            <a:schemeClr val="tx1"/>
                          </a:solidFill>
                          <a:effectLst/>
                          <a:latin typeface="+mn-lt"/>
                        </a:rPr>
                        <a:t> </a:t>
                      </a:r>
                      <a:endParaRPr lang="en-US" sz="14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a:solidFill>
                            <a:schemeClr val="tx1"/>
                          </a:solidFill>
                        </a:rPr>
                        <a:t>Everett</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4,811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6,440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971,336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1,335,709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30162" y="707501"/>
            <a:ext cx="12161838" cy="1677382"/>
          </a:xfrm>
          <a:prstGeom prst="rect">
            <a:avLst/>
          </a:prstGeom>
          <a:noFill/>
        </p:spPr>
        <p:txBody>
          <a:bodyPr wrap="square" rtlCol="0">
            <a:spAutoFit/>
          </a:bodyPr>
          <a:lstStyle/>
          <a:p>
            <a:endParaRPr lang="en-US" sz="1600" b="1" u="sng">
              <a:solidFill>
                <a:srgbClr val="0F1C32"/>
              </a:solidFill>
              <a:latin typeface="Calibri"/>
            </a:endParaRPr>
          </a:p>
          <a:p>
            <a:pPr>
              <a:spcBef>
                <a:spcPts val="600"/>
              </a:spcBef>
            </a:pPr>
            <a:r>
              <a:rPr lang="en-US" sz="1600" b="1" u="sng">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a:solidFill>
                  <a:srgbClr val="0F1C32"/>
                </a:solidFill>
                <a:latin typeface="Calibri"/>
              </a:rPr>
              <a:t>Percentage of Everett that has received </a:t>
            </a:r>
            <a:r>
              <a:rPr lang="en-US" sz="1300" b="1">
                <a:solidFill>
                  <a:srgbClr val="0F1C32"/>
                </a:solidFill>
                <a:latin typeface="Calibri"/>
              </a:rPr>
              <a:t>a First Dose </a:t>
            </a:r>
            <a:r>
              <a:rPr lang="en-US" sz="1300">
                <a:solidFill>
                  <a:srgbClr val="0F1C32"/>
                </a:solidFill>
                <a:latin typeface="Calibri"/>
              </a:rPr>
              <a:t>of vaccine and whether the community has met or exceeded the statewide average of </a:t>
            </a:r>
            <a:r>
              <a:rPr lang="en-US" sz="1600" b="1">
                <a:solidFill>
                  <a:srgbClr val="5B9BD5">
                    <a:lumMod val="75000"/>
                  </a:srgbClr>
                </a:solidFill>
                <a:latin typeface="Calibri"/>
              </a:rPr>
              <a:t>33.1</a:t>
            </a:r>
            <a:r>
              <a:rPr lang="en-US" sz="1300" b="1">
                <a:solidFill>
                  <a:srgbClr val="5B9BD5">
                    <a:lumMod val="75000"/>
                  </a:srgbClr>
                </a:solidFill>
                <a:latin typeface="Calibri"/>
              </a:rPr>
              <a:t>%.</a:t>
            </a:r>
            <a:endParaRPr lang="en-US" sz="1300">
              <a:solidFill>
                <a:srgbClr val="0F1C32"/>
              </a:solidFill>
              <a:latin typeface="Calibri"/>
            </a:endParaRPr>
          </a:p>
          <a:p>
            <a:pPr marL="742950" lvl="1" indent="-285750">
              <a:buFont typeface="Arial" panose="020B0604020202020204" pitchFamily="34" charset="0"/>
              <a:buChar char="•"/>
            </a:pPr>
            <a:r>
              <a:rPr lang="en-US" sz="1300">
                <a:solidFill>
                  <a:srgbClr val="0F1C32"/>
                </a:solidFill>
                <a:latin typeface="Calibri"/>
              </a:rPr>
              <a:t>Percentage of Everett that is </a:t>
            </a:r>
            <a:r>
              <a:rPr lang="en-US" sz="1300" b="1">
                <a:solidFill>
                  <a:srgbClr val="0F1C32"/>
                </a:solidFill>
                <a:latin typeface="Calibri"/>
              </a:rPr>
              <a:t>Partially Vaccinated  </a:t>
            </a:r>
            <a:r>
              <a:rPr lang="en-US" sz="1300">
                <a:solidFill>
                  <a:srgbClr val="0F1C32"/>
                </a:solidFill>
                <a:latin typeface="Calibri"/>
              </a:rPr>
              <a:t>and whether they have met or exceeded the state average of </a:t>
            </a:r>
            <a:r>
              <a:rPr lang="en-US" sz="1600" b="1">
                <a:solidFill>
                  <a:srgbClr val="5B9BD5">
                    <a:lumMod val="75000"/>
                  </a:srgbClr>
                </a:solidFill>
                <a:latin typeface="Calibri"/>
              </a:rPr>
              <a:t>13.9</a:t>
            </a:r>
            <a:r>
              <a:rPr lang="en-US" sz="1300" b="1">
                <a:solidFill>
                  <a:srgbClr val="5B9BD5">
                    <a:lumMod val="75000"/>
                  </a:srgbClr>
                </a:solidFill>
                <a:latin typeface="Calibri"/>
              </a:rPr>
              <a:t>%.</a:t>
            </a:r>
          </a:p>
          <a:p>
            <a:pPr marL="742950" lvl="1" indent="-285750">
              <a:buFont typeface="Arial" panose="020B0604020202020204" pitchFamily="34" charset="0"/>
              <a:buChar char="•"/>
            </a:pPr>
            <a:r>
              <a:rPr lang="en-US" sz="1300">
                <a:solidFill>
                  <a:srgbClr val="0F1C32"/>
                </a:solidFill>
                <a:latin typeface="Calibri"/>
              </a:rPr>
              <a:t>The percentage of Everett that is </a:t>
            </a:r>
            <a:r>
              <a:rPr lang="en-US" sz="1300" b="1">
                <a:solidFill>
                  <a:srgbClr val="0F1C32"/>
                </a:solidFill>
                <a:latin typeface="Calibri"/>
              </a:rPr>
              <a:t>Fully Vaccinated </a:t>
            </a:r>
            <a:r>
              <a:rPr lang="en-US" sz="1300">
                <a:solidFill>
                  <a:srgbClr val="0F1C32"/>
                </a:solidFill>
                <a:latin typeface="Calibri"/>
              </a:rPr>
              <a:t>and whether they have met or exceeded the state average of </a:t>
            </a:r>
            <a:r>
              <a:rPr lang="en-US" sz="1600" b="1">
                <a:solidFill>
                  <a:srgbClr val="5B9BD5">
                    <a:lumMod val="75000"/>
                  </a:srgbClr>
                </a:solidFill>
                <a:latin typeface="Calibri"/>
              </a:rPr>
              <a:t>19.2</a:t>
            </a:r>
            <a:r>
              <a:rPr lang="en-US" sz="1300" b="1">
                <a:solidFill>
                  <a:srgbClr val="5B9BD5">
                    <a:lumMod val="75000"/>
                  </a:srgbClr>
                </a:solidFill>
                <a:latin typeface="Calibri"/>
              </a:rPr>
              <a:t>%</a:t>
            </a:r>
            <a:r>
              <a:rPr lang="en-US" sz="1300" b="1">
                <a:solidFill>
                  <a:srgbClr val="0F1C32"/>
                </a:solidFill>
                <a:latin typeface="Calibri"/>
              </a:rPr>
              <a:t>.</a:t>
            </a:r>
          </a:p>
          <a:p>
            <a:pPr marL="742950" lvl="1" indent="-285750">
              <a:buFont typeface="Arial" panose="020B0604020202020204" pitchFamily="34" charset="0"/>
              <a:buChar char="•"/>
            </a:pPr>
            <a:r>
              <a:rPr lang="en-US" sz="1300">
                <a:solidFill>
                  <a:srgbClr val="0F1C32"/>
                </a:solidFill>
                <a:latin typeface="Calibri"/>
              </a:rPr>
              <a:t>Everett has not met or exceeded the overall state averages in any of the three metrics</a:t>
            </a: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1549758149"/>
              </p:ext>
            </p:extLst>
          </p:nvPr>
        </p:nvGraphicFramePr>
        <p:xfrm>
          <a:off x="2753364" y="2632500"/>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200820">
                  <a:extLst>
                    <a:ext uri="{9D8B030D-6E8A-4147-A177-3AD203B41FA5}">
                      <a16:colId xmlns:a16="http://schemas.microsoft.com/office/drawing/2014/main" val="3208626251"/>
                    </a:ext>
                  </a:extLst>
                </a:gridCol>
                <a:gridCol w="1828039">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149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11065">
                <a:tc>
                  <a:txBody>
                    <a:bodyPr/>
                    <a:lstStyle/>
                    <a:p>
                      <a:pPr marL="0" marR="0" algn="ctr">
                        <a:spcBef>
                          <a:spcPts val="0"/>
                        </a:spcBef>
                        <a:spcAft>
                          <a:spcPts val="0"/>
                        </a:spcAft>
                      </a:pPr>
                      <a:r>
                        <a:rPr lang="en-US" sz="1400">
                          <a:solidFill>
                            <a:schemeClr val="tx1"/>
                          </a:solidFill>
                        </a:rPr>
                        <a:t>Everett</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11,251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2,307,045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a:latin typeface="Segoe UI" panose="020B0502040204020203" pitchFamily="34" charset="0"/>
              </a:rPr>
              <a:t>Count and Percentage of Population for First Dose, Partially, and Fully Vaccinated for </a:t>
            </a:r>
            <a:r>
              <a:rPr lang="en-US" sz="2000">
                <a:solidFill>
                  <a:schemeClr val="bg2"/>
                </a:solidFill>
                <a:latin typeface="Segoe UI" panose="020B0502040204020203" pitchFamily="34" charset="0"/>
                <a:cs typeface="Segoe UI" panose="020B0502040204020203" pitchFamily="34" charset="0"/>
              </a:rPr>
              <a:t>Everett</a:t>
            </a:r>
            <a:r>
              <a:rPr lang="en-US" sz="2000">
                <a:latin typeface="Segoe UI" panose="020B0502040204020203" pitchFamily="34" charset="0"/>
              </a:rPr>
              <a:t> Compared to Statewide as of </a:t>
            </a:r>
            <a:r>
              <a:rPr lang="en-US" sz="2000">
                <a:solidFill>
                  <a:schemeClr val="bg1">
                    <a:lumMod val="95000"/>
                  </a:schemeClr>
                </a:solidFill>
                <a:latin typeface="Segoe UI" panose="020B0502040204020203" pitchFamily="34" charset="0"/>
              </a:rPr>
              <a:t>3/31/2021</a:t>
            </a:r>
            <a:endParaRPr lang="en-US" sz="200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0D79EBB7-CFCD-414A-9FDA-8D97198A85B7}"/>
              </a:ext>
            </a:extLst>
          </p:cNvPr>
          <p:cNvSpPr txBox="1"/>
          <p:nvPr/>
        </p:nvSpPr>
        <p:spPr>
          <a:xfrm>
            <a:off x="16684" y="5538771"/>
            <a:ext cx="12158631" cy="954107"/>
          </a:xfrm>
          <a:prstGeom prst="rect">
            <a:avLst/>
          </a:prstGeom>
          <a:noFill/>
        </p:spPr>
        <p:txBody>
          <a:bodyPr wrap="square" rtlCol="0">
            <a:spAutoFit/>
          </a:bodyPr>
          <a:lstStyle/>
          <a:p>
            <a:pPr>
              <a:defRPr/>
            </a:pPr>
            <a:r>
              <a:rPr lang="en-US" sz="800">
                <a:latin typeface="Arial" panose="020B0604020202020204" pitchFamily="34" charset="0"/>
                <a:cs typeface="Arial" panose="020B0604020202020204" pitchFamily="34" charset="0"/>
              </a:rPr>
              <a:t>^First Dose: Anyone who has received any vaccine (1</a:t>
            </a:r>
            <a:r>
              <a:rPr lang="en-US" sz="800" baseline="30000">
                <a:latin typeface="Arial" panose="020B0604020202020204" pitchFamily="34" charset="0"/>
                <a:cs typeface="Arial" panose="020B0604020202020204" pitchFamily="34" charset="0"/>
              </a:rPr>
              <a:t>st</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vaccine or Johnson &amp; Johnson vaccine)</a:t>
            </a:r>
          </a:p>
          <a:p>
            <a:pPr>
              <a:defRPr/>
            </a:pPr>
            <a:r>
              <a:rPr lang="en-US" sz="800">
                <a:latin typeface="Arial" panose="020B0604020202020204" pitchFamily="34" charset="0"/>
                <a:cs typeface="Arial" panose="020B0604020202020204" pitchFamily="34" charset="0"/>
              </a:rPr>
              <a:t>^^Partially Vaccinated: Anyone who has received only the 1</a:t>
            </a:r>
            <a:r>
              <a:rPr lang="en-US" sz="800" baseline="30000">
                <a:latin typeface="Arial" panose="020B0604020202020204" pitchFamily="34" charset="0"/>
                <a:cs typeface="Arial" panose="020B0604020202020204" pitchFamily="34" charset="0"/>
              </a:rPr>
              <a:t>st</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vaccine</a:t>
            </a:r>
          </a:p>
          <a:p>
            <a:pPr>
              <a:defRPr/>
            </a:pPr>
            <a:r>
              <a:rPr lang="en-US" sz="800">
                <a:latin typeface="Arial" panose="020B0604020202020204" pitchFamily="34" charset="0"/>
                <a:cs typeface="Arial" panose="020B0604020202020204" pitchFamily="34" charset="0"/>
              </a:rPr>
              <a:t>^^^Fully Vaccinated: Anyone who has received the 2</a:t>
            </a:r>
            <a:r>
              <a:rPr lang="en-US" sz="800" baseline="30000">
                <a:latin typeface="Arial" panose="020B0604020202020204" pitchFamily="34" charset="0"/>
                <a:cs typeface="Arial" panose="020B0604020202020204" pitchFamily="34" charset="0"/>
              </a:rPr>
              <a:t>nd</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or Johnson &amp; Johnson Vaccine </a:t>
            </a:r>
          </a:p>
          <a:p>
            <a:pPr>
              <a:defRPr/>
            </a:pPr>
            <a:r>
              <a:rPr lang="en-US" sz="800">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latin typeface="Arial" panose="020B0604020202020204" pitchFamily="34" charset="0"/>
                <a:cs typeface="Arial" panose="020B0604020202020204" pitchFamily="34" charset="0"/>
              </a:rPr>
              <a:t>Data Current as of 3/31/2021</a:t>
            </a:r>
          </a:p>
          <a:p>
            <a:pPr>
              <a:defRPr/>
            </a:pPr>
            <a:r>
              <a:rPr lang="en-US" sz="800">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First Dose</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555478" y="2821695"/>
            <a:ext cx="11374452"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FFFFFF"/>
                </a:solidFill>
                <a:effectLst/>
                <a:uLnTx/>
                <a:uFillTx/>
                <a:latin typeface="Calibri"/>
                <a:ea typeface="+mn-ea"/>
                <a:cs typeface="+mn-cs"/>
              </a:rPr>
              <a:t>Anyone who has received any vaccine</a:t>
            </a:r>
            <a:r>
              <a:rPr kumimoji="0" lang="en-US" sz="2000" b="1" i="0" u="none" strike="noStrike" kern="1200" cap="none" spc="0" normalizeH="0" baseline="0" noProof="0">
                <a:ln>
                  <a:noFill/>
                </a:ln>
                <a:solidFill>
                  <a:srgbClr val="FFFFFF"/>
                </a:solidFill>
                <a:effectLst/>
                <a:uLnTx/>
                <a:uFillTx/>
                <a:latin typeface="Calibri"/>
                <a:ea typeface="+mn-ea"/>
                <a:cs typeface="+mn-cs"/>
              </a:rPr>
              <a:t> </a:t>
            </a:r>
            <a:r>
              <a:rPr kumimoji="0" lang="en-US" sz="2000" b="0" i="0" u="none" strike="noStrike" kern="1200" cap="none" spc="0" normalizeH="0" baseline="0" noProof="0">
                <a:ln>
                  <a:noFill/>
                </a:ln>
                <a:solidFill>
                  <a:srgbClr val="FFFFFF"/>
                </a:solidFill>
                <a:effectLst/>
                <a:uLnTx/>
                <a:uFillTx/>
                <a:latin typeface="Calibri"/>
                <a:ea typeface="+mn-ea"/>
                <a:cs typeface="+mn-cs"/>
              </a:rPr>
              <a:t>(1</a:t>
            </a:r>
            <a:r>
              <a:rPr kumimoji="0" lang="en-US" sz="2000" b="0" i="0" u="none" strike="noStrike" kern="1200" cap="none" spc="0" normalizeH="0" baseline="30000" noProof="0">
                <a:ln>
                  <a:noFill/>
                </a:ln>
                <a:solidFill>
                  <a:srgbClr val="FFFFFF"/>
                </a:solidFill>
                <a:effectLst/>
                <a:uLnTx/>
                <a:uFillTx/>
                <a:latin typeface="Calibri"/>
                <a:ea typeface="+mn-ea"/>
                <a:cs typeface="+mn-cs"/>
              </a:rPr>
              <a:t>st</a:t>
            </a:r>
            <a:r>
              <a:rPr kumimoji="0" lang="en-US" sz="2000" b="0" i="0" u="none" strike="noStrike" kern="1200" cap="none" spc="0" normalizeH="0" baseline="0" noProof="0">
                <a:ln>
                  <a:noFill/>
                </a:ln>
                <a:solidFill>
                  <a:srgbClr val="FFFFFF"/>
                </a:solidFill>
                <a:effectLst/>
                <a:uLnTx/>
                <a:uFillTx/>
                <a:latin typeface="Calibri"/>
                <a:ea typeface="+mn-ea"/>
                <a:cs typeface="+mn-cs"/>
              </a:rPr>
              <a:t> dose of </a:t>
            </a:r>
            <a:r>
              <a:rPr kumimoji="0" lang="en-US" sz="2000" b="0" i="0" u="none" strike="noStrike" kern="1200" cap="none" spc="0" normalizeH="0" baseline="0" noProof="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a:ln>
                  <a:noFill/>
                </a:ln>
                <a:solidFill>
                  <a:srgbClr val="FFFFFF"/>
                </a:solidFill>
                <a:effectLst/>
                <a:uLnTx/>
                <a:uFillTx/>
                <a:latin typeface="Calibri"/>
                <a:ea typeface="+mn-ea"/>
                <a:cs typeface="+mn-cs"/>
              </a:rPr>
              <a:t>/Pfizer vaccine or Johnson &amp; Johnson vaccine</a:t>
            </a:r>
            <a:r>
              <a:rPr kumimoji="0" lang="en-US" sz="1800" b="0" i="0" u="none" strike="noStrike" kern="1200" cap="none" spc="0" normalizeH="0" baseline="0" noProof="0">
                <a:ln>
                  <a:noFill/>
                </a:ln>
                <a:solidFill>
                  <a:srgbClr val="FFFFFF"/>
                </a:solidFill>
                <a:effectLst/>
                <a:uLnTx/>
                <a:uFillTx/>
                <a:latin typeface="Calibri"/>
                <a:ea typeface="+mn-ea"/>
                <a:cs typeface="+mn-cs"/>
              </a:rPr>
              <a:t>)</a:t>
            </a:r>
          </a:p>
        </p:txBody>
      </p:sp>
    </p:spTree>
    <p:extLst>
      <p:ext uri="{BB962C8B-B14F-4D97-AF65-F5344CB8AC3E}">
        <p14:creationId xmlns:p14="http://schemas.microsoft.com/office/powerpoint/2010/main" val="122843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1" y="0"/>
            <a:ext cx="11137055" cy="914400"/>
          </a:xfrm>
        </p:spPr>
        <p:txBody>
          <a:bodyPr/>
          <a:lstStyle/>
          <a:p>
            <a:pPr algn="ctr"/>
            <a:r>
              <a:rPr lang="en-US" sz="2000">
                <a:latin typeface="Segoe UI" panose="020B0502040204020203" pitchFamily="34" charset="0"/>
                <a:cs typeface="Segoe UI" panose="020B0502040204020203" pitchFamily="34" charset="0"/>
              </a:rPr>
              <a:t>Counts and Percentages of Population with a First Dose by Demographics for </a:t>
            </a:r>
            <a:r>
              <a:rPr lang="en-US" sz="2000">
                <a:solidFill>
                  <a:schemeClr val="bg2"/>
                </a:solidFill>
                <a:latin typeface="Segoe UI" panose="020B0502040204020203" pitchFamily="34" charset="0"/>
                <a:cs typeface="Segoe UI" panose="020B0502040204020203" pitchFamily="34" charset="0"/>
              </a:rPr>
              <a:t>Everett</a:t>
            </a:r>
            <a:r>
              <a:rPr lang="en-US" sz="2000">
                <a:latin typeface="Segoe UI" panose="020B0502040204020203" pitchFamily="34" charset="0"/>
                <a:cs typeface="Segoe UI" panose="020B0502040204020203" pitchFamily="34" charset="0"/>
              </a:rPr>
              <a:t> Compared to Statewide as of 3/31/2021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87097" y="979206"/>
            <a:ext cx="12089822" cy="2369880"/>
          </a:xfrm>
          <a:prstGeom prst="rect">
            <a:avLst/>
          </a:prstGeom>
          <a:noFill/>
        </p:spPr>
        <p:txBody>
          <a:bodyPr wrap="square" rtlCol="0">
            <a:spAutoFit/>
          </a:bodyPr>
          <a:lstStyle/>
          <a:p>
            <a:r>
              <a:rPr lang="en-US" b="1" u="sng">
                <a:solidFill>
                  <a:srgbClr val="0F1C32"/>
                </a:solidFill>
                <a:latin typeface="Calibri"/>
              </a:rPr>
              <a:t>Vaccine Administration Benchmark</a:t>
            </a:r>
            <a:endParaRPr lang="en-US">
              <a:solidFill>
                <a:srgbClr val="0F1C32"/>
              </a:solidFill>
              <a:latin typeface="Calibri"/>
            </a:endParaRPr>
          </a:p>
          <a:p>
            <a:pPr marL="742950" lvl="1" indent="-285750">
              <a:buFont typeface="Arial" panose="020B0604020202020204" pitchFamily="34" charset="0"/>
              <a:buChar char="•"/>
            </a:pPr>
            <a:r>
              <a:rPr lang="en-US">
                <a:solidFill>
                  <a:srgbClr val="0F1C32"/>
                </a:solidFill>
                <a:latin typeface="Calibri"/>
              </a:rPr>
              <a:t>Percentage by </a:t>
            </a:r>
            <a:r>
              <a:rPr lang="en-US" b="1">
                <a:solidFill>
                  <a:srgbClr val="0F1C32"/>
                </a:solidFill>
                <a:latin typeface="Calibri"/>
              </a:rPr>
              <a:t>Age</a:t>
            </a:r>
            <a:r>
              <a:rPr lang="en-US">
                <a:solidFill>
                  <a:srgbClr val="0F1C32"/>
                </a:solidFill>
                <a:latin typeface="Calibri"/>
              </a:rPr>
              <a:t> </a:t>
            </a:r>
            <a:r>
              <a:rPr lang="en-US" b="1">
                <a:solidFill>
                  <a:srgbClr val="0F1C32"/>
                </a:solidFill>
                <a:latin typeface="Calibri"/>
              </a:rPr>
              <a:t>Group </a:t>
            </a:r>
            <a:r>
              <a:rPr lang="en-US">
                <a:solidFill>
                  <a:srgbClr val="0F1C32"/>
                </a:solidFill>
                <a:latin typeface="Calibri"/>
              </a:rPr>
              <a:t>with</a:t>
            </a:r>
            <a:r>
              <a:rPr lang="en-US" b="1">
                <a:solidFill>
                  <a:srgbClr val="0F1C32"/>
                </a:solidFill>
                <a:latin typeface="Calibri"/>
              </a:rPr>
              <a:t> a first dose </a:t>
            </a:r>
            <a:r>
              <a:rPr lang="en-US">
                <a:solidFill>
                  <a:srgbClr val="0F1C32"/>
                </a:solidFill>
                <a:latin typeface="Calibri"/>
              </a:rPr>
              <a:t>and whether they have met or exceeded the statewide age-specific group average of:</a:t>
            </a:r>
            <a:endParaRPr lang="en-US" sz="1600" b="1">
              <a:solidFill>
                <a:srgbClr val="0F1C32"/>
              </a:solidFill>
              <a:latin typeface="Calibri"/>
            </a:endParaRPr>
          </a:p>
          <a:p>
            <a:pPr marL="1257300" lvl="2" indent="-342900">
              <a:buFont typeface="Arial" panose="020B0604020202020204" pitchFamily="34" charset="0"/>
              <a:buChar char="•"/>
            </a:pPr>
            <a:r>
              <a:rPr lang="en-US" sz="2000" b="1">
                <a:solidFill>
                  <a:srgbClr val="5B9BD5">
                    <a:lumMod val="75000"/>
                  </a:srgbClr>
                </a:solidFill>
                <a:latin typeface="Calibri"/>
              </a:rPr>
              <a:t>23.9% </a:t>
            </a:r>
            <a:r>
              <a:rPr lang="en-US" sz="1600" b="1">
                <a:solidFill>
                  <a:srgbClr val="0F1C32"/>
                </a:solidFill>
                <a:latin typeface="Calibri"/>
              </a:rPr>
              <a:t>for ages 0-64</a:t>
            </a:r>
            <a:endParaRPr lang="en-US" sz="1600" b="1">
              <a:solidFill>
                <a:srgbClr val="5B9BD5">
                  <a:lumMod val="75000"/>
                </a:srgbClr>
              </a:solidFill>
              <a:latin typeface="Calibri"/>
            </a:endParaRPr>
          </a:p>
          <a:p>
            <a:pPr marL="1257300" lvl="2" indent="-342900">
              <a:buFont typeface="Arial" panose="020B0604020202020204" pitchFamily="34" charset="0"/>
              <a:buChar char="•"/>
            </a:pPr>
            <a:r>
              <a:rPr lang="en-US" sz="2000" b="1">
                <a:solidFill>
                  <a:srgbClr val="5B9BD5">
                    <a:lumMod val="75000"/>
                  </a:srgbClr>
                </a:solidFill>
                <a:latin typeface="Calibri"/>
              </a:rPr>
              <a:t>76.3% </a:t>
            </a:r>
            <a:r>
              <a:rPr lang="en-US" sz="1600" b="1">
                <a:solidFill>
                  <a:srgbClr val="0F1C32"/>
                </a:solidFill>
                <a:latin typeface="Calibri"/>
              </a:rPr>
              <a:t>for ages 65-74</a:t>
            </a:r>
          </a:p>
          <a:p>
            <a:pPr marL="1257300" lvl="2" indent="-342900">
              <a:buFont typeface="Arial" panose="020B0604020202020204" pitchFamily="34" charset="0"/>
              <a:buChar char="•"/>
            </a:pPr>
            <a:r>
              <a:rPr lang="en-US" sz="2000" b="1">
                <a:solidFill>
                  <a:srgbClr val="5B9BD5">
                    <a:lumMod val="75000"/>
                  </a:srgbClr>
                </a:solidFill>
                <a:latin typeface="Calibri"/>
              </a:rPr>
              <a:t>82.0%</a:t>
            </a:r>
            <a:r>
              <a:rPr lang="en-US" sz="2000" b="1">
                <a:solidFill>
                  <a:srgbClr val="0F1C32"/>
                </a:solidFill>
                <a:latin typeface="Calibri"/>
              </a:rPr>
              <a:t> </a:t>
            </a:r>
            <a:r>
              <a:rPr lang="en-US" sz="1600" b="1">
                <a:solidFill>
                  <a:srgbClr val="0F1C32"/>
                </a:solidFill>
                <a:latin typeface="Calibri"/>
              </a:rPr>
              <a:t>for ages 75+</a:t>
            </a:r>
            <a:endParaRPr lang="en-US" sz="1600" b="1">
              <a:solidFill>
                <a:srgbClr val="5B9BD5">
                  <a:lumMod val="75000"/>
                </a:srgbClr>
              </a:solidFill>
              <a:latin typeface="Calibri"/>
            </a:endParaRPr>
          </a:p>
          <a:p>
            <a:pPr marL="742950" lvl="1" indent="-285750">
              <a:buFont typeface="Arial" panose="020B0604020202020204" pitchFamily="34" charset="0"/>
              <a:buChar char="•"/>
            </a:pPr>
            <a:r>
              <a:rPr lang="en-US">
                <a:solidFill>
                  <a:srgbClr val="0F1C32"/>
                </a:solidFill>
                <a:latin typeface="Calibri"/>
              </a:rPr>
              <a:t>Groups that have met or exceeded the overall statewide average are shaded darker. </a:t>
            </a:r>
          </a:p>
          <a:p>
            <a:pPr lvl="1"/>
            <a:endParaRPr lang="en-US" sz="1600" b="1">
              <a:solidFill>
                <a:srgbClr val="5B9BD5">
                  <a:lumMod val="75000"/>
                </a:srgbClr>
              </a:solidFill>
              <a:latin typeface="Calibri"/>
            </a:endParaRP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1911268536"/>
              </p:ext>
            </p:extLst>
          </p:nvPr>
        </p:nvGraphicFramePr>
        <p:xfrm>
          <a:off x="973510" y="3454565"/>
          <a:ext cx="9721669"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796143">
                  <a:extLst>
                    <a:ext uri="{9D8B030D-6E8A-4147-A177-3AD203B41FA5}">
                      <a16:colId xmlns:a16="http://schemas.microsoft.com/office/drawing/2014/main" val="4033400568"/>
                    </a:ext>
                  </a:extLst>
                </a:gridCol>
                <a:gridCol w="904115">
                  <a:extLst>
                    <a:ext uri="{9D8B030D-6E8A-4147-A177-3AD203B41FA5}">
                      <a16:colId xmlns:a16="http://schemas.microsoft.com/office/drawing/2014/main" val="2412686465"/>
                    </a:ext>
                  </a:extLst>
                </a:gridCol>
                <a:gridCol w="1891158">
                  <a:extLst>
                    <a:ext uri="{9D8B030D-6E8A-4147-A177-3AD203B41FA5}">
                      <a16:colId xmlns:a16="http://schemas.microsoft.com/office/drawing/2014/main" val="3583255463"/>
                    </a:ext>
                  </a:extLst>
                </a:gridCol>
                <a:gridCol w="1072869">
                  <a:extLst>
                    <a:ext uri="{9D8B030D-6E8A-4147-A177-3AD203B41FA5}">
                      <a16:colId xmlns:a16="http://schemas.microsoft.com/office/drawing/2014/main" val="2638387760"/>
                    </a:ext>
                  </a:extLst>
                </a:gridCol>
                <a:gridCol w="1568269">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a:solidFill>
                            <a:schemeClr val="tx1"/>
                          </a:solidFill>
                        </a:rPr>
                        <a:t>Everett</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7,584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2,097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65.9%</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1,570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1,381,652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520,755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76.3%</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404,638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87097" y="5661880"/>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a:solidFill>
                  <a:srgbClr val="000000"/>
                </a:solidFill>
                <a:latin typeface="Arial" panose="020B0604020202020204" pitchFamily="34" charset="0"/>
                <a:cs typeface="Arial" panose="020B0604020202020204" pitchFamily="34" charset="0"/>
              </a:rPr>
              <a:t> Data Current as of 3/31/2021</a:t>
            </a:r>
            <a:endParaRPr lang="en-US" sz="800">
              <a:solidFill>
                <a:prstClr val="black"/>
              </a:solidFill>
              <a:latin typeface="Arial" panose="020B0604020202020204" pitchFamily="34" charset="0"/>
              <a:cs typeface="Arial" panose="020B0604020202020204" pitchFamily="34" charset="0"/>
            </a:endParaRP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688600063"/>
              </p:ext>
            </p:extLst>
          </p:nvPr>
        </p:nvGraphicFramePr>
        <p:xfrm>
          <a:off x="94645" y="4029874"/>
          <a:ext cx="11995178" cy="1381856"/>
        </p:xfrm>
        <a:graphic>
          <a:graphicData uri="http://schemas.openxmlformats.org/drawingml/2006/table">
            <a:tbl>
              <a:tblPr firstRow="1" firstCol="1" bandRow="1">
                <a:tableStyleId>{5C22544A-7EE6-4342-B048-85BDC9FD1C3A}</a:tableStyleId>
              </a:tblPr>
              <a:tblGrid>
                <a:gridCol w="984607">
                  <a:extLst>
                    <a:ext uri="{9D8B030D-6E8A-4147-A177-3AD203B41FA5}">
                      <a16:colId xmlns:a16="http://schemas.microsoft.com/office/drawing/2014/main" val="4075951014"/>
                    </a:ext>
                  </a:extLst>
                </a:gridCol>
                <a:gridCol w="636474">
                  <a:extLst>
                    <a:ext uri="{9D8B030D-6E8A-4147-A177-3AD203B41FA5}">
                      <a16:colId xmlns:a16="http://schemas.microsoft.com/office/drawing/2014/main" val="3719797945"/>
                    </a:ext>
                  </a:extLst>
                </a:gridCol>
                <a:gridCol w="828019">
                  <a:extLst>
                    <a:ext uri="{9D8B030D-6E8A-4147-A177-3AD203B41FA5}">
                      <a16:colId xmlns:a16="http://schemas.microsoft.com/office/drawing/2014/main" val="2111895905"/>
                    </a:ext>
                  </a:extLst>
                </a:gridCol>
                <a:gridCol w="597640">
                  <a:extLst>
                    <a:ext uri="{9D8B030D-6E8A-4147-A177-3AD203B41FA5}">
                      <a16:colId xmlns:a16="http://schemas.microsoft.com/office/drawing/2014/main" val="1228260744"/>
                    </a:ext>
                  </a:extLst>
                </a:gridCol>
                <a:gridCol w="857977">
                  <a:extLst>
                    <a:ext uri="{9D8B030D-6E8A-4147-A177-3AD203B41FA5}">
                      <a16:colId xmlns:a16="http://schemas.microsoft.com/office/drawing/2014/main" val="3870552715"/>
                    </a:ext>
                  </a:extLst>
                </a:gridCol>
                <a:gridCol w="684932">
                  <a:extLst>
                    <a:ext uri="{9D8B030D-6E8A-4147-A177-3AD203B41FA5}">
                      <a16:colId xmlns:a16="http://schemas.microsoft.com/office/drawing/2014/main" val="2196486683"/>
                    </a:ext>
                  </a:extLst>
                </a:gridCol>
                <a:gridCol w="838013">
                  <a:extLst>
                    <a:ext uri="{9D8B030D-6E8A-4147-A177-3AD203B41FA5}">
                      <a16:colId xmlns:a16="http://schemas.microsoft.com/office/drawing/2014/main" val="2808071338"/>
                    </a:ext>
                  </a:extLst>
                </a:gridCol>
                <a:gridCol w="491526">
                  <a:extLst>
                    <a:ext uri="{9D8B030D-6E8A-4147-A177-3AD203B41FA5}">
                      <a16:colId xmlns:a16="http://schemas.microsoft.com/office/drawing/2014/main" val="2266782108"/>
                    </a:ext>
                  </a:extLst>
                </a:gridCol>
                <a:gridCol w="797724">
                  <a:extLst>
                    <a:ext uri="{9D8B030D-6E8A-4147-A177-3AD203B41FA5}">
                      <a16:colId xmlns:a16="http://schemas.microsoft.com/office/drawing/2014/main" val="1400057223"/>
                    </a:ext>
                  </a:extLst>
                </a:gridCol>
                <a:gridCol w="564048">
                  <a:extLst>
                    <a:ext uri="{9D8B030D-6E8A-4147-A177-3AD203B41FA5}">
                      <a16:colId xmlns:a16="http://schemas.microsoft.com/office/drawing/2014/main" val="607151320"/>
                    </a:ext>
                  </a:extLst>
                </a:gridCol>
                <a:gridCol w="813841">
                  <a:extLst>
                    <a:ext uri="{9D8B030D-6E8A-4147-A177-3AD203B41FA5}">
                      <a16:colId xmlns:a16="http://schemas.microsoft.com/office/drawing/2014/main" val="1732447710"/>
                    </a:ext>
                  </a:extLst>
                </a:gridCol>
                <a:gridCol w="575694">
                  <a:extLst>
                    <a:ext uri="{9D8B030D-6E8A-4147-A177-3AD203B41FA5}">
                      <a16:colId xmlns:a16="http://schemas.microsoft.com/office/drawing/2014/main" val="1497268532"/>
                    </a:ext>
                  </a:extLst>
                </a:gridCol>
                <a:gridCol w="705499">
                  <a:extLst>
                    <a:ext uri="{9D8B030D-6E8A-4147-A177-3AD203B41FA5}">
                      <a16:colId xmlns:a16="http://schemas.microsoft.com/office/drawing/2014/main" val="743602275"/>
                    </a:ext>
                  </a:extLst>
                </a:gridCol>
                <a:gridCol w="747271">
                  <a:extLst>
                    <a:ext uri="{9D8B030D-6E8A-4147-A177-3AD203B41FA5}">
                      <a16:colId xmlns:a16="http://schemas.microsoft.com/office/drawing/2014/main" val="1994207196"/>
                    </a:ext>
                  </a:extLst>
                </a:gridCol>
                <a:gridCol w="805781">
                  <a:extLst>
                    <a:ext uri="{9D8B030D-6E8A-4147-A177-3AD203B41FA5}">
                      <a16:colId xmlns:a16="http://schemas.microsoft.com/office/drawing/2014/main" val="3921377560"/>
                    </a:ext>
                  </a:extLst>
                </a:gridCol>
                <a:gridCol w="567773">
                  <a:extLst>
                    <a:ext uri="{9D8B030D-6E8A-4147-A177-3AD203B41FA5}">
                      <a16:colId xmlns:a16="http://schemas.microsoft.com/office/drawing/2014/main" val="3578839088"/>
                    </a:ext>
                  </a:extLst>
                </a:gridCol>
                <a:gridCol w="498359">
                  <a:extLst>
                    <a:ext uri="{9D8B030D-6E8A-4147-A177-3AD203B41FA5}">
                      <a16:colId xmlns:a16="http://schemas.microsoft.com/office/drawing/2014/main" val="2680500572"/>
                    </a:ext>
                  </a:extLst>
                </a:gridCol>
              </a:tblGrid>
              <a:tr h="160524">
                <a:tc>
                  <a:txBody>
                    <a:bodyPr/>
                    <a:lstStyle/>
                    <a:p>
                      <a:pPr marL="0" marR="0" algn="ctr">
                        <a:spcBef>
                          <a:spcPts val="0"/>
                        </a:spcBef>
                        <a:spcAft>
                          <a:spcPts val="0"/>
                        </a:spcAft>
                      </a:pPr>
                      <a:r>
                        <a:rPr lang="en-US" sz="1100">
                          <a:solidFill>
                            <a:schemeClr val="tx1"/>
                          </a:solidFill>
                          <a:effectLst/>
                        </a:rPr>
                        <a:t>Community</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0050">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66381">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24494967"/>
                  </a:ext>
                </a:extLst>
              </a:tr>
              <a:tr h="195628">
                <a:tc>
                  <a:txBody>
                    <a:bodyPr/>
                    <a:lstStyle/>
                    <a:p>
                      <a:pPr marL="0" marR="0" algn="ctr">
                        <a:spcBef>
                          <a:spcPts val="0"/>
                        </a:spcBef>
                        <a:spcAft>
                          <a:spcPts val="0"/>
                        </a:spcAft>
                      </a:pPr>
                      <a:r>
                        <a:rPr lang="en-US" sz="1100">
                          <a:solidFill>
                            <a:schemeClr val="tx1"/>
                          </a:solidFill>
                        </a:rPr>
                        <a:t>Everett</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1,257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5,642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810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95628">
                <a:tc>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2,098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104,973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113,614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127,540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40,055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1,214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l" fontAlgn="b"/>
                      <a:r>
                        <a:rPr lang="en-US" sz="1100" b="0" i="0" u="none" strike="noStrike">
                          <a:solidFill>
                            <a:srgbClr val="000000"/>
                          </a:solidFill>
                          <a:effectLst/>
                          <a:latin typeface="Calibri" panose="020F0502020204030204" pitchFamily="34" charset="0"/>
                        </a:rPr>
                        <a:t>    1,668,492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103,325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145,734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102419892"/>
              </p:ext>
            </p:extLst>
          </p:nvPr>
        </p:nvGraphicFramePr>
        <p:xfrm>
          <a:off x="2521636" y="2396184"/>
          <a:ext cx="7195756" cy="1383539"/>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216515">
                <a:tc>
                  <a:txBody>
                    <a:bodyPr/>
                    <a:lstStyle/>
                    <a:p>
                      <a:pPr marL="0" marR="0" algn="ctr">
                        <a:spcBef>
                          <a:spcPts val="0"/>
                        </a:spcBef>
                        <a:spcAft>
                          <a:spcPts val="0"/>
                        </a:spcAft>
                      </a:pPr>
                      <a:r>
                        <a:rPr lang="en-US" sz="1400">
                          <a:solidFill>
                            <a:schemeClr val="tx1"/>
                          </a:solidFill>
                        </a:rPr>
                        <a:t>Everett</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6,467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4,731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8707">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1,340,858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932,192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33,995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577355"/>
          </a:xfrm>
          <a:prstGeom prst="rect">
            <a:avLst/>
          </a:prstGeom>
          <a:noFill/>
        </p:spPr>
        <p:txBody>
          <a:bodyPr wrap="square" rtlCol="0">
            <a:spAutoFit/>
          </a:bodyPr>
          <a:lstStyle/>
          <a:p>
            <a:r>
              <a:rPr lang="en-US" sz="1600" b="1" u="sng">
                <a:solidFill>
                  <a:srgbClr val="0F1C32"/>
                </a:solidFill>
                <a:latin typeface="Calibri"/>
              </a:rPr>
              <a:t>Vaccine Administration Benchmark</a:t>
            </a:r>
          </a:p>
          <a:p>
            <a:endParaRPr lang="en-US" sz="1050" b="1" u="sng">
              <a:solidFill>
                <a:srgbClr val="0F1C32"/>
              </a:solidFill>
              <a:latin typeface="Calibri"/>
            </a:endParaRPr>
          </a:p>
          <a:p>
            <a:pPr marL="628650" lvl="1" indent="-171450">
              <a:buFont typeface="Arial" panose="020B0604020202020204" pitchFamily="34" charset="0"/>
              <a:buChar char="•"/>
            </a:pPr>
            <a:r>
              <a:rPr lang="en-US" sz="1600">
                <a:solidFill>
                  <a:srgbClr val="0F1C32"/>
                </a:solidFill>
                <a:latin typeface="Calibri"/>
              </a:rPr>
              <a:t>The percentage of </a:t>
            </a:r>
            <a:r>
              <a:rPr lang="en-US" sz="1600" b="1">
                <a:solidFill>
                  <a:srgbClr val="0F1C32"/>
                </a:solidFill>
                <a:latin typeface="Calibri"/>
              </a:rPr>
              <a:t>Race/Ethnicity groups and Sex </a:t>
            </a:r>
            <a:r>
              <a:rPr lang="en-US" sz="1600">
                <a:solidFill>
                  <a:srgbClr val="0F1C32"/>
                </a:solidFill>
                <a:latin typeface="Calibri"/>
              </a:rPr>
              <a:t>that have received </a:t>
            </a:r>
            <a:r>
              <a:rPr lang="en-US" sz="1600" b="1">
                <a:solidFill>
                  <a:srgbClr val="0F1C32"/>
                </a:solidFill>
                <a:latin typeface="Calibri"/>
              </a:rPr>
              <a:t>a first dose </a:t>
            </a:r>
            <a:r>
              <a:rPr lang="en-US" sz="1600">
                <a:solidFill>
                  <a:srgbClr val="0F1C32"/>
                </a:solidFill>
                <a:latin typeface="Calibri"/>
              </a:rPr>
              <a:t>of vaccine and whether they have met or exceeded the overall state average of </a:t>
            </a:r>
            <a:r>
              <a:rPr lang="en-US" sz="2000" b="1">
                <a:solidFill>
                  <a:srgbClr val="5B9BD5">
                    <a:lumMod val="75000"/>
                  </a:srgbClr>
                </a:solidFill>
                <a:latin typeface="Calibri"/>
              </a:rPr>
              <a:t>33.1</a:t>
            </a:r>
            <a:r>
              <a:rPr lang="en-US" sz="1600" b="1">
                <a:solidFill>
                  <a:srgbClr val="5B9BD5">
                    <a:lumMod val="75000"/>
                  </a:srgbClr>
                </a:solidFill>
                <a:latin typeface="Calibri"/>
              </a:rPr>
              <a:t>%.</a:t>
            </a:r>
          </a:p>
          <a:p>
            <a:pPr marL="628650" lvl="1" indent="-171450">
              <a:buFont typeface="Arial" panose="020B0604020202020204" pitchFamily="34" charset="0"/>
              <a:buChar char="•"/>
            </a:pPr>
            <a:r>
              <a:rPr lang="en-US" sz="1600">
                <a:solidFill>
                  <a:srgbClr val="0F1C32"/>
                </a:solidFill>
                <a:latin typeface="Calibri"/>
              </a:rPr>
              <a:t>Groups that have met or exceeded the overall statewide average are shaded darker. </a:t>
            </a:r>
          </a:p>
          <a:p>
            <a:endParaRPr lang="en-US">
              <a:solidFill>
                <a:srgbClr val="0F1C32"/>
              </a:solidFill>
              <a:latin typeface="Calibri"/>
            </a:endParaRPr>
          </a:p>
        </p:txBody>
      </p:sp>
      <p:sp>
        <p:nvSpPr>
          <p:cNvPr id="11" name="Title 10"/>
          <p:cNvSpPr>
            <a:spLocks noGrp="1"/>
          </p:cNvSpPr>
          <p:nvPr>
            <p:ph type="title"/>
          </p:nvPr>
        </p:nvSpPr>
        <p:spPr>
          <a:xfrm>
            <a:off x="0" y="0"/>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with a First Dose by Demographics for </a:t>
            </a:r>
            <a:r>
              <a:rPr lang="en-US" sz="2000">
                <a:solidFill>
                  <a:schemeClr val="bg2"/>
                </a:solidFill>
                <a:latin typeface="Segoe UI" panose="020B0502040204020203" pitchFamily="34" charset="0"/>
                <a:cs typeface="Segoe UI" panose="020B0502040204020203" pitchFamily="34" charset="0"/>
              </a:rPr>
              <a:t>Everett</a:t>
            </a:r>
            <a:r>
              <a:rPr lang="en-US" sz="2000">
                <a:latin typeface="Segoe UI" panose="020B0502040204020203" pitchFamily="34" charset="0"/>
                <a:cs typeface="Segoe UI" panose="020B0502040204020203" pitchFamily="34" charset="0"/>
              </a:rPr>
              <a:t> Compared to Statewide as of 3/31/2021 </a:t>
            </a:r>
          </a:p>
        </p:txBody>
      </p:sp>
      <p:sp>
        <p:nvSpPr>
          <p:cNvPr id="7" name="TextBox 6">
            <a:extLst>
              <a:ext uri="{FF2B5EF4-FFF2-40B4-BE49-F238E27FC236}">
                <a16:creationId xmlns:a16="http://schemas.microsoft.com/office/drawing/2014/main" id="{D681FB6D-5BC6-4502-B35F-170E65EF3D65}"/>
              </a:ext>
            </a:extLst>
          </p:cNvPr>
          <p:cNvSpPr txBox="1"/>
          <p:nvPr/>
        </p:nvSpPr>
        <p:spPr>
          <a:xfrm>
            <a:off x="0" y="5661881"/>
            <a:ext cx="12089822" cy="83099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a:solidFill>
                  <a:srgbClr val="000000"/>
                </a:solidFill>
                <a:latin typeface="Arial" panose="020B0604020202020204" pitchFamily="34" charset="0"/>
                <a:cs typeface="Arial" panose="020B0604020202020204" pitchFamily="34" charset="0"/>
              </a:rPr>
              <a:t>**Missing/Unknown is defined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657586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4CBDB64-6426-4223-8C2C-30683C51F2FA}">
  <ds:schemaRefs>
    <ds:schemaRef ds:uri="http://schemas.microsoft.com/sharepoint/v3/contenttype/forms"/>
  </ds:schemaRefs>
</ds:datastoreItem>
</file>

<file path=customXml/itemProps2.xml><?xml version="1.0" encoding="utf-8"?>
<ds:datastoreItem xmlns:ds="http://schemas.openxmlformats.org/officeDocument/2006/customXml" ds:itemID="{36FA914D-099B-428F-A47E-D661BA93AC3C}"/>
</file>

<file path=customXml/itemProps3.xml><?xml version="1.0" encoding="utf-8"?>
<ds:datastoreItem xmlns:ds="http://schemas.openxmlformats.org/officeDocument/2006/customXml" ds:itemID="{28F66196-D198-45E7-B220-75B766ED04E5}">
  <ds:schemaRefs>
    <ds:schemaRef ds:uri="http://schemas.microsoft.com/office/2006/metadata/properties"/>
    <ds:schemaRef ds:uri="http://purl.org/dc/terms/"/>
    <ds:schemaRef ds:uri="http://purl.org/dc/elements/1.1/"/>
    <ds:schemaRef ds:uri="http://purl.org/dc/dcmitype/"/>
    <ds:schemaRef ds:uri="http://schemas.microsoft.com/office/2006/documentManagement/types"/>
    <ds:schemaRef ds:uri="http://www.w3.org/XML/1998/namespace"/>
    <ds:schemaRef ds:uri="http://schemas.microsoft.com/office/infopath/2007/PartnerControls"/>
    <ds:schemaRef ds:uri="http://schemas.openxmlformats.org/package/2006/metadata/core-properties"/>
    <ds:schemaRef ds:uri="acf54e11-0fc9-471c-b6ed-0b00911b414f"/>
  </ds:schemaRefs>
</ds:datastoreItem>
</file>

<file path=docProps/app.xml><?xml version="1.0" encoding="utf-8"?>
<Properties xmlns="http://schemas.openxmlformats.org/officeDocument/2006/extended-properties" xmlns:vt="http://schemas.openxmlformats.org/officeDocument/2006/docPropsVTypes">
  <TotalTime>0</TotalTime>
  <Words>3558</Words>
  <Application>Microsoft Office PowerPoint</Application>
  <PresentationFormat>Widescreen</PresentationFormat>
  <Paragraphs>770</Paragraphs>
  <Slides>20</Slides>
  <Notes>7</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DPH-PPT-Template-150</vt:lpstr>
      <vt:lpstr>Vaccination Data Report Everett</vt:lpstr>
      <vt:lpstr>Everett – Benchmarks</vt:lpstr>
      <vt:lpstr>PowerPoint Presentation</vt:lpstr>
      <vt:lpstr>Vaccine Administration </vt:lpstr>
      <vt:lpstr>Total Doses and Dose Administration Rate/100,000 Population for Everett Compared to Statewide as of 3/31/2021</vt:lpstr>
      <vt:lpstr>Count and Percentage of Population for First Dose, Partially, and Fully Vaccinated for Everett Compared to Statewide as of 3/31/2021</vt:lpstr>
      <vt:lpstr>First Dose</vt:lpstr>
      <vt:lpstr>Counts and Percentages of Population with a First Dose by Demographics for Everett Compared to Statewide as of 3/31/2021  contd.</vt:lpstr>
      <vt:lpstr>Counts and Percentages of Population with a First Dose by Demographics for Everett Compared to Statewide as of 3/31/2021 </vt:lpstr>
      <vt:lpstr>Partially vaccinated</vt:lpstr>
      <vt:lpstr>Counts and Percentages of Population Partially Vaccinated by Demographics for Everett Compared to Statewide as of 3/31/2021 contd.</vt:lpstr>
      <vt:lpstr>Counts and Percentages of Population Partially Vaccinated by Demographics for Everett Compared to Statewide as of 3/31/2021</vt:lpstr>
      <vt:lpstr>Fully vaccinated</vt:lpstr>
      <vt:lpstr>Counts and Percentages of Population Fully Vaccinated by Demographics for Everett Compared to Statewide as of 3/31/2021 contd. </vt:lpstr>
      <vt:lpstr>Counts and Percentages of Population Fully Vaccinated by Demographics for Everett Compared to Statewide as of 3/31/2021</vt:lpstr>
      <vt:lpstr>Missing Race/Ethnicity Count and Percentage of Population Vaccinated for Everett Compared to Statewide as of 3/31/2021</vt:lpstr>
      <vt:lpstr>PowerPoint Presentation</vt:lpstr>
      <vt:lpstr>COVID-19 Case Counts and Rates for 20 Prioritized Communities</vt:lpstr>
      <vt:lpstr>Background </vt:lpstr>
      <vt:lpstr> Profile of Everett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lastModifiedBy>Michelle</cp:lastModifiedBy>
  <cp:revision>3</cp:revision>
  <dcterms:created xsi:type="dcterms:W3CDTF">2021-02-06T16:00:27Z</dcterms:created>
  <dcterms:modified xsi:type="dcterms:W3CDTF">2021-04-02T00:32:11Z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