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FD"/>
    <a:srgbClr val="F0F3FA"/>
    <a:srgbClr val="E8EEF8"/>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FB1C03-7A5A-4134-B5F1-C4FE34BE15E4}" v="1" dt="2021-04-09T13:19:14.3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bert, Stefanie (DPH)" userId="1fd7a82a-328a-44e4-aa6b-f75e2f5d88ee" providerId="ADAL" clId="{7FC58906-A884-432B-A8FC-A259574F131F}"/>
    <pc:docChg chg="custSel modSld">
      <pc:chgData name="Albert, Stefanie (DPH)" userId="1fd7a82a-328a-44e4-aa6b-f75e2f5d88ee" providerId="ADAL" clId="{7FC58906-A884-432B-A8FC-A259574F131F}" dt="2021-04-08T13:58:42.177" v="1" actId="207"/>
      <pc:docMkLst>
        <pc:docMk/>
      </pc:docMkLst>
      <pc:sldChg chg="modSp mod">
        <pc:chgData name="Albert, Stefanie (DPH)" userId="1fd7a82a-328a-44e4-aa6b-f75e2f5d88ee" providerId="ADAL" clId="{7FC58906-A884-432B-A8FC-A259574F131F}" dt="2021-04-08T13:58:31.704" v="0" actId="207"/>
        <pc:sldMkLst>
          <pc:docMk/>
          <pc:sldMk cId="2692492634" sldId="268"/>
        </pc:sldMkLst>
        <pc:graphicFrameChg chg="modGraphic">
          <ac:chgData name="Albert, Stefanie (DPH)" userId="1fd7a82a-328a-44e4-aa6b-f75e2f5d88ee" providerId="ADAL" clId="{7FC58906-A884-432B-A8FC-A259574F131F}" dt="2021-04-08T13:58:31.704" v="0" actId="207"/>
          <ac:graphicFrameMkLst>
            <pc:docMk/>
            <pc:sldMk cId="2692492634" sldId="268"/>
            <ac:graphicFrameMk id="11" creationId="{92744045-DF14-4CCE-BA71-9B1B7F3FC193}"/>
          </ac:graphicFrameMkLst>
        </pc:graphicFrameChg>
      </pc:sldChg>
      <pc:sldChg chg="modSp mod">
        <pc:chgData name="Albert, Stefanie (DPH)" userId="1fd7a82a-328a-44e4-aa6b-f75e2f5d88ee" providerId="ADAL" clId="{7FC58906-A884-432B-A8FC-A259574F131F}" dt="2021-04-08T13:58:42.177" v="1" actId="207"/>
        <pc:sldMkLst>
          <pc:docMk/>
          <pc:sldMk cId="638870137" sldId="294"/>
        </pc:sldMkLst>
        <pc:graphicFrameChg chg="modGraphic">
          <ac:chgData name="Albert, Stefanie (DPH)" userId="1fd7a82a-328a-44e4-aa6b-f75e2f5d88ee" providerId="ADAL" clId="{7FC58906-A884-432B-A8FC-A259574F131F}" dt="2021-04-08T13:58:42.177" v="1" actId="207"/>
          <ac:graphicFrameMkLst>
            <pc:docMk/>
            <pc:sldMk cId="638870137" sldId="294"/>
            <ac:graphicFrameMk id="5" creationId="{A7DF9D62-E3BE-4E6C-93D2-9B56ACF2148B}"/>
          </ac:graphicFrameMkLst>
        </pc:graphicFrameChg>
      </pc:sldChg>
    </pc:docChg>
  </pc:docChgLst>
  <pc:docChgLst>
    <pc:chgData name="Reid, Michelle (DPH)" userId="3afdc34b-dadf-4ab5-ad26-84f6332c48e3" providerId="ADAL" clId="{915D9159-AC2E-4006-BAE3-0427D170EFBB}"/>
    <pc:docChg chg="undo custSel modSld">
      <pc:chgData name="Reid, Michelle (DPH)" userId="3afdc34b-dadf-4ab5-ad26-84f6332c48e3" providerId="ADAL" clId="{915D9159-AC2E-4006-BAE3-0427D170EFBB}" dt="2021-04-08T16:56:44.173" v="7" actId="3064"/>
      <pc:docMkLst>
        <pc:docMk/>
      </pc:docMkLst>
      <pc:sldChg chg="modSp mod">
        <pc:chgData name="Reid, Michelle (DPH)" userId="3afdc34b-dadf-4ab5-ad26-84f6332c48e3" providerId="ADAL" clId="{915D9159-AC2E-4006-BAE3-0427D170EFBB}" dt="2021-04-08T16:53:15.819" v="1" actId="13926"/>
        <pc:sldMkLst>
          <pc:docMk/>
          <pc:sldMk cId="3437272428" sldId="266"/>
        </pc:sldMkLst>
        <pc:spChg chg="mod">
          <ac:chgData name="Reid, Michelle (DPH)" userId="3afdc34b-dadf-4ab5-ad26-84f6332c48e3" providerId="ADAL" clId="{915D9159-AC2E-4006-BAE3-0427D170EFBB}" dt="2021-04-08T16:53:15.819" v="1" actId="13926"/>
          <ac:spMkLst>
            <pc:docMk/>
            <pc:sldMk cId="3437272428" sldId="266"/>
            <ac:spMk id="3" creationId="{ED7907DD-4508-46A8-B98F-0FDEF5ED0337}"/>
          </ac:spMkLst>
        </pc:spChg>
      </pc:sldChg>
      <pc:sldChg chg="modSp mod">
        <pc:chgData name="Reid, Michelle (DPH)" userId="3afdc34b-dadf-4ab5-ad26-84f6332c48e3" providerId="ADAL" clId="{915D9159-AC2E-4006-BAE3-0427D170EFBB}" dt="2021-04-08T16:52:56.432" v="0" actId="13926"/>
        <pc:sldMkLst>
          <pc:docMk/>
          <pc:sldMk cId="2887077757" sldId="292"/>
        </pc:sldMkLst>
        <pc:spChg chg="mod">
          <ac:chgData name="Reid, Michelle (DPH)" userId="3afdc34b-dadf-4ab5-ad26-84f6332c48e3" providerId="ADAL" clId="{915D9159-AC2E-4006-BAE3-0427D170EFBB}" dt="2021-04-08T16:52:56.432" v="0" actId="13926"/>
          <ac:spMkLst>
            <pc:docMk/>
            <pc:sldMk cId="2887077757" sldId="292"/>
            <ac:spMk id="6" creationId="{1969D6DE-8958-4FC5-99C7-55A7F881A900}"/>
          </ac:spMkLst>
        </pc:spChg>
      </pc:sldChg>
      <pc:sldChg chg="modSp mod">
        <pc:chgData name="Reid, Michelle (DPH)" userId="3afdc34b-dadf-4ab5-ad26-84f6332c48e3" providerId="ADAL" clId="{915D9159-AC2E-4006-BAE3-0427D170EFBB}" dt="2021-04-08T16:55:31.727" v="4" actId="20577"/>
        <pc:sldMkLst>
          <pc:docMk/>
          <pc:sldMk cId="638870137" sldId="294"/>
        </pc:sldMkLst>
        <pc:graphicFrameChg chg="modGraphic">
          <ac:chgData name="Reid, Michelle (DPH)" userId="3afdc34b-dadf-4ab5-ad26-84f6332c48e3" providerId="ADAL" clId="{915D9159-AC2E-4006-BAE3-0427D170EFBB}" dt="2021-04-08T16:55:31.727" v="4" actId="20577"/>
          <ac:graphicFrameMkLst>
            <pc:docMk/>
            <pc:sldMk cId="638870137" sldId="294"/>
            <ac:graphicFrameMk id="4" creationId="{4CB58B0C-C94E-4495-951A-A31C1D283971}"/>
          </ac:graphicFrameMkLst>
        </pc:graphicFrameChg>
      </pc:sldChg>
      <pc:sldChg chg="modSp mod">
        <pc:chgData name="Reid, Michelle (DPH)" userId="3afdc34b-dadf-4ab5-ad26-84f6332c48e3" providerId="ADAL" clId="{915D9159-AC2E-4006-BAE3-0427D170EFBB}" dt="2021-04-08T16:56:44.173" v="7" actId="3064"/>
        <pc:sldMkLst>
          <pc:docMk/>
          <pc:sldMk cId="310562512" sldId="295"/>
        </pc:sldMkLst>
        <pc:graphicFrameChg chg="modGraphic">
          <ac:chgData name="Reid, Michelle (DPH)" userId="3afdc34b-dadf-4ab5-ad26-84f6332c48e3" providerId="ADAL" clId="{915D9159-AC2E-4006-BAE3-0427D170EFBB}" dt="2021-04-08T16:56:44.173" v="7" actId="3064"/>
          <ac:graphicFrameMkLst>
            <pc:docMk/>
            <pc:sldMk cId="310562512" sldId="295"/>
            <ac:graphicFrameMk id="7" creationId="{605E144A-8B73-4509-B5A1-46BDBC416354}"/>
          </ac:graphicFrameMkLst>
        </pc:graphicFrameChg>
      </pc:sldChg>
    </pc:docChg>
  </pc:docChgLst>
  <pc:docChgLst>
    <pc:chgData name="Coq, Arielle T (DPH)" userId="4aac495c-e6bc-4871-991b-5cbd029c71f4" providerId="ADAL" clId="{57FB1C03-7A5A-4134-B5F1-C4FE34BE15E4}"/>
    <pc:docChg chg="modSld">
      <pc:chgData name="Coq, Arielle T (DPH)" userId="4aac495c-e6bc-4871-991b-5cbd029c71f4" providerId="ADAL" clId="{57FB1C03-7A5A-4134-B5F1-C4FE34BE15E4}" dt="2021-04-09T13:19:18.889" v="1" actId="1076"/>
      <pc:docMkLst>
        <pc:docMk/>
      </pc:docMkLst>
      <pc:sldChg chg="addSp modSp mod">
        <pc:chgData name="Coq, Arielle T (DPH)" userId="4aac495c-e6bc-4871-991b-5cbd029c71f4" providerId="ADAL" clId="{57FB1C03-7A5A-4134-B5F1-C4FE34BE15E4}" dt="2021-04-09T13:19:18.889" v="1" actId="1076"/>
        <pc:sldMkLst>
          <pc:docMk/>
          <pc:sldMk cId="1776995749" sldId="274"/>
        </pc:sldMkLst>
        <pc:graphicFrameChg chg="add mod">
          <ac:chgData name="Coq, Arielle T (DPH)" userId="4aac495c-e6bc-4871-991b-5cbd029c71f4" providerId="ADAL" clId="{57FB1C03-7A5A-4134-B5F1-C4FE34BE15E4}" dt="2021-04-09T13:19:18.889" v="1" actId="1076"/>
          <ac:graphicFrameMkLst>
            <pc:docMk/>
            <pc:sldMk cId="1776995749" sldId="274"/>
            <ac:graphicFrameMk id="2" creationId="{358FD365-58CB-4664-9B1F-C9C26FF85E93}"/>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4/9/2021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4/9/2021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5913" y="2036036"/>
            <a:ext cx="10337562" cy="3230308"/>
          </a:xfrm>
        </p:spPr>
        <p:txBody>
          <a:bodyPr/>
          <a:lstStyle/>
          <a:p>
            <a:pPr algn="ctr"/>
            <a:r>
              <a:rPr lang="en-US" sz="6000" dirty="0"/>
              <a:t>Vaccination Data Report</a:t>
            </a:r>
            <a:br>
              <a:rPr lang="en-US" sz="6000" dirty="0"/>
            </a:br>
            <a:r>
              <a:rPr lang="en-US" sz="6000" dirty="0"/>
              <a:t>Everett</a:t>
            </a:r>
            <a:br>
              <a:rPr lang="en-US" sz="6000" dirty="0"/>
            </a:br>
            <a:r>
              <a:rPr lang="en-US" dirty="0"/>
              <a:t>4/9/2021</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indent="0">
              <a:buNone/>
            </a:pPr>
            <a:r>
              <a:rPr lang="en-US" sz="2000" dirty="0">
                <a:latin typeface="Calibri"/>
              </a:rPr>
              <a:t>Anyone who has received only the 1</a:t>
            </a:r>
            <a:r>
              <a:rPr lang="en-US" sz="2000" baseline="30000" dirty="0">
                <a:latin typeface="Calibri"/>
              </a:rPr>
              <a:t>st</a:t>
            </a:r>
            <a:r>
              <a:rPr lang="en-US" sz="2000" dirty="0">
                <a:latin typeface="Calibri"/>
              </a:rPr>
              <a:t> dose of </a:t>
            </a:r>
            <a:r>
              <a:rPr lang="en-US" sz="2000" dirty="0" err="1">
                <a:latin typeface="Calibri"/>
              </a:rPr>
              <a:t>Moderna</a:t>
            </a:r>
            <a:r>
              <a:rPr lang="en-US" sz="2000" dirty="0">
                <a:latin typeface="Calibri"/>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1220621594"/>
              </p:ext>
            </p:extLst>
          </p:nvPr>
        </p:nvGraphicFramePr>
        <p:xfrm>
          <a:off x="1125196" y="3626612"/>
          <a:ext cx="9341539"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539934">
                  <a:extLst>
                    <a:ext uri="{9D8B030D-6E8A-4147-A177-3AD203B41FA5}">
                      <a16:colId xmlns:a16="http://schemas.microsoft.com/office/drawing/2014/main" val="256912673"/>
                    </a:ext>
                  </a:extLst>
                </a:gridCol>
                <a:gridCol w="1160324">
                  <a:extLst>
                    <a:ext uri="{9D8B030D-6E8A-4147-A177-3AD203B41FA5}">
                      <a16:colId xmlns:a16="http://schemas.microsoft.com/office/drawing/2014/main" val="2034002232"/>
                    </a:ext>
                  </a:extLst>
                </a:gridCol>
                <a:gridCol w="1582876">
                  <a:extLst>
                    <a:ext uri="{9D8B030D-6E8A-4147-A177-3AD203B41FA5}">
                      <a16:colId xmlns:a16="http://schemas.microsoft.com/office/drawing/2014/main" val="1684142048"/>
                    </a:ext>
                  </a:extLst>
                </a:gridCol>
                <a:gridCol w="1212397">
                  <a:extLst>
                    <a:ext uri="{9D8B030D-6E8A-4147-A177-3AD203B41FA5}">
                      <a16:colId xmlns:a16="http://schemas.microsoft.com/office/drawing/2014/main" val="347171472"/>
                    </a:ext>
                  </a:extLst>
                </a:gridCol>
                <a:gridCol w="1340932">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dirty="0">
                          <a:solidFill>
                            <a:srgbClr val="0F1C32"/>
                          </a:solidFill>
                          <a:latin typeface="+mn-lt"/>
                        </a:rPr>
                        <a:t>Everett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5,681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850,648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163,762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24.0%</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19316" y="1179788"/>
            <a:ext cx="11952146" cy="2446824"/>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 Group </a:t>
            </a:r>
            <a:r>
              <a:rPr lang="en-US" dirty="0">
                <a:solidFill>
                  <a:srgbClr val="0F1C32"/>
                </a:solidFill>
                <a:latin typeface="Calibri"/>
              </a:rPr>
              <a:t>who are</a:t>
            </a:r>
            <a:r>
              <a:rPr lang="en-US" b="1" dirty="0">
                <a:solidFill>
                  <a:srgbClr val="0F1C32"/>
                </a:solidFill>
                <a:latin typeface="Calibri"/>
              </a:rPr>
              <a:t> partially vaccinated</a:t>
            </a:r>
            <a:r>
              <a:rPr lang="en-US" dirty="0">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dirty="0">
                <a:solidFill>
                  <a:srgbClr val="5B9BD5">
                    <a:lumMod val="75000"/>
                  </a:srgbClr>
                </a:solidFill>
                <a:latin typeface="Calibri"/>
              </a:rPr>
              <a:t>14.7</a:t>
            </a:r>
            <a:r>
              <a:rPr lang="en-US" b="1" dirty="0">
                <a:solidFill>
                  <a:srgbClr val="5B9BD5">
                    <a:lumMod val="75000"/>
                  </a:srgbClr>
                </a:solidFill>
                <a:latin typeface="Calibri"/>
              </a:rPr>
              <a:t>% </a:t>
            </a:r>
            <a:r>
              <a:rPr lang="en-US" b="1" dirty="0">
                <a:solidFill>
                  <a:srgbClr val="0F1C32"/>
                </a:solidFill>
                <a:latin typeface="Calibri"/>
              </a:rPr>
              <a:t>for ages 0-64</a:t>
            </a:r>
          </a:p>
          <a:p>
            <a:pPr marL="1657350" lvl="3" indent="-285750">
              <a:buFont typeface="Arial" panose="020B0604020202020204" pitchFamily="34" charset="0"/>
              <a:buChar char="•"/>
            </a:pPr>
            <a:r>
              <a:rPr lang="en-US" sz="2000" b="1" dirty="0">
                <a:solidFill>
                  <a:srgbClr val="5B9BD5">
                    <a:lumMod val="75000"/>
                  </a:srgbClr>
                </a:solidFill>
                <a:latin typeface="Calibri"/>
              </a:rPr>
              <a:t>24.0</a:t>
            </a:r>
            <a:r>
              <a:rPr lang="en-US" b="1" dirty="0">
                <a:solidFill>
                  <a:srgbClr val="5B9BD5">
                    <a:lumMod val="75000"/>
                  </a:srgbClr>
                </a:solidFill>
                <a:latin typeface="Calibri"/>
              </a:rPr>
              <a:t>% </a:t>
            </a:r>
            <a:r>
              <a:rPr lang="en-US" b="1" dirty="0">
                <a:solidFill>
                  <a:srgbClr val="0F1C32"/>
                </a:solidFill>
                <a:latin typeface="Calibri"/>
              </a:rPr>
              <a:t>for ages 65-74</a:t>
            </a:r>
          </a:p>
          <a:p>
            <a:pPr marL="1657350" lvl="3" indent="-285750">
              <a:buFont typeface="Arial" panose="020B0604020202020204" pitchFamily="34" charset="0"/>
              <a:buChar char="•"/>
            </a:pPr>
            <a:r>
              <a:rPr lang="en-US" sz="2000" b="1" dirty="0">
                <a:solidFill>
                  <a:srgbClr val="5B9BD5">
                    <a:lumMod val="75000"/>
                  </a:srgbClr>
                </a:solidFill>
                <a:latin typeface="Calibri"/>
              </a:rPr>
              <a:t>13.8</a:t>
            </a:r>
            <a:r>
              <a:rPr lang="en-US" b="1" dirty="0">
                <a:solidFill>
                  <a:srgbClr val="5B9BD5">
                    <a:lumMod val="75000"/>
                  </a:srgbClr>
                </a:solidFill>
                <a:latin typeface="Calibri"/>
              </a:rPr>
              <a:t>%</a:t>
            </a:r>
            <a:r>
              <a:rPr lang="en-US" b="1" dirty="0">
                <a:solidFill>
                  <a:srgbClr val="0F1C32"/>
                </a:solidFill>
                <a:latin typeface="Calibri"/>
              </a:rPr>
              <a:t> for ages 75+</a:t>
            </a: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Everett Compared to Statewide as of 4/7/2021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84992"/>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Everett Compared to Statewide as of 4/7/2021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15.5</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2985919584"/>
              </p:ext>
            </p:extLst>
          </p:nvPr>
        </p:nvGraphicFramePr>
        <p:xfrm>
          <a:off x="6002403" y="1210543"/>
          <a:ext cx="5951871" cy="1459969"/>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1926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1040">
                <a:tc>
                  <a:txBody>
                    <a:bodyPr/>
                    <a:lstStyle/>
                    <a:p>
                      <a:pPr marL="0" marR="0" algn="ctr">
                        <a:spcBef>
                          <a:spcPts val="0"/>
                        </a:spcBef>
                        <a:spcAft>
                          <a:spcPts val="0"/>
                        </a:spcAft>
                      </a:pPr>
                      <a:r>
                        <a:rPr lang="en-US" sz="1200" dirty="0">
                          <a:solidFill>
                            <a:srgbClr val="0F1C32"/>
                          </a:solidFill>
                          <a:latin typeface="+mn-l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3,509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3,115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578,653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487,337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42736124"/>
              </p:ext>
            </p:extLst>
          </p:nvPr>
        </p:nvGraphicFramePr>
        <p:xfrm>
          <a:off x="764920" y="3668135"/>
          <a:ext cx="11189354" cy="1384780"/>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4218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08409">
                <a:tc>
                  <a:txBody>
                    <a:bodyPr/>
                    <a:lstStyle/>
                    <a:p>
                      <a:pPr marL="0" marR="0" algn="ctr">
                        <a:spcBef>
                          <a:spcPts val="0"/>
                        </a:spcBef>
                        <a:spcAft>
                          <a:spcPts val="0"/>
                        </a:spcAft>
                      </a:pPr>
                      <a:r>
                        <a:rPr lang="en-US" sz="1300" dirty="0">
                          <a:solidFill>
                            <a:srgbClr val="0F1C32"/>
                          </a:solidFill>
                          <a:latin typeface="+mn-lt"/>
                        </a:rPr>
                        <a:t>Everett</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752,114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40,414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B6F1343-82D6-479B-A0E2-C8041536BE5F}"/>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r>
              <a:rPr lang="en-US" sz="2000" dirty="0">
                <a:latin typeface="Calibri"/>
              </a:rPr>
              <a:t>Anyone who has received the 2</a:t>
            </a:r>
            <a:r>
              <a:rPr lang="en-US" sz="2000" baseline="30000" dirty="0">
                <a:latin typeface="Calibri"/>
              </a:rPr>
              <a:t>nd</a:t>
            </a:r>
            <a:r>
              <a:rPr lang="en-US" sz="2000" dirty="0">
                <a:latin typeface="Calibri"/>
              </a:rPr>
              <a:t> dose of </a:t>
            </a:r>
            <a:r>
              <a:rPr lang="en-US" sz="2000" dirty="0" err="1">
                <a:latin typeface="Calibri"/>
              </a:rPr>
              <a:t>Moderna</a:t>
            </a:r>
            <a:r>
              <a:rPr lang="en-US" sz="2000" dirty="0">
                <a:latin typeface="Calibri"/>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Everett Compared to Statewide as of 4/7/2021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02036" y="1084462"/>
            <a:ext cx="10850226" cy="22775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14.5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56.3</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69.8</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554450890"/>
              </p:ext>
            </p:extLst>
          </p:nvPr>
        </p:nvGraphicFramePr>
        <p:xfrm>
          <a:off x="1068225" y="3815795"/>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89233">
                <a:tc>
                  <a:txBody>
                    <a:bodyPr/>
                    <a:lstStyle/>
                    <a:p>
                      <a:pPr marL="0" marR="0" algn="ctr">
                        <a:spcBef>
                          <a:spcPts val="0"/>
                        </a:spcBef>
                        <a:spcAft>
                          <a:spcPts val="0"/>
                        </a:spcAft>
                      </a:pPr>
                      <a:r>
                        <a:rPr lang="en-US" sz="1400" dirty="0">
                          <a:solidFill>
                            <a:srgbClr val="0F1C32"/>
                          </a:solidFill>
                          <a:latin typeface="+mn-lt"/>
                        </a:rPr>
                        <a:t>Everett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842,026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344,305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2005144"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22.6</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746609568"/>
              </p:ext>
            </p:extLst>
          </p:nvPr>
        </p:nvGraphicFramePr>
        <p:xfrm>
          <a:off x="534212" y="3913254"/>
          <a:ext cx="11317960"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775653">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08954">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77923">
                <a:tc>
                  <a:txBody>
                    <a:bodyPr/>
                    <a:lstStyle/>
                    <a:p>
                      <a:pPr marL="0" marR="0" algn="ctr">
                        <a:spcBef>
                          <a:spcPts val="0"/>
                        </a:spcBef>
                        <a:spcAft>
                          <a:spcPts val="0"/>
                        </a:spcAft>
                      </a:pPr>
                      <a:r>
                        <a:rPr lang="en-US" sz="1300" dirty="0">
                          <a:solidFill>
                            <a:srgbClr val="0F1C32"/>
                          </a:solidFill>
                          <a:latin typeface="+mn-lt"/>
                        </a:rPr>
                        <a:t>Everett</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22063">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77,889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28,228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1,161,221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73,892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3716376141"/>
              </p:ext>
            </p:extLst>
          </p:nvPr>
        </p:nvGraphicFramePr>
        <p:xfrm>
          <a:off x="2295970" y="25395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076482">
                  <a:extLst>
                    <a:ext uri="{9D8B030D-6E8A-4147-A177-3AD203B41FA5}">
                      <a16:colId xmlns:a16="http://schemas.microsoft.com/office/drawing/2014/main" val="2339804205"/>
                    </a:ext>
                  </a:extLst>
                </a:gridCol>
                <a:gridCol w="918887">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7780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dirty="0">
                          <a:solidFill>
                            <a:srgbClr val="0F1C32"/>
                          </a:solidFill>
                          <a:latin typeface="+mn-l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3,071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937,148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615,921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Everett Compared to Statewide as of 4/7/2021</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C187F1F-BD30-43A9-AD5E-D26E52DBCB82}"/>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56170226"/>
              </p:ext>
            </p:extLst>
          </p:nvPr>
        </p:nvGraphicFramePr>
        <p:xfrm>
          <a:off x="351009" y="214486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802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dirty="0">
                          <a:solidFill>
                            <a:srgbClr val="0F1C32"/>
                          </a:solidFill>
                          <a:latin typeface="+mn-lt"/>
                        </a:rPr>
                        <a:t>Everett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154,921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71,949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82,972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Everett Compared to Statewide as of 4/7/2021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1046860" y="2582969"/>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dirty="0"/>
              <a:t>City/Town COVID-19 Burden</a:t>
            </a:r>
            <a:br>
              <a:rPr lang="en-US" dirty="0"/>
            </a:br>
            <a:endParaRPr lang="en-US" dirty="0"/>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4/6/2021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22060" y="3911392"/>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358FD365-58CB-4664-9B1F-C9C26FF85E93}"/>
              </a:ext>
            </a:extLst>
          </p:cNvPr>
          <p:cNvGraphicFramePr>
            <a:graphicFrameLocks noGrp="1"/>
          </p:cNvGraphicFramePr>
          <p:nvPr>
            <p:extLst>
              <p:ext uri="{D42A27DB-BD31-4B8C-83A1-F6EECF244321}">
                <p14:modId xmlns:p14="http://schemas.microsoft.com/office/powerpoint/2010/main" val="1036713744"/>
              </p:ext>
            </p:extLst>
          </p:nvPr>
        </p:nvGraphicFramePr>
        <p:xfrm>
          <a:off x="4376610" y="1049339"/>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609120939"/>
                    </a:ext>
                  </a:extLst>
                </a:gridCol>
                <a:gridCol w="1000158">
                  <a:extLst>
                    <a:ext uri="{9D8B030D-6E8A-4147-A177-3AD203B41FA5}">
                      <a16:colId xmlns:a16="http://schemas.microsoft.com/office/drawing/2014/main" val="2005000032"/>
                    </a:ext>
                  </a:extLst>
                </a:gridCol>
                <a:gridCol w="893840">
                  <a:extLst>
                    <a:ext uri="{9D8B030D-6E8A-4147-A177-3AD203B41FA5}">
                      <a16:colId xmlns:a16="http://schemas.microsoft.com/office/drawing/2014/main" val="2133784529"/>
                    </a:ext>
                  </a:extLst>
                </a:gridCol>
                <a:gridCol w="1077903">
                  <a:extLst>
                    <a:ext uri="{9D8B030D-6E8A-4147-A177-3AD203B41FA5}">
                      <a16:colId xmlns:a16="http://schemas.microsoft.com/office/drawing/2014/main" val="2825086910"/>
                    </a:ext>
                  </a:extLst>
                </a:gridCol>
                <a:gridCol w="1208320">
                  <a:extLst>
                    <a:ext uri="{9D8B030D-6E8A-4147-A177-3AD203B41FA5}">
                      <a16:colId xmlns:a16="http://schemas.microsoft.com/office/drawing/2014/main" val="1837607885"/>
                    </a:ext>
                  </a:extLst>
                </a:gridCol>
                <a:gridCol w="784825">
                  <a:extLst>
                    <a:ext uri="{9D8B030D-6E8A-4147-A177-3AD203B41FA5}">
                      <a16:colId xmlns:a16="http://schemas.microsoft.com/office/drawing/2014/main" val="2075867332"/>
                    </a:ext>
                  </a:extLst>
                </a:gridCol>
                <a:gridCol w="1730929">
                  <a:extLst>
                    <a:ext uri="{9D8B030D-6E8A-4147-A177-3AD203B41FA5}">
                      <a16:colId xmlns:a16="http://schemas.microsoft.com/office/drawing/2014/main" val="1938511027"/>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889292"/>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                     65,894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3,344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18343952"/>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49456152"/>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8,389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76520123"/>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8,180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975567482"/>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dirty="0">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582610830"/>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280920474"/>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7,745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076433152"/>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660689198"/>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5,154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23984666"/>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18,906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75188905"/>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70826678"/>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16,140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54.1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070689741"/>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240613566"/>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2043904"/>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06041245"/>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13,404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66735990"/>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3,885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63354137"/>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10,159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704723753"/>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19,659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970751169"/>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22,286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6042951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611,825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17798216"/>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74423"/>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t>Everett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Everett</a:t>
            </a:r>
            <a:r>
              <a:rPr lang="en-US" sz="2800" dirty="0"/>
              <a:t> </a:t>
            </a:r>
            <a:r>
              <a:rPr lang="en-US" sz="2000" b="1" dirty="0"/>
              <a:t>and whether they have met or exceeded the statewide rate</a:t>
            </a:r>
          </a:p>
          <a:p>
            <a:pPr marL="457200" indent="-457200">
              <a:spcBef>
                <a:spcPts val="600"/>
              </a:spcBef>
              <a:spcAft>
                <a:spcPts val="600"/>
              </a:spcAft>
              <a:buFont typeface="+mj-lt"/>
              <a:buAutoNum type="arabicPeriod"/>
            </a:pPr>
            <a:r>
              <a:rPr lang="en-US" sz="2000" b="1" dirty="0"/>
              <a:t>The percentage of Everett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Everett</a:t>
            </a:r>
            <a:r>
              <a:rPr lang="en-US" sz="2800" dirty="0"/>
              <a:t> </a:t>
            </a:r>
            <a:r>
              <a:rPr lang="en-US" sz="2000" b="1" dirty="0"/>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Everett</a:t>
            </a:r>
            <a:r>
              <a:rPr lang="en-US" sz="2800" dirty="0"/>
              <a:t> </a:t>
            </a:r>
            <a:r>
              <a:rPr lang="en-US" sz="2000" b="1" dirty="0"/>
              <a:t>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3473030345"/>
              </p:ext>
            </p:extLst>
          </p:nvPr>
        </p:nvGraphicFramePr>
        <p:xfrm>
          <a:off x="391865" y="2127113"/>
          <a:ext cx="11655094" cy="1558688"/>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5538">
                <a:tc>
                  <a:txBody>
                    <a:bodyPr/>
                    <a:lstStyle/>
                    <a:p>
                      <a:pPr marL="0" marR="0" algn="l">
                        <a:spcBef>
                          <a:spcPts val="0"/>
                        </a:spcBef>
                        <a:spcAft>
                          <a:spcPts val="0"/>
                        </a:spcAft>
                      </a:pPr>
                      <a:r>
                        <a:rPr lang="en-US" sz="11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154461">
                <a:tc>
                  <a:txBody>
                    <a:bodyPr/>
                    <a:lstStyle/>
                    <a:p>
                      <a:pPr marL="0" marR="0" algn="l">
                        <a:spcBef>
                          <a:spcPts val="0"/>
                        </a:spcBef>
                        <a:spcAft>
                          <a:spcPts val="0"/>
                        </a:spcAft>
                      </a:pPr>
                      <a:r>
                        <a:rPr lang="en-US" sz="1100" dirty="0">
                          <a:solidFill>
                            <a:srgbClr val="0F1C32"/>
                          </a:solidFill>
                          <a:latin typeface="+mn-lt"/>
                        </a:rPr>
                        <a:t>Everett</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48,552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290012">
                <a:tc>
                  <a:txBody>
                    <a:bodyPr/>
                    <a:lstStyle/>
                    <a:p>
                      <a:pPr marL="0" marR="0" algn="l">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Everett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a:solidFill>
                  <a:srgbClr val="0F1C32"/>
                </a:solidFill>
                <a:latin typeface="Calibri"/>
              </a:rPr>
              <a:t>First Dose– Anyone who has received any vaccine (1</a:t>
            </a:r>
            <a:r>
              <a:rPr lang="en-US" baseline="30000" dirty="0">
                <a:solidFill>
                  <a:srgbClr val="0F1C32"/>
                </a:solidFill>
                <a:latin typeface="Calibri"/>
              </a:rPr>
              <a:t>st</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vaccine or Johnson &amp; Johnson vaccine)</a:t>
            </a:r>
          </a:p>
          <a:p>
            <a:pPr marL="0" indent="0">
              <a:buNone/>
            </a:pPr>
            <a:endParaRPr lang="en-US" dirty="0">
              <a:solidFill>
                <a:srgbClr val="0F1C32"/>
              </a:solidFill>
              <a:latin typeface="Calibri"/>
            </a:endParaRPr>
          </a:p>
          <a:p>
            <a:pPr marL="0" indent="0">
              <a:buNone/>
            </a:pPr>
            <a:r>
              <a:rPr lang="en-US" dirty="0">
                <a:solidFill>
                  <a:srgbClr val="0F1C32"/>
                </a:solidFill>
                <a:latin typeface="Calibri"/>
              </a:rPr>
              <a:t>Partially Vaccinated – Anyone who has received only the 1</a:t>
            </a:r>
            <a:r>
              <a:rPr lang="en-US" baseline="30000" dirty="0">
                <a:solidFill>
                  <a:srgbClr val="0F1C32"/>
                </a:solidFill>
                <a:latin typeface="Calibri"/>
              </a:rPr>
              <a:t>st</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vaccine</a:t>
            </a:r>
          </a:p>
          <a:p>
            <a:pPr marL="0" indent="0">
              <a:buNone/>
            </a:pPr>
            <a:endParaRPr lang="en-US" dirty="0">
              <a:solidFill>
                <a:srgbClr val="0F1C32"/>
              </a:solidFill>
              <a:latin typeface="Calibri"/>
            </a:endParaRPr>
          </a:p>
          <a:p>
            <a:pPr marL="0" indent="0">
              <a:buNone/>
            </a:pPr>
            <a:r>
              <a:rPr lang="en-US" dirty="0">
                <a:solidFill>
                  <a:srgbClr val="0F1C32"/>
                </a:solidFill>
                <a:latin typeface="Calibri"/>
              </a:rPr>
              <a:t>Fully Vaccinated – Anyone who has received the 2</a:t>
            </a:r>
            <a:r>
              <a:rPr lang="en-US" baseline="30000" dirty="0">
                <a:solidFill>
                  <a:srgbClr val="0F1C32"/>
                </a:solidFill>
                <a:latin typeface="Calibri"/>
              </a:rPr>
              <a:t>nd</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or Johnson &amp; Johnson Vaccine </a:t>
            </a:r>
          </a:p>
          <a:p>
            <a:pPr marL="0" indent="0">
              <a:buNone/>
            </a:pPr>
            <a:endParaRPr lang="en-US" dirty="0">
              <a:solidFill>
                <a:srgbClr val="0F1C32"/>
              </a:solidFill>
              <a:latin typeface="Calibri"/>
            </a:endParaRPr>
          </a:p>
          <a:p>
            <a:endParaRPr lang="en-US" dirty="0">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dirty="0">
                <a:latin typeface="Segoe UI" panose="020B0502040204020203" pitchFamily="34" charset="0"/>
              </a:rPr>
              <a:t>Total Doses and Dose Administration Rate/100,000 Population</a:t>
            </a:r>
            <a:br>
              <a:rPr lang="en-US" sz="2400" dirty="0">
                <a:latin typeface="Segoe UI" panose="020B0502040204020203" pitchFamily="34" charset="0"/>
              </a:rPr>
            </a:br>
            <a:r>
              <a:rPr lang="en-US" sz="2400" dirty="0">
                <a:latin typeface="Segoe UI" panose="020B0502040204020203" pitchFamily="34" charset="0"/>
              </a:rPr>
              <a:t>for </a:t>
            </a:r>
            <a:r>
              <a:rPr lang="en-US" sz="2400" dirty="0"/>
              <a:t>Everett </a:t>
            </a:r>
            <a:r>
              <a:rPr lang="en-US" sz="2400" dirty="0">
                <a:latin typeface="Segoe UI" panose="020B0502040204020203" pitchFamily="34" charset="0"/>
              </a:rPr>
              <a:t>Compared to Statewide as of 4/7/2021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786207358"/>
              </p:ext>
            </p:extLst>
          </p:nvPr>
        </p:nvGraphicFramePr>
        <p:xfrm>
          <a:off x="1382331" y="3051402"/>
          <a:ext cx="9055735" cy="11399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4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u="none" dirty="0">
                          <a:solidFill>
                            <a:schemeClr val="tx1"/>
                          </a:solidFill>
                          <a:effectLst/>
                          <a:latin typeface="+mn-lt"/>
                        </a:rPr>
                        <a:t>Community</a:t>
                      </a:r>
                    </a:p>
                    <a:p>
                      <a:pPr marL="0" marR="0" algn="ctr">
                        <a:spcBef>
                          <a:spcPts val="0"/>
                        </a:spcBef>
                        <a:spcAft>
                          <a:spcPts val="0"/>
                        </a:spcAft>
                      </a:pPr>
                      <a:endParaRPr lang="en-US" sz="1600" u="sng"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38540">
                <a:tc>
                  <a:txBody>
                    <a:bodyPr/>
                    <a:lstStyle/>
                    <a:p>
                      <a:pPr marL="0" marR="0" algn="l">
                        <a:spcBef>
                          <a:spcPts val="0"/>
                        </a:spcBef>
                        <a:spcAft>
                          <a:spcPts val="0"/>
                        </a:spcAft>
                      </a:pPr>
                      <a:r>
                        <a:rPr lang="en-US" sz="1600" dirty="0">
                          <a:solidFill>
                            <a:schemeClr val="tx1"/>
                          </a:solidFill>
                        </a:rPr>
                        <a:t>Everett</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20,365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41,944.8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39800">
                <a:tc>
                  <a:txBody>
                    <a:bodyPr/>
                    <a:lstStyle/>
                    <a:p>
                      <a:pPr marL="0" marR="0" algn="l">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4,111,327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59,033.6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8"/>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503014" y="1257300"/>
            <a:ext cx="11367094"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11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Everett</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59,033.6 per 100,000.</a:t>
            </a:r>
          </a:p>
          <a:p>
            <a:pPr marL="742950" lvl="1" indent="-285750">
              <a:buFont typeface="Arial" panose="020B0604020202020204" pitchFamily="34" charset="0"/>
              <a:buChar char="•"/>
              <a:defRPr/>
            </a:pPr>
            <a:r>
              <a:rPr lang="en-US" dirty="0">
                <a:solidFill>
                  <a:prstClr val="black"/>
                </a:solidFill>
                <a:latin typeface="Calibri" panose="020F0502020204030204"/>
              </a:rPr>
              <a:t>Everett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84222406"/>
              </p:ext>
            </p:extLst>
          </p:nvPr>
        </p:nvGraphicFramePr>
        <p:xfrm>
          <a:off x="319127" y="40724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dirty="0">
                          <a:solidFill>
                            <a:srgbClr val="0F1C32"/>
                          </a:solidFill>
                          <a:latin typeface="+mn-lt"/>
                        </a:rPr>
                        <a:t>Everett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7,578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65653">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1,082,511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1,571,073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Everett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38.1</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Everett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15.5</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Everett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22.6</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Everett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4/7/2021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974182108"/>
              </p:ext>
            </p:extLst>
          </p:nvPr>
        </p:nvGraphicFramePr>
        <p:xfrm>
          <a:off x="2639189" y="262128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171517">
                  <a:extLst>
                    <a:ext uri="{9D8B030D-6E8A-4147-A177-3AD203B41FA5}">
                      <a16:colId xmlns:a16="http://schemas.microsoft.com/office/drawing/2014/main" val="3208626251"/>
                    </a:ext>
                  </a:extLst>
                </a:gridCol>
                <a:gridCol w="1857342">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97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39976">
                <a:tc>
                  <a:txBody>
                    <a:bodyPr/>
                    <a:lstStyle/>
                    <a:p>
                      <a:pPr marL="0" marR="0" algn="ctr">
                        <a:spcBef>
                          <a:spcPts val="0"/>
                        </a:spcBef>
                        <a:spcAft>
                          <a:spcPts val="0"/>
                        </a:spcAft>
                      </a:pPr>
                      <a:r>
                        <a:rPr lang="en-US" sz="1400" dirty="0">
                          <a:solidFill>
                            <a:srgbClr val="0F1C32"/>
                          </a:solidFill>
                          <a:latin typeface="+mn-lt"/>
                        </a:rPr>
                        <a:t>Everett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14,230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49273">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2,653,584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Everett Compared to Statewide as of </a:t>
            </a:r>
            <a:r>
              <a:rPr lang="en-US" sz="2000" dirty="0">
                <a:solidFill>
                  <a:schemeClr val="bg1">
                    <a:lumMod val="95000"/>
                  </a:schemeClr>
                </a:solidFill>
                <a:latin typeface="Segoe UI" panose="020B0502040204020203" pitchFamily="34" charset="0"/>
              </a:rPr>
              <a:t>4/7/2021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r>
              <a:rPr lang="en-US" sz="2000" dirty="0">
                <a:latin typeface="Calibri"/>
              </a:rPr>
              <a:t>Anyone who has received any vaccine</a:t>
            </a:r>
            <a:r>
              <a:rPr lang="en-US" sz="2000" b="1" dirty="0">
                <a:latin typeface="Calibri"/>
              </a:rPr>
              <a:t> </a:t>
            </a:r>
            <a:r>
              <a:rPr lang="en-US" sz="2000" dirty="0">
                <a:latin typeface="Calibri"/>
              </a:rPr>
              <a:t>(1</a:t>
            </a:r>
            <a:r>
              <a:rPr lang="en-US" sz="2000" baseline="30000" dirty="0">
                <a:latin typeface="Calibri"/>
              </a:rPr>
              <a:t>st</a:t>
            </a:r>
            <a:r>
              <a:rPr lang="en-US" sz="2000" dirty="0">
                <a:latin typeface="Calibri"/>
              </a:rPr>
              <a:t> dose of </a:t>
            </a:r>
            <a:r>
              <a:rPr lang="en-US" sz="2000" dirty="0" err="1">
                <a:latin typeface="Calibri"/>
              </a:rPr>
              <a:t>Moderna</a:t>
            </a:r>
            <a:r>
              <a:rPr lang="en-US" sz="2000" dirty="0">
                <a:latin typeface="Calibri"/>
              </a:rPr>
              <a:t>/Pfizer vaccine or Johnson &amp; Johnson vaccine</a:t>
            </a:r>
            <a:r>
              <a:rPr lang="en-US" dirty="0">
                <a:latin typeface="Calibri"/>
              </a:rPr>
              <a:t>)</a:t>
            </a:r>
            <a:endParaRPr lang="en-US" dirty="0"/>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Everett Compared to Statewide as of 4/7/2021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25141" y="1059120"/>
            <a:ext cx="1161373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p>
          <a:p>
            <a:pPr marL="1200150" lvl="2" indent="-285750">
              <a:buFont typeface="Arial" panose="020B0604020202020204" pitchFamily="34" charset="0"/>
              <a:buChar char="•"/>
            </a:pPr>
            <a:r>
              <a:rPr lang="en-US" sz="2000" b="1" dirty="0">
                <a:solidFill>
                  <a:srgbClr val="5B9BD5">
                    <a:lumMod val="75000"/>
                  </a:srgbClr>
                </a:solidFill>
                <a:latin typeface="Calibri"/>
              </a:rPr>
              <a:t> 29.2</a:t>
            </a:r>
            <a:r>
              <a:rPr lang="en-US" b="1" dirty="0">
                <a:solidFill>
                  <a:srgbClr val="5B9BD5">
                    <a:lumMod val="75000"/>
                  </a:srgbClr>
                </a:solidFill>
                <a:latin typeface="Calibri"/>
              </a:rPr>
              <a:t>% </a:t>
            </a:r>
            <a:r>
              <a:rPr lang="en-US" b="1" dirty="0">
                <a:solidFill>
                  <a:srgbClr val="0F1C32"/>
                </a:solidFill>
                <a:latin typeface="Calibri"/>
              </a:rPr>
              <a:t>for ages 0-64</a:t>
            </a:r>
            <a:r>
              <a:rPr lang="en-US" dirty="0">
                <a:solidFill>
                  <a:srgbClr val="0F1C32"/>
                </a:solidFill>
                <a:latin typeface="Calibri"/>
              </a:rPr>
              <a:t>                                                                                                                                                                                                                      </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80.3%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83.6%</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1612977076"/>
              </p:ext>
            </p:extLst>
          </p:nvPr>
        </p:nvGraphicFramePr>
        <p:xfrm>
          <a:off x="1271173" y="3614393"/>
          <a:ext cx="9445253"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605233">
                  <a:extLst>
                    <a:ext uri="{9D8B030D-6E8A-4147-A177-3AD203B41FA5}">
                      <a16:colId xmlns:a16="http://schemas.microsoft.com/office/drawing/2014/main" val="4033400568"/>
                    </a:ext>
                  </a:extLst>
                </a:gridCol>
                <a:gridCol w="1095025">
                  <a:extLst>
                    <a:ext uri="{9D8B030D-6E8A-4147-A177-3AD203B41FA5}">
                      <a16:colId xmlns:a16="http://schemas.microsoft.com/office/drawing/2014/main" val="2412686465"/>
                    </a:ext>
                  </a:extLst>
                </a:gridCol>
                <a:gridCol w="1562717">
                  <a:extLst>
                    <a:ext uri="{9D8B030D-6E8A-4147-A177-3AD203B41FA5}">
                      <a16:colId xmlns:a16="http://schemas.microsoft.com/office/drawing/2014/main" val="3583255463"/>
                    </a:ext>
                  </a:extLst>
                </a:gridCol>
                <a:gridCol w="1401310">
                  <a:extLst>
                    <a:ext uri="{9D8B030D-6E8A-4147-A177-3AD203B41FA5}">
                      <a16:colId xmlns:a16="http://schemas.microsoft.com/office/drawing/2014/main" val="2638387760"/>
                    </a:ext>
                  </a:extLst>
                </a:gridCol>
                <a:gridCol w="1291853">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dirty="0">
                          <a:solidFill>
                            <a:srgbClr val="0F1C32"/>
                          </a:solidFill>
                          <a:latin typeface="+mn-lt"/>
                        </a:rPr>
                        <a:t>Everett</a:t>
                      </a:r>
                      <a:endParaRPr lang="en-US" sz="1400" dirty="0">
                        <a:solidFill>
                          <a:schemeClr val="tx1"/>
                        </a:solidFill>
                        <a:effectLst/>
                        <a:latin typeface="Calibri" panose="020F0502020204030204" pitchFamily="34" charset="0"/>
                        <a:ea typeface="+mn-ea"/>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10,369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2,243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70.4%</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1,692,674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548,504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412,406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4/7/2021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406907440"/>
              </p:ext>
            </p:extLst>
          </p:nvPr>
        </p:nvGraphicFramePr>
        <p:xfrm>
          <a:off x="199565" y="3916109"/>
          <a:ext cx="11576540" cy="1439696"/>
        </p:xfrm>
        <a:graphic>
          <a:graphicData uri="http://schemas.openxmlformats.org/drawingml/2006/table">
            <a:tbl>
              <a:tblPr firstRow="1" firstCol="1" bandRow="1">
                <a:tableStyleId>{5C22544A-7EE6-4342-B048-85BDC9FD1C3A}</a:tableStyleId>
              </a:tblPr>
              <a:tblGrid>
                <a:gridCol w="991440">
                  <a:extLst>
                    <a:ext uri="{9D8B030D-6E8A-4147-A177-3AD203B41FA5}">
                      <a16:colId xmlns:a16="http://schemas.microsoft.com/office/drawing/2014/main" val="4075951014"/>
                    </a:ext>
                  </a:extLst>
                </a:gridCol>
                <a:gridCol w="544596">
                  <a:extLst>
                    <a:ext uri="{9D8B030D-6E8A-4147-A177-3AD203B41FA5}">
                      <a16:colId xmlns:a16="http://schemas.microsoft.com/office/drawing/2014/main" val="3719797945"/>
                    </a:ext>
                  </a:extLst>
                </a:gridCol>
                <a:gridCol w="844150">
                  <a:extLst>
                    <a:ext uri="{9D8B030D-6E8A-4147-A177-3AD203B41FA5}">
                      <a16:colId xmlns:a16="http://schemas.microsoft.com/office/drawing/2014/main" val="2111895905"/>
                    </a:ext>
                  </a:extLst>
                </a:gridCol>
                <a:gridCol w="609283">
                  <a:extLst>
                    <a:ext uri="{9D8B030D-6E8A-4147-A177-3AD203B41FA5}">
                      <a16:colId xmlns:a16="http://schemas.microsoft.com/office/drawing/2014/main" val="1228260744"/>
                    </a:ext>
                  </a:extLst>
                </a:gridCol>
                <a:gridCol w="874692">
                  <a:extLst>
                    <a:ext uri="{9D8B030D-6E8A-4147-A177-3AD203B41FA5}">
                      <a16:colId xmlns:a16="http://schemas.microsoft.com/office/drawing/2014/main" val="3870552715"/>
                    </a:ext>
                  </a:extLst>
                </a:gridCol>
                <a:gridCol w="694711">
                  <a:extLst>
                    <a:ext uri="{9D8B030D-6E8A-4147-A177-3AD203B41FA5}">
                      <a16:colId xmlns:a16="http://schemas.microsoft.com/office/drawing/2014/main" val="2196486683"/>
                    </a:ext>
                  </a:extLst>
                </a:gridCol>
                <a:gridCol w="854339">
                  <a:extLst>
                    <a:ext uri="{9D8B030D-6E8A-4147-A177-3AD203B41FA5}">
                      <a16:colId xmlns:a16="http://schemas.microsoft.com/office/drawing/2014/main" val="2808071338"/>
                    </a:ext>
                  </a:extLst>
                </a:gridCol>
                <a:gridCol w="501102">
                  <a:extLst>
                    <a:ext uri="{9D8B030D-6E8A-4147-A177-3AD203B41FA5}">
                      <a16:colId xmlns:a16="http://schemas.microsoft.com/office/drawing/2014/main" val="2266782108"/>
                    </a:ext>
                  </a:extLst>
                </a:gridCol>
                <a:gridCol w="813265">
                  <a:extLst>
                    <a:ext uri="{9D8B030D-6E8A-4147-A177-3AD203B41FA5}">
                      <a16:colId xmlns:a16="http://schemas.microsoft.com/office/drawing/2014/main" val="1400057223"/>
                    </a:ext>
                  </a:extLst>
                </a:gridCol>
                <a:gridCol w="575037">
                  <a:extLst>
                    <a:ext uri="{9D8B030D-6E8A-4147-A177-3AD203B41FA5}">
                      <a16:colId xmlns:a16="http://schemas.microsoft.com/office/drawing/2014/main" val="607151320"/>
                    </a:ext>
                  </a:extLst>
                </a:gridCol>
                <a:gridCol w="829696">
                  <a:extLst>
                    <a:ext uri="{9D8B030D-6E8A-4147-A177-3AD203B41FA5}">
                      <a16:colId xmlns:a16="http://schemas.microsoft.com/office/drawing/2014/main" val="1732447710"/>
                    </a:ext>
                  </a:extLst>
                </a:gridCol>
                <a:gridCol w="586908">
                  <a:extLst>
                    <a:ext uri="{9D8B030D-6E8A-4147-A177-3AD203B41FA5}">
                      <a16:colId xmlns:a16="http://schemas.microsoft.com/office/drawing/2014/main" val="1497268532"/>
                    </a:ext>
                  </a:extLst>
                </a:gridCol>
                <a:gridCol w="719244">
                  <a:extLst>
                    <a:ext uri="{9D8B030D-6E8A-4147-A177-3AD203B41FA5}">
                      <a16:colId xmlns:a16="http://schemas.microsoft.com/office/drawing/2014/main" val="743602275"/>
                    </a:ext>
                  </a:extLst>
                </a:gridCol>
                <a:gridCol w="758536">
                  <a:extLst>
                    <a:ext uri="{9D8B030D-6E8A-4147-A177-3AD203B41FA5}">
                      <a16:colId xmlns:a16="http://schemas.microsoft.com/office/drawing/2014/main" val="1994207196"/>
                    </a:ext>
                  </a:extLst>
                </a:gridCol>
                <a:gridCol w="694827">
                  <a:extLst>
                    <a:ext uri="{9D8B030D-6E8A-4147-A177-3AD203B41FA5}">
                      <a16:colId xmlns:a16="http://schemas.microsoft.com/office/drawing/2014/main" val="3921377560"/>
                    </a:ext>
                  </a:extLst>
                </a:gridCol>
                <a:gridCol w="684714">
                  <a:extLst>
                    <a:ext uri="{9D8B030D-6E8A-4147-A177-3AD203B41FA5}">
                      <a16:colId xmlns:a16="http://schemas.microsoft.com/office/drawing/2014/main" val="3578839088"/>
                    </a:ext>
                  </a:extLst>
                </a:gridCol>
              </a:tblGrid>
              <a:tr h="175402">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7672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0532">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252355">
                <a:tc>
                  <a:txBody>
                    <a:bodyPr/>
                    <a:lstStyle/>
                    <a:p>
                      <a:pPr marL="0" marR="0" algn="ctr">
                        <a:spcBef>
                          <a:spcPts val="0"/>
                        </a:spcBef>
                        <a:spcAft>
                          <a:spcPts val="0"/>
                        </a:spcAft>
                      </a:pPr>
                      <a:r>
                        <a:rPr lang="en-US" sz="1100" dirty="0">
                          <a:solidFill>
                            <a:srgbClr val="0F1C32"/>
                          </a:solidFill>
                          <a:latin typeface="+mn-lt"/>
                        </a:rPr>
                        <a:t>Everett</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1,505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6,689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4686">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2,456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131,691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129,341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1,913,335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2638677967"/>
              </p:ext>
            </p:extLst>
          </p:nvPr>
        </p:nvGraphicFramePr>
        <p:xfrm>
          <a:off x="2379084" y="2331143"/>
          <a:ext cx="7195756" cy="1377732"/>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47404">
                <a:tc>
                  <a:txBody>
                    <a:bodyPr/>
                    <a:lstStyle/>
                    <a:p>
                      <a:pPr marL="0" marR="0" algn="ctr">
                        <a:spcBef>
                          <a:spcPts val="0"/>
                        </a:spcBef>
                        <a:spcAft>
                          <a:spcPts val="0"/>
                        </a:spcAft>
                      </a:pPr>
                      <a:r>
                        <a:rPr lang="en-US" sz="1400" dirty="0">
                          <a:solidFill>
                            <a:srgbClr val="0F1C32"/>
                          </a:solidFill>
                          <a:latin typeface="+mn-lt"/>
                        </a:rPr>
                        <a:t>Everett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7,981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6,186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605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1,515,801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1,103,258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300356"/>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38.1</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Everett Compared to Statewide as of 4/7/2021 </a:t>
            </a: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A00ABB7-0CEF-4191-BD78-7D7515A665F5}"/>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F66196-D198-45E7-B220-75B766ED04E5}">
  <ds:schemaRefs>
    <ds:schemaRef ds:uri="http://schemas.openxmlformats.org/package/2006/metadata/core-properties"/>
    <ds:schemaRef ds:uri="http://schemas.microsoft.com/office/2006/metadata/properties"/>
    <ds:schemaRef ds:uri="http://www.w3.org/XML/1998/namespace"/>
    <ds:schemaRef ds:uri="http://schemas.microsoft.com/office/2006/documentManagement/types"/>
    <ds:schemaRef ds:uri="http://purl.org/dc/elements/1.1/"/>
    <ds:schemaRef ds:uri="http://purl.org/dc/dcmitype/"/>
    <ds:schemaRef ds:uri="http://purl.org/dc/terms/"/>
    <ds:schemaRef ds:uri="http://schemas.microsoft.com/office/infopath/2007/PartnerControls"/>
    <ds:schemaRef ds:uri="acf54e11-0fc9-471c-b6ed-0b00911b414f"/>
  </ds:schemaRefs>
</ds:datastoreItem>
</file>

<file path=customXml/itemProps2.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3.xml><?xml version="1.0" encoding="utf-8"?>
<ds:datastoreItem xmlns:ds="http://schemas.openxmlformats.org/officeDocument/2006/customXml" ds:itemID="{91A82EBD-0FEC-45C5-BEA7-7FD8515E7245}"/>
</file>

<file path=docProps/app.xml><?xml version="1.0" encoding="utf-8"?>
<Properties xmlns="http://schemas.openxmlformats.org/officeDocument/2006/extended-properties" xmlns:vt="http://schemas.openxmlformats.org/officeDocument/2006/docPropsVTypes">
  <TotalTime>9722</TotalTime>
  <Words>3555</Words>
  <Application>Microsoft Office PowerPoint</Application>
  <PresentationFormat>Widescreen</PresentationFormat>
  <Paragraphs>759</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Everett 4/9/2021</vt:lpstr>
      <vt:lpstr>Everett – Benchmarks</vt:lpstr>
      <vt:lpstr>PowerPoint Presentation</vt:lpstr>
      <vt:lpstr>Vaccine Administration </vt:lpstr>
      <vt:lpstr>Total Doses and Dose Administration Rate/100,000 Population for Everett Compared to Statewide as of 4/7/2021</vt:lpstr>
      <vt:lpstr>Count and Percentage of Population for First Dose, Partially, and Fully Vaccinated for Everett Compared to Statewide as of 4/7/2021</vt:lpstr>
      <vt:lpstr>First Dose</vt:lpstr>
      <vt:lpstr>Counts and Percentages of Population with a First Dose by Demographics for Everett Compared to Statewide as of 4/7/2021  contd.</vt:lpstr>
      <vt:lpstr>Counts and Percentages of Population with a First Dose by Demographics for Everett Compared to Statewide as of 4/7/2021 </vt:lpstr>
      <vt:lpstr>Partially vaccinated</vt:lpstr>
      <vt:lpstr>Counts and Percentages of Population Partially Vaccinated by Demographics for Everett Compared to Statewide as of 4/7/2021 contd.</vt:lpstr>
      <vt:lpstr>Counts and Percentages of Population Partially Vaccinated by Demographics for Everett Compared to Statewide as of 4/7/2021</vt:lpstr>
      <vt:lpstr>Fully vaccinated</vt:lpstr>
      <vt:lpstr>Counts and Percentages of Population Fully Vaccinated by Demographics for Everett Compared to Statewide as of 4/7/2021 contd. </vt:lpstr>
      <vt:lpstr>Counts and Percentages of Population Fully Vaccinated by Demographics for Everett Compared to Statewide as of 4/7/2021</vt:lpstr>
      <vt:lpstr>Missing Race/Ethnicity Count and Percentage of Population Vaccinated for Everett Compared to Statewide as of 4/7/2021</vt:lpstr>
      <vt:lpstr>PowerPoint Presentation</vt:lpstr>
      <vt:lpstr>COVID-19 Case Counts and Rates for 20 Prioritized Communities</vt:lpstr>
      <vt:lpstr>Background </vt:lpstr>
      <vt:lpstr> Profile of Everett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450</cp:revision>
  <dcterms:created xsi:type="dcterms:W3CDTF">2021-02-06T16:00:27Z</dcterms:created>
  <dcterms:modified xsi:type="dcterms:W3CDTF">2021-04-09T13:19:20Z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