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84"/>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Everett</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432296371"/>
              </p:ext>
            </p:extLst>
          </p:nvPr>
        </p:nvGraphicFramePr>
        <p:xfrm>
          <a:off x="5893304" y="1447800"/>
          <a:ext cx="5951871" cy="1392657"/>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49558">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dirty="0">
                          <a:solidFill>
                            <a:schemeClr val="tx1"/>
                          </a:solidFill>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525874178"/>
              </p:ext>
            </p:extLst>
          </p:nvPr>
        </p:nvGraphicFramePr>
        <p:xfrm>
          <a:off x="144685" y="3810001"/>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dirty="0">
                          <a:solidFill>
                            <a:schemeClr val="tx1"/>
                          </a:solidFill>
                        </a:rPr>
                        <a:t>Everett</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750609"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87097" y="1084462"/>
            <a:ext cx="10540260" cy="2185214"/>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467555110"/>
              </p:ext>
            </p:extLst>
          </p:nvPr>
        </p:nvGraphicFramePr>
        <p:xfrm>
          <a:off x="945946" y="3439738"/>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2,744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285750"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285750"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754142991"/>
              </p:ext>
            </p:extLst>
          </p:nvPr>
        </p:nvGraphicFramePr>
        <p:xfrm>
          <a:off x="135767" y="4058855"/>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dirty="0">
                          <a:solidFill>
                            <a:schemeClr val="tx1"/>
                          </a:solidFill>
                        </a:rPr>
                        <a:t>Everett</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930787234"/>
              </p:ext>
            </p:extLst>
          </p:nvPr>
        </p:nvGraphicFramePr>
        <p:xfrm>
          <a:off x="2567343" y="262207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chemeClr val="tx1"/>
                          </a:solidFill>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2,802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07197081"/>
              </p:ext>
            </p:extLst>
          </p:nvPr>
        </p:nvGraphicFramePr>
        <p:xfrm>
          <a:off x="872372"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342900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a:extLst>
              <a:ext uri="{FF2B5EF4-FFF2-40B4-BE49-F238E27FC236}">
                <a16:creationId xmlns:a16="http://schemas.microsoft.com/office/drawing/2014/main" id="{2B3CC611-D615-4864-90C1-641F94A55EE2}"/>
              </a:ext>
            </a:extLst>
          </p:cNvPr>
          <p:cNvGraphicFramePr>
            <a:graphicFrameLocks noGrp="1"/>
          </p:cNvGraphicFramePr>
          <p:nvPr>
            <p:extLst>
              <p:ext uri="{D42A27DB-BD31-4B8C-83A1-F6EECF244321}">
                <p14:modId xmlns:p14="http://schemas.microsoft.com/office/powerpoint/2010/main" val="3716989866"/>
              </p:ext>
            </p:extLst>
          </p:nvPr>
        </p:nvGraphicFramePr>
        <p:xfrm>
          <a:off x="4238225" y="987792"/>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004630577"/>
              </p:ext>
            </p:extLst>
          </p:nvPr>
        </p:nvGraphicFramePr>
        <p:xfrm>
          <a:off x="259796" y="1795332"/>
          <a:ext cx="11655094" cy="1930634"/>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986844">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246580">
                <a:tc>
                  <a:txBody>
                    <a:bodyPr/>
                    <a:lstStyle/>
                    <a:p>
                      <a:pPr marL="0" marR="0" algn="ctr">
                        <a:spcBef>
                          <a:spcPts val="0"/>
                        </a:spcBef>
                        <a:spcAft>
                          <a:spcPts val="0"/>
                        </a:spcAft>
                      </a:pPr>
                      <a:r>
                        <a:rPr lang="en-US" sz="1050" dirty="0">
                          <a:solidFill>
                            <a:schemeClr val="tx1"/>
                          </a:solidFill>
                        </a:rPr>
                        <a:t>Everett</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48,552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11,260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15,893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92334">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Everett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Everett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Everett</a:t>
            </a:r>
            <a:r>
              <a:rPr lang="en-US" sz="2800" dirty="0"/>
              <a:t> </a:t>
            </a:r>
            <a:r>
              <a:rPr lang="en-US" sz="2000" b="1" dirty="0"/>
              <a:t>and whether they have met or exceeded the statewide rate</a:t>
            </a:r>
          </a:p>
          <a:p>
            <a:pPr>
              <a:spcBef>
                <a:spcPts val="600"/>
              </a:spcBef>
              <a:spcAft>
                <a:spcPts val="600"/>
              </a:spcAft>
            </a:pPr>
            <a:r>
              <a:rPr lang="en-US" sz="2000" b="1" dirty="0"/>
              <a:t>The percentage of Everett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Everett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Everett</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solidFill>
                  <a:schemeClr val="bg2"/>
                </a:solidFill>
                <a:latin typeface="Segoe UI" panose="020B0502040204020203" pitchFamily="34" charset="0"/>
                <a:cs typeface="Segoe UI" panose="020B0502040204020203" pitchFamily="34" charset="0"/>
              </a:rPr>
              <a:t>Everett</a:t>
            </a:r>
            <a:r>
              <a:rPr lang="en-US" sz="2400" dirty="0">
                <a:latin typeface="Segoe UI" panose="020B0502040204020203" pitchFamily="34" charset="0"/>
              </a:rPr>
              <a:t> 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48142193"/>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dirty="0">
                          <a:solidFill>
                            <a:schemeClr val="tx1"/>
                          </a:solidFill>
                        </a:rPr>
                        <a:t>Everett</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12,160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25,045.4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2000548"/>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p>
          <a:p>
            <a:pPr>
              <a:defRPr/>
            </a:pPr>
            <a:endParaRPr lang="en-US" sz="2400" b="1" u="sng" dirty="0">
              <a:solidFill>
                <a:prstClr val="black"/>
              </a:solidFill>
              <a:latin typeface="Calibri" panose="020F0502020204030204"/>
            </a:endParaRPr>
          </a:p>
          <a:p>
            <a:pPr marL="285750" indent="-285750">
              <a:buFont typeface="Arial" panose="020B0604020202020204" pitchFamily="34" charset="0"/>
              <a:buChar char="•"/>
              <a:defRPr/>
            </a:pPr>
            <a:r>
              <a:rPr lang="en-US" sz="1400" dirty="0">
                <a:solidFill>
                  <a:prstClr val="black"/>
                </a:solidFill>
                <a:latin typeface="Calibri" panose="020F0502020204030204"/>
              </a:rPr>
              <a:t>Per-capita dose administration rate for Everett</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285750" indent="-285750">
              <a:buFont typeface="Arial" panose="020B0604020202020204" pitchFamily="34" charset="0"/>
              <a:buChar char="•"/>
              <a:defRPr/>
            </a:pPr>
            <a:r>
              <a:rPr lang="en-US" sz="1400" dirty="0">
                <a:solidFill>
                  <a:prstClr val="black"/>
                </a:solidFill>
                <a:latin typeface="Calibri" panose="020F0502020204030204"/>
              </a:rPr>
              <a:t>Everett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23904320"/>
              </p:ext>
            </p:extLst>
          </p:nvPr>
        </p:nvGraphicFramePr>
        <p:xfrm>
          <a:off x="437563" y="400621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3,927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0162" y="70750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Everett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Everett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Everett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200" dirty="0">
                <a:solidFill>
                  <a:prstClr val="black"/>
                </a:solidFill>
                <a:latin typeface="Calibri" panose="020F0502020204030204"/>
              </a:rPr>
              <a:t>Everett</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721858530"/>
              </p:ext>
            </p:extLst>
          </p:nvPr>
        </p:nvGraphicFramePr>
        <p:xfrm>
          <a:off x="3038308" y="249146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8,429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rPr>
              <a:t> 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37055"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87097" y="979206"/>
            <a:ext cx="12089822"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569241986"/>
              </p:ext>
            </p:extLst>
          </p:nvPr>
        </p:nvGraphicFramePr>
        <p:xfrm>
          <a:off x="973510" y="345456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5,078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508949876"/>
              </p:ext>
            </p:extLst>
          </p:nvPr>
        </p:nvGraphicFramePr>
        <p:xfrm>
          <a:off x="94644" y="4029874"/>
          <a:ext cx="12049740" cy="1381856"/>
        </p:xfrm>
        <a:graphic>
          <a:graphicData uri="http://schemas.openxmlformats.org/drawingml/2006/table">
            <a:tbl>
              <a:tblPr firstRow="1" firstCol="1" bandRow="1">
                <a:tableStyleId>{5C22544A-7EE6-4342-B048-85BDC9FD1C3A}</a:tableStyleId>
              </a:tblPr>
              <a:tblGrid>
                <a:gridCol w="1007763">
                  <a:extLst>
                    <a:ext uri="{9D8B030D-6E8A-4147-A177-3AD203B41FA5}">
                      <a16:colId xmlns:a16="http://schemas.microsoft.com/office/drawing/2014/main" val="4075951014"/>
                    </a:ext>
                  </a:extLst>
                </a:gridCol>
                <a:gridCol w="651443">
                  <a:extLst>
                    <a:ext uri="{9D8B030D-6E8A-4147-A177-3AD203B41FA5}">
                      <a16:colId xmlns:a16="http://schemas.microsoft.com/office/drawing/2014/main" val="3719797945"/>
                    </a:ext>
                  </a:extLst>
                </a:gridCol>
                <a:gridCol w="847493">
                  <a:extLst>
                    <a:ext uri="{9D8B030D-6E8A-4147-A177-3AD203B41FA5}">
                      <a16:colId xmlns:a16="http://schemas.microsoft.com/office/drawing/2014/main" val="2111895905"/>
                    </a:ext>
                  </a:extLst>
                </a:gridCol>
                <a:gridCol w="611695">
                  <a:extLst>
                    <a:ext uri="{9D8B030D-6E8A-4147-A177-3AD203B41FA5}">
                      <a16:colId xmlns:a16="http://schemas.microsoft.com/office/drawing/2014/main" val="1228260744"/>
                    </a:ext>
                  </a:extLst>
                </a:gridCol>
                <a:gridCol w="878155">
                  <a:extLst>
                    <a:ext uri="{9D8B030D-6E8A-4147-A177-3AD203B41FA5}">
                      <a16:colId xmlns:a16="http://schemas.microsoft.com/office/drawing/2014/main" val="3870552715"/>
                    </a:ext>
                  </a:extLst>
                </a:gridCol>
                <a:gridCol w="473497">
                  <a:extLst>
                    <a:ext uri="{9D8B030D-6E8A-4147-A177-3AD203B41FA5}">
                      <a16:colId xmlns:a16="http://schemas.microsoft.com/office/drawing/2014/main" val="2196486683"/>
                    </a:ext>
                  </a:extLst>
                </a:gridCol>
                <a:gridCol w="857722">
                  <a:extLst>
                    <a:ext uri="{9D8B030D-6E8A-4147-A177-3AD203B41FA5}">
                      <a16:colId xmlns:a16="http://schemas.microsoft.com/office/drawing/2014/main" val="2808071338"/>
                    </a:ext>
                  </a:extLst>
                </a:gridCol>
                <a:gridCol w="503086">
                  <a:extLst>
                    <a:ext uri="{9D8B030D-6E8A-4147-A177-3AD203B41FA5}">
                      <a16:colId xmlns:a16="http://schemas.microsoft.com/office/drawing/2014/main" val="2266782108"/>
                    </a:ext>
                  </a:extLst>
                </a:gridCol>
                <a:gridCol w="816485">
                  <a:extLst>
                    <a:ext uri="{9D8B030D-6E8A-4147-A177-3AD203B41FA5}">
                      <a16:colId xmlns:a16="http://schemas.microsoft.com/office/drawing/2014/main" val="1400057223"/>
                    </a:ext>
                  </a:extLst>
                </a:gridCol>
                <a:gridCol w="577313">
                  <a:extLst>
                    <a:ext uri="{9D8B030D-6E8A-4147-A177-3AD203B41FA5}">
                      <a16:colId xmlns:a16="http://schemas.microsoft.com/office/drawing/2014/main" val="607151320"/>
                    </a:ext>
                  </a:extLst>
                </a:gridCol>
                <a:gridCol w="832981">
                  <a:extLst>
                    <a:ext uri="{9D8B030D-6E8A-4147-A177-3AD203B41FA5}">
                      <a16:colId xmlns:a16="http://schemas.microsoft.com/office/drawing/2014/main" val="1732447710"/>
                    </a:ext>
                  </a:extLst>
                </a:gridCol>
                <a:gridCol w="589233">
                  <a:extLst>
                    <a:ext uri="{9D8B030D-6E8A-4147-A177-3AD203B41FA5}">
                      <a16:colId xmlns:a16="http://schemas.microsoft.com/office/drawing/2014/main" val="1497268532"/>
                    </a:ext>
                  </a:extLst>
                </a:gridCol>
                <a:gridCol w="722091">
                  <a:extLst>
                    <a:ext uri="{9D8B030D-6E8A-4147-A177-3AD203B41FA5}">
                      <a16:colId xmlns:a16="http://schemas.microsoft.com/office/drawing/2014/main" val="743602275"/>
                    </a:ext>
                  </a:extLst>
                </a:gridCol>
                <a:gridCol w="764845">
                  <a:extLst>
                    <a:ext uri="{9D8B030D-6E8A-4147-A177-3AD203B41FA5}">
                      <a16:colId xmlns:a16="http://schemas.microsoft.com/office/drawing/2014/main" val="1994207196"/>
                    </a:ext>
                  </a:extLst>
                </a:gridCol>
                <a:gridCol w="824732">
                  <a:extLst>
                    <a:ext uri="{9D8B030D-6E8A-4147-A177-3AD203B41FA5}">
                      <a16:colId xmlns:a16="http://schemas.microsoft.com/office/drawing/2014/main" val="3921377560"/>
                    </a:ext>
                  </a:extLst>
                </a:gridCol>
                <a:gridCol w="581126">
                  <a:extLst>
                    <a:ext uri="{9D8B030D-6E8A-4147-A177-3AD203B41FA5}">
                      <a16:colId xmlns:a16="http://schemas.microsoft.com/office/drawing/2014/main" val="3578839088"/>
                    </a:ext>
                  </a:extLst>
                </a:gridCol>
                <a:gridCol w="510080">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dirty="0">
                          <a:solidFill>
                            <a:schemeClr val="tx1"/>
                          </a:solidFill>
                        </a:rPr>
                        <a:t>Everett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4,471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739561055"/>
              </p:ext>
            </p:extLst>
          </p:nvPr>
        </p:nvGraphicFramePr>
        <p:xfrm>
          <a:off x="2521636" y="2304761"/>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764384574"/>
              </p:ext>
            </p:extLst>
          </p:nvPr>
        </p:nvGraphicFramePr>
        <p:xfrm>
          <a:off x="1219200" y="3322777"/>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2,334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1,208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37.9%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5970" y="1025616"/>
            <a:ext cx="12089822" cy="2215991"/>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71F8C7E-CF52-49C6-A01D-892FA2129F0D}"/>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8483</TotalTime>
  <Words>3431</Words>
  <Application>Microsoft Office PowerPoint</Application>
  <PresentationFormat>Widescreen</PresentationFormat>
  <Paragraphs>760</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Everett</vt:lpstr>
      <vt:lpstr>Everett – Benchmarks</vt:lpstr>
      <vt:lpstr>PowerPoint Presentation</vt:lpstr>
      <vt:lpstr>Vaccine Administration </vt:lpstr>
      <vt:lpstr>Total Doses and Dose Administration Rate/100,000  for Everett Compared to Statewide as of 3/17/2021</vt:lpstr>
      <vt:lpstr>Count and Percentage of Population for First Dose, Partially, and Fully Vaccinated for Everett Compared to Statewide as of 3/17/2021</vt:lpstr>
      <vt:lpstr>Counts and Percentages of Population with a First Dose by Demographics for Everett Compared to Statewide as of 3/17/2021  contd.</vt:lpstr>
      <vt:lpstr>Counts and Percentages of Population with a First Dose by Demographics for Everett Compared to Statewide as of 3/17/2021 </vt:lpstr>
      <vt:lpstr>Counts and Percentages of Population Partially Vaccinated by Demographics for Everett Compared to Statewide as of 3/17/2021 contd.</vt:lpstr>
      <vt:lpstr>Counts and Percentages of Population Partially Vaccinated by Demographics for Everett Compared to Statewide as of 3/17/2021</vt:lpstr>
      <vt:lpstr>Counts and Percentages of Population Fully Vaccinated by Demographics for Everett Compared to Statewide as of 3/17/2021 contd. </vt:lpstr>
      <vt:lpstr>Counts and Percentages of Population Fully Vaccinated by Demographics for Everett Compared to Statewide as of 3/17/2021</vt:lpstr>
      <vt:lpstr>Missing Race/Ethnicity Count and Percentage of Population Vaccinated for Everett Compared to Statewide as of 3/17/2021</vt:lpstr>
      <vt:lpstr>PowerPoint Presentation</vt:lpstr>
      <vt:lpstr>COVID-19 Case Counts and Rates for 20 Prioritized Communities</vt:lpstr>
      <vt:lpstr>Background </vt:lpstr>
      <vt:lpstr> Profile of Everett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384</cp:revision>
  <dcterms:created xsi:type="dcterms:W3CDTF">2021-02-06T16:00:27Z</dcterms:created>
  <dcterms:modified xsi:type="dcterms:W3CDTF">2021-03-18T20:21:20Z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