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72" r:id="rId3"/>
    <p:sldId id="273" r:id="rId4"/>
    <p:sldId id="274" r:id="rId5"/>
    <p:sldId id="275" r:id="rId6"/>
    <p:sldId id="277" r:id="rId7"/>
    <p:sldId id="276" r:id="rId8"/>
    <p:sldId id="261" r:id="rId9"/>
    <p:sldId id="283" r:id="rId10"/>
    <p:sldId id="288" r:id="rId11"/>
    <p:sldId id="287" r:id="rId12"/>
    <p:sldId id="289" r:id="rId13"/>
    <p:sldId id="290" r:id="rId14"/>
    <p:sldId id="292" r:id="rId15"/>
    <p:sldId id="293" r:id="rId16"/>
    <p:sldId id="294" r:id="rId17"/>
    <p:sldId id="291" r:id="rId18"/>
    <p:sldId id="266" r:id="rId19"/>
    <p:sldId id="262" r:id="rId20"/>
    <p:sldId id="282" r:id="rId21"/>
    <p:sldId id="264" r:id="rId22"/>
    <p:sldId id="263" r:id="rId23"/>
    <p:sldId id="296" r:id="rId24"/>
    <p:sldId id="265" r:id="rId25"/>
    <p:sldId id="268" r:id="rId26"/>
    <p:sldId id="271" r:id="rId27"/>
    <p:sldId id="269" r:id="rId28"/>
    <p:sldId id="279" r:id="rId29"/>
    <p:sldId id="280" r:id="rId30"/>
    <p:sldId id="29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21" autoAdjust="0"/>
  </p:normalViewPr>
  <p:slideViewPr>
    <p:cSldViewPr>
      <p:cViewPr>
        <p:scale>
          <a:sx n="60" d="100"/>
          <a:sy n="60" d="100"/>
        </p:scale>
        <p:origin x="-3084" y="-1134"/>
      </p:cViewPr>
      <p:guideLst>
        <p:guide orient="horz" pos="2160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6"/>
    </p:cViewPr>
  </p:sorter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slide" Target="slides/slide18.xml"/>
  <Relationship Id="rId2" Type="http://schemas.openxmlformats.org/officeDocument/2006/relationships/slide" Target="slides/slide1.xml"/>
  <Relationship Id="rId20" Type="http://schemas.openxmlformats.org/officeDocument/2006/relationships/slide" Target="slides/slide19.xml"/>
  <Relationship Id="rId21" Type="http://schemas.openxmlformats.org/officeDocument/2006/relationships/slide" Target="slides/slide20.xml"/>
  <Relationship Id="rId22" Type="http://schemas.openxmlformats.org/officeDocument/2006/relationships/slide" Target="slides/slide21.xml"/>
  <Relationship Id="rId23" Type="http://schemas.openxmlformats.org/officeDocument/2006/relationships/slide" Target="slides/slide22.xml"/>
  <Relationship Id="rId24" Type="http://schemas.openxmlformats.org/officeDocument/2006/relationships/slide" Target="slides/slide23.xml"/>
  <Relationship Id="rId25" Type="http://schemas.openxmlformats.org/officeDocument/2006/relationships/slide" Target="slides/slide24.xml"/>
  <Relationship Id="rId26" Type="http://schemas.openxmlformats.org/officeDocument/2006/relationships/slide" Target="slides/slide25.xml"/>
  <Relationship Id="rId27" Type="http://schemas.openxmlformats.org/officeDocument/2006/relationships/slide" Target="slides/slide26.xml"/>
  <Relationship Id="rId28" Type="http://schemas.openxmlformats.org/officeDocument/2006/relationships/slide" Target="slides/slide27.xml"/>
  <Relationship Id="rId29" Type="http://schemas.openxmlformats.org/officeDocument/2006/relationships/slide" Target="slides/slide28.xml"/>
  <Relationship Id="rId3" Type="http://schemas.openxmlformats.org/officeDocument/2006/relationships/slide" Target="slides/slide2.xml"/>
  <Relationship Id="rId30" Type="http://schemas.openxmlformats.org/officeDocument/2006/relationships/slide" Target="slides/slide29.xml"/>
  <Relationship Id="rId31" Type="http://schemas.openxmlformats.org/officeDocument/2006/relationships/slide" Target="slides/slide30.xml"/>
  <Relationship Id="rId32" Type="http://schemas.openxmlformats.org/officeDocument/2006/relationships/notesMaster" Target="notesMasters/notesMaster1.xml"/>
  <Relationship Id="rId33" Type="http://schemas.openxmlformats.org/officeDocument/2006/relationships/handoutMaster" Target="handoutMasters/handoutMaster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heme" Target="theme/theme1.xml"/>
  <Relationship Id="rId37" Type="http://schemas.openxmlformats.org/officeDocument/2006/relationships/tableStyles" Target="tableStyles.xml"/>
  <Relationship Id="rId38" Type="http://schemas.openxmlformats.org/officeDocument/2006/relationships/customXml" Target="../customXml/item1.xml"/>
  <Relationship Id="rId39" Type="http://schemas.openxmlformats.org/officeDocument/2006/relationships/customXml" Target="../customXml/item2.xml"/>
  <Relationship Id="rId4" Type="http://schemas.openxmlformats.org/officeDocument/2006/relationships/slide" Target="slides/slide3.xml"/>
  <Relationship Id="rId40" Type="http://schemas.openxmlformats.org/officeDocument/2006/relationships/customXml" Target="../customXml/item3.xml"/>
  <Relationship Id="rId41" Type="http://schemas.openxmlformats.org/officeDocument/2006/relationships/customXml" Target="../customXml/item4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charts/_rels/chart1.xml.rels><?xml version="1.0" encoding="UTF-8"?>

<Relationships xmlns="http://schemas.openxmlformats.org/package/2006/relationships">
  <Relationship Id="rId1" Type="http://schemas.openxmlformats.org/officeDocument/2006/relationships/oleObject" TargetMode="External" Target="file://///ESE-FPS-MAL-001/SHARED/ESSA/ESSA%20state%20plan%20development/stakeholder%20engagement/meetings/Supt%20Advisory%20Council/ESSA%20funding.xlsx"/>
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Lbl>
              <c:idx val="5"/>
              <c:layout/>
              <c:showVal val="1"/>
            </c:dLbl>
            <c:delete val="1"/>
            <c:txPr>
              <a:bodyPr/>
              <a:lstStyle/>
              <a:p>
                <a:pPr>
                  <a:defRPr sz="2000" baseline="0"/>
                </a:pPr>
                <a:endParaRPr lang="en-US"/>
              </a:p>
            </c:txPr>
          </c:dLbls>
          <c:cat>
            <c:strRef>
              <c:f>'MA as of 070616'!$H$31:$H$36</c:f>
              <c:strCache>
                <c:ptCount val="6"/>
                <c:pt idx="0">
                  <c:v>Migrant, homeless, N/D, &amp; rural combined</c:v>
                </c:pt>
                <c:pt idx="1">
                  <c:v>Title I, Part B State assessments</c:v>
                </c:pt>
                <c:pt idx="2">
                  <c:v>Title III English language learners</c:v>
                </c:pt>
                <c:pt idx="3">
                  <c:v>Title IV 21st century schools</c:v>
                </c:pt>
                <c:pt idx="4">
                  <c:v>Title II Highly effective teachers</c:v>
                </c:pt>
                <c:pt idx="5">
                  <c:v>Title I, Part A</c:v>
                </c:pt>
              </c:strCache>
            </c:strRef>
          </c:cat>
          <c:val>
            <c:numRef>
              <c:f>'MA as of 070616'!$I$31:$I$36</c:f>
              <c:numCache>
                <c:formatCode>#,##0</c:formatCode>
                <c:ptCount val="6"/>
                <c:pt idx="0">
                  <c:v>4931125</c:v>
                </c:pt>
                <c:pt idx="1">
                  <c:v>6606506</c:v>
                </c:pt>
                <c:pt idx="2">
                  <c:v>15543283.873191116</c:v>
                </c:pt>
                <c:pt idx="3">
                  <c:v>23317333.323051337</c:v>
                </c:pt>
                <c:pt idx="4">
                  <c:v>39943379</c:v>
                </c:pt>
                <c:pt idx="5">
                  <c:v>236640322</c:v>
                </c:pt>
              </c:numCache>
            </c:numRef>
          </c:val>
        </c:ser>
        <c:ser>
          <c:idx val="1"/>
          <c:order val="1"/>
          <c:cat>
            <c:strRef>
              <c:f>'MA as of 070616'!$H$31:$H$36</c:f>
              <c:strCache>
                <c:ptCount val="6"/>
                <c:pt idx="0">
                  <c:v>Migrant, homeless, N/D, &amp; rural combined</c:v>
                </c:pt>
                <c:pt idx="1">
                  <c:v>Title I, Part B State assessments</c:v>
                </c:pt>
                <c:pt idx="2">
                  <c:v>Title III English language learners</c:v>
                </c:pt>
                <c:pt idx="3">
                  <c:v>Title IV 21st century schools</c:v>
                </c:pt>
                <c:pt idx="4">
                  <c:v>Title II Highly effective teachers</c:v>
                </c:pt>
                <c:pt idx="5">
                  <c:v>Title I, Part A</c:v>
                </c:pt>
              </c:strCache>
            </c:strRef>
          </c:cat>
          <c:val>
            <c:numRef>
              <c:f>'MA as of 070616'!$J$31:$J$36</c:f>
              <c:numCache>
                <c:formatCode>0.0%</c:formatCode>
                <c:ptCount val="6"/>
                <c:pt idx="0">
                  <c:v>1.5080725441025939E-2</c:v>
                </c:pt>
                <c:pt idx="1">
                  <c:v>2.0204497576210428E-2</c:v>
                </c:pt>
                <c:pt idx="2">
                  <c:v>4.7535602229414192E-2</c:v>
                </c:pt>
                <c:pt idx="3">
                  <c:v>7.1310766176444829E-2</c:v>
                </c:pt>
                <c:pt idx="4">
                  <c:v>0.12215774937480559</c:v>
                </c:pt>
                <c:pt idx="5">
                  <c:v>0.72371065920209965</c:v>
                </c:pt>
              </c:numCache>
            </c:numRef>
          </c:val>
        </c:ser>
        <c:gapWidth val="0"/>
        <c:overlap val="46"/>
        <c:axId val="80767616"/>
        <c:axId val="80781696"/>
      </c:barChart>
      <c:catAx>
        <c:axId val="80767616"/>
        <c:scaling>
          <c:orientation val="minMax"/>
        </c:scaling>
        <c:axPos val="l"/>
        <c:majorTickMark val="none"/>
        <c:tickLblPos val="nextTo"/>
        <c:txPr>
          <a:bodyPr rot="0" vert="horz" anchor="ctr" anchorCtr="0"/>
          <a:lstStyle/>
          <a:p>
            <a:pPr>
              <a:defRPr sz="2000" baseline="0"/>
            </a:pPr>
            <a:endParaRPr lang="en-US"/>
          </a:p>
        </c:txPr>
        <c:crossAx val="80781696"/>
        <c:crosses val="autoZero"/>
        <c:lblAlgn val="l"/>
        <c:lblOffset val="25"/>
      </c:catAx>
      <c:valAx>
        <c:axId val="80781696"/>
        <c:scaling>
          <c:orientation val="minMax"/>
        </c:scaling>
        <c:delete val="1"/>
        <c:axPos val="b"/>
        <c:numFmt formatCode="#,##0" sourceLinked="1"/>
        <c:tickLblPos val="none"/>
        <c:crossAx val="80767616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856118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3F597-CE17-476A-A5CB-91589ED997B7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724FF-A098-4B60-9000-6891DF098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0011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1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3.xml"/>
</Relationships>

</file>

<file path=ppt/notesSlides/_rels/notesSlide1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4.xml"/>
</Relationships>

</file>

<file path=ppt/notesSlides/_rels/notesSlide1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5.xml"/>
</Relationships>

</file>

<file path=ppt/notesSlides/_rels/notesSlide1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6.xml"/>
</Relationships>

</file>

<file path=ppt/notesSlides/_rels/notesSlide1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7.xml"/>
</Relationships>

</file>

<file path=ppt/notesSlides/_rels/notesSlide1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4.xml"/>
</Relationships>

</file>

<file path=ppt/notesSlides/_rels/notesSlide1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5.xml"/>
</Relationships>

</file>

<file path=ppt/notesSlides/_rels/notesSlide1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8.xml"/>
</Relationships>

</file>

<file path=ppt/notesSlides/_rels/notesSlide1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9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May note that the</a:t>
            </a:r>
            <a:r>
              <a:rPr lang="en-US" baseline="0" smtClean="0"/>
              <a:t> SEA can decide to require that CSR uses be “evidence-based,” not that USED says this must be required</a:t>
            </a: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Can note that “in-field” versus “out-of-field” is still an</a:t>
            </a:r>
            <a:r>
              <a:rPr lang="en-US" baseline="0" smtClean="0"/>
              <a:t> important distinction under ESSA</a:t>
            </a:r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cs typeface="Calibri"/>
              </a:rPr>
              <a:t>Title</a:t>
            </a:r>
            <a:r>
              <a:rPr lang="en-US" sz="1200" baseline="0" dirty="0" smtClean="0">
                <a:cs typeface="Calibri"/>
              </a:rPr>
              <a:t> IV, Part A c</a:t>
            </a:r>
            <a:r>
              <a:rPr lang="en-US" sz="1200" dirty="0" smtClean="0">
                <a:cs typeface="Calibri"/>
              </a:rPr>
              <a:t>reates block entitlement grant to support course access, </a:t>
            </a:r>
            <a:br>
              <a:rPr lang="en-US" sz="1200" dirty="0" smtClean="0">
                <a:cs typeface="Calibri"/>
              </a:rPr>
            </a:br>
            <a:r>
              <a:rPr lang="en-US" sz="1200" dirty="0" smtClean="0">
                <a:cs typeface="Calibri"/>
              </a:rPr>
              <a:t>safe &amp; drug free schools, and digital learning &amp; technology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7301">
              <a:defRPr/>
            </a:pPr>
            <a:r>
              <a:rPr lang="en-US" dirty="0" smtClean="0"/>
              <a:t>Initial</a:t>
            </a:r>
            <a:r>
              <a:rPr lang="en-US" baseline="0" dirty="0" smtClean="0"/>
              <a:t> ESSA estimates based on President’s FFY17 budget proposal.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Initial</a:t>
            </a:r>
            <a:r>
              <a:rPr lang="en-US" baseline="0" dirty="0" smtClean="0"/>
              <a:t> ESSA estimates based on President’s FFY17 budget proposal. Overall ESSA programs down nearly $1M compared to July 16 SY16-17 estimates (final SY16-17 </a:t>
            </a:r>
          </a:p>
          <a:p>
            <a:r>
              <a:rPr lang="en-US" baseline="0" dirty="0" smtClean="0"/>
              <a:t>allocations by December 2016). Title I, Part A estimate is up 1% as compared to 2016-17.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</a:t>
            </a:r>
            <a:r>
              <a:rPr lang="en-US" baseline="0" dirty="0" smtClean="0"/>
              <a:t> ESSA, i</a:t>
            </a:r>
            <a:r>
              <a:rPr lang="en-US" dirty="0" smtClean="0"/>
              <a:t>ndicator of school quality or student success must allow for meaningful</a:t>
            </a:r>
            <a:r>
              <a:rPr lang="en-US" baseline="0" dirty="0" smtClean="0"/>
              <a:t> differentiation in school performance, be valid, reliable, comparable, and statewide, and may include measures of:</a:t>
            </a:r>
          </a:p>
          <a:p>
            <a:r>
              <a:rPr lang="en-US" baseline="0" dirty="0" smtClean="0"/>
              <a:t>Student engagement; educator engagement; student access to and completion of advanced coursework; postsecondary readiness; school climate &amp; safety; et cetera </a:t>
            </a:r>
          </a:p>
          <a:p>
            <a:r>
              <a:rPr lang="en-US" baseline="0" dirty="0" smtClean="0"/>
              <a:t>No more Title III AMAO reporting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gif"/>
  <Relationship Id="rId3" Type="http://schemas.openxmlformats.org/officeDocument/2006/relationships/image" Target="../media/image2.jpe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gif"/>
  <Relationship Id="rId3" Type="http://schemas.openxmlformats.org/officeDocument/2006/relationships/image" Target="../media/image2.jpeg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gif"/>
  <Relationship Id="rId3" Type="http://schemas.openxmlformats.org/officeDocument/2006/relationships/image" Target="../media/image2.jpeg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SE Logo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r="77994"/>
          <a:stretch>
            <a:fillRect/>
          </a:stretch>
        </p:blipFill>
        <p:spPr>
          <a:xfrm>
            <a:off x="5867400" y="-381000"/>
            <a:ext cx="3505200" cy="7745744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33400" y="990601"/>
            <a:ext cx="7772400" cy="1905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6400800" cy="1066800"/>
          </a:xfrm>
        </p:spPr>
        <p:txBody>
          <a:bodyPr anchor="t" anchorCtr="0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2" descr="Massachusetts Department of Elementary and Secondary Education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562600"/>
            <a:ext cx="27146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 Left Hal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285750"/>
            <a:ext cx="4191000" cy="1162050"/>
          </a:xfrm>
        </p:spPr>
        <p:txBody>
          <a:bodyPr anchor="b">
            <a:noAutofit/>
          </a:bodyPr>
          <a:lstStyle>
            <a:lvl1pPr algn="l">
              <a:defRPr sz="4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45720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CE43-016E-449F-9706-26248BFC54AD}" type="datetime1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648200" y="1524000"/>
            <a:ext cx="3886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76200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12775"/>
            <a:ext cx="76200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76200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7493-33A3-4197-917E-EEF3957AB252}" type="datetime1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A307-C7D7-48DF-9A27-B47F9B671EC5}" type="datetime1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274638"/>
            <a:ext cx="5410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243-CC59-4617-A96F-54AAA96641C8}" type="datetime1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3FCE0-82CF-4805-9DFB-E2B0729D46AD}" type="datetime1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4F7B-0081-4992-B1AA-BA7A5348C1F1}" type="datetime1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7924800" cy="63976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7924800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ESE Logo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t="-1145" r="79429" b="6542"/>
          <a:stretch>
            <a:fillRect/>
          </a:stretch>
        </p:blipFill>
        <p:spPr>
          <a:xfrm>
            <a:off x="6895187" y="1828800"/>
            <a:ext cx="2248812" cy="50292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09800"/>
            <a:ext cx="6781800" cy="2895600"/>
          </a:xfrm>
        </p:spPr>
        <p:txBody>
          <a:bodyPr anchor="b" anchorCtr="0">
            <a:noAutofit/>
          </a:bodyPr>
          <a:lstStyle>
            <a:lvl1pPr algn="l"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85800" y="5105401"/>
            <a:ext cx="6781800" cy="685800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2" descr="Massachusetts Department of Elementary and Secondary Education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6019800"/>
            <a:ext cx="2514600" cy="59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ESE Logo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t="-1145" r="79429" b="6542"/>
          <a:stretch>
            <a:fillRect/>
          </a:stretch>
        </p:blipFill>
        <p:spPr>
          <a:xfrm>
            <a:off x="6895187" y="1828800"/>
            <a:ext cx="2248812" cy="50292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09800"/>
            <a:ext cx="6781800" cy="2895600"/>
          </a:xfrm>
        </p:spPr>
        <p:txBody>
          <a:bodyPr anchor="b" anchorCtr="0">
            <a:noAutofit/>
          </a:bodyPr>
          <a:lstStyle>
            <a:lvl1pPr algn="l"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85800" y="5105401"/>
            <a:ext cx="6781800" cy="685800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685800" y="381000"/>
            <a:ext cx="67818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9" name="Picture 2" descr="Massachusetts Department of Elementary and Secondary Education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6019800"/>
            <a:ext cx="2514600" cy="59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B71EE-B44A-4B18-9AB0-96D87421065F}" type="datetime1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3810000" cy="63976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3810000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2904" y="1535113"/>
            <a:ext cx="3811496" cy="63976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2904" y="2174875"/>
            <a:ext cx="3811496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7733-F36D-4647-94D7-3A813009224E}" type="datetime1">
              <a:rPr lang="en-US" smtClean="0"/>
              <a:pPr/>
              <a:t>11/16/2016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A47D-CCBB-410C-ABA0-8A0D02B57B23}" type="datetime1">
              <a:rPr lang="en-US" smtClean="0"/>
              <a:pPr/>
              <a:t>11/16/2016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942B-042A-4609-9073-EEA1CBC01FF6}" type="datetime1">
              <a:rPr lang="en-US" smtClean="0"/>
              <a:pPr/>
              <a:t>11/16/2016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15" Type="http://schemas.openxmlformats.org/officeDocument/2006/relationships/image" Target="../media/image1.gif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ESE_StarLogo_2881_1401_transparent_color.gif"/>
          <p:cNvPicPr>
            <a:picLocks noChangeAspect="1"/>
          </p:cNvPicPr>
          <p:nvPr/>
        </p:nvPicPr>
        <p:blipFill>
          <a:blip r:embed="rId15" cstate="print">
            <a:lum bright="40000"/>
          </a:blip>
          <a:srcRect r="76032"/>
          <a:stretch>
            <a:fillRect/>
          </a:stretch>
        </p:blipFill>
        <p:spPr>
          <a:xfrm>
            <a:off x="8258088" y="4953000"/>
            <a:ext cx="914400" cy="1905000"/>
          </a:xfrm>
          <a:prstGeom prst="rect">
            <a:avLst/>
          </a:prstGeom>
        </p:spPr>
      </p:pic>
      <p:pic>
        <p:nvPicPr>
          <p:cNvPr id="8" name="Picture 7" descr="ESE_StarLogo_2881_1401_transparent_color.gif"/>
          <p:cNvPicPr>
            <a:picLocks noChangeAspect="1"/>
          </p:cNvPicPr>
          <p:nvPr/>
        </p:nvPicPr>
        <p:blipFill>
          <a:blip r:embed="rId15" cstate="print">
            <a:lum bright="40000"/>
          </a:blip>
          <a:srcRect r="76032"/>
          <a:stretch>
            <a:fillRect/>
          </a:stretch>
        </p:blipFill>
        <p:spPr>
          <a:xfrm>
            <a:off x="8258088" y="4953000"/>
            <a:ext cx="914400" cy="1905000"/>
          </a:xfrm>
          <a:prstGeom prst="rect">
            <a:avLst/>
          </a:prstGeom>
        </p:spPr>
      </p:pic>
      <p:pic>
        <p:nvPicPr>
          <p:cNvPr id="7" name="Picture 6" descr="ESE Logo"/>
          <p:cNvPicPr>
            <a:picLocks noChangeAspect="1"/>
          </p:cNvPicPr>
          <p:nvPr/>
        </p:nvPicPr>
        <p:blipFill>
          <a:blip r:embed="rId15" cstate="print">
            <a:lum bright="40000"/>
          </a:blip>
          <a:srcRect r="76032"/>
          <a:stretch>
            <a:fillRect/>
          </a:stretch>
        </p:blipFill>
        <p:spPr>
          <a:xfrm>
            <a:off x="8258088" y="4953000"/>
            <a:ext cx="914400" cy="1905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7924800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22371-60CA-4147-A4C9-1D7022A867E1}" type="datetime1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41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6688" y="5257800"/>
            <a:ext cx="5334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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ê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8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8.xml"/>
  <Relationship Id="rId2" Type="http://schemas.openxmlformats.org/officeDocument/2006/relationships/image" Target="../media/image3.jpeg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9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0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1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3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4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4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.xml"/>
  <Relationship Id="rId2" Type="http://schemas.openxmlformats.org/officeDocument/2006/relationships/notesSlide" Target="../notesSlides/notesSlide2.xml"/>
</Relationships>

</file>

<file path=ppt/slides/_rels/slide2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5.xml"/>
</Relationships>

</file>

<file path=ppt/slides/_rels/slide2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6.xml"/>
</Relationships>

</file>

<file path=ppt/slides/_rels/slide2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.xml"/>
  <Relationship Id="rId2" Type="http://schemas.openxmlformats.org/officeDocument/2006/relationships/notesSlide" Target="../notesSlides/notesSlide17.xml"/>
</Relationships>

</file>

<file path=ppt/slides/_rels/slide2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8.xml"/>
  <Relationship Id="rId2" Type="http://schemas.openxmlformats.org/officeDocument/2006/relationships/notesSlide" Target="../notesSlides/notesSlide18.xml"/>
  <Relationship Id="rId3" Type="http://schemas.openxmlformats.org/officeDocument/2006/relationships/image" Target="../media/image4.jpeg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.xml"/>
  <Relationship Id="rId2" Type="http://schemas.openxmlformats.org/officeDocument/2006/relationships/notesSlide" Target="../notesSlides/notesSlide3.xml"/>
</Relationships>

</file>

<file path=ppt/slides/_rels/slide3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mass.gov/ese/essa"/>
  <Relationship Id="rId3" Type="http://schemas.openxmlformats.org/officeDocument/2006/relationships/hyperlink" TargetMode="External" Target="http://www.ed.gov/ESSA"/>
  <Relationship Id="rId4" Type="http://schemas.openxmlformats.org/officeDocument/2006/relationships/hyperlink" TargetMode="External" Target="mailto:titlei@doe.mass.edu"/>
  <Relationship Id="rId5" Type="http://schemas.openxmlformats.org/officeDocument/2006/relationships/hyperlink" TargetMode="External" Target="mailto:TitleIIAGrants@doe.mass.edu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.xml"/>
  <Relationship Id="rId2" Type="http://schemas.openxmlformats.org/officeDocument/2006/relationships/notesSlide" Target="../notesSlides/notesSlide4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.xml"/>
  <Relationship Id="rId2" Type="http://schemas.openxmlformats.org/officeDocument/2006/relationships/notesSlide" Target="../notesSlides/notesSlide5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.xml"/>
  <Relationship Id="rId2" Type="http://schemas.openxmlformats.org/officeDocument/2006/relationships/notesSlide" Target="../notesSlides/notesSlide6.xml"/>
  <Relationship Id="rId3" Type="http://schemas.openxmlformats.org/officeDocument/2006/relationships/chart" Target="../charts/chart1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7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4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 Student </a:t>
            </a:r>
            <a:br>
              <a:rPr lang="en-US" dirty="0" smtClean="0"/>
            </a:br>
            <a:r>
              <a:rPr lang="en-US" dirty="0" smtClean="0"/>
              <a:t>Succeeds Act (ESSA)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6400800" cy="1371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Fall Title I &amp; Title IIA Statewide Conference</a:t>
            </a:r>
          </a:p>
          <a:p>
            <a:r>
              <a:rPr lang="en-US" sz="2400" dirty="0" smtClean="0"/>
              <a:t>November 3, 2016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Accountability &amp; assistance under ESSA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534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Maintains NCLB’s annual testing requirements</a:t>
            </a:r>
          </a:p>
          <a:p>
            <a:r>
              <a:rPr lang="en-US" dirty="0" smtClean="0"/>
              <a:t>Requires system of “annual meaningful differentiation” for all public schools</a:t>
            </a:r>
            <a:br>
              <a:rPr lang="en-US" dirty="0" smtClean="0"/>
            </a:br>
            <a:endParaRPr lang="en-US" sz="1300" dirty="0" smtClean="0"/>
          </a:p>
          <a:p>
            <a:pPr lvl="1"/>
            <a:r>
              <a:rPr lang="en-US" dirty="0" smtClean="0"/>
              <a:t>Long-term goals &amp; measures of interim progress, for all students and subgroups</a:t>
            </a:r>
          </a:p>
          <a:p>
            <a:pPr lvl="2"/>
            <a:r>
              <a:rPr lang="en-US" dirty="0" smtClean="0"/>
              <a:t>Including test-based proficiency, </a:t>
            </a:r>
            <a:r>
              <a:rPr lang="en-US" i="1" dirty="0" smtClean="0"/>
              <a:t>English language proficiency</a:t>
            </a:r>
            <a:r>
              <a:rPr lang="en-US" dirty="0" smtClean="0"/>
              <a:t>, graduation rates, and indicator of “</a:t>
            </a:r>
            <a:r>
              <a:rPr lang="en-US" i="1" dirty="0" smtClean="0"/>
              <a:t>school quality or student success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May incorporate growth</a:t>
            </a:r>
          </a:p>
          <a:p>
            <a:pPr lvl="1"/>
            <a:r>
              <a:rPr lang="en-US" dirty="0" smtClean="0"/>
              <a:t>Identification of &amp; intervention in lowest performing 5 percent of schools &amp; high schools with graduation rates below 67%</a:t>
            </a:r>
          </a:p>
          <a:p>
            <a:pPr lvl="1"/>
            <a:r>
              <a:rPr lang="en-US" dirty="0" smtClean="0"/>
              <a:t>Identification of &amp; support for schools with low performing subgroups</a:t>
            </a:r>
            <a:endParaRPr lang="en-US" sz="15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Accountability transition timeline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4294967295"/>
          </p:nvPr>
        </p:nvSpPr>
        <p:spPr>
          <a:xfrm>
            <a:off x="0" y="1524000"/>
            <a:ext cx="7924800" cy="4602163"/>
          </a:xfrm>
        </p:spPr>
        <p:txBody>
          <a:bodyPr/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889523"/>
              </p:ext>
            </p:extLst>
          </p:nvPr>
        </p:nvGraphicFramePr>
        <p:xfrm>
          <a:off x="533400" y="2438400"/>
          <a:ext cx="8001000" cy="3373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1200"/>
                <a:gridCol w="1905000"/>
                <a:gridCol w="2057400"/>
                <a:gridCol w="2057400"/>
              </a:tblGrid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April - July</a:t>
                      </a:r>
                      <a:r>
                        <a:rPr lang="en-US" sz="2000" baseline="0" dirty="0" smtClean="0"/>
                        <a:t> 2016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July - October</a:t>
                      </a:r>
                      <a:r>
                        <a:rPr lang="en-US" sz="2000" baseline="0" dirty="0" smtClean="0"/>
                        <a:t> 2016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October - </a:t>
                      </a:r>
                      <a:r>
                        <a:rPr lang="en-US" sz="2000" baseline="0" dirty="0" smtClean="0"/>
                        <a:t>December 2016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December</a:t>
                      </a:r>
                      <a:r>
                        <a:rPr lang="en-US" sz="2000" baseline="0" dirty="0" smtClean="0"/>
                        <a:t> 2016 - March 2017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 smtClean="0">
                          <a:solidFill>
                            <a:schemeClr val="tx2"/>
                          </a:solidFill>
                        </a:rPr>
                        <a:t>Listening</a:t>
                      </a:r>
                      <a:endParaRPr lang="en-US" sz="1800" b="1" i="1" dirty="0">
                        <a:solidFill>
                          <a:schemeClr val="tx2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 smtClean="0">
                          <a:solidFill>
                            <a:schemeClr val="tx2"/>
                          </a:solidFill>
                        </a:rPr>
                        <a:t>Modeling</a:t>
                      </a:r>
                      <a:endParaRPr lang="en-US" sz="1800" b="1" i="1" dirty="0">
                        <a:solidFill>
                          <a:schemeClr val="tx2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 smtClean="0">
                          <a:solidFill>
                            <a:schemeClr val="tx2"/>
                          </a:solidFill>
                        </a:rPr>
                        <a:t>Listening</a:t>
                      </a:r>
                      <a:endParaRPr lang="en-US" sz="1800" b="1" i="1" dirty="0">
                        <a:solidFill>
                          <a:schemeClr val="tx2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 smtClean="0">
                          <a:solidFill>
                            <a:schemeClr val="tx2"/>
                          </a:solidFill>
                        </a:rPr>
                        <a:t>Revising</a:t>
                      </a:r>
                      <a:endParaRPr lang="en-US" sz="1800" b="1" i="1" dirty="0">
                        <a:solidFill>
                          <a:schemeClr val="tx2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algn="ctr"/>
                      <a:endParaRPr lang="en-US" sz="1800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External stakeholders</a:t>
                      </a:r>
                    </a:p>
                    <a:p>
                      <a:pPr algn="ctr"/>
                      <a:endParaRPr lang="en-US" sz="1800" i="0" dirty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ESE staff</a:t>
                      </a:r>
                      <a:endParaRPr lang="en-US" sz="1800" i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ESE staff</a:t>
                      </a:r>
                    </a:p>
                    <a:p>
                      <a:pPr algn="ctr"/>
                      <a:endParaRPr lang="en-US" sz="1800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endParaRPr lang="en-US" sz="1800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BESE</a:t>
                      </a:r>
                      <a:endParaRPr lang="en-US" sz="1800" i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External stakeholders</a:t>
                      </a:r>
                    </a:p>
                    <a:p>
                      <a:pPr algn="ctr"/>
                      <a:endParaRPr lang="en-US" sz="1800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ESE staff</a:t>
                      </a:r>
                      <a:endParaRPr lang="en-US" sz="1800" i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External</a:t>
                      </a:r>
                      <a:r>
                        <a:rPr lang="en-US" sz="1800" i="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stakeholders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ESE staff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solidFill>
                            <a:schemeClr val="tx2"/>
                          </a:solidFill>
                        </a:rPr>
                        <a:t>BESE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2">
                        <a:alphaModFix amt="0"/>
                      </a:blip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8" name="Striped Right Arrow 7" descr="thick, horizontal arrow pointing from left to right"/>
          <p:cNvSpPr/>
          <p:nvPr/>
        </p:nvSpPr>
        <p:spPr>
          <a:xfrm>
            <a:off x="381000" y="1752600"/>
            <a:ext cx="8382000" cy="381000"/>
          </a:xfrm>
          <a:prstGeom prst="stripedRightArrow">
            <a:avLst/>
          </a:prstGeom>
          <a:solidFill>
            <a:schemeClr val="tx1">
              <a:lumMod val="20000"/>
              <a:lumOff val="80000"/>
            </a:schemeClr>
          </a:solidFill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Title I – Allowable uses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Emphasis on: </a:t>
            </a:r>
          </a:p>
          <a:p>
            <a:pPr lvl="1"/>
            <a:r>
              <a:rPr lang="en-US" dirty="0" smtClean="0"/>
              <a:t>Well-rounded education</a:t>
            </a:r>
          </a:p>
          <a:p>
            <a:pPr lvl="1"/>
            <a:r>
              <a:rPr lang="en-US" dirty="0" smtClean="0"/>
              <a:t>Early childhood programs, and transition from PK to elementary school</a:t>
            </a:r>
          </a:p>
          <a:p>
            <a:pPr lvl="1"/>
            <a:r>
              <a:rPr lang="en-US" dirty="0" smtClean="0"/>
              <a:t>Dual- or concurrent-enrollment programs in secondary schools</a:t>
            </a:r>
          </a:p>
          <a:p>
            <a:pPr lvl="1"/>
            <a:r>
              <a:rPr lang="en-US" dirty="0" smtClean="0"/>
              <a:t>Such supports as behavioral, counseling, &amp; mental health programs, mentoring, access to advanced coursework (</a:t>
            </a:r>
            <a:r>
              <a:rPr lang="en-US" dirty="0" err="1" smtClean="0"/>
              <a:t>Schoolwide</a:t>
            </a:r>
            <a:r>
              <a:rPr lang="en-US" dirty="0" smtClean="0"/>
              <a:t> programs)</a:t>
            </a:r>
          </a:p>
          <a:p>
            <a:pPr lvl="1"/>
            <a:r>
              <a:rPr lang="en-US" dirty="0" smtClean="0"/>
              <a:t>“Evidence-based” supports &amp; interventions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Title I – Supplement not supplant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Title I funds must still supplement, and not supplant, state and local spending</a:t>
            </a:r>
          </a:p>
          <a:p>
            <a:endParaRPr lang="en-US" dirty="0" smtClean="0"/>
          </a:p>
          <a:p>
            <a:r>
              <a:rPr lang="en-US" dirty="0" smtClean="0"/>
              <a:t>But method for testing compliance has changed - no more individual cost test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District must instead demonstrate that methodology used to allocate state &amp; local funds to Title I schools results in each Title I school receiving state &amp; local funding it would receive if not a Title I school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Title I – </a:t>
            </a:r>
            <a:r>
              <a:rPr lang="en-US" sz="4000" dirty="0" err="1" smtClean="0"/>
              <a:t>Schoolwide</a:t>
            </a:r>
            <a:r>
              <a:rPr lang="en-US" sz="4000" dirty="0" smtClean="0"/>
              <a:t> program waivers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may waive 40% poverty threshold for </a:t>
            </a:r>
            <a:r>
              <a:rPr lang="en-US" dirty="0" err="1" smtClean="0"/>
              <a:t>Schoolwide</a:t>
            </a:r>
            <a:r>
              <a:rPr lang="en-US" dirty="0" smtClean="0"/>
              <a:t> programs upon request and demonstration that </a:t>
            </a:r>
            <a:r>
              <a:rPr lang="en-US" dirty="0" err="1" smtClean="0"/>
              <a:t>Schoolwide</a:t>
            </a:r>
            <a:r>
              <a:rPr lang="en-US" dirty="0" smtClean="0"/>
              <a:t> program would best serve needs of students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Title I – Equitable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Proportional share of funds for private school services calculated based on total amount of district grant, before any reservations</a:t>
            </a:r>
          </a:p>
          <a:p>
            <a:pPr lvl="1"/>
            <a:r>
              <a:rPr lang="en-US" dirty="0" smtClean="0"/>
              <a:t>May be calculated annually or every two years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State required to notify private schools of amounts available to support equitable services in each district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State required to identify ombudsman to oversee equitable services for private schools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144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Title I – Children and youth in foster care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9248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ESSA requires ESE and districts to work collaboratively with Department of Children and Families (DCF) to ensure educational stability for children in foster care</a:t>
            </a:r>
          </a:p>
          <a:p>
            <a:r>
              <a:rPr lang="en-US" dirty="0" smtClean="0"/>
              <a:t>Title I districts must:</a:t>
            </a:r>
          </a:p>
          <a:p>
            <a:pPr lvl="1"/>
            <a:r>
              <a:rPr lang="en-US" dirty="0" smtClean="0"/>
              <a:t>Designate a foster care point of contact to work with DCF point of contact</a:t>
            </a:r>
          </a:p>
          <a:p>
            <a:pPr lvl="1"/>
            <a:r>
              <a:rPr lang="en-US" dirty="0" smtClean="0"/>
              <a:t>Allow a student in foster care to remain in school of origin, if it is in student’s best interest to do so</a:t>
            </a:r>
          </a:p>
          <a:p>
            <a:pPr lvl="1"/>
            <a:r>
              <a:rPr lang="en-US" dirty="0" smtClean="0"/>
              <a:t>If student in foster care does not remain in school of origin, enroll student immediately without requiring usual records</a:t>
            </a:r>
          </a:p>
          <a:p>
            <a:pPr lvl="1"/>
            <a:r>
              <a:rPr lang="en-US" dirty="0" smtClean="0"/>
              <a:t>Work collaboratively with DCF to determine procedures and funding for transportation of students remaining in school of origin</a:t>
            </a:r>
          </a:p>
          <a:p>
            <a:r>
              <a:rPr lang="en-US" dirty="0" smtClean="0"/>
              <a:t>Foster care provisions take effect 12/10/16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Title I – Allocations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010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Structure for formula grants is unchanged but approach to funding low performing schools will change</a:t>
            </a:r>
          </a:p>
          <a:p>
            <a:pPr lvl="1"/>
            <a:r>
              <a:rPr lang="en-US" dirty="0" smtClean="0"/>
              <a:t>Increase state reservation for Title I school improvement from 4 percent to 7 percent</a:t>
            </a:r>
          </a:p>
          <a:p>
            <a:pPr lvl="1"/>
            <a:r>
              <a:rPr lang="en-US" dirty="0" smtClean="0"/>
              <a:t>Turnaround grant funding from USED eliminated</a:t>
            </a:r>
          </a:p>
          <a:p>
            <a:pPr lvl="1"/>
            <a:r>
              <a:rPr lang="en-US" dirty="0" smtClean="0"/>
              <a:t>For FY18 (year 1 of ESSA), hold harmless for district Title I allocations is suspended – hold harmless returns beginning in FY19</a:t>
            </a:r>
          </a:p>
          <a:p>
            <a:r>
              <a:rPr lang="en-US" dirty="0" smtClean="0"/>
              <a:t>ESE will share preliminary FY18 Title I allocations with districts in spring 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Transferability (“flexing”)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719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Beginning in FY18, districts will be able to transfer up to 100 percent of:</a:t>
            </a:r>
            <a:br>
              <a:rPr lang="en-US" dirty="0" smtClean="0"/>
            </a:br>
            <a:endParaRPr lang="en-US" sz="1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Title IIA or Title IVA (new student support grant) funds </a:t>
            </a:r>
            <a:r>
              <a:rPr lang="en-US" b="1" dirty="0" smtClean="0"/>
              <a:t>into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Title I</a:t>
            </a:r>
          </a:p>
          <a:p>
            <a:pPr lvl="2"/>
            <a:r>
              <a:rPr lang="en-US" dirty="0" smtClean="0"/>
              <a:t>Title III</a:t>
            </a:r>
          </a:p>
          <a:p>
            <a:pPr lvl="2"/>
            <a:r>
              <a:rPr lang="en-US" dirty="0" smtClean="0"/>
              <a:t>Title V Rural Education Grants *</a:t>
            </a:r>
            <a:br>
              <a:rPr lang="en-US" dirty="0" smtClean="0"/>
            </a:br>
            <a:endParaRPr lang="en-US" sz="12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Title IVA </a:t>
            </a:r>
            <a:r>
              <a:rPr lang="en-US" b="1" dirty="0" smtClean="0"/>
              <a:t>into</a:t>
            </a:r>
            <a:r>
              <a:rPr lang="en-US" dirty="0" smtClean="0"/>
              <a:t> Title IIA, or vice versa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 smtClean="0"/>
          </a:p>
          <a:p>
            <a:pPr marL="514350" indent="-457200"/>
            <a:r>
              <a:rPr lang="en-US" dirty="0" smtClean="0"/>
              <a:t>Flexing out of Title I, III, or V is not allowed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i="1" dirty="0" smtClean="0">
              <a:solidFill>
                <a:srgbClr val="FF0000"/>
              </a:solidFill>
            </a:endParaRPr>
          </a:p>
          <a:p>
            <a:endParaRPr lang="en-US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60960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Only a small number of MA districts are eligible for Rural Education Grants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ESSA &amp; TITLE IIA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432671B-C679-4927-ABBF-FF2D84449277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610600" cy="838200"/>
          </a:xfrm>
        </p:spPr>
        <p:txBody>
          <a:bodyPr anchor="b" anchorCtr="0">
            <a:normAutofit fontScale="25000" lnSpcReduction="2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en-US" sz="4000" dirty="0" smtClean="0">
              <a:latin typeface="Georgia"/>
              <a:cs typeface="Georgia"/>
            </a:endParaRPr>
          </a:p>
          <a:p>
            <a:endParaRPr lang="en-US" sz="4000" dirty="0" smtClean="0">
              <a:latin typeface="Georgia"/>
              <a:cs typeface="Georgia"/>
            </a:endParaRPr>
          </a:p>
          <a:p>
            <a:r>
              <a:rPr lang="en-US" sz="14400" dirty="0" smtClean="0">
                <a:latin typeface="Georgia"/>
                <a:cs typeface="Georgia"/>
              </a:rPr>
              <a:t>Goals of this presentation</a:t>
            </a:r>
            <a:endParaRPr lang="en-US" sz="14400" dirty="0">
              <a:latin typeface="Georgia"/>
              <a:cs typeface="Georgia"/>
            </a:endParaRPr>
          </a:p>
        </p:txBody>
      </p:sp>
      <p:sp>
        <p:nvSpPr>
          <p:cNvPr id="9" name="Content Placeholder 6"/>
          <p:cNvSpPr>
            <a:spLocks noGrp="1"/>
          </p:cNvSpPr>
          <p:nvPr/>
        </p:nvSpPr>
        <p:spPr>
          <a:xfrm>
            <a:off x="228600" y="1295400"/>
            <a:ext cx="8458200" cy="52578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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en-US" sz="2400" b="1" dirty="0" smtClean="0">
                <a:cs typeface="Calibri"/>
              </a:rPr>
              <a:t>Provide an overview </a:t>
            </a:r>
            <a:r>
              <a:rPr lang="en-US" sz="2400" dirty="0" smtClean="0">
                <a:cs typeface="Calibri"/>
              </a:rPr>
              <a:t>of the federal Every Student Succeeds Act (ESSA),</a:t>
            </a:r>
            <a:r>
              <a:rPr lang="en-US" sz="2400" b="1" dirty="0" smtClean="0">
                <a:cs typeface="Calibri"/>
              </a:rPr>
              <a:t> </a:t>
            </a:r>
            <a:r>
              <a:rPr lang="en-US" sz="2400" dirty="0" smtClean="0">
                <a:cs typeface="Calibri"/>
              </a:rPr>
              <a:t>including:</a:t>
            </a:r>
          </a:p>
          <a:p>
            <a:pPr marL="857250" lvl="1" indent="-400050"/>
            <a:r>
              <a:rPr lang="en-US" sz="1800" dirty="0" smtClean="0">
                <a:cs typeface="Calibri"/>
              </a:rPr>
              <a:t>Programs authorized under the law</a:t>
            </a:r>
          </a:p>
          <a:p>
            <a:pPr marL="857250" lvl="1" indent="-400050"/>
            <a:r>
              <a:rPr lang="en-US" sz="1800" dirty="0" smtClean="0">
                <a:cs typeface="Calibri"/>
              </a:rPr>
              <a:t>Anticipated funding levels for Massachusetts</a:t>
            </a:r>
          </a:p>
          <a:p>
            <a:pPr marL="457200" indent="-457200">
              <a:buAutoNum type="arabicPeriod"/>
            </a:pPr>
            <a:endParaRPr lang="en-US" sz="2400" dirty="0" smtClean="0">
              <a:cs typeface="Calibri"/>
            </a:endParaRP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en-US" sz="2400" b="1" dirty="0" smtClean="0">
                <a:cs typeface="Calibri"/>
              </a:rPr>
              <a:t>Highlight key changes </a:t>
            </a:r>
            <a:r>
              <a:rPr lang="en-US" sz="2400" dirty="0" smtClean="0">
                <a:cs typeface="Calibri"/>
              </a:rPr>
              <a:t>under the law to Title I and Title IIA</a:t>
            </a:r>
            <a:r>
              <a:rPr lang="en-US" sz="2400" b="1" dirty="0" smtClean="0">
                <a:cs typeface="Calibri"/>
              </a:rPr>
              <a:t/>
            </a:r>
            <a:br>
              <a:rPr lang="en-US" sz="2400" b="1" dirty="0" smtClean="0">
                <a:cs typeface="Calibri"/>
              </a:rPr>
            </a:br>
            <a:endParaRPr lang="en-US" sz="2400" b="1" dirty="0" smtClean="0">
              <a:cs typeface="Calibri"/>
            </a:endParaRP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en-US" sz="2400" b="1" dirty="0" smtClean="0">
                <a:cs typeface="Calibri"/>
              </a:rPr>
              <a:t>Discuss projected timeline and steps for transitioning </a:t>
            </a:r>
            <a:r>
              <a:rPr lang="en-US" sz="2400" dirty="0" smtClean="0">
                <a:cs typeface="Calibri"/>
              </a:rPr>
              <a:t>to the requirements of the new law by the beginning of SY2017-18, including development of consolidated state plan</a:t>
            </a:r>
            <a:r>
              <a:rPr lang="en-US" sz="1600" dirty="0" smtClean="0">
                <a:cs typeface="Calibri"/>
              </a:rPr>
              <a:t/>
            </a:r>
            <a:br>
              <a:rPr lang="en-US" sz="1600" dirty="0" smtClean="0">
                <a:cs typeface="Calibri"/>
              </a:rPr>
            </a:br>
            <a:endParaRPr lang="en-US" sz="2000" dirty="0" smtClean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759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Key Title IIA changes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876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Definition of professional development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Allowable uses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Flexing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“Evidence-based” practices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Highly Qualified Teacher “HQT” requirements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Grant applications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Allocations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Equitable services for private schools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Title IIA – What “PD” means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USED definition of professional development now more closely aligns with MA definition</a:t>
            </a:r>
          </a:p>
          <a:p>
            <a:r>
              <a:rPr lang="en-US" dirty="0" smtClean="0"/>
              <a:t>Refers to activities that are:</a:t>
            </a:r>
          </a:p>
          <a:p>
            <a:pPr lvl="1"/>
            <a:r>
              <a:rPr lang="en-US" dirty="0" smtClean="0"/>
              <a:t>Sustained (not stand-alone, one-day, or short-term workshops)</a:t>
            </a:r>
          </a:p>
          <a:p>
            <a:pPr lvl="1"/>
            <a:r>
              <a:rPr lang="en-US" dirty="0" smtClean="0"/>
              <a:t>Intensive</a:t>
            </a:r>
          </a:p>
          <a:p>
            <a:pPr lvl="1"/>
            <a:r>
              <a:rPr lang="en-US" dirty="0" smtClean="0"/>
              <a:t>Collaborative</a:t>
            </a:r>
          </a:p>
          <a:p>
            <a:pPr lvl="1"/>
            <a:r>
              <a:rPr lang="en-US" dirty="0" smtClean="0"/>
              <a:t>Job-embedded</a:t>
            </a:r>
          </a:p>
          <a:p>
            <a:pPr lvl="1"/>
            <a:r>
              <a:rPr lang="en-US" dirty="0" smtClean="0"/>
              <a:t>Data-driven </a:t>
            </a:r>
          </a:p>
          <a:p>
            <a:pPr lvl="1"/>
            <a:r>
              <a:rPr lang="en-US" dirty="0" smtClean="0"/>
              <a:t>Classroom-focused</a:t>
            </a:r>
          </a:p>
          <a:p>
            <a:pPr lvl="1">
              <a:buNone/>
            </a:pPr>
            <a:r>
              <a:rPr lang="en-US" sz="1600" i="1" dirty="0" smtClean="0"/>
              <a:t>Section 8101(42)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Title IIA – Allowable uses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of TIIA allocations can now include:</a:t>
            </a:r>
          </a:p>
          <a:p>
            <a:pPr lvl="1"/>
            <a:r>
              <a:rPr lang="en-US" dirty="0" smtClean="0"/>
              <a:t>PD for </a:t>
            </a:r>
            <a:r>
              <a:rPr lang="en-US" i="1" dirty="0" smtClean="0"/>
              <a:t>all</a:t>
            </a:r>
            <a:r>
              <a:rPr lang="en-US" dirty="0" smtClean="0"/>
              <a:t> educators, </a:t>
            </a:r>
            <a:r>
              <a:rPr lang="en-US" b="1" dirty="0" smtClean="0"/>
              <a:t>not only core academic teachers</a:t>
            </a:r>
          </a:p>
          <a:p>
            <a:pPr lvl="1"/>
            <a:r>
              <a:rPr lang="en-US" dirty="0" smtClean="0"/>
              <a:t>Training for leaders, teachers and paraprofessionals serving </a:t>
            </a:r>
            <a:r>
              <a:rPr lang="en-US" b="1" dirty="0" smtClean="0"/>
              <a:t>early childhood education</a:t>
            </a:r>
            <a:endParaRPr lang="en-US" dirty="0" smtClean="0"/>
          </a:p>
          <a:p>
            <a:pPr lvl="1"/>
            <a:r>
              <a:rPr lang="en-US" dirty="0" smtClean="0"/>
              <a:t>Stipends and/or substitute coverage that allows </a:t>
            </a:r>
            <a:r>
              <a:rPr lang="en-US" b="1" dirty="0" smtClean="0"/>
              <a:t>collaborative educator work</a:t>
            </a:r>
            <a:r>
              <a:rPr lang="en-US" dirty="0" smtClean="0"/>
              <a:t> (planning, observations, </a:t>
            </a:r>
            <a:r>
              <a:rPr lang="en-US" b="1" dirty="0" smtClean="0"/>
              <a:t>curriculum writing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Districts </a:t>
            </a:r>
            <a:r>
              <a:rPr lang="en-US" b="1" dirty="0" smtClean="0"/>
              <a:t>strongly encouraged </a:t>
            </a:r>
            <a:r>
              <a:rPr lang="en-US" dirty="0" smtClean="0"/>
              <a:t>to </a:t>
            </a:r>
            <a:r>
              <a:rPr lang="en-US" smtClean="0"/>
              <a:t>use funds for mentoring and </a:t>
            </a:r>
            <a:r>
              <a:rPr lang="en-US" dirty="0" smtClean="0"/>
              <a:t>to address inequities in subgroups’ access to excellent educators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Transferability (“flexing”)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719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Beginning in FY18, districts will be able to transfer up to 100 percent of:</a:t>
            </a:r>
            <a:br>
              <a:rPr lang="en-US" dirty="0" smtClean="0"/>
            </a:br>
            <a:endParaRPr lang="en-US" sz="1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Title IIA or Title IVA (new student support grant) funds </a:t>
            </a:r>
            <a:r>
              <a:rPr lang="en-US" b="1" dirty="0" smtClean="0"/>
              <a:t>into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Title I</a:t>
            </a:r>
          </a:p>
          <a:p>
            <a:pPr lvl="2"/>
            <a:r>
              <a:rPr lang="en-US" dirty="0" smtClean="0"/>
              <a:t>Title III</a:t>
            </a:r>
          </a:p>
          <a:p>
            <a:pPr lvl="2"/>
            <a:r>
              <a:rPr lang="en-US" dirty="0" smtClean="0"/>
              <a:t>Title V Rural Education Grants *</a:t>
            </a:r>
            <a:br>
              <a:rPr lang="en-US" dirty="0" smtClean="0"/>
            </a:br>
            <a:endParaRPr lang="en-US" sz="12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Title IVA </a:t>
            </a:r>
            <a:r>
              <a:rPr lang="en-US" b="1" dirty="0" smtClean="0"/>
              <a:t>into</a:t>
            </a:r>
            <a:r>
              <a:rPr lang="en-US" dirty="0" smtClean="0"/>
              <a:t> Title IIA, or vice versa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 smtClean="0"/>
          </a:p>
          <a:p>
            <a:pPr marL="514350" indent="-457200"/>
            <a:r>
              <a:rPr lang="en-US" dirty="0" smtClean="0"/>
              <a:t>Flexing out of Title I, III, or V is not allowed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i="1" dirty="0" smtClean="0">
              <a:solidFill>
                <a:srgbClr val="FF0000"/>
              </a:solidFill>
            </a:endParaRPr>
          </a:p>
          <a:p>
            <a:endParaRPr lang="en-US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60960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Only a small number of MA districts are eligible for Rural Education Grants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Title IIA – Based in evidence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can require that PD and Class-Size Reduction be “evidence-based”</a:t>
            </a:r>
          </a:p>
          <a:p>
            <a:pPr marL="342900" lvl="1" indent="-342900">
              <a:buNone/>
            </a:pPr>
            <a:r>
              <a:rPr lang="en-US" sz="1600" i="1" dirty="0" smtClean="0"/>
              <a:t>     Section 2103(b)(3)(D) and (E)</a:t>
            </a:r>
            <a:endParaRPr lang="en-US" dirty="0" smtClean="0"/>
          </a:p>
          <a:p>
            <a:pPr lvl="1"/>
            <a:r>
              <a:rPr lang="en-US" dirty="0" smtClean="0"/>
              <a:t>For example, can be based on student growth and/or educator performance data</a:t>
            </a:r>
          </a:p>
          <a:p>
            <a:r>
              <a:rPr lang="en-US" dirty="0" smtClean="0"/>
              <a:t>Federal guidance notes: “many class size and professional development activities have resulted in negligible impacts for many students” </a:t>
            </a:r>
            <a:r>
              <a:rPr lang="en-US" sz="1600" i="1" dirty="0" smtClean="0"/>
              <a:t>p. 32</a:t>
            </a:r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Title IIA – Highly Qualified Teacher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sym typeface="Wingdings" pitchFamily="2" charset="2"/>
              </a:rPr>
              <a:t>M</a:t>
            </a:r>
            <a:r>
              <a:rPr lang="en-US" dirty="0" smtClean="0"/>
              <a:t>eeting requirements for a “Highly Qualified Teacher” no longer applies under ESSA</a:t>
            </a:r>
          </a:p>
          <a:p>
            <a:r>
              <a:rPr lang="en-US" dirty="0" smtClean="0">
                <a:sym typeface="Wingdings" pitchFamily="2" charset="2"/>
              </a:rPr>
              <a:t>No longer required to notify parents if a teacher is not HQT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 Districts must notify parents that they may request information on professional qualifications of teachers &amp; paraprofessionals, as appropriate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914400"/>
          </a:xfrm>
        </p:spPr>
        <p:txBody>
          <a:bodyPr>
            <a:noAutofit/>
          </a:bodyPr>
          <a:lstStyle/>
          <a:p>
            <a:r>
              <a:rPr lang="en-US" sz="4000" dirty="0" smtClean="0"/>
              <a:t>Title IIA – Allocations 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3% for principal and school leader support</a:t>
            </a:r>
          </a:p>
          <a:p>
            <a:pPr lvl="1"/>
            <a:r>
              <a:rPr lang="en-US" dirty="0" smtClean="0"/>
              <a:t>In general, used for work on principals and other school leaders</a:t>
            </a:r>
          </a:p>
          <a:p>
            <a:pPr lvl="1"/>
            <a:r>
              <a:rPr lang="en-US" dirty="0" smtClean="0"/>
              <a:t>Primarily sent back to districts in the form of competitive grants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Title IIA – Private school participation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Beginning in FY18, equitable share for private schools will be a </a:t>
            </a:r>
            <a:r>
              <a:rPr lang="en-US" b="1" dirty="0" smtClean="0"/>
              <a:t>proportion of </a:t>
            </a:r>
            <a:r>
              <a:rPr lang="en-US" b="1" u="sng" dirty="0" smtClean="0"/>
              <a:t>total</a:t>
            </a:r>
            <a:r>
              <a:rPr lang="en-US" b="1" dirty="0" smtClean="0"/>
              <a:t> LEA allocation</a:t>
            </a:r>
            <a:endParaRPr lang="en-US" dirty="0" smtClean="0"/>
          </a:p>
          <a:p>
            <a:pPr lvl="1"/>
            <a:r>
              <a:rPr lang="en-US" dirty="0" smtClean="0"/>
              <a:t>Does not matter how the LEA uses its allocation, including if the LEA uses it for flexing, program administration, or Class-Size Reduction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432671B-C679-4927-ABBF-FF2D84449277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610600" cy="838200"/>
          </a:xfrm>
        </p:spPr>
        <p:txBody>
          <a:bodyPr anchor="b" anchorCtr="0">
            <a:normAutofit fontScale="925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4000" dirty="0" smtClean="0">
                <a:latin typeface="Georgia"/>
                <a:cs typeface="Georgia"/>
              </a:rPr>
              <a:t>How will ESE transition to the new law?</a:t>
            </a:r>
            <a:endParaRPr lang="en-US" sz="14400" dirty="0">
              <a:latin typeface="Georgia"/>
              <a:cs typeface="Georgia"/>
            </a:endParaRPr>
          </a:p>
        </p:txBody>
      </p:sp>
      <p:sp>
        <p:nvSpPr>
          <p:cNvPr id="9" name="Content Placeholder 6"/>
          <p:cNvSpPr>
            <a:spLocks noGrp="1"/>
          </p:cNvSpPr>
          <p:nvPr/>
        </p:nvSpPr>
        <p:spPr>
          <a:xfrm>
            <a:off x="228600" y="1143000"/>
            <a:ext cx="8763000" cy="51816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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-457200"/>
            <a:r>
              <a:rPr lang="en-US" dirty="0" smtClean="0"/>
              <a:t>Planning and transition now through 2016-17</a:t>
            </a:r>
          </a:p>
          <a:p>
            <a:pPr marL="457200" lvl="1" indent="-457200"/>
            <a:r>
              <a:rPr lang="en-US" dirty="0" smtClean="0"/>
              <a:t>Full implementation of the law during 2017-18</a:t>
            </a:r>
          </a:p>
          <a:p>
            <a:pPr marL="457200" lvl="1" indent="-457200"/>
            <a:endParaRPr lang="en-US" dirty="0" smtClean="0"/>
          </a:p>
          <a:p>
            <a:pPr marL="457200" lvl="1" indent="-457200"/>
            <a:r>
              <a:rPr lang="en-US" dirty="0" smtClean="0"/>
              <a:t>Anticipated timeline &amp; major activities for ESE</a:t>
            </a:r>
          </a:p>
          <a:p>
            <a:pPr marL="457200" lvl="1" indent="-457200"/>
            <a:endParaRPr lang="en-US" dirty="0" smtClean="0"/>
          </a:p>
          <a:p>
            <a:pPr marL="457200" lvl="1" indent="-457200"/>
            <a:endParaRPr lang="en-US" dirty="0" smtClean="0"/>
          </a:p>
          <a:p>
            <a:pPr marL="457200" lvl="1" indent="-457200"/>
            <a:endParaRPr lang="en-US" dirty="0" smtClean="0"/>
          </a:p>
          <a:p>
            <a:pPr marL="457200" lvl="1" indent="-457200"/>
            <a:endParaRPr lang="en-US" dirty="0" smtClean="0"/>
          </a:p>
          <a:p>
            <a:pPr marL="457200" lvl="1" indent="-457200"/>
            <a:endParaRPr lang="en-US" dirty="0" smtClean="0"/>
          </a:p>
          <a:p>
            <a:pPr marL="457200" lvl="1" indent="-457200"/>
            <a:r>
              <a:rPr lang="en-US" dirty="0" smtClean="0"/>
              <a:t>U.S. Department of Education has begun regulatory process</a:t>
            </a:r>
          </a:p>
          <a:p>
            <a:pPr marL="457200" lvl="1" indent="-457200"/>
            <a:r>
              <a:rPr lang="en-US" dirty="0" smtClean="0"/>
              <a:t>ESE plans to submit consolidated state plan in March 2017</a:t>
            </a:r>
          </a:p>
          <a:p>
            <a:pPr marL="457200" lvl="2" indent="-457200"/>
            <a:endParaRPr lang="en-US" sz="2400" dirty="0" smtClean="0"/>
          </a:p>
          <a:p>
            <a:pPr marL="857250" lvl="1" indent="-457200">
              <a:buNone/>
            </a:pPr>
            <a:r>
              <a:rPr lang="en-US" sz="1200" dirty="0" smtClean="0">
                <a:cs typeface="Calibri"/>
              </a:rPr>
              <a:t/>
            </a:r>
            <a:br>
              <a:rPr lang="en-US" sz="1200" dirty="0" smtClean="0">
                <a:cs typeface="Calibri"/>
              </a:rPr>
            </a:br>
            <a:endParaRPr lang="en-US" sz="1600" dirty="0" smtClean="0">
              <a:cs typeface="Calibri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62000" y="2971800"/>
          <a:ext cx="8001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28194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Spring/Summer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Fall/Winter</a:t>
                      </a:r>
                      <a:r>
                        <a:rPr lang="en-US" baseline="0" dirty="0" smtClean="0"/>
                        <a:t>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Fall 2017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Gather input, opinions, &amp;</a:t>
                      </a:r>
                      <a:r>
                        <a:rPr lang="en-US" baseline="0" dirty="0" smtClean="0"/>
                        <a:t> advice from broad range of stakeholders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Continue communication with stakeholders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Implement</a:t>
                      </a:r>
                      <a:r>
                        <a:rPr lang="en-US" baseline="0" dirty="0" smtClean="0"/>
                        <a:t> changes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Hold</a:t>
                      </a:r>
                      <a:r>
                        <a:rPr lang="en-US" baseline="0" dirty="0" smtClean="0"/>
                        <a:t> i</a:t>
                      </a:r>
                      <a:r>
                        <a:rPr lang="en-US" dirty="0" smtClean="0"/>
                        <a:t>nternal planning</a:t>
                      </a:r>
                      <a:r>
                        <a:rPr lang="en-US" baseline="0" dirty="0" smtClean="0"/>
                        <a:t> discussions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Finalize proposed plans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0759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DF47B-86F0-4480-9F46-EA92CE2CFA8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pic>
        <p:nvPicPr>
          <p:cNvPr id="11270" name="Picture 6" descr="QuestionMark Colorful Question Mark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152400"/>
            <a:ext cx="4286250" cy="62293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4363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432671B-C679-4927-ABBF-FF2D84449277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610600" cy="838200"/>
          </a:xfrm>
        </p:spPr>
        <p:txBody>
          <a:bodyPr anchor="b" anchorCtr="0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4000" dirty="0" smtClean="0">
                <a:latin typeface="Georgia"/>
                <a:cs typeface="Georgia"/>
              </a:rPr>
              <a:t>What is ESSA?</a:t>
            </a:r>
            <a:endParaRPr lang="en-US" sz="14400" dirty="0">
              <a:latin typeface="Georgia"/>
              <a:cs typeface="Georgia"/>
            </a:endParaRPr>
          </a:p>
        </p:txBody>
      </p:sp>
      <p:sp>
        <p:nvSpPr>
          <p:cNvPr id="9" name="Content Placeholder 6"/>
          <p:cNvSpPr>
            <a:spLocks noGrp="1"/>
          </p:cNvSpPr>
          <p:nvPr/>
        </p:nvSpPr>
        <p:spPr>
          <a:xfrm>
            <a:off x="228600" y="1295400"/>
            <a:ext cx="8610600" cy="52578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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sz="2400" dirty="0" smtClean="0">
                <a:cs typeface="Calibri"/>
              </a:rPr>
              <a:t>ESSA comprises nine “Titles”, the majority of which provide funding to states and school districts</a:t>
            </a:r>
          </a:p>
          <a:p>
            <a:pPr marL="857250" lvl="1" indent="-457200"/>
            <a:r>
              <a:rPr lang="en-US" sz="2000" dirty="0" smtClean="0">
                <a:cs typeface="Calibri"/>
              </a:rPr>
              <a:t>2017-18 school year = first year of funding under ESSA</a:t>
            </a:r>
          </a:p>
          <a:p>
            <a:pPr marL="457200" indent="-457200"/>
            <a:endParaRPr lang="en-US" sz="2400" dirty="0" smtClean="0">
              <a:cs typeface="Calibri"/>
            </a:endParaRPr>
          </a:p>
          <a:p>
            <a:pPr marL="457200" indent="-457200"/>
            <a:r>
              <a:rPr lang="en-US" sz="2400" dirty="0" smtClean="0">
                <a:cs typeface="Calibri"/>
              </a:rPr>
              <a:t>In return for funding, states and school districts must comply with requirements of the law</a:t>
            </a:r>
          </a:p>
          <a:p>
            <a:pPr marL="457200" indent="-457200">
              <a:buNone/>
            </a:pPr>
            <a:endParaRPr lang="en-US" sz="2000" dirty="0" smtClean="0">
              <a:cs typeface="Calibri"/>
            </a:endParaRPr>
          </a:p>
          <a:p>
            <a:pPr marL="457200" indent="-457200">
              <a:buNone/>
            </a:pPr>
            <a:r>
              <a:rPr lang="en-US" sz="1200" dirty="0" smtClean="0">
                <a:cs typeface="Calibri"/>
              </a:rPr>
              <a:t/>
            </a:r>
            <a:br>
              <a:rPr lang="en-US" sz="1200" dirty="0" smtClean="0">
                <a:cs typeface="Calibri"/>
              </a:rPr>
            </a:br>
            <a:endParaRPr lang="en-US" sz="1600" dirty="0" smtClean="0"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7590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For more information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6021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2600" dirty="0" smtClean="0">
                <a:latin typeface="+mn-lt"/>
              </a:rPr>
              <a:t>Massachusetts ESSA website: </a:t>
            </a:r>
            <a:r>
              <a:rPr lang="en-US" sz="2600" dirty="0" smtClean="0">
                <a:latin typeface="+mn-lt"/>
                <a:hlinkClick r:id="rId2"/>
              </a:rPr>
              <a:t>www.mass.gov/ese/essa</a:t>
            </a:r>
            <a:r>
              <a:rPr lang="en-US" sz="2600" dirty="0" smtClean="0">
                <a:latin typeface="+mn-lt"/>
              </a:rPr>
              <a:t/>
            </a:r>
            <a:br>
              <a:rPr lang="en-US" sz="2600" dirty="0" smtClean="0">
                <a:latin typeface="+mn-lt"/>
              </a:rPr>
            </a:br>
            <a:r>
              <a:rPr lang="en-US" sz="2600" dirty="0" smtClean="0">
                <a:latin typeface="+mn-lt"/>
              </a:rPr>
              <a:t>  </a:t>
            </a:r>
          </a:p>
          <a:p>
            <a:pPr>
              <a:lnSpc>
                <a:spcPct val="50000"/>
              </a:lnSpc>
              <a:spcBef>
                <a:spcPct val="45000"/>
              </a:spcBef>
              <a:buNone/>
            </a:pPr>
            <a:r>
              <a:rPr lang="en-US" sz="2600" dirty="0" smtClean="0">
                <a:latin typeface="+mn-lt"/>
              </a:rPr>
              <a:t>U.S. Dept of Education ESSA website: </a:t>
            </a:r>
            <a:r>
              <a:rPr lang="en-US" sz="2600" dirty="0" smtClean="0">
                <a:latin typeface="+mn-lt"/>
                <a:hlinkClick r:id="rId3"/>
              </a:rPr>
              <a:t>www.ed.gov/ESSA</a:t>
            </a:r>
            <a:endParaRPr lang="en-US" sz="2600" dirty="0" smtClean="0">
              <a:latin typeface="+mn-lt"/>
            </a:endParaRPr>
          </a:p>
          <a:p>
            <a:pPr marL="573088" indent="-395288">
              <a:lnSpc>
                <a:spcPct val="50000"/>
              </a:lnSpc>
              <a:spcBef>
                <a:spcPct val="45000"/>
              </a:spcBef>
              <a:buNone/>
            </a:pPr>
            <a:r>
              <a:rPr lang="en-US" sz="2600" dirty="0" smtClean="0">
                <a:latin typeface="+mn-lt"/>
              </a:rPr>
              <a:t>- Guidance, proposed regulations, and other materials</a:t>
            </a:r>
          </a:p>
          <a:p>
            <a:pPr>
              <a:lnSpc>
                <a:spcPct val="50000"/>
              </a:lnSpc>
              <a:spcBef>
                <a:spcPct val="45000"/>
              </a:spcBef>
              <a:buNone/>
            </a:pPr>
            <a:r>
              <a:rPr lang="en-US" sz="2600" dirty="0" smtClean="0">
                <a:latin typeface="+mn-lt"/>
              </a:rPr>
              <a:t> </a:t>
            </a:r>
          </a:p>
          <a:p>
            <a:pPr>
              <a:lnSpc>
                <a:spcPct val="50000"/>
              </a:lnSpc>
              <a:spcBef>
                <a:spcPct val="45000"/>
              </a:spcBef>
              <a:buNone/>
            </a:pPr>
            <a:endParaRPr lang="en-US" sz="2600" dirty="0" smtClean="0">
              <a:latin typeface="+mn-lt"/>
            </a:endParaRPr>
          </a:p>
          <a:p>
            <a:pPr>
              <a:lnSpc>
                <a:spcPct val="50000"/>
              </a:lnSpc>
              <a:spcBef>
                <a:spcPct val="45000"/>
              </a:spcBef>
              <a:buNone/>
            </a:pPr>
            <a:r>
              <a:rPr lang="en-US" sz="2400" dirty="0" smtClean="0">
                <a:latin typeface="+mn-lt"/>
              </a:rPr>
              <a:t>Title I team e-mail: </a:t>
            </a:r>
            <a:r>
              <a:rPr lang="en-US" sz="2400" dirty="0" smtClean="0">
                <a:latin typeface="+mn-lt"/>
                <a:hlinkClick r:id="rId4"/>
              </a:rPr>
              <a:t>titlei@doe.mass.edu</a:t>
            </a:r>
            <a:endParaRPr lang="en-US" sz="2400" dirty="0" smtClean="0">
              <a:latin typeface="+mn-lt"/>
            </a:endParaRPr>
          </a:p>
          <a:p>
            <a:pPr>
              <a:lnSpc>
                <a:spcPct val="50000"/>
              </a:lnSpc>
              <a:spcBef>
                <a:spcPct val="45000"/>
              </a:spcBef>
              <a:buNone/>
            </a:pPr>
            <a:endParaRPr lang="en-US" sz="2400" dirty="0" smtClean="0">
              <a:latin typeface="+mn-lt"/>
            </a:endParaRPr>
          </a:p>
          <a:p>
            <a:pPr>
              <a:lnSpc>
                <a:spcPct val="50000"/>
              </a:lnSpc>
              <a:spcBef>
                <a:spcPct val="45000"/>
              </a:spcBef>
              <a:buNone/>
            </a:pPr>
            <a:r>
              <a:rPr lang="en-US" sz="2400" dirty="0" smtClean="0">
                <a:latin typeface="+mn-lt"/>
              </a:rPr>
              <a:t>Title IIA team e-mail: </a:t>
            </a:r>
            <a:r>
              <a:rPr lang="en-US" sz="2400" dirty="0" smtClean="0">
                <a:latin typeface="+mn-lt"/>
                <a:hlinkClick r:id="rId5"/>
              </a:rPr>
              <a:t>TitleIIAGrants@doe.mass.edu</a:t>
            </a:r>
            <a:r>
              <a:rPr lang="en-US" sz="2400" dirty="0" smtClean="0">
                <a:latin typeface="+mn-lt"/>
              </a:rPr>
              <a:t>  </a:t>
            </a:r>
          </a:p>
          <a:p>
            <a:pPr>
              <a:lnSpc>
                <a:spcPct val="50000"/>
              </a:lnSpc>
              <a:spcBef>
                <a:spcPct val="45000"/>
              </a:spcBef>
              <a:buNone/>
            </a:pPr>
            <a:endParaRPr lang="en-US" sz="3200" dirty="0" smtClean="0">
              <a:latin typeface="+mn-lt"/>
            </a:endParaRPr>
          </a:p>
          <a:p>
            <a:pPr>
              <a:lnSpc>
                <a:spcPct val="50000"/>
              </a:lnSpc>
              <a:spcBef>
                <a:spcPct val="45000"/>
              </a:spcBef>
              <a:buNone/>
            </a:pPr>
            <a:endParaRPr lang="en-US" sz="3200" dirty="0" smtClean="0">
              <a:latin typeface="+mn-lt"/>
            </a:endParaRPr>
          </a:p>
          <a:p>
            <a:pPr>
              <a:lnSpc>
                <a:spcPct val="50000"/>
              </a:lnSpc>
              <a:spcBef>
                <a:spcPct val="45000"/>
              </a:spcBef>
              <a:buNone/>
            </a:pPr>
            <a:endParaRPr lang="en-US" sz="3200" dirty="0" smtClean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Massachusetts Department of Elementary and Secondary Education</a:t>
            </a:r>
            <a:endParaRPr lang="en-US"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>
                <a:latin typeface="Calibri" pitchFamily="34" charset="0"/>
              </a:rPr>
              <a:pPr/>
              <a:t>30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432671B-C679-4927-ABBF-FF2D84449277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610600" cy="838200"/>
          </a:xfrm>
        </p:spPr>
        <p:txBody>
          <a:bodyPr anchor="b" anchorCtr="0">
            <a:normAutofit fontScale="925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4000" dirty="0" smtClean="0">
                <a:latin typeface="Georgia"/>
                <a:cs typeface="Georgia"/>
              </a:rPr>
              <a:t>What programs does ESSA authorize?</a:t>
            </a:r>
            <a:endParaRPr lang="en-US" sz="14400" dirty="0">
              <a:latin typeface="Georgia"/>
              <a:cs typeface="Georgia"/>
            </a:endParaRPr>
          </a:p>
        </p:txBody>
      </p:sp>
      <p:sp>
        <p:nvSpPr>
          <p:cNvPr id="9" name="Content Placeholder 6"/>
          <p:cNvSpPr>
            <a:spLocks noGrp="1"/>
          </p:cNvSpPr>
          <p:nvPr/>
        </p:nvSpPr>
        <p:spPr>
          <a:xfrm>
            <a:off x="228600" y="1295400"/>
            <a:ext cx="8458200" cy="52578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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None/>
            </a:pPr>
            <a:r>
              <a:rPr lang="en-US" sz="1200" dirty="0" smtClean="0">
                <a:cs typeface="Calibri"/>
              </a:rPr>
              <a:t/>
            </a:r>
            <a:br>
              <a:rPr lang="en-US" sz="1200" dirty="0" smtClean="0">
                <a:cs typeface="Calibri"/>
              </a:rPr>
            </a:br>
            <a:endParaRPr lang="en-US" sz="1600" dirty="0" smtClean="0">
              <a:cs typeface="Calibri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1143000"/>
          <a:ext cx="87630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034"/>
                <a:gridCol w="6949966"/>
              </a:tblGrid>
              <a:tr h="355065"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621364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Title 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Improving the academic achievement of the disadvantaged</a:t>
                      </a:r>
                      <a:endParaRPr lang="en-US" b="1" dirty="0"/>
                    </a:p>
                  </a:txBody>
                  <a:tcPr/>
                </a:tc>
              </a:tr>
              <a:tr h="355065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Title I, Part A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Improving basic programs operated by LEAs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55065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I, Part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State assessment grants</a:t>
                      </a:r>
                      <a:endParaRPr lang="en-US" dirty="0"/>
                    </a:p>
                  </a:txBody>
                  <a:tcPr/>
                </a:tc>
              </a:tr>
              <a:tr h="355065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I, Part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Education of migratory children</a:t>
                      </a:r>
                      <a:endParaRPr lang="en-US" dirty="0"/>
                    </a:p>
                  </a:txBody>
                  <a:tcPr/>
                </a:tc>
              </a:tr>
              <a:tr h="355065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I, Part 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baseline="0" dirty="0" smtClean="0"/>
                        <a:t>Programs for neglected, delinquent, or at-risk children &amp; youth</a:t>
                      </a:r>
                      <a:endParaRPr lang="en-US" dirty="0"/>
                    </a:p>
                  </a:txBody>
                  <a:tcPr/>
                </a:tc>
              </a:tr>
              <a:tr h="355065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I, Part 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Flexibility for equitable per-pupil funding</a:t>
                      </a:r>
                      <a:endParaRPr lang="en-US" dirty="0"/>
                    </a:p>
                  </a:txBody>
                  <a:tcPr/>
                </a:tc>
              </a:tr>
              <a:tr h="355065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I, Part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General provisions</a:t>
                      </a:r>
                      <a:endParaRPr lang="en-US" dirty="0"/>
                    </a:p>
                  </a:txBody>
                  <a:tcPr/>
                </a:tc>
              </a:tr>
              <a:tr h="621364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Title II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Preparing, training &amp; recruiting</a:t>
                      </a:r>
                      <a:r>
                        <a:rPr lang="en-US" b="1" baseline="0" dirty="0" smtClean="0"/>
                        <a:t> high-quality teachers, principals, or other school leaders </a:t>
                      </a:r>
                      <a:endParaRPr lang="en-US" b="1" dirty="0"/>
                    </a:p>
                  </a:txBody>
                  <a:tcPr/>
                </a:tc>
              </a:tr>
              <a:tr h="355065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Title II, Part A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Supporting effective instruction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55065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II, Part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National activities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21364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Title III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Language instruction</a:t>
                      </a:r>
                      <a:r>
                        <a:rPr lang="en-US" b="1" baseline="0" dirty="0" smtClean="0"/>
                        <a:t> for English learners &amp; immigrant students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0759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432671B-C679-4927-ABBF-FF2D84449277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610600" cy="838200"/>
          </a:xfrm>
        </p:spPr>
        <p:txBody>
          <a:bodyPr anchor="b" anchorCtr="0">
            <a:normAutofit fontScale="925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4000" dirty="0" smtClean="0">
                <a:cs typeface="Georgia"/>
              </a:rPr>
              <a:t>What programs does ESSA authorize?</a:t>
            </a:r>
            <a:endParaRPr lang="en-US" sz="14400" dirty="0">
              <a:cs typeface="Georgia"/>
            </a:endParaRPr>
          </a:p>
        </p:txBody>
      </p:sp>
      <p:sp>
        <p:nvSpPr>
          <p:cNvPr id="9" name="Content Placeholder 6"/>
          <p:cNvSpPr>
            <a:spLocks noGrp="1"/>
          </p:cNvSpPr>
          <p:nvPr/>
        </p:nvSpPr>
        <p:spPr>
          <a:xfrm>
            <a:off x="228600" y="1295400"/>
            <a:ext cx="8458200" cy="52578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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None/>
            </a:pPr>
            <a:r>
              <a:rPr lang="en-US" sz="1200" dirty="0" smtClean="0">
                <a:cs typeface="Calibri"/>
              </a:rPr>
              <a:t/>
            </a:r>
            <a:br>
              <a:rPr lang="en-US" sz="1200" dirty="0" smtClean="0">
                <a:cs typeface="Calibri"/>
              </a:rPr>
            </a:br>
            <a:endParaRPr lang="en-US" sz="1600" dirty="0" smtClean="0">
              <a:cs typeface="Calibri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" y="1143000"/>
          <a:ext cx="88392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6858000"/>
              </a:tblGrid>
              <a:tr h="360680"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Title IV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21</a:t>
                      </a:r>
                      <a:r>
                        <a:rPr lang="en-US" b="1" baseline="30000" dirty="0" smtClean="0"/>
                        <a:t>st</a:t>
                      </a:r>
                      <a:r>
                        <a:rPr lang="en-US" b="1" dirty="0" smtClean="0"/>
                        <a:t> century</a:t>
                      </a:r>
                      <a:r>
                        <a:rPr lang="en-US" b="1" baseline="0" dirty="0" smtClean="0"/>
                        <a:t> schools</a:t>
                      </a:r>
                      <a:endParaRPr lang="en-US" b="1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IV,</a:t>
                      </a:r>
                      <a:r>
                        <a:rPr lang="en-US" baseline="0" dirty="0" smtClean="0"/>
                        <a:t> Part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Student support &amp; academic enrichment grants 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[NEW]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IV, Part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21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century community</a:t>
                      </a:r>
                      <a:r>
                        <a:rPr lang="en-US" baseline="0" dirty="0" smtClean="0"/>
                        <a:t> learning centers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IV, Part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Expanding</a:t>
                      </a:r>
                      <a:r>
                        <a:rPr lang="en-US" baseline="0" dirty="0" smtClean="0"/>
                        <a:t> opportunity through quality charter schools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</a:t>
                      </a:r>
                      <a:r>
                        <a:rPr lang="en-US" baseline="0" dirty="0" smtClean="0"/>
                        <a:t> IV, Part 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Magnet schools assistance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</a:t>
                      </a:r>
                      <a:r>
                        <a:rPr lang="en-US" baseline="0" dirty="0" smtClean="0"/>
                        <a:t> IV, Part 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Family engagement in education programs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</a:t>
                      </a:r>
                      <a:r>
                        <a:rPr lang="en-US" baseline="0" dirty="0" smtClean="0"/>
                        <a:t> IV, Part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National</a:t>
                      </a:r>
                      <a:r>
                        <a:rPr lang="en-US" baseline="0" dirty="0" smtClean="0"/>
                        <a:t> activities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0" indent="0"/>
                      <a:r>
                        <a:rPr lang="en-US" b="1" dirty="0" smtClean="0"/>
                        <a:t>Title</a:t>
                      </a:r>
                      <a:r>
                        <a:rPr lang="en-US" b="1" baseline="0" dirty="0" smtClean="0"/>
                        <a:t> 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en-US" b="1" dirty="0" smtClean="0"/>
                        <a:t>Flexibility &amp;</a:t>
                      </a:r>
                      <a:r>
                        <a:rPr lang="en-US" b="1" baseline="0" dirty="0" smtClean="0"/>
                        <a:t> accountability</a:t>
                      </a:r>
                      <a:endParaRPr lang="en-US" b="1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0" indent="0"/>
                      <a:r>
                        <a:rPr lang="en-US" b="1" dirty="0" smtClean="0"/>
                        <a:t>Title VI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en-US" b="1" dirty="0" smtClean="0"/>
                        <a:t>Indian, Native</a:t>
                      </a:r>
                      <a:r>
                        <a:rPr lang="en-US" b="1" baseline="0" dirty="0" smtClean="0"/>
                        <a:t> Hawaiian, &amp; Alaska Native education</a:t>
                      </a:r>
                      <a:endParaRPr lang="en-US" b="1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0" indent="0"/>
                      <a:r>
                        <a:rPr lang="en-US" b="1" dirty="0" smtClean="0"/>
                        <a:t>Title VII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en-US" b="1" dirty="0" smtClean="0"/>
                        <a:t>Impact Aid</a:t>
                      </a:r>
                      <a:endParaRPr lang="en-US" b="1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0" indent="0"/>
                      <a:r>
                        <a:rPr lang="en-US" b="1" dirty="0" smtClean="0"/>
                        <a:t>Title VIII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en-US" b="1" dirty="0" smtClean="0"/>
                        <a:t>General provisions</a:t>
                      </a:r>
                      <a:endParaRPr lang="en-US" b="1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0" indent="0"/>
                      <a:r>
                        <a:rPr lang="en-US" b="1" dirty="0" smtClean="0"/>
                        <a:t>Title</a:t>
                      </a:r>
                      <a:r>
                        <a:rPr lang="en-US" b="1" baseline="0" dirty="0" smtClean="0"/>
                        <a:t> IX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en-US" b="1" dirty="0" smtClean="0"/>
                        <a:t>Education for the homeless and other laws</a:t>
                      </a:r>
                      <a:endParaRPr lang="en-US" b="1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 IX, Part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Homeless children and youths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169863" indent="0"/>
                      <a:r>
                        <a:rPr lang="en-US" dirty="0" smtClean="0"/>
                        <a:t>Title</a:t>
                      </a:r>
                      <a:r>
                        <a:rPr lang="en-US" baseline="0" dirty="0" smtClean="0"/>
                        <a:t> IX, Part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dirty="0" smtClean="0"/>
                        <a:t>Miscellaneous;</a:t>
                      </a:r>
                      <a:r>
                        <a:rPr lang="en-US" baseline="0" dirty="0" smtClean="0"/>
                        <a:t> other laws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including preschool grants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0759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432671B-C679-4927-ABBF-FF2D84449277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915400" cy="838200"/>
          </a:xfrm>
        </p:spPr>
        <p:txBody>
          <a:bodyPr anchor="b" anchorCtr="0">
            <a:normAutofit fontScale="925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4000" dirty="0" smtClean="0">
                <a:latin typeface="Georgia"/>
                <a:cs typeface="Georgia"/>
              </a:rPr>
              <a:t>Initial MA funding estimates under ESSA</a:t>
            </a:r>
            <a:endParaRPr lang="en-US" sz="14400" dirty="0">
              <a:latin typeface="Georgia"/>
              <a:cs typeface="Georgia"/>
            </a:endParaRPr>
          </a:p>
        </p:txBody>
      </p:sp>
      <p:sp>
        <p:nvSpPr>
          <p:cNvPr id="9" name="Content Placeholder 6"/>
          <p:cNvSpPr>
            <a:spLocks noGrp="1"/>
          </p:cNvSpPr>
          <p:nvPr/>
        </p:nvSpPr>
        <p:spPr>
          <a:xfrm>
            <a:off x="228600" y="1143000"/>
            <a:ext cx="8610600" cy="51816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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None/>
            </a:pPr>
            <a:r>
              <a:rPr lang="en-US" sz="1200" dirty="0" smtClean="0">
                <a:cs typeface="Calibri"/>
              </a:rPr>
              <a:t/>
            </a:r>
            <a:br>
              <a:rPr lang="en-US" sz="1200" dirty="0" smtClean="0">
                <a:cs typeface="Calibri"/>
              </a:rPr>
            </a:br>
            <a:endParaRPr lang="en-US" sz="1600" dirty="0" smtClean="0"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63246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FFY2017 (school year 2017-18) estimates, as of July 2016</a:t>
            </a:r>
          </a:p>
        </p:txBody>
      </p:sp>
      <p:graphicFrame>
        <p:nvGraphicFramePr>
          <p:cNvPr id="11" name="Chart 10"/>
          <p:cNvGraphicFramePr/>
          <p:nvPr/>
        </p:nvGraphicFramePr>
        <p:xfrm>
          <a:off x="381000" y="990600"/>
          <a:ext cx="8001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30759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Initial estimates for SY2017-18 (first year of ESSA implementation) compared to SY2016-17 indicate:</a:t>
            </a:r>
          </a:p>
          <a:p>
            <a:pPr lvl="1"/>
            <a:r>
              <a:rPr lang="en-US" dirty="0" smtClean="0"/>
              <a:t>27 percent increase in Title IV 21st Century Schools </a:t>
            </a:r>
          </a:p>
          <a:p>
            <a:pPr lvl="1"/>
            <a:r>
              <a:rPr lang="en-US" dirty="0" smtClean="0"/>
              <a:t>7 percent increase in Title III English Learners</a:t>
            </a:r>
          </a:p>
          <a:p>
            <a:pPr lvl="1"/>
            <a:r>
              <a:rPr lang="en-US" dirty="0" smtClean="0"/>
              <a:t>3 percent decrease in Title II Effective Instruction</a:t>
            </a:r>
          </a:p>
          <a:p>
            <a:pPr lvl="1"/>
            <a:r>
              <a:rPr lang="en-US" dirty="0" smtClean="0"/>
              <a:t>1 percent increase in Title I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Flat funding across all ESSA programs combined</a:t>
            </a:r>
          </a:p>
          <a:p>
            <a:pPr lvl="1"/>
            <a:endParaRPr lang="en-US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432671B-C679-4927-ABBF-FF2D84449277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610600" cy="838200"/>
          </a:xfrm>
        </p:spPr>
        <p:txBody>
          <a:bodyPr anchor="b" anchorCtr="0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4000" dirty="0" smtClean="0">
                <a:latin typeface="Georgia"/>
                <a:cs typeface="Georgia"/>
              </a:rPr>
              <a:t>How will ESSA funding impact MA?</a:t>
            </a:r>
            <a:endParaRPr lang="en-US" sz="14400" dirty="0">
              <a:latin typeface="Georgia"/>
              <a:cs typeface="Georgia"/>
            </a:endParaRPr>
          </a:p>
        </p:txBody>
      </p:sp>
      <p:sp>
        <p:nvSpPr>
          <p:cNvPr id="9" name="Content Placeholder 6"/>
          <p:cNvSpPr>
            <a:spLocks noGrp="1"/>
          </p:cNvSpPr>
          <p:nvPr/>
        </p:nvSpPr>
        <p:spPr>
          <a:xfrm>
            <a:off x="228600" y="1143000"/>
            <a:ext cx="8610600" cy="51816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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None/>
            </a:pPr>
            <a:r>
              <a:rPr lang="en-US" sz="1200" dirty="0" smtClean="0">
                <a:cs typeface="Calibri"/>
              </a:rPr>
              <a:t/>
            </a:r>
            <a:br>
              <a:rPr lang="en-US" sz="1200" dirty="0" smtClean="0">
                <a:cs typeface="Calibri"/>
              </a:rPr>
            </a:br>
            <a:endParaRPr lang="en-US" sz="1600" dirty="0" smtClean="0"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759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 &amp; TITLE 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Key Title I changes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305800" cy="4876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Accountability system design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Allowable uses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Supplement not supplant demonstration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Schoolwide</a:t>
            </a:r>
            <a:r>
              <a:rPr lang="en-US" sz="2400" dirty="0" smtClean="0"/>
              <a:t> program waivers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Equitable services for private schools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Children &amp; youth in foster care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Allocations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Transferability (“flexing”)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7_ESE_Template">
  <a:themeElements>
    <a:clrScheme name="ESE">
      <a:dk1>
        <a:srgbClr val="0D1969"/>
      </a:dk1>
      <a:lt1>
        <a:sysClr val="window" lastClr="FFFFFF"/>
      </a:lt1>
      <a:dk2>
        <a:srgbClr val="0D1969"/>
      </a:dk2>
      <a:lt2>
        <a:srgbClr val="EEECE1"/>
      </a:lt2>
      <a:accent1>
        <a:srgbClr val="E86B01"/>
      </a:accent1>
      <a:accent2>
        <a:srgbClr val="0D1969"/>
      </a:accent2>
      <a:accent3>
        <a:srgbClr val="FBC40E"/>
      </a:accent3>
      <a:accent4>
        <a:srgbClr val="006600"/>
      </a:accent4>
      <a:accent5>
        <a:srgbClr val="C00000"/>
      </a:accent5>
      <a:accent6>
        <a:srgbClr val="800080"/>
      </a:accent6>
      <a:hlink>
        <a:srgbClr val="0000FF"/>
      </a:hlink>
      <a:folHlink>
        <a:srgbClr val="7F7F7F"/>
      </a:folHlink>
    </a:clrScheme>
    <a:fontScheme name="ESE">
      <a:majorFont>
        <a:latin typeface="Georgi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_rels/item2.xml.rels><?xml version="1.0" encoding="UTF-8"?>

<Relationships xmlns="http://schemas.openxmlformats.org/package/2006/relationships">
  <Relationship Id="rId1" Type="http://schemas.openxmlformats.org/officeDocument/2006/relationships/customXmlProps" Target="itemProps2.xml"/>
</Relationships>

</file>

<file path=customXml/_rels/item3.xml.rels><?xml version="1.0" encoding="UTF-8"?>

<Relationships xmlns="http://schemas.openxmlformats.org/package/2006/relationships">
  <Relationship Id="rId1" Type="http://schemas.openxmlformats.org/officeDocument/2006/relationships/customXmlProps" Target="itemProps3.xml"/>
</Relationships>

</file>

<file path=customXml/_rels/item4.xml.rels><?xml version="1.0" encoding="UTF-8"?>

<Relationships xmlns="http://schemas.openxmlformats.org/package/2006/relationships">
  <Relationship Id="rId1" Type="http://schemas.openxmlformats.org/officeDocument/2006/relationships/customXmlProps" Target="itemProps4.xml"/>
</Relationships>
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4261BFE874874F899C38CF9C771BFF" ma:contentTypeVersion="7" ma:contentTypeDescription="Create a new document." ma:contentTypeScope="" ma:versionID="3a5a55f13e9bb649c79d8b6e4cc9fe8c">
  <xsd:schema xmlns:xsd="http://www.w3.org/2001/XMLSchema" xmlns:xs="http://www.w3.org/2001/XMLSchema" xmlns:p="http://schemas.microsoft.com/office/2006/metadata/properties" xmlns:ns2="0a4e05da-b9bc-4326-ad73-01ef31b95567" xmlns:ns3="733efe1c-5bbe-4968-87dc-d400e65c879f" targetNamespace="http://schemas.microsoft.com/office/2006/metadata/properties" ma:root="true" ma:fieldsID="9f746412060615af2bac066d19f8186c" ns2:_="" ns3:_="">
    <xsd:import namespace="0a4e05da-b9bc-4326-ad73-01ef31b95567"/>
    <xsd:import namespace="733efe1c-5bbe-4968-87dc-d400e65c879f"/>
    <xsd:element name="properties">
      <xsd:complexType>
        <xsd:sequence>
          <xsd:element name="documentManagement">
            <xsd:complexType>
              <xsd:all>
                <xsd:element ref="ns2:_vti_RoutingExistingPropertie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e05da-b9bc-4326-ad73-01ef31b95567" elementFormDefault="qualified">
    <xsd:import namespace="http://schemas.microsoft.com/office/2006/documentManagement/types"/>
    <xsd:import namespace="http://schemas.microsoft.com/office/infopath/2007/PartnerControls"/>
    <xsd:element name="_vti_RoutingExistingProperties" ma:index="8" nillable="true" ma:displayName="Original Properties" ma:hidden="true" ma:internalName="_vti_RoutingExistingProperti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3efe1c-5bbe-4968-87dc-d400e65c879f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DropOffZoneRoutingForm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ti_RoutingExistingProperties xmlns="0a4e05da-b9bc-4326-ad73-01ef31b95567" xsi:nil="true"/>
    <_dlc_DocIdPersistId xmlns="733efe1c-5bbe-4968-87dc-d400e65c879f">true</_dlc_DocIdPersistId>
    <_dlc_DocId xmlns="733efe1c-5bbe-4968-87dc-d400e65c879f">DESE-231-29435</_dlc_DocId>
    <_dlc_DocIdUrl xmlns="733efe1c-5bbe-4968-87dc-d400e65c879f">
      <Url>https://sharepoint.doemass.org/ese/webteam/cps/_layouts/DocIdRedir.aspx?ID=DESE-231-29435</Url>
      <Description>DESE-231-29435</Description>
    </_dlc_DocIdUrl>
  </documentManagement>
</p:properties>
</file>

<file path=customXml/itemProps1.xml><?xml version="1.0" encoding="utf-8"?>
<ds:datastoreItem xmlns:ds="http://schemas.openxmlformats.org/officeDocument/2006/customXml" ds:itemID="{1827A90B-C19B-4609-8BC9-9D8BA45D1D2C}"/>
</file>

<file path=customXml/itemProps2.xml><?xml version="1.0" encoding="utf-8"?>
<ds:datastoreItem xmlns:ds="http://schemas.openxmlformats.org/officeDocument/2006/customXml" ds:itemID="{80895040-2A12-4DDA-89E9-C80586092CE9}"/>
</file>

<file path=customXml/itemProps3.xml><?xml version="1.0" encoding="utf-8"?>
<ds:datastoreItem xmlns:ds="http://schemas.openxmlformats.org/officeDocument/2006/customXml" ds:itemID="{611E8EAF-5CC8-4484-828A-AA42EA18FEC8}"/>
</file>

<file path=customXml/itemProps4.xml><?xml version="1.0" encoding="utf-8"?>
<ds:datastoreItem xmlns:ds="http://schemas.openxmlformats.org/officeDocument/2006/customXml" ds:itemID="{E839DC8B-737D-4AD8-8FD8-E0245E8B8B3D}"/>
</file>

<file path=docProps/app.xml><?xml version="1.0" encoding="utf-8"?>
<Properties xmlns="http://schemas.openxmlformats.org/officeDocument/2006/extended-properties" xmlns:vt="http://schemas.openxmlformats.org/officeDocument/2006/docPropsVTypes">
  <Template>2007_ESE_Template</Template>
  <TotalTime>655</TotalTime>
  <Words>1760</Words>
  <Application>Microsoft Office PowerPoint</Application>
  <PresentationFormat>On-screen Show (4:3)</PresentationFormat>
  <Paragraphs>334</Paragraphs>
  <Slides>30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2007_ESE_Template</vt:lpstr>
      <vt:lpstr>Every Student  Succeeds Act (ESSA)</vt:lpstr>
      <vt:lpstr>Slide 2</vt:lpstr>
      <vt:lpstr>Slide 3</vt:lpstr>
      <vt:lpstr>Slide 4</vt:lpstr>
      <vt:lpstr>Slide 5</vt:lpstr>
      <vt:lpstr>Slide 6</vt:lpstr>
      <vt:lpstr>Slide 7</vt:lpstr>
      <vt:lpstr>ESSA &amp; TITLE I</vt:lpstr>
      <vt:lpstr>Key Title I changes</vt:lpstr>
      <vt:lpstr>Accountability &amp; assistance under ESSA</vt:lpstr>
      <vt:lpstr>Accountability transition timeline</vt:lpstr>
      <vt:lpstr>Title I – Allowable uses</vt:lpstr>
      <vt:lpstr>Title I – Supplement not supplant</vt:lpstr>
      <vt:lpstr>Title I – Schoolwide program waivers</vt:lpstr>
      <vt:lpstr>Title I – Equitable services</vt:lpstr>
      <vt:lpstr>Title I – Children and youth in foster care</vt:lpstr>
      <vt:lpstr>Title I – Allocations</vt:lpstr>
      <vt:lpstr>Transferability (“flexing”)</vt:lpstr>
      <vt:lpstr>ESSA &amp; TITLE IIA</vt:lpstr>
      <vt:lpstr>Key Title IIA changes</vt:lpstr>
      <vt:lpstr>Title IIA – What “PD” means</vt:lpstr>
      <vt:lpstr>Title IIA – Allowable uses</vt:lpstr>
      <vt:lpstr>Transferability (“flexing”)</vt:lpstr>
      <vt:lpstr>Title IIA – Based in evidence</vt:lpstr>
      <vt:lpstr>Title IIA – Highly Qualified Teacher</vt:lpstr>
      <vt:lpstr>Title IIA – Allocations </vt:lpstr>
      <vt:lpstr>Title IIA – Private school participation</vt:lpstr>
      <vt:lpstr>Slide 28</vt:lpstr>
      <vt:lpstr>Slide 29</vt:lpstr>
      <vt:lpstr>For more information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2016-10-18T20:42:33Z</dcterms:created>
  <dc:creator>ESE</dc:creator>
  <lastModifiedBy>jbf</lastModifiedBy>
  <dcterms:modified xsi:type="dcterms:W3CDTF">2016-11-16T16:04:35Z</dcterms:modified>
  <revision>103</revision>
  <dc:subject>Title I and Title IIA</dc:subject>
  <dc:title>Every Student Succeeds Act Overview</dc:title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0x010100524261BFE874874F899C38CF9C771BFF</vt:lpwstr>
  </property>
  <property fmtid="{D5CDD505-2E9C-101B-9397-08002B2CF9AE}" pid="3" name="_dlc_DocIdItemGuid">
    <vt:lpwstr>ccb40d94-5c7d-4de0-92cf-054ba5255506</vt:lpwstr>
  </property>
</Properties>
</file>