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559" r:id="rId2"/>
    <p:sldId id="560" r:id="rId3"/>
    <p:sldId id="561" r:id="rId4"/>
    <p:sldId id="562" r:id="rId5"/>
    <p:sldId id="563" r:id="rId6"/>
    <p:sldId id="564" r:id="rId7"/>
    <p:sldId id="565" r:id="rId8"/>
    <p:sldId id="566" r:id="rId9"/>
    <p:sldId id="567" r:id="rId10"/>
    <p:sldId id="568" r:id="rId11"/>
    <p:sldId id="569" r:id="rId12"/>
    <p:sldId id="570" r:id="rId13"/>
    <p:sldId id="571" r:id="rId14"/>
    <p:sldId id="572" r:id="rId15"/>
    <p:sldId id="573" r:id="rId16"/>
    <p:sldId id="578" r:id="rId17"/>
    <p:sldId id="575" r:id="rId18"/>
    <p:sldId id="576" r:id="rId19"/>
    <p:sldId id="577" r:id="rId20"/>
  </p:sldIdLst>
  <p:sldSz cx="6858000" cy="9144000" type="letter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Brittany Stapelfeld" initials="BRS" lastIdx="7" clrIdx="0"/>
  <p:cmAuthor id="1" name=" " initials=" " lastIdx="12" clrIdx="1"/>
  <p:cmAuthor id="2" name="Stephen Cairns" initials="SC" lastIdx="2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8FCF"/>
    <a:srgbClr val="6484CA"/>
    <a:srgbClr val="5679C6"/>
    <a:srgbClr val="4A6FC2"/>
    <a:srgbClr val="3F65BB"/>
    <a:srgbClr val="3E66A8"/>
    <a:srgbClr val="616161"/>
    <a:srgbClr val="5D5D5D"/>
    <a:srgbClr val="595959"/>
    <a:srgbClr val="3A5C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634" autoAdjust="0"/>
    <p:restoredTop sz="94290" autoAdjust="0"/>
  </p:normalViewPr>
  <p:slideViewPr>
    <p:cSldViewPr>
      <p:cViewPr>
        <p:scale>
          <a:sx n="90" d="100"/>
          <a:sy n="90" d="100"/>
        </p:scale>
        <p:origin x="-1500" y="19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352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C5D61B-4381-408C-97E4-3FBEEC1B1732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8B8A1-E767-403C-BF39-3B20A0244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9397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0D7D1AB0-8B82-4624-89F7-D9E30BD087BC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97100" y="696913"/>
            <a:ext cx="2616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711D8588-45D3-4A72-B4AB-6B1234C33F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4485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218" y="2167"/>
          <a:ext cx="1214" cy="2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0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8" y="2167"/>
                        <a:ext cx="1214" cy="21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McK Title Elements" hidden="1"/>
          <p:cNvGrpSpPr>
            <a:grpSpLocks/>
          </p:cNvGrpSpPr>
          <p:nvPr/>
        </p:nvGrpSpPr>
        <p:grpSpPr bwMode="auto">
          <a:xfrm>
            <a:off x="2020349" y="6505882"/>
            <a:ext cx="3777064" cy="645741"/>
            <a:chOff x="1663" y="3109"/>
            <a:chExt cx="3109" cy="299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auto">
            <a:xfrm>
              <a:off x="1663" y="3109"/>
              <a:ext cx="3109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867" dirty="0">
                  <a:solidFill>
                    <a:srgbClr val="000000"/>
                  </a:solidFill>
                  <a:latin typeface="Skolar Sans Latn Sb" pitchFamily="34" charset="0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867" dirty="0">
                  <a:solidFill>
                    <a:srgbClr val="000000"/>
                  </a:solidFill>
                  <a:latin typeface="Skolar Sans Latn Sb" pitchFamily="34" charset="0"/>
                </a:rPr>
                <a:t>Date</a:t>
              </a:r>
            </a:p>
          </p:txBody>
        </p:sp>
      </p:grp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590800" y="5195598"/>
            <a:ext cx="4154434" cy="287259"/>
          </a:xfrm>
        </p:spPr>
        <p:txBody>
          <a:bodyPr>
            <a:spAutoFit/>
          </a:bodyPr>
          <a:lstStyle>
            <a:lvl1pPr>
              <a:defRPr sz="1867" baseline="0">
                <a:latin typeface="Arial" charset="0"/>
                <a:ea typeface="+mn-ea"/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12" name="TitleTopPlaceholder"/>
          <p:cNvSpPr>
            <a:spLocks noChangeArrowheads="1"/>
          </p:cNvSpPr>
          <p:nvPr/>
        </p:nvSpPr>
        <p:spPr bwMode="ltGray">
          <a:xfrm>
            <a:off x="1" y="4327962"/>
            <a:ext cx="6857999" cy="581940"/>
          </a:xfrm>
          <a:prstGeom prst="rect">
            <a:avLst/>
          </a:prstGeom>
          <a:solidFill>
            <a:schemeClr val="tx1">
              <a:alpha val="77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124395" tIns="62197" rIns="124395" bIns="6219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133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kolar Sans Latn Sb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7" name="Picture 4" descr="http://upload.wikimedia.org/wikipedia/commons/thumb/8/82/Seal_of_Massachusetts.svg/2000px-Seal_of_Massachusetts.svg.png"/>
          <p:cNvPicPr>
            <a:picLocks noChangeAspect="1" noChangeArrowheads="1"/>
          </p:cNvPicPr>
          <p:nvPr userDrawn="1"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18" y="3268444"/>
            <a:ext cx="2411782" cy="2217957"/>
          </a:xfrm>
          <a:prstGeom prst="rect">
            <a:avLst/>
          </a:prstGeom>
          <a:noFill/>
          <a:effectLst>
            <a:outerShdw blurRad="889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0" y="8792903"/>
            <a:ext cx="6857999" cy="29745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333" baseline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latin typeface="Arial" charset="0"/>
              </a:rPr>
              <a:t>Proprietary &amp; Confidential             </a:t>
            </a:r>
          </a:p>
        </p:txBody>
      </p:sp>
    </p:spTree>
    <p:extLst>
      <p:ext uri="{BB962C8B-B14F-4D97-AF65-F5344CB8AC3E}">
        <p14:creationId xmlns:p14="http://schemas.microsoft.com/office/powerpoint/2010/main" val="565341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okmark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205979" y="376317"/>
            <a:ext cx="6448425" cy="369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24"/>
          </p:nvPr>
        </p:nvSpPr>
        <p:spPr>
          <a:xfrm>
            <a:off x="327546" y="1193800"/>
            <a:ext cx="6233615" cy="287259"/>
          </a:xfrm>
        </p:spPr>
        <p:txBody>
          <a:bodyPr/>
          <a:lstStyle>
            <a:lvl1pPr>
              <a:defRPr sz="1867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25"/>
          </p:nvPr>
        </p:nvSpPr>
        <p:spPr>
          <a:xfrm>
            <a:off x="327546" y="1866901"/>
            <a:ext cx="6233615" cy="16411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5016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ookmark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205979" y="376317"/>
            <a:ext cx="6448425" cy="369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24"/>
          </p:nvPr>
        </p:nvSpPr>
        <p:spPr>
          <a:xfrm>
            <a:off x="327546" y="1193800"/>
            <a:ext cx="6233615" cy="287259"/>
          </a:xfrm>
        </p:spPr>
        <p:txBody>
          <a:bodyPr/>
          <a:lstStyle>
            <a:lvl1pPr>
              <a:defRPr sz="1867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25"/>
          </p:nvPr>
        </p:nvSpPr>
        <p:spPr>
          <a:xfrm>
            <a:off x="327546" y="1866901"/>
            <a:ext cx="6233615" cy="16411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547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601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52979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94587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2806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Group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>
          <a:xfrm>
            <a:off x="351237" y="1469736"/>
            <a:ext cx="6155531" cy="196411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 marL="239989" indent="-239989" algn="l" rtl="0" eaLnBrk="1" fontAlgn="base" hangingPunct="1"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Font typeface="Arial" pitchFamily="34" charset="0"/>
              <a:defRPr lang="de-DE" sz="24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79976" indent="-239989" algn="l" rtl="0" eaLnBrk="1" fontAlgn="base" hangingPunct="1"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Font typeface="Arial" pitchFamily="34" charset="0"/>
              <a:defRPr lang="de-DE" sz="2133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19965" indent="-191990" algn="l" rtl="0" eaLnBrk="1" fontAlgn="base" hangingPunct="1"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Font typeface="Arial" pitchFamily="34" charset="0"/>
              <a:defRPr lang="de-DE" sz="1867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911955" indent="-191990" algn="l" rtl="0" eaLnBrk="1" fontAlgn="base" hangingPunct="1"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Font typeface="Arial" pitchFamily="34" charset="0"/>
              <a:defRPr lang="de-DE" sz="16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103944" indent="-143992" algn="l" rtl="0" eaLnBrk="1" fontAlgn="base" hangingPunct="1"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Font typeface="Arial" pitchFamily="34" charset="0"/>
              <a:defRPr lang="de-DE" sz="1467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/>
            <a:r>
              <a:rPr lang="en-US" noProof="0" dirty="0"/>
              <a:t>Bullet 1</a:t>
            </a:r>
          </a:p>
          <a:p>
            <a:pPr lvl="1"/>
            <a:r>
              <a:rPr lang="en-US" noProof="0" dirty="0"/>
              <a:t>Bullet 2</a:t>
            </a:r>
          </a:p>
          <a:p>
            <a:pPr lvl="2"/>
            <a:r>
              <a:rPr lang="en-US" noProof="0" dirty="0"/>
              <a:t>Bullet 3</a:t>
            </a:r>
          </a:p>
          <a:p>
            <a:pPr lvl="3"/>
            <a:r>
              <a:rPr lang="en-US" noProof="0" dirty="0"/>
              <a:t>Bullet 4</a:t>
            </a:r>
          </a:p>
          <a:p>
            <a:pPr lvl="4"/>
            <a:r>
              <a:rPr lang="en-US" noProof="0" dirty="0"/>
              <a:t>Bullet 5</a:t>
            </a:r>
          </a:p>
        </p:txBody>
      </p:sp>
    </p:spTree>
    <p:extLst>
      <p:ext uri="{BB962C8B-B14F-4D97-AF65-F5344CB8AC3E}">
        <p14:creationId xmlns:p14="http://schemas.microsoft.com/office/powerpoint/2010/main" val="129148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Sub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2"/>
          <p:cNvSpPr>
            <a:spLocks noGrp="1"/>
          </p:cNvSpPr>
          <p:nvPr>
            <p:ph type="body" idx="13"/>
          </p:nvPr>
        </p:nvSpPr>
        <p:spPr>
          <a:xfrm>
            <a:off x="351237" y="1469740"/>
            <a:ext cx="6155531" cy="750649"/>
          </a:xfrm>
          <a:prstGeom prst="rect">
            <a:avLst/>
          </a:prstGeom>
          <a:noFill/>
        </p:spPr>
        <p:txBody>
          <a:bodyPr wrap="square" lIns="0" tIns="72000" rIns="0" bIns="36000">
            <a:noAutofit/>
          </a:bodyPr>
          <a:lstStyle>
            <a:lvl1pPr marL="0" indent="0">
              <a:buNone/>
              <a:defRPr lang="de-DE" sz="2400" b="1" dirty="0" smtClean="0">
                <a:solidFill>
                  <a:schemeClr val="accent4"/>
                </a:solidFill>
                <a:latin typeface="Skolar Sans Latn Sb" pitchFamily="34" charset="0"/>
                <a:ea typeface="+mn-ea"/>
                <a:cs typeface="+mn-cs"/>
              </a:defRPr>
            </a:lvl1pPr>
            <a:lvl2pPr marL="609570" indent="0">
              <a:buNone/>
              <a:defRPr sz="2667" b="1"/>
            </a:lvl2pPr>
            <a:lvl3pPr marL="1219139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7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marL="234939" lvl="0" indent="-234939" algn="l" rtl="0" eaLnBrk="1" fontAlgn="base" hangingPunct="1">
              <a:spcBef>
                <a:spcPts val="1067"/>
              </a:spcBef>
              <a:spcAft>
                <a:spcPct val="0"/>
              </a:spcAft>
              <a:buClr>
                <a:schemeClr val="tx1"/>
              </a:buClr>
              <a:buFontTx/>
              <a:buNone/>
            </a:pPr>
            <a:r>
              <a:rPr lang="en-US" noProof="0" dirty="0"/>
              <a:t>Click to edit Master text styles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>
          <a:xfrm>
            <a:off x="351237" y="2220390"/>
            <a:ext cx="6155531" cy="19156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marL="239989" indent="-239989" algn="l" rtl="0" eaLnBrk="1" fontAlgn="base" hangingPunct="1"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Font typeface="Arial" pitchFamily="34" charset="0"/>
              <a:defRPr lang="de-DE" sz="24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79976" indent="-239989" algn="l" rtl="0" eaLnBrk="1" fontAlgn="base" hangingPunct="1"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Font typeface="Arial" pitchFamily="34" charset="0"/>
              <a:defRPr lang="de-DE" sz="2133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19631" indent="-191990" algn="l" rtl="0" eaLnBrk="1" fontAlgn="base" hangingPunct="1"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Font typeface="Arial" pitchFamily="34" charset="0"/>
              <a:tabLst/>
              <a:defRPr lang="de-DE" sz="1867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911955" indent="-191990" algn="l" rtl="0" eaLnBrk="1" fontAlgn="base" hangingPunct="1"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Font typeface="Arial" pitchFamily="34" charset="0"/>
              <a:defRPr lang="de-DE" sz="16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103944" indent="-143992" algn="l" rtl="0" eaLnBrk="1" fontAlgn="base" hangingPunct="1"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Font typeface="Arial" pitchFamily="34" charset="0"/>
              <a:defRPr lang="de-DE" sz="1467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/>
            <a:r>
              <a:rPr lang="en-US" noProof="0" dirty="0"/>
              <a:t>Bullet 1</a:t>
            </a:r>
          </a:p>
          <a:p>
            <a:pPr lvl="1"/>
            <a:r>
              <a:rPr lang="en-US" noProof="0" dirty="0"/>
              <a:t>Bullet 2</a:t>
            </a:r>
          </a:p>
          <a:p>
            <a:pPr lvl="2"/>
            <a:r>
              <a:rPr lang="en-US" noProof="0" dirty="0"/>
              <a:t>Bullet 3</a:t>
            </a:r>
          </a:p>
          <a:p>
            <a:pPr lvl="3"/>
            <a:r>
              <a:rPr lang="en-US" noProof="0" dirty="0"/>
              <a:t>Bullet 4</a:t>
            </a:r>
          </a:p>
          <a:p>
            <a:pPr lvl="4"/>
            <a:r>
              <a:rPr lang="en-US" noProof="0" dirty="0"/>
              <a:t>Bullet 5</a:t>
            </a:r>
          </a:p>
        </p:txBody>
      </p:sp>
    </p:spTree>
    <p:extLst>
      <p:ext uri="{BB962C8B-B14F-4D97-AF65-F5344CB8AC3E}">
        <p14:creationId xmlns:p14="http://schemas.microsoft.com/office/powerpoint/2010/main" val="4084936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/>
          <a:srcRect l="1526" t="15500" r="821" b="30948"/>
          <a:stretch/>
        </p:blipFill>
        <p:spPr>
          <a:xfrm>
            <a:off x="-7071" y="8853056"/>
            <a:ext cx="6865070" cy="327665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93519" y="1474590"/>
            <a:ext cx="6157493" cy="4358073"/>
            <a:chOff x="124691" y="1105942"/>
            <a:chExt cx="8209991" cy="3268555"/>
          </a:xfrm>
        </p:grpSpPr>
        <p:sp>
          <p:nvSpPr>
            <p:cNvPr id="8" name="Rounded Rectangle 7"/>
            <p:cNvSpPr/>
            <p:nvPr/>
          </p:nvSpPr>
          <p:spPr bwMode="gray">
            <a:xfrm>
              <a:off x="7052513" y="1105942"/>
              <a:ext cx="1282169" cy="1325664"/>
            </a:xfrm>
            <a:prstGeom prst="roundRect">
              <a:avLst/>
            </a:prstGeom>
            <a:solidFill>
              <a:srgbClr val="FFCD33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400" dirty="0">
                <a:solidFill>
                  <a:srgbClr val="FFFFFF"/>
                </a:solidFill>
                <a:latin typeface="Skolar Sans Latn Sb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 bwMode="gray">
            <a:xfrm>
              <a:off x="5549619" y="1777949"/>
              <a:ext cx="1055889" cy="1029725"/>
            </a:xfrm>
            <a:prstGeom prst="roundRect">
              <a:avLst/>
            </a:prstGeom>
            <a:solidFill>
              <a:srgbClr val="4FB94F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400" dirty="0">
                <a:solidFill>
                  <a:srgbClr val="FFFFFF"/>
                </a:solidFill>
                <a:latin typeface="Skolar Sans Latn Sb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 bwMode="gray">
            <a:xfrm>
              <a:off x="4291747" y="2471661"/>
              <a:ext cx="1051605" cy="983962"/>
            </a:xfrm>
            <a:prstGeom prst="roundRect">
              <a:avLst/>
            </a:prstGeom>
            <a:solidFill>
              <a:srgbClr val="5E8BFF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400" dirty="0">
                <a:solidFill>
                  <a:srgbClr val="FFFFFF"/>
                </a:solidFill>
                <a:latin typeface="Skolar Sans Latn Sb" pitchFamily="34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 bwMode="gray">
            <a:xfrm>
              <a:off x="1533309" y="1355585"/>
              <a:ext cx="1605411" cy="1604710"/>
            </a:xfrm>
            <a:prstGeom prst="roundRect">
              <a:avLst/>
            </a:prstGeom>
            <a:solidFill>
              <a:srgbClr val="5E8BFF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400" dirty="0">
                <a:solidFill>
                  <a:srgbClr val="FFFFFF"/>
                </a:solidFill>
                <a:latin typeface="Skolar Sans Latn Sb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 bwMode="gray">
            <a:xfrm>
              <a:off x="651332" y="3564541"/>
              <a:ext cx="850259" cy="809956"/>
            </a:xfrm>
            <a:prstGeom prst="roundRect">
              <a:avLst/>
            </a:prstGeom>
            <a:solidFill>
              <a:srgbClr val="5E8BFF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400" dirty="0">
                <a:solidFill>
                  <a:srgbClr val="FFFFFF"/>
                </a:solidFill>
                <a:latin typeface="Skolar Sans Latn Sb" pitchFamily="34" charset="0"/>
              </a:endParaRPr>
            </a:p>
          </p:txBody>
        </p:sp>
        <p:sp>
          <p:nvSpPr>
            <p:cNvPr id="13" name="Flowchart: Connector 12"/>
            <p:cNvSpPr/>
            <p:nvPr/>
          </p:nvSpPr>
          <p:spPr bwMode="gray">
            <a:xfrm>
              <a:off x="1031094" y="3273868"/>
              <a:ext cx="668883" cy="695651"/>
            </a:xfrm>
            <a:prstGeom prst="flowChartConnector">
              <a:avLst/>
            </a:prstGeom>
            <a:solidFill>
              <a:srgbClr val="C7C8CA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400" dirty="0">
                <a:solidFill>
                  <a:srgbClr val="FFFFFF"/>
                </a:solidFill>
                <a:latin typeface="Skolar Sans Latn Sb" pitchFamily="34" charset="0"/>
              </a:endParaRPr>
            </a:p>
          </p:txBody>
        </p:sp>
        <p:sp>
          <p:nvSpPr>
            <p:cNvPr id="14" name="Flowchart: Connector 13"/>
            <p:cNvSpPr/>
            <p:nvPr/>
          </p:nvSpPr>
          <p:spPr bwMode="gray">
            <a:xfrm>
              <a:off x="1320586" y="3694278"/>
              <a:ext cx="362326" cy="345325"/>
            </a:xfrm>
            <a:prstGeom prst="flowChartConnector">
              <a:avLst/>
            </a:prstGeom>
            <a:solidFill>
              <a:srgbClr val="5E8BFF">
                <a:alpha val="49020"/>
              </a:srgbClr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400" dirty="0">
                <a:solidFill>
                  <a:srgbClr val="FFFFFF"/>
                </a:solidFill>
                <a:latin typeface="Skolar Sans Latn Sb" pitchFamily="34" charset="0"/>
              </a:endParaRPr>
            </a:p>
          </p:txBody>
        </p:sp>
        <p:sp>
          <p:nvSpPr>
            <p:cNvPr id="15" name="Rectangle 53"/>
            <p:cNvSpPr/>
            <p:nvPr/>
          </p:nvSpPr>
          <p:spPr bwMode="ltGray">
            <a:xfrm>
              <a:off x="5149246" y="2557121"/>
              <a:ext cx="259206" cy="269622"/>
            </a:xfrm>
            <a:custGeom>
              <a:avLst/>
              <a:gdLst/>
              <a:ahLst/>
              <a:cxnLst/>
              <a:rect l="l" t="t" r="r" b="b"/>
              <a:pathLst>
                <a:path w="187670" h="195262">
                  <a:moveTo>
                    <a:pt x="0" y="0"/>
                  </a:moveTo>
                  <a:lnTo>
                    <a:pt x="187670" y="0"/>
                  </a:lnTo>
                  <a:lnTo>
                    <a:pt x="187670" y="195262"/>
                  </a:lnTo>
                  <a:lnTo>
                    <a:pt x="0" y="195262"/>
                  </a:lnTo>
                  <a:close/>
                </a:path>
              </a:pathLst>
            </a:custGeom>
            <a:solidFill>
              <a:srgbClr val="D3D4D6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sz="2400" dirty="0">
                <a:solidFill>
                  <a:srgbClr val="FFFFFF"/>
                </a:solidFill>
                <a:latin typeface="Skolar Sans Latn Sb" pitchFamily="34" charset="0"/>
              </a:endParaRPr>
            </a:p>
          </p:txBody>
        </p:sp>
        <p:sp>
          <p:nvSpPr>
            <p:cNvPr id="16" name="Flowchart: Connector 15"/>
            <p:cNvSpPr/>
            <p:nvPr/>
          </p:nvSpPr>
          <p:spPr bwMode="gray">
            <a:xfrm>
              <a:off x="124691" y="1372359"/>
              <a:ext cx="2287259" cy="2354043"/>
            </a:xfrm>
            <a:prstGeom prst="flowChartConnector">
              <a:avLst/>
            </a:prstGeom>
            <a:solidFill>
              <a:srgbClr val="E5E5E1">
                <a:alpha val="50196"/>
              </a:srgbClr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400" dirty="0">
                <a:solidFill>
                  <a:srgbClr val="FFFFFF"/>
                </a:solidFill>
                <a:latin typeface="Skolar Sans Latn Sb" pitchFamily="34" charset="0"/>
              </a:endParaRPr>
            </a:p>
          </p:txBody>
        </p:sp>
        <p:sp>
          <p:nvSpPr>
            <p:cNvPr id="17" name="Flowchart: Connector 16"/>
            <p:cNvSpPr/>
            <p:nvPr/>
          </p:nvSpPr>
          <p:spPr bwMode="gray">
            <a:xfrm>
              <a:off x="536775" y="1391436"/>
              <a:ext cx="1208292" cy="1144854"/>
            </a:xfrm>
            <a:prstGeom prst="flowChartConnector">
              <a:avLst/>
            </a:prstGeom>
            <a:solidFill>
              <a:srgbClr val="C7C8CA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400" dirty="0">
                <a:solidFill>
                  <a:srgbClr val="FFFFFF"/>
                </a:solidFill>
                <a:latin typeface="Skolar Sans Latn Sb" pitchFamily="34" charset="0"/>
              </a:endParaRPr>
            </a:p>
          </p:txBody>
        </p:sp>
        <p:sp>
          <p:nvSpPr>
            <p:cNvPr id="18" name="Flowchart: Connector 17"/>
            <p:cNvSpPr/>
            <p:nvPr/>
          </p:nvSpPr>
          <p:spPr bwMode="gray">
            <a:xfrm>
              <a:off x="2082161" y="2225119"/>
              <a:ext cx="460945" cy="440743"/>
            </a:xfrm>
            <a:prstGeom prst="flowChartConnector">
              <a:avLst/>
            </a:prstGeom>
            <a:solidFill>
              <a:srgbClr val="C7C8CA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400" dirty="0">
                <a:solidFill>
                  <a:srgbClr val="FFFFFF"/>
                </a:solidFill>
                <a:latin typeface="Skolar Sans Latn Sb" pitchFamily="34" charset="0"/>
              </a:endParaRPr>
            </a:p>
          </p:txBody>
        </p:sp>
        <p:sp>
          <p:nvSpPr>
            <p:cNvPr id="19" name="Flowchart: Connector 18"/>
            <p:cNvSpPr/>
            <p:nvPr/>
          </p:nvSpPr>
          <p:spPr bwMode="gray">
            <a:xfrm>
              <a:off x="3322371" y="2300135"/>
              <a:ext cx="1117224" cy="1081669"/>
            </a:xfrm>
            <a:prstGeom prst="flowChartConnector">
              <a:avLst/>
            </a:prstGeom>
            <a:solidFill>
              <a:srgbClr val="E5E5E1">
                <a:alpha val="50196"/>
              </a:srgbClr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400" dirty="0">
                <a:solidFill>
                  <a:srgbClr val="FFFFFF"/>
                </a:solidFill>
                <a:latin typeface="Skolar Sans Latn Sb" pitchFamily="34" charset="0"/>
              </a:endParaRPr>
            </a:p>
          </p:txBody>
        </p:sp>
        <p:sp>
          <p:nvSpPr>
            <p:cNvPr id="20" name="Flowchart: Connector 19"/>
            <p:cNvSpPr/>
            <p:nvPr/>
          </p:nvSpPr>
          <p:spPr bwMode="gray">
            <a:xfrm>
              <a:off x="4776689" y="2144775"/>
              <a:ext cx="850941" cy="887868"/>
            </a:xfrm>
            <a:prstGeom prst="flowChartConnector">
              <a:avLst/>
            </a:prstGeom>
            <a:solidFill>
              <a:srgbClr val="C7C8CA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400" dirty="0">
                <a:solidFill>
                  <a:srgbClr val="FFFFFF"/>
                </a:solidFill>
                <a:latin typeface="Skolar Sans Latn Sb" pitchFamily="34" charset="0"/>
              </a:endParaRPr>
            </a:p>
          </p:txBody>
        </p:sp>
        <p:sp>
          <p:nvSpPr>
            <p:cNvPr id="21" name="Flowchart: Connector 20"/>
            <p:cNvSpPr/>
            <p:nvPr/>
          </p:nvSpPr>
          <p:spPr bwMode="gray">
            <a:xfrm>
              <a:off x="5144975" y="2681349"/>
              <a:ext cx="460945" cy="440743"/>
            </a:xfrm>
            <a:prstGeom prst="flowChartConnector">
              <a:avLst/>
            </a:prstGeom>
            <a:solidFill>
              <a:srgbClr val="5E8BFF">
                <a:alpha val="49020"/>
              </a:srgbClr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400" dirty="0">
                <a:solidFill>
                  <a:srgbClr val="FFFFFF"/>
                </a:solidFill>
                <a:latin typeface="Skolar Sans Latn Sb" pitchFamily="34" charset="0"/>
              </a:endParaRPr>
            </a:p>
          </p:txBody>
        </p:sp>
        <p:sp>
          <p:nvSpPr>
            <p:cNvPr id="22" name="Flowchart: Connector 21"/>
            <p:cNvSpPr/>
            <p:nvPr/>
          </p:nvSpPr>
          <p:spPr bwMode="gray">
            <a:xfrm>
              <a:off x="6383539" y="1619789"/>
              <a:ext cx="1117224" cy="1081669"/>
            </a:xfrm>
            <a:prstGeom prst="flowChartConnector">
              <a:avLst/>
            </a:prstGeom>
            <a:solidFill>
              <a:srgbClr val="E5E5E1">
                <a:alpha val="50196"/>
              </a:srgbClr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400" dirty="0">
                <a:solidFill>
                  <a:srgbClr val="FFFFFF"/>
                </a:solidFill>
                <a:latin typeface="Skolar Sans Latn Sb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 bwMode="gray">
            <a:xfrm>
              <a:off x="2206167" y="2729233"/>
              <a:ext cx="1167475" cy="1098675"/>
            </a:xfrm>
            <a:prstGeom prst="roundRect">
              <a:avLst/>
            </a:prstGeom>
            <a:solidFill>
              <a:srgbClr val="E5E5E1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400" dirty="0">
                <a:solidFill>
                  <a:srgbClr val="FFFFFF"/>
                </a:solidFill>
                <a:latin typeface="Skolar Sans Latn Sb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 bwMode="gray">
            <a:xfrm>
              <a:off x="3053233" y="2798183"/>
              <a:ext cx="482606" cy="475685"/>
            </a:xfrm>
            <a:prstGeom prst="roundRect">
              <a:avLst/>
            </a:prstGeom>
            <a:solidFill>
              <a:srgbClr val="4FB94F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400" dirty="0">
                <a:solidFill>
                  <a:srgbClr val="FFFFFF"/>
                </a:solidFill>
                <a:latin typeface="Skolar Sans Latn Sb" pitchFamily="34" charset="0"/>
              </a:endParaRPr>
            </a:p>
          </p:txBody>
        </p:sp>
      </p:grpSp>
      <p:sp>
        <p:nvSpPr>
          <p:cNvPr id="26" name="Rectangle 25"/>
          <p:cNvSpPr/>
          <p:nvPr userDrawn="1"/>
        </p:nvSpPr>
        <p:spPr>
          <a:xfrm>
            <a:off x="-14297" y="8825875"/>
            <a:ext cx="2778855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67" dirty="0">
                <a:solidFill>
                  <a:srgbClr val="FF0000"/>
                </a:solidFill>
                <a:latin typeface="Skolar Sans Latn Sb" pitchFamily="34" charset="0"/>
              </a:rPr>
              <a:t>Proprietary &amp; Confidential             DRAFT 12/5/2017</a:t>
            </a:r>
          </a:p>
        </p:txBody>
      </p:sp>
    </p:spTree>
    <p:extLst>
      <p:ext uri="{BB962C8B-B14F-4D97-AF65-F5344CB8AC3E}">
        <p14:creationId xmlns:p14="http://schemas.microsoft.com/office/powerpoint/2010/main" val="147162906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7987" y="868802"/>
            <a:ext cx="6301010" cy="10096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28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277987" y="423340"/>
            <a:ext cx="6301010" cy="44546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277987" y="2221675"/>
            <a:ext cx="6301010" cy="62839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92899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18" Type="http://schemas.openxmlformats.org/officeDocument/2006/relationships/tags" Target="../tags/tag5.xml"/><Relationship Id="rId26" Type="http://schemas.openxmlformats.org/officeDocument/2006/relationships/tags" Target="../tags/tag13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8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4.xml"/><Relationship Id="rId25" Type="http://schemas.openxmlformats.org/officeDocument/2006/relationships/tags" Target="../tags/tag12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20" Type="http://schemas.openxmlformats.org/officeDocument/2006/relationships/tags" Target="../tags/tag7.xml"/><Relationship Id="rId29" Type="http://schemas.openxmlformats.org/officeDocument/2006/relationships/tags" Target="../tags/tag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11.xml"/><Relationship Id="rId32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23" Type="http://schemas.openxmlformats.org/officeDocument/2006/relationships/tags" Target="../tags/tag10.xml"/><Relationship Id="rId28" Type="http://schemas.openxmlformats.org/officeDocument/2006/relationships/tags" Target="../tags/tag1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6.xml"/><Relationship Id="rId31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Relationship Id="rId22" Type="http://schemas.openxmlformats.org/officeDocument/2006/relationships/tags" Target="../tags/tag9.xml"/><Relationship Id="rId27" Type="http://schemas.openxmlformats.org/officeDocument/2006/relationships/tags" Target="../tags/tag14.xml"/><Relationship Id="rId30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4"/>
            </p:custDataLst>
            <p:extLst/>
          </p:nvPr>
        </p:nvGraphicFramePr>
        <p:xfrm>
          <a:off x="0" y="0"/>
          <a:ext cx="121488" cy="215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4" name="think-cell Slide" r:id="rId30" imgW="360" imgH="360" progId="">
                  <p:embed/>
                </p:oleObj>
              </mc:Choice>
              <mc:Fallback>
                <p:oleObj name="think-cell Slide" r:id="rId30" imgW="360" imgH="360" progId="">
                  <p:embed/>
                  <p:pic>
                    <p:nvPicPr>
                      <p:cNvPr id="0" name="Picture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488" cy="2159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1617" y="2654223"/>
            <a:ext cx="3292326" cy="1969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31211" y="313155"/>
            <a:ext cx="55190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31209" y="36717"/>
            <a:ext cx="883127" cy="28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67" dirty="0">
                <a:solidFill>
                  <a:srgbClr val="808080"/>
                </a:solidFill>
                <a:latin typeface="Skolar Sans Latn Sb" pitchFamily="34" charset="0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31210" y="723493"/>
            <a:ext cx="6040256" cy="32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33" dirty="0">
                <a:solidFill>
                  <a:srgbClr val="808080"/>
                </a:solidFill>
                <a:latin typeface="Skolar Sans Latn Sb" pitchFamily="34" charset="0"/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131208" y="8119524"/>
            <a:ext cx="6599347" cy="546395"/>
            <a:chOff x="75" y="3897"/>
            <a:chExt cx="689" cy="253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897"/>
              <a:ext cx="689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333" dirty="0">
                  <a:solidFill>
                    <a:srgbClr val="000000"/>
                  </a:solidFill>
                  <a:latin typeface="Skolar Sans Latn Sb" pitchFamily="34" charset="0"/>
                </a:rPr>
                <a:t>1 Footnote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55"/>
              <a:ext cx="689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marL="829173" indent="-829173" defTabSz="1217844" fontAlgn="base">
                <a:spcBef>
                  <a:spcPct val="0"/>
                </a:spcBef>
                <a:spcAft>
                  <a:spcPct val="0"/>
                </a:spcAft>
                <a:tabLst>
                  <a:tab pos="833488" algn="l"/>
                </a:tabLst>
              </a:pPr>
              <a:r>
                <a:rPr lang="en-US" sz="1333" dirty="0">
                  <a:solidFill>
                    <a:srgbClr val="000000"/>
                  </a:solidFill>
                  <a:latin typeface="Skolar Sans Latn Sb" pitchFamily="34" charset="0"/>
                </a:rPr>
                <a:t>SOURCE: Source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111617" y="1548479"/>
            <a:ext cx="3263169" cy="675974"/>
            <a:chOff x="915" y="717"/>
            <a:chExt cx="2686" cy="313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7"/>
              <a:ext cx="2686" cy="31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33" b="1" dirty="0">
                  <a:solidFill>
                    <a:srgbClr val="000000"/>
                  </a:solidFill>
                  <a:latin typeface="Skolar Sans Latn Sb" pitchFamily="34" charset="0"/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33" dirty="0">
                  <a:solidFill>
                    <a:srgbClr val="808080"/>
                  </a:solidFill>
                  <a:latin typeface="Skolar Sans Latn Sb" pitchFamily="34" charset="0"/>
                </a:rPr>
                <a:t>Unit of measure</a:t>
              </a:r>
            </a:p>
          </p:txBody>
        </p:sp>
      </p:grpSp>
      <p:grpSp>
        <p:nvGrpSpPr>
          <p:cNvPr id="63" name="LegendBoxes" hidden="1"/>
          <p:cNvGrpSpPr>
            <a:grpSpLocks/>
          </p:cNvGrpSpPr>
          <p:nvPr/>
        </p:nvGrpSpPr>
        <p:grpSpPr bwMode="auto">
          <a:xfrm>
            <a:off x="5587114" y="367253"/>
            <a:ext cx="795749" cy="1351949"/>
            <a:chOff x="4936" y="176"/>
            <a:chExt cx="655" cy="626"/>
          </a:xfrm>
        </p:grpSpPr>
        <p:sp>
          <p:nvSpPr>
            <p:cNvPr id="64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495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21797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600" dirty="0">
                  <a:solidFill>
                    <a:srgbClr val="000000"/>
                  </a:solidFill>
                  <a:latin typeface="Skolar Sans Latn Sb" pitchFamily="34" charset="0"/>
                </a:rPr>
                <a:t>Legend</a:t>
              </a:r>
            </a:p>
          </p:txBody>
        </p:sp>
        <p:sp>
          <p:nvSpPr>
            <p:cNvPr id="65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  <a:latin typeface="Skolar Sans Latn Sb" pitchFamily="34" charset="0"/>
              </a:endParaRPr>
            </a:p>
          </p:txBody>
        </p:sp>
        <p:sp>
          <p:nvSpPr>
            <p:cNvPr id="66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495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21797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600" dirty="0">
                  <a:solidFill>
                    <a:srgbClr val="000000"/>
                  </a:solidFill>
                  <a:latin typeface="Skolar Sans Latn Sb" pitchFamily="34" charset="0"/>
                </a:rPr>
                <a:t>Legend</a:t>
              </a:r>
            </a:p>
          </p:txBody>
        </p:sp>
        <p:sp>
          <p:nvSpPr>
            <p:cNvPr id="67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  <a:latin typeface="Skolar Sans Latn Sb" pitchFamily="34" charset="0"/>
              </a:endParaRPr>
            </a:p>
          </p:txBody>
        </p:sp>
        <p:sp>
          <p:nvSpPr>
            <p:cNvPr id="68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495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21797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600" dirty="0">
                  <a:solidFill>
                    <a:srgbClr val="000000"/>
                  </a:solidFill>
                  <a:latin typeface="Skolar Sans Latn Sb" pitchFamily="34" charset="0"/>
                </a:rPr>
                <a:t>Legend</a:t>
              </a:r>
            </a:p>
          </p:txBody>
        </p:sp>
        <p:sp>
          <p:nvSpPr>
            <p:cNvPr id="69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  <a:latin typeface="Skolar Sans Latn Sb" pitchFamily="34" charset="0"/>
              </a:endParaRPr>
            </a:p>
          </p:txBody>
        </p:sp>
        <p:sp>
          <p:nvSpPr>
            <p:cNvPr id="70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495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21797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600" dirty="0">
                  <a:solidFill>
                    <a:srgbClr val="000000"/>
                  </a:solidFill>
                  <a:latin typeface="Skolar Sans Latn Sb" pitchFamily="34" charset="0"/>
                </a:rPr>
                <a:t>Legend</a:t>
              </a:r>
            </a:p>
          </p:txBody>
        </p:sp>
        <p:sp>
          <p:nvSpPr>
            <p:cNvPr id="71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  <a:latin typeface="Skolar Sans Latn Sb" pitchFamily="34" charset="0"/>
              </a:endParaRPr>
            </a:p>
          </p:txBody>
        </p:sp>
      </p:grpSp>
      <p:grpSp>
        <p:nvGrpSpPr>
          <p:cNvPr id="72" name="LegendLines" hidden="1"/>
          <p:cNvGrpSpPr>
            <a:grpSpLocks/>
          </p:cNvGrpSpPr>
          <p:nvPr/>
        </p:nvGrpSpPr>
        <p:grpSpPr bwMode="auto">
          <a:xfrm>
            <a:off x="5351418" y="367256"/>
            <a:ext cx="1031433" cy="989126"/>
            <a:chOff x="4750" y="176"/>
            <a:chExt cx="849" cy="458"/>
          </a:xfrm>
        </p:grpSpPr>
        <p:sp>
          <p:nvSpPr>
            <p:cNvPr id="73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  <a:latin typeface="Skolar Sans Latn Sb" pitchFamily="34" charset="0"/>
              </a:endParaRPr>
            </a:p>
          </p:txBody>
        </p:sp>
        <p:sp>
          <p:nvSpPr>
            <p:cNvPr id="74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  <a:latin typeface="Skolar Sans Latn Sb" pitchFamily="34" charset="0"/>
              </a:endParaRPr>
            </a:p>
          </p:txBody>
        </p:sp>
        <p:sp>
          <p:nvSpPr>
            <p:cNvPr id="75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  <a:latin typeface="Skolar Sans Latn Sb" pitchFamily="34" charset="0"/>
              </a:endParaRPr>
            </a:p>
          </p:txBody>
        </p:sp>
        <p:sp>
          <p:nvSpPr>
            <p:cNvPr id="76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495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21797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600" dirty="0">
                  <a:solidFill>
                    <a:srgbClr val="000000"/>
                  </a:solidFill>
                  <a:latin typeface="Skolar Sans Latn Sb" pitchFamily="34" charset="0"/>
                </a:rPr>
                <a:t>Legend</a:t>
              </a:r>
            </a:p>
          </p:txBody>
        </p:sp>
        <p:sp>
          <p:nvSpPr>
            <p:cNvPr id="77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495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21797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600" dirty="0">
                  <a:solidFill>
                    <a:srgbClr val="000000"/>
                  </a:solidFill>
                  <a:latin typeface="Skolar Sans Latn Sb" pitchFamily="34" charset="0"/>
                </a:rPr>
                <a:t>Legend</a:t>
              </a:r>
            </a:p>
          </p:txBody>
        </p:sp>
        <p:sp>
          <p:nvSpPr>
            <p:cNvPr id="78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495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21797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600" dirty="0">
                  <a:solidFill>
                    <a:srgbClr val="000000"/>
                  </a:solidFill>
                  <a:latin typeface="Skolar Sans Latn Sb" pitchFamily="34" charset="0"/>
                </a:rPr>
                <a:t>Legend</a:t>
              </a:r>
            </a:p>
          </p:txBody>
        </p:sp>
      </p:grpSp>
      <p:grpSp>
        <p:nvGrpSpPr>
          <p:cNvPr id="79" name="McKSticker" hidden="1"/>
          <p:cNvGrpSpPr/>
          <p:nvPr/>
        </p:nvGrpSpPr>
        <p:grpSpPr bwMode="auto">
          <a:xfrm>
            <a:off x="5000640" y="367251"/>
            <a:ext cx="1170834" cy="273921"/>
            <a:chOff x="7210836" y="285750"/>
            <a:chExt cx="1529939" cy="201351"/>
          </a:xfrm>
        </p:grpSpPr>
        <p:sp>
          <p:nvSpPr>
            <p:cNvPr id="80" name="StickerRectangle"/>
            <p:cNvSpPr>
              <a:spLocks noChangeArrowheads="1"/>
            </p:cNvSpPr>
            <p:nvPr/>
          </p:nvSpPr>
          <p:spPr bwMode="auto">
            <a:xfrm>
              <a:off x="7210836" y="285750"/>
              <a:ext cx="1529939" cy="20135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121797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600" dirty="0">
                  <a:solidFill>
                    <a:srgbClr val="808080"/>
                  </a:solidFill>
                  <a:latin typeface="Skolar Sans Latn Sb" pitchFamily="34" charset="0"/>
                </a:rPr>
                <a:t>PRELIMINARY</a:t>
              </a:r>
            </a:p>
          </p:txBody>
        </p:sp>
        <p:cxnSp>
          <p:nvCxnSpPr>
            <p:cNvPr id="81" name="AutoShape 31"/>
            <p:cNvCxnSpPr>
              <a:cxnSpLocks noChangeShapeType="1"/>
              <a:stCxn id="80" idx="2"/>
              <a:endCxn id="80" idx="4"/>
            </p:cNvCxnSpPr>
            <p:nvPr/>
          </p:nvCxnSpPr>
          <p:spPr bwMode="auto">
            <a:xfrm>
              <a:off x="7210836" y="285750"/>
              <a:ext cx="0" cy="201351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" name="AutoShape 32"/>
            <p:cNvCxnSpPr>
              <a:cxnSpLocks noChangeShapeType="1"/>
              <a:stCxn id="80" idx="4"/>
              <a:endCxn id="80" idx="6"/>
            </p:cNvCxnSpPr>
            <p:nvPr/>
          </p:nvCxnSpPr>
          <p:spPr bwMode="auto">
            <a:xfrm>
              <a:off x="7210836" y="487101"/>
              <a:ext cx="1529939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3" name="LegendMoons" hidden="1"/>
          <p:cNvGrpSpPr/>
          <p:nvPr/>
        </p:nvGrpSpPr>
        <p:grpSpPr bwMode="auto">
          <a:xfrm>
            <a:off x="5535954" y="367251"/>
            <a:ext cx="846404" cy="1777405"/>
            <a:chOff x="6655594" y="273840"/>
            <a:chExt cx="1106007" cy="1306516"/>
          </a:xfrm>
        </p:grpSpPr>
        <p:grpSp>
          <p:nvGrpSpPr>
            <p:cNvPr id="84" name="MoonLegend1"/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102" name="Oval 38"/>
              <p:cNvSpPr>
                <a:spLocks noChangeAspect="1"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  <a:latin typeface="Skolar Sans Latn Sb" pitchFamily="34" charset="0"/>
                </a:endParaRPr>
              </a:p>
            </p:txBody>
          </p:sp>
          <p:sp>
            <p:nvSpPr>
              <p:cNvPr id="103" name="Arc 39"/>
              <p:cNvSpPr>
                <a:spLocks noChangeAspect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  <a:latin typeface="Skolar Sans Latn Sb" pitchFamily="34" charset="0"/>
                </a:endParaRPr>
              </a:p>
            </p:txBody>
          </p:sp>
        </p:grpSp>
        <p:grpSp>
          <p:nvGrpSpPr>
            <p:cNvPr id="85" name="MoonLegend2"/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100" name="Oval 41"/>
              <p:cNvSpPr>
                <a:spLocks noChangeAspect="1"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  <a:latin typeface="Skolar Sans Latn Sb" pitchFamily="34" charset="0"/>
                </a:endParaRPr>
              </a:p>
            </p:txBody>
          </p:sp>
          <p:sp>
            <p:nvSpPr>
              <p:cNvPr id="101" name="Arc 42"/>
              <p:cNvSpPr>
                <a:spLocks noChangeAspect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  <a:latin typeface="Skolar Sans Latn Sb" pitchFamily="34" charset="0"/>
                </a:endParaRPr>
              </a:p>
            </p:txBody>
          </p:sp>
        </p:grpSp>
        <p:grpSp>
          <p:nvGrpSpPr>
            <p:cNvPr id="86" name="MoonLegend4"/>
            <p:cNvGrpSpPr>
              <a:grpSpLocks noChangeAspect="1"/>
            </p:cNvGrpSpPr>
            <p:nvPr>
              <p:custDataLst>
                <p:tags r:id="rId17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98" name="Oval 47"/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  <a:latin typeface="Skolar Sans Latn Sb" pitchFamily="34" charset="0"/>
                </a:endParaRPr>
              </a:p>
            </p:txBody>
          </p:sp>
          <p:sp>
            <p:nvSpPr>
              <p:cNvPr id="99" name="Arc 48"/>
              <p:cNvSpPr>
                <a:spLocks noChangeAspect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  <a:latin typeface="Skolar Sans Latn Sb" pitchFamily="34" charset="0"/>
                </a:endParaRPr>
              </a:p>
            </p:txBody>
          </p:sp>
        </p:grpSp>
        <p:grpSp>
          <p:nvGrpSpPr>
            <p:cNvPr id="87" name="MoonLegend5"/>
            <p:cNvGrpSpPr>
              <a:grpSpLocks noChangeAspect="1"/>
            </p:cNvGrpSpPr>
            <p:nvPr>
              <p:custDataLst>
                <p:tags r:id="rId18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96" name="Oval 50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  <a:latin typeface="Skolar Sans Latn Sb" pitchFamily="34" charset="0"/>
                </a:endParaRPr>
              </a:p>
            </p:txBody>
          </p:sp>
          <p:sp>
            <p:nvSpPr>
              <p:cNvPr id="97" name="Oval 51"/>
              <p:cNvSpPr>
                <a:spLocks noChangeAspect="1"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  <a:latin typeface="Skolar Sans Latn Sb" pitchFamily="34" charset="0"/>
                </a:endParaRPr>
              </a:p>
            </p:txBody>
          </p:sp>
        </p:grpSp>
        <p:sp>
          <p:nvSpPr>
            <p:cNvPr id="88" name="Legend1"/>
            <p:cNvSpPr>
              <a:spLocks noChangeArrowheads="1"/>
            </p:cNvSpPr>
            <p:nvPr/>
          </p:nvSpPr>
          <p:spPr bwMode="auto">
            <a:xfrm>
              <a:off x="6976269" y="286540"/>
              <a:ext cx="785332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21797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600" dirty="0">
                  <a:solidFill>
                    <a:srgbClr val="000000"/>
                  </a:solidFill>
                  <a:latin typeface="Skolar Sans Latn Sb" pitchFamily="34" charset="0"/>
                </a:rPr>
                <a:t>Legend</a:t>
              </a:r>
            </a:p>
          </p:txBody>
        </p:sp>
        <p:sp>
          <p:nvSpPr>
            <p:cNvPr id="89" name="Legend2"/>
            <p:cNvSpPr>
              <a:spLocks noChangeArrowheads="1"/>
            </p:cNvSpPr>
            <p:nvPr/>
          </p:nvSpPr>
          <p:spPr bwMode="auto">
            <a:xfrm>
              <a:off x="6976269" y="561178"/>
              <a:ext cx="785332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21797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600" dirty="0">
                  <a:solidFill>
                    <a:srgbClr val="000000"/>
                  </a:solidFill>
                  <a:latin typeface="Skolar Sans Latn Sb" pitchFamily="34" charset="0"/>
                </a:rPr>
                <a:t>Legend</a:t>
              </a:r>
            </a:p>
          </p:txBody>
        </p:sp>
        <p:sp>
          <p:nvSpPr>
            <p:cNvPr id="90" name="Legend3"/>
            <p:cNvSpPr>
              <a:spLocks noChangeArrowheads="1"/>
            </p:cNvSpPr>
            <p:nvPr/>
          </p:nvSpPr>
          <p:spPr bwMode="auto">
            <a:xfrm>
              <a:off x="6976269" y="835817"/>
              <a:ext cx="785332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21797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600" dirty="0">
                  <a:solidFill>
                    <a:srgbClr val="000000"/>
                  </a:solidFill>
                  <a:latin typeface="Skolar Sans Latn Sb" pitchFamily="34" charset="0"/>
                </a:rPr>
                <a:t>Legend</a:t>
              </a:r>
            </a:p>
          </p:txBody>
        </p:sp>
        <p:sp>
          <p:nvSpPr>
            <p:cNvPr id="91" name="Legend4"/>
            <p:cNvSpPr>
              <a:spLocks noChangeArrowheads="1"/>
            </p:cNvSpPr>
            <p:nvPr/>
          </p:nvSpPr>
          <p:spPr bwMode="auto">
            <a:xfrm>
              <a:off x="6976269" y="1107280"/>
              <a:ext cx="785332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21797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600" dirty="0">
                  <a:solidFill>
                    <a:srgbClr val="000000"/>
                  </a:solidFill>
                  <a:latin typeface="Skolar Sans Latn Sb" pitchFamily="34" charset="0"/>
                </a:rPr>
                <a:t>Legend</a:t>
              </a:r>
            </a:p>
          </p:txBody>
        </p:sp>
        <p:sp>
          <p:nvSpPr>
            <p:cNvPr id="92" name="Legend5"/>
            <p:cNvSpPr>
              <a:spLocks noChangeArrowheads="1"/>
            </p:cNvSpPr>
            <p:nvPr/>
          </p:nvSpPr>
          <p:spPr bwMode="auto">
            <a:xfrm>
              <a:off x="6976269" y="1383505"/>
              <a:ext cx="785332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21797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600" dirty="0">
                  <a:solidFill>
                    <a:srgbClr val="000000"/>
                  </a:solidFill>
                  <a:latin typeface="Skolar Sans Latn Sb" pitchFamily="34" charset="0"/>
                </a:rPr>
                <a:t>Legend</a:t>
              </a:r>
            </a:p>
          </p:txBody>
        </p:sp>
        <p:grpSp>
          <p:nvGrpSpPr>
            <p:cNvPr id="93" name="MoonLegend3"/>
            <p:cNvGrpSpPr>
              <a:grpSpLocks noChangeAspect="1"/>
            </p:cNvGrpSpPr>
            <p:nvPr>
              <p:custDataLst>
                <p:tags r:id="rId19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94" name="Oval 47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  <a:latin typeface="Skolar Sans Latn Sb" pitchFamily="34" charset="0"/>
                </a:endParaRPr>
              </a:p>
            </p:txBody>
          </p:sp>
          <p:sp>
            <p:nvSpPr>
              <p:cNvPr id="95" name="Arc 48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  <a:latin typeface="Skolar Sans Latn Sb" pitchFamily="34" charset="0"/>
                </a:endParaRPr>
              </a:p>
            </p:txBody>
          </p:sp>
        </p:grpSp>
      </p:grpSp>
      <p:sp>
        <p:nvSpPr>
          <p:cNvPr id="104" name="Slide Number"/>
          <p:cNvSpPr txBox="1">
            <a:spLocks/>
          </p:cNvSpPr>
          <p:nvPr/>
        </p:nvSpPr>
        <p:spPr bwMode="auto">
          <a:xfrm>
            <a:off x="6526418" y="8846565"/>
            <a:ext cx="200376" cy="20512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z="1333" smtClean="0">
                <a:solidFill>
                  <a:srgbClr val="FFFFFF"/>
                </a:solidFill>
                <a:latin typeface="Skolar Sans Latn Sb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333" dirty="0">
              <a:solidFill>
                <a:srgbClr val="FFFFFF"/>
              </a:solidFill>
              <a:latin typeface="Skolar Sans Latn Sb" pitchFamily="34" charset="0"/>
            </a:endParaRPr>
          </a:p>
        </p:txBody>
      </p:sp>
      <p:pic>
        <p:nvPicPr>
          <p:cNvPr id="62" name="Picture 4" descr="http://upload.wikimedia.org/wikipedia/commons/thumb/8/82/Seal_of_Massachusetts.svg/2000px-Seal_of_Massachusetts.svg.png"/>
          <p:cNvPicPr>
            <a:picLocks noChangeAspect="1" noChangeArrowheads="1"/>
          </p:cNvPicPr>
          <p:nvPr userDrawn="1"/>
        </p:nvPicPr>
        <p:blipFill>
          <a:blip r:embed="rId3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495" y="181127"/>
            <a:ext cx="945299" cy="838740"/>
          </a:xfrm>
          <a:prstGeom prst="rect">
            <a:avLst/>
          </a:prstGeom>
          <a:noFill/>
          <a:effectLst>
            <a:outerShdw blurRad="889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Rectangle 56"/>
          <p:cNvSpPr/>
          <p:nvPr userDrawn="1"/>
        </p:nvSpPr>
        <p:spPr>
          <a:xfrm>
            <a:off x="0" y="8792903"/>
            <a:ext cx="6857999" cy="29745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333" baseline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latin typeface="Arial" charset="0"/>
              </a:rPr>
              <a:t>Proprietary &amp; Confidential             </a:t>
            </a:r>
          </a:p>
        </p:txBody>
      </p:sp>
    </p:spTree>
    <p:extLst>
      <p:ext uri="{BB962C8B-B14F-4D97-AF65-F5344CB8AC3E}">
        <p14:creationId xmlns:p14="http://schemas.microsoft.com/office/powerpoint/2010/main" val="933742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71" r:id="rId8"/>
    <p:sldLayoutId id="2147483672" r:id="rId9"/>
    <p:sldLayoutId id="2147483675" r:id="rId10"/>
    <p:sldLayoutId id="2147483676" r:id="rId11"/>
  </p:sldLayoutIdLst>
  <p:hf hdr="0" ftr="0" dt="0"/>
  <p:txStyles>
    <p:titleStyle>
      <a:lvl1pPr algn="l" defTabSz="1217844" rtl="0" eaLnBrk="1" fontAlgn="base" hangingPunct="1">
        <a:spcBef>
          <a:spcPct val="0"/>
        </a:spcBef>
        <a:spcAft>
          <a:spcPct val="0"/>
        </a:spcAft>
        <a:tabLst>
          <a:tab pos="367080" algn="l"/>
        </a:tabLst>
        <a:defRPr sz="2400" b="1" baseline="0">
          <a:solidFill>
            <a:schemeClr val="tx2"/>
          </a:solidFill>
          <a:latin typeface="arial" charset="0"/>
          <a:ea typeface="+mj-ea"/>
          <a:cs typeface="+mj-cs"/>
        </a:defRPr>
      </a:lvl1pPr>
      <a:lvl2pPr algn="l" defTabSz="1217844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2pPr>
      <a:lvl3pPr algn="l" defTabSz="1217844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3pPr>
      <a:lvl4pPr algn="l" defTabSz="1217844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4pPr>
      <a:lvl5pPr algn="l" defTabSz="1217844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5pPr>
      <a:lvl6pPr marL="621876" algn="l" defTabSz="1217844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6pPr>
      <a:lvl7pPr marL="1243754" algn="l" defTabSz="1217844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7pPr>
      <a:lvl8pPr marL="1865633" algn="l" defTabSz="1217844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8pPr>
      <a:lvl9pPr marL="2487512" algn="l" defTabSz="1217844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9pPr>
    </p:titleStyle>
    <p:bodyStyle>
      <a:lvl1pPr marL="0" indent="0" algn="l" defTabSz="1217844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2133" baseline="0">
          <a:solidFill>
            <a:schemeClr val="tx1"/>
          </a:solidFill>
          <a:latin typeface="arial" charset="0"/>
          <a:ea typeface="+mn-ea"/>
          <a:cs typeface="+mn-cs"/>
        </a:defRPr>
      </a:lvl1pPr>
      <a:lvl2pPr marL="263436" indent="-261276" algn="l" defTabSz="121784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2133" baseline="0">
          <a:solidFill>
            <a:schemeClr val="tx1"/>
          </a:solidFill>
          <a:latin typeface="arial" charset="0"/>
        </a:defRPr>
      </a:lvl2pPr>
      <a:lvl3pPr marL="621876" indent="-356284" algn="l" defTabSz="121784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2133" baseline="0">
          <a:solidFill>
            <a:schemeClr val="tx1"/>
          </a:solidFill>
          <a:latin typeface="arial" charset="0"/>
        </a:defRPr>
      </a:lvl3pPr>
      <a:lvl4pPr marL="835648" indent="-211611" algn="l" defTabSz="121784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2133" baseline="0">
          <a:solidFill>
            <a:schemeClr val="tx1"/>
          </a:solidFill>
          <a:latin typeface="arial" charset="0"/>
        </a:defRPr>
      </a:lvl4pPr>
      <a:lvl5pPr marL="1019879" indent="-177064" algn="l" defTabSz="121784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33" baseline="0">
          <a:solidFill>
            <a:schemeClr val="tx1"/>
          </a:solidFill>
          <a:latin typeface="arial" charset="0"/>
        </a:defRPr>
      </a:lvl5pPr>
      <a:lvl6pPr marL="1019879" indent="-177064" algn="l" defTabSz="121784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33" baseline="0">
          <a:solidFill>
            <a:schemeClr val="tx1"/>
          </a:solidFill>
          <a:latin typeface="+mn-lt"/>
        </a:defRPr>
      </a:lvl6pPr>
      <a:lvl7pPr marL="1019879" indent="-177064" algn="l" defTabSz="121784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33" baseline="0">
          <a:solidFill>
            <a:schemeClr val="tx1"/>
          </a:solidFill>
          <a:latin typeface="+mn-lt"/>
        </a:defRPr>
      </a:lvl7pPr>
      <a:lvl8pPr marL="1019879" indent="-177064" algn="l" defTabSz="121784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33" baseline="0">
          <a:solidFill>
            <a:schemeClr val="tx1"/>
          </a:solidFill>
          <a:latin typeface="+mn-lt"/>
        </a:defRPr>
      </a:lvl8pPr>
      <a:lvl9pPr marL="1019879" indent="-177064" algn="l" defTabSz="121784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33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4375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1876" algn="l" defTabSz="124375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43754" algn="l" defTabSz="124375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65633" algn="l" defTabSz="124375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87512" algn="l" defTabSz="124375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109389" algn="l" defTabSz="124375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731268" algn="l" defTabSz="124375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353146" algn="l" defTabSz="124375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75022" algn="l" defTabSz="124375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ass.gov/lists/provider-pcdi-resources" TargetMode="External"/><Relationship Id="rId5" Type="http://schemas.openxmlformats.org/officeDocument/2006/relationships/hyperlink" Target="https://www.mass.gov/files/documents/2018/03/14/MassHealth%20Contact%20Matrix%20%E2%80%93%202018%20Managed%20Care%20Health%20Plans_0.pdf" TargetMode="External"/><Relationship Id="rId4" Type="http://schemas.openxmlformats.org/officeDocument/2006/relationships/hyperlink" Target="https://www.mass.gov/files/documents/2018/03/09/2018%20EVS%20Quick%20Reference_Final.pdf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ass.gov/lists/provider-pcdi-resources" TargetMode="External"/><Relationship Id="rId5" Type="http://schemas.openxmlformats.org/officeDocument/2006/relationships/hyperlink" Target="https://www.mass.gov/files/documents/2018/03/14/MassHealth%20Contact%20Matrix%20%E2%80%93%202018%20Managed%20Care%20Health%20Plans_0.pdf" TargetMode="External"/><Relationship Id="rId4" Type="http://schemas.openxmlformats.org/officeDocument/2006/relationships/hyperlink" Target="https://www.mass.gov/files/documents/2018/03/09/2018%20EVS%20Quick%20Reference_Final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ass.gov/lists/provider-pcdi-resources" TargetMode="External"/><Relationship Id="rId5" Type="http://schemas.openxmlformats.org/officeDocument/2006/relationships/hyperlink" Target="https://www.mass.gov/files/documents/2018/03/14/MassHealth%20Contact%20Matrix%20%E2%80%93%202018%20Managed%20Care%20Health%20Plans_0.pdf" TargetMode="External"/><Relationship Id="rId4" Type="http://schemas.openxmlformats.org/officeDocument/2006/relationships/hyperlink" Target="https://www.mass.gov/files/documents/2018/03/09/2018%20EVS%20Quick%20Reference_Final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ass.gov/lists/provider-pcdi-resources" TargetMode="External"/><Relationship Id="rId5" Type="http://schemas.openxmlformats.org/officeDocument/2006/relationships/hyperlink" Target="https://www.mass.gov/files/documents/2018/03/14/MassHealth%20Contact%20Matrix%20%E2%80%93%202018%20Managed%20Care%20Health%20Plans_0.pdf" TargetMode="External"/><Relationship Id="rId4" Type="http://schemas.openxmlformats.org/officeDocument/2006/relationships/hyperlink" Target="https://www.mass.gov/files/documents/2018/03/09/2018%20EVS%20Quick%20Reference_Final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ass.gov/lists/provider-pcdi-resources" TargetMode="External"/><Relationship Id="rId5" Type="http://schemas.openxmlformats.org/officeDocument/2006/relationships/hyperlink" Target="https://www.mass.gov/files/documents/2018/03/14/MassHealth%20Contact%20Matrix%20%E2%80%93%202018%20Managed%20Care%20Health%20Plans_0.pdf" TargetMode="External"/><Relationship Id="rId4" Type="http://schemas.openxmlformats.org/officeDocument/2006/relationships/hyperlink" Target="https://www.mass.gov/files/documents/2018/03/09/2018%20EVS%20Quick%20Reference_Final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ass.gov/lists/provider-pcdi-resources" TargetMode="External"/><Relationship Id="rId5" Type="http://schemas.openxmlformats.org/officeDocument/2006/relationships/hyperlink" Target="https://www.mass.gov/files/documents/2018/03/14/MassHealth%20Contact%20Matrix%20%E2%80%93%202018%20Managed%20Care%20Health%20Plans_0.pdf" TargetMode="External"/><Relationship Id="rId4" Type="http://schemas.openxmlformats.org/officeDocument/2006/relationships/hyperlink" Target="https://www.mass.gov/files/documents/2018/03/09/2018%20EVS%20Quick%20Reference_Final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ass.gov/lists/provider-pcdi-resources" TargetMode="External"/><Relationship Id="rId5" Type="http://schemas.openxmlformats.org/officeDocument/2006/relationships/hyperlink" Target="https://www.mass.gov/files/documents/2018/03/14/MassHealth%20Contact%20Matrix%20%E2%80%93%202018%20Managed%20Care%20Health%20Plans_0.pdf" TargetMode="External"/><Relationship Id="rId4" Type="http://schemas.openxmlformats.org/officeDocument/2006/relationships/hyperlink" Target="https://www.mass.gov/files/documents/2018/03/09/2018%20EVS%20Quick%20Reference_Final.pd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ass.gov/lists/provider-pcdi-resources" TargetMode="External"/><Relationship Id="rId5" Type="http://schemas.openxmlformats.org/officeDocument/2006/relationships/hyperlink" Target="https://www.mass.gov/files/documents/2018/03/14/MassHealth%20Contact%20Matrix%20%E2%80%93%202018%20Managed%20Care%20Health%20Plans_0.pdf" TargetMode="External"/><Relationship Id="rId4" Type="http://schemas.openxmlformats.org/officeDocument/2006/relationships/hyperlink" Target="https://www.mass.gov/files/documents/2018/03/09/2018%20EVS%20Quick%20Reference_Final.pd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ass.gov/lists/provider-pcdi-resources" TargetMode="External"/><Relationship Id="rId5" Type="http://schemas.openxmlformats.org/officeDocument/2006/relationships/hyperlink" Target="https://www.mass.gov/files/documents/2018/03/14/MassHealth%20Contact%20Matrix%20%E2%80%93%202018%20Managed%20Care%20Health%20Plans_0.pdf" TargetMode="External"/><Relationship Id="rId4" Type="http://schemas.openxmlformats.org/officeDocument/2006/relationships/hyperlink" Target="https://www.mass.gov/files/documents/2018/03/09/2018%20EVS%20Quick%20Reference_Final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ass.gov/lists/provider-pcdi-resources" TargetMode="External"/><Relationship Id="rId5" Type="http://schemas.openxmlformats.org/officeDocument/2006/relationships/hyperlink" Target="https://www.mass.gov/files/documents/2018/03/14/MassHealth%20Contact%20Matrix%20%E2%80%93%202018%20Managed%20Care%20Health%20Plans_0.pdf" TargetMode="External"/><Relationship Id="rId4" Type="http://schemas.openxmlformats.org/officeDocument/2006/relationships/hyperlink" Target="https://www.mass.gov/files/documents/2018/03/09/2018%20EVS%20Quick%20Reference_Final.pd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ass.gov/lists/provider-pcdi-resources" TargetMode="External"/><Relationship Id="rId5" Type="http://schemas.openxmlformats.org/officeDocument/2006/relationships/hyperlink" Target="https://www.mass.gov/files/documents/2018/03/14/MassHealth%20Contact%20Matrix%20%E2%80%93%202018%20Managed%20Care%20Health%20Plans_0.pdf" TargetMode="External"/><Relationship Id="rId4" Type="http://schemas.openxmlformats.org/officeDocument/2006/relationships/hyperlink" Target="https://www.mass.gov/files/documents/2018/03/09/2018%20EVS%20Quick%20Reference_Final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ass.gov/lists/provider-pcdi-resources" TargetMode="External"/><Relationship Id="rId5" Type="http://schemas.openxmlformats.org/officeDocument/2006/relationships/hyperlink" Target="https://www.mass.gov/files/documents/2018/03/14/MassHealth%20Contact%20Matrix%20%E2%80%93%202018%20Managed%20Care%20Health%20Plans_0.pdf" TargetMode="External"/><Relationship Id="rId4" Type="http://schemas.openxmlformats.org/officeDocument/2006/relationships/hyperlink" Target="https://www.mass.gov/files/documents/2018/03/09/2018%20EVS%20Quick%20Reference_Final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ass.gov/lists/provider-pcdi-resources" TargetMode="External"/><Relationship Id="rId5" Type="http://schemas.openxmlformats.org/officeDocument/2006/relationships/hyperlink" Target="https://www.mass.gov/files/documents/2018/03/14/MassHealth%20Contact%20Matrix%20%E2%80%93%202018%20Managed%20Care%20Health%20Plans_0.pdf" TargetMode="External"/><Relationship Id="rId4" Type="http://schemas.openxmlformats.org/officeDocument/2006/relationships/hyperlink" Target="https://www.mass.gov/files/documents/2018/03/09/2018%20EVS%20Quick%20Reference_Final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ass.gov/lists/provider-pcdi-resources" TargetMode="External"/><Relationship Id="rId5" Type="http://schemas.openxmlformats.org/officeDocument/2006/relationships/hyperlink" Target="https://www.mass.gov/files/documents/2018/03/14/MassHealth%20Contact%20Matrix%20%E2%80%93%202018%20Managed%20Care%20Health%20Plans_0.pdf" TargetMode="External"/><Relationship Id="rId4" Type="http://schemas.openxmlformats.org/officeDocument/2006/relationships/hyperlink" Target="https://www.mass.gov/files/documents/2018/03/09/2018%20EVS%20Quick%20Reference_Final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ass.gov/lists/provider-pcdi-resources" TargetMode="External"/><Relationship Id="rId5" Type="http://schemas.openxmlformats.org/officeDocument/2006/relationships/hyperlink" Target="https://www.mass.gov/files/documents/2018/03/14/MassHealth%20Contact%20Matrix%20%E2%80%93%202018%20Managed%20Care%20Health%20Plans_0.pdf" TargetMode="External"/><Relationship Id="rId4" Type="http://schemas.openxmlformats.org/officeDocument/2006/relationships/hyperlink" Target="https://www.mass.gov/files/documents/2018/03/09/2018%20EVS%20Quick%20Reference_Final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ass.gov/lists/provider-pcdi-resources" TargetMode="External"/><Relationship Id="rId5" Type="http://schemas.openxmlformats.org/officeDocument/2006/relationships/hyperlink" Target="https://www.mass.gov/files/documents/2018/03/14/MassHealth%20Contact%20Matrix%20%E2%80%93%202018%20Managed%20Care%20Health%20Plans_0.pdf" TargetMode="External"/><Relationship Id="rId4" Type="http://schemas.openxmlformats.org/officeDocument/2006/relationships/hyperlink" Target="https://www.mass.gov/files/documents/2018/03/09/2018%20EVS%20Quick%20Reference_Final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ass.gov/lists/provider-pcdi-resources" TargetMode="External"/><Relationship Id="rId5" Type="http://schemas.openxmlformats.org/officeDocument/2006/relationships/hyperlink" Target="https://www.mass.gov/files/documents/2018/03/14/MassHealth%20Contact%20Matrix%20%E2%80%93%202018%20Managed%20Care%20Health%20Plans_0.pdf" TargetMode="External"/><Relationship Id="rId4" Type="http://schemas.openxmlformats.org/officeDocument/2006/relationships/hyperlink" Target="https://www.mass.gov/files/documents/2018/03/09/2018%20EVS%20Quick%20Reference_Final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ass.gov/lists/provider-pcdi-resources" TargetMode="External"/><Relationship Id="rId5" Type="http://schemas.openxmlformats.org/officeDocument/2006/relationships/hyperlink" Target="https://www.mass.gov/files/documents/2018/03/14/MassHealth%20Contact%20Matrix%20%E2%80%93%202018%20Managed%20Care%20Health%20Plans_0.pdf" TargetMode="External"/><Relationship Id="rId4" Type="http://schemas.openxmlformats.org/officeDocument/2006/relationships/hyperlink" Target="https://www.mass.gov/files/documents/2018/03/09/2018%20EVS%20Quick%20Reference_Final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ass.gov/lists/provider-pcdi-resources" TargetMode="External"/><Relationship Id="rId5" Type="http://schemas.openxmlformats.org/officeDocument/2006/relationships/hyperlink" Target="https://www.mass.gov/files/documents/2018/03/14/MassHealth%20Contact%20Matrix%20%E2%80%93%202018%20Managed%20Care%20Health%20Plans_0.pdf" TargetMode="External"/><Relationship Id="rId4" Type="http://schemas.openxmlformats.org/officeDocument/2006/relationships/hyperlink" Target="https://www.mass.gov/files/documents/2018/03/09/2018%20EVS%20Quick%20Reference_Final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329AE0C-962C-CA45-82DA-91D9C1FF0A67}"/>
              </a:ext>
            </a:extLst>
          </p:cNvPr>
          <p:cNvSpPr txBox="1"/>
          <p:nvPr/>
        </p:nvSpPr>
        <p:spPr>
          <a:xfrm>
            <a:off x="0" y="78962"/>
            <a:ext cx="5799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</a:rPr>
              <a:t>EVS Screenshot Examples</a:t>
            </a:r>
          </a:p>
          <a:p>
            <a:pPr algn="ctr"/>
            <a:r>
              <a:rPr lang="en-US" sz="1400" b="1" dirty="0" smtClean="0">
                <a:solidFill>
                  <a:schemeClr val="tx2"/>
                </a:solidFill>
              </a:rPr>
              <a:t>Restrictive </a:t>
            </a:r>
            <a:r>
              <a:rPr lang="en-US" sz="1400" b="1" dirty="0">
                <a:solidFill>
                  <a:schemeClr val="tx2"/>
                </a:solidFill>
              </a:rPr>
              <a:t>Messages for </a:t>
            </a:r>
            <a:r>
              <a:rPr lang="en-US" sz="1400" b="1" dirty="0" smtClean="0">
                <a:solidFill>
                  <a:schemeClr val="tx2"/>
                </a:solidFill>
              </a:rPr>
              <a:t>2019 </a:t>
            </a:r>
            <a:r>
              <a:rPr lang="en-US" sz="1400" b="1" dirty="0">
                <a:solidFill>
                  <a:schemeClr val="tx2"/>
                </a:solidFill>
              </a:rPr>
              <a:t>Managed Care Health Plans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18099A4-3851-954D-8525-459099014B19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400" y="1066800"/>
            <a:ext cx="6629400" cy="77135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D3F0F57-B66F-A045-A462-D7AAA5F6A187}"/>
              </a:ext>
            </a:extLst>
          </p:cNvPr>
          <p:cNvSpPr txBox="1"/>
          <p:nvPr/>
        </p:nvSpPr>
        <p:spPr>
          <a:xfrm>
            <a:off x="81105" y="774890"/>
            <a:ext cx="556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1. BeHealthy Partnership – Accountable Care Partnership Plan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1EDDB340-6AA5-F24B-BED2-FCB27AD3144D}"/>
              </a:ext>
            </a:extLst>
          </p:cNvPr>
          <p:cNvSpPr/>
          <p:nvPr/>
        </p:nvSpPr>
        <p:spPr>
          <a:xfrm>
            <a:off x="1905000" y="5181600"/>
            <a:ext cx="4775200" cy="1828800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1570BBA-DB48-0F49-821F-2FCAA007558C}"/>
              </a:ext>
            </a:extLst>
          </p:cNvPr>
          <p:cNvSpPr txBox="1"/>
          <p:nvPr/>
        </p:nvSpPr>
        <p:spPr>
          <a:xfrm>
            <a:off x="0" y="5181600"/>
            <a:ext cx="1828799" cy="30931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000" b="1" dirty="0">
                <a:solidFill>
                  <a:srgbClr val="595959"/>
                </a:solidFill>
              </a:rPr>
              <a:t>Note: </a:t>
            </a:r>
            <a:r>
              <a:rPr lang="en-US" sz="1000" i="1" dirty="0">
                <a:solidFill>
                  <a:srgbClr val="595959"/>
                </a:solidFill>
              </a:rPr>
              <a:t>EVS only displays a member’s </a:t>
            </a:r>
            <a:r>
              <a:rPr lang="en-US" sz="1000" b="1" i="1" dirty="0">
                <a:solidFill>
                  <a:srgbClr val="595959"/>
                </a:solidFill>
              </a:rPr>
              <a:t>current </a:t>
            </a:r>
            <a:r>
              <a:rPr lang="en-US" sz="1000" i="1" dirty="0">
                <a:solidFill>
                  <a:srgbClr val="595959"/>
                </a:solidFill>
              </a:rPr>
              <a:t>eligibility, not </a:t>
            </a:r>
            <a:r>
              <a:rPr lang="en-US" sz="1000" i="1" dirty="0" smtClean="0">
                <a:solidFill>
                  <a:srgbClr val="595959"/>
                </a:solidFill>
              </a:rPr>
              <a:t>future eligibility</a:t>
            </a:r>
            <a:r>
              <a:rPr lang="en-US" sz="1000" i="1" dirty="0">
                <a:solidFill>
                  <a:srgbClr val="595959"/>
                </a:solidFill>
              </a:rPr>
              <a:t>. </a:t>
            </a:r>
            <a:endParaRPr lang="en-US" sz="1000" dirty="0" smtClean="0">
              <a:solidFill>
                <a:schemeClr val="bg2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000" i="1" dirty="0" smtClean="0">
                <a:solidFill>
                  <a:schemeClr val="bg2"/>
                </a:solidFill>
              </a:rPr>
              <a:t>View </a:t>
            </a:r>
            <a:r>
              <a:rPr lang="en-US" sz="1000" i="1" dirty="0">
                <a:solidFill>
                  <a:schemeClr val="bg2"/>
                </a:solidFill>
              </a:rPr>
              <a:t>and download the </a:t>
            </a:r>
            <a:r>
              <a:rPr lang="en-US" sz="1000" b="1" i="1" dirty="0" smtClean="0">
                <a:solidFill>
                  <a:schemeClr val="bg2"/>
                </a:solidFill>
                <a:hlinkClick r:id="rId4"/>
              </a:rPr>
              <a:t>EVS </a:t>
            </a:r>
            <a:r>
              <a:rPr lang="en-US" sz="1000" b="1" i="1" dirty="0">
                <a:solidFill>
                  <a:schemeClr val="bg2"/>
                </a:solidFill>
                <a:hlinkClick r:id="rId4"/>
              </a:rPr>
              <a:t>Quick Reference Guide</a:t>
            </a:r>
            <a:r>
              <a:rPr lang="en-US" sz="1000" i="1" dirty="0">
                <a:solidFill>
                  <a:schemeClr val="bg2"/>
                </a:solidFill>
              </a:rPr>
              <a:t> </a:t>
            </a:r>
            <a:r>
              <a:rPr lang="en-US" sz="1000" i="1" dirty="0" smtClean="0">
                <a:solidFill>
                  <a:schemeClr val="bg2"/>
                </a:solidFill>
              </a:rPr>
              <a:t>and </a:t>
            </a:r>
            <a:r>
              <a:rPr lang="en-US" sz="1000" b="1" i="1" dirty="0" smtClean="0">
                <a:solidFill>
                  <a:schemeClr val="bg2"/>
                </a:solidFill>
                <a:hlinkClick r:id="rId5"/>
              </a:rPr>
              <a:t>Health Plan Contact Matrix</a:t>
            </a:r>
            <a:r>
              <a:rPr lang="en-US" sz="1000" b="1" i="1" dirty="0" smtClean="0">
                <a:solidFill>
                  <a:schemeClr val="bg2"/>
                </a:solidFill>
              </a:rPr>
              <a:t> </a:t>
            </a:r>
            <a:r>
              <a:rPr lang="en-US" sz="1000" i="1" dirty="0" smtClean="0">
                <a:solidFill>
                  <a:schemeClr val="bg2"/>
                </a:solidFill>
              </a:rPr>
              <a:t>for 2018  managed care health plans on </a:t>
            </a:r>
            <a:r>
              <a:rPr lang="en-US" sz="1000" i="1" dirty="0">
                <a:solidFill>
                  <a:schemeClr val="bg2"/>
                </a:solidFill>
              </a:rPr>
              <a:t>the </a:t>
            </a:r>
            <a:r>
              <a:rPr lang="en-US" sz="1000" b="1" i="1" dirty="0" smtClean="0">
                <a:solidFill>
                  <a:schemeClr val="bg2"/>
                </a:solidFill>
                <a:hlinkClick r:id="rId6"/>
              </a:rPr>
              <a:t>Provider PCDI Resources webpage</a:t>
            </a:r>
            <a:r>
              <a:rPr lang="en-US" sz="1000" b="1" i="1" dirty="0" smtClean="0">
                <a:solidFill>
                  <a:schemeClr val="bg2"/>
                </a:solidFill>
              </a:rPr>
              <a:t> 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000" b="1" i="1" dirty="0" smtClean="0">
                <a:solidFill>
                  <a:schemeClr val="bg2"/>
                </a:solidFill>
                <a:hlinkClick r:id="rId6"/>
              </a:rPr>
              <a:t>https</a:t>
            </a:r>
            <a:r>
              <a:rPr lang="en-US" sz="1000" b="1" i="1" dirty="0">
                <a:solidFill>
                  <a:schemeClr val="bg2"/>
                </a:solidFill>
                <a:hlinkClick r:id="rId6"/>
              </a:rPr>
              <a:t>://</a:t>
            </a:r>
            <a:r>
              <a:rPr lang="en-US" sz="1000" b="1" i="1" dirty="0" smtClean="0">
                <a:solidFill>
                  <a:schemeClr val="bg2"/>
                </a:solidFill>
                <a:hlinkClick r:id="rId6"/>
              </a:rPr>
              <a:t>www.mass.gov/lists/provider-pcdi-resources</a:t>
            </a:r>
            <a:endParaRPr lang="en-US" sz="1000" b="1" i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853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0DB6169-440F-8440-AB41-4DCB89E14F6F}"/>
              </a:ext>
            </a:extLst>
          </p:cNvPr>
          <p:cNvSpPr txBox="1"/>
          <p:nvPr/>
        </p:nvSpPr>
        <p:spPr>
          <a:xfrm>
            <a:off x="58479" y="792702"/>
            <a:ext cx="563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10. Tufts Health Together with BIDCO – Accountable Care Partnership Plan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159FAD7-A509-4249-9B68-801F5649F9CE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4800" y="1117601"/>
            <a:ext cx="6578600" cy="7682759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292C1145-D2EE-7242-9CC0-C1DC0CE8381A}"/>
              </a:ext>
            </a:extLst>
          </p:cNvPr>
          <p:cNvSpPr/>
          <p:nvPr/>
        </p:nvSpPr>
        <p:spPr>
          <a:xfrm>
            <a:off x="2190306" y="5283200"/>
            <a:ext cx="4489893" cy="1828800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1570BBA-DB48-0F49-821F-2FCAA007558C}"/>
              </a:ext>
            </a:extLst>
          </p:cNvPr>
          <p:cNvSpPr txBox="1"/>
          <p:nvPr/>
        </p:nvSpPr>
        <p:spPr>
          <a:xfrm>
            <a:off x="0" y="5181600"/>
            <a:ext cx="1828799" cy="30931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000" b="1" dirty="0">
                <a:solidFill>
                  <a:srgbClr val="595959"/>
                </a:solidFill>
              </a:rPr>
              <a:t>Note: </a:t>
            </a:r>
            <a:r>
              <a:rPr lang="en-US" sz="1000" i="1" dirty="0">
                <a:solidFill>
                  <a:srgbClr val="595959"/>
                </a:solidFill>
              </a:rPr>
              <a:t>EVS only displays a member’s </a:t>
            </a:r>
            <a:r>
              <a:rPr lang="en-US" sz="1000" b="1" i="1" dirty="0">
                <a:solidFill>
                  <a:srgbClr val="595959"/>
                </a:solidFill>
              </a:rPr>
              <a:t>current </a:t>
            </a:r>
            <a:r>
              <a:rPr lang="en-US" sz="1000" i="1" dirty="0">
                <a:solidFill>
                  <a:srgbClr val="595959"/>
                </a:solidFill>
              </a:rPr>
              <a:t>eligibility, not </a:t>
            </a:r>
            <a:r>
              <a:rPr lang="en-US" sz="1000" i="1" dirty="0" smtClean="0">
                <a:solidFill>
                  <a:srgbClr val="595959"/>
                </a:solidFill>
              </a:rPr>
              <a:t>future eligibility</a:t>
            </a:r>
            <a:r>
              <a:rPr lang="en-US" sz="1000" i="1" dirty="0">
                <a:solidFill>
                  <a:srgbClr val="595959"/>
                </a:solidFill>
              </a:rPr>
              <a:t>. </a:t>
            </a:r>
            <a:endParaRPr lang="en-US" sz="1000" dirty="0" smtClean="0">
              <a:solidFill>
                <a:schemeClr val="bg2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000" i="1" dirty="0" smtClean="0">
                <a:solidFill>
                  <a:schemeClr val="bg2"/>
                </a:solidFill>
              </a:rPr>
              <a:t>View </a:t>
            </a:r>
            <a:r>
              <a:rPr lang="en-US" sz="1000" i="1" dirty="0">
                <a:solidFill>
                  <a:schemeClr val="bg2"/>
                </a:solidFill>
              </a:rPr>
              <a:t>and download the </a:t>
            </a:r>
            <a:r>
              <a:rPr lang="en-US" sz="1000" b="1" i="1" dirty="0" smtClean="0">
                <a:solidFill>
                  <a:schemeClr val="bg2"/>
                </a:solidFill>
                <a:hlinkClick r:id="rId4"/>
              </a:rPr>
              <a:t>EVS </a:t>
            </a:r>
            <a:r>
              <a:rPr lang="en-US" sz="1000" b="1" i="1" dirty="0">
                <a:solidFill>
                  <a:schemeClr val="bg2"/>
                </a:solidFill>
                <a:hlinkClick r:id="rId4"/>
              </a:rPr>
              <a:t>Quick Reference Guide</a:t>
            </a:r>
            <a:r>
              <a:rPr lang="en-US" sz="1000" i="1" dirty="0">
                <a:solidFill>
                  <a:schemeClr val="bg2"/>
                </a:solidFill>
              </a:rPr>
              <a:t> </a:t>
            </a:r>
            <a:r>
              <a:rPr lang="en-US" sz="1000" i="1" dirty="0" smtClean="0">
                <a:solidFill>
                  <a:schemeClr val="bg2"/>
                </a:solidFill>
              </a:rPr>
              <a:t>and </a:t>
            </a:r>
            <a:r>
              <a:rPr lang="en-US" sz="1000" b="1" i="1" dirty="0" smtClean="0">
                <a:solidFill>
                  <a:schemeClr val="bg2"/>
                </a:solidFill>
                <a:hlinkClick r:id="rId5"/>
              </a:rPr>
              <a:t>Health Plan Contact Matrix</a:t>
            </a:r>
            <a:r>
              <a:rPr lang="en-US" sz="1000" b="1" i="1" dirty="0" smtClean="0">
                <a:solidFill>
                  <a:schemeClr val="bg2"/>
                </a:solidFill>
              </a:rPr>
              <a:t> </a:t>
            </a:r>
            <a:r>
              <a:rPr lang="en-US" sz="1000" i="1" dirty="0" smtClean="0">
                <a:solidFill>
                  <a:schemeClr val="bg2"/>
                </a:solidFill>
              </a:rPr>
              <a:t>for 2018  managed care health plans on </a:t>
            </a:r>
            <a:r>
              <a:rPr lang="en-US" sz="1000" i="1" dirty="0">
                <a:solidFill>
                  <a:schemeClr val="bg2"/>
                </a:solidFill>
              </a:rPr>
              <a:t>the </a:t>
            </a:r>
            <a:r>
              <a:rPr lang="en-US" sz="1000" b="1" i="1" dirty="0" smtClean="0">
                <a:solidFill>
                  <a:schemeClr val="bg2"/>
                </a:solidFill>
                <a:hlinkClick r:id="rId6"/>
              </a:rPr>
              <a:t>Provider PCDI Resources webpage</a:t>
            </a:r>
            <a:r>
              <a:rPr lang="en-US" sz="1000" b="1" i="1" dirty="0" smtClean="0">
                <a:solidFill>
                  <a:schemeClr val="bg2"/>
                </a:solidFill>
              </a:rPr>
              <a:t> 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000" b="1" i="1" dirty="0" smtClean="0">
                <a:solidFill>
                  <a:schemeClr val="bg2"/>
                </a:solidFill>
                <a:hlinkClick r:id="rId6"/>
              </a:rPr>
              <a:t>https</a:t>
            </a:r>
            <a:r>
              <a:rPr lang="en-US" sz="1000" b="1" i="1" dirty="0">
                <a:solidFill>
                  <a:schemeClr val="bg2"/>
                </a:solidFill>
                <a:hlinkClick r:id="rId6"/>
              </a:rPr>
              <a:t>://</a:t>
            </a:r>
            <a:r>
              <a:rPr lang="en-US" sz="1000" b="1" i="1" dirty="0" smtClean="0">
                <a:solidFill>
                  <a:schemeClr val="bg2"/>
                </a:solidFill>
                <a:hlinkClick r:id="rId6"/>
              </a:rPr>
              <a:t>www.mass.gov/lists/provider-pcdi-resources</a:t>
            </a:r>
            <a:endParaRPr lang="en-US" sz="1000" b="1" i="1" dirty="0">
              <a:solidFill>
                <a:schemeClr val="bg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329AE0C-962C-CA45-82DA-91D9C1FF0A67}"/>
              </a:ext>
            </a:extLst>
          </p:cNvPr>
          <p:cNvSpPr txBox="1"/>
          <p:nvPr/>
        </p:nvSpPr>
        <p:spPr>
          <a:xfrm>
            <a:off x="0" y="78962"/>
            <a:ext cx="5799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</a:rPr>
              <a:t>EVS Screenshot Examples</a:t>
            </a:r>
          </a:p>
          <a:p>
            <a:pPr algn="ctr"/>
            <a:r>
              <a:rPr lang="en-US" sz="1400" b="1" dirty="0" smtClean="0">
                <a:solidFill>
                  <a:schemeClr val="tx2"/>
                </a:solidFill>
              </a:rPr>
              <a:t>Restrictive </a:t>
            </a:r>
            <a:r>
              <a:rPr lang="en-US" sz="1400" b="1" dirty="0">
                <a:solidFill>
                  <a:schemeClr val="tx2"/>
                </a:solidFill>
              </a:rPr>
              <a:t>Messages for </a:t>
            </a:r>
            <a:r>
              <a:rPr lang="en-US" sz="1400" b="1" dirty="0" smtClean="0">
                <a:solidFill>
                  <a:schemeClr val="tx2"/>
                </a:solidFill>
              </a:rPr>
              <a:t>2019 </a:t>
            </a:r>
            <a:r>
              <a:rPr lang="en-US" sz="1400" b="1" dirty="0">
                <a:solidFill>
                  <a:schemeClr val="tx2"/>
                </a:solidFill>
              </a:rPr>
              <a:t>Managed Care Health Plans</a:t>
            </a:r>
          </a:p>
        </p:txBody>
      </p:sp>
    </p:spTree>
    <p:extLst>
      <p:ext uri="{BB962C8B-B14F-4D97-AF65-F5344CB8AC3E}">
        <p14:creationId xmlns:p14="http://schemas.microsoft.com/office/powerpoint/2010/main" val="2736476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80F3219-1BE2-6240-B866-924A632C752F}"/>
              </a:ext>
            </a:extLst>
          </p:cNvPr>
          <p:cNvSpPr txBox="1"/>
          <p:nvPr/>
        </p:nvSpPr>
        <p:spPr>
          <a:xfrm>
            <a:off x="-5317" y="998131"/>
            <a:ext cx="716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11. Tufts Health Together with Boston Children’s ACO – Accountable Care Partnership Plan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911CA21-3181-284F-A0A4-CFDF59D3788A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599" y="1295400"/>
            <a:ext cx="6542567" cy="751332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0B0AA4A2-ADFC-3143-9E40-EDF04B1A5AED}"/>
              </a:ext>
            </a:extLst>
          </p:cNvPr>
          <p:cNvSpPr/>
          <p:nvPr/>
        </p:nvSpPr>
        <p:spPr>
          <a:xfrm>
            <a:off x="2057400" y="5323705"/>
            <a:ext cx="4572000" cy="1828800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1570BBA-DB48-0F49-821F-2FCAA007558C}"/>
              </a:ext>
            </a:extLst>
          </p:cNvPr>
          <p:cNvSpPr txBox="1"/>
          <p:nvPr/>
        </p:nvSpPr>
        <p:spPr>
          <a:xfrm>
            <a:off x="0" y="5181600"/>
            <a:ext cx="1828799" cy="30931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000" b="1" dirty="0">
                <a:solidFill>
                  <a:srgbClr val="595959"/>
                </a:solidFill>
              </a:rPr>
              <a:t>Note: </a:t>
            </a:r>
            <a:r>
              <a:rPr lang="en-US" sz="1000" i="1" dirty="0">
                <a:solidFill>
                  <a:srgbClr val="595959"/>
                </a:solidFill>
              </a:rPr>
              <a:t>EVS only displays a member’s </a:t>
            </a:r>
            <a:r>
              <a:rPr lang="en-US" sz="1000" b="1" i="1" dirty="0">
                <a:solidFill>
                  <a:srgbClr val="595959"/>
                </a:solidFill>
              </a:rPr>
              <a:t>current </a:t>
            </a:r>
            <a:r>
              <a:rPr lang="en-US" sz="1000" i="1" dirty="0">
                <a:solidFill>
                  <a:srgbClr val="595959"/>
                </a:solidFill>
              </a:rPr>
              <a:t>eligibility, not </a:t>
            </a:r>
            <a:r>
              <a:rPr lang="en-US" sz="1000" i="1" dirty="0" smtClean="0">
                <a:solidFill>
                  <a:srgbClr val="595959"/>
                </a:solidFill>
              </a:rPr>
              <a:t>future eligibility</a:t>
            </a:r>
            <a:r>
              <a:rPr lang="en-US" sz="1000" i="1" dirty="0">
                <a:solidFill>
                  <a:srgbClr val="595959"/>
                </a:solidFill>
              </a:rPr>
              <a:t>. </a:t>
            </a:r>
            <a:endParaRPr lang="en-US" sz="1000" dirty="0" smtClean="0">
              <a:solidFill>
                <a:schemeClr val="bg2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000" i="1" dirty="0" smtClean="0">
                <a:solidFill>
                  <a:schemeClr val="bg2"/>
                </a:solidFill>
              </a:rPr>
              <a:t>View </a:t>
            </a:r>
            <a:r>
              <a:rPr lang="en-US" sz="1000" i="1" dirty="0">
                <a:solidFill>
                  <a:schemeClr val="bg2"/>
                </a:solidFill>
              </a:rPr>
              <a:t>and download the </a:t>
            </a:r>
            <a:r>
              <a:rPr lang="en-US" sz="1000" b="1" i="1" dirty="0" smtClean="0">
                <a:solidFill>
                  <a:schemeClr val="bg2"/>
                </a:solidFill>
                <a:hlinkClick r:id="rId4"/>
              </a:rPr>
              <a:t>EVS </a:t>
            </a:r>
            <a:r>
              <a:rPr lang="en-US" sz="1000" b="1" i="1" dirty="0">
                <a:solidFill>
                  <a:schemeClr val="bg2"/>
                </a:solidFill>
                <a:hlinkClick r:id="rId4"/>
              </a:rPr>
              <a:t>Quick Reference Guide</a:t>
            </a:r>
            <a:r>
              <a:rPr lang="en-US" sz="1000" i="1" dirty="0">
                <a:solidFill>
                  <a:schemeClr val="bg2"/>
                </a:solidFill>
              </a:rPr>
              <a:t> </a:t>
            </a:r>
            <a:r>
              <a:rPr lang="en-US" sz="1000" i="1" dirty="0" smtClean="0">
                <a:solidFill>
                  <a:schemeClr val="bg2"/>
                </a:solidFill>
              </a:rPr>
              <a:t>and </a:t>
            </a:r>
            <a:r>
              <a:rPr lang="en-US" sz="1000" b="1" i="1" dirty="0" smtClean="0">
                <a:solidFill>
                  <a:schemeClr val="bg2"/>
                </a:solidFill>
                <a:hlinkClick r:id="rId5"/>
              </a:rPr>
              <a:t>Health Plan Contact Matrix</a:t>
            </a:r>
            <a:r>
              <a:rPr lang="en-US" sz="1000" b="1" i="1" dirty="0" smtClean="0">
                <a:solidFill>
                  <a:schemeClr val="bg2"/>
                </a:solidFill>
              </a:rPr>
              <a:t> </a:t>
            </a:r>
            <a:r>
              <a:rPr lang="en-US" sz="1000" i="1" dirty="0" smtClean="0">
                <a:solidFill>
                  <a:schemeClr val="bg2"/>
                </a:solidFill>
              </a:rPr>
              <a:t>for 2018  managed care health plans on </a:t>
            </a:r>
            <a:r>
              <a:rPr lang="en-US" sz="1000" i="1" dirty="0">
                <a:solidFill>
                  <a:schemeClr val="bg2"/>
                </a:solidFill>
              </a:rPr>
              <a:t>the </a:t>
            </a:r>
            <a:r>
              <a:rPr lang="en-US" sz="1000" b="1" i="1" dirty="0" smtClean="0">
                <a:solidFill>
                  <a:schemeClr val="bg2"/>
                </a:solidFill>
                <a:hlinkClick r:id="rId6"/>
              </a:rPr>
              <a:t>Provider PCDI Resources webpage</a:t>
            </a:r>
            <a:r>
              <a:rPr lang="en-US" sz="1000" b="1" i="1" dirty="0" smtClean="0">
                <a:solidFill>
                  <a:schemeClr val="bg2"/>
                </a:solidFill>
              </a:rPr>
              <a:t> 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000" b="1" i="1" dirty="0" smtClean="0">
                <a:solidFill>
                  <a:schemeClr val="bg2"/>
                </a:solidFill>
                <a:hlinkClick r:id="rId6"/>
              </a:rPr>
              <a:t>https</a:t>
            </a:r>
            <a:r>
              <a:rPr lang="en-US" sz="1000" b="1" i="1" dirty="0">
                <a:solidFill>
                  <a:schemeClr val="bg2"/>
                </a:solidFill>
                <a:hlinkClick r:id="rId6"/>
              </a:rPr>
              <a:t>://</a:t>
            </a:r>
            <a:r>
              <a:rPr lang="en-US" sz="1000" b="1" i="1" dirty="0" smtClean="0">
                <a:solidFill>
                  <a:schemeClr val="bg2"/>
                </a:solidFill>
                <a:hlinkClick r:id="rId6"/>
              </a:rPr>
              <a:t>www.mass.gov/lists/provider-pcdi-resources</a:t>
            </a:r>
            <a:endParaRPr lang="en-US" sz="1000" b="1" i="1" dirty="0">
              <a:solidFill>
                <a:schemeClr val="bg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329AE0C-962C-CA45-82DA-91D9C1FF0A67}"/>
              </a:ext>
            </a:extLst>
          </p:cNvPr>
          <p:cNvSpPr txBox="1"/>
          <p:nvPr/>
        </p:nvSpPr>
        <p:spPr>
          <a:xfrm>
            <a:off x="0" y="78962"/>
            <a:ext cx="5799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</a:rPr>
              <a:t>EVS Screenshot Examples</a:t>
            </a:r>
          </a:p>
          <a:p>
            <a:pPr algn="ctr"/>
            <a:r>
              <a:rPr lang="en-US" sz="1400" b="1" dirty="0" smtClean="0">
                <a:solidFill>
                  <a:schemeClr val="tx2"/>
                </a:solidFill>
              </a:rPr>
              <a:t>Restrictive </a:t>
            </a:r>
            <a:r>
              <a:rPr lang="en-US" sz="1400" b="1" dirty="0">
                <a:solidFill>
                  <a:schemeClr val="tx2"/>
                </a:solidFill>
              </a:rPr>
              <a:t>Messages for </a:t>
            </a:r>
            <a:r>
              <a:rPr lang="en-US" sz="1400" b="1" dirty="0" smtClean="0">
                <a:solidFill>
                  <a:schemeClr val="tx2"/>
                </a:solidFill>
              </a:rPr>
              <a:t>2019 </a:t>
            </a:r>
            <a:r>
              <a:rPr lang="en-US" sz="1400" b="1" dirty="0">
                <a:solidFill>
                  <a:schemeClr val="tx2"/>
                </a:solidFill>
              </a:rPr>
              <a:t>Managed Care Health Plans</a:t>
            </a:r>
          </a:p>
        </p:txBody>
      </p:sp>
    </p:spTree>
    <p:extLst>
      <p:ext uri="{BB962C8B-B14F-4D97-AF65-F5344CB8AC3E}">
        <p14:creationId xmlns:p14="http://schemas.microsoft.com/office/powerpoint/2010/main" val="1661362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76D6B50-925A-5C4E-8292-9DA55E9CC784}"/>
              </a:ext>
            </a:extLst>
          </p:cNvPr>
          <p:cNvSpPr txBox="1"/>
          <p:nvPr/>
        </p:nvSpPr>
        <p:spPr>
          <a:xfrm>
            <a:off x="77972" y="679995"/>
            <a:ext cx="573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12. Tufts Health Together with CHA– Accountable Care Partnership Plan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81307A6-1AA8-BD4A-8381-862D866C6849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600" y="1082041"/>
            <a:ext cx="6629400" cy="762254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E7E33265-7173-E344-9F4D-0E82309CCA30}"/>
              </a:ext>
            </a:extLst>
          </p:cNvPr>
          <p:cNvSpPr/>
          <p:nvPr/>
        </p:nvSpPr>
        <p:spPr>
          <a:xfrm>
            <a:off x="2057400" y="5181600"/>
            <a:ext cx="4724400" cy="1828800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1570BBA-DB48-0F49-821F-2FCAA007558C}"/>
              </a:ext>
            </a:extLst>
          </p:cNvPr>
          <p:cNvSpPr txBox="1"/>
          <p:nvPr/>
        </p:nvSpPr>
        <p:spPr>
          <a:xfrm>
            <a:off x="0" y="5181600"/>
            <a:ext cx="1828799" cy="30931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000" b="1" dirty="0">
                <a:solidFill>
                  <a:srgbClr val="595959"/>
                </a:solidFill>
              </a:rPr>
              <a:t>Note: </a:t>
            </a:r>
            <a:r>
              <a:rPr lang="en-US" sz="1000" i="1" dirty="0">
                <a:solidFill>
                  <a:srgbClr val="595959"/>
                </a:solidFill>
              </a:rPr>
              <a:t>EVS only displays a member’s </a:t>
            </a:r>
            <a:r>
              <a:rPr lang="en-US" sz="1000" b="1" i="1" dirty="0">
                <a:solidFill>
                  <a:srgbClr val="595959"/>
                </a:solidFill>
              </a:rPr>
              <a:t>current </a:t>
            </a:r>
            <a:r>
              <a:rPr lang="en-US" sz="1000" i="1" dirty="0">
                <a:solidFill>
                  <a:srgbClr val="595959"/>
                </a:solidFill>
              </a:rPr>
              <a:t>eligibility, not </a:t>
            </a:r>
            <a:r>
              <a:rPr lang="en-US" sz="1000" i="1" dirty="0" smtClean="0">
                <a:solidFill>
                  <a:srgbClr val="595959"/>
                </a:solidFill>
              </a:rPr>
              <a:t>future eligibility</a:t>
            </a:r>
            <a:r>
              <a:rPr lang="en-US" sz="1000" i="1" dirty="0">
                <a:solidFill>
                  <a:srgbClr val="595959"/>
                </a:solidFill>
              </a:rPr>
              <a:t>. </a:t>
            </a:r>
            <a:endParaRPr lang="en-US" sz="1000" dirty="0" smtClean="0">
              <a:solidFill>
                <a:schemeClr val="bg2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000" i="1" dirty="0" smtClean="0">
                <a:solidFill>
                  <a:schemeClr val="bg2"/>
                </a:solidFill>
              </a:rPr>
              <a:t>View </a:t>
            </a:r>
            <a:r>
              <a:rPr lang="en-US" sz="1000" i="1" dirty="0">
                <a:solidFill>
                  <a:schemeClr val="bg2"/>
                </a:solidFill>
              </a:rPr>
              <a:t>and download the </a:t>
            </a:r>
            <a:r>
              <a:rPr lang="en-US" sz="1000" b="1" i="1" dirty="0" smtClean="0">
                <a:solidFill>
                  <a:schemeClr val="bg2"/>
                </a:solidFill>
                <a:hlinkClick r:id="rId4"/>
              </a:rPr>
              <a:t>EVS </a:t>
            </a:r>
            <a:r>
              <a:rPr lang="en-US" sz="1000" b="1" i="1" dirty="0">
                <a:solidFill>
                  <a:schemeClr val="bg2"/>
                </a:solidFill>
                <a:hlinkClick r:id="rId4"/>
              </a:rPr>
              <a:t>Quick Reference Guide</a:t>
            </a:r>
            <a:r>
              <a:rPr lang="en-US" sz="1000" i="1" dirty="0">
                <a:solidFill>
                  <a:schemeClr val="bg2"/>
                </a:solidFill>
              </a:rPr>
              <a:t> </a:t>
            </a:r>
            <a:r>
              <a:rPr lang="en-US" sz="1000" i="1" dirty="0" smtClean="0">
                <a:solidFill>
                  <a:schemeClr val="bg2"/>
                </a:solidFill>
              </a:rPr>
              <a:t>and </a:t>
            </a:r>
            <a:r>
              <a:rPr lang="en-US" sz="1000" b="1" i="1" dirty="0" smtClean="0">
                <a:solidFill>
                  <a:schemeClr val="bg2"/>
                </a:solidFill>
                <a:hlinkClick r:id="rId5"/>
              </a:rPr>
              <a:t>Health Plan Contact Matrix</a:t>
            </a:r>
            <a:r>
              <a:rPr lang="en-US" sz="1000" b="1" i="1" dirty="0" smtClean="0">
                <a:solidFill>
                  <a:schemeClr val="bg2"/>
                </a:solidFill>
              </a:rPr>
              <a:t> </a:t>
            </a:r>
            <a:r>
              <a:rPr lang="en-US" sz="1000" i="1" dirty="0" smtClean="0">
                <a:solidFill>
                  <a:schemeClr val="bg2"/>
                </a:solidFill>
              </a:rPr>
              <a:t>for 2018  managed care health plans on </a:t>
            </a:r>
            <a:r>
              <a:rPr lang="en-US" sz="1000" i="1" dirty="0">
                <a:solidFill>
                  <a:schemeClr val="bg2"/>
                </a:solidFill>
              </a:rPr>
              <a:t>the </a:t>
            </a:r>
            <a:r>
              <a:rPr lang="en-US" sz="1000" b="1" i="1" dirty="0" smtClean="0">
                <a:solidFill>
                  <a:schemeClr val="bg2"/>
                </a:solidFill>
                <a:hlinkClick r:id="rId6"/>
              </a:rPr>
              <a:t>Provider PCDI Resources webpage</a:t>
            </a:r>
            <a:r>
              <a:rPr lang="en-US" sz="1000" b="1" i="1" dirty="0" smtClean="0">
                <a:solidFill>
                  <a:schemeClr val="bg2"/>
                </a:solidFill>
              </a:rPr>
              <a:t> 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000" b="1" i="1" dirty="0" smtClean="0">
                <a:solidFill>
                  <a:schemeClr val="bg2"/>
                </a:solidFill>
                <a:hlinkClick r:id="rId6"/>
              </a:rPr>
              <a:t>https</a:t>
            </a:r>
            <a:r>
              <a:rPr lang="en-US" sz="1000" b="1" i="1" dirty="0">
                <a:solidFill>
                  <a:schemeClr val="bg2"/>
                </a:solidFill>
                <a:hlinkClick r:id="rId6"/>
              </a:rPr>
              <a:t>://</a:t>
            </a:r>
            <a:r>
              <a:rPr lang="en-US" sz="1000" b="1" i="1" dirty="0" smtClean="0">
                <a:solidFill>
                  <a:schemeClr val="bg2"/>
                </a:solidFill>
                <a:hlinkClick r:id="rId6"/>
              </a:rPr>
              <a:t>www.mass.gov/lists/provider-pcdi-resources</a:t>
            </a:r>
            <a:endParaRPr lang="en-US" sz="1000" b="1" i="1" dirty="0">
              <a:solidFill>
                <a:schemeClr val="bg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329AE0C-962C-CA45-82DA-91D9C1FF0A67}"/>
              </a:ext>
            </a:extLst>
          </p:cNvPr>
          <p:cNvSpPr txBox="1"/>
          <p:nvPr/>
        </p:nvSpPr>
        <p:spPr>
          <a:xfrm>
            <a:off x="0" y="78962"/>
            <a:ext cx="5799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</a:rPr>
              <a:t>EVS Screenshot Examples</a:t>
            </a:r>
          </a:p>
          <a:p>
            <a:pPr algn="ctr"/>
            <a:r>
              <a:rPr lang="en-US" sz="1400" b="1" dirty="0" smtClean="0">
                <a:solidFill>
                  <a:schemeClr val="tx2"/>
                </a:solidFill>
              </a:rPr>
              <a:t>Restrictive </a:t>
            </a:r>
            <a:r>
              <a:rPr lang="en-US" sz="1400" b="1" dirty="0">
                <a:solidFill>
                  <a:schemeClr val="tx2"/>
                </a:solidFill>
              </a:rPr>
              <a:t>Messages for </a:t>
            </a:r>
            <a:r>
              <a:rPr lang="en-US" sz="1400" b="1" dirty="0" smtClean="0">
                <a:solidFill>
                  <a:schemeClr val="tx2"/>
                </a:solidFill>
              </a:rPr>
              <a:t>2019 </a:t>
            </a:r>
            <a:r>
              <a:rPr lang="en-US" sz="1400" b="1" dirty="0">
                <a:solidFill>
                  <a:schemeClr val="tx2"/>
                </a:solidFill>
              </a:rPr>
              <a:t>Managed Care Health Plans</a:t>
            </a:r>
          </a:p>
        </p:txBody>
      </p:sp>
    </p:spTree>
    <p:extLst>
      <p:ext uri="{BB962C8B-B14F-4D97-AF65-F5344CB8AC3E}">
        <p14:creationId xmlns:p14="http://schemas.microsoft.com/office/powerpoint/2010/main" val="2736427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BEC79B3-52FE-2048-ABE3-F257603BBA04}"/>
              </a:ext>
            </a:extLst>
          </p:cNvPr>
          <p:cNvSpPr txBox="1"/>
          <p:nvPr/>
        </p:nvSpPr>
        <p:spPr>
          <a:xfrm>
            <a:off x="31830" y="676482"/>
            <a:ext cx="4815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13. Wellforce Care Plan – Accountable Care Partnership Plan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06FA6EA-7B31-E140-ADAC-078CB3E13485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600" y="1082041"/>
            <a:ext cx="6654800" cy="7604441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222C1D64-2806-E341-A630-1206A97757C1}"/>
              </a:ext>
            </a:extLst>
          </p:cNvPr>
          <p:cNvSpPr/>
          <p:nvPr/>
        </p:nvSpPr>
        <p:spPr>
          <a:xfrm>
            <a:off x="2133600" y="5334000"/>
            <a:ext cx="4622800" cy="1625600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1570BBA-DB48-0F49-821F-2FCAA007558C}"/>
              </a:ext>
            </a:extLst>
          </p:cNvPr>
          <p:cNvSpPr txBox="1"/>
          <p:nvPr/>
        </p:nvSpPr>
        <p:spPr>
          <a:xfrm>
            <a:off x="0" y="5181600"/>
            <a:ext cx="1828799" cy="30931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000" b="1" dirty="0">
                <a:solidFill>
                  <a:srgbClr val="595959"/>
                </a:solidFill>
              </a:rPr>
              <a:t>Note: </a:t>
            </a:r>
            <a:r>
              <a:rPr lang="en-US" sz="1000" i="1" dirty="0">
                <a:solidFill>
                  <a:srgbClr val="595959"/>
                </a:solidFill>
              </a:rPr>
              <a:t>EVS only displays a member’s </a:t>
            </a:r>
            <a:r>
              <a:rPr lang="en-US" sz="1000" b="1" i="1" dirty="0">
                <a:solidFill>
                  <a:srgbClr val="595959"/>
                </a:solidFill>
              </a:rPr>
              <a:t>current </a:t>
            </a:r>
            <a:r>
              <a:rPr lang="en-US" sz="1000" i="1" dirty="0">
                <a:solidFill>
                  <a:srgbClr val="595959"/>
                </a:solidFill>
              </a:rPr>
              <a:t>eligibility, not </a:t>
            </a:r>
            <a:r>
              <a:rPr lang="en-US" sz="1000" i="1" dirty="0" smtClean="0">
                <a:solidFill>
                  <a:srgbClr val="595959"/>
                </a:solidFill>
              </a:rPr>
              <a:t>future eligibility</a:t>
            </a:r>
            <a:r>
              <a:rPr lang="en-US" sz="1000" i="1" dirty="0">
                <a:solidFill>
                  <a:srgbClr val="595959"/>
                </a:solidFill>
              </a:rPr>
              <a:t>. </a:t>
            </a:r>
            <a:endParaRPr lang="en-US" sz="1000" dirty="0" smtClean="0">
              <a:solidFill>
                <a:schemeClr val="bg2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000" i="1" dirty="0" smtClean="0">
                <a:solidFill>
                  <a:schemeClr val="bg2"/>
                </a:solidFill>
              </a:rPr>
              <a:t>View </a:t>
            </a:r>
            <a:r>
              <a:rPr lang="en-US" sz="1000" i="1" dirty="0">
                <a:solidFill>
                  <a:schemeClr val="bg2"/>
                </a:solidFill>
              </a:rPr>
              <a:t>and download the </a:t>
            </a:r>
            <a:r>
              <a:rPr lang="en-US" sz="1000" b="1" i="1" dirty="0" smtClean="0">
                <a:solidFill>
                  <a:schemeClr val="bg2"/>
                </a:solidFill>
                <a:hlinkClick r:id="rId4"/>
              </a:rPr>
              <a:t>EVS </a:t>
            </a:r>
            <a:r>
              <a:rPr lang="en-US" sz="1000" b="1" i="1" dirty="0">
                <a:solidFill>
                  <a:schemeClr val="bg2"/>
                </a:solidFill>
                <a:hlinkClick r:id="rId4"/>
              </a:rPr>
              <a:t>Quick Reference Guide</a:t>
            </a:r>
            <a:r>
              <a:rPr lang="en-US" sz="1000" i="1" dirty="0">
                <a:solidFill>
                  <a:schemeClr val="bg2"/>
                </a:solidFill>
              </a:rPr>
              <a:t> </a:t>
            </a:r>
            <a:r>
              <a:rPr lang="en-US" sz="1000" i="1" dirty="0" smtClean="0">
                <a:solidFill>
                  <a:schemeClr val="bg2"/>
                </a:solidFill>
              </a:rPr>
              <a:t>and </a:t>
            </a:r>
            <a:r>
              <a:rPr lang="en-US" sz="1000" b="1" i="1" dirty="0" smtClean="0">
                <a:solidFill>
                  <a:schemeClr val="bg2"/>
                </a:solidFill>
                <a:hlinkClick r:id="rId5"/>
              </a:rPr>
              <a:t>Health Plan Contact Matrix</a:t>
            </a:r>
            <a:r>
              <a:rPr lang="en-US" sz="1000" b="1" i="1" dirty="0" smtClean="0">
                <a:solidFill>
                  <a:schemeClr val="bg2"/>
                </a:solidFill>
              </a:rPr>
              <a:t> </a:t>
            </a:r>
            <a:r>
              <a:rPr lang="en-US" sz="1000" i="1" dirty="0" smtClean="0">
                <a:solidFill>
                  <a:schemeClr val="bg2"/>
                </a:solidFill>
              </a:rPr>
              <a:t>for 2018  managed care health plans on </a:t>
            </a:r>
            <a:r>
              <a:rPr lang="en-US" sz="1000" i="1" dirty="0">
                <a:solidFill>
                  <a:schemeClr val="bg2"/>
                </a:solidFill>
              </a:rPr>
              <a:t>the </a:t>
            </a:r>
            <a:r>
              <a:rPr lang="en-US" sz="1000" b="1" i="1" dirty="0" smtClean="0">
                <a:solidFill>
                  <a:schemeClr val="bg2"/>
                </a:solidFill>
                <a:hlinkClick r:id="rId6"/>
              </a:rPr>
              <a:t>Provider PCDI Resources webpage</a:t>
            </a:r>
            <a:r>
              <a:rPr lang="en-US" sz="1000" b="1" i="1" dirty="0" smtClean="0">
                <a:solidFill>
                  <a:schemeClr val="bg2"/>
                </a:solidFill>
              </a:rPr>
              <a:t> 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000" b="1" i="1" dirty="0" smtClean="0">
                <a:solidFill>
                  <a:schemeClr val="bg2"/>
                </a:solidFill>
                <a:hlinkClick r:id="rId6"/>
              </a:rPr>
              <a:t>https</a:t>
            </a:r>
            <a:r>
              <a:rPr lang="en-US" sz="1000" b="1" i="1" dirty="0">
                <a:solidFill>
                  <a:schemeClr val="bg2"/>
                </a:solidFill>
                <a:hlinkClick r:id="rId6"/>
              </a:rPr>
              <a:t>://</a:t>
            </a:r>
            <a:r>
              <a:rPr lang="en-US" sz="1000" b="1" i="1" dirty="0" smtClean="0">
                <a:solidFill>
                  <a:schemeClr val="bg2"/>
                </a:solidFill>
                <a:hlinkClick r:id="rId6"/>
              </a:rPr>
              <a:t>www.mass.gov/lists/provider-pcdi-resources</a:t>
            </a:r>
            <a:endParaRPr lang="en-US" sz="1000" b="1" i="1" dirty="0">
              <a:solidFill>
                <a:schemeClr val="bg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329AE0C-962C-CA45-82DA-91D9C1FF0A67}"/>
              </a:ext>
            </a:extLst>
          </p:cNvPr>
          <p:cNvSpPr txBox="1"/>
          <p:nvPr/>
        </p:nvSpPr>
        <p:spPr>
          <a:xfrm>
            <a:off x="0" y="78962"/>
            <a:ext cx="5799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</a:rPr>
              <a:t>EVS Screenshot Examples</a:t>
            </a:r>
          </a:p>
          <a:p>
            <a:pPr algn="ctr"/>
            <a:r>
              <a:rPr lang="en-US" sz="1400" b="1" dirty="0" smtClean="0">
                <a:solidFill>
                  <a:schemeClr val="tx2"/>
                </a:solidFill>
              </a:rPr>
              <a:t>Restrictive </a:t>
            </a:r>
            <a:r>
              <a:rPr lang="en-US" sz="1400" b="1" dirty="0">
                <a:solidFill>
                  <a:schemeClr val="tx2"/>
                </a:solidFill>
              </a:rPr>
              <a:t>Messages for </a:t>
            </a:r>
            <a:r>
              <a:rPr lang="en-US" sz="1400" b="1" dirty="0" smtClean="0">
                <a:solidFill>
                  <a:schemeClr val="tx2"/>
                </a:solidFill>
              </a:rPr>
              <a:t>2019 </a:t>
            </a:r>
            <a:r>
              <a:rPr lang="en-US" sz="1400" b="1" dirty="0">
                <a:solidFill>
                  <a:schemeClr val="tx2"/>
                </a:solidFill>
              </a:rPr>
              <a:t>Managed Care Health Plans</a:t>
            </a:r>
          </a:p>
        </p:txBody>
      </p:sp>
    </p:spTree>
    <p:extLst>
      <p:ext uri="{BB962C8B-B14F-4D97-AF65-F5344CB8AC3E}">
        <p14:creationId xmlns:p14="http://schemas.microsoft.com/office/powerpoint/2010/main" val="3176355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FFDB693-58C0-684F-B8A3-0417429F2EF8}"/>
              </a:ext>
            </a:extLst>
          </p:cNvPr>
          <p:cNvSpPr txBox="1"/>
          <p:nvPr/>
        </p:nvSpPr>
        <p:spPr>
          <a:xfrm>
            <a:off x="304800" y="562451"/>
            <a:ext cx="5857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1. Community Care Cooperative (C3) – Primary Care ACO Plan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77DE59B-1991-774B-9BC0-6FB1AADF7F1B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00" y="871280"/>
            <a:ext cx="4673600" cy="789172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DB9AE643-6B5B-6841-848D-E9DE31240C3C}"/>
              </a:ext>
            </a:extLst>
          </p:cNvPr>
          <p:cNvSpPr/>
          <p:nvPr/>
        </p:nvSpPr>
        <p:spPr>
          <a:xfrm>
            <a:off x="242440" y="5562600"/>
            <a:ext cx="4329560" cy="725251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>
              <a:solidFill>
                <a:schemeClr val="tx1"/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F4977611-D7B4-C648-BC27-4FD9CF7AA6D0}"/>
              </a:ext>
            </a:extLst>
          </p:cNvPr>
          <p:cNvSpPr/>
          <p:nvPr/>
        </p:nvSpPr>
        <p:spPr>
          <a:xfrm>
            <a:off x="242440" y="3860800"/>
            <a:ext cx="4329560" cy="584200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>
              <a:solidFill>
                <a:schemeClr val="tx1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4AC6F00D-BA09-A140-8685-C7A05E047987}"/>
              </a:ext>
            </a:extLst>
          </p:cNvPr>
          <p:cNvSpPr/>
          <p:nvPr/>
        </p:nvSpPr>
        <p:spPr>
          <a:xfrm>
            <a:off x="334613" y="7434521"/>
            <a:ext cx="4237387" cy="414080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1570BBA-DB48-0F49-821F-2FCAA007558C}"/>
              </a:ext>
            </a:extLst>
          </p:cNvPr>
          <p:cNvSpPr txBox="1"/>
          <p:nvPr/>
        </p:nvSpPr>
        <p:spPr>
          <a:xfrm>
            <a:off x="4884838" y="4366049"/>
            <a:ext cx="1828799" cy="30931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000" b="1" dirty="0">
                <a:solidFill>
                  <a:srgbClr val="595959"/>
                </a:solidFill>
              </a:rPr>
              <a:t>Note: </a:t>
            </a:r>
            <a:r>
              <a:rPr lang="en-US" sz="1000" i="1" dirty="0">
                <a:solidFill>
                  <a:srgbClr val="595959"/>
                </a:solidFill>
              </a:rPr>
              <a:t>EVS only displays a member’s </a:t>
            </a:r>
            <a:r>
              <a:rPr lang="en-US" sz="1000" b="1" i="1" dirty="0">
                <a:solidFill>
                  <a:srgbClr val="595959"/>
                </a:solidFill>
              </a:rPr>
              <a:t>current </a:t>
            </a:r>
            <a:r>
              <a:rPr lang="en-US" sz="1000" i="1" dirty="0">
                <a:solidFill>
                  <a:srgbClr val="595959"/>
                </a:solidFill>
              </a:rPr>
              <a:t>eligibility, not </a:t>
            </a:r>
            <a:r>
              <a:rPr lang="en-US" sz="1000" i="1" dirty="0" smtClean="0">
                <a:solidFill>
                  <a:srgbClr val="595959"/>
                </a:solidFill>
              </a:rPr>
              <a:t>future eligibility</a:t>
            </a:r>
            <a:r>
              <a:rPr lang="en-US" sz="1000" i="1" dirty="0">
                <a:solidFill>
                  <a:srgbClr val="595959"/>
                </a:solidFill>
              </a:rPr>
              <a:t>. </a:t>
            </a:r>
            <a:endParaRPr lang="en-US" sz="1000" dirty="0" smtClean="0">
              <a:solidFill>
                <a:schemeClr val="bg2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000" i="1" dirty="0" smtClean="0">
                <a:solidFill>
                  <a:schemeClr val="bg2"/>
                </a:solidFill>
              </a:rPr>
              <a:t>View </a:t>
            </a:r>
            <a:r>
              <a:rPr lang="en-US" sz="1000" i="1" dirty="0">
                <a:solidFill>
                  <a:schemeClr val="bg2"/>
                </a:solidFill>
              </a:rPr>
              <a:t>and download the </a:t>
            </a:r>
            <a:r>
              <a:rPr lang="en-US" sz="1000" b="1" i="1" dirty="0" smtClean="0">
                <a:solidFill>
                  <a:schemeClr val="bg2"/>
                </a:solidFill>
                <a:hlinkClick r:id="rId4"/>
              </a:rPr>
              <a:t>EVS </a:t>
            </a:r>
            <a:r>
              <a:rPr lang="en-US" sz="1000" b="1" i="1" dirty="0">
                <a:solidFill>
                  <a:schemeClr val="bg2"/>
                </a:solidFill>
                <a:hlinkClick r:id="rId4"/>
              </a:rPr>
              <a:t>Quick Reference Guide</a:t>
            </a:r>
            <a:r>
              <a:rPr lang="en-US" sz="1000" i="1" dirty="0">
                <a:solidFill>
                  <a:schemeClr val="bg2"/>
                </a:solidFill>
              </a:rPr>
              <a:t> </a:t>
            </a:r>
            <a:r>
              <a:rPr lang="en-US" sz="1000" i="1" dirty="0" smtClean="0">
                <a:solidFill>
                  <a:schemeClr val="bg2"/>
                </a:solidFill>
              </a:rPr>
              <a:t>and </a:t>
            </a:r>
            <a:r>
              <a:rPr lang="en-US" sz="1000" b="1" i="1" dirty="0" smtClean="0">
                <a:solidFill>
                  <a:schemeClr val="bg2"/>
                </a:solidFill>
                <a:hlinkClick r:id="rId5"/>
              </a:rPr>
              <a:t>Health Plan Contact Matrix</a:t>
            </a:r>
            <a:r>
              <a:rPr lang="en-US" sz="1000" b="1" i="1" dirty="0" smtClean="0">
                <a:solidFill>
                  <a:schemeClr val="bg2"/>
                </a:solidFill>
              </a:rPr>
              <a:t> </a:t>
            </a:r>
            <a:r>
              <a:rPr lang="en-US" sz="1000" i="1" dirty="0" smtClean="0">
                <a:solidFill>
                  <a:schemeClr val="bg2"/>
                </a:solidFill>
              </a:rPr>
              <a:t>for 2018  managed care health plans on </a:t>
            </a:r>
            <a:r>
              <a:rPr lang="en-US" sz="1000" i="1" dirty="0">
                <a:solidFill>
                  <a:schemeClr val="bg2"/>
                </a:solidFill>
              </a:rPr>
              <a:t>the </a:t>
            </a:r>
            <a:r>
              <a:rPr lang="en-US" sz="1000" b="1" i="1" dirty="0" smtClean="0">
                <a:solidFill>
                  <a:schemeClr val="bg2"/>
                </a:solidFill>
                <a:hlinkClick r:id="rId6"/>
              </a:rPr>
              <a:t>Provider PCDI Resources webpage</a:t>
            </a:r>
            <a:r>
              <a:rPr lang="en-US" sz="1000" b="1" i="1" dirty="0" smtClean="0">
                <a:solidFill>
                  <a:schemeClr val="bg2"/>
                </a:solidFill>
              </a:rPr>
              <a:t> 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000" b="1" i="1" dirty="0" smtClean="0">
                <a:solidFill>
                  <a:schemeClr val="bg2"/>
                </a:solidFill>
                <a:hlinkClick r:id="rId6"/>
              </a:rPr>
              <a:t>https</a:t>
            </a:r>
            <a:r>
              <a:rPr lang="en-US" sz="1000" b="1" i="1" dirty="0">
                <a:solidFill>
                  <a:schemeClr val="bg2"/>
                </a:solidFill>
                <a:hlinkClick r:id="rId6"/>
              </a:rPr>
              <a:t>://</a:t>
            </a:r>
            <a:r>
              <a:rPr lang="en-US" sz="1000" b="1" i="1" dirty="0" smtClean="0">
                <a:solidFill>
                  <a:schemeClr val="bg2"/>
                </a:solidFill>
                <a:hlinkClick r:id="rId6"/>
              </a:rPr>
              <a:t>www.mass.gov/lists/provider-pcdi-resources</a:t>
            </a:r>
            <a:endParaRPr lang="en-US" sz="1000" b="1" i="1" dirty="0">
              <a:solidFill>
                <a:schemeClr val="bg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329AE0C-962C-CA45-82DA-91D9C1FF0A67}"/>
              </a:ext>
            </a:extLst>
          </p:cNvPr>
          <p:cNvSpPr txBox="1"/>
          <p:nvPr/>
        </p:nvSpPr>
        <p:spPr>
          <a:xfrm>
            <a:off x="0" y="78962"/>
            <a:ext cx="5799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</a:rPr>
              <a:t>EVS Screenshot Examples</a:t>
            </a:r>
          </a:p>
          <a:p>
            <a:pPr algn="ctr"/>
            <a:r>
              <a:rPr lang="en-US" sz="1400" b="1" dirty="0" smtClean="0">
                <a:solidFill>
                  <a:schemeClr val="tx2"/>
                </a:solidFill>
              </a:rPr>
              <a:t>Restrictive </a:t>
            </a:r>
            <a:r>
              <a:rPr lang="en-US" sz="1400" b="1" dirty="0">
                <a:solidFill>
                  <a:schemeClr val="tx2"/>
                </a:solidFill>
              </a:rPr>
              <a:t>Messages for </a:t>
            </a:r>
            <a:r>
              <a:rPr lang="en-US" sz="1400" b="1" dirty="0" smtClean="0">
                <a:solidFill>
                  <a:schemeClr val="tx2"/>
                </a:solidFill>
              </a:rPr>
              <a:t>2019 </a:t>
            </a:r>
            <a:r>
              <a:rPr lang="en-US" sz="1400" b="1" dirty="0">
                <a:solidFill>
                  <a:schemeClr val="tx2"/>
                </a:solidFill>
              </a:rPr>
              <a:t>Managed Care Health Plans</a:t>
            </a:r>
          </a:p>
        </p:txBody>
      </p:sp>
    </p:spTree>
    <p:extLst>
      <p:ext uri="{BB962C8B-B14F-4D97-AF65-F5344CB8AC3E}">
        <p14:creationId xmlns:p14="http://schemas.microsoft.com/office/powerpoint/2010/main" val="578841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700C06F-4425-0745-87A1-2315FBF4EAC3}"/>
              </a:ext>
            </a:extLst>
          </p:cNvPr>
          <p:cNvSpPr txBox="1"/>
          <p:nvPr/>
        </p:nvSpPr>
        <p:spPr>
          <a:xfrm>
            <a:off x="304800" y="567941"/>
            <a:ext cx="4434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2. Partners HealthCare Choice – Primary Care ACO Plan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A8306C1-A262-A644-AF37-4C69E0913BC0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200" y="838200"/>
            <a:ext cx="4808637" cy="79248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ACB28B23-4BEF-1C49-A853-B6A928143BFC}"/>
              </a:ext>
            </a:extLst>
          </p:cNvPr>
          <p:cNvSpPr/>
          <p:nvPr/>
        </p:nvSpPr>
        <p:spPr>
          <a:xfrm>
            <a:off x="304799" y="5473873"/>
            <a:ext cx="4343400" cy="812800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>
              <a:solidFill>
                <a:schemeClr val="tx1"/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E5D343FB-9643-DA4A-A2BA-5E343814C0FB}"/>
              </a:ext>
            </a:extLst>
          </p:cNvPr>
          <p:cNvSpPr/>
          <p:nvPr/>
        </p:nvSpPr>
        <p:spPr>
          <a:xfrm>
            <a:off x="304799" y="3848273"/>
            <a:ext cx="4343399" cy="477101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>
              <a:solidFill>
                <a:schemeClr val="tx1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1535B193-BEB9-1240-96C3-0C53ED952D37}"/>
              </a:ext>
            </a:extLst>
          </p:cNvPr>
          <p:cNvSpPr/>
          <p:nvPr/>
        </p:nvSpPr>
        <p:spPr>
          <a:xfrm>
            <a:off x="304799" y="7456103"/>
            <a:ext cx="4343400" cy="392497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1570BBA-DB48-0F49-821F-2FCAA007558C}"/>
              </a:ext>
            </a:extLst>
          </p:cNvPr>
          <p:cNvSpPr txBox="1"/>
          <p:nvPr/>
        </p:nvSpPr>
        <p:spPr>
          <a:xfrm>
            <a:off x="5029201" y="4323297"/>
            <a:ext cx="1828799" cy="30931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000" b="1" dirty="0">
                <a:solidFill>
                  <a:srgbClr val="595959"/>
                </a:solidFill>
              </a:rPr>
              <a:t>Note: </a:t>
            </a:r>
            <a:r>
              <a:rPr lang="en-US" sz="1000" i="1" dirty="0">
                <a:solidFill>
                  <a:srgbClr val="595959"/>
                </a:solidFill>
              </a:rPr>
              <a:t>EVS only displays a member’s </a:t>
            </a:r>
            <a:r>
              <a:rPr lang="en-US" sz="1000" b="1" i="1" dirty="0">
                <a:solidFill>
                  <a:srgbClr val="595959"/>
                </a:solidFill>
              </a:rPr>
              <a:t>current </a:t>
            </a:r>
            <a:r>
              <a:rPr lang="en-US" sz="1000" i="1" dirty="0">
                <a:solidFill>
                  <a:srgbClr val="595959"/>
                </a:solidFill>
              </a:rPr>
              <a:t>eligibility, not </a:t>
            </a:r>
            <a:r>
              <a:rPr lang="en-US" sz="1000" i="1" dirty="0" smtClean="0">
                <a:solidFill>
                  <a:srgbClr val="595959"/>
                </a:solidFill>
              </a:rPr>
              <a:t>future eligibility</a:t>
            </a:r>
            <a:r>
              <a:rPr lang="en-US" sz="1000" i="1" dirty="0">
                <a:solidFill>
                  <a:srgbClr val="595959"/>
                </a:solidFill>
              </a:rPr>
              <a:t>. </a:t>
            </a:r>
            <a:endParaRPr lang="en-US" sz="1000" dirty="0" smtClean="0">
              <a:solidFill>
                <a:schemeClr val="bg2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000" i="1" dirty="0" smtClean="0">
                <a:solidFill>
                  <a:schemeClr val="bg2"/>
                </a:solidFill>
              </a:rPr>
              <a:t>View </a:t>
            </a:r>
            <a:r>
              <a:rPr lang="en-US" sz="1000" i="1" dirty="0">
                <a:solidFill>
                  <a:schemeClr val="bg2"/>
                </a:solidFill>
              </a:rPr>
              <a:t>and download the </a:t>
            </a:r>
            <a:r>
              <a:rPr lang="en-US" sz="1000" b="1" i="1" dirty="0" smtClean="0">
                <a:solidFill>
                  <a:schemeClr val="bg2"/>
                </a:solidFill>
                <a:hlinkClick r:id="rId4"/>
              </a:rPr>
              <a:t>EVS </a:t>
            </a:r>
            <a:r>
              <a:rPr lang="en-US" sz="1000" b="1" i="1" dirty="0">
                <a:solidFill>
                  <a:schemeClr val="bg2"/>
                </a:solidFill>
                <a:hlinkClick r:id="rId4"/>
              </a:rPr>
              <a:t>Quick Reference Guide</a:t>
            </a:r>
            <a:r>
              <a:rPr lang="en-US" sz="1000" i="1" dirty="0">
                <a:solidFill>
                  <a:schemeClr val="bg2"/>
                </a:solidFill>
              </a:rPr>
              <a:t> </a:t>
            </a:r>
            <a:r>
              <a:rPr lang="en-US" sz="1000" i="1" dirty="0" smtClean="0">
                <a:solidFill>
                  <a:schemeClr val="bg2"/>
                </a:solidFill>
              </a:rPr>
              <a:t>and </a:t>
            </a:r>
            <a:r>
              <a:rPr lang="en-US" sz="1000" b="1" i="1" dirty="0" smtClean="0">
                <a:solidFill>
                  <a:schemeClr val="bg2"/>
                </a:solidFill>
                <a:hlinkClick r:id="rId5"/>
              </a:rPr>
              <a:t>Health Plan Contact Matrix</a:t>
            </a:r>
            <a:r>
              <a:rPr lang="en-US" sz="1000" b="1" i="1" dirty="0" smtClean="0">
                <a:solidFill>
                  <a:schemeClr val="bg2"/>
                </a:solidFill>
              </a:rPr>
              <a:t> </a:t>
            </a:r>
            <a:r>
              <a:rPr lang="en-US" sz="1000" i="1" dirty="0" smtClean="0">
                <a:solidFill>
                  <a:schemeClr val="bg2"/>
                </a:solidFill>
              </a:rPr>
              <a:t>for 2018  managed care health plans on </a:t>
            </a:r>
            <a:r>
              <a:rPr lang="en-US" sz="1000" i="1" dirty="0">
                <a:solidFill>
                  <a:schemeClr val="bg2"/>
                </a:solidFill>
              </a:rPr>
              <a:t>the </a:t>
            </a:r>
            <a:r>
              <a:rPr lang="en-US" sz="1000" b="1" i="1" dirty="0" smtClean="0">
                <a:solidFill>
                  <a:schemeClr val="bg2"/>
                </a:solidFill>
                <a:hlinkClick r:id="rId6"/>
              </a:rPr>
              <a:t>Provider PCDI Resources webpage</a:t>
            </a:r>
            <a:r>
              <a:rPr lang="en-US" sz="1000" b="1" i="1" dirty="0" smtClean="0">
                <a:solidFill>
                  <a:schemeClr val="bg2"/>
                </a:solidFill>
              </a:rPr>
              <a:t> 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000" b="1" i="1" dirty="0" smtClean="0">
                <a:solidFill>
                  <a:schemeClr val="bg2"/>
                </a:solidFill>
                <a:hlinkClick r:id="rId6"/>
              </a:rPr>
              <a:t>https</a:t>
            </a:r>
            <a:r>
              <a:rPr lang="en-US" sz="1000" b="1" i="1" dirty="0">
                <a:solidFill>
                  <a:schemeClr val="bg2"/>
                </a:solidFill>
                <a:hlinkClick r:id="rId6"/>
              </a:rPr>
              <a:t>://</a:t>
            </a:r>
            <a:r>
              <a:rPr lang="en-US" sz="1000" b="1" i="1" dirty="0" smtClean="0">
                <a:solidFill>
                  <a:schemeClr val="bg2"/>
                </a:solidFill>
                <a:hlinkClick r:id="rId6"/>
              </a:rPr>
              <a:t>www.mass.gov/lists/provider-pcdi-resources</a:t>
            </a:r>
            <a:endParaRPr lang="en-US" sz="1000" b="1" i="1" dirty="0">
              <a:solidFill>
                <a:schemeClr val="bg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329AE0C-962C-CA45-82DA-91D9C1FF0A67}"/>
              </a:ext>
            </a:extLst>
          </p:cNvPr>
          <p:cNvSpPr txBox="1"/>
          <p:nvPr/>
        </p:nvSpPr>
        <p:spPr>
          <a:xfrm>
            <a:off x="0" y="78962"/>
            <a:ext cx="5799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</a:rPr>
              <a:t>EVS Screenshot Examples</a:t>
            </a:r>
          </a:p>
          <a:p>
            <a:pPr algn="ctr"/>
            <a:r>
              <a:rPr lang="en-US" sz="1400" b="1" dirty="0" smtClean="0">
                <a:solidFill>
                  <a:schemeClr val="tx2"/>
                </a:solidFill>
              </a:rPr>
              <a:t>Restrictive </a:t>
            </a:r>
            <a:r>
              <a:rPr lang="en-US" sz="1400" b="1" dirty="0">
                <a:solidFill>
                  <a:schemeClr val="tx2"/>
                </a:solidFill>
              </a:rPr>
              <a:t>Messages for </a:t>
            </a:r>
            <a:r>
              <a:rPr lang="en-US" sz="1400" b="1" dirty="0" smtClean="0">
                <a:solidFill>
                  <a:schemeClr val="tx2"/>
                </a:solidFill>
              </a:rPr>
              <a:t>2019 </a:t>
            </a:r>
            <a:r>
              <a:rPr lang="en-US" sz="1400" b="1" dirty="0">
                <a:solidFill>
                  <a:schemeClr val="tx2"/>
                </a:solidFill>
              </a:rPr>
              <a:t>Managed Care Health Plans</a:t>
            </a:r>
          </a:p>
        </p:txBody>
      </p:sp>
    </p:spTree>
    <p:extLst>
      <p:ext uri="{BB962C8B-B14F-4D97-AF65-F5344CB8AC3E}">
        <p14:creationId xmlns:p14="http://schemas.microsoft.com/office/powerpoint/2010/main" val="1386185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EAB92C8-ABDE-D143-9A12-21F76C097AE9}"/>
              </a:ext>
            </a:extLst>
          </p:cNvPr>
          <p:cNvSpPr txBox="1"/>
          <p:nvPr/>
        </p:nvSpPr>
        <p:spPr>
          <a:xfrm>
            <a:off x="228600" y="567859"/>
            <a:ext cx="3825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3. Steward Health Choice – Primary Care ACO Plan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200" y="835109"/>
            <a:ext cx="4724399" cy="795260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27374255-15D2-4E4B-A0C8-B140EAEA9906}"/>
              </a:ext>
            </a:extLst>
          </p:cNvPr>
          <p:cNvSpPr/>
          <p:nvPr/>
        </p:nvSpPr>
        <p:spPr>
          <a:xfrm>
            <a:off x="317499" y="5562600"/>
            <a:ext cx="4241800" cy="812800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>
              <a:solidFill>
                <a:schemeClr val="tx1"/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F783F28E-C1FA-864A-9386-D3DDD0AD6C53}"/>
              </a:ext>
            </a:extLst>
          </p:cNvPr>
          <p:cNvSpPr/>
          <p:nvPr/>
        </p:nvSpPr>
        <p:spPr>
          <a:xfrm>
            <a:off x="317499" y="3880884"/>
            <a:ext cx="4241800" cy="553301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>
              <a:solidFill>
                <a:schemeClr val="tx1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F783F28E-C1FA-864A-9386-D3DDD0AD6C53}"/>
              </a:ext>
            </a:extLst>
          </p:cNvPr>
          <p:cNvSpPr/>
          <p:nvPr/>
        </p:nvSpPr>
        <p:spPr>
          <a:xfrm>
            <a:off x="317498" y="7467600"/>
            <a:ext cx="4241801" cy="457200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1570BBA-DB48-0F49-821F-2FCAA007558C}"/>
              </a:ext>
            </a:extLst>
          </p:cNvPr>
          <p:cNvSpPr txBox="1"/>
          <p:nvPr/>
        </p:nvSpPr>
        <p:spPr>
          <a:xfrm>
            <a:off x="4893279" y="4374446"/>
            <a:ext cx="1828799" cy="30931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000" b="1" dirty="0">
                <a:solidFill>
                  <a:srgbClr val="595959"/>
                </a:solidFill>
              </a:rPr>
              <a:t>Note: </a:t>
            </a:r>
            <a:r>
              <a:rPr lang="en-US" sz="1000" i="1" dirty="0">
                <a:solidFill>
                  <a:srgbClr val="595959"/>
                </a:solidFill>
              </a:rPr>
              <a:t>EVS only displays a member’s </a:t>
            </a:r>
            <a:r>
              <a:rPr lang="en-US" sz="1000" b="1" i="1" dirty="0">
                <a:solidFill>
                  <a:srgbClr val="595959"/>
                </a:solidFill>
              </a:rPr>
              <a:t>current </a:t>
            </a:r>
            <a:r>
              <a:rPr lang="en-US" sz="1000" i="1" dirty="0">
                <a:solidFill>
                  <a:srgbClr val="595959"/>
                </a:solidFill>
              </a:rPr>
              <a:t>eligibility, not </a:t>
            </a:r>
            <a:r>
              <a:rPr lang="en-US" sz="1000" i="1" dirty="0" smtClean="0">
                <a:solidFill>
                  <a:srgbClr val="595959"/>
                </a:solidFill>
              </a:rPr>
              <a:t>future eligibility</a:t>
            </a:r>
            <a:r>
              <a:rPr lang="en-US" sz="1000" i="1" dirty="0">
                <a:solidFill>
                  <a:srgbClr val="595959"/>
                </a:solidFill>
              </a:rPr>
              <a:t>. </a:t>
            </a:r>
            <a:endParaRPr lang="en-US" sz="1000" dirty="0" smtClean="0">
              <a:solidFill>
                <a:schemeClr val="bg2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000" i="1" dirty="0" smtClean="0">
                <a:solidFill>
                  <a:schemeClr val="bg2"/>
                </a:solidFill>
              </a:rPr>
              <a:t>View </a:t>
            </a:r>
            <a:r>
              <a:rPr lang="en-US" sz="1000" i="1" dirty="0">
                <a:solidFill>
                  <a:schemeClr val="bg2"/>
                </a:solidFill>
              </a:rPr>
              <a:t>and download the </a:t>
            </a:r>
            <a:r>
              <a:rPr lang="en-US" sz="1000" b="1" i="1" dirty="0" smtClean="0">
                <a:solidFill>
                  <a:schemeClr val="bg2"/>
                </a:solidFill>
                <a:hlinkClick r:id="rId4"/>
              </a:rPr>
              <a:t>EVS </a:t>
            </a:r>
            <a:r>
              <a:rPr lang="en-US" sz="1000" b="1" i="1" dirty="0">
                <a:solidFill>
                  <a:schemeClr val="bg2"/>
                </a:solidFill>
                <a:hlinkClick r:id="rId4"/>
              </a:rPr>
              <a:t>Quick Reference Guide</a:t>
            </a:r>
            <a:r>
              <a:rPr lang="en-US" sz="1000" i="1" dirty="0">
                <a:solidFill>
                  <a:schemeClr val="bg2"/>
                </a:solidFill>
              </a:rPr>
              <a:t> </a:t>
            </a:r>
            <a:r>
              <a:rPr lang="en-US" sz="1000" i="1" dirty="0" smtClean="0">
                <a:solidFill>
                  <a:schemeClr val="bg2"/>
                </a:solidFill>
              </a:rPr>
              <a:t>and </a:t>
            </a:r>
            <a:r>
              <a:rPr lang="en-US" sz="1000" b="1" i="1" dirty="0" smtClean="0">
                <a:solidFill>
                  <a:schemeClr val="bg2"/>
                </a:solidFill>
                <a:hlinkClick r:id="rId5"/>
              </a:rPr>
              <a:t>Health Plan Contact Matrix</a:t>
            </a:r>
            <a:r>
              <a:rPr lang="en-US" sz="1000" b="1" i="1" dirty="0" smtClean="0">
                <a:solidFill>
                  <a:schemeClr val="bg2"/>
                </a:solidFill>
              </a:rPr>
              <a:t> </a:t>
            </a:r>
            <a:r>
              <a:rPr lang="en-US" sz="1000" i="1" dirty="0" smtClean="0">
                <a:solidFill>
                  <a:schemeClr val="bg2"/>
                </a:solidFill>
              </a:rPr>
              <a:t>for 2018  managed care health plans on </a:t>
            </a:r>
            <a:r>
              <a:rPr lang="en-US" sz="1000" i="1" dirty="0">
                <a:solidFill>
                  <a:schemeClr val="bg2"/>
                </a:solidFill>
              </a:rPr>
              <a:t>the </a:t>
            </a:r>
            <a:r>
              <a:rPr lang="en-US" sz="1000" b="1" i="1" dirty="0" smtClean="0">
                <a:solidFill>
                  <a:schemeClr val="bg2"/>
                </a:solidFill>
                <a:hlinkClick r:id="rId6"/>
              </a:rPr>
              <a:t>Provider PCDI Resources webpage</a:t>
            </a:r>
            <a:r>
              <a:rPr lang="en-US" sz="1000" b="1" i="1" dirty="0" smtClean="0">
                <a:solidFill>
                  <a:schemeClr val="bg2"/>
                </a:solidFill>
              </a:rPr>
              <a:t> 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000" b="1" i="1" dirty="0" smtClean="0">
                <a:solidFill>
                  <a:schemeClr val="bg2"/>
                </a:solidFill>
                <a:hlinkClick r:id="rId6"/>
              </a:rPr>
              <a:t>https</a:t>
            </a:r>
            <a:r>
              <a:rPr lang="en-US" sz="1000" b="1" i="1" dirty="0">
                <a:solidFill>
                  <a:schemeClr val="bg2"/>
                </a:solidFill>
                <a:hlinkClick r:id="rId6"/>
              </a:rPr>
              <a:t>://</a:t>
            </a:r>
            <a:r>
              <a:rPr lang="en-US" sz="1000" b="1" i="1" dirty="0" smtClean="0">
                <a:solidFill>
                  <a:schemeClr val="bg2"/>
                </a:solidFill>
                <a:hlinkClick r:id="rId6"/>
              </a:rPr>
              <a:t>www.mass.gov/lists/provider-pcdi-resources</a:t>
            </a:r>
            <a:endParaRPr lang="en-US" sz="1000" b="1" i="1" dirty="0">
              <a:solidFill>
                <a:schemeClr val="bg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329AE0C-962C-CA45-82DA-91D9C1FF0A67}"/>
              </a:ext>
            </a:extLst>
          </p:cNvPr>
          <p:cNvSpPr txBox="1"/>
          <p:nvPr/>
        </p:nvSpPr>
        <p:spPr>
          <a:xfrm>
            <a:off x="0" y="78962"/>
            <a:ext cx="5799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</a:rPr>
              <a:t>EVS Screenshot Examples</a:t>
            </a:r>
          </a:p>
          <a:p>
            <a:pPr algn="ctr"/>
            <a:r>
              <a:rPr lang="en-US" sz="1400" b="1" dirty="0" smtClean="0">
                <a:solidFill>
                  <a:schemeClr val="tx2"/>
                </a:solidFill>
              </a:rPr>
              <a:t>Restrictive </a:t>
            </a:r>
            <a:r>
              <a:rPr lang="en-US" sz="1400" b="1" dirty="0">
                <a:solidFill>
                  <a:schemeClr val="tx2"/>
                </a:solidFill>
              </a:rPr>
              <a:t>Messages for </a:t>
            </a:r>
            <a:r>
              <a:rPr lang="en-US" sz="1400" b="1" dirty="0" smtClean="0">
                <a:solidFill>
                  <a:schemeClr val="tx2"/>
                </a:solidFill>
              </a:rPr>
              <a:t>2019 </a:t>
            </a:r>
            <a:r>
              <a:rPr lang="en-US" sz="1400" b="1" dirty="0">
                <a:solidFill>
                  <a:schemeClr val="tx2"/>
                </a:solidFill>
              </a:rPr>
              <a:t>Managed Care Health Plans</a:t>
            </a:r>
          </a:p>
        </p:txBody>
      </p:sp>
    </p:spTree>
    <p:extLst>
      <p:ext uri="{BB962C8B-B14F-4D97-AF65-F5344CB8AC3E}">
        <p14:creationId xmlns:p14="http://schemas.microsoft.com/office/powerpoint/2010/main" val="667284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ED8E5A9-8AF1-7F40-ACBD-F97F33778A66}"/>
              </a:ext>
            </a:extLst>
          </p:cNvPr>
          <p:cNvSpPr txBox="1"/>
          <p:nvPr/>
        </p:nvSpPr>
        <p:spPr>
          <a:xfrm>
            <a:off x="430674" y="572887"/>
            <a:ext cx="3368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Primary Care Clinician (PCC) Plan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C78F2C2-A258-6D4B-8EA2-06BDB5AF55D0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200" y="820590"/>
            <a:ext cx="4903325" cy="7975601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7844DAC9-AA58-A24F-9C01-7E9308CEFA92}"/>
              </a:ext>
            </a:extLst>
          </p:cNvPr>
          <p:cNvSpPr/>
          <p:nvPr/>
        </p:nvSpPr>
        <p:spPr>
          <a:xfrm>
            <a:off x="430673" y="5031527"/>
            <a:ext cx="4293727" cy="835873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>
              <a:solidFill>
                <a:schemeClr val="tx1"/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2A3F1EA3-CCFE-5048-8F4F-EEE885E8ED77}"/>
              </a:ext>
            </a:extLst>
          </p:cNvPr>
          <p:cNvSpPr/>
          <p:nvPr/>
        </p:nvSpPr>
        <p:spPr>
          <a:xfrm>
            <a:off x="430673" y="7162800"/>
            <a:ext cx="4293727" cy="519141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1570BBA-DB48-0F49-821F-2FCAA007558C}"/>
              </a:ext>
            </a:extLst>
          </p:cNvPr>
          <p:cNvSpPr txBox="1"/>
          <p:nvPr/>
        </p:nvSpPr>
        <p:spPr>
          <a:xfrm>
            <a:off x="5038061" y="4808390"/>
            <a:ext cx="1828799" cy="30931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000" b="1" dirty="0">
                <a:solidFill>
                  <a:srgbClr val="595959"/>
                </a:solidFill>
              </a:rPr>
              <a:t>Note: </a:t>
            </a:r>
            <a:r>
              <a:rPr lang="en-US" sz="1000" i="1" dirty="0">
                <a:solidFill>
                  <a:srgbClr val="595959"/>
                </a:solidFill>
              </a:rPr>
              <a:t>EVS only displays a member’s </a:t>
            </a:r>
            <a:r>
              <a:rPr lang="en-US" sz="1000" b="1" i="1" dirty="0">
                <a:solidFill>
                  <a:srgbClr val="595959"/>
                </a:solidFill>
              </a:rPr>
              <a:t>current </a:t>
            </a:r>
            <a:r>
              <a:rPr lang="en-US" sz="1000" i="1" dirty="0">
                <a:solidFill>
                  <a:srgbClr val="595959"/>
                </a:solidFill>
              </a:rPr>
              <a:t>eligibility, not </a:t>
            </a:r>
            <a:r>
              <a:rPr lang="en-US" sz="1000" i="1" dirty="0" smtClean="0">
                <a:solidFill>
                  <a:srgbClr val="595959"/>
                </a:solidFill>
              </a:rPr>
              <a:t>future eligibility</a:t>
            </a:r>
            <a:r>
              <a:rPr lang="en-US" sz="1000" i="1" dirty="0">
                <a:solidFill>
                  <a:srgbClr val="595959"/>
                </a:solidFill>
              </a:rPr>
              <a:t>. </a:t>
            </a:r>
            <a:endParaRPr lang="en-US" sz="1000" dirty="0" smtClean="0">
              <a:solidFill>
                <a:schemeClr val="bg2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000" i="1" dirty="0" smtClean="0">
                <a:solidFill>
                  <a:schemeClr val="bg2"/>
                </a:solidFill>
              </a:rPr>
              <a:t>View </a:t>
            </a:r>
            <a:r>
              <a:rPr lang="en-US" sz="1000" i="1" dirty="0">
                <a:solidFill>
                  <a:schemeClr val="bg2"/>
                </a:solidFill>
              </a:rPr>
              <a:t>and download the </a:t>
            </a:r>
            <a:r>
              <a:rPr lang="en-US" sz="1000" b="1" i="1" dirty="0" smtClean="0">
                <a:solidFill>
                  <a:schemeClr val="bg2"/>
                </a:solidFill>
                <a:hlinkClick r:id="rId4"/>
              </a:rPr>
              <a:t>EVS </a:t>
            </a:r>
            <a:r>
              <a:rPr lang="en-US" sz="1000" b="1" i="1" dirty="0">
                <a:solidFill>
                  <a:schemeClr val="bg2"/>
                </a:solidFill>
                <a:hlinkClick r:id="rId4"/>
              </a:rPr>
              <a:t>Quick Reference Guide</a:t>
            </a:r>
            <a:r>
              <a:rPr lang="en-US" sz="1000" i="1" dirty="0">
                <a:solidFill>
                  <a:schemeClr val="bg2"/>
                </a:solidFill>
              </a:rPr>
              <a:t> </a:t>
            </a:r>
            <a:r>
              <a:rPr lang="en-US" sz="1000" i="1" dirty="0" smtClean="0">
                <a:solidFill>
                  <a:schemeClr val="bg2"/>
                </a:solidFill>
              </a:rPr>
              <a:t>and </a:t>
            </a:r>
            <a:r>
              <a:rPr lang="en-US" sz="1000" b="1" i="1" dirty="0" smtClean="0">
                <a:solidFill>
                  <a:schemeClr val="bg2"/>
                </a:solidFill>
                <a:hlinkClick r:id="rId5"/>
              </a:rPr>
              <a:t>Health Plan Contact Matrix</a:t>
            </a:r>
            <a:r>
              <a:rPr lang="en-US" sz="1000" b="1" i="1" dirty="0" smtClean="0">
                <a:solidFill>
                  <a:schemeClr val="bg2"/>
                </a:solidFill>
              </a:rPr>
              <a:t> </a:t>
            </a:r>
            <a:r>
              <a:rPr lang="en-US" sz="1000" i="1" dirty="0" smtClean="0">
                <a:solidFill>
                  <a:schemeClr val="bg2"/>
                </a:solidFill>
              </a:rPr>
              <a:t>for 2018  managed care health plans on </a:t>
            </a:r>
            <a:r>
              <a:rPr lang="en-US" sz="1000" i="1" dirty="0">
                <a:solidFill>
                  <a:schemeClr val="bg2"/>
                </a:solidFill>
              </a:rPr>
              <a:t>the </a:t>
            </a:r>
            <a:r>
              <a:rPr lang="en-US" sz="1000" b="1" i="1" dirty="0" smtClean="0">
                <a:solidFill>
                  <a:schemeClr val="bg2"/>
                </a:solidFill>
                <a:hlinkClick r:id="rId6"/>
              </a:rPr>
              <a:t>Provider PCDI Resources webpage</a:t>
            </a:r>
            <a:r>
              <a:rPr lang="en-US" sz="1000" b="1" i="1" dirty="0" smtClean="0">
                <a:solidFill>
                  <a:schemeClr val="bg2"/>
                </a:solidFill>
              </a:rPr>
              <a:t> 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000" b="1" i="1" dirty="0" smtClean="0">
                <a:solidFill>
                  <a:schemeClr val="bg2"/>
                </a:solidFill>
                <a:hlinkClick r:id="rId6"/>
              </a:rPr>
              <a:t>https</a:t>
            </a:r>
            <a:r>
              <a:rPr lang="en-US" sz="1000" b="1" i="1" dirty="0">
                <a:solidFill>
                  <a:schemeClr val="bg2"/>
                </a:solidFill>
                <a:hlinkClick r:id="rId6"/>
              </a:rPr>
              <a:t>://</a:t>
            </a:r>
            <a:r>
              <a:rPr lang="en-US" sz="1000" b="1" i="1" dirty="0" smtClean="0">
                <a:solidFill>
                  <a:schemeClr val="bg2"/>
                </a:solidFill>
                <a:hlinkClick r:id="rId6"/>
              </a:rPr>
              <a:t>www.mass.gov/lists/provider-pcdi-resources</a:t>
            </a:r>
            <a:endParaRPr lang="en-US" sz="1000" b="1" i="1" dirty="0">
              <a:solidFill>
                <a:schemeClr val="bg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329AE0C-962C-CA45-82DA-91D9C1FF0A67}"/>
              </a:ext>
            </a:extLst>
          </p:cNvPr>
          <p:cNvSpPr txBox="1"/>
          <p:nvPr/>
        </p:nvSpPr>
        <p:spPr>
          <a:xfrm>
            <a:off x="0" y="78962"/>
            <a:ext cx="5799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</a:rPr>
              <a:t>EVS Screenshot Examples</a:t>
            </a:r>
          </a:p>
          <a:p>
            <a:pPr algn="ctr"/>
            <a:r>
              <a:rPr lang="en-US" sz="1400" b="1" dirty="0" smtClean="0">
                <a:solidFill>
                  <a:schemeClr val="tx2"/>
                </a:solidFill>
              </a:rPr>
              <a:t>Restrictive </a:t>
            </a:r>
            <a:r>
              <a:rPr lang="en-US" sz="1400" b="1" dirty="0">
                <a:solidFill>
                  <a:schemeClr val="tx2"/>
                </a:solidFill>
              </a:rPr>
              <a:t>Messages for </a:t>
            </a:r>
            <a:r>
              <a:rPr lang="en-US" sz="1400" b="1" dirty="0" smtClean="0">
                <a:solidFill>
                  <a:schemeClr val="tx2"/>
                </a:solidFill>
              </a:rPr>
              <a:t>2019 </a:t>
            </a:r>
            <a:r>
              <a:rPr lang="en-US" sz="1400" b="1" dirty="0">
                <a:solidFill>
                  <a:schemeClr val="tx2"/>
                </a:solidFill>
              </a:rPr>
              <a:t>Managed Care Health Plans</a:t>
            </a:r>
          </a:p>
        </p:txBody>
      </p:sp>
    </p:spTree>
    <p:extLst>
      <p:ext uri="{BB962C8B-B14F-4D97-AF65-F5344CB8AC3E}">
        <p14:creationId xmlns:p14="http://schemas.microsoft.com/office/powerpoint/2010/main" val="32018186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97137C2-D417-854F-8C02-A98C7D4C361A}"/>
              </a:ext>
            </a:extLst>
          </p:cNvPr>
          <p:cNvSpPr txBox="1"/>
          <p:nvPr/>
        </p:nvSpPr>
        <p:spPr>
          <a:xfrm>
            <a:off x="228600" y="648779"/>
            <a:ext cx="4739640" cy="275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1. BMC HealthNet Plan – Managed Care Organization (MCO) Plan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111BA0F-9D6A-2F47-8E25-D9862D501E2E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000" y="1142999"/>
            <a:ext cx="6477000" cy="7647693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E6E306F7-4433-F942-8A7C-2DC4A1107C5D}"/>
              </a:ext>
            </a:extLst>
          </p:cNvPr>
          <p:cNvSpPr/>
          <p:nvPr/>
        </p:nvSpPr>
        <p:spPr>
          <a:xfrm>
            <a:off x="2209800" y="5334000"/>
            <a:ext cx="4495800" cy="1346200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1570BBA-DB48-0F49-821F-2FCAA007558C}"/>
              </a:ext>
            </a:extLst>
          </p:cNvPr>
          <p:cNvSpPr txBox="1"/>
          <p:nvPr/>
        </p:nvSpPr>
        <p:spPr>
          <a:xfrm>
            <a:off x="28353" y="5181600"/>
            <a:ext cx="1828799" cy="30931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000" b="1" dirty="0">
                <a:solidFill>
                  <a:srgbClr val="595959"/>
                </a:solidFill>
              </a:rPr>
              <a:t>Note: </a:t>
            </a:r>
            <a:r>
              <a:rPr lang="en-US" sz="1000" i="1" dirty="0">
                <a:solidFill>
                  <a:srgbClr val="595959"/>
                </a:solidFill>
              </a:rPr>
              <a:t>EVS only displays a member’s </a:t>
            </a:r>
            <a:r>
              <a:rPr lang="en-US" sz="1000" b="1" i="1" dirty="0">
                <a:solidFill>
                  <a:srgbClr val="595959"/>
                </a:solidFill>
              </a:rPr>
              <a:t>current </a:t>
            </a:r>
            <a:r>
              <a:rPr lang="en-US" sz="1000" i="1" dirty="0">
                <a:solidFill>
                  <a:srgbClr val="595959"/>
                </a:solidFill>
              </a:rPr>
              <a:t>eligibility, not </a:t>
            </a:r>
            <a:r>
              <a:rPr lang="en-US" sz="1000" i="1" dirty="0" smtClean="0">
                <a:solidFill>
                  <a:srgbClr val="595959"/>
                </a:solidFill>
              </a:rPr>
              <a:t>future eligibility</a:t>
            </a:r>
            <a:r>
              <a:rPr lang="en-US" sz="1000" i="1" dirty="0">
                <a:solidFill>
                  <a:srgbClr val="595959"/>
                </a:solidFill>
              </a:rPr>
              <a:t>. </a:t>
            </a:r>
            <a:endParaRPr lang="en-US" sz="1000" dirty="0" smtClean="0">
              <a:solidFill>
                <a:schemeClr val="bg2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000" i="1" dirty="0" smtClean="0">
                <a:solidFill>
                  <a:schemeClr val="bg2"/>
                </a:solidFill>
              </a:rPr>
              <a:t>View </a:t>
            </a:r>
            <a:r>
              <a:rPr lang="en-US" sz="1000" i="1" dirty="0">
                <a:solidFill>
                  <a:schemeClr val="bg2"/>
                </a:solidFill>
              </a:rPr>
              <a:t>and download the </a:t>
            </a:r>
            <a:r>
              <a:rPr lang="en-US" sz="1000" b="1" i="1" dirty="0" smtClean="0">
                <a:solidFill>
                  <a:schemeClr val="bg2"/>
                </a:solidFill>
                <a:hlinkClick r:id="rId4"/>
              </a:rPr>
              <a:t>EVS </a:t>
            </a:r>
            <a:r>
              <a:rPr lang="en-US" sz="1000" b="1" i="1" dirty="0">
                <a:solidFill>
                  <a:schemeClr val="bg2"/>
                </a:solidFill>
                <a:hlinkClick r:id="rId4"/>
              </a:rPr>
              <a:t>Quick Reference Guide</a:t>
            </a:r>
            <a:r>
              <a:rPr lang="en-US" sz="1000" i="1" dirty="0">
                <a:solidFill>
                  <a:schemeClr val="bg2"/>
                </a:solidFill>
              </a:rPr>
              <a:t> </a:t>
            </a:r>
            <a:r>
              <a:rPr lang="en-US" sz="1000" i="1" dirty="0" smtClean="0">
                <a:solidFill>
                  <a:schemeClr val="bg2"/>
                </a:solidFill>
              </a:rPr>
              <a:t>and </a:t>
            </a:r>
            <a:r>
              <a:rPr lang="en-US" sz="1000" b="1" i="1" dirty="0" smtClean="0">
                <a:solidFill>
                  <a:schemeClr val="bg2"/>
                </a:solidFill>
                <a:hlinkClick r:id="rId5"/>
              </a:rPr>
              <a:t>Health Plan Contact Matrix</a:t>
            </a:r>
            <a:r>
              <a:rPr lang="en-US" sz="1000" b="1" i="1" dirty="0" smtClean="0">
                <a:solidFill>
                  <a:schemeClr val="bg2"/>
                </a:solidFill>
              </a:rPr>
              <a:t> </a:t>
            </a:r>
            <a:r>
              <a:rPr lang="en-US" sz="1000" i="1" dirty="0" smtClean="0">
                <a:solidFill>
                  <a:schemeClr val="bg2"/>
                </a:solidFill>
              </a:rPr>
              <a:t>for 2018  managed care health plans on </a:t>
            </a:r>
            <a:r>
              <a:rPr lang="en-US" sz="1000" i="1" dirty="0">
                <a:solidFill>
                  <a:schemeClr val="bg2"/>
                </a:solidFill>
              </a:rPr>
              <a:t>the </a:t>
            </a:r>
            <a:r>
              <a:rPr lang="en-US" sz="1000" b="1" i="1" dirty="0" smtClean="0">
                <a:solidFill>
                  <a:schemeClr val="bg2"/>
                </a:solidFill>
                <a:hlinkClick r:id="rId6"/>
              </a:rPr>
              <a:t>Provider PCDI Resources webpage</a:t>
            </a:r>
            <a:r>
              <a:rPr lang="en-US" sz="1000" b="1" i="1" dirty="0" smtClean="0">
                <a:solidFill>
                  <a:schemeClr val="bg2"/>
                </a:solidFill>
              </a:rPr>
              <a:t> 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000" b="1" i="1" dirty="0" smtClean="0">
                <a:solidFill>
                  <a:schemeClr val="bg2"/>
                </a:solidFill>
                <a:hlinkClick r:id="rId6"/>
              </a:rPr>
              <a:t>https</a:t>
            </a:r>
            <a:r>
              <a:rPr lang="en-US" sz="1000" b="1" i="1" dirty="0">
                <a:solidFill>
                  <a:schemeClr val="bg2"/>
                </a:solidFill>
                <a:hlinkClick r:id="rId6"/>
              </a:rPr>
              <a:t>://</a:t>
            </a:r>
            <a:r>
              <a:rPr lang="en-US" sz="1000" b="1" i="1" dirty="0" smtClean="0">
                <a:solidFill>
                  <a:schemeClr val="bg2"/>
                </a:solidFill>
                <a:hlinkClick r:id="rId6"/>
              </a:rPr>
              <a:t>www.mass.gov/lists/provider-pcdi-resources</a:t>
            </a:r>
            <a:endParaRPr lang="en-US" sz="1000" b="1" i="1" dirty="0">
              <a:solidFill>
                <a:schemeClr val="bg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329AE0C-962C-CA45-82DA-91D9C1FF0A67}"/>
              </a:ext>
            </a:extLst>
          </p:cNvPr>
          <p:cNvSpPr txBox="1"/>
          <p:nvPr/>
        </p:nvSpPr>
        <p:spPr>
          <a:xfrm>
            <a:off x="0" y="78962"/>
            <a:ext cx="5799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</a:rPr>
              <a:t>EVS Screenshot Examples</a:t>
            </a:r>
          </a:p>
          <a:p>
            <a:pPr algn="ctr"/>
            <a:r>
              <a:rPr lang="en-US" sz="1400" b="1" dirty="0" smtClean="0">
                <a:solidFill>
                  <a:schemeClr val="tx2"/>
                </a:solidFill>
              </a:rPr>
              <a:t>Restrictive </a:t>
            </a:r>
            <a:r>
              <a:rPr lang="en-US" sz="1400" b="1" dirty="0">
                <a:solidFill>
                  <a:schemeClr val="tx2"/>
                </a:solidFill>
              </a:rPr>
              <a:t>Messages for </a:t>
            </a:r>
            <a:r>
              <a:rPr lang="en-US" sz="1400" b="1" dirty="0" smtClean="0">
                <a:solidFill>
                  <a:schemeClr val="tx2"/>
                </a:solidFill>
              </a:rPr>
              <a:t>2019 </a:t>
            </a:r>
            <a:r>
              <a:rPr lang="en-US" sz="1400" b="1" dirty="0">
                <a:solidFill>
                  <a:schemeClr val="tx2"/>
                </a:solidFill>
              </a:rPr>
              <a:t>Managed Care Health Plans</a:t>
            </a:r>
          </a:p>
        </p:txBody>
      </p:sp>
    </p:spTree>
    <p:extLst>
      <p:ext uri="{BB962C8B-B14F-4D97-AF65-F5344CB8AC3E}">
        <p14:creationId xmlns:p14="http://schemas.microsoft.com/office/powerpoint/2010/main" val="874684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736645B-1EF3-A942-B9E4-6A51A7620913}"/>
              </a:ext>
            </a:extLst>
          </p:cNvPr>
          <p:cNvSpPr txBox="1"/>
          <p:nvPr/>
        </p:nvSpPr>
        <p:spPr>
          <a:xfrm>
            <a:off x="256572" y="725555"/>
            <a:ext cx="5120640" cy="275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2. Tufts Health Together – Managed Care Organization (MCO) Plan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DCA257A-425A-A746-9486-CBC85CDD08CF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" y="1143000"/>
            <a:ext cx="6400800" cy="762000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4AC7CD1F-1F07-2549-B6F7-5EE8B68B8DF9}"/>
              </a:ext>
            </a:extLst>
          </p:cNvPr>
          <p:cNvSpPr/>
          <p:nvPr/>
        </p:nvSpPr>
        <p:spPr>
          <a:xfrm>
            <a:off x="2362200" y="5791200"/>
            <a:ext cx="4191000" cy="1117600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1570BBA-DB48-0F49-821F-2FCAA007558C}"/>
              </a:ext>
            </a:extLst>
          </p:cNvPr>
          <p:cNvSpPr txBox="1"/>
          <p:nvPr/>
        </p:nvSpPr>
        <p:spPr>
          <a:xfrm>
            <a:off x="152400" y="5439330"/>
            <a:ext cx="1828799" cy="30931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000" b="1" dirty="0">
                <a:solidFill>
                  <a:srgbClr val="595959"/>
                </a:solidFill>
              </a:rPr>
              <a:t>Note: </a:t>
            </a:r>
            <a:r>
              <a:rPr lang="en-US" sz="1000" i="1" dirty="0">
                <a:solidFill>
                  <a:srgbClr val="595959"/>
                </a:solidFill>
              </a:rPr>
              <a:t>EVS only displays a member’s </a:t>
            </a:r>
            <a:r>
              <a:rPr lang="en-US" sz="1000" b="1" i="1" dirty="0">
                <a:solidFill>
                  <a:srgbClr val="595959"/>
                </a:solidFill>
              </a:rPr>
              <a:t>current </a:t>
            </a:r>
            <a:r>
              <a:rPr lang="en-US" sz="1000" i="1" dirty="0">
                <a:solidFill>
                  <a:srgbClr val="595959"/>
                </a:solidFill>
              </a:rPr>
              <a:t>eligibility, not </a:t>
            </a:r>
            <a:r>
              <a:rPr lang="en-US" sz="1000" i="1" dirty="0" smtClean="0">
                <a:solidFill>
                  <a:srgbClr val="595959"/>
                </a:solidFill>
              </a:rPr>
              <a:t>future eligibility</a:t>
            </a:r>
            <a:r>
              <a:rPr lang="en-US" sz="1000" i="1" dirty="0">
                <a:solidFill>
                  <a:srgbClr val="595959"/>
                </a:solidFill>
              </a:rPr>
              <a:t>. </a:t>
            </a:r>
            <a:endParaRPr lang="en-US" sz="1000" dirty="0" smtClean="0">
              <a:solidFill>
                <a:schemeClr val="bg2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000" i="1" dirty="0" smtClean="0">
                <a:solidFill>
                  <a:schemeClr val="bg2"/>
                </a:solidFill>
              </a:rPr>
              <a:t>View </a:t>
            </a:r>
            <a:r>
              <a:rPr lang="en-US" sz="1000" i="1" dirty="0">
                <a:solidFill>
                  <a:schemeClr val="bg2"/>
                </a:solidFill>
              </a:rPr>
              <a:t>and download the </a:t>
            </a:r>
            <a:r>
              <a:rPr lang="en-US" sz="1000" b="1" i="1" dirty="0" smtClean="0">
                <a:solidFill>
                  <a:schemeClr val="bg2"/>
                </a:solidFill>
                <a:hlinkClick r:id="rId4"/>
              </a:rPr>
              <a:t>EVS </a:t>
            </a:r>
            <a:r>
              <a:rPr lang="en-US" sz="1000" b="1" i="1" dirty="0">
                <a:solidFill>
                  <a:schemeClr val="bg2"/>
                </a:solidFill>
                <a:hlinkClick r:id="rId4"/>
              </a:rPr>
              <a:t>Quick Reference Guide</a:t>
            </a:r>
            <a:r>
              <a:rPr lang="en-US" sz="1000" i="1" dirty="0">
                <a:solidFill>
                  <a:schemeClr val="bg2"/>
                </a:solidFill>
              </a:rPr>
              <a:t> </a:t>
            </a:r>
            <a:r>
              <a:rPr lang="en-US" sz="1000" i="1" dirty="0" smtClean="0">
                <a:solidFill>
                  <a:schemeClr val="bg2"/>
                </a:solidFill>
              </a:rPr>
              <a:t>and </a:t>
            </a:r>
            <a:r>
              <a:rPr lang="en-US" sz="1000" b="1" i="1" dirty="0" smtClean="0">
                <a:solidFill>
                  <a:schemeClr val="bg2"/>
                </a:solidFill>
                <a:hlinkClick r:id="rId5"/>
              </a:rPr>
              <a:t>Health Plan Contact Matrix</a:t>
            </a:r>
            <a:r>
              <a:rPr lang="en-US" sz="1000" b="1" i="1" dirty="0" smtClean="0">
                <a:solidFill>
                  <a:schemeClr val="bg2"/>
                </a:solidFill>
              </a:rPr>
              <a:t> </a:t>
            </a:r>
            <a:r>
              <a:rPr lang="en-US" sz="1000" i="1" dirty="0" smtClean="0">
                <a:solidFill>
                  <a:schemeClr val="bg2"/>
                </a:solidFill>
              </a:rPr>
              <a:t>for 2018  managed care health plans on </a:t>
            </a:r>
            <a:r>
              <a:rPr lang="en-US" sz="1000" i="1" dirty="0">
                <a:solidFill>
                  <a:schemeClr val="bg2"/>
                </a:solidFill>
              </a:rPr>
              <a:t>the </a:t>
            </a:r>
            <a:r>
              <a:rPr lang="en-US" sz="1000" b="1" i="1" dirty="0" smtClean="0">
                <a:solidFill>
                  <a:schemeClr val="bg2"/>
                </a:solidFill>
                <a:hlinkClick r:id="rId6"/>
              </a:rPr>
              <a:t>Provider PCDI Resources webpage</a:t>
            </a:r>
            <a:r>
              <a:rPr lang="en-US" sz="1000" b="1" i="1" dirty="0" smtClean="0">
                <a:solidFill>
                  <a:schemeClr val="bg2"/>
                </a:solidFill>
              </a:rPr>
              <a:t> 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000" b="1" i="1" dirty="0" smtClean="0">
                <a:solidFill>
                  <a:schemeClr val="bg2"/>
                </a:solidFill>
                <a:hlinkClick r:id="rId6"/>
              </a:rPr>
              <a:t>https</a:t>
            </a:r>
            <a:r>
              <a:rPr lang="en-US" sz="1000" b="1" i="1" dirty="0">
                <a:solidFill>
                  <a:schemeClr val="bg2"/>
                </a:solidFill>
                <a:hlinkClick r:id="rId6"/>
              </a:rPr>
              <a:t>://</a:t>
            </a:r>
            <a:r>
              <a:rPr lang="en-US" sz="1000" b="1" i="1" dirty="0" smtClean="0">
                <a:solidFill>
                  <a:schemeClr val="bg2"/>
                </a:solidFill>
                <a:hlinkClick r:id="rId6"/>
              </a:rPr>
              <a:t>www.mass.gov/lists/provider-pcdi-resources</a:t>
            </a:r>
            <a:endParaRPr lang="en-US" sz="1000" b="1" i="1" dirty="0">
              <a:solidFill>
                <a:schemeClr val="bg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329AE0C-962C-CA45-82DA-91D9C1FF0A67}"/>
              </a:ext>
            </a:extLst>
          </p:cNvPr>
          <p:cNvSpPr txBox="1"/>
          <p:nvPr/>
        </p:nvSpPr>
        <p:spPr>
          <a:xfrm>
            <a:off x="0" y="78962"/>
            <a:ext cx="5799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</a:rPr>
              <a:t>EVS Screenshot Examples</a:t>
            </a:r>
          </a:p>
          <a:p>
            <a:pPr algn="ctr"/>
            <a:r>
              <a:rPr lang="en-US" sz="1400" b="1" dirty="0" smtClean="0">
                <a:solidFill>
                  <a:schemeClr val="tx2"/>
                </a:solidFill>
              </a:rPr>
              <a:t>Restrictive </a:t>
            </a:r>
            <a:r>
              <a:rPr lang="en-US" sz="1400" b="1" dirty="0">
                <a:solidFill>
                  <a:schemeClr val="tx2"/>
                </a:solidFill>
              </a:rPr>
              <a:t>Messages for </a:t>
            </a:r>
            <a:r>
              <a:rPr lang="en-US" sz="1400" b="1" dirty="0" smtClean="0">
                <a:solidFill>
                  <a:schemeClr val="tx2"/>
                </a:solidFill>
              </a:rPr>
              <a:t>2019 </a:t>
            </a:r>
            <a:r>
              <a:rPr lang="en-US" sz="1400" b="1" dirty="0">
                <a:solidFill>
                  <a:schemeClr val="tx2"/>
                </a:solidFill>
              </a:rPr>
              <a:t>Managed Care Health Plans</a:t>
            </a:r>
          </a:p>
        </p:txBody>
      </p:sp>
    </p:spTree>
    <p:extLst>
      <p:ext uri="{BB962C8B-B14F-4D97-AF65-F5344CB8AC3E}">
        <p14:creationId xmlns:p14="http://schemas.microsoft.com/office/powerpoint/2010/main" val="1148650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E68750D-17AC-0549-BCFC-CB35A5B323C9}"/>
              </a:ext>
            </a:extLst>
          </p:cNvPr>
          <p:cNvSpPr txBox="1"/>
          <p:nvPr/>
        </p:nvSpPr>
        <p:spPr>
          <a:xfrm>
            <a:off x="152400" y="806812"/>
            <a:ext cx="670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2. Berkshire Fallon Health Collaborative– Accountable Care Partnership Plan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85A6055-230E-8141-B00E-7554D24603D6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400" y="1160011"/>
            <a:ext cx="6654800" cy="7526789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CA154E29-EBF0-CD44-8138-B5ADD4D91B85}"/>
              </a:ext>
            </a:extLst>
          </p:cNvPr>
          <p:cNvSpPr/>
          <p:nvPr/>
        </p:nvSpPr>
        <p:spPr>
          <a:xfrm>
            <a:off x="1981200" y="5293811"/>
            <a:ext cx="4673600" cy="1727200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1570BBA-DB48-0F49-821F-2FCAA007558C}"/>
              </a:ext>
            </a:extLst>
          </p:cNvPr>
          <p:cNvSpPr txBox="1"/>
          <p:nvPr/>
        </p:nvSpPr>
        <p:spPr>
          <a:xfrm>
            <a:off x="0" y="5181600"/>
            <a:ext cx="1828799" cy="30931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000" b="1" dirty="0">
                <a:solidFill>
                  <a:srgbClr val="595959"/>
                </a:solidFill>
              </a:rPr>
              <a:t>Note: </a:t>
            </a:r>
            <a:r>
              <a:rPr lang="en-US" sz="1000" i="1" dirty="0">
                <a:solidFill>
                  <a:srgbClr val="595959"/>
                </a:solidFill>
              </a:rPr>
              <a:t>EVS only displays a member’s </a:t>
            </a:r>
            <a:r>
              <a:rPr lang="en-US" sz="1000" b="1" i="1" dirty="0">
                <a:solidFill>
                  <a:srgbClr val="595959"/>
                </a:solidFill>
              </a:rPr>
              <a:t>current </a:t>
            </a:r>
            <a:r>
              <a:rPr lang="en-US" sz="1000" i="1" dirty="0">
                <a:solidFill>
                  <a:srgbClr val="595959"/>
                </a:solidFill>
              </a:rPr>
              <a:t>eligibility, not </a:t>
            </a:r>
            <a:r>
              <a:rPr lang="en-US" sz="1000" i="1" dirty="0" smtClean="0">
                <a:solidFill>
                  <a:srgbClr val="595959"/>
                </a:solidFill>
              </a:rPr>
              <a:t>future eligibility</a:t>
            </a:r>
            <a:r>
              <a:rPr lang="en-US" sz="1000" i="1" dirty="0">
                <a:solidFill>
                  <a:srgbClr val="595959"/>
                </a:solidFill>
              </a:rPr>
              <a:t>. </a:t>
            </a:r>
            <a:endParaRPr lang="en-US" sz="1000" dirty="0" smtClean="0">
              <a:solidFill>
                <a:schemeClr val="bg2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000" i="1" dirty="0" smtClean="0">
                <a:solidFill>
                  <a:schemeClr val="bg2"/>
                </a:solidFill>
              </a:rPr>
              <a:t>View </a:t>
            </a:r>
            <a:r>
              <a:rPr lang="en-US" sz="1000" i="1" dirty="0">
                <a:solidFill>
                  <a:schemeClr val="bg2"/>
                </a:solidFill>
              </a:rPr>
              <a:t>and download the </a:t>
            </a:r>
            <a:r>
              <a:rPr lang="en-US" sz="1000" b="1" i="1" dirty="0" smtClean="0">
                <a:solidFill>
                  <a:schemeClr val="bg2"/>
                </a:solidFill>
                <a:hlinkClick r:id="rId4"/>
              </a:rPr>
              <a:t>EVS </a:t>
            </a:r>
            <a:r>
              <a:rPr lang="en-US" sz="1000" b="1" i="1" dirty="0">
                <a:solidFill>
                  <a:schemeClr val="bg2"/>
                </a:solidFill>
                <a:hlinkClick r:id="rId4"/>
              </a:rPr>
              <a:t>Quick Reference Guide</a:t>
            </a:r>
            <a:r>
              <a:rPr lang="en-US" sz="1000" i="1" dirty="0">
                <a:solidFill>
                  <a:schemeClr val="bg2"/>
                </a:solidFill>
              </a:rPr>
              <a:t> </a:t>
            </a:r>
            <a:r>
              <a:rPr lang="en-US" sz="1000" i="1" dirty="0" smtClean="0">
                <a:solidFill>
                  <a:schemeClr val="bg2"/>
                </a:solidFill>
              </a:rPr>
              <a:t>and </a:t>
            </a:r>
            <a:r>
              <a:rPr lang="en-US" sz="1000" b="1" i="1" dirty="0" smtClean="0">
                <a:solidFill>
                  <a:schemeClr val="bg2"/>
                </a:solidFill>
                <a:hlinkClick r:id="rId5"/>
              </a:rPr>
              <a:t>Health Plan Contact Matrix</a:t>
            </a:r>
            <a:r>
              <a:rPr lang="en-US" sz="1000" b="1" i="1" dirty="0" smtClean="0">
                <a:solidFill>
                  <a:schemeClr val="bg2"/>
                </a:solidFill>
              </a:rPr>
              <a:t> </a:t>
            </a:r>
            <a:r>
              <a:rPr lang="en-US" sz="1000" i="1" dirty="0" smtClean="0">
                <a:solidFill>
                  <a:schemeClr val="bg2"/>
                </a:solidFill>
              </a:rPr>
              <a:t>for 2018  managed care health plans on </a:t>
            </a:r>
            <a:r>
              <a:rPr lang="en-US" sz="1000" i="1" dirty="0">
                <a:solidFill>
                  <a:schemeClr val="bg2"/>
                </a:solidFill>
              </a:rPr>
              <a:t>the </a:t>
            </a:r>
            <a:r>
              <a:rPr lang="en-US" sz="1000" b="1" i="1" dirty="0" smtClean="0">
                <a:solidFill>
                  <a:schemeClr val="bg2"/>
                </a:solidFill>
                <a:hlinkClick r:id="rId6"/>
              </a:rPr>
              <a:t>Provider PCDI Resources webpage</a:t>
            </a:r>
            <a:r>
              <a:rPr lang="en-US" sz="1000" b="1" i="1" dirty="0" smtClean="0">
                <a:solidFill>
                  <a:schemeClr val="bg2"/>
                </a:solidFill>
              </a:rPr>
              <a:t> 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000" b="1" i="1" dirty="0" smtClean="0">
                <a:solidFill>
                  <a:schemeClr val="bg2"/>
                </a:solidFill>
                <a:hlinkClick r:id="rId6"/>
              </a:rPr>
              <a:t>https</a:t>
            </a:r>
            <a:r>
              <a:rPr lang="en-US" sz="1000" b="1" i="1" dirty="0">
                <a:solidFill>
                  <a:schemeClr val="bg2"/>
                </a:solidFill>
                <a:hlinkClick r:id="rId6"/>
              </a:rPr>
              <a:t>://</a:t>
            </a:r>
            <a:r>
              <a:rPr lang="en-US" sz="1000" b="1" i="1" dirty="0" smtClean="0">
                <a:solidFill>
                  <a:schemeClr val="bg2"/>
                </a:solidFill>
                <a:hlinkClick r:id="rId6"/>
              </a:rPr>
              <a:t>www.mass.gov/lists/provider-pcdi-resources</a:t>
            </a:r>
            <a:endParaRPr lang="en-US" sz="1000" b="1" i="1" dirty="0">
              <a:solidFill>
                <a:schemeClr val="bg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329AE0C-962C-CA45-82DA-91D9C1FF0A67}"/>
              </a:ext>
            </a:extLst>
          </p:cNvPr>
          <p:cNvSpPr txBox="1"/>
          <p:nvPr/>
        </p:nvSpPr>
        <p:spPr>
          <a:xfrm>
            <a:off x="0" y="78962"/>
            <a:ext cx="5799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</a:rPr>
              <a:t>EVS Screenshot Examples</a:t>
            </a:r>
          </a:p>
          <a:p>
            <a:pPr algn="ctr"/>
            <a:r>
              <a:rPr lang="en-US" sz="1400" b="1" dirty="0" smtClean="0">
                <a:solidFill>
                  <a:schemeClr val="tx2"/>
                </a:solidFill>
              </a:rPr>
              <a:t>Restrictive </a:t>
            </a:r>
            <a:r>
              <a:rPr lang="en-US" sz="1400" b="1" dirty="0">
                <a:solidFill>
                  <a:schemeClr val="tx2"/>
                </a:solidFill>
              </a:rPr>
              <a:t>Messages for </a:t>
            </a:r>
            <a:r>
              <a:rPr lang="en-US" sz="1400" b="1" dirty="0" smtClean="0">
                <a:solidFill>
                  <a:schemeClr val="tx2"/>
                </a:solidFill>
              </a:rPr>
              <a:t>2019 </a:t>
            </a:r>
            <a:r>
              <a:rPr lang="en-US" sz="1400" b="1" dirty="0">
                <a:solidFill>
                  <a:schemeClr val="tx2"/>
                </a:solidFill>
              </a:rPr>
              <a:t>Managed Care Health Plans</a:t>
            </a:r>
          </a:p>
        </p:txBody>
      </p:sp>
    </p:spTree>
    <p:extLst>
      <p:ext uri="{BB962C8B-B14F-4D97-AF65-F5344CB8AC3E}">
        <p14:creationId xmlns:p14="http://schemas.microsoft.com/office/powerpoint/2010/main" val="654909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1AD037A-FC23-0B4D-A387-086332ADDCC0}"/>
              </a:ext>
            </a:extLst>
          </p:cNvPr>
          <p:cNvSpPr txBox="1"/>
          <p:nvPr/>
        </p:nvSpPr>
        <p:spPr>
          <a:xfrm>
            <a:off x="36653" y="835706"/>
            <a:ext cx="708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3. BMC HealthNet Plan Community Alliance– Accountable Care Partnership Plan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536D0D0-47BF-4F43-A582-228C799B529B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600" y="1219200"/>
            <a:ext cx="6607214" cy="744220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AE31F52B-606E-AC43-8D09-30D980167279}"/>
              </a:ext>
            </a:extLst>
          </p:cNvPr>
          <p:cNvSpPr/>
          <p:nvPr/>
        </p:nvSpPr>
        <p:spPr>
          <a:xfrm>
            <a:off x="2057400" y="5257800"/>
            <a:ext cx="4648200" cy="1828800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1570BBA-DB48-0F49-821F-2FCAA007558C}"/>
              </a:ext>
            </a:extLst>
          </p:cNvPr>
          <p:cNvSpPr txBox="1"/>
          <p:nvPr/>
        </p:nvSpPr>
        <p:spPr>
          <a:xfrm>
            <a:off x="0" y="5181600"/>
            <a:ext cx="1828799" cy="30931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000" b="1" dirty="0">
                <a:solidFill>
                  <a:srgbClr val="595959"/>
                </a:solidFill>
              </a:rPr>
              <a:t>Note: </a:t>
            </a:r>
            <a:r>
              <a:rPr lang="en-US" sz="1000" i="1" dirty="0">
                <a:solidFill>
                  <a:srgbClr val="595959"/>
                </a:solidFill>
              </a:rPr>
              <a:t>EVS only displays a member’s </a:t>
            </a:r>
            <a:r>
              <a:rPr lang="en-US" sz="1000" b="1" i="1" dirty="0">
                <a:solidFill>
                  <a:srgbClr val="595959"/>
                </a:solidFill>
              </a:rPr>
              <a:t>current </a:t>
            </a:r>
            <a:r>
              <a:rPr lang="en-US" sz="1000" i="1" dirty="0">
                <a:solidFill>
                  <a:srgbClr val="595959"/>
                </a:solidFill>
              </a:rPr>
              <a:t>eligibility, not </a:t>
            </a:r>
            <a:r>
              <a:rPr lang="en-US" sz="1000" i="1" dirty="0" smtClean="0">
                <a:solidFill>
                  <a:srgbClr val="595959"/>
                </a:solidFill>
              </a:rPr>
              <a:t>future eligibility</a:t>
            </a:r>
            <a:r>
              <a:rPr lang="en-US" sz="1000" i="1" dirty="0">
                <a:solidFill>
                  <a:srgbClr val="595959"/>
                </a:solidFill>
              </a:rPr>
              <a:t>. </a:t>
            </a:r>
            <a:endParaRPr lang="en-US" sz="1000" dirty="0" smtClean="0">
              <a:solidFill>
                <a:schemeClr val="bg2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000" i="1" dirty="0" smtClean="0">
                <a:solidFill>
                  <a:schemeClr val="bg2"/>
                </a:solidFill>
              </a:rPr>
              <a:t>View </a:t>
            </a:r>
            <a:r>
              <a:rPr lang="en-US" sz="1000" i="1" dirty="0">
                <a:solidFill>
                  <a:schemeClr val="bg2"/>
                </a:solidFill>
              </a:rPr>
              <a:t>and download the </a:t>
            </a:r>
            <a:r>
              <a:rPr lang="en-US" sz="1000" b="1" i="1" dirty="0" smtClean="0">
                <a:solidFill>
                  <a:schemeClr val="bg2"/>
                </a:solidFill>
                <a:hlinkClick r:id="rId4"/>
              </a:rPr>
              <a:t>EVS </a:t>
            </a:r>
            <a:r>
              <a:rPr lang="en-US" sz="1000" b="1" i="1" dirty="0">
                <a:solidFill>
                  <a:schemeClr val="bg2"/>
                </a:solidFill>
                <a:hlinkClick r:id="rId4"/>
              </a:rPr>
              <a:t>Quick Reference Guide</a:t>
            </a:r>
            <a:r>
              <a:rPr lang="en-US" sz="1000" i="1" dirty="0">
                <a:solidFill>
                  <a:schemeClr val="bg2"/>
                </a:solidFill>
              </a:rPr>
              <a:t> </a:t>
            </a:r>
            <a:r>
              <a:rPr lang="en-US" sz="1000" i="1" dirty="0" smtClean="0">
                <a:solidFill>
                  <a:schemeClr val="bg2"/>
                </a:solidFill>
              </a:rPr>
              <a:t>and </a:t>
            </a:r>
            <a:r>
              <a:rPr lang="en-US" sz="1000" b="1" i="1" dirty="0" smtClean="0">
                <a:solidFill>
                  <a:schemeClr val="bg2"/>
                </a:solidFill>
                <a:hlinkClick r:id="rId5"/>
              </a:rPr>
              <a:t>Health Plan Contact Matrix</a:t>
            </a:r>
            <a:r>
              <a:rPr lang="en-US" sz="1000" b="1" i="1" dirty="0" smtClean="0">
                <a:solidFill>
                  <a:schemeClr val="bg2"/>
                </a:solidFill>
              </a:rPr>
              <a:t> </a:t>
            </a:r>
            <a:r>
              <a:rPr lang="en-US" sz="1000" i="1" dirty="0" smtClean="0">
                <a:solidFill>
                  <a:schemeClr val="bg2"/>
                </a:solidFill>
              </a:rPr>
              <a:t>for 2018  managed care health plans on </a:t>
            </a:r>
            <a:r>
              <a:rPr lang="en-US" sz="1000" i="1" dirty="0">
                <a:solidFill>
                  <a:schemeClr val="bg2"/>
                </a:solidFill>
              </a:rPr>
              <a:t>the </a:t>
            </a:r>
            <a:r>
              <a:rPr lang="en-US" sz="1000" b="1" i="1" dirty="0" smtClean="0">
                <a:solidFill>
                  <a:schemeClr val="bg2"/>
                </a:solidFill>
                <a:hlinkClick r:id="rId6"/>
              </a:rPr>
              <a:t>Provider PCDI Resources webpage</a:t>
            </a:r>
            <a:r>
              <a:rPr lang="en-US" sz="1000" b="1" i="1" dirty="0" smtClean="0">
                <a:solidFill>
                  <a:schemeClr val="bg2"/>
                </a:solidFill>
              </a:rPr>
              <a:t> 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000" b="1" i="1" dirty="0" smtClean="0">
                <a:solidFill>
                  <a:schemeClr val="bg2"/>
                </a:solidFill>
                <a:hlinkClick r:id="rId6"/>
              </a:rPr>
              <a:t>https</a:t>
            </a:r>
            <a:r>
              <a:rPr lang="en-US" sz="1000" b="1" i="1" dirty="0">
                <a:solidFill>
                  <a:schemeClr val="bg2"/>
                </a:solidFill>
                <a:hlinkClick r:id="rId6"/>
              </a:rPr>
              <a:t>://</a:t>
            </a:r>
            <a:r>
              <a:rPr lang="en-US" sz="1000" b="1" i="1" dirty="0" smtClean="0">
                <a:solidFill>
                  <a:schemeClr val="bg2"/>
                </a:solidFill>
                <a:hlinkClick r:id="rId6"/>
              </a:rPr>
              <a:t>www.mass.gov/lists/provider-pcdi-resources</a:t>
            </a:r>
            <a:endParaRPr lang="en-US" sz="1000" b="1" i="1" dirty="0">
              <a:solidFill>
                <a:schemeClr val="bg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329AE0C-962C-CA45-82DA-91D9C1FF0A67}"/>
              </a:ext>
            </a:extLst>
          </p:cNvPr>
          <p:cNvSpPr txBox="1"/>
          <p:nvPr/>
        </p:nvSpPr>
        <p:spPr>
          <a:xfrm>
            <a:off x="0" y="78962"/>
            <a:ext cx="5799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</a:rPr>
              <a:t>EVS Screenshot Examples</a:t>
            </a:r>
          </a:p>
          <a:p>
            <a:pPr algn="ctr"/>
            <a:r>
              <a:rPr lang="en-US" sz="1400" b="1" dirty="0" smtClean="0">
                <a:solidFill>
                  <a:schemeClr val="tx2"/>
                </a:solidFill>
              </a:rPr>
              <a:t>Restrictive </a:t>
            </a:r>
            <a:r>
              <a:rPr lang="en-US" sz="1400" b="1" dirty="0">
                <a:solidFill>
                  <a:schemeClr val="tx2"/>
                </a:solidFill>
              </a:rPr>
              <a:t>Messages for </a:t>
            </a:r>
            <a:r>
              <a:rPr lang="en-US" sz="1400" b="1" dirty="0" smtClean="0">
                <a:solidFill>
                  <a:schemeClr val="tx2"/>
                </a:solidFill>
              </a:rPr>
              <a:t>2019 </a:t>
            </a:r>
            <a:r>
              <a:rPr lang="en-US" sz="1400" b="1" dirty="0">
                <a:solidFill>
                  <a:schemeClr val="tx2"/>
                </a:solidFill>
              </a:rPr>
              <a:t>Managed Care Health Plans</a:t>
            </a:r>
          </a:p>
        </p:txBody>
      </p:sp>
    </p:spTree>
    <p:extLst>
      <p:ext uri="{BB962C8B-B14F-4D97-AF65-F5344CB8AC3E}">
        <p14:creationId xmlns:p14="http://schemas.microsoft.com/office/powerpoint/2010/main" val="1379510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0303A37-80CA-3146-8C37-3BF9F0D08AAC}"/>
              </a:ext>
            </a:extLst>
          </p:cNvPr>
          <p:cNvSpPr txBox="1"/>
          <p:nvPr/>
        </p:nvSpPr>
        <p:spPr>
          <a:xfrm>
            <a:off x="17721" y="707021"/>
            <a:ext cx="5410200" cy="275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4. BMC HealthNet Plan Mercy Alliance– Accountable Care Partnership Plan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10C87F6-9B07-AF45-AFEE-865480882F12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600" y="1143001"/>
            <a:ext cx="6629400" cy="762000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6363C334-DA9D-CD4B-9BE6-9832143456CB}"/>
              </a:ext>
            </a:extLst>
          </p:cNvPr>
          <p:cNvSpPr/>
          <p:nvPr/>
        </p:nvSpPr>
        <p:spPr>
          <a:xfrm>
            <a:off x="2057400" y="5181600"/>
            <a:ext cx="4669556" cy="1793976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1570BBA-DB48-0F49-821F-2FCAA007558C}"/>
              </a:ext>
            </a:extLst>
          </p:cNvPr>
          <p:cNvSpPr txBox="1"/>
          <p:nvPr/>
        </p:nvSpPr>
        <p:spPr>
          <a:xfrm>
            <a:off x="0" y="5181600"/>
            <a:ext cx="1828799" cy="30931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000" b="1" dirty="0">
                <a:solidFill>
                  <a:srgbClr val="595959"/>
                </a:solidFill>
              </a:rPr>
              <a:t>Note: </a:t>
            </a:r>
            <a:r>
              <a:rPr lang="en-US" sz="1000" i="1" dirty="0">
                <a:solidFill>
                  <a:srgbClr val="595959"/>
                </a:solidFill>
              </a:rPr>
              <a:t>EVS only displays a member’s </a:t>
            </a:r>
            <a:r>
              <a:rPr lang="en-US" sz="1000" b="1" i="1" dirty="0">
                <a:solidFill>
                  <a:srgbClr val="595959"/>
                </a:solidFill>
              </a:rPr>
              <a:t>current </a:t>
            </a:r>
            <a:r>
              <a:rPr lang="en-US" sz="1000" i="1" dirty="0">
                <a:solidFill>
                  <a:srgbClr val="595959"/>
                </a:solidFill>
              </a:rPr>
              <a:t>eligibility, not </a:t>
            </a:r>
            <a:r>
              <a:rPr lang="en-US" sz="1000" i="1" dirty="0" smtClean="0">
                <a:solidFill>
                  <a:srgbClr val="595959"/>
                </a:solidFill>
              </a:rPr>
              <a:t>future eligibility</a:t>
            </a:r>
            <a:r>
              <a:rPr lang="en-US" sz="1000" i="1" dirty="0">
                <a:solidFill>
                  <a:srgbClr val="595959"/>
                </a:solidFill>
              </a:rPr>
              <a:t>. </a:t>
            </a:r>
            <a:endParaRPr lang="en-US" sz="1000" dirty="0" smtClean="0">
              <a:solidFill>
                <a:schemeClr val="bg2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000" i="1" dirty="0" smtClean="0">
                <a:solidFill>
                  <a:schemeClr val="bg2"/>
                </a:solidFill>
              </a:rPr>
              <a:t>View </a:t>
            </a:r>
            <a:r>
              <a:rPr lang="en-US" sz="1000" i="1" dirty="0">
                <a:solidFill>
                  <a:schemeClr val="bg2"/>
                </a:solidFill>
              </a:rPr>
              <a:t>and download the </a:t>
            </a:r>
            <a:r>
              <a:rPr lang="en-US" sz="1000" b="1" i="1" dirty="0" smtClean="0">
                <a:solidFill>
                  <a:schemeClr val="bg2"/>
                </a:solidFill>
                <a:hlinkClick r:id="rId4"/>
              </a:rPr>
              <a:t>EVS </a:t>
            </a:r>
            <a:r>
              <a:rPr lang="en-US" sz="1000" b="1" i="1" dirty="0">
                <a:solidFill>
                  <a:schemeClr val="bg2"/>
                </a:solidFill>
                <a:hlinkClick r:id="rId4"/>
              </a:rPr>
              <a:t>Quick Reference Guide</a:t>
            </a:r>
            <a:r>
              <a:rPr lang="en-US" sz="1000" i="1" dirty="0">
                <a:solidFill>
                  <a:schemeClr val="bg2"/>
                </a:solidFill>
              </a:rPr>
              <a:t> </a:t>
            </a:r>
            <a:r>
              <a:rPr lang="en-US" sz="1000" i="1" dirty="0" smtClean="0">
                <a:solidFill>
                  <a:schemeClr val="bg2"/>
                </a:solidFill>
              </a:rPr>
              <a:t>and </a:t>
            </a:r>
            <a:r>
              <a:rPr lang="en-US" sz="1000" b="1" i="1" dirty="0" smtClean="0">
                <a:solidFill>
                  <a:schemeClr val="bg2"/>
                </a:solidFill>
                <a:hlinkClick r:id="rId5"/>
              </a:rPr>
              <a:t>Health Plan Contact Matrix</a:t>
            </a:r>
            <a:r>
              <a:rPr lang="en-US" sz="1000" b="1" i="1" dirty="0" smtClean="0">
                <a:solidFill>
                  <a:schemeClr val="bg2"/>
                </a:solidFill>
              </a:rPr>
              <a:t> </a:t>
            </a:r>
            <a:r>
              <a:rPr lang="en-US" sz="1000" i="1" dirty="0" smtClean="0">
                <a:solidFill>
                  <a:schemeClr val="bg2"/>
                </a:solidFill>
              </a:rPr>
              <a:t>for 2018  managed care health plans on </a:t>
            </a:r>
            <a:r>
              <a:rPr lang="en-US" sz="1000" i="1" dirty="0">
                <a:solidFill>
                  <a:schemeClr val="bg2"/>
                </a:solidFill>
              </a:rPr>
              <a:t>the </a:t>
            </a:r>
            <a:r>
              <a:rPr lang="en-US" sz="1000" b="1" i="1" dirty="0" smtClean="0">
                <a:solidFill>
                  <a:schemeClr val="bg2"/>
                </a:solidFill>
                <a:hlinkClick r:id="rId6"/>
              </a:rPr>
              <a:t>Provider PCDI Resources webpage</a:t>
            </a:r>
            <a:r>
              <a:rPr lang="en-US" sz="1000" b="1" i="1" dirty="0" smtClean="0">
                <a:solidFill>
                  <a:schemeClr val="bg2"/>
                </a:solidFill>
              </a:rPr>
              <a:t> 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000" b="1" i="1" dirty="0" smtClean="0">
                <a:solidFill>
                  <a:schemeClr val="bg2"/>
                </a:solidFill>
                <a:hlinkClick r:id="rId6"/>
              </a:rPr>
              <a:t>https</a:t>
            </a:r>
            <a:r>
              <a:rPr lang="en-US" sz="1000" b="1" i="1" dirty="0">
                <a:solidFill>
                  <a:schemeClr val="bg2"/>
                </a:solidFill>
                <a:hlinkClick r:id="rId6"/>
              </a:rPr>
              <a:t>://</a:t>
            </a:r>
            <a:r>
              <a:rPr lang="en-US" sz="1000" b="1" i="1" dirty="0" smtClean="0">
                <a:solidFill>
                  <a:schemeClr val="bg2"/>
                </a:solidFill>
                <a:hlinkClick r:id="rId6"/>
              </a:rPr>
              <a:t>www.mass.gov/lists/provider-pcdi-resources</a:t>
            </a:r>
            <a:endParaRPr lang="en-US" sz="1000" b="1" i="1" dirty="0">
              <a:solidFill>
                <a:schemeClr val="bg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329AE0C-962C-CA45-82DA-91D9C1FF0A67}"/>
              </a:ext>
            </a:extLst>
          </p:cNvPr>
          <p:cNvSpPr txBox="1"/>
          <p:nvPr/>
        </p:nvSpPr>
        <p:spPr>
          <a:xfrm>
            <a:off x="0" y="78962"/>
            <a:ext cx="5799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</a:rPr>
              <a:t>EVS Screenshot Examples</a:t>
            </a:r>
          </a:p>
          <a:p>
            <a:pPr algn="ctr"/>
            <a:r>
              <a:rPr lang="en-US" sz="1400" b="1" dirty="0" smtClean="0">
                <a:solidFill>
                  <a:schemeClr val="tx2"/>
                </a:solidFill>
              </a:rPr>
              <a:t>Restrictive </a:t>
            </a:r>
            <a:r>
              <a:rPr lang="en-US" sz="1400" b="1" dirty="0">
                <a:solidFill>
                  <a:schemeClr val="tx2"/>
                </a:solidFill>
              </a:rPr>
              <a:t>Messages for </a:t>
            </a:r>
            <a:r>
              <a:rPr lang="en-US" sz="1400" b="1" dirty="0" smtClean="0">
                <a:solidFill>
                  <a:schemeClr val="tx2"/>
                </a:solidFill>
              </a:rPr>
              <a:t>2019 </a:t>
            </a:r>
            <a:r>
              <a:rPr lang="en-US" sz="1400" b="1" dirty="0">
                <a:solidFill>
                  <a:schemeClr val="tx2"/>
                </a:solidFill>
              </a:rPr>
              <a:t>Managed Care Health Plans</a:t>
            </a:r>
          </a:p>
        </p:txBody>
      </p:sp>
    </p:spTree>
    <p:extLst>
      <p:ext uri="{BB962C8B-B14F-4D97-AF65-F5344CB8AC3E}">
        <p14:creationId xmlns:p14="http://schemas.microsoft.com/office/powerpoint/2010/main" val="1628544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A1D4879-E15C-3F4F-AF27-85E3D4B07B3A}"/>
              </a:ext>
            </a:extLst>
          </p:cNvPr>
          <p:cNvSpPr txBox="1"/>
          <p:nvPr/>
        </p:nvSpPr>
        <p:spPr>
          <a:xfrm>
            <a:off x="0" y="897726"/>
            <a:ext cx="6553200" cy="275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5. BMC HealthNet Plan Signature Alliance– Accountable Care Partnership Plan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D782C9A-1036-994F-A19E-FDD0B3EB6A20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600" y="1360382"/>
            <a:ext cx="6629400" cy="7439236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2956325F-37B9-6E4A-9398-C4A7CD7BA8AF}"/>
              </a:ext>
            </a:extLst>
          </p:cNvPr>
          <p:cNvSpPr/>
          <p:nvPr/>
        </p:nvSpPr>
        <p:spPr>
          <a:xfrm>
            <a:off x="2057400" y="5181600"/>
            <a:ext cx="4648200" cy="1828800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1570BBA-DB48-0F49-821F-2FCAA007558C}"/>
              </a:ext>
            </a:extLst>
          </p:cNvPr>
          <p:cNvSpPr txBox="1"/>
          <p:nvPr/>
        </p:nvSpPr>
        <p:spPr>
          <a:xfrm>
            <a:off x="0" y="5181600"/>
            <a:ext cx="1828799" cy="30931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000" b="1" dirty="0">
                <a:solidFill>
                  <a:srgbClr val="595959"/>
                </a:solidFill>
              </a:rPr>
              <a:t>Note: </a:t>
            </a:r>
            <a:r>
              <a:rPr lang="en-US" sz="1000" i="1" dirty="0">
                <a:solidFill>
                  <a:srgbClr val="595959"/>
                </a:solidFill>
              </a:rPr>
              <a:t>EVS only displays a member’s </a:t>
            </a:r>
            <a:r>
              <a:rPr lang="en-US" sz="1000" b="1" i="1" dirty="0">
                <a:solidFill>
                  <a:srgbClr val="595959"/>
                </a:solidFill>
              </a:rPr>
              <a:t>current </a:t>
            </a:r>
            <a:r>
              <a:rPr lang="en-US" sz="1000" i="1" dirty="0">
                <a:solidFill>
                  <a:srgbClr val="595959"/>
                </a:solidFill>
              </a:rPr>
              <a:t>eligibility, not </a:t>
            </a:r>
            <a:r>
              <a:rPr lang="en-US" sz="1000" i="1" dirty="0" smtClean="0">
                <a:solidFill>
                  <a:srgbClr val="595959"/>
                </a:solidFill>
              </a:rPr>
              <a:t>future eligibility</a:t>
            </a:r>
            <a:r>
              <a:rPr lang="en-US" sz="1000" i="1" dirty="0">
                <a:solidFill>
                  <a:srgbClr val="595959"/>
                </a:solidFill>
              </a:rPr>
              <a:t>. </a:t>
            </a:r>
            <a:endParaRPr lang="en-US" sz="1000" dirty="0" smtClean="0">
              <a:solidFill>
                <a:schemeClr val="bg2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000" i="1" dirty="0" smtClean="0">
                <a:solidFill>
                  <a:schemeClr val="bg2"/>
                </a:solidFill>
              </a:rPr>
              <a:t>View </a:t>
            </a:r>
            <a:r>
              <a:rPr lang="en-US" sz="1000" i="1" dirty="0">
                <a:solidFill>
                  <a:schemeClr val="bg2"/>
                </a:solidFill>
              </a:rPr>
              <a:t>and download the </a:t>
            </a:r>
            <a:r>
              <a:rPr lang="en-US" sz="1000" b="1" i="1" dirty="0" smtClean="0">
                <a:solidFill>
                  <a:schemeClr val="bg2"/>
                </a:solidFill>
                <a:hlinkClick r:id="rId4"/>
              </a:rPr>
              <a:t>EVS </a:t>
            </a:r>
            <a:r>
              <a:rPr lang="en-US" sz="1000" b="1" i="1" dirty="0">
                <a:solidFill>
                  <a:schemeClr val="bg2"/>
                </a:solidFill>
                <a:hlinkClick r:id="rId4"/>
              </a:rPr>
              <a:t>Quick Reference Guide</a:t>
            </a:r>
            <a:r>
              <a:rPr lang="en-US" sz="1000" i="1" dirty="0">
                <a:solidFill>
                  <a:schemeClr val="bg2"/>
                </a:solidFill>
              </a:rPr>
              <a:t> </a:t>
            </a:r>
            <a:r>
              <a:rPr lang="en-US" sz="1000" i="1" dirty="0" smtClean="0">
                <a:solidFill>
                  <a:schemeClr val="bg2"/>
                </a:solidFill>
              </a:rPr>
              <a:t>and </a:t>
            </a:r>
            <a:r>
              <a:rPr lang="en-US" sz="1000" b="1" i="1" dirty="0" smtClean="0">
                <a:solidFill>
                  <a:schemeClr val="bg2"/>
                </a:solidFill>
                <a:hlinkClick r:id="rId5"/>
              </a:rPr>
              <a:t>Health Plan Contact Matrix</a:t>
            </a:r>
            <a:r>
              <a:rPr lang="en-US" sz="1000" b="1" i="1" dirty="0" smtClean="0">
                <a:solidFill>
                  <a:schemeClr val="bg2"/>
                </a:solidFill>
              </a:rPr>
              <a:t> </a:t>
            </a:r>
            <a:r>
              <a:rPr lang="en-US" sz="1000" i="1" dirty="0" smtClean="0">
                <a:solidFill>
                  <a:schemeClr val="bg2"/>
                </a:solidFill>
              </a:rPr>
              <a:t>for 2018  managed care health plans on </a:t>
            </a:r>
            <a:r>
              <a:rPr lang="en-US" sz="1000" i="1" dirty="0">
                <a:solidFill>
                  <a:schemeClr val="bg2"/>
                </a:solidFill>
              </a:rPr>
              <a:t>the </a:t>
            </a:r>
            <a:r>
              <a:rPr lang="en-US" sz="1000" b="1" i="1" dirty="0" smtClean="0">
                <a:solidFill>
                  <a:schemeClr val="bg2"/>
                </a:solidFill>
                <a:hlinkClick r:id="rId6"/>
              </a:rPr>
              <a:t>Provider PCDI Resources webpage</a:t>
            </a:r>
            <a:r>
              <a:rPr lang="en-US" sz="1000" b="1" i="1" dirty="0" smtClean="0">
                <a:solidFill>
                  <a:schemeClr val="bg2"/>
                </a:solidFill>
              </a:rPr>
              <a:t> 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000" b="1" i="1" dirty="0" smtClean="0">
                <a:solidFill>
                  <a:schemeClr val="bg2"/>
                </a:solidFill>
                <a:hlinkClick r:id="rId6"/>
              </a:rPr>
              <a:t>https</a:t>
            </a:r>
            <a:r>
              <a:rPr lang="en-US" sz="1000" b="1" i="1" dirty="0">
                <a:solidFill>
                  <a:schemeClr val="bg2"/>
                </a:solidFill>
                <a:hlinkClick r:id="rId6"/>
              </a:rPr>
              <a:t>://</a:t>
            </a:r>
            <a:r>
              <a:rPr lang="en-US" sz="1000" b="1" i="1" dirty="0" smtClean="0">
                <a:solidFill>
                  <a:schemeClr val="bg2"/>
                </a:solidFill>
                <a:hlinkClick r:id="rId6"/>
              </a:rPr>
              <a:t>www.mass.gov/lists/provider-pcdi-resources</a:t>
            </a:r>
            <a:endParaRPr lang="en-US" sz="1000" b="1" i="1" dirty="0">
              <a:solidFill>
                <a:schemeClr val="bg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329AE0C-962C-CA45-82DA-91D9C1FF0A67}"/>
              </a:ext>
            </a:extLst>
          </p:cNvPr>
          <p:cNvSpPr txBox="1"/>
          <p:nvPr/>
        </p:nvSpPr>
        <p:spPr>
          <a:xfrm>
            <a:off x="0" y="78962"/>
            <a:ext cx="5799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</a:rPr>
              <a:t>EVS Screenshot Examples</a:t>
            </a:r>
          </a:p>
          <a:p>
            <a:pPr algn="ctr"/>
            <a:r>
              <a:rPr lang="en-US" sz="1400" b="1" dirty="0" smtClean="0">
                <a:solidFill>
                  <a:schemeClr val="tx2"/>
                </a:solidFill>
              </a:rPr>
              <a:t>Restrictive </a:t>
            </a:r>
            <a:r>
              <a:rPr lang="en-US" sz="1400" b="1" dirty="0">
                <a:solidFill>
                  <a:schemeClr val="tx2"/>
                </a:solidFill>
              </a:rPr>
              <a:t>Messages for </a:t>
            </a:r>
            <a:r>
              <a:rPr lang="en-US" sz="1400" b="1" dirty="0" smtClean="0">
                <a:solidFill>
                  <a:schemeClr val="tx2"/>
                </a:solidFill>
              </a:rPr>
              <a:t>2019 </a:t>
            </a:r>
            <a:r>
              <a:rPr lang="en-US" sz="1400" b="1" dirty="0">
                <a:solidFill>
                  <a:schemeClr val="tx2"/>
                </a:solidFill>
              </a:rPr>
              <a:t>Managed Care Health Plans</a:t>
            </a:r>
          </a:p>
        </p:txBody>
      </p:sp>
    </p:spTree>
    <p:extLst>
      <p:ext uri="{BB962C8B-B14F-4D97-AF65-F5344CB8AC3E}">
        <p14:creationId xmlns:p14="http://schemas.microsoft.com/office/powerpoint/2010/main" val="2021315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2EA17C6-4BD5-8744-9F18-FF6391E81C8B}"/>
              </a:ext>
            </a:extLst>
          </p:cNvPr>
          <p:cNvSpPr txBox="1"/>
          <p:nvPr/>
        </p:nvSpPr>
        <p:spPr>
          <a:xfrm>
            <a:off x="0" y="768367"/>
            <a:ext cx="6553200" cy="275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6. BMC HealthNet Plan Southcoast Alliance– Accountable Care Partnership Plan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DA0DAEC-4159-6147-8E46-1CF431F5CA85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600" y="1143000"/>
            <a:ext cx="6602392" cy="7575577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7944FB89-59F5-6443-B797-ED5A9169592D}"/>
              </a:ext>
            </a:extLst>
          </p:cNvPr>
          <p:cNvSpPr/>
          <p:nvPr/>
        </p:nvSpPr>
        <p:spPr>
          <a:xfrm>
            <a:off x="2057400" y="5217042"/>
            <a:ext cx="4495800" cy="1828800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1570BBA-DB48-0F49-821F-2FCAA007558C}"/>
              </a:ext>
            </a:extLst>
          </p:cNvPr>
          <p:cNvSpPr txBox="1"/>
          <p:nvPr/>
        </p:nvSpPr>
        <p:spPr>
          <a:xfrm>
            <a:off x="0" y="5181600"/>
            <a:ext cx="1828799" cy="30931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000" b="1" dirty="0">
                <a:solidFill>
                  <a:srgbClr val="595959"/>
                </a:solidFill>
              </a:rPr>
              <a:t>Note: </a:t>
            </a:r>
            <a:r>
              <a:rPr lang="en-US" sz="1000" i="1" dirty="0">
                <a:solidFill>
                  <a:srgbClr val="595959"/>
                </a:solidFill>
              </a:rPr>
              <a:t>EVS only displays a member’s </a:t>
            </a:r>
            <a:r>
              <a:rPr lang="en-US" sz="1000" b="1" i="1" dirty="0">
                <a:solidFill>
                  <a:srgbClr val="595959"/>
                </a:solidFill>
              </a:rPr>
              <a:t>current </a:t>
            </a:r>
            <a:r>
              <a:rPr lang="en-US" sz="1000" i="1" dirty="0">
                <a:solidFill>
                  <a:srgbClr val="595959"/>
                </a:solidFill>
              </a:rPr>
              <a:t>eligibility, not </a:t>
            </a:r>
            <a:r>
              <a:rPr lang="en-US" sz="1000" i="1" dirty="0" smtClean="0">
                <a:solidFill>
                  <a:srgbClr val="595959"/>
                </a:solidFill>
              </a:rPr>
              <a:t>future eligibility</a:t>
            </a:r>
            <a:r>
              <a:rPr lang="en-US" sz="1000" i="1" dirty="0">
                <a:solidFill>
                  <a:srgbClr val="595959"/>
                </a:solidFill>
              </a:rPr>
              <a:t>. </a:t>
            </a:r>
            <a:endParaRPr lang="en-US" sz="1000" dirty="0" smtClean="0">
              <a:solidFill>
                <a:schemeClr val="bg2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000" i="1" dirty="0" smtClean="0">
                <a:solidFill>
                  <a:schemeClr val="bg2"/>
                </a:solidFill>
              </a:rPr>
              <a:t>View </a:t>
            </a:r>
            <a:r>
              <a:rPr lang="en-US" sz="1000" i="1" dirty="0">
                <a:solidFill>
                  <a:schemeClr val="bg2"/>
                </a:solidFill>
              </a:rPr>
              <a:t>and download the </a:t>
            </a:r>
            <a:r>
              <a:rPr lang="en-US" sz="1000" b="1" i="1" dirty="0" smtClean="0">
                <a:solidFill>
                  <a:schemeClr val="bg2"/>
                </a:solidFill>
                <a:hlinkClick r:id="rId4"/>
              </a:rPr>
              <a:t>EVS </a:t>
            </a:r>
            <a:r>
              <a:rPr lang="en-US" sz="1000" b="1" i="1" dirty="0">
                <a:solidFill>
                  <a:schemeClr val="bg2"/>
                </a:solidFill>
                <a:hlinkClick r:id="rId4"/>
              </a:rPr>
              <a:t>Quick Reference Guide</a:t>
            </a:r>
            <a:r>
              <a:rPr lang="en-US" sz="1000" i="1" dirty="0">
                <a:solidFill>
                  <a:schemeClr val="bg2"/>
                </a:solidFill>
              </a:rPr>
              <a:t> </a:t>
            </a:r>
            <a:r>
              <a:rPr lang="en-US" sz="1000" i="1" dirty="0" smtClean="0">
                <a:solidFill>
                  <a:schemeClr val="bg2"/>
                </a:solidFill>
              </a:rPr>
              <a:t>and </a:t>
            </a:r>
            <a:r>
              <a:rPr lang="en-US" sz="1000" b="1" i="1" dirty="0" smtClean="0">
                <a:solidFill>
                  <a:schemeClr val="bg2"/>
                </a:solidFill>
                <a:hlinkClick r:id="rId5"/>
              </a:rPr>
              <a:t>Health Plan Contact Matrix</a:t>
            </a:r>
            <a:r>
              <a:rPr lang="en-US" sz="1000" b="1" i="1" dirty="0" smtClean="0">
                <a:solidFill>
                  <a:schemeClr val="bg2"/>
                </a:solidFill>
              </a:rPr>
              <a:t> </a:t>
            </a:r>
            <a:r>
              <a:rPr lang="en-US" sz="1000" i="1" dirty="0" smtClean="0">
                <a:solidFill>
                  <a:schemeClr val="bg2"/>
                </a:solidFill>
              </a:rPr>
              <a:t>for 2018  managed care health plans on </a:t>
            </a:r>
            <a:r>
              <a:rPr lang="en-US" sz="1000" i="1" dirty="0">
                <a:solidFill>
                  <a:schemeClr val="bg2"/>
                </a:solidFill>
              </a:rPr>
              <a:t>the </a:t>
            </a:r>
            <a:r>
              <a:rPr lang="en-US" sz="1000" b="1" i="1" dirty="0" smtClean="0">
                <a:solidFill>
                  <a:schemeClr val="bg2"/>
                </a:solidFill>
                <a:hlinkClick r:id="rId6"/>
              </a:rPr>
              <a:t>Provider PCDI Resources webpage</a:t>
            </a:r>
            <a:r>
              <a:rPr lang="en-US" sz="1000" b="1" i="1" dirty="0" smtClean="0">
                <a:solidFill>
                  <a:schemeClr val="bg2"/>
                </a:solidFill>
              </a:rPr>
              <a:t> 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000" b="1" i="1" dirty="0" smtClean="0">
                <a:solidFill>
                  <a:schemeClr val="bg2"/>
                </a:solidFill>
                <a:hlinkClick r:id="rId6"/>
              </a:rPr>
              <a:t>https</a:t>
            </a:r>
            <a:r>
              <a:rPr lang="en-US" sz="1000" b="1" i="1" dirty="0">
                <a:solidFill>
                  <a:schemeClr val="bg2"/>
                </a:solidFill>
                <a:hlinkClick r:id="rId6"/>
              </a:rPr>
              <a:t>://</a:t>
            </a:r>
            <a:r>
              <a:rPr lang="en-US" sz="1000" b="1" i="1" dirty="0" smtClean="0">
                <a:solidFill>
                  <a:schemeClr val="bg2"/>
                </a:solidFill>
                <a:hlinkClick r:id="rId6"/>
              </a:rPr>
              <a:t>www.mass.gov/lists/provider-pcdi-resources</a:t>
            </a:r>
            <a:endParaRPr lang="en-US" sz="1000" b="1" i="1" dirty="0">
              <a:solidFill>
                <a:schemeClr val="bg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329AE0C-962C-CA45-82DA-91D9C1FF0A67}"/>
              </a:ext>
            </a:extLst>
          </p:cNvPr>
          <p:cNvSpPr txBox="1"/>
          <p:nvPr/>
        </p:nvSpPr>
        <p:spPr>
          <a:xfrm>
            <a:off x="0" y="78962"/>
            <a:ext cx="5799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</a:rPr>
              <a:t>EVS Screenshot Examples</a:t>
            </a:r>
          </a:p>
          <a:p>
            <a:pPr algn="ctr"/>
            <a:r>
              <a:rPr lang="en-US" sz="1400" b="1" dirty="0" smtClean="0">
                <a:solidFill>
                  <a:schemeClr val="tx2"/>
                </a:solidFill>
              </a:rPr>
              <a:t>Restrictive </a:t>
            </a:r>
            <a:r>
              <a:rPr lang="en-US" sz="1400" b="1" dirty="0">
                <a:solidFill>
                  <a:schemeClr val="tx2"/>
                </a:solidFill>
              </a:rPr>
              <a:t>Messages for </a:t>
            </a:r>
            <a:r>
              <a:rPr lang="en-US" sz="1400" b="1" dirty="0" smtClean="0">
                <a:solidFill>
                  <a:schemeClr val="tx2"/>
                </a:solidFill>
              </a:rPr>
              <a:t>2019 </a:t>
            </a:r>
            <a:r>
              <a:rPr lang="en-US" sz="1400" b="1" dirty="0">
                <a:solidFill>
                  <a:schemeClr val="tx2"/>
                </a:solidFill>
              </a:rPr>
              <a:t>Managed Care Health Plans</a:t>
            </a:r>
          </a:p>
        </p:txBody>
      </p:sp>
    </p:spTree>
    <p:extLst>
      <p:ext uri="{BB962C8B-B14F-4D97-AF65-F5344CB8AC3E}">
        <p14:creationId xmlns:p14="http://schemas.microsoft.com/office/powerpoint/2010/main" val="2019784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6BABD3C-746B-D746-A025-E56097797FE0}"/>
              </a:ext>
            </a:extLst>
          </p:cNvPr>
          <p:cNvSpPr txBox="1"/>
          <p:nvPr/>
        </p:nvSpPr>
        <p:spPr>
          <a:xfrm>
            <a:off x="76200" y="814128"/>
            <a:ext cx="4216400" cy="275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7. Fallon 365 Care – Accountable Care Partnership Plan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3DAB648-EAF2-A54C-BECE-C10DF1B54B32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000" y="1301508"/>
            <a:ext cx="6477000" cy="7437544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0B7A5BC6-82E0-0741-8C9E-AA36F8DAC293}"/>
              </a:ext>
            </a:extLst>
          </p:cNvPr>
          <p:cNvSpPr/>
          <p:nvPr/>
        </p:nvSpPr>
        <p:spPr>
          <a:xfrm>
            <a:off x="2137144" y="5347851"/>
            <a:ext cx="4492256" cy="1662549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1570BBA-DB48-0F49-821F-2FCAA007558C}"/>
              </a:ext>
            </a:extLst>
          </p:cNvPr>
          <p:cNvSpPr txBox="1"/>
          <p:nvPr/>
        </p:nvSpPr>
        <p:spPr>
          <a:xfrm>
            <a:off x="0" y="5181600"/>
            <a:ext cx="1828799" cy="30931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000" b="1" dirty="0">
                <a:solidFill>
                  <a:srgbClr val="595959"/>
                </a:solidFill>
              </a:rPr>
              <a:t>Note: </a:t>
            </a:r>
            <a:r>
              <a:rPr lang="en-US" sz="1000" i="1" dirty="0">
                <a:solidFill>
                  <a:srgbClr val="595959"/>
                </a:solidFill>
              </a:rPr>
              <a:t>EVS only displays a member’s </a:t>
            </a:r>
            <a:r>
              <a:rPr lang="en-US" sz="1000" b="1" i="1" dirty="0">
                <a:solidFill>
                  <a:srgbClr val="595959"/>
                </a:solidFill>
              </a:rPr>
              <a:t>current </a:t>
            </a:r>
            <a:r>
              <a:rPr lang="en-US" sz="1000" i="1" dirty="0">
                <a:solidFill>
                  <a:srgbClr val="595959"/>
                </a:solidFill>
              </a:rPr>
              <a:t>eligibility, not </a:t>
            </a:r>
            <a:r>
              <a:rPr lang="en-US" sz="1000" i="1" dirty="0" smtClean="0">
                <a:solidFill>
                  <a:srgbClr val="595959"/>
                </a:solidFill>
              </a:rPr>
              <a:t>future eligibility</a:t>
            </a:r>
            <a:r>
              <a:rPr lang="en-US" sz="1000" i="1" dirty="0">
                <a:solidFill>
                  <a:srgbClr val="595959"/>
                </a:solidFill>
              </a:rPr>
              <a:t>. </a:t>
            </a:r>
            <a:endParaRPr lang="en-US" sz="1000" dirty="0" smtClean="0">
              <a:solidFill>
                <a:schemeClr val="bg2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000" i="1" dirty="0" smtClean="0">
                <a:solidFill>
                  <a:schemeClr val="bg2"/>
                </a:solidFill>
              </a:rPr>
              <a:t>View </a:t>
            </a:r>
            <a:r>
              <a:rPr lang="en-US" sz="1000" i="1" dirty="0">
                <a:solidFill>
                  <a:schemeClr val="bg2"/>
                </a:solidFill>
              </a:rPr>
              <a:t>and download the </a:t>
            </a:r>
            <a:r>
              <a:rPr lang="en-US" sz="1000" b="1" i="1" dirty="0" smtClean="0">
                <a:solidFill>
                  <a:schemeClr val="bg2"/>
                </a:solidFill>
                <a:hlinkClick r:id="rId4"/>
              </a:rPr>
              <a:t>EVS </a:t>
            </a:r>
            <a:r>
              <a:rPr lang="en-US" sz="1000" b="1" i="1" dirty="0">
                <a:solidFill>
                  <a:schemeClr val="bg2"/>
                </a:solidFill>
                <a:hlinkClick r:id="rId4"/>
              </a:rPr>
              <a:t>Quick Reference Guide</a:t>
            </a:r>
            <a:r>
              <a:rPr lang="en-US" sz="1000" i="1" dirty="0">
                <a:solidFill>
                  <a:schemeClr val="bg2"/>
                </a:solidFill>
              </a:rPr>
              <a:t> </a:t>
            </a:r>
            <a:r>
              <a:rPr lang="en-US" sz="1000" i="1" dirty="0" smtClean="0">
                <a:solidFill>
                  <a:schemeClr val="bg2"/>
                </a:solidFill>
              </a:rPr>
              <a:t>and </a:t>
            </a:r>
            <a:r>
              <a:rPr lang="en-US" sz="1000" b="1" i="1" dirty="0" smtClean="0">
                <a:solidFill>
                  <a:schemeClr val="bg2"/>
                </a:solidFill>
                <a:hlinkClick r:id="rId5"/>
              </a:rPr>
              <a:t>Health Plan Contact Matrix</a:t>
            </a:r>
            <a:r>
              <a:rPr lang="en-US" sz="1000" b="1" i="1" dirty="0" smtClean="0">
                <a:solidFill>
                  <a:schemeClr val="bg2"/>
                </a:solidFill>
              </a:rPr>
              <a:t> </a:t>
            </a:r>
            <a:r>
              <a:rPr lang="en-US" sz="1000" i="1" dirty="0" smtClean="0">
                <a:solidFill>
                  <a:schemeClr val="bg2"/>
                </a:solidFill>
              </a:rPr>
              <a:t>for 2018  managed care health plans on </a:t>
            </a:r>
            <a:r>
              <a:rPr lang="en-US" sz="1000" i="1" dirty="0">
                <a:solidFill>
                  <a:schemeClr val="bg2"/>
                </a:solidFill>
              </a:rPr>
              <a:t>the </a:t>
            </a:r>
            <a:r>
              <a:rPr lang="en-US" sz="1000" b="1" i="1" dirty="0" smtClean="0">
                <a:solidFill>
                  <a:schemeClr val="bg2"/>
                </a:solidFill>
                <a:hlinkClick r:id="rId6"/>
              </a:rPr>
              <a:t>Provider PCDI Resources webpage</a:t>
            </a:r>
            <a:r>
              <a:rPr lang="en-US" sz="1000" b="1" i="1" dirty="0" smtClean="0">
                <a:solidFill>
                  <a:schemeClr val="bg2"/>
                </a:solidFill>
              </a:rPr>
              <a:t> 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000" b="1" i="1" dirty="0" smtClean="0">
                <a:solidFill>
                  <a:schemeClr val="bg2"/>
                </a:solidFill>
                <a:hlinkClick r:id="rId6"/>
              </a:rPr>
              <a:t>https</a:t>
            </a:r>
            <a:r>
              <a:rPr lang="en-US" sz="1000" b="1" i="1" dirty="0">
                <a:solidFill>
                  <a:schemeClr val="bg2"/>
                </a:solidFill>
                <a:hlinkClick r:id="rId6"/>
              </a:rPr>
              <a:t>://</a:t>
            </a:r>
            <a:r>
              <a:rPr lang="en-US" sz="1000" b="1" i="1" dirty="0" smtClean="0">
                <a:solidFill>
                  <a:schemeClr val="bg2"/>
                </a:solidFill>
                <a:hlinkClick r:id="rId6"/>
              </a:rPr>
              <a:t>www.mass.gov/lists/provider-pcdi-resources</a:t>
            </a:r>
            <a:endParaRPr lang="en-US" sz="1000" b="1" i="1" dirty="0">
              <a:solidFill>
                <a:schemeClr val="bg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329AE0C-962C-CA45-82DA-91D9C1FF0A67}"/>
              </a:ext>
            </a:extLst>
          </p:cNvPr>
          <p:cNvSpPr txBox="1"/>
          <p:nvPr/>
        </p:nvSpPr>
        <p:spPr>
          <a:xfrm>
            <a:off x="0" y="78962"/>
            <a:ext cx="5799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</a:rPr>
              <a:t>EVS Screenshot Examples</a:t>
            </a:r>
          </a:p>
          <a:p>
            <a:pPr algn="ctr"/>
            <a:r>
              <a:rPr lang="en-US" sz="1400" b="1" dirty="0" smtClean="0">
                <a:solidFill>
                  <a:schemeClr val="tx2"/>
                </a:solidFill>
              </a:rPr>
              <a:t>Restrictive </a:t>
            </a:r>
            <a:r>
              <a:rPr lang="en-US" sz="1400" b="1" dirty="0">
                <a:solidFill>
                  <a:schemeClr val="tx2"/>
                </a:solidFill>
              </a:rPr>
              <a:t>Messages for </a:t>
            </a:r>
            <a:r>
              <a:rPr lang="en-US" sz="1400" b="1" dirty="0" smtClean="0">
                <a:solidFill>
                  <a:schemeClr val="tx2"/>
                </a:solidFill>
              </a:rPr>
              <a:t>2019 </a:t>
            </a:r>
            <a:r>
              <a:rPr lang="en-US" sz="1400" b="1" dirty="0">
                <a:solidFill>
                  <a:schemeClr val="tx2"/>
                </a:solidFill>
              </a:rPr>
              <a:t>Managed Care Health Plans</a:t>
            </a:r>
          </a:p>
        </p:txBody>
      </p:sp>
    </p:spTree>
    <p:extLst>
      <p:ext uri="{BB962C8B-B14F-4D97-AF65-F5344CB8AC3E}">
        <p14:creationId xmlns:p14="http://schemas.microsoft.com/office/powerpoint/2010/main" val="1745737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04800" y="1068504"/>
            <a:ext cx="6457950" cy="7423034"/>
            <a:chOff x="0" y="373380"/>
            <a:chExt cx="5951220" cy="720852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6"/>
            <a:stretch/>
          </p:blipFill>
          <p:spPr bwMode="auto">
            <a:xfrm>
              <a:off x="0" y="2514600"/>
              <a:ext cx="5943600" cy="50673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583" b="1786"/>
            <a:stretch/>
          </p:blipFill>
          <p:spPr bwMode="auto">
            <a:xfrm>
              <a:off x="0" y="373380"/>
              <a:ext cx="5951220" cy="21412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B1D17DF-88E6-324A-A0D6-B58F99ED54F8}"/>
              </a:ext>
            </a:extLst>
          </p:cNvPr>
          <p:cNvSpPr txBox="1"/>
          <p:nvPr/>
        </p:nvSpPr>
        <p:spPr>
          <a:xfrm>
            <a:off x="0" y="719165"/>
            <a:ext cx="452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8. My Care Family– Accountable Care Partnership Plan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C7130E8F-EF58-2E4C-9310-23BF59CB3645}"/>
              </a:ext>
            </a:extLst>
          </p:cNvPr>
          <p:cNvSpPr/>
          <p:nvPr/>
        </p:nvSpPr>
        <p:spPr>
          <a:xfrm>
            <a:off x="2057400" y="5105400"/>
            <a:ext cx="4572000" cy="1828800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1570BBA-DB48-0F49-821F-2FCAA007558C}"/>
              </a:ext>
            </a:extLst>
          </p:cNvPr>
          <p:cNvSpPr txBox="1"/>
          <p:nvPr/>
        </p:nvSpPr>
        <p:spPr>
          <a:xfrm>
            <a:off x="76201" y="5029200"/>
            <a:ext cx="1828799" cy="30931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000" b="1" dirty="0">
                <a:solidFill>
                  <a:srgbClr val="595959"/>
                </a:solidFill>
              </a:rPr>
              <a:t>Note: </a:t>
            </a:r>
            <a:r>
              <a:rPr lang="en-US" sz="1000" i="1" dirty="0">
                <a:solidFill>
                  <a:srgbClr val="595959"/>
                </a:solidFill>
              </a:rPr>
              <a:t>EVS only displays a member’s </a:t>
            </a:r>
            <a:r>
              <a:rPr lang="en-US" sz="1000" b="1" i="1" dirty="0">
                <a:solidFill>
                  <a:srgbClr val="595959"/>
                </a:solidFill>
              </a:rPr>
              <a:t>current </a:t>
            </a:r>
            <a:r>
              <a:rPr lang="en-US" sz="1000" i="1" dirty="0">
                <a:solidFill>
                  <a:srgbClr val="595959"/>
                </a:solidFill>
              </a:rPr>
              <a:t>eligibility, not </a:t>
            </a:r>
            <a:r>
              <a:rPr lang="en-US" sz="1000" i="1" dirty="0" smtClean="0">
                <a:solidFill>
                  <a:srgbClr val="595959"/>
                </a:solidFill>
              </a:rPr>
              <a:t>future eligibility</a:t>
            </a:r>
            <a:r>
              <a:rPr lang="en-US" sz="1000" i="1" dirty="0">
                <a:solidFill>
                  <a:srgbClr val="595959"/>
                </a:solidFill>
              </a:rPr>
              <a:t>. </a:t>
            </a:r>
            <a:endParaRPr lang="en-US" sz="1000" dirty="0" smtClean="0">
              <a:solidFill>
                <a:schemeClr val="bg2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000" i="1" dirty="0" smtClean="0">
                <a:solidFill>
                  <a:schemeClr val="bg2"/>
                </a:solidFill>
              </a:rPr>
              <a:t>View </a:t>
            </a:r>
            <a:r>
              <a:rPr lang="en-US" sz="1000" i="1" dirty="0">
                <a:solidFill>
                  <a:schemeClr val="bg2"/>
                </a:solidFill>
              </a:rPr>
              <a:t>and download the </a:t>
            </a:r>
            <a:r>
              <a:rPr lang="en-US" sz="1000" b="1" i="1" dirty="0" smtClean="0">
                <a:solidFill>
                  <a:schemeClr val="bg2"/>
                </a:solidFill>
                <a:hlinkClick r:id="rId4"/>
              </a:rPr>
              <a:t>EVS </a:t>
            </a:r>
            <a:r>
              <a:rPr lang="en-US" sz="1000" b="1" i="1" dirty="0">
                <a:solidFill>
                  <a:schemeClr val="bg2"/>
                </a:solidFill>
                <a:hlinkClick r:id="rId4"/>
              </a:rPr>
              <a:t>Quick Reference Guide</a:t>
            </a:r>
            <a:r>
              <a:rPr lang="en-US" sz="1000" i="1" dirty="0">
                <a:solidFill>
                  <a:schemeClr val="bg2"/>
                </a:solidFill>
              </a:rPr>
              <a:t> </a:t>
            </a:r>
            <a:r>
              <a:rPr lang="en-US" sz="1000" i="1" dirty="0" smtClean="0">
                <a:solidFill>
                  <a:schemeClr val="bg2"/>
                </a:solidFill>
              </a:rPr>
              <a:t>and </a:t>
            </a:r>
            <a:r>
              <a:rPr lang="en-US" sz="1000" b="1" i="1" dirty="0" smtClean="0">
                <a:solidFill>
                  <a:schemeClr val="bg2"/>
                </a:solidFill>
                <a:hlinkClick r:id="rId5"/>
              </a:rPr>
              <a:t>Health Plan Contact Matrix</a:t>
            </a:r>
            <a:r>
              <a:rPr lang="en-US" sz="1000" b="1" i="1" dirty="0" smtClean="0">
                <a:solidFill>
                  <a:schemeClr val="bg2"/>
                </a:solidFill>
              </a:rPr>
              <a:t> </a:t>
            </a:r>
            <a:r>
              <a:rPr lang="en-US" sz="1000" i="1" dirty="0" smtClean="0">
                <a:solidFill>
                  <a:schemeClr val="bg2"/>
                </a:solidFill>
              </a:rPr>
              <a:t>for 2018  managed care health plans on </a:t>
            </a:r>
            <a:r>
              <a:rPr lang="en-US" sz="1000" i="1" dirty="0">
                <a:solidFill>
                  <a:schemeClr val="bg2"/>
                </a:solidFill>
              </a:rPr>
              <a:t>the </a:t>
            </a:r>
            <a:r>
              <a:rPr lang="en-US" sz="1000" b="1" i="1" dirty="0" smtClean="0">
                <a:solidFill>
                  <a:schemeClr val="bg2"/>
                </a:solidFill>
                <a:hlinkClick r:id="rId6"/>
              </a:rPr>
              <a:t>Provider PCDI Resources webpage</a:t>
            </a:r>
            <a:r>
              <a:rPr lang="en-US" sz="1000" b="1" i="1" dirty="0" smtClean="0">
                <a:solidFill>
                  <a:schemeClr val="bg2"/>
                </a:solidFill>
              </a:rPr>
              <a:t> 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000" b="1" i="1" dirty="0" smtClean="0">
                <a:solidFill>
                  <a:schemeClr val="bg2"/>
                </a:solidFill>
                <a:hlinkClick r:id="rId6"/>
              </a:rPr>
              <a:t>https</a:t>
            </a:r>
            <a:r>
              <a:rPr lang="en-US" sz="1000" b="1" i="1" dirty="0">
                <a:solidFill>
                  <a:schemeClr val="bg2"/>
                </a:solidFill>
                <a:hlinkClick r:id="rId6"/>
              </a:rPr>
              <a:t>://</a:t>
            </a:r>
            <a:r>
              <a:rPr lang="en-US" sz="1000" b="1" i="1" dirty="0" smtClean="0">
                <a:solidFill>
                  <a:schemeClr val="bg2"/>
                </a:solidFill>
                <a:hlinkClick r:id="rId6"/>
              </a:rPr>
              <a:t>www.mass.gov/lists/provider-pcdi-resources</a:t>
            </a:r>
            <a:endParaRPr lang="en-US" sz="1000" b="1" i="1" dirty="0">
              <a:solidFill>
                <a:schemeClr val="bg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329AE0C-962C-CA45-82DA-91D9C1FF0A67}"/>
              </a:ext>
            </a:extLst>
          </p:cNvPr>
          <p:cNvSpPr txBox="1"/>
          <p:nvPr/>
        </p:nvSpPr>
        <p:spPr>
          <a:xfrm>
            <a:off x="0" y="78962"/>
            <a:ext cx="5799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</a:rPr>
              <a:t>EVS Screenshot Examples</a:t>
            </a:r>
          </a:p>
          <a:p>
            <a:pPr algn="ctr"/>
            <a:r>
              <a:rPr lang="en-US" sz="1400" b="1" dirty="0" smtClean="0">
                <a:solidFill>
                  <a:schemeClr val="tx2"/>
                </a:solidFill>
              </a:rPr>
              <a:t>Restrictive </a:t>
            </a:r>
            <a:r>
              <a:rPr lang="en-US" sz="1400" b="1" dirty="0">
                <a:solidFill>
                  <a:schemeClr val="tx2"/>
                </a:solidFill>
              </a:rPr>
              <a:t>Messages for </a:t>
            </a:r>
            <a:r>
              <a:rPr lang="en-US" sz="1400" b="1" dirty="0" smtClean="0">
                <a:solidFill>
                  <a:schemeClr val="tx2"/>
                </a:solidFill>
              </a:rPr>
              <a:t>2019 </a:t>
            </a:r>
            <a:r>
              <a:rPr lang="en-US" sz="1400" b="1" dirty="0">
                <a:solidFill>
                  <a:schemeClr val="tx2"/>
                </a:solidFill>
              </a:rPr>
              <a:t>Managed Care Health Plans</a:t>
            </a:r>
          </a:p>
        </p:txBody>
      </p:sp>
    </p:spTree>
    <p:extLst>
      <p:ext uri="{BB962C8B-B14F-4D97-AF65-F5344CB8AC3E}">
        <p14:creationId xmlns:p14="http://schemas.microsoft.com/office/powerpoint/2010/main" val="4197292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8637CA9-C77F-E744-96B4-3A377E0AAA17}"/>
              </a:ext>
            </a:extLst>
          </p:cNvPr>
          <p:cNvSpPr txBox="1"/>
          <p:nvPr/>
        </p:nvSpPr>
        <p:spPr>
          <a:xfrm>
            <a:off x="67519" y="838182"/>
            <a:ext cx="6121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9. Tufts Health Together with Atrius Health – Accountable Care Partnership Plan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BF2A7A7-7FD8-184C-8CE2-2CC246D488B2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600" y="1219200"/>
            <a:ext cx="6654800" cy="754380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7BCD7E0C-5CFC-9141-AFFE-68A5958C6C35}"/>
              </a:ext>
            </a:extLst>
          </p:cNvPr>
          <p:cNvSpPr/>
          <p:nvPr/>
        </p:nvSpPr>
        <p:spPr>
          <a:xfrm>
            <a:off x="2057400" y="5373312"/>
            <a:ext cx="4572000" cy="1743883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1570BBA-DB48-0F49-821F-2FCAA007558C}"/>
              </a:ext>
            </a:extLst>
          </p:cNvPr>
          <p:cNvSpPr txBox="1"/>
          <p:nvPr/>
        </p:nvSpPr>
        <p:spPr>
          <a:xfrm>
            <a:off x="0" y="5181600"/>
            <a:ext cx="1828799" cy="30931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000" b="1" dirty="0">
                <a:solidFill>
                  <a:srgbClr val="595959"/>
                </a:solidFill>
              </a:rPr>
              <a:t>Note: </a:t>
            </a:r>
            <a:r>
              <a:rPr lang="en-US" sz="1000" i="1" dirty="0">
                <a:solidFill>
                  <a:srgbClr val="595959"/>
                </a:solidFill>
              </a:rPr>
              <a:t>EVS only displays a member’s </a:t>
            </a:r>
            <a:r>
              <a:rPr lang="en-US" sz="1000" b="1" i="1" dirty="0">
                <a:solidFill>
                  <a:srgbClr val="595959"/>
                </a:solidFill>
              </a:rPr>
              <a:t>current </a:t>
            </a:r>
            <a:r>
              <a:rPr lang="en-US" sz="1000" i="1" dirty="0">
                <a:solidFill>
                  <a:srgbClr val="595959"/>
                </a:solidFill>
              </a:rPr>
              <a:t>eligibility, not </a:t>
            </a:r>
            <a:r>
              <a:rPr lang="en-US" sz="1000" i="1" dirty="0" smtClean="0">
                <a:solidFill>
                  <a:srgbClr val="595959"/>
                </a:solidFill>
              </a:rPr>
              <a:t>future eligibility</a:t>
            </a:r>
            <a:r>
              <a:rPr lang="en-US" sz="1000" i="1" dirty="0">
                <a:solidFill>
                  <a:srgbClr val="595959"/>
                </a:solidFill>
              </a:rPr>
              <a:t>. </a:t>
            </a:r>
            <a:endParaRPr lang="en-US" sz="1000" dirty="0" smtClean="0">
              <a:solidFill>
                <a:schemeClr val="bg2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000" i="1" dirty="0" smtClean="0">
                <a:solidFill>
                  <a:schemeClr val="bg2"/>
                </a:solidFill>
              </a:rPr>
              <a:t>View </a:t>
            </a:r>
            <a:r>
              <a:rPr lang="en-US" sz="1000" i="1" dirty="0">
                <a:solidFill>
                  <a:schemeClr val="bg2"/>
                </a:solidFill>
              </a:rPr>
              <a:t>and download the </a:t>
            </a:r>
            <a:r>
              <a:rPr lang="en-US" sz="1000" b="1" i="1" dirty="0" smtClean="0">
                <a:solidFill>
                  <a:schemeClr val="bg2"/>
                </a:solidFill>
                <a:hlinkClick r:id="rId4"/>
              </a:rPr>
              <a:t>EVS </a:t>
            </a:r>
            <a:r>
              <a:rPr lang="en-US" sz="1000" b="1" i="1" dirty="0">
                <a:solidFill>
                  <a:schemeClr val="bg2"/>
                </a:solidFill>
                <a:hlinkClick r:id="rId4"/>
              </a:rPr>
              <a:t>Quick Reference Guide</a:t>
            </a:r>
            <a:r>
              <a:rPr lang="en-US" sz="1000" i="1" dirty="0">
                <a:solidFill>
                  <a:schemeClr val="bg2"/>
                </a:solidFill>
              </a:rPr>
              <a:t> </a:t>
            </a:r>
            <a:r>
              <a:rPr lang="en-US" sz="1000" i="1" dirty="0" smtClean="0">
                <a:solidFill>
                  <a:schemeClr val="bg2"/>
                </a:solidFill>
              </a:rPr>
              <a:t>and </a:t>
            </a:r>
            <a:r>
              <a:rPr lang="en-US" sz="1000" b="1" i="1" dirty="0" smtClean="0">
                <a:solidFill>
                  <a:schemeClr val="bg2"/>
                </a:solidFill>
                <a:hlinkClick r:id="rId5"/>
              </a:rPr>
              <a:t>Health Plan Contact Matrix</a:t>
            </a:r>
            <a:r>
              <a:rPr lang="en-US" sz="1000" b="1" i="1" dirty="0" smtClean="0">
                <a:solidFill>
                  <a:schemeClr val="bg2"/>
                </a:solidFill>
              </a:rPr>
              <a:t> </a:t>
            </a:r>
            <a:r>
              <a:rPr lang="en-US" sz="1000" i="1" dirty="0" smtClean="0">
                <a:solidFill>
                  <a:schemeClr val="bg2"/>
                </a:solidFill>
              </a:rPr>
              <a:t>for 2018  managed care health plans on </a:t>
            </a:r>
            <a:r>
              <a:rPr lang="en-US" sz="1000" i="1" dirty="0">
                <a:solidFill>
                  <a:schemeClr val="bg2"/>
                </a:solidFill>
              </a:rPr>
              <a:t>the </a:t>
            </a:r>
            <a:r>
              <a:rPr lang="en-US" sz="1000" b="1" i="1" dirty="0" smtClean="0">
                <a:solidFill>
                  <a:schemeClr val="bg2"/>
                </a:solidFill>
                <a:hlinkClick r:id="rId6"/>
              </a:rPr>
              <a:t>Provider PCDI Resources webpage</a:t>
            </a:r>
            <a:r>
              <a:rPr lang="en-US" sz="1000" b="1" i="1" dirty="0" smtClean="0">
                <a:solidFill>
                  <a:schemeClr val="bg2"/>
                </a:solidFill>
              </a:rPr>
              <a:t> 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000" b="1" i="1" dirty="0" smtClean="0">
                <a:solidFill>
                  <a:schemeClr val="bg2"/>
                </a:solidFill>
                <a:hlinkClick r:id="rId6"/>
              </a:rPr>
              <a:t>https</a:t>
            </a:r>
            <a:r>
              <a:rPr lang="en-US" sz="1000" b="1" i="1" dirty="0">
                <a:solidFill>
                  <a:schemeClr val="bg2"/>
                </a:solidFill>
                <a:hlinkClick r:id="rId6"/>
              </a:rPr>
              <a:t>://</a:t>
            </a:r>
            <a:r>
              <a:rPr lang="en-US" sz="1000" b="1" i="1" dirty="0" smtClean="0">
                <a:solidFill>
                  <a:schemeClr val="bg2"/>
                </a:solidFill>
                <a:hlinkClick r:id="rId6"/>
              </a:rPr>
              <a:t>www.mass.gov/lists/provider-pcdi-resources</a:t>
            </a:r>
            <a:endParaRPr lang="en-US" sz="1000" b="1" i="1" dirty="0">
              <a:solidFill>
                <a:schemeClr val="bg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329AE0C-962C-CA45-82DA-91D9C1FF0A67}"/>
              </a:ext>
            </a:extLst>
          </p:cNvPr>
          <p:cNvSpPr txBox="1"/>
          <p:nvPr/>
        </p:nvSpPr>
        <p:spPr>
          <a:xfrm>
            <a:off x="0" y="78962"/>
            <a:ext cx="5799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</a:rPr>
              <a:t>EVS Screenshot Examples</a:t>
            </a:r>
          </a:p>
          <a:p>
            <a:pPr algn="ctr"/>
            <a:r>
              <a:rPr lang="en-US" sz="1400" b="1" dirty="0" smtClean="0">
                <a:solidFill>
                  <a:schemeClr val="tx2"/>
                </a:solidFill>
              </a:rPr>
              <a:t>Restrictive </a:t>
            </a:r>
            <a:r>
              <a:rPr lang="en-US" sz="1400" b="1" dirty="0">
                <a:solidFill>
                  <a:schemeClr val="tx2"/>
                </a:solidFill>
              </a:rPr>
              <a:t>Messages for </a:t>
            </a:r>
            <a:r>
              <a:rPr lang="en-US" sz="1400" b="1" dirty="0" smtClean="0">
                <a:solidFill>
                  <a:schemeClr val="tx2"/>
                </a:solidFill>
              </a:rPr>
              <a:t>2019 </a:t>
            </a:r>
            <a:r>
              <a:rPr lang="en-US" sz="1400" b="1" dirty="0">
                <a:solidFill>
                  <a:schemeClr val="tx2"/>
                </a:solidFill>
              </a:rPr>
              <a:t>Managed Care Health Plans</a:t>
            </a:r>
          </a:p>
        </p:txBody>
      </p:sp>
    </p:spTree>
    <p:extLst>
      <p:ext uri="{BB962C8B-B14F-4D97-AF65-F5344CB8AC3E}">
        <p14:creationId xmlns:p14="http://schemas.microsoft.com/office/powerpoint/2010/main" val="14228074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heme/theme1.xml><?xml version="1.0" encoding="utf-8"?>
<a:theme xmlns:a="http://schemas.openxmlformats.org/drawingml/2006/main" name="15_SRM_CF_DG1140">
  <a:themeElements>
    <a:clrScheme name="Custom 14">
      <a:dk1>
        <a:srgbClr val="3A5CAC"/>
      </a:dk1>
      <a:lt1>
        <a:srgbClr val="FFFFFF"/>
      </a:lt1>
      <a:dk2>
        <a:srgbClr val="000000"/>
      </a:dk2>
      <a:lt2>
        <a:srgbClr val="595959"/>
      </a:lt2>
      <a:accent1>
        <a:srgbClr val="BFBFBF"/>
      </a:accent1>
      <a:accent2>
        <a:srgbClr val="ABBBE2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24F93"/>
      </a:hlink>
      <a:folHlink>
        <a:srgbClr val="FF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0C0C0"/>
        </a:accent1>
        <a:accent2>
          <a:srgbClr val="4FB94F"/>
        </a:accent2>
        <a:accent3>
          <a:srgbClr val="1D954F"/>
        </a:accent3>
        <a:accent4>
          <a:srgbClr val="5E8BFF"/>
        </a:accent4>
        <a:accent5>
          <a:srgbClr val="FFCD33"/>
        </a:accent5>
        <a:accent6>
          <a:srgbClr val="808080"/>
        </a:accent6>
        <a:hlink>
          <a:srgbClr val="1D954F"/>
        </a:hlink>
        <a:folHlink>
          <a:srgbClr val="5E8B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25291</TotalTime>
  <Words>1222</Words>
  <Application>Microsoft Office PowerPoint</Application>
  <PresentationFormat>Letter Paper (8.5x11 in)</PresentationFormat>
  <Paragraphs>114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15_SRM_CF_DG1140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MassHealth PCDI Provider Education &amp; Communication</dc:title>
  <dc:subject>Phase II: Operations Provider Webinar Series</dc:subject>
  <dc:creator>EOHHS - MassHealth</dc:creator>
  <cp:lastModifiedBy>Lucia Colella-Yantosca</cp:lastModifiedBy>
  <cp:revision>661</cp:revision>
  <cp:lastPrinted>2018-03-09T19:02:19Z</cp:lastPrinted>
  <dcterms:created xsi:type="dcterms:W3CDTF">2017-10-27T14:31:55Z</dcterms:created>
  <dcterms:modified xsi:type="dcterms:W3CDTF">2019-01-23T19:03:22Z</dcterms:modified>
</cp:coreProperties>
</file>