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xml" ContentType="application/vnd.openxmlformats-officedocument.presentationml.notesSlide+xml"/>
  <Override PartName="/ppt/tags/tag47.xml" ContentType="application/vnd.openxmlformats-officedocument.presentationml.tags+xml"/>
  <Override PartName="/ppt/notesSlides/notesSlide3.xml" ContentType="application/vnd.openxmlformats-officedocument.presentationml.notesSlide+xml"/>
  <Override PartName="/ppt/tags/tag48.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9.xml" ContentType="application/vnd.openxmlformats-officedocument.presentationml.tags+xml"/>
  <Override PartName="/ppt/tags/tag5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5.xml" ContentType="application/vnd.openxmlformats-officedocument.presentationml.notesSlide+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9.xml" ContentType="application/vnd.openxmlformats-officedocument.presentationml.tags+xml"/>
  <Override PartName="/ppt/notesSlides/notesSlide10.xml" ContentType="application/vnd.openxmlformats-officedocument.presentationml.notesSlide+xml"/>
  <Override PartName="/ppt/tags/tag60.xml" ContentType="application/vnd.openxmlformats-officedocument.presentationml.tags+xml"/>
  <Override PartName="/ppt/notesSlides/notesSlide11.xml" ContentType="application/vnd.openxmlformats-officedocument.presentationml.notesSlide+xml"/>
  <Override PartName="/ppt/tags/tag61.xml" ContentType="application/vnd.openxmlformats-officedocument.presentationml.tags+xml"/>
  <Override PartName="/ppt/notesSlides/notesSlide12.xml" ContentType="application/vnd.openxmlformats-officedocument.presentationml.notesSlide+xml"/>
  <Override PartName="/ppt/tags/tag6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 id="2147483705" r:id="rId5"/>
    <p:sldMasterId id="2147483711" r:id="rId6"/>
    <p:sldMasterId id="2147483733" r:id="rId7"/>
  </p:sldMasterIdLst>
  <p:notesMasterIdLst>
    <p:notesMasterId r:id="rId26"/>
  </p:notesMasterIdLst>
  <p:handoutMasterIdLst>
    <p:handoutMasterId r:id="rId27"/>
  </p:handoutMasterIdLst>
  <p:sldIdLst>
    <p:sldId id="438" r:id="rId8"/>
    <p:sldId id="526" r:id="rId9"/>
    <p:sldId id="518" r:id="rId10"/>
    <p:sldId id="525" r:id="rId11"/>
    <p:sldId id="519" r:id="rId12"/>
    <p:sldId id="544" r:id="rId13"/>
    <p:sldId id="538" r:id="rId14"/>
    <p:sldId id="527" r:id="rId15"/>
    <p:sldId id="548" r:id="rId16"/>
    <p:sldId id="547" r:id="rId17"/>
    <p:sldId id="531" r:id="rId18"/>
    <p:sldId id="257" r:id="rId19"/>
    <p:sldId id="545" r:id="rId20"/>
    <p:sldId id="546" r:id="rId21"/>
    <p:sldId id="543" r:id="rId22"/>
    <p:sldId id="549" r:id="rId23"/>
    <p:sldId id="539" r:id="rId24"/>
    <p:sldId id="541" r:id="rId25"/>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90">
          <p15:clr>
            <a:srgbClr val="A4A3A4"/>
          </p15:clr>
        </p15:guide>
        <p15:guide id="3" orient="horz" pos="786">
          <p15:clr>
            <a:srgbClr val="A4A3A4"/>
          </p15:clr>
        </p15:guide>
        <p15:guide id="4" orient="horz" pos="4169">
          <p15:clr>
            <a:srgbClr val="A4A3A4"/>
          </p15:clr>
        </p15:guide>
        <p15:guide id="5" orient="horz" pos="3872">
          <p15:clr>
            <a:srgbClr val="A4A3A4"/>
          </p15:clr>
        </p15:guide>
        <p15:guide id="6" orient="horz" pos="528">
          <p15:clr>
            <a:srgbClr val="A4A3A4"/>
          </p15:clr>
        </p15:guide>
        <p15:guide id="7" orient="horz" pos="192">
          <p15:clr>
            <a:srgbClr val="A4A3A4"/>
          </p15:clr>
        </p15:guide>
        <p15:guide id="8" orient="horz" pos="1122">
          <p15:clr>
            <a:srgbClr val="A4A3A4"/>
          </p15:clr>
        </p15:guide>
        <p15:guide id="9" pos="2880">
          <p15:clr>
            <a:srgbClr val="A4A3A4"/>
          </p15:clr>
        </p15:guide>
        <p15:guide id="10" pos="179">
          <p15:clr>
            <a:srgbClr val="A4A3A4"/>
          </p15:clr>
        </p15:guide>
        <p15:guide id="11" pos="5580">
          <p15:clr>
            <a:srgbClr val="A4A3A4"/>
          </p15:clr>
        </p15:guide>
        <p15:guide id="12" pos="556">
          <p15:clr>
            <a:srgbClr val="A4A3A4"/>
          </p15:clr>
        </p15:guide>
        <p15:guide id="13" pos="2736">
          <p15:clr>
            <a:srgbClr val="A4A3A4"/>
          </p15:clr>
        </p15:guide>
        <p15:guide id="14" pos="3024">
          <p15:clr>
            <a:srgbClr val="A4A3A4"/>
          </p15:clr>
        </p15:guide>
        <p15:guide id="15"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lb-Joslin, Nicolette" initials="FN" lastIdx="12" clrIdx="0"/>
  <p:cmAuthor id="1" name="Robb, Lauren S" initials="LSR" lastIdx="1" clrIdx="1"/>
  <p:cmAuthor id="2" name="Fox Swartz, Colleen (ELD)" initials="FSC(" lastIdx="10" clrIdx="2">
    <p:extLst/>
  </p:cmAuthor>
  <p:cmAuthor id="3" name=" " initials=" " lastIdx="7" clrIdx="3"/>
  <p:cmAuthor id="4" name="Maughan, Matthew" initials="MWM"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D6E"/>
    <a:srgbClr val="FFFFFF"/>
    <a:srgbClr val="FFAC33"/>
    <a:srgbClr val="26C466"/>
    <a:srgbClr val="A2C6E6"/>
    <a:srgbClr val="F9D7D7"/>
    <a:srgbClr val="F2A0A0"/>
    <a:srgbClr val="EC7474"/>
    <a:srgbClr val="D1E3F3"/>
    <a:srgbClr val="D9E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5" autoAdjust="0"/>
    <p:restoredTop sz="50000" autoAdjust="0"/>
  </p:normalViewPr>
  <p:slideViewPr>
    <p:cSldViewPr showGuides="1">
      <p:cViewPr varScale="1">
        <p:scale>
          <a:sx n="111" d="100"/>
          <a:sy n="111" d="100"/>
        </p:scale>
        <p:origin x="1440" y="90"/>
      </p:cViewPr>
      <p:guideLst>
        <p:guide orient="horz" pos="2160"/>
        <p:guide orient="horz" pos="290"/>
        <p:guide orient="horz" pos="786"/>
        <p:guide orient="horz" pos="4169"/>
        <p:guide orient="horz" pos="3872"/>
        <p:guide orient="horz" pos="528"/>
        <p:guide orient="horz" pos="192"/>
        <p:guide orient="horz" pos="1122"/>
        <p:guide pos="2880"/>
        <p:guide pos="179"/>
        <p:guide pos="5580"/>
        <p:guide pos="556"/>
        <p:guide pos="2736"/>
        <p:guide pos="3024"/>
        <p:guide pos="288"/>
      </p:guideLst>
    </p:cSldViewPr>
  </p:slideViewPr>
  <p:outlineViewPr>
    <p:cViewPr>
      <p:scale>
        <a:sx n="33" d="100"/>
        <a:sy n="33" d="100"/>
      </p:scale>
      <p:origin x="0" y="18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7F800E-DD1C-4DD4-B297-E29D2829D4CF}"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US"/>
        </a:p>
      </dgm:t>
    </dgm:pt>
    <dgm:pt modelId="{285261B4-67BC-4A55-ABDF-DF2712BA0F36}">
      <dgm:prSet phldrT="[Text]" custT="1"/>
      <dgm:spPr>
        <a:solidFill>
          <a:schemeClr val="accent4">
            <a:lumMod val="60000"/>
            <a:lumOff val="40000"/>
          </a:schemeClr>
        </a:solidFill>
      </dgm:spPr>
      <dgm:t>
        <a:bodyPr/>
        <a:lstStyle/>
        <a:p>
          <a:pPr>
            <a:buFont typeface="Arial" panose="020B0604020202020204" pitchFamily="34" charset="0"/>
            <a:buChar char="•"/>
          </a:pPr>
          <a:r>
            <a:rPr lang="en-US" sz="3200" b="1" dirty="0">
              <a:solidFill>
                <a:schemeClr val="tx1"/>
              </a:solidFill>
              <a:cs typeface="Calibri" pitchFamily="34" charset="0"/>
            </a:rPr>
            <a:t>To meet federal requirements, EVV systems must verify:</a:t>
          </a:r>
          <a:endParaRPr lang="en-US" sz="3200" b="1" dirty="0">
            <a:solidFill>
              <a:schemeClr val="tx1"/>
            </a:solidFill>
          </a:endParaRPr>
        </a:p>
      </dgm:t>
    </dgm:pt>
    <dgm:pt modelId="{856B47C0-01F8-4484-981F-2ACA68C24FF4}" type="parTrans" cxnId="{A33DE55D-04A6-4273-B1F8-D74F040B85F2}">
      <dgm:prSet/>
      <dgm:spPr/>
      <dgm:t>
        <a:bodyPr/>
        <a:lstStyle/>
        <a:p>
          <a:endParaRPr lang="en-US"/>
        </a:p>
      </dgm:t>
    </dgm:pt>
    <dgm:pt modelId="{064B3571-F5C0-4269-A2CC-1B3ECE2DE67F}" type="sibTrans" cxnId="{A33DE55D-04A6-4273-B1F8-D74F040B85F2}">
      <dgm:prSet/>
      <dgm:spPr/>
      <dgm:t>
        <a:bodyPr/>
        <a:lstStyle/>
        <a:p>
          <a:endParaRPr lang="en-US"/>
        </a:p>
      </dgm:t>
    </dgm:pt>
    <dgm:pt modelId="{4ADD5752-8471-4650-A5F7-BDE9F471C0D5}">
      <dgm:prSet phldrT="[Text]" custT="1"/>
      <dgm:spPr/>
      <dgm:t>
        <a:bodyPr/>
        <a:lstStyle/>
        <a:p>
          <a:pPr>
            <a:spcAft>
              <a:spcPts val="1200"/>
            </a:spcAft>
            <a:buClrTx/>
          </a:pPr>
          <a:r>
            <a:rPr lang="en-US" sz="2800" b="1" dirty="0"/>
            <a:t>Type</a:t>
          </a:r>
          <a:r>
            <a:rPr lang="en-US" sz="2800" dirty="0"/>
            <a:t> of service performed;</a:t>
          </a:r>
        </a:p>
      </dgm:t>
    </dgm:pt>
    <dgm:pt modelId="{3363AD73-7C98-474D-9C7A-953A080AF329}" type="parTrans" cxnId="{1FBC9762-C347-46C9-9ABB-C0305849FC86}">
      <dgm:prSet/>
      <dgm:spPr/>
      <dgm:t>
        <a:bodyPr/>
        <a:lstStyle/>
        <a:p>
          <a:endParaRPr lang="en-US"/>
        </a:p>
      </dgm:t>
    </dgm:pt>
    <dgm:pt modelId="{8820FFBB-783B-4F62-A141-C3C0BB392B21}" type="sibTrans" cxnId="{1FBC9762-C347-46C9-9ABB-C0305849FC86}">
      <dgm:prSet/>
      <dgm:spPr/>
      <dgm:t>
        <a:bodyPr/>
        <a:lstStyle/>
        <a:p>
          <a:endParaRPr lang="en-US"/>
        </a:p>
      </dgm:t>
    </dgm:pt>
    <dgm:pt modelId="{ED281453-273F-41B5-B7AE-0493C8C537FC}">
      <dgm:prSet custT="1"/>
      <dgm:spPr/>
      <dgm:t>
        <a:bodyPr/>
        <a:lstStyle/>
        <a:p>
          <a:pPr>
            <a:spcAft>
              <a:spcPts val="1200"/>
            </a:spcAft>
          </a:pPr>
          <a:r>
            <a:rPr lang="en-US" sz="2800" b="1" dirty="0"/>
            <a:t>Individual receiving</a:t>
          </a:r>
          <a:r>
            <a:rPr lang="en-US" sz="2800" dirty="0"/>
            <a:t> the service;</a:t>
          </a:r>
        </a:p>
      </dgm:t>
    </dgm:pt>
    <dgm:pt modelId="{61FE8E31-A4BB-4EAC-BDFA-13372A91F458}" type="parTrans" cxnId="{33CCFD83-A92E-4C2B-8EAA-8866F12CFD01}">
      <dgm:prSet/>
      <dgm:spPr/>
      <dgm:t>
        <a:bodyPr/>
        <a:lstStyle/>
        <a:p>
          <a:endParaRPr lang="en-US"/>
        </a:p>
      </dgm:t>
    </dgm:pt>
    <dgm:pt modelId="{CC8A1203-8C97-4C7A-88D9-492ED606DFFC}" type="sibTrans" cxnId="{33CCFD83-A92E-4C2B-8EAA-8866F12CFD01}">
      <dgm:prSet/>
      <dgm:spPr/>
      <dgm:t>
        <a:bodyPr/>
        <a:lstStyle/>
        <a:p>
          <a:endParaRPr lang="en-US"/>
        </a:p>
      </dgm:t>
    </dgm:pt>
    <dgm:pt modelId="{4415D51C-536E-46AE-B767-73F7C0CB4E88}">
      <dgm:prSet custT="1"/>
      <dgm:spPr/>
      <dgm:t>
        <a:bodyPr/>
        <a:lstStyle/>
        <a:p>
          <a:pPr>
            <a:spcAft>
              <a:spcPts val="1200"/>
            </a:spcAft>
          </a:pPr>
          <a:r>
            <a:rPr lang="en-US" sz="2800" b="1" dirty="0"/>
            <a:t>Date</a:t>
          </a:r>
          <a:r>
            <a:rPr lang="en-US" sz="2800" dirty="0"/>
            <a:t> of the service;</a:t>
          </a:r>
        </a:p>
      </dgm:t>
    </dgm:pt>
    <dgm:pt modelId="{9DF0DEFF-DCF2-463F-AC4E-9EC61AA01210}" type="parTrans" cxnId="{925FEAD4-9BB9-4D45-9FC9-2EAE686FA9EC}">
      <dgm:prSet/>
      <dgm:spPr/>
      <dgm:t>
        <a:bodyPr/>
        <a:lstStyle/>
        <a:p>
          <a:endParaRPr lang="en-US"/>
        </a:p>
      </dgm:t>
    </dgm:pt>
    <dgm:pt modelId="{F3DCB5C4-A6E3-49F9-A07A-42FC656465D5}" type="sibTrans" cxnId="{925FEAD4-9BB9-4D45-9FC9-2EAE686FA9EC}">
      <dgm:prSet/>
      <dgm:spPr/>
      <dgm:t>
        <a:bodyPr/>
        <a:lstStyle/>
        <a:p>
          <a:endParaRPr lang="en-US"/>
        </a:p>
      </dgm:t>
    </dgm:pt>
    <dgm:pt modelId="{E9F3D162-18DC-4BE4-9E5E-1EA2A9E92F18}">
      <dgm:prSet custT="1"/>
      <dgm:spPr/>
      <dgm:t>
        <a:bodyPr/>
        <a:lstStyle/>
        <a:p>
          <a:pPr>
            <a:spcAft>
              <a:spcPts val="1200"/>
            </a:spcAft>
          </a:pPr>
          <a:r>
            <a:rPr lang="en-US" sz="2800" b="1" dirty="0"/>
            <a:t>Location</a:t>
          </a:r>
          <a:r>
            <a:rPr lang="en-US" sz="2800" dirty="0"/>
            <a:t> of service delivery;</a:t>
          </a:r>
        </a:p>
      </dgm:t>
    </dgm:pt>
    <dgm:pt modelId="{A1230046-48C3-4E76-B40D-AD1D936E05EC}" type="parTrans" cxnId="{C7CC8F0E-46A8-4ADE-9164-1074723D238A}">
      <dgm:prSet/>
      <dgm:spPr/>
      <dgm:t>
        <a:bodyPr/>
        <a:lstStyle/>
        <a:p>
          <a:endParaRPr lang="en-US"/>
        </a:p>
      </dgm:t>
    </dgm:pt>
    <dgm:pt modelId="{E5A8D9A7-F1ED-44BC-AA3A-E8EDD428B052}" type="sibTrans" cxnId="{C7CC8F0E-46A8-4ADE-9164-1074723D238A}">
      <dgm:prSet/>
      <dgm:spPr/>
      <dgm:t>
        <a:bodyPr/>
        <a:lstStyle/>
        <a:p>
          <a:endParaRPr lang="en-US"/>
        </a:p>
      </dgm:t>
    </dgm:pt>
    <dgm:pt modelId="{DB018360-236F-467D-BCC5-381C770DE8ED}">
      <dgm:prSet custT="1"/>
      <dgm:spPr/>
      <dgm:t>
        <a:bodyPr/>
        <a:lstStyle/>
        <a:p>
          <a:pPr>
            <a:spcAft>
              <a:spcPts val="1200"/>
            </a:spcAft>
          </a:pPr>
          <a:r>
            <a:rPr lang="en-US" sz="2800" b="1" dirty="0"/>
            <a:t>Individual providing</a:t>
          </a:r>
          <a:r>
            <a:rPr lang="en-US" sz="2800" dirty="0"/>
            <a:t> the service; and</a:t>
          </a:r>
        </a:p>
      </dgm:t>
    </dgm:pt>
    <dgm:pt modelId="{D357085E-3B4A-4DB7-9195-162D0ECE6DAB}" type="parTrans" cxnId="{30F9CBFC-996B-4D17-B0AA-D1E160C144DF}">
      <dgm:prSet/>
      <dgm:spPr/>
      <dgm:t>
        <a:bodyPr/>
        <a:lstStyle/>
        <a:p>
          <a:endParaRPr lang="en-US"/>
        </a:p>
      </dgm:t>
    </dgm:pt>
    <dgm:pt modelId="{619CECAD-8DFC-43F7-B71C-848F0DCB9461}" type="sibTrans" cxnId="{30F9CBFC-996B-4D17-B0AA-D1E160C144DF}">
      <dgm:prSet/>
      <dgm:spPr/>
      <dgm:t>
        <a:bodyPr/>
        <a:lstStyle/>
        <a:p>
          <a:endParaRPr lang="en-US"/>
        </a:p>
      </dgm:t>
    </dgm:pt>
    <dgm:pt modelId="{D1E5BC7B-C496-4A80-9062-51E846864F26}">
      <dgm:prSet custT="1"/>
      <dgm:spPr/>
      <dgm:t>
        <a:bodyPr/>
        <a:lstStyle/>
        <a:p>
          <a:pPr>
            <a:spcAft>
              <a:spcPts val="1200"/>
            </a:spcAft>
          </a:pPr>
          <a:r>
            <a:rPr lang="en-US" sz="2800" b="1" dirty="0"/>
            <a:t>Time</a:t>
          </a:r>
          <a:r>
            <a:rPr lang="en-US" sz="2800" dirty="0"/>
            <a:t> the service begins and ends</a:t>
          </a:r>
        </a:p>
      </dgm:t>
    </dgm:pt>
    <dgm:pt modelId="{18C32781-1442-48DA-9E37-CED0584AD873}" type="parTrans" cxnId="{9CB272DF-B1BF-4F0A-8928-A179C9DCCFE9}">
      <dgm:prSet/>
      <dgm:spPr/>
      <dgm:t>
        <a:bodyPr/>
        <a:lstStyle/>
        <a:p>
          <a:endParaRPr lang="en-US"/>
        </a:p>
      </dgm:t>
    </dgm:pt>
    <dgm:pt modelId="{AF3E210B-B733-44C4-AB65-AC8262AA9DC6}" type="sibTrans" cxnId="{9CB272DF-B1BF-4F0A-8928-A179C9DCCFE9}">
      <dgm:prSet/>
      <dgm:spPr/>
      <dgm:t>
        <a:bodyPr/>
        <a:lstStyle/>
        <a:p>
          <a:endParaRPr lang="en-US"/>
        </a:p>
      </dgm:t>
    </dgm:pt>
    <dgm:pt modelId="{27172D0D-9946-435C-9F43-216B2D4983D2}" type="pres">
      <dgm:prSet presAssocID="{6F7F800E-DD1C-4DD4-B297-E29D2829D4CF}" presName="Name0" presStyleCnt="0">
        <dgm:presLayoutVars>
          <dgm:dir/>
          <dgm:animLvl val="lvl"/>
          <dgm:resizeHandles val="exact"/>
        </dgm:presLayoutVars>
      </dgm:prSet>
      <dgm:spPr/>
    </dgm:pt>
    <dgm:pt modelId="{99A7200C-3A7B-46C0-ABD7-BD0A40F4FCC1}" type="pres">
      <dgm:prSet presAssocID="{285261B4-67BC-4A55-ABDF-DF2712BA0F36}" presName="composite" presStyleCnt="0"/>
      <dgm:spPr/>
    </dgm:pt>
    <dgm:pt modelId="{04E3A4F5-15E2-45A7-8BB2-B95B3E47E497}" type="pres">
      <dgm:prSet presAssocID="{285261B4-67BC-4A55-ABDF-DF2712BA0F36}" presName="parTx" presStyleLbl="alignNode1" presStyleIdx="0" presStyleCnt="1" custLinFactNeighborY="-6236">
        <dgm:presLayoutVars>
          <dgm:chMax val="0"/>
          <dgm:chPref val="0"/>
          <dgm:bulletEnabled val="1"/>
        </dgm:presLayoutVars>
      </dgm:prSet>
      <dgm:spPr/>
    </dgm:pt>
    <dgm:pt modelId="{9FDFF8BE-1B7C-4A23-88D0-A9F7C7ABD79F}" type="pres">
      <dgm:prSet presAssocID="{285261B4-67BC-4A55-ABDF-DF2712BA0F36}" presName="desTx" presStyleLbl="alignAccFollowNode1" presStyleIdx="0" presStyleCnt="1" custLinFactNeighborY="458">
        <dgm:presLayoutVars>
          <dgm:bulletEnabled val="1"/>
        </dgm:presLayoutVars>
      </dgm:prSet>
      <dgm:spPr/>
    </dgm:pt>
  </dgm:ptLst>
  <dgm:cxnLst>
    <dgm:cxn modelId="{B97B657C-E62A-4A93-9FE3-0228B4F1843A}" type="presOf" srcId="{ED281453-273F-41B5-B7AE-0493C8C537FC}" destId="{9FDFF8BE-1B7C-4A23-88D0-A9F7C7ABD79F}" srcOrd="0" destOrd="1" presId="urn:microsoft.com/office/officeart/2005/8/layout/hList1"/>
    <dgm:cxn modelId="{D3EB0047-41AD-4C7B-B700-48C3028D91C1}" type="presOf" srcId="{4415D51C-536E-46AE-B767-73F7C0CB4E88}" destId="{9FDFF8BE-1B7C-4A23-88D0-A9F7C7ABD79F}" srcOrd="0" destOrd="2" presId="urn:microsoft.com/office/officeart/2005/8/layout/hList1"/>
    <dgm:cxn modelId="{6C069652-0FFF-4820-9C30-9BD059126890}" type="presOf" srcId="{E9F3D162-18DC-4BE4-9E5E-1EA2A9E92F18}" destId="{9FDFF8BE-1B7C-4A23-88D0-A9F7C7ABD79F}" srcOrd="0" destOrd="3" presId="urn:microsoft.com/office/officeart/2005/8/layout/hList1"/>
    <dgm:cxn modelId="{3D9973A6-6978-479C-A235-7D20965CDCD8}" type="presOf" srcId="{6F7F800E-DD1C-4DD4-B297-E29D2829D4CF}" destId="{27172D0D-9946-435C-9F43-216B2D4983D2}" srcOrd="0" destOrd="0" presId="urn:microsoft.com/office/officeart/2005/8/layout/hList1"/>
    <dgm:cxn modelId="{9CB272DF-B1BF-4F0A-8928-A179C9DCCFE9}" srcId="{285261B4-67BC-4A55-ABDF-DF2712BA0F36}" destId="{D1E5BC7B-C496-4A80-9062-51E846864F26}" srcOrd="5" destOrd="0" parTransId="{18C32781-1442-48DA-9E37-CED0584AD873}" sibTransId="{AF3E210B-B733-44C4-AB65-AC8262AA9DC6}"/>
    <dgm:cxn modelId="{964DE780-ED94-41F2-9E4A-6575A16A0D9F}" type="presOf" srcId="{4ADD5752-8471-4650-A5F7-BDE9F471C0D5}" destId="{9FDFF8BE-1B7C-4A23-88D0-A9F7C7ABD79F}" srcOrd="0" destOrd="0" presId="urn:microsoft.com/office/officeart/2005/8/layout/hList1"/>
    <dgm:cxn modelId="{7EC302D8-DDE2-47A0-B823-3C6B67068AD5}" type="presOf" srcId="{DB018360-236F-467D-BCC5-381C770DE8ED}" destId="{9FDFF8BE-1B7C-4A23-88D0-A9F7C7ABD79F}" srcOrd="0" destOrd="4" presId="urn:microsoft.com/office/officeart/2005/8/layout/hList1"/>
    <dgm:cxn modelId="{C7CC8F0E-46A8-4ADE-9164-1074723D238A}" srcId="{285261B4-67BC-4A55-ABDF-DF2712BA0F36}" destId="{E9F3D162-18DC-4BE4-9E5E-1EA2A9E92F18}" srcOrd="3" destOrd="0" parTransId="{A1230046-48C3-4E76-B40D-AD1D936E05EC}" sibTransId="{E5A8D9A7-F1ED-44BC-AA3A-E8EDD428B052}"/>
    <dgm:cxn modelId="{30F9CBFC-996B-4D17-B0AA-D1E160C144DF}" srcId="{285261B4-67BC-4A55-ABDF-DF2712BA0F36}" destId="{DB018360-236F-467D-BCC5-381C770DE8ED}" srcOrd="4" destOrd="0" parTransId="{D357085E-3B4A-4DB7-9195-162D0ECE6DAB}" sibTransId="{619CECAD-8DFC-43F7-B71C-848F0DCB9461}"/>
    <dgm:cxn modelId="{925FEAD4-9BB9-4D45-9FC9-2EAE686FA9EC}" srcId="{285261B4-67BC-4A55-ABDF-DF2712BA0F36}" destId="{4415D51C-536E-46AE-B767-73F7C0CB4E88}" srcOrd="2" destOrd="0" parTransId="{9DF0DEFF-DCF2-463F-AC4E-9EC61AA01210}" sibTransId="{F3DCB5C4-A6E3-49F9-A07A-42FC656465D5}"/>
    <dgm:cxn modelId="{33CCFD83-A92E-4C2B-8EAA-8866F12CFD01}" srcId="{285261B4-67BC-4A55-ABDF-DF2712BA0F36}" destId="{ED281453-273F-41B5-B7AE-0493C8C537FC}" srcOrd="1" destOrd="0" parTransId="{61FE8E31-A4BB-4EAC-BDFA-13372A91F458}" sibTransId="{CC8A1203-8C97-4C7A-88D9-492ED606DFFC}"/>
    <dgm:cxn modelId="{A33DE55D-04A6-4273-B1F8-D74F040B85F2}" srcId="{6F7F800E-DD1C-4DD4-B297-E29D2829D4CF}" destId="{285261B4-67BC-4A55-ABDF-DF2712BA0F36}" srcOrd="0" destOrd="0" parTransId="{856B47C0-01F8-4484-981F-2ACA68C24FF4}" sibTransId="{064B3571-F5C0-4269-A2CC-1B3ECE2DE67F}"/>
    <dgm:cxn modelId="{9FB02B30-987E-4D56-948E-A7B33867B53E}" type="presOf" srcId="{D1E5BC7B-C496-4A80-9062-51E846864F26}" destId="{9FDFF8BE-1B7C-4A23-88D0-A9F7C7ABD79F}" srcOrd="0" destOrd="5" presId="urn:microsoft.com/office/officeart/2005/8/layout/hList1"/>
    <dgm:cxn modelId="{8D03D0C3-AC66-40C8-AFF1-8DEB70F12897}" type="presOf" srcId="{285261B4-67BC-4A55-ABDF-DF2712BA0F36}" destId="{04E3A4F5-15E2-45A7-8BB2-B95B3E47E497}" srcOrd="0" destOrd="0" presId="urn:microsoft.com/office/officeart/2005/8/layout/hList1"/>
    <dgm:cxn modelId="{1FBC9762-C347-46C9-9ABB-C0305849FC86}" srcId="{285261B4-67BC-4A55-ABDF-DF2712BA0F36}" destId="{4ADD5752-8471-4650-A5F7-BDE9F471C0D5}" srcOrd="0" destOrd="0" parTransId="{3363AD73-7C98-474D-9C7A-953A080AF329}" sibTransId="{8820FFBB-783B-4F62-A141-C3C0BB392B21}"/>
    <dgm:cxn modelId="{EF96CFC0-5E41-4410-89A0-8BC3FE7A2ED0}" type="presParOf" srcId="{27172D0D-9946-435C-9F43-216B2D4983D2}" destId="{99A7200C-3A7B-46C0-ABD7-BD0A40F4FCC1}" srcOrd="0" destOrd="0" presId="urn:microsoft.com/office/officeart/2005/8/layout/hList1"/>
    <dgm:cxn modelId="{C2E864B9-AE57-4AC5-B274-73547586FBEA}" type="presParOf" srcId="{99A7200C-3A7B-46C0-ABD7-BD0A40F4FCC1}" destId="{04E3A4F5-15E2-45A7-8BB2-B95B3E47E497}" srcOrd="0" destOrd="0" presId="urn:microsoft.com/office/officeart/2005/8/layout/hList1"/>
    <dgm:cxn modelId="{81125A51-8B5F-4F84-AD00-A450E2768D72}" type="presParOf" srcId="{99A7200C-3A7B-46C0-ABD7-BD0A40F4FCC1}" destId="{9FDFF8BE-1B7C-4A23-88D0-A9F7C7ABD79F}"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CF403B-E979-4C25-8F84-611A5EC29D01}" type="doc">
      <dgm:prSet loTypeId="urn:microsoft.com/office/officeart/2005/8/layout/cycle8" loCatId="cycle" qsTypeId="urn:microsoft.com/office/officeart/2005/8/quickstyle/3d1" qsCatId="3D" csTypeId="urn:microsoft.com/office/officeart/2005/8/colors/accent4_1" csCatId="accent4" phldr="1"/>
      <dgm:spPr/>
    </dgm:pt>
    <dgm:pt modelId="{779EAA70-D756-4C75-B48F-97807C6EE9BA}">
      <dgm:prSet phldrT="[Text]"/>
      <dgm:spPr/>
      <dgm:t>
        <a:bodyPr/>
        <a:lstStyle/>
        <a:p>
          <a:pPr>
            <a:buNone/>
          </a:pPr>
          <a:r>
            <a:rPr lang="en-US" b="1" dirty="0">
              <a:latin typeface="+mj-lt"/>
              <a:cs typeface="Calibri" pitchFamily="34" charset="0"/>
            </a:rPr>
            <a:t>Efficiency: </a:t>
          </a:r>
          <a:r>
            <a:rPr lang="en-US" b="0" dirty="0">
              <a:latin typeface="+mj-lt"/>
              <a:cs typeface="Calibri" pitchFamily="34" charset="0"/>
            </a:rPr>
            <a:t>R</a:t>
          </a:r>
          <a:r>
            <a:rPr lang="en-US" dirty="0">
              <a:latin typeface="+mj-lt"/>
              <a:cs typeface="Calibri" pitchFamily="34" charset="0"/>
            </a:rPr>
            <a:t>educe administrative burden of paper timesheets</a:t>
          </a:r>
          <a:endParaRPr lang="en-US" dirty="0"/>
        </a:p>
      </dgm:t>
    </dgm:pt>
    <dgm:pt modelId="{A5F76DE4-B770-4A0E-8650-56DE3CA403A7}" type="parTrans" cxnId="{F862B7D5-FCC0-4687-B838-EE39B4C46617}">
      <dgm:prSet/>
      <dgm:spPr/>
      <dgm:t>
        <a:bodyPr/>
        <a:lstStyle/>
        <a:p>
          <a:endParaRPr lang="en-US"/>
        </a:p>
      </dgm:t>
    </dgm:pt>
    <dgm:pt modelId="{2ED56479-7C42-4739-B89A-4F615D671700}" type="sibTrans" cxnId="{F862B7D5-FCC0-4687-B838-EE39B4C46617}">
      <dgm:prSet/>
      <dgm:spPr/>
      <dgm:t>
        <a:bodyPr/>
        <a:lstStyle/>
        <a:p>
          <a:endParaRPr lang="en-US"/>
        </a:p>
      </dgm:t>
    </dgm:pt>
    <dgm:pt modelId="{55F3DAA7-D4F0-4FB7-8485-1527C636EDB6}">
      <dgm:prSet phldrT="[Text]"/>
      <dgm:spPr/>
      <dgm:t>
        <a:bodyPr/>
        <a:lstStyle/>
        <a:p>
          <a:pPr>
            <a:buNone/>
          </a:pPr>
          <a:r>
            <a:rPr lang="en-US" b="1" dirty="0">
              <a:latin typeface="+mj-lt"/>
              <a:cs typeface="Calibri" pitchFamily="34" charset="0"/>
            </a:rPr>
            <a:t>Program Integrity: </a:t>
          </a:r>
          <a:r>
            <a:rPr lang="en-US" dirty="0">
              <a:latin typeface="+mj-lt"/>
              <a:cs typeface="Calibri" pitchFamily="34" charset="0"/>
            </a:rPr>
            <a:t>Reduce billing errors and unauthorized spending</a:t>
          </a:r>
          <a:endParaRPr lang="en-US" dirty="0"/>
        </a:p>
      </dgm:t>
    </dgm:pt>
    <dgm:pt modelId="{E056CF58-208A-4844-B900-A3D7D68C17F8}" type="parTrans" cxnId="{012B973A-161B-40FD-9276-C27AB3EEE229}">
      <dgm:prSet/>
      <dgm:spPr/>
      <dgm:t>
        <a:bodyPr/>
        <a:lstStyle/>
        <a:p>
          <a:endParaRPr lang="en-US"/>
        </a:p>
      </dgm:t>
    </dgm:pt>
    <dgm:pt modelId="{4053BADD-5917-4F88-98FF-DCDC5345993E}" type="sibTrans" cxnId="{012B973A-161B-40FD-9276-C27AB3EEE229}">
      <dgm:prSet/>
      <dgm:spPr/>
      <dgm:t>
        <a:bodyPr/>
        <a:lstStyle/>
        <a:p>
          <a:endParaRPr lang="en-US"/>
        </a:p>
      </dgm:t>
    </dgm:pt>
    <dgm:pt modelId="{93CE9927-9F3B-4DB9-973C-115EDADBBFAF}">
      <dgm:prSet/>
      <dgm:spPr/>
      <dgm:t>
        <a:bodyPr/>
        <a:lstStyle/>
        <a:p>
          <a:pPr algn="ctr"/>
          <a:r>
            <a:rPr lang="en-US" b="1" dirty="0"/>
            <a:t>Effective Compliance: </a:t>
          </a:r>
          <a:r>
            <a:rPr lang="en-US" dirty="0"/>
            <a:t>Provide an EVV system that complies with federal Medicaid requirements, minimizes burden on users, and does not disrupt the provision of services</a:t>
          </a:r>
        </a:p>
      </dgm:t>
    </dgm:pt>
    <dgm:pt modelId="{CE059534-46A6-41BA-876D-295962E20AE3}" type="parTrans" cxnId="{794611E3-B322-48D3-9FC6-47C504798AC7}">
      <dgm:prSet/>
      <dgm:spPr/>
      <dgm:t>
        <a:bodyPr/>
        <a:lstStyle/>
        <a:p>
          <a:endParaRPr lang="en-US"/>
        </a:p>
      </dgm:t>
    </dgm:pt>
    <dgm:pt modelId="{9EBE637B-3E83-4375-8CD9-5CC4DA3E2D69}" type="sibTrans" cxnId="{794611E3-B322-48D3-9FC6-47C504798AC7}">
      <dgm:prSet/>
      <dgm:spPr/>
      <dgm:t>
        <a:bodyPr/>
        <a:lstStyle/>
        <a:p>
          <a:endParaRPr lang="en-US"/>
        </a:p>
      </dgm:t>
    </dgm:pt>
    <dgm:pt modelId="{4064E1D7-AA0F-4B0F-8090-F0EFCA0DF983}" type="pres">
      <dgm:prSet presAssocID="{5BCF403B-E979-4C25-8F84-611A5EC29D01}" presName="compositeShape" presStyleCnt="0">
        <dgm:presLayoutVars>
          <dgm:chMax val="7"/>
          <dgm:dir/>
          <dgm:resizeHandles val="exact"/>
        </dgm:presLayoutVars>
      </dgm:prSet>
      <dgm:spPr/>
    </dgm:pt>
    <dgm:pt modelId="{26904F5F-4E0D-4E41-8F6F-01E8CFFC8505}" type="pres">
      <dgm:prSet presAssocID="{5BCF403B-E979-4C25-8F84-611A5EC29D01}" presName="wedge1" presStyleLbl="node1" presStyleIdx="0" presStyleCnt="3"/>
      <dgm:spPr/>
    </dgm:pt>
    <dgm:pt modelId="{B67A3120-A12F-427B-B2A6-42431376FA96}" type="pres">
      <dgm:prSet presAssocID="{5BCF403B-E979-4C25-8F84-611A5EC29D01}" presName="dummy1a" presStyleCnt="0"/>
      <dgm:spPr/>
    </dgm:pt>
    <dgm:pt modelId="{C58DEBB8-64C3-49E0-BABB-8926033291BF}" type="pres">
      <dgm:prSet presAssocID="{5BCF403B-E979-4C25-8F84-611A5EC29D01}" presName="dummy1b" presStyleCnt="0"/>
      <dgm:spPr/>
    </dgm:pt>
    <dgm:pt modelId="{1F337CF1-16E5-464E-870C-02C688A89189}" type="pres">
      <dgm:prSet presAssocID="{5BCF403B-E979-4C25-8F84-611A5EC29D01}" presName="wedge1Tx" presStyleLbl="node1" presStyleIdx="0" presStyleCnt="3">
        <dgm:presLayoutVars>
          <dgm:chMax val="0"/>
          <dgm:chPref val="0"/>
          <dgm:bulletEnabled val="1"/>
        </dgm:presLayoutVars>
      </dgm:prSet>
      <dgm:spPr/>
    </dgm:pt>
    <dgm:pt modelId="{4EC78FD2-2E9A-4F79-8ECD-EF05D31CAFE1}" type="pres">
      <dgm:prSet presAssocID="{5BCF403B-E979-4C25-8F84-611A5EC29D01}" presName="wedge2" presStyleLbl="node1" presStyleIdx="1" presStyleCnt="3"/>
      <dgm:spPr/>
    </dgm:pt>
    <dgm:pt modelId="{BE6066F9-7880-47C2-9045-75F72EB9C990}" type="pres">
      <dgm:prSet presAssocID="{5BCF403B-E979-4C25-8F84-611A5EC29D01}" presName="dummy2a" presStyleCnt="0"/>
      <dgm:spPr/>
    </dgm:pt>
    <dgm:pt modelId="{631B94BF-803A-4C17-8DD8-96A87F68812C}" type="pres">
      <dgm:prSet presAssocID="{5BCF403B-E979-4C25-8F84-611A5EC29D01}" presName="dummy2b" presStyleCnt="0"/>
      <dgm:spPr/>
    </dgm:pt>
    <dgm:pt modelId="{DB57D5A4-D116-4B0B-BFCA-82A6E3708A1C}" type="pres">
      <dgm:prSet presAssocID="{5BCF403B-E979-4C25-8F84-611A5EC29D01}" presName="wedge2Tx" presStyleLbl="node1" presStyleIdx="1" presStyleCnt="3">
        <dgm:presLayoutVars>
          <dgm:chMax val="0"/>
          <dgm:chPref val="0"/>
          <dgm:bulletEnabled val="1"/>
        </dgm:presLayoutVars>
      </dgm:prSet>
      <dgm:spPr/>
    </dgm:pt>
    <dgm:pt modelId="{CB36DB9B-7BD7-4640-8DC5-15508403A736}" type="pres">
      <dgm:prSet presAssocID="{5BCF403B-E979-4C25-8F84-611A5EC29D01}" presName="wedge3" presStyleLbl="node1" presStyleIdx="2" presStyleCnt="3"/>
      <dgm:spPr/>
    </dgm:pt>
    <dgm:pt modelId="{5AC92871-854F-4030-973A-03027C36C86E}" type="pres">
      <dgm:prSet presAssocID="{5BCF403B-E979-4C25-8F84-611A5EC29D01}" presName="dummy3a" presStyleCnt="0"/>
      <dgm:spPr/>
    </dgm:pt>
    <dgm:pt modelId="{5F0C81FB-4B3C-4B0E-A963-8B0D0024B0AA}" type="pres">
      <dgm:prSet presAssocID="{5BCF403B-E979-4C25-8F84-611A5EC29D01}" presName="dummy3b" presStyleCnt="0"/>
      <dgm:spPr/>
    </dgm:pt>
    <dgm:pt modelId="{80E52B74-39F5-4AE4-BE71-E6D561836B70}" type="pres">
      <dgm:prSet presAssocID="{5BCF403B-E979-4C25-8F84-611A5EC29D01}" presName="wedge3Tx" presStyleLbl="node1" presStyleIdx="2" presStyleCnt="3">
        <dgm:presLayoutVars>
          <dgm:chMax val="0"/>
          <dgm:chPref val="0"/>
          <dgm:bulletEnabled val="1"/>
        </dgm:presLayoutVars>
      </dgm:prSet>
      <dgm:spPr/>
    </dgm:pt>
    <dgm:pt modelId="{2CEC139E-1D9D-49B8-A545-3A581774EAAD}" type="pres">
      <dgm:prSet presAssocID="{2ED56479-7C42-4739-B89A-4F615D671700}" presName="arrowWedge1" presStyleLbl="fgSibTrans2D1" presStyleIdx="0" presStyleCnt="3"/>
      <dgm:spPr/>
    </dgm:pt>
    <dgm:pt modelId="{25BD2190-6B33-4EC6-B890-72A4A22E90B4}" type="pres">
      <dgm:prSet presAssocID="{4053BADD-5917-4F88-98FF-DCDC5345993E}" presName="arrowWedge2" presStyleLbl="fgSibTrans2D1" presStyleIdx="1" presStyleCnt="3"/>
      <dgm:spPr/>
    </dgm:pt>
    <dgm:pt modelId="{50EFB749-9120-472E-9D8D-8D5E58FA56FA}" type="pres">
      <dgm:prSet presAssocID="{9EBE637B-3E83-4375-8CD9-5CC4DA3E2D69}" presName="arrowWedge3" presStyleLbl="fgSibTrans2D1" presStyleIdx="2" presStyleCnt="3"/>
      <dgm:spPr/>
    </dgm:pt>
  </dgm:ptLst>
  <dgm:cxnLst>
    <dgm:cxn modelId="{C9FFA18B-8F3C-4C26-89C6-D1F466EB27D0}" type="presOf" srcId="{55F3DAA7-D4F0-4FB7-8485-1527C636EDB6}" destId="{DB57D5A4-D116-4B0B-BFCA-82A6E3708A1C}" srcOrd="1" destOrd="0" presId="urn:microsoft.com/office/officeart/2005/8/layout/cycle8"/>
    <dgm:cxn modelId="{012B973A-161B-40FD-9276-C27AB3EEE229}" srcId="{5BCF403B-E979-4C25-8F84-611A5EC29D01}" destId="{55F3DAA7-D4F0-4FB7-8485-1527C636EDB6}" srcOrd="1" destOrd="0" parTransId="{E056CF58-208A-4844-B900-A3D7D68C17F8}" sibTransId="{4053BADD-5917-4F88-98FF-DCDC5345993E}"/>
    <dgm:cxn modelId="{25EB8310-8AB3-41CE-85FA-98BF5FDA0FF6}" type="presOf" srcId="{93CE9927-9F3B-4DB9-973C-115EDADBBFAF}" destId="{CB36DB9B-7BD7-4640-8DC5-15508403A736}" srcOrd="0" destOrd="0" presId="urn:microsoft.com/office/officeart/2005/8/layout/cycle8"/>
    <dgm:cxn modelId="{A1FE0F8E-97AA-4154-B40A-1585286B66D1}" type="presOf" srcId="{93CE9927-9F3B-4DB9-973C-115EDADBBFAF}" destId="{80E52B74-39F5-4AE4-BE71-E6D561836B70}" srcOrd="1" destOrd="0" presId="urn:microsoft.com/office/officeart/2005/8/layout/cycle8"/>
    <dgm:cxn modelId="{95DFCACB-1B6B-4FE5-B30A-21C38D65D5A5}" type="presOf" srcId="{55F3DAA7-D4F0-4FB7-8485-1527C636EDB6}" destId="{4EC78FD2-2E9A-4F79-8ECD-EF05D31CAFE1}" srcOrd="0" destOrd="0" presId="urn:microsoft.com/office/officeart/2005/8/layout/cycle8"/>
    <dgm:cxn modelId="{F862B7D5-FCC0-4687-B838-EE39B4C46617}" srcId="{5BCF403B-E979-4C25-8F84-611A5EC29D01}" destId="{779EAA70-D756-4C75-B48F-97807C6EE9BA}" srcOrd="0" destOrd="0" parTransId="{A5F76DE4-B770-4A0E-8650-56DE3CA403A7}" sibTransId="{2ED56479-7C42-4739-B89A-4F615D671700}"/>
    <dgm:cxn modelId="{2E9E68B2-C9B7-41C7-BB52-F38D8B28E0D4}" type="presOf" srcId="{779EAA70-D756-4C75-B48F-97807C6EE9BA}" destId="{26904F5F-4E0D-4E41-8F6F-01E8CFFC8505}" srcOrd="0" destOrd="0" presId="urn:microsoft.com/office/officeart/2005/8/layout/cycle8"/>
    <dgm:cxn modelId="{794611E3-B322-48D3-9FC6-47C504798AC7}" srcId="{5BCF403B-E979-4C25-8F84-611A5EC29D01}" destId="{93CE9927-9F3B-4DB9-973C-115EDADBBFAF}" srcOrd="2" destOrd="0" parTransId="{CE059534-46A6-41BA-876D-295962E20AE3}" sibTransId="{9EBE637B-3E83-4375-8CD9-5CC4DA3E2D69}"/>
    <dgm:cxn modelId="{0E735194-5137-498E-9018-52737A34ABE6}" type="presOf" srcId="{5BCF403B-E979-4C25-8F84-611A5EC29D01}" destId="{4064E1D7-AA0F-4B0F-8090-F0EFCA0DF983}" srcOrd="0" destOrd="0" presId="urn:microsoft.com/office/officeart/2005/8/layout/cycle8"/>
    <dgm:cxn modelId="{3F52FB1A-765D-4589-9AB1-0531E06ECDE1}" type="presOf" srcId="{779EAA70-D756-4C75-B48F-97807C6EE9BA}" destId="{1F337CF1-16E5-464E-870C-02C688A89189}" srcOrd="1" destOrd="0" presId="urn:microsoft.com/office/officeart/2005/8/layout/cycle8"/>
    <dgm:cxn modelId="{DDF3B11D-A8F4-4174-929E-2AA9D6203D8B}" type="presParOf" srcId="{4064E1D7-AA0F-4B0F-8090-F0EFCA0DF983}" destId="{26904F5F-4E0D-4E41-8F6F-01E8CFFC8505}" srcOrd="0" destOrd="0" presId="urn:microsoft.com/office/officeart/2005/8/layout/cycle8"/>
    <dgm:cxn modelId="{1AC927E1-46A8-4DB5-892F-590B53C80C53}" type="presParOf" srcId="{4064E1D7-AA0F-4B0F-8090-F0EFCA0DF983}" destId="{B67A3120-A12F-427B-B2A6-42431376FA96}" srcOrd="1" destOrd="0" presId="urn:microsoft.com/office/officeart/2005/8/layout/cycle8"/>
    <dgm:cxn modelId="{66A6E652-C11B-492C-94CB-1D537A9DE3B5}" type="presParOf" srcId="{4064E1D7-AA0F-4B0F-8090-F0EFCA0DF983}" destId="{C58DEBB8-64C3-49E0-BABB-8926033291BF}" srcOrd="2" destOrd="0" presId="urn:microsoft.com/office/officeart/2005/8/layout/cycle8"/>
    <dgm:cxn modelId="{8A45D04A-AE48-4EB9-9D60-30C8422668F4}" type="presParOf" srcId="{4064E1D7-AA0F-4B0F-8090-F0EFCA0DF983}" destId="{1F337CF1-16E5-464E-870C-02C688A89189}" srcOrd="3" destOrd="0" presId="urn:microsoft.com/office/officeart/2005/8/layout/cycle8"/>
    <dgm:cxn modelId="{8B0BF549-A030-49DB-8D93-B929C0DB2186}" type="presParOf" srcId="{4064E1D7-AA0F-4B0F-8090-F0EFCA0DF983}" destId="{4EC78FD2-2E9A-4F79-8ECD-EF05D31CAFE1}" srcOrd="4" destOrd="0" presId="urn:microsoft.com/office/officeart/2005/8/layout/cycle8"/>
    <dgm:cxn modelId="{23635280-5190-49DF-A1D6-F620E14D13F3}" type="presParOf" srcId="{4064E1D7-AA0F-4B0F-8090-F0EFCA0DF983}" destId="{BE6066F9-7880-47C2-9045-75F72EB9C990}" srcOrd="5" destOrd="0" presId="urn:microsoft.com/office/officeart/2005/8/layout/cycle8"/>
    <dgm:cxn modelId="{2F046B81-8B89-4646-A0A3-FA8336E9A378}" type="presParOf" srcId="{4064E1D7-AA0F-4B0F-8090-F0EFCA0DF983}" destId="{631B94BF-803A-4C17-8DD8-96A87F68812C}" srcOrd="6" destOrd="0" presId="urn:microsoft.com/office/officeart/2005/8/layout/cycle8"/>
    <dgm:cxn modelId="{0AD53220-07DB-4E35-A4AB-7AFE3930B887}" type="presParOf" srcId="{4064E1D7-AA0F-4B0F-8090-F0EFCA0DF983}" destId="{DB57D5A4-D116-4B0B-BFCA-82A6E3708A1C}" srcOrd="7" destOrd="0" presId="urn:microsoft.com/office/officeart/2005/8/layout/cycle8"/>
    <dgm:cxn modelId="{98DCE6C6-1392-490A-B8D3-6DBDB5DB5DE5}" type="presParOf" srcId="{4064E1D7-AA0F-4B0F-8090-F0EFCA0DF983}" destId="{CB36DB9B-7BD7-4640-8DC5-15508403A736}" srcOrd="8" destOrd="0" presId="urn:microsoft.com/office/officeart/2005/8/layout/cycle8"/>
    <dgm:cxn modelId="{0B49F38C-C7A5-44A6-A4E8-5FF2F771FBB9}" type="presParOf" srcId="{4064E1D7-AA0F-4B0F-8090-F0EFCA0DF983}" destId="{5AC92871-854F-4030-973A-03027C36C86E}" srcOrd="9" destOrd="0" presId="urn:microsoft.com/office/officeart/2005/8/layout/cycle8"/>
    <dgm:cxn modelId="{9E1548D8-77AF-4A8E-9D0D-A4B3DE8EE376}" type="presParOf" srcId="{4064E1D7-AA0F-4B0F-8090-F0EFCA0DF983}" destId="{5F0C81FB-4B3C-4B0E-A963-8B0D0024B0AA}" srcOrd="10" destOrd="0" presId="urn:microsoft.com/office/officeart/2005/8/layout/cycle8"/>
    <dgm:cxn modelId="{8ABC8C3B-9491-44F0-826B-710DFECF40AA}" type="presParOf" srcId="{4064E1D7-AA0F-4B0F-8090-F0EFCA0DF983}" destId="{80E52B74-39F5-4AE4-BE71-E6D561836B70}" srcOrd="11" destOrd="0" presId="urn:microsoft.com/office/officeart/2005/8/layout/cycle8"/>
    <dgm:cxn modelId="{2FDE7316-96FB-4F90-973D-0A3CA662FB1D}" type="presParOf" srcId="{4064E1D7-AA0F-4B0F-8090-F0EFCA0DF983}" destId="{2CEC139E-1D9D-49B8-A545-3A581774EAAD}" srcOrd="12" destOrd="0" presId="urn:microsoft.com/office/officeart/2005/8/layout/cycle8"/>
    <dgm:cxn modelId="{2F3F6F33-D2D9-4E10-931B-87BF329CC0AE}" type="presParOf" srcId="{4064E1D7-AA0F-4B0F-8090-F0EFCA0DF983}" destId="{25BD2190-6B33-4EC6-B890-72A4A22E90B4}" srcOrd="13" destOrd="0" presId="urn:microsoft.com/office/officeart/2005/8/layout/cycle8"/>
    <dgm:cxn modelId="{B922D1D8-D9D2-4AD4-B828-95C1B06BD98C}" type="presParOf" srcId="{4064E1D7-AA0F-4B0F-8090-F0EFCA0DF983}" destId="{50EFB749-9120-472E-9D8D-8D5E58FA56FA}" srcOrd="1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680BD6-22C4-4C69-9EE2-B7543FA44C03}" type="doc">
      <dgm:prSet loTypeId="urn:microsoft.com/office/officeart/2005/8/layout/vList6" loCatId="list" qsTypeId="urn:microsoft.com/office/officeart/2005/8/quickstyle/simple1" qsCatId="simple" csTypeId="urn:microsoft.com/office/officeart/2005/8/colors/accent4_2" csCatId="accent4" phldr="1"/>
      <dgm:spPr/>
      <dgm:t>
        <a:bodyPr/>
        <a:lstStyle/>
        <a:p>
          <a:endParaRPr lang="en-US"/>
        </a:p>
      </dgm:t>
    </dgm:pt>
    <dgm:pt modelId="{E189A370-DF04-4E9E-BC1B-78A149303707}">
      <dgm:prSet phldrT="[Text]"/>
      <dgm:spPr>
        <a:solidFill>
          <a:schemeClr val="accent4">
            <a:lumMod val="60000"/>
            <a:lumOff val="40000"/>
          </a:schemeClr>
        </a:solidFill>
      </dgm:spPr>
      <dgm:t>
        <a:bodyPr/>
        <a:lstStyle/>
        <a:p>
          <a:r>
            <a:rPr lang="en-US" dirty="0">
              <a:solidFill>
                <a:schemeClr val="tx1"/>
              </a:solidFill>
            </a:rPr>
            <a:t>April 24 Session – Alt. EVV Data File </a:t>
          </a:r>
        </a:p>
      </dgm:t>
    </dgm:pt>
    <dgm:pt modelId="{5296FA44-966B-4AEF-AE37-FF238568A0FC}" type="parTrans" cxnId="{9EACA139-65E7-4F4F-928C-ABFB836B21E2}">
      <dgm:prSet/>
      <dgm:spPr/>
      <dgm:t>
        <a:bodyPr/>
        <a:lstStyle/>
        <a:p>
          <a:endParaRPr lang="en-US"/>
        </a:p>
      </dgm:t>
    </dgm:pt>
    <dgm:pt modelId="{BBD735DB-07DB-41C1-A493-ED9E471CE7C4}" type="sibTrans" cxnId="{9EACA139-65E7-4F4F-928C-ABFB836B21E2}">
      <dgm:prSet/>
      <dgm:spPr/>
      <dgm:t>
        <a:bodyPr/>
        <a:lstStyle/>
        <a:p>
          <a:endParaRPr lang="en-US"/>
        </a:p>
      </dgm:t>
    </dgm:pt>
    <dgm:pt modelId="{62C32419-0F3B-440A-8FFE-3D47335A9BCB}">
      <dgm:prSet phldrT="[Text]"/>
      <dgm:spPr/>
      <dgm:t>
        <a:bodyPr/>
        <a:lstStyle/>
        <a:p>
          <a:r>
            <a:rPr lang="en-US" dirty="0"/>
            <a:t>Need to review Non-Electronic Visit reasons</a:t>
          </a:r>
        </a:p>
      </dgm:t>
    </dgm:pt>
    <dgm:pt modelId="{C4A1142C-5877-4F96-8C5A-7C1FA8C6EF5D}" type="parTrans" cxnId="{A8AFC434-EF23-4EA1-80F9-F943A99894EA}">
      <dgm:prSet/>
      <dgm:spPr/>
      <dgm:t>
        <a:bodyPr/>
        <a:lstStyle/>
        <a:p>
          <a:endParaRPr lang="en-US"/>
        </a:p>
      </dgm:t>
    </dgm:pt>
    <dgm:pt modelId="{5F02EF71-EE92-407A-90A4-0A2D090DBA0C}" type="sibTrans" cxnId="{A8AFC434-EF23-4EA1-80F9-F943A99894EA}">
      <dgm:prSet/>
      <dgm:spPr/>
      <dgm:t>
        <a:bodyPr/>
        <a:lstStyle/>
        <a:p>
          <a:endParaRPr lang="en-US"/>
        </a:p>
      </dgm:t>
    </dgm:pt>
    <dgm:pt modelId="{AC8C25A7-69B5-40D5-A1C5-BBAE0AC3F1FC}">
      <dgm:prSet phldrT="[Text]"/>
      <dgm:spPr>
        <a:solidFill>
          <a:schemeClr val="accent4">
            <a:lumMod val="60000"/>
            <a:lumOff val="40000"/>
          </a:schemeClr>
        </a:solidFill>
      </dgm:spPr>
      <dgm:t>
        <a:bodyPr/>
        <a:lstStyle/>
        <a:p>
          <a:r>
            <a:rPr lang="en-US" dirty="0">
              <a:solidFill>
                <a:schemeClr val="tx1"/>
              </a:solidFill>
            </a:rPr>
            <a:t>May 8 Session – Alt. EVV Data File Submission</a:t>
          </a:r>
        </a:p>
      </dgm:t>
    </dgm:pt>
    <dgm:pt modelId="{B03660D1-7226-4341-924A-C17904FDF58A}" type="parTrans" cxnId="{BF709B29-95B4-4D29-BE39-AC7CC5DFF223}">
      <dgm:prSet/>
      <dgm:spPr/>
      <dgm:t>
        <a:bodyPr/>
        <a:lstStyle/>
        <a:p>
          <a:endParaRPr lang="en-US"/>
        </a:p>
      </dgm:t>
    </dgm:pt>
    <dgm:pt modelId="{EF18BC3C-F302-4387-B6A7-F080921AE460}" type="sibTrans" cxnId="{BF709B29-95B4-4D29-BE39-AC7CC5DFF223}">
      <dgm:prSet/>
      <dgm:spPr/>
      <dgm:t>
        <a:bodyPr/>
        <a:lstStyle/>
        <a:p>
          <a:endParaRPr lang="en-US"/>
        </a:p>
      </dgm:t>
    </dgm:pt>
    <dgm:pt modelId="{E055619F-A74E-436E-8499-5C9244B28BB1}">
      <dgm:prSet phldrT="[Text]"/>
      <dgm:spPr/>
      <dgm:t>
        <a:bodyPr/>
        <a:lstStyle/>
        <a:p>
          <a:r>
            <a:rPr lang="en-US" dirty="0"/>
            <a:t>Alt-EVV vendors need time to develop data file and meet standards</a:t>
          </a:r>
        </a:p>
      </dgm:t>
    </dgm:pt>
    <dgm:pt modelId="{49CD2F6D-DC1F-402F-BBFD-4A214018E405}" type="parTrans" cxnId="{6A48060B-9C9B-47C9-AD08-6AD76644F82F}">
      <dgm:prSet/>
      <dgm:spPr/>
      <dgm:t>
        <a:bodyPr/>
        <a:lstStyle/>
        <a:p>
          <a:endParaRPr lang="en-US"/>
        </a:p>
      </dgm:t>
    </dgm:pt>
    <dgm:pt modelId="{D85CBBCC-2101-401C-8E34-264CA6EAEB19}" type="sibTrans" cxnId="{6A48060B-9C9B-47C9-AD08-6AD76644F82F}">
      <dgm:prSet/>
      <dgm:spPr/>
      <dgm:t>
        <a:bodyPr/>
        <a:lstStyle/>
        <a:p>
          <a:endParaRPr lang="en-US"/>
        </a:p>
      </dgm:t>
    </dgm:pt>
    <dgm:pt modelId="{C8017F6B-06B9-4176-A2FF-BEE567112CB8}">
      <dgm:prSet phldrT="[Text]"/>
      <dgm:spPr/>
      <dgm:t>
        <a:bodyPr/>
        <a:lstStyle/>
        <a:p>
          <a:r>
            <a:rPr lang="en-US" dirty="0"/>
            <a:t>Need to review capture of care program </a:t>
          </a:r>
        </a:p>
      </dgm:t>
    </dgm:pt>
    <dgm:pt modelId="{25AE88E3-31B5-4E40-BC46-B478A88FB9DC}" type="parTrans" cxnId="{119B214A-304A-4D28-92DA-BDB5B3453E13}">
      <dgm:prSet/>
      <dgm:spPr/>
      <dgm:t>
        <a:bodyPr/>
        <a:lstStyle/>
        <a:p>
          <a:endParaRPr lang="en-US"/>
        </a:p>
      </dgm:t>
    </dgm:pt>
    <dgm:pt modelId="{2F5BAFC2-E2F9-4538-A3A3-06068308F5B9}" type="sibTrans" cxnId="{119B214A-304A-4D28-92DA-BDB5B3453E13}">
      <dgm:prSet/>
      <dgm:spPr/>
      <dgm:t>
        <a:bodyPr/>
        <a:lstStyle/>
        <a:p>
          <a:endParaRPr lang="en-US"/>
        </a:p>
      </dgm:t>
    </dgm:pt>
    <dgm:pt modelId="{24A7D5DE-C9BE-4C58-97D2-755583A3BA34}">
      <dgm:prSet phldrT="[Text]"/>
      <dgm:spPr/>
      <dgm:t>
        <a:bodyPr/>
        <a:lstStyle/>
        <a:p>
          <a:r>
            <a:rPr lang="en-US" dirty="0"/>
            <a:t>Need to consider capturing home health data</a:t>
          </a:r>
        </a:p>
      </dgm:t>
    </dgm:pt>
    <dgm:pt modelId="{A93072F4-9C29-494F-BAC0-969B73FC3B70}" type="parTrans" cxnId="{74D32734-3381-4D57-B63B-19CCA2433B2F}">
      <dgm:prSet/>
      <dgm:spPr/>
      <dgm:t>
        <a:bodyPr/>
        <a:lstStyle/>
        <a:p>
          <a:endParaRPr lang="en-US"/>
        </a:p>
      </dgm:t>
    </dgm:pt>
    <dgm:pt modelId="{F59C53BF-171D-4E43-B190-4EA70D8312C8}" type="sibTrans" cxnId="{74D32734-3381-4D57-B63B-19CCA2433B2F}">
      <dgm:prSet/>
      <dgm:spPr/>
      <dgm:t>
        <a:bodyPr/>
        <a:lstStyle/>
        <a:p>
          <a:endParaRPr lang="en-US"/>
        </a:p>
      </dgm:t>
    </dgm:pt>
    <dgm:pt modelId="{16143AD3-3E6E-45F6-ACEA-A7683E7D5CFE}">
      <dgm:prSet phldrT="[Text]"/>
      <dgm:spPr/>
      <dgm:t>
        <a:bodyPr/>
        <a:lstStyle/>
        <a:p>
          <a:r>
            <a:rPr lang="en-US" dirty="0"/>
            <a:t>Most of the requested data fields seemed reasonable</a:t>
          </a:r>
        </a:p>
      </dgm:t>
    </dgm:pt>
    <dgm:pt modelId="{43FAB6A5-F4C8-4D6E-931B-3EEB176E94EF}" type="parTrans" cxnId="{0F8F5264-6DCB-4C9D-B920-2338FB7252B7}">
      <dgm:prSet/>
      <dgm:spPr/>
      <dgm:t>
        <a:bodyPr/>
        <a:lstStyle/>
        <a:p>
          <a:endParaRPr lang="en-US"/>
        </a:p>
      </dgm:t>
    </dgm:pt>
    <dgm:pt modelId="{17A7F7AD-4B4D-43F4-85F9-BF34F4892809}" type="sibTrans" cxnId="{0F8F5264-6DCB-4C9D-B920-2338FB7252B7}">
      <dgm:prSet/>
      <dgm:spPr/>
      <dgm:t>
        <a:bodyPr/>
        <a:lstStyle/>
        <a:p>
          <a:endParaRPr lang="en-US"/>
        </a:p>
      </dgm:t>
    </dgm:pt>
    <dgm:pt modelId="{5B7909AE-63EB-410A-A2EF-B0637BE37619}">
      <dgm:prSet phldrT="[Text]"/>
      <dgm:spPr/>
      <dgm:t>
        <a:bodyPr/>
        <a:lstStyle/>
        <a:p>
          <a:r>
            <a:rPr lang="en-US" dirty="0"/>
            <a:t>Need to clarify how providers should handle visits where multiple services are delivered</a:t>
          </a:r>
        </a:p>
      </dgm:t>
    </dgm:pt>
    <dgm:pt modelId="{F1D8B106-2CD1-40CC-81C0-2AA223BFE5B9}" type="parTrans" cxnId="{FE6B1FE9-9083-4FEF-B902-BD8263727836}">
      <dgm:prSet/>
      <dgm:spPr/>
    </dgm:pt>
    <dgm:pt modelId="{B6FD0D9E-0774-4606-A372-27E784563DE6}" type="sibTrans" cxnId="{FE6B1FE9-9083-4FEF-B902-BD8263727836}">
      <dgm:prSet/>
      <dgm:spPr/>
    </dgm:pt>
    <dgm:pt modelId="{81E21C8B-8DB7-4736-A2BE-8861EE6205EC}">
      <dgm:prSet phldrT="[Text]"/>
      <dgm:spPr/>
      <dgm:t>
        <a:bodyPr/>
        <a:lstStyle/>
        <a:p>
          <a:r>
            <a:rPr lang="en-US" dirty="0"/>
            <a:t>Need to consider how EVV relates to Provider Direct</a:t>
          </a:r>
        </a:p>
      </dgm:t>
    </dgm:pt>
    <dgm:pt modelId="{3674EBCE-B858-4DE7-82E6-5561515FB220}" type="parTrans" cxnId="{652FB4ED-6EFB-4123-B364-C87A896786A0}">
      <dgm:prSet/>
      <dgm:spPr/>
    </dgm:pt>
    <dgm:pt modelId="{1F7F14D2-0817-40E7-90E1-854EBC0A6F3A}" type="sibTrans" cxnId="{652FB4ED-6EFB-4123-B364-C87A896786A0}">
      <dgm:prSet/>
      <dgm:spPr/>
    </dgm:pt>
    <dgm:pt modelId="{F1D11845-A2DF-4F85-AC92-8C4338234B97}" type="pres">
      <dgm:prSet presAssocID="{64680BD6-22C4-4C69-9EE2-B7543FA44C03}" presName="Name0" presStyleCnt="0">
        <dgm:presLayoutVars>
          <dgm:dir/>
          <dgm:animLvl val="lvl"/>
          <dgm:resizeHandles/>
        </dgm:presLayoutVars>
      </dgm:prSet>
      <dgm:spPr/>
    </dgm:pt>
    <dgm:pt modelId="{4C56A9B1-0AD2-47A9-9A9A-ED252DA18FAA}" type="pres">
      <dgm:prSet presAssocID="{E189A370-DF04-4E9E-BC1B-78A149303707}" presName="linNode" presStyleCnt="0"/>
      <dgm:spPr/>
    </dgm:pt>
    <dgm:pt modelId="{1505E8BF-985A-4B71-B6F9-B10176F5C419}" type="pres">
      <dgm:prSet presAssocID="{E189A370-DF04-4E9E-BC1B-78A149303707}" presName="parentShp" presStyleLbl="node1" presStyleIdx="0" presStyleCnt="2">
        <dgm:presLayoutVars>
          <dgm:bulletEnabled val="1"/>
        </dgm:presLayoutVars>
      </dgm:prSet>
      <dgm:spPr/>
    </dgm:pt>
    <dgm:pt modelId="{8D39226C-FA8E-42FB-8A79-393449B24E23}" type="pres">
      <dgm:prSet presAssocID="{E189A370-DF04-4E9E-BC1B-78A149303707}" presName="childShp" presStyleLbl="bgAccFollowNode1" presStyleIdx="0" presStyleCnt="2">
        <dgm:presLayoutVars>
          <dgm:bulletEnabled val="1"/>
        </dgm:presLayoutVars>
      </dgm:prSet>
      <dgm:spPr/>
    </dgm:pt>
    <dgm:pt modelId="{F7C08318-0B9D-466B-AFE7-CEAC7427A5C6}" type="pres">
      <dgm:prSet presAssocID="{BBD735DB-07DB-41C1-A493-ED9E471CE7C4}" presName="spacing" presStyleCnt="0"/>
      <dgm:spPr/>
    </dgm:pt>
    <dgm:pt modelId="{07D21E43-66A8-4569-8166-F9CBB42CD779}" type="pres">
      <dgm:prSet presAssocID="{AC8C25A7-69B5-40D5-A1C5-BBAE0AC3F1FC}" presName="linNode" presStyleCnt="0"/>
      <dgm:spPr/>
    </dgm:pt>
    <dgm:pt modelId="{2156D817-8584-4EC3-83AF-E870AC785E08}" type="pres">
      <dgm:prSet presAssocID="{AC8C25A7-69B5-40D5-A1C5-BBAE0AC3F1FC}" presName="parentShp" presStyleLbl="node1" presStyleIdx="1" presStyleCnt="2">
        <dgm:presLayoutVars>
          <dgm:bulletEnabled val="1"/>
        </dgm:presLayoutVars>
      </dgm:prSet>
      <dgm:spPr/>
    </dgm:pt>
    <dgm:pt modelId="{0E642AAE-75BA-4194-A558-D3502887263A}" type="pres">
      <dgm:prSet presAssocID="{AC8C25A7-69B5-40D5-A1C5-BBAE0AC3F1FC}" presName="childShp" presStyleLbl="bgAccFollowNode1" presStyleIdx="1" presStyleCnt="2">
        <dgm:presLayoutVars>
          <dgm:bulletEnabled val="1"/>
        </dgm:presLayoutVars>
      </dgm:prSet>
      <dgm:spPr/>
    </dgm:pt>
  </dgm:ptLst>
  <dgm:cxnLst>
    <dgm:cxn modelId="{ED0D9EE1-2BA1-4E22-8B45-CB549D6A0EB8}" type="presOf" srcId="{64680BD6-22C4-4C69-9EE2-B7543FA44C03}" destId="{F1D11845-A2DF-4F85-AC92-8C4338234B97}" srcOrd="0" destOrd="0" presId="urn:microsoft.com/office/officeart/2005/8/layout/vList6"/>
    <dgm:cxn modelId="{0F8F5264-6DCB-4C9D-B920-2338FB7252B7}" srcId="{E189A370-DF04-4E9E-BC1B-78A149303707}" destId="{16143AD3-3E6E-45F6-ACEA-A7683E7D5CFE}" srcOrd="0" destOrd="0" parTransId="{43FAB6A5-F4C8-4D6E-931B-3EEB176E94EF}" sibTransId="{17A7F7AD-4B4D-43F4-85F9-BF34F4892809}"/>
    <dgm:cxn modelId="{6D87DA7E-D333-4996-887D-BA197A102A3A}" type="presOf" srcId="{C8017F6B-06B9-4176-A2FF-BEE567112CB8}" destId="{8D39226C-FA8E-42FB-8A79-393449B24E23}" srcOrd="0" destOrd="2" presId="urn:microsoft.com/office/officeart/2005/8/layout/vList6"/>
    <dgm:cxn modelId="{A8AFC434-EF23-4EA1-80F9-F943A99894EA}" srcId="{E189A370-DF04-4E9E-BC1B-78A149303707}" destId="{62C32419-0F3B-440A-8FFE-3D47335A9BCB}" srcOrd="1" destOrd="0" parTransId="{C4A1142C-5877-4F96-8C5A-7C1FA8C6EF5D}" sibTransId="{5F02EF71-EE92-407A-90A4-0A2D090DBA0C}"/>
    <dgm:cxn modelId="{6BD95801-18A3-4E36-AD23-2BD118F363DC}" type="presOf" srcId="{E055619F-A74E-436E-8499-5C9244B28BB1}" destId="{0E642AAE-75BA-4194-A558-D3502887263A}" srcOrd="0" destOrd="0" presId="urn:microsoft.com/office/officeart/2005/8/layout/vList6"/>
    <dgm:cxn modelId="{F6CE2D56-6FF5-4D9C-B5AD-328FB2554D2F}" type="presOf" srcId="{E189A370-DF04-4E9E-BC1B-78A149303707}" destId="{1505E8BF-985A-4B71-B6F9-B10176F5C419}" srcOrd="0" destOrd="0" presId="urn:microsoft.com/office/officeart/2005/8/layout/vList6"/>
    <dgm:cxn modelId="{5AC4279C-A207-4FEB-ACCC-68580B2AF594}" type="presOf" srcId="{62C32419-0F3B-440A-8FFE-3D47335A9BCB}" destId="{8D39226C-FA8E-42FB-8A79-393449B24E23}" srcOrd="0" destOrd="1" presId="urn:microsoft.com/office/officeart/2005/8/layout/vList6"/>
    <dgm:cxn modelId="{4DCA358F-60A1-4DEF-A400-B51904643A88}" type="presOf" srcId="{5B7909AE-63EB-410A-A2EF-B0637BE37619}" destId="{0E642AAE-75BA-4194-A558-D3502887263A}" srcOrd="0" destOrd="2" presId="urn:microsoft.com/office/officeart/2005/8/layout/vList6"/>
    <dgm:cxn modelId="{119B214A-304A-4D28-92DA-BDB5B3453E13}" srcId="{E189A370-DF04-4E9E-BC1B-78A149303707}" destId="{C8017F6B-06B9-4176-A2FF-BEE567112CB8}" srcOrd="2" destOrd="0" parTransId="{25AE88E3-31B5-4E40-BC46-B478A88FB9DC}" sibTransId="{2F5BAFC2-E2F9-4538-A3A3-06068308F5B9}"/>
    <dgm:cxn modelId="{74D32734-3381-4D57-B63B-19CCA2433B2F}" srcId="{E189A370-DF04-4E9E-BC1B-78A149303707}" destId="{24A7D5DE-C9BE-4C58-97D2-755583A3BA34}" srcOrd="3" destOrd="0" parTransId="{A93072F4-9C29-494F-BAC0-969B73FC3B70}" sibTransId="{F59C53BF-171D-4E43-B190-4EA70D8312C8}"/>
    <dgm:cxn modelId="{9EACA139-65E7-4F4F-928C-ABFB836B21E2}" srcId="{64680BD6-22C4-4C69-9EE2-B7543FA44C03}" destId="{E189A370-DF04-4E9E-BC1B-78A149303707}" srcOrd="0" destOrd="0" parTransId="{5296FA44-966B-4AEF-AE37-FF238568A0FC}" sibTransId="{BBD735DB-07DB-41C1-A493-ED9E471CE7C4}"/>
    <dgm:cxn modelId="{8F87864E-0EC8-4F94-AEE4-85CC121D9777}" type="presOf" srcId="{AC8C25A7-69B5-40D5-A1C5-BBAE0AC3F1FC}" destId="{2156D817-8584-4EC3-83AF-E870AC785E08}" srcOrd="0" destOrd="0" presId="urn:microsoft.com/office/officeart/2005/8/layout/vList6"/>
    <dgm:cxn modelId="{BF709B29-95B4-4D29-BE39-AC7CC5DFF223}" srcId="{64680BD6-22C4-4C69-9EE2-B7543FA44C03}" destId="{AC8C25A7-69B5-40D5-A1C5-BBAE0AC3F1FC}" srcOrd="1" destOrd="0" parTransId="{B03660D1-7226-4341-924A-C17904FDF58A}" sibTransId="{EF18BC3C-F302-4387-B6A7-F080921AE460}"/>
    <dgm:cxn modelId="{FE6B1FE9-9083-4FEF-B902-BD8263727836}" srcId="{AC8C25A7-69B5-40D5-A1C5-BBAE0AC3F1FC}" destId="{5B7909AE-63EB-410A-A2EF-B0637BE37619}" srcOrd="2" destOrd="0" parTransId="{F1D8B106-2CD1-40CC-81C0-2AA223BFE5B9}" sibTransId="{B6FD0D9E-0774-4606-A372-27E784563DE6}"/>
    <dgm:cxn modelId="{652FB4ED-6EFB-4123-B364-C87A896786A0}" srcId="{AC8C25A7-69B5-40D5-A1C5-BBAE0AC3F1FC}" destId="{81E21C8B-8DB7-4736-A2BE-8861EE6205EC}" srcOrd="1" destOrd="0" parTransId="{3674EBCE-B858-4DE7-82E6-5561515FB220}" sibTransId="{1F7F14D2-0817-40E7-90E1-854EBC0A6F3A}"/>
    <dgm:cxn modelId="{760E5A18-56D0-4F98-8468-D89D1252CC9B}" type="presOf" srcId="{81E21C8B-8DB7-4736-A2BE-8861EE6205EC}" destId="{0E642AAE-75BA-4194-A558-D3502887263A}" srcOrd="0" destOrd="1" presId="urn:microsoft.com/office/officeart/2005/8/layout/vList6"/>
    <dgm:cxn modelId="{65146AC9-9BD1-4BCF-AF2A-19A10D47E7BA}" type="presOf" srcId="{16143AD3-3E6E-45F6-ACEA-A7683E7D5CFE}" destId="{8D39226C-FA8E-42FB-8A79-393449B24E23}" srcOrd="0" destOrd="0" presId="urn:microsoft.com/office/officeart/2005/8/layout/vList6"/>
    <dgm:cxn modelId="{2312F6E0-436C-47A4-A0E4-D67EDA8BA8E7}" type="presOf" srcId="{24A7D5DE-C9BE-4C58-97D2-755583A3BA34}" destId="{8D39226C-FA8E-42FB-8A79-393449B24E23}" srcOrd="0" destOrd="3" presId="urn:microsoft.com/office/officeart/2005/8/layout/vList6"/>
    <dgm:cxn modelId="{6A48060B-9C9B-47C9-AD08-6AD76644F82F}" srcId="{AC8C25A7-69B5-40D5-A1C5-BBAE0AC3F1FC}" destId="{E055619F-A74E-436E-8499-5C9244B28BB1}" srcOrd="0" destOrd="0" parTransId="{49CD2F6D-DC1F-402F-BBFD-4A214018E405}" sibTransId="{D85CBBCC-2101-401C-8E34-264CA6EAEB19}"/>
    <dgm:cxn modelId="{AEB5FAEF-5C07-45B4-A083-6FC0F1FB3B90}" type="presParOf" srcId="{F1D11845-A2DF-4F85-AC92-8C4338234B97}" destId="{4C56A9B1-0AD2-47A9-9A9A-ED252DA18FAA}" srcOrd="0" destOrd="0" presId="urn:microsoft.com/office/officeart/2005/8/layout/vList6"/>
    <dgm:cxn modelId="{4E0D3858-6361-4FA6-A29C-7E2F05FD73CB}" type="presParOf" srcId="{4C56A9B1-0AD2-47A9-9A9A-ED252DA18FAA}" destId="{1505E8BF-985A-4B71-B6F9-B10176F5C419}" srcOrd="0" destOrd="0" presId="urn:microsoft.com/office/officeart/2005/8/layout/vList6"/>
    <dgm:cxn modelId="{4F6C32ED-C359-4EC2-AC1A-7CDD8A7E9D93}" type="presParOf" srcId="{4C56A9B1-0AD2-47A9-9A9A-ED252DA18FAA}" destId="{8D39226C-FA8E-42FB-8A79-393449B24E23}" srcOrd="1" destOrd="0" presId="urn:microsoft.com/office/officeart/2005/8/layout/vList6"/>
    <dgm:cxn modelId="{64C6E8B5-C203-478F-91D7-7E8A738B77FD}" type="presParOf" srcId="{F1D11845-A2DF-4F85-AC92-8C4338234B97}" destId="{F7C08318-0B9D-466B-AFE7-CEAC7427A5C6}" srcOrd="1" destOrd="0" presId="urn:microsoft.com/office/officeart/2005/8/layout/vList6"/>
    <dgm:cxn modelId="{5A65554B-3ADD-478D-85E2-D1DFC07B66CB}" type="presParOf" srcId="{F1D11845-A2DF-4F85-AC92-8C4338234B97}" destId="{07D21E43-66A8-4569-8166-F9CBB42CD779}" srcOrd="2" destOrd="0" presId="urn:microsoft.com/office/officeart/2005/8/layout/vList6"/>
    <dgm:cxn modelId="{C35B962B-B5CD-4EFE-994A-C898B135AFD4}" type="presParOf" srcId="{07D21E43-66A8-4569-8166-F9CBB42CD779}" destId="{2156D817-8584-4EC3-83AF-E870AC785E08}" srcOrd="0" destOrd="0" presId="urn:microsoft.com/office/officeart/2005/8/layout/vList6"/>
    <dgm:cxn modelId="{C4C650BF-B8E0-458D-A09D-450B9834F2A8}" type="presParOf" srcId="{07D21E43-66A8-4569-8166-F9CBB42CD779}" destId="{0E642AAE-75BA-4194-A558-D3502887263A}"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3A4F5-15E2-45A7-8BB2-B95B3E47E497}">
      <dsp:nvSpPr>
        <dsp:cNvPr id="0" name=""/>
        <dsp:cNvSpPr/>
      </dsp:nvSpPr>
      <dsp:spPr>
        <a:xfrm>
          <a:off x="0" y="0"/>
          <a:ext cx="8305800" cy="1353600"/>
        </a:xfrm>
        <a:prstGeom prst="rect">
          <a:avLst/>
        </a:prstGeom>
        <a:solidFill>
          <a:schemeClr val="accent4">
            <a:lumMod val="60000"/>
            <a:lumOff val="4000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Font typeface="Arial" panose="020B0604020202020204" pitchFamily="34" charset="0"/>
            <a:buNone/>
          </a:pPr>
          <a:r>
            <a:rPr lang="en-US" sz="3200" b="1" kern="1200" dirty="0">
              <a:solidFill>
                <a:schemeClr val="tx1"/>
              </a:solidFill>
              <a:cs typeface="Calibri" pitchFamily="34" charset="0"/>
            </a:rPr>
            <a:t>To meet federal requirements, EVV systems must verify:</a:t>
          </a:r>
          <a:endParaRPr lang="en-US" sz="3200" b="1" kern="1200" dirty="0">
            <a:solidFill>
              <a:schemeClr val="tx1"/>
            </a:solidFill>
          </a:endParaRPr>
        </a:p>
      </dsp:txBody>
      <dsp:txXfrm>
        <a:off x="0" y="0"/>
        <a:ext cx="8305800" cy="1353600"/>
      </dsp:txXfrm>
    </dsp:sp>
    <dsp:sp modelId="{9FDFF8BE-1B7C-4A23-88D0-A9F7C7ABD79F}">
      <dsp:nvSpPr>
        <dsp:cNvPr id="0" name=""/>
        <dsp:cNvSpPr/>
      </dsp:nvSpPr>
      <dsp:spPr>
        <a:xfrm>
          <a:off x="0" y="1370010"/>
          <a:ext cx="8305800" cy="3354389"/>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ts val="1200"/>
            </a:spcAft>
            <a:buClrTx/>
            <a:buChar char="•"/>
          </a:pPr>
          <a:r>
            <a:rPr lang="en-US" sz="2800" b="1" kern="1200" dirty="0"/>
            <a:t>Type</a:t>
          </a:r>
          <a:r>
            <a:rPr lang="en-US" sz="2800" kern="1200" dirty="0"/>
            <a:t> of service performed;</a:t>
          </a:r>
        </a:p>
        <a:p>
          <a:pPr marL="285750" lvl="1" indent="-285750" algn="l" defTabSz="1244600">
            <a:lnSpc>
              <a:spcPct val="90000"/>
            </a:lnSpc>
            <a:spcBef>
              <a:spcPct val="0"/>
            </a:spcBef>
            <a:spcAft>
              <a:spcPts val="1200"/>
            </a:spcAft>
            <a:buChar char="•"/>
          </a:pPr>
          <a:r>
            <a:rPr lang="en-US" sz="2800" b="1" kern="1200" dirty="0"/>
            <a:t>Individual receiving</a:t>
          </a:r>
          <a:r>
            <a:rPr lang="en-US" sz="2800" kern="1200" dirty="0"/>
            <a:t> the service;</a:t>
          </a:r>
        </a:p>
        <a:p>
          <a:pPr marL="285750" lvl="1" indent="-285750" algn="l" defTabSz="1244600">
            <a:lnSpc>
              <a:spcPct val="90000"/>
            </a:lnSpc>
            <a:spcBef>
              <a:spcPct val="0"/>
            </a:spcBef>
            <a:spcAft>
              <a:spcPts val="1200"/>
            </a:spcAft>
            <a:buChar char="•"/>
          </a:pPr>
          <a:r>
            <a:rPr lang="en-US" sz="2800" b="1" kern="1200" dirty="0"/>
            <a:t>Date</a:t>
          </a:r>
          <a:r>
            <a:rPr lang="en-US" sz="2800" kern="1200" dirty="0"/>
            <a:t> of the service;</a:t>
          </a:r>
        </a:p>
        <a:p>
          <a:pPr marL="285750" lvl="1" indent="-285750" algn="l" defTabSz="1244600">
            <a:lnSpc>
              <a:spcPct val="90000"/>
            </a:lnSpc>
            <a:spcBef>
              <a:spcPct val="0"/>
            </a:spcBef>
            <a:spcAft>
              <a:spcPts val="1200"/>
            </a:spcAft>
            <a:buChar char="•"/>
          </a:pPr>
          <a:r>
            <a:rPr lang="en-US" sz="2800" b="1" kern="1200" dirty="0"/>
            <a:t>Location</a:t>
          </a:r>
          <a:r>
            <a:rPr lang="en-US" sz="2800" kern="1200" dirty="0"/>
            <a:t> of service delivery;</a:t>
          </a:r>
        </a:p>
        <a:p>
          <a:pPr marL="285750" lvl="1" indent="-285750" algn="l" defTabSz="1244600">
            <a:lnSpc>
              <a:spcPct val="90000"/>
            </a:lnSpc>
            <a:spcBef>
              <a:spcPct val="0"/>
            </a:spcBef>
            <a:spcAft>
              <a:spcPts val="1200"/>
            </a:spcAft>
            <a:buChar char="•"/>
          </a:pPr>
          <a:r>
            <a:rPr lang="en-US" sz="2800" b="1" kern="1200" dirty="0"/>
            <a:t>Individual providing</a:t>
          </a:r>
          <a:r>
            <a:rPr lang="en-US" sz="2800" kern="1200" dirty="0"/>
            <a:t> the service; and</a:t>
          </a:r>
        </a:p>
        <a:p>
          <a:pPr marL="285750" lvl="1" indent="-285750" algn="l" defTabSz="1244600">
            <a:lnSpc>
              <a:spcPct val="90000"/>
            </a:lnSpc>
            <a:spcBef>
              <a:spcPct val="0"/>
            </a:spcBef>
            <a:spcAft>
              <a:spcPts val="1200"/>
            </a:spcAft>
            <a:buChar char="•"/>
          </a:pPr>
          <a:r>
            <a:rPr lang="en-US" sz="2800" b="1" kern="1200" dirty="0"/>
            <a:t>Time</a:t>
          </a:r>
          <a:r>
            <a:rPr lang="en-US" sz="2800" kern="1200" dirty="0"/>
            <a:t> the service begins and ends</a:t>
          </a:r>
        </a:p>
      </dsp:txBody>
      <dsp:txXfrm>
        <a:off x="0" y="1370010"/>
        <a:ext cx="8305800" cy="3354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04F5F-4E0D-4E41-8F6F-01E8CFFC8505}">
      <dsp:nvSpPr>
        <dsp:cNvPr id="0" name=""/>
        <dsp:cNvSpPr/>
      </dsp:nvSpPr>
      <dsp:spPr>
        <a:xfrm>
          <a:off x="1973599" y="379205"/>
          <a:ext cx="4900505" cy="4900505"/>
        </a:xfrm>
        <a:prstGeom prst="pie">
          <a:avLst>
            <a:gd name="adj1" fmla="val 16200000"/>
            <a:gd name="adj2" fmla="val 18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cs typeface="Calibri" pitchFamily="34" charset="0"/>
            </a:rPr>
            <a:t>Efficiency: </a:t>
          </a:r>
          <a:r>
            <a:rPr lang="en-US" sz="1200" b="0" kern="1200" dirty="0">
              <a:latin typeface="+mj-lt"/>
              <a:cs typeface="Calibri" pitchFamily="34" charset="0"/>
            </a:rPr>
            <a:t>R</a:t>
          </a:r>
          <a:r>
            <a:rPr lang="en-US" sz="1200" kern="1200" dirty="0">
              <a:latin typeface="+mj-lt"/>
              <a:cs typeface="Calibri" pitchFamily="34" charset="0"/>
            </a:rPr>
            <a:t>educe administrative burden of paper timesheets</a:t>
          </a:r>
          <a:endParaRPr lang="en-US" sz="1200" kern="1200" dirty="0"/>
        </a:p>
      </dsp:txBody>
      <dsp:txXfrm>
        <a:off x="4556282" y="1417646"/>
        <a:ext cx="1750180" cy="1458483"/>
      </dsp:txXfrm>
    </dsp:sp>
    <dsp:sp modelId="{4EC78FD2-2E9A-4F79-8ECD-EF05D31CAFE1}">
      <dsp:nvSpPr>
        <dsp:cNvPr id="0" name=""/>
        <dsp:cNvSpPr/>
      </dsp:nvSpPr>
      <dsp:spPr>
        <a:xfrm>
          <a:off x="1872672" y="554223"/>
          <a:ext cx="4900505" cy="4900505"/>
        </a:xfrm>
        <a:prstGeom prst="pie">
          <a:avLst>
            <a:gd name="adj1" fmla="val 1800000"/>
            <a:gd name="adj2" fmla="val 90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cs typeface="Calibri" pitchFamily="34" charset="0"/>
            </a:rPr>
            <a:t>Program Integrity: </a:t>
          </a:r>
          <a:r>
            <a:rPr lang="en-US" sz="1200" kern="1200" dirty="0">
              <a:latin typeface="+mj-lt"/>
              <a:cs typeface="Calibri" pitchFamily="34" charset="0"/>
            </a:rPr>
            <a:t>Reduce billing errors and unauthorized spending</a:t>
          </a:r>
          <a:endParaRPr lang="en-US" sz="1200" kern="1200" dirty="0"/>
        </a:p>
      </dsp:txBody>
      <dsp:txXfrm>
        <a:off x="3039459" y="3733718"/>
        <a:ext cx="2625270" cy="1283465"/>
      </dsp:txXfrm>
    </dsp:sp>
    <dsp:sp modelId="{CB36DB9B-7BD7-4640-8DC5-15508403A736}">
      <dsp:nvSpPr>
        <dsp:cNvPr id="0" name=""/>
        <dsp:cNvSpPr/>
      </dsp:nvSpPr>
      <dsp:spPr>
        <a:xfrm>
          <a:off x="1771745" y="379205"/>
          <a:ext cx="4900505" cy="4900505"/>
        </a:xfrm>
        <a:prstGeom prst="pie">
          <a:avLst>
            <a:gd name="adj1" fmla="val 9000000"/>
            <a:gd name="adj2" fmla="val 1620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Effective Compliance: </a:t>
          </a:r>
          <a:r>
            <a:rPr lang="en-US" sz="1200" kern="1200" dirty="0"/>
            <a:t>Provide an EVV system that complies with federal Medicaid requirements, minimizes burden on users, and does not disrupt the provision of services</a:t>
          </a:r>
        </a:p>
      </dsp:txBody>
      <dsp:txXfrm>
        <a:off x="2339387" y="1417646"/>
        <a:ext cx="1750180" cy="1458483"/>
      </dsp:txXfrm>
    </dsp:sp>
    <dsp:sp modelId="{2CEC139E-1D9D-49B8-A545-3A581774EAAD}">
      <dsp:nvSpPr>
        <dsp:cNvPr id="0" name=""/>
        <dsp:cNvSpPr/>
      </dsp:nvSpPr>
      <dsp:spPr>
        <a:xfrm>
          <a:off x="1670639" y="75841"/>
          <a:ext cx="5507234" cy="5507234"/>
        </a:xfrm>
        <a:prstGeom prst="circularArrow">
          <a:avLst>
            <a:gd name="adj1" fmla="val 5085"/>
            <a:gd name="adj2" fmla="val 327528"/>
            <a:gd name="adj3" fmla="val 1472472"/>
            <a:gd name="adj4" fmla="val 16199432"/>
            <a:gd name="adj5" fmla="val 5932"/>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5BD2190-6B33-4EC6-B890-72A4A22E90B4}">
      <dsp:nvSpPr>
        <dsp:cNvPr id="0" name=""/>
        <dsp:cNvSpPr/>
      </dsp:nvSpPr>
      <dsp:spPr>
        <a:xfrm>
          <a:off x="1569308" y="250549"/>
          <a:ext cx="5507234" cy="5507234"/>
        </a:xfrm>
        <a:prstGeom prst="circularArrow">
          <a:avLst>
            <a:gd name="adj1" fmla="val 5085"/>
            <a:gd name="adj2" fmla="val 327528"/>
            <a:gd name="adj3" fmla="val 8671970"/>
            <a:gd name="adj4" fmla="val 1800502"/>
            <a:gd name="adj5" fmla="val 5932"/>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0EFB749-9120-472E-9D8D-8D5E58FA56FA}">
      <dsp:nvSpPr>
        <dsp:cNvPr id="0" name=""/>
        <dsp:cNvSpPr/>
      </dsp:nvSpPr>
      <dsp:spPr>
        <a:xfrm>
          <a:off x="1467976" y="75841"/>
          <a:ext cx="5507234" cy="5507234"/>
        </a:xfrm>
        <a:prstGeom prst="circularArrow">
          <a:avLst>
            <a:gd name="adj1" fmla="val 5085"/>
            <a:gd name="adj2" fmla="val 327528"/>
            <a:gd name="adj3" fmla="val 15873039"/>
            <a:gd name="adj4" fmla="val 9000000"/>
            <a:gd name="adj5" fmla="val 5932"/>
          </a:avLst>
        </a:prstGeom>
        <a:gradFill rotWithShape="0">
          <a:gsLst>
            <a:gs pos="0">
              <a:schemeClr val="accent4">
                <a:tint val="60000"/>
                <a:hueOff val="0"/>
                <a:satOff val="0"/>
                <a:lumOff val="0"/>
                <a:alphaOff val="0"/>
                <a:shade val="51000"/>
                <a:satMod val="130000"/>
              </a:schemeClr>
            </a:gs>
            <a:gs pos="80000">
              <a:schemeClr val="accent4">
                <a:tint val="60000"/>
                <a:hueOff val="0"/>
                <a:satOff val="0"/>
                <a:lumOff val="0"/>
                <a:alphaOff val="0"/>
                <a:shade val="93000"/>
                <a:satMod val="130000"/>
              </a:schemeClr>
            </a:gs>
            <a:gs pos="100000">
              <a:schemeClr val="accent4">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9226C-FA8E-42FB-8A79-393449B24E23}">
      <dsp:nvSpPr>
        <dsp:cNvPr id="0" name=""/>
        <dsp:cNvSpPr/>
      </dsp:nvSpPr>
      <dsp:spPr>
        <a:xfrm>
          <a:off x="3359150" y="483"/>
          <a:ext cx="5038725" cy="1886396"/>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Most of the requested data fields seemed reasonable</a:t>
          </a:r>
        </a:p>
        <a:p>
          <a:pPr marL="171450" lvl="1" indent="-171450" algn="l" defTabSz="711200">
            <a:lnSpc>
              <a:spcPct val="90000"/>
            </a:lnSpc>
            <a:spcBef>
              <a:spcPct val="0"/>
            </a:spcBef>
            <a:spcAft>
              <a:spcPct val="15000"/>
            </a:spcAft>
            <a:buChar char="•"/>
          </a:pPr>
          <a:r>
            <a:rPr lang="en-US" sz="1600" kern="1200" dirty="0"/>
            <a:t>Need to review Non-Electronic Visit reasons</a:t>
          </a:r>
        </a:p>
        <a:p>
          <a:pPr marL="171450" lvl="1" indent="-171450" algn="l" defTabSz="711200">
            <a:lnSpc>
              <a:spcPct val="90000"/>
            </a:lnSpc>
            <a:spcBef>
              <a:spcPct val="0"/>
            </a:spcBef>
            <a:spcAft>
              <a:spcPct val="15000"/>
            </a:spcAft>
            <a:buChar char="•"/>
          </a:pPr>
          <a:r>
            <a:rPr lang="en-US" sz="1600" kern="1200" dirty="0"/>
            <a:t>Need to review capture of care program </a:t>
          </a:r>
        </a:p>
        <a:p>
          <a:pPr marL="171450" lvl="1" indent="-171450" algn="l" defTabSz="711200">
            <a:lnSpc>
              <a:spcPct val="90000"/>
            </a:lnSpc>
            <a:spcBef>
              <a:spcPct val="0"/>
            </a:spcBef>
            <a:spcAft>
              <a:spcPct val="15000"/>
            </a:spcAft>
            <a:buChar char="•"/>
          </a:pPr>
          <a:r>
            <a:rPr lang="en-US" sz="1600" kern="1200" dirty="0"/>
            <a:t>Need to consider capturing home health data</a:t>
          </a:r>
        </a:p>
      </dsp:txBody>
      <dsp:txXfrm>
        <a:off x="3359150" y="236283"/>
        <a:ext cx="4331327" cy="1414797"/>
      </dsp:txXfrm>
    </dsp:sp>
    <dsp:sp modelId="{1505E8BF-985A-4B71-B6F9-B10176F5C419}">
      <dsp:nvSpPr>
        <dsp:cNvPr id="0" name=""/>
        <dsp:cNvSpPr/>
      </dsp:nvSpPr>
      <dsp:spPr>
        <a:xfrm>
          <a:off x="0" y="483"/>
          <a:ext cx="3359150" cy="1886396"/>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April 24 Session – Alt. EVV Data File </a:t>
          </a:r>
        </a:p>
      </dsp:txBody>
      <dsp:txXfrm>
        <a:off x="92086" y="92569"/>
        <a:ext cx="3174978" cy="1702224"/>
      </dsp:txXfrm>
    </dsp:sp>
    <dsp:sp modelId="{0E642AAE-75BA-4194-A558-D3502887263A}">
      <dsp:nvSpPr>
        <dsp:cNvPr id="0" name=""/>
        <dsp:cNvSpPr/>
      </dsp:nvSpPr>
      <dsp:spPr>
        <a:xfrm>
          <a:off x="3359150" y="2075519"/>
          <a:ext cx="5038725" cy="1886396"/>
        </a:xfrm>
        <a:prstGeom prst="rightArrow">
          <a:avLst>
            <a:gd name="adj1" fmla="val 75000"/>
            <a:gd name="adj2" fmla="val 50000"/>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Alt-EVV vendors need time to develop data file and meet standards</a:t>
          </a:r>
        </a:p>
        <a:p>
          <a:pPr marL="171450" lvl="1" indent="-171450" algn="l" defTabSz="711200">
            <a:lnSpc>
              <a:spcPct val="90000"/>
            </a:lnSpc>
            <a:spcBef>
              <a:spcPct val="0"/>
            </a:spcBef>
            <a:spcAft>
              <a:spcPct val="15000"/>
            </a:spcAft>
            <a:buChar char="•"/>
          </a:pPr>
          <a:r>
            <a:rPr lang="en-US" sz="1600" kern="1200" dirty="0"/>
            <a:t>Need to consider how EVV relates to Provider Direct</a:t>
          </a:r>
        </a:p>
        <a:p>
          <a:pPr marL="171450" lvl="1" indent="-171450" algn="l" defTabSz="711200">
            <a:lnSpc>
              <a:spcPct val="90000"/>
            </a:lnSpc>
            <a:spcBef>
              <a:spcPct val="0"/>
            </a:spcBef>
            <a:spcAft>
              <a:spcPct val="15000"/>
            </a:spcAft>
            <a:buChar char="•"/>
          </a:pPr>
          <a:r>
            <a:rPr lang="en-US" sz="1600" kern="1200" dirty="0"/>
            <a:t>Need to clarify how providers should handle visits where multiple services are delivered</a:t>
          </a:r>
        </a:p>
      </dsp:txBody>
      <dsp:txXfrm>
        <a:off x="3359150" y="2311319"/>
        <a:ext cx="4331327" cy="1414797"/>
      </dsp:txXfrm>
    </dsp:sp>
    <dsp:sp modelId="{2156D817-8584-4EC3-83AF-E870AC785E08}">
      <dsp:nvSpPr>
        <dsp:cNvPr id="0" name=""/>
        <dsp:cNvSpPr/>
      </dsp:nvSpPr>
      <dsp:spPr>
        <a:xfrm>
          <a:off x="0" y="2075519"/>
          <a:ext cx="3359150" cy="1886396"/>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May 8 Session – Alt. EVV Data File Submission</a:t>
          </a:r>
        </a:p>
      </dsp:txBody>
      <dsp:txXfrm>
        <a:off x="92086" y="2167605"/>
        <a:ext cx="3174978" cy="17022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31E5E2-382E-4C76-A12F-1DCF888C5DF1}" type="datetimeFigureOut">
              <a:rPr lang="en-US" smtClean="0"/>
              <a:t>5/20/2019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Draft - Confidential for Policy Development;</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C320E8-77E1-44F9-B5E4-E17E36635F4A}" type="slidenum">
              <a:rPr lang="en-US" smtClean="0"/>
              <a:t>‹#›</a:t>
            </a:fld>
            <a:endParaRPr lang="en-US" dirty="0"/>
          </a:p>
        </p:txBody>
      </p:sp>
    </p:spTree>
    <p:extLst>
      <p:ext uri="{BB962C8B-B14F-4D97-AF65-F5344CB8AC3E}">
        <p14:creationId xmlns:p14="http://schemas.microsoft.com/office/powerpoint/2010/main" val="9304354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EA0B0923-116C-49FA-B24A-9794571768C4}" type="datetimeFigureOut">
              <a:rPr lang="en-US" smtClean="0"/>
              <a:pPr/>
              <a:t>5/20/2019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r>
              <a:rPr lang="en-US" dirty="0"/>
              <a:t>Draft - Confidential for Policy Development; </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D4F01560-87C0-4F5C-A8D4-49B8CF15AF9C}" type="slidenum">
              <a:rPr lang="en-US" smtClean="0"/>
              <a:pPr/>
              <a:t>‹#›</a:t>
            </a:fld>
            <a:endParaRPr lang="en-US" dirty="0"/>
          </a:p>
        </p:txBody>
      </p:sp>
    </p:spTree>
    <p:extLst>
      <p:ext uri="{BB962C8B-B14F-4D97-AF65-F5344CB8AC3E}">
        <p14:creationId xmlns:p14="http://schemas.microsoft.com/office/powerpoint/2010/main" val="23251797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2160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649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1134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9030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5401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456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7821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119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7889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788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33826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3452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1134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16A09-2247-490F-88CB-2168D169089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0062042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slideMaster" Target="../slideMasters/slideMaster1.xml"/><Relationship Id="rId4" Type="http://schemas.openxmlformats.org/officeDocument/2006/relationships/tags" Target="../tags/tag10.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vmlDrawing" Target="../drawings/vmlDrawing7.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1.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3.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4.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36.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8.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9.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0.xml"/><Relationship Id="rId1" Type="http://schemas.openxmlformats.org/officeDocument/2006/relationships/vmlDrawing" Target="../drawings/vmlDrawing17.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7.bin"/></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1.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2.xml"/><Relationship Id="rId1" Type="http://schemas.openxmlformats.org/officeDocument/2006/relationships/vmlDrawing" Target="../drawings/vmlDrawing19.vml"/><Relationship Id="rId5" Type="http://schemas.openxmlformats.org/officeDocument/2006/relationships/image" Target="../media/image6.emf"/><Relationship Id="rId4" Type="http://schemas.openxmlformats.org/officeDocument/2006/relationships/oleObject" Target="../embeddings/oleObject19.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business">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a:ext>
            </a:extLst>
          </a:blip>
          <a:srcRect l="19854" r="5150"/>
          <a:stretch/>
        </p:blipFill>
        <p:spPr>
          <a:xfrm>
            <a:off x="0" y="-312"/>
            <a:ext cx="9144000" cy="6858623"/>
          </a:xfrm>
          <a:prstGeom prst="rect">
            <a:avLst/>
          </a:prstGeom>
        </p:spPr>
      </p:pic>
      <p:sp>
        <p:nvSpPr>
          <p:cNvPr id="11" name="Rectangle 10"/>
          <p:cNvSpPr/>
          <p:nvPr userDrawn="1"/>
        </p:nvSpPr>
        <p:spPr bwMode="auto">
          <a:xfrm>
            <a:off x="0" y="-311"/>
            <a:ext cx="8337772" cy="6858312"/>
          </a:xfrm>
          <a:prstGeom prst="rect">
            <a:avLst/>
          </a:prstGeom>
          <a:gradFill flip="none" rotWithShape="1">
            <a:gsLst>
              <a:gs pos="0">
                <a:srgbClr val="FFFFFF"/>
              </a:gs>
              <a:gs pos="71000">
                <a:srgbClr val="FFFFFF">
                  <a:alpha val="75000"/>
                </a:srgbClr>
              </a:gs>
              <a:gs pos="100000">
                <a:srgbClr val="FFFFFF">
                  <a:alpha val="0"/>
                </a:srgbClr>
              </a:gs>
            </a:gsLst>
            <a:lin ang="0" scaled="1"/>
            <a:tileRect/>
          </a:gra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3" rIns="0" bIns="45723" numCol="1" rtlCol="0" anchor="ctr" anchorCtr="0" compatLnSpc="1">
            <a:prstTxWarp prst="textNoShape">
              <a:avLst/>
            </a:prstTxWarp>
          </a:bodyPr>
          <a:lstStyle/>
          <a:p>
            <a:pPr algn="ctr" defTabSz="914196"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0"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7"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9869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387" y="1781175"/>
            <a:ext cx="8396863"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65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2 - 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551" y="1781175"/>
            <a:ext cx="3975730"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0551" y="914400"/>
            <a:ext cx="8397700" cy="403225"/>
          </a:xfrm>
        </p:spPr>
        <p:txBody>
          <a:bodyPr anchor="b"/>
          <a:lstStyle>
            <a:lvl1pPr>
              <a:defRPr>
                <a:solidFill>
                  <a:schemeClr val="accent4"/>
                </a:solidFill>
              </a:defRPr>
            </a:lvl1pPr>
          </a:lstStyle>
          <a:p>
            <a:pPr lvl="0"/>
            <a:r>
              <a:rPr lang="en-US"/>
              <a:t>Click to edit Master text styles</a:t>
            </a:r>
          </a:p>
        </p:txBody>
      </p:sp>
      <p:sp>
        <p:nvSpPr>
          <p:cNvPr id="7" name="Content Placeholder 2"/>
          <p:cNvSpPr>
            <a:spLocks noGrp="1"/>
          </p:cNvSpPr>
          <p:nvPr>
            <p:ph idx="14"/>
          </p:nvPr>
        </p:nvSpPr>
        <p:spPr>
          <a:xfrm>
            <a:off x="4788126" y="1781175"/>
            <a:ext cx="4059238"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32629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content 3">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57201" y="1781174"/>
            <a:ext cx="8401049"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0285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content 3 - 2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3951" y="914400"/>
            <a:ext cx="8394681"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62818" y="1781174"/>
            <a:ext cx="3974301"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5"/>
          </p:nvPr>
        </p:nvSpPr>
        <p:spPr>
          <a:xfrm>
            <a:off x="4799013" y="1781174"/>
            <a:ext cx="4059237"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3745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8582931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70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5071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3167" y="914400"/>
            <a:ext cx="8404709" cy="403225"/>
          </a:xfrm>
        </p:spPr>
        <p:txBody>
          <a:bodyPr anchor="b"/>
          <a:lstStyle>
            <a:lvl1pPr>
              <a:defRPr>
                <a:solidFill>
                  <a:schemeClr val="accent4"/>
                </a:solidFill>
              </a:defRPr>
            </a:lvl1pPr>
          </a:lstStyle>
          <a:p>
            <a:pPr lvl="0"/>
            <a:r>
              <a:rPr lang="en-US"/>
              <a:t>Click to edit Master text styles</a:t>
            </a:r>
          </a:p>
        </p:txBody>
      </p:sp>
      <p:sp>
        <p:nvSpPr>
          <p:cNvPr id="3" name="Title 2"/>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457200" y="1423377"/>
            <a:ext cx="840105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810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Tree>
    <p:extLst>
      <p:ext uri="{BB962C8B-B14F-4D97-AF65-F5344CB8AC3E}">
        <p14:creationId xmlns:p14="http://schemas.microsoft.com/office/powerpoint/2010/main" val="3036878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only, no logo">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63095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eveloper code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335994"/>
            <a:ext cx="8401050" cy="3540805"/>
          </a:xfrm>
        </p:spPr>
        <p:txBody>
          <a:bodyPr/>
          <a:lstStyle>
            <a:lvl1pPr marL="0" indent="0">
              <a:buNone/>
              <a:defRPr sz="2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254786" indent="0">
              <a:buNone/>
              <a:defRPr sz="16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429804" indent="0">
              <a:buNone/>
              <a:defRPr sz="1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598869" indent="0">
              <a:buNone/>
              <a:defRPr sz="12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772695" indent="0">
              <a:buNone/>
              <a:defRPr sz="11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4437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tes slide Layout">
    <p:bg bwMode="black">
      <p:bgPr>
        <a:solidFill>
          <a:srgbClr val="000000"/>
        </a:solid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hasCustomPrompt="1"/>
          </p:nvPr>
        </p:nvSpPr>
        <p:spPr>
          <a:xfrm>
            <a:off x="1" y="6238876"/>
            <a:ext cx="9144001" cy="619125"/>
          </a:xfrm>
          <a:prstGeom prst="rect">
            <a:avLst/>
          </a:prstGeom>
          <a:solidFill>
            <a:srgbClr val="FFFF99"/>
          </a:solidFill>
        </p:spPr>
        <p:txBody>
          <a:bodyPr wrap="square" lIns="152410" tIns="76206" rIns="152410" bIns="76206" anchor="b" anchorCtr="0">
            <a:noAutofit/>
          </a:bodyPr>
          <a:lstStyle>
            <a:lvl1pPr algn="r">
              <a:buFont typeface="Arial" pitchFamily="34" charset="0"/>
              <a:buNone/>
              <a:defRPr sz="3100" spc="-37" baseline="0">
                <a:gradFill>
                  <a:gsLst>
                    <a:gs pos="0">
                      <a:srgbClr val="000000"/>
                    </a:gs>
                    <a:gs pos="100000">
                      <a:srgbClr val="000000"/>
                    </a:gs>
                  </a:gsLst>
                  <a:lin ang="5400000" scaled="0"/>
                </a:gradFill>
                <a:effectLst/>
                <a:latin typeface="+mn-lt"/>
                <a:ea typeface="Segoe UI" pitchFamily="34" charset="0"/>
                <a:cs typeface="Arial" panose="020B0604020202020204" pitchFamily="34" charset="0"/>
              </a:defRPr>
            </a:lvl1pPr>
          </a:lstStyle>
          <a:p>
            <a:pPr lvl="0"/>
            <a:r>
              <a:rPr lang="en-US" dirty="0"/>
              <a:t>Next:</a:t>
            </a:r>
          </a:p>
        </p:txBody>
      </p:sp>
      <p:sp>
        <p:nvSpPr>
          <p:cNvPr id="7" name="Text Placeholder 6"/>
          <p:cNvSpPr>
            <a:spLocks noGrp="1"/>
          </p:cNvSpPr>
          <p:nvPr>
            <p:ph type="body" sz="quarter" idx="12"/>
          </p:nvPr>
        </p:nvSpPr>
        <p:spPr>
          <a:xfrm>
            <a:off x="457201" y="1354138"/>
            <a:ext cx="8574087" cy="4360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257488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Walkin customizable">
    <p:spTree>
      <p:nvGrpSpPr>
        <p:cNvPr id="1" name=""/>
        <p:cNvGrpSpPr/>
        <p:nvPr/>
      </p:nvGrpSpPr>
      <p:grpSpPr>
        <a:xfrm>
          <a:off x="0" y="0"/>
          <a:ext cx="0" cy="0"/>
          <a:chOff x="0" y="0"/>
          <a:chExt cx="0" cy="0"/>
        </a:xfrm>
      </p:grpSpPr>
      <p:sp>
        <p:nvSpPr>
          <p:cNvPr id="10" name="Picture Placeholder 4"/>
          <p:cNvSpPr>
            <a:spLocks noGrp="1"/>
          </p:cNvSpPr>
          <p:nvPr>
            <p:ph type="pic" sz="quarter" idx="15"/>
          </p:nvPr>
        </p:nvSpPr>
        <p:spPr>
          <a:xfrm>
            <a:off x="0" y="0"/>
            <a:ext cx="9144001" cy="6858623"/>
          </a:xfrm>
          <a:prstGeom prst="rect">
            <a:avLst/>
          </a:prstGeom>
          <a:noFill/>
        </p:spPr>
        <p:txBody>
          <a:bodyPr>
            <a:noAutofit/>
          </a:bodyPr>
          <a:lstStyle>
            <a:lvl1pPr marL="0" indent="0">
              <a:buNone/>
              <a:defRPr/>
            </a:lvl1pPr>
          </a:lstStyle>
          <a:p>
            <a:r>
              <a:rPr lang="en-US" dirty="0"/>
              <a:t>Click icon to add picture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2"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8"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dirty="0"/>
              <a:t>Click to edit Master title style</a:t>
            </a:r>
          </a:p>
        </p:txBody>
      </p:sp>
      <p:sp>
        <p:nvSpPr>
          <p:cNvPr id="3" name="Rectangle 2"/>
          <p:cNvSpPr/>
          <p:nvPr userDrawn="1"/>
        </p:nvSpPr>
        <p:spPr bwMode="auto">
          <a:xfrm>
            <a:off x="4495800" y="6412817"/>
            <a:ext cx="4267200" cy="29278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Tree>
    <p:extLst>
      <p:ext uri="{BB962C8B-B14F-4D97-AF65-F5344CB8AC3E}">
        <p14:creationId xmlns:p14="http://schemas.microsoft.com/office/powerpoint/2010/main" val="57933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spid="_x0000_s175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3" y="1625"/>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8" y="4879406"/>
            <a:ext cx="5036085" cy="484305"/>
            <a:chOff x="1663" y="3109"/>
            <a:chExt cx="3109" cy="299"/>
          </a:xfrm>
        </p:grpSpPr>
        <p:sp>
          <p:nvSpPr>
            <p:cNvPr id="9" name="McK Document type"/>
            <p:cNvSpPr txBox="1">
              <a:spLocks noChangeArrowheads="1"/>
            </p:cNvSpPr>
            <p:nvPr/>
          </p:nvSpPr>
          <p:spPr bwMode="auto">
            <a:xfrm>
              <a:off x="1663" y="3109"/>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8" y="2648245"/>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1"/>
            <a:ext cx="5539245" cy="215444"/>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7"/>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027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98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528870" y="6553200"/>
            <a:ext cx="386530" cy="247226"/>
          </a:xfrm>
        </p:spPr>
        <p:txBody>
          <a:bodyPr/>
          <a:lstStyle>
            <a:lvl1pPr algn="r">
              <a:defRPr/>
            </a:lvl1pPr>
          </a:lstStyle>
          <a:p>
            <a:fld id="{F18F5FCC-583C-47C6-9953-2F6AD74D46AE}" type="slidenum">
              <a:rPr lang="en-US" smtClean="0"/>
              <a:pPr/>
              <a:t>‹#›</a:t>
            </a:fld>
            <a:endParaRPr lang="en-US" dirty="0"/>
          </a:p>
        </p:txBody>
      </p:sp>
    </p:spTree>
    <p:extLst>
      <p:ext uri="{BB962C8B-B14F-4D97-AF65-F5344CB8AC3E}">
        <p14:creationId xmlns:p14="http://schemas.microsoft.com/office/powerpoint/2010/main" val="3058478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le, Subhead">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Type insightful headline in sentence case | 1 line</a:t>
            </a:r>
          </a:p>
        </p:txBody>
      </p:sp>
      <p:sp>
        <p:nvSpPr>
          <p:cNvPr id="7" name="Subtitle">
            <a:extLst>
              <a:ext uri="{FF2B5EF4-FFF2-40B4-BE49-F238E27FC236}">
                <a16:creationId xmlns:a16="http://schemas.microsoft.com/office/drawing/2014/main" id="{E35FC4DD-34A5-4677-832D-B024EEC6EE03}"/>
              </a:ext>
            </a:extLst>
          </p:cNvPr>
          <p:cNvSpPr>
            <a:spLocks noGrp="1"/>
          </p:cNvSpPr>
          <p:nvPr>
            <p:ph type="body" sz="quarter" idx="13" hasCustomPrompt="1"/>
          </p:nvPr>
        </p:nvSpPr>
        <p:spPr>
          <a:xfrm>
            <a:off x="371475" y="1118283"/>
            <a:ext cx="8486775" cy="492125"/>
          </a:xfrm>
        </p:spPr>
        <p:txBody>
          <a:bodyPr/>
          <a:lstStyle>
            <a:lvl1pPr>
              <a:defRPr sz="2600">
                <a:solidFill>
                  <a:schemeClr val="accent4"/>
                </a:solidFill>
              </a:defRPr>
            </a:lvl1pPr>
          </a:lstStyle>
          <a:p>
            <a:pPr lvl="0"/>
            <a:r>
              <a:rPr lang="en-US" dirty="0"/>
              <a:t>Use this space for one line subhead if needed</a:t>
            </a:r>
          </a:p>
        </p:txBody>
      </p:sp>
      <p:sp>
        <p:nvSpPr>
          <p:cNvPr id="6" name="Date Placeholder 5"/>
          <p:cNvSpPr>
            <a:spLocks noGrp="1"/>
          </p:cNvSpPr>
          <p:nvPr>
            <p:ph type="dt" sz="half" idx="14"/>
          </p:nvPr>
        </p:nvSpPr>
        <p:spPr/>
        <p:txBody>
          <a:bodyPr/>
          <a:lstStyle/>
          <a:p>
            <a:fld id="{54B2813F-77BB-40EC-94A9-F22E8E384D5F}" type="datetime1">
              <a:rPr lang="en-US" smtClean="0">
                <a:solidFill>
                  <a:srgbClr val="55565A">
                    <a:tint val="75000"/>
                  </a:srgbClr>
                </a:solidFill>
              </a:rPr>
              <a:pPr/>
              <a:t>5/20/2019</a:t>
            </a:fld>
            <a:endParaRPr lang="en-US" dirty="0">
              <a:solidFill>
                <a:srgbClr val="55565A">
                  <a:tint val="75000"/>
                </a:srgbClr>
              </a:solidFill>
            </a:endParaRPr>
          </a:p>
        </p:txBody>
      </p:sp>
      <p:sp>
        <p:nvSpPr>
          <p:cNvPr id="8" name="Footer Placeholder 7"/>
          <p:cNvSpPr>
            <a:spLocks noGrp="1"/>
          </p:cNvSpPr>
          <p:nvPr>
            <p:ph type="ftr" sz="quarter" idx="15"/>
          </p:nvPr>
        </p:nvSpPr>
        <p:spPr/>
        <p:txBody>
          <a:bodyPr/>
          <a:lstStyle/>
          <a:p>
            <a:endParaRPr lang="en-US" dirty="0">
              <a:solidFill>
                <a:srgbClr val="55565A">
                  <a:tint val="75000"/>
                </a:srgbClr>
              </a:solidFill>
            </a:endParaRPr>
          </a:p>
        </p:txBody>
      </p:sp>
      <p:sp>
        <p:nvSpPr>
          <p:cNvPr id="9" name="Slide Number Placeholder 8"/>
          <p:cNvSpPr>
            <a:spLocks noGrp="1"/>
          </p:cNvSpPr>
          <p:nvPr>
            <p:ph type="sldNum" sz="quarter" idx="16"/>
          </p:nvPr>
        </p:nvSpPr>
        <p:spPr/>
        <p:txBody>
          <a:bodyPr/>
          <a:lstStyle/>
          <a:p>
            <a:fld id="{BC151626-B486-4759-B266-03B675213B53}" type="slidenum">
              <a:rPr lang="en-US" smtClean="0">
                <a:solidFill>
                  <a:srgbClr val="888B8D"/>
                </a:solidFill>
              </a:rPr>
              <a:pPr/>
              <a:t>‹#›</a:t>
            </a:fld>
            <a:endParaRPr lang="en-US" dirty="0">
              <a:solidFill>
                <a:srgbClr val="888B8D"/>
              </a:solidFill>
            </a:endParaRPr>
          </a:p>
        </p:txBody>
      </p:sp>
      <p:sp>
        <p:nvSpPr>
          <p:cNvPr id="10" name="Rectangle 9" hidden="1">
            <a:extLst>
              <a:ext uri="{FF2B5EF4-FFF2-40B4-BE49-F238E27FC236}">
                <a16:creationId xmlns:a16="http://schemas.microsoft.com/office/drawing/2014/main" id="{B77DB3D0-6C62-4C9F-8261-F38E91BC25BF}"/>
              </a:ext>
            </a:extLst>
          </p:cNvPr>
          <p:cNvSpPr/>
          <p:nvPr userDrawn="1">
            <p:custDataLst>
              <p:tags r:id="rId1"/>
            </p:custDataLst>
          </p:nvPr>
        </p:nvSpPr>
        <p:spPr>
          <a:xfrm>
            <a:off x="342900" y="1104900"/>
            <a:ext cx="8588829" cy="51571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rgbClr val="FFFFFF"/>
              </a:solidFill>
            </a:endParaRPr>
          </a:p>
        </p:txBody>
      </p:sp>
      <p:sp>
        <p:nvSpPr>
          <p:cNvPr id="11" name="Rectangle 10" hidden="1">
            <a:extLst>
              <a:ext uri="{FF2B5EF4-FFF2-40B4-BE49-F238E27FC236}">
                <a16:creationId xmlns:a16="http://schemas.microsoft.com/office/drawing/2014/main" id="{DF47C519-F480-4737-BA78-68E9D9BEAB7B}"/>
              </a:ext>
            </a:extLst>
          </p:cNvPr>
          <p:cNvSpPr/>
          <p:nvPr userDrawn="1">
            <p:custDataLst>
              <p:tags r:id="rId2"/>
            </p:custDataLst>
          </p:nvPr>
        </p:nvSpPr>
        <p:spPr>
          <a:xfrm>
            <a:off x="0" y="0"/>
            <a:ext cx="9144000" cy="375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rgbClr val="FFFFFF"/>
              </a:solidFill>
            </a:endParaRPr>
          </a:p>
        </p:txBody>
      </p:sp>
      <p:sp>
        <p:nvSpPr>
          <p:cNvPr id="12" name="Rectangle 11" hidden="1">
            <a:extLst>
              <a:ext uri="{FF2B5EF4-FFF2-40B4-BE49-F238E27FC236}">
                <a16:creationId xmlns:a16="http://schemas.microsoft.com/office/drawing/2014/main" id="{05D2D6AA-11C0-40FC-AE61-A3438D026E61}"/>
              </a:ext>
            </a:extLst>
          </p:cNvPr>
          <p:cNvSpPr/>
          <p:nvPr userDrawn="1">
            <p:custDataLst>
              <p:tags r:id="rId3"/>
            </p:custDataLst>
          </p:nvPr>
        </p:nvSpPr>
        <p:spPr>
          <a:xfrm>
            <a:off x="285750" y="6348945"/>
            <a:ext cx="2286000" cy="509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rgbClr val="FFFFFF"/>
              </a:solidFill>
            </a:endParaRPr>
          </a:p>
        </p:txBody>
      </p:sp>
      <p:sp>
        <p:nvSpPr>
          <p:cNvPr id="13" name="Rectangle 12" hidden="1">
            <a:extLst>
              <a:ext uri="{FF2B5EF4-FFF2-40B4-BE49-F238E27FC236}">
                <a16:creationId xmlns:a16="http://schemas.microsoft.com/office/drawing/2014/main" id="{67A0ED7E-BDCB-43F8-A8A2-07AC5BBD8E8E}"/>
              </a:ext>
            </a:extLst>
          </p:cNvPr>
          <p:cNvSpPr/>
          <p:nvPr userDrawn="1">
            <p:custDataLst>
              <p:tags r:id="rId4"/>
            </p:custDataLst>
          </p:nvPr>
        </p:nvSpPr>
        <p:spPr>
          <a:xfrm>
            <a:off x="2947307" y="6324600"/>
            <a:ext cx="5984422" cy="60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srgbClr val="FFFFFF"/>
              </a:solidFill>
            </a:endParaRPr>
          </a:p>
        </p:txBody>
      </p:sp>
    </p:spTree>
    <p:extLst>
      <p:ext uri="{BB962C8B-B14F-4D97-AF65-F5344CB8AC3E}">
        <p14:creationId xmlns:p14="http://schemas.microsoft.com/office/powerpoint/2010/main" val="2819467797"/>
      </p:ext>
    </p:extLst>
  </p:cSld>
  <p:clrMapOvr>
    <a:masterClrMapping/>
  </p:clrMapOvr>
  <p:transition>
    <p:fade/>
  </p:transition>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65405163"/>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977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653627"/>
            <a:ext cx="5539245" cy="502445"/>
          </a:xfrm>
          <a:prstGeom prst="rect">
            <a:avLst/>
          </a:prstGeom>
        </p:spPr>
        <p:txBody>
          <a:bodyPr anchor="b">
            <a:spAutoFit/>
          </a:bodyPr>
          <a:lstStyle>
            <a:lvl1pPr>
              <a:defRPr sz="3265"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28"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1">
              <a:alpha val="77000"/>
            </a:schemeClr>
          </a:solidFill>
          <a:ln w="9525">
            <a:noFill/>
            <a:miter lim="800000"/>
            <a:headEnd/>
            <a:tailEnd/>
          </a:ln>
          <a:effectLst/>
          <a:extLst/>
        </p:spPr>
        <p:txBody>
          <a:bodyPr wrap="none" anchor="ctr"/>
          <a:lstStyle/>
          <a:p>
            <a:endParaRPr lang="en-US" sz="1837"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anchor="ctr"/>
          <a:lstStyle/>
          <a:p>
            <a:endParaRPr lang="en-US" sz="1837"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anchor="ctr"/>
          <a:lstStyle/>
          <a:p>
            <a:endParaRPr lang="en-US" sz="1837"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 name="Footer Placeholder 2"/>
          <p:cNvSpPr>
            <a:spLocks noGrp="1"/>
          </p:cNvSpPr>
          <p:nvPr>
            <p:ph type="ftr" sz="quarter" idx="3"/>
          </p:nvPr>
        </p:nvSpPr>
        <p:spPr>
          <a:xfrm>
            <a:off x="1925589" y="249068"/>
            <a:ext cx="5292823" cy="339338"/>
          </a:xfrm>
          <a:prstGeom prst="rect">
            <a:avLst/>
          </a:prstGeom>
          <a:solidFill>
            <a:schemeClr val="accent4"/>
          </a:solidFill>
          <a:ln w="9525">
            <a:noFill/>
          </a:ln>
          <a:extLst/>
        </p:spPr>
        <p:style>
          <a:lnRef idx="2">
            <a:schemeClr val="accent1">
              <a:shade val="50000"/>
            </a:schemeClr>
          </a:lnRef>
          <a:fillRef idx="1">
            <a:schemeClr val="accent1"/>
          </a:fillRef>
          <a:effectRef idx="0">
            <a:schemeClr val="accent1"/>
          </a:effectRef>
          <a:fontRef idx="minor">
            <a:schemeClr val="lt1"/>
          </a:fontRef>
        </p:style>
        <p:txBody>
          <a:bodyPr wrap="none" lIns="90405" tIns="45208" rIns="90405" bIns="45208" anchor="ctr"/>
          <a:lstStyle>
            <a:lvl1pPr>
              <a:defRPr lang="en-US" sz="1600" b="1" i="1" smtClean="0">
                <a:solidFill>
                  <a:srgbClr val="000000"/>
                </a:solidFill>
              </a:defRPr>
            </a:lvl1pPr>
          </a:lstStyle>
          <a:p>
            <a:pPr algn="ctr" defTabSz="910532">
              <a:defRPr/>
            </a:pPr>
            <a:endParaRPr dirty="0"/>
          </a:p>
        </p:txBody>
      </p:sp>
    </p:spTree>
    <p:extLst>
      <p:ext uri="{BB962C8B-B14F-4D97-AF65-F5344CB8AC3E}">
        <p14:creationId xmlns:p14="http://schemas.microsoft.com/office/powerpoint/2010/main" val="5660568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45834875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99" name="think-cell Slide" r:id="rId4" imgW="352" imgH="355" progId="TCLayout.ActiveDocument.1">
                  <p:embed/>
                </p:oleObj>
              </mc:Choice>
              <mc:Fallback>
                <p:oleObj name="think-cell Slide" r:id="rId4" imgW="352" imgH="355"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72411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1336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alkin business">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a:ext>
            </a:extLst>
          </a:blip>
          <a:srcRect l="19854" r="5150"/>
          <a:stretch/>
        </p:blipFill>
        <p:spPr>
          <a:xfrm>
            <a:off x="0" y="-312"/>
            <a:ext cx="9144000" cy="6858623"/>
          </a:xfrm>
          <a:prstGeom prst="rect">
            <a:avLst/>
          </a:prstGeom>
        </p:spPr>
      </p:pic>
      <p:sp>
        <p:nvSpPr>
          <p:cNvPr id="11" name="Rectangle 10"/>
          <p:cNvSpPr/>
          <p:nvPr userDrawn="1"/>
        </p:nvSpPr>
        <p:spPr bwMode="auto">
          <a:xfrm>
            <a:off x="0" y="-311"/>
            <a:ext cx="8337772" cy="6858312"/>
          </a:xfrm>
          <a:prstGeom prst="rect">
            <a:avLst/>
          </a:prstGeom>
          <a:gradFill flip="none" rotWithShape="1">
            <a:gsLst>
              <a:gs pos="0">
                <a:srgbClr val="FFFFFF"/>
              </a:gs>
              <a:gs pos="71000">
                <a:srgbClr val="FFFFFF">
                  <a:alpha val="75000"/>
                </a:srgbClr>
              </a:gs>
              <a:gs pos="100000">
                <a:srgbClr val="FFFFFF">
                  <a:alpha val="0"/>
                </a:srgbClr>
              </a:gs>
            </a:gsLst>
            <a:lin ang="0" scaled="1"/>
            <a:tileRect/>
          </a:gra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3" rIns="0" bIns="45723" numCol="1" rtlCol="0" anchor="ctr" anchorCtr="0" compatLnSpc="1">
            <a:prstTxWarp prst="textNoShape">
              <a:avLst/>
            </a:prstTxWarp>
          </a:bodyPr>
          <a:lstStyle/>
          <a:p>
            <a:pPr algn="ctr" defTabSz="914196"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0"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7"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73695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Walkin customizable">
    <p:spTree>
      <p:nvGrpSpPr>
        <p:cNvPr id="1" name=""/>
        <p:cNvGrpSpPr/>
        <p:nvPr/>
      </p:nvGrpSpPr>
      <p:grpSpPr>
        <a:xfrm>
          <a:off x="0" y="0"/>
          <a:ext cx="0" cy="0"/>
          <a:chOff x="0" y="0"/>
          <a:chExt cx="0" cy="0"/>
        </a:xfrm>
      </p:grpSpPr>
      <p:sp>
        <p:nvSpPr>
          <p:cNvPr id="10" name="Picture Placeholder 4"/>
          <p:cNvSpPr>
            <a:spLocks noGrp="1"/>
          </p:cNvSpPr>
          <p:nvPr>
            <p:ph type="pic" sz="quarter" idx="15"/>
          </p:nvPr>
        </p:nvSpPr>
        <p:spPr>
          <a:xfrm>
            <a:off x="0" y="0"/>
            <a:ext cx="9144001" cy="6858623"/>
          </a:xfrm>
          <a:prstGeom prst="rect">
            <a:avLst/>
          </a:prstGeom>
          <a:noFill/>
        </p:spPr>
        <p:txBody>
          <a:bodyPr>
            <a:noAutofit/>
          </a:bodyPr>
          <a:lstStyle>
            <a:lvl1pPr marL="0" indent="0">
              <a:buNone/>
              <a:defRPr/>
            </a:lvl1pPr>
          </a:lstStyle>
          <a:p>
            <a:r>
              <a:rPr lang="en-US" dirty="0"/>
              <a:t>Click icon to add picture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2"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8"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dirty="0"/>
              <a:t>Click to edit Master title style</a:t>
            </a:r>
          </a:p>
        </p:txBody>
      </p:sp>
      <p:sp>
        <p:nvSpPr>
          <p:cNvPr id="3" name="Rectangle 2"/>
          <p:cNvSpPr/>
          <p:nvPr userDrawn="1"/>
        </p:nvSpPr>
        <p:spPr bwMode="auto">
          <a:xfrm>
            <a:off x="4495800" y="6412817"/>
            <a:ext cx="4267200" cy="29278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Tree>
    <p:extLst>
      <p:ext uri="{BB962C8B-B14F-4D97-AF65-F5344CB8AC3E}">
        <p14:creationId xmlns:p14="http://schemas.microsoft.com/office/powerpoint/2010/main" val="303147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referred text layout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354138"/>
            <a:ext cx="3886200"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6" name="Text Placeholder 3"/>
          <p:cNvSpPr>
            <a:spLocks noGrp="1"/>
          </p:cNvSpPr>
          <p:nvPr>
            <p:ph type="body" sz="quarter" idx="12"/>
          </p:nvPr>
        </p:nvSpPr>
        <p:spPr>
          <a:xfrm>
            <a:off x="4786539" y="1354138"/>
            <a:ext cx="4060825"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99951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lang="en-US" smtClean="0"/>
              <a:pPr algn="r"/>
              <a:t>‹#›</a:t>
            </a:fld>
            <a:endParaRPr lang="en-US" dirty="0"/>
          </a:p>
        </p:txBody>
      </p:sp>
      <p:sp>
        <p:nvSpPr>
          <p:cNvPr id="5" name="Text Placeholder 4"/>
          <p:cNvSpPr>
            <a:spLocks noGrp="1"/>
          </p:cNvSpPr>
          <p:nvPr>
            <p:ph type="body" sz="quarter" idx="11"/>
          </p:nvPr>
        </p:nvSpPr>
        <p:spPr>
          <a:xfrm>
            <a:off x="457200" y="1354138"/>
            <a:ext cx="840105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77815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ferred text layout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354138"/>
            <a:ext cx="3886200"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6" name="Text Placeholder 3"/>
          <p:cNvSpPr>
            <a:spLocks noGrp="1"/>
          </p:cNvSpPr>
          <p:nvPr>
            <p:ph type="body" sz="quarter" idx="12"/>
          </p:nvPr>
        </p:nvSpPr>
        <p:spPr>
          <a:xfrm>
            <a:off x="4786539" y="1354138"/>
            <a:ext cx="4060825"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87465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1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lang="en-US" smtClean="0"/>
              <a:pPr algn="r"/>
              <a:t>‹#›</a:t>
            </a:fld>
            <a:endParaRPr lang="en-US" dirty="0"/>
          </a:p>
        </p:txBody>
      </p:sp>
      <p:sp>
        <p:nvSpPr>
          <p:cNvPr id="5" name="Text Placeholder 4"/>
          <p:cNvSpPr>
            <a:spLocks noGrp="1"/>
          </p:cNvSpPr>
          <p:nvPr>
            <p:ph type="body" sz="quarter" idx="11"/>
          </p:nvPr>
        </p:nvSpPr>
        <p:spPr>
          <a:xfrm>
            <a:off x="457200" y="1354138"/>
            <a:ext cx="388620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2"/>
          </p:nvPr>
        </p:nvSpPr>
        <p:spPr>
          <a:xfrm>
            <a:off x="4788127" y="1354138"/>
            <a:ext cx="4059237"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382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450"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Tree>
    <p:extLst>
      <p:ext uri="{BB962C8B-B14F-4D97-AF65-F5344CB8AC3E}">
        <p14:creationId xmlns:p14="http://schemas.microsoft.com/office/powerpoint/2010/main" val="37990463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2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199" y="1354138"/>
            <a:ext cx="3886201"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Content Placeholder 2"/>
          <p:cNvSpPr>
            <a:spLocks noGrp="1"/>
          </p:cNvSpPr>
          <p:nvPr>
            <p:ph idx="13"/>
          </p:nvPr>
        </p:nvSpPr>
        <p:spPr>
          <a:xfrm>
            <a:off x="4800600" y="1354138"/>
            <a:ext cx="4059238"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22628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ubtitle and content 1">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5"/>
            <a:ext cx="8402637"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6" name="Text Placeholder 5"/>
          <p:cNvSpPr>
            <a:spLocks noGrp="1"/>
          </p:cNvSpPr>
          <p:nvPr>
            <p:ph type="body" sz="quarter" idx="12"/>
          </p:nvPr>
        </p:nvSpPr>
        <p:spPr>
          <a:xfrm>
            <a:off x="457201" y="799700"/>
            <a:ext cx="8401081" cy="511175"/>
          </a:xfrm>
        </p:spPr>
        <p:txBody>
          <a:bodyPr anchor="b"/>
          <a:lstStyle>
            <a:lvl1pPr>
              <a:defRPr>
                <a:solidFill>
                  <a:schemeClr val="accent4"/>
                </a:solid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45276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and content 1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4"/>
            <a:ext cx="3978871"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6" name="Text Placeholder 5"/>
          <p:cNvSpPr>
            <a:spLocks noGrp="1"/>
          </p:cNvSpPr>
          <p:nvPr>
            <p:ph type="body" sz="quarter" idx="12"/>
          </p:nvPr>
        </p:nvSpPr>
        <p:spPr>
          <a:xfrm>
            <a:off x="457201" y="803475"/>
            <a:ext cx="8401049" cy="511175"/>
          </a:xfrm>
        </p:spPr>
        <p:txBody>
          <a:bodyPr anchor="b"/>
          <a:lstStyle>
            <a:lvl1pPr>
              <a:defRPr>
                <a:solidFill>
                  <a:schemeClr val="accent4"/>
                </a:solidFill>
              </a:defRPr>
            </a:lvl1pPr>
          </a:lstStyle>
          <a:p>
            <a:pPr lvl="0"/>
            <a:r>
              <a:rPr lang="en-US"/>
              <a:t>Click to edit Master text styles</a:t>
            </a:r>
          </a:p>
        </p:txBody>
      </p:sp>
      <p:sp>
        <p:nvSpPr>
          <p:cNvPr id="7" name="Text Placeholder 3"/>
          <p:cNvSpPr>
            <a:spLocks noGrp="1"/>
          </p:cNvSpPr>
          <p:nvPr>
            <p:ph type="body" sz="quarter" idx="13"/>
          </p:nvPr>
        </p:nvSpPr>
        <p:spPr>
          <a:xfrm>
            <a:off x="4786539" y="1781174"/>
            <a:ext cx="4060825"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32332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387" y="1781175"/>
            <a:ext cx="8396863"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93742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and content 2 - 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551" y="1781175"/>
            <a:ext cx="3975730"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0551" y="914400"/>
            <a:ext cx="8397700" cy="403225"/>
          </a:xfrm>
        </p:spPr>
        <p:txBody>
          <a:bodyPr anchor="b"/>
          <a:lstStyle>
            <a:lvl1pPr>
              <a:defRPr>
                <a:solidFill>
                  <a:schemeClr val="accent4"/>
                </a:solidFill>
              </a:defRPr>
            </a:lvl1pPr>
          </a:lstStyle>
          <a:p>
            <a:pPr lvl="0"/>
            <a:r>
              <a:rPr lang="en-US"/>
              <a:t>Click to edit Master text styles</a:t>
            </a:r>
          </a:p>
        </p:txBody>
      </p:sp>
      <p:sp>
        <p:nvSpPr>
          <p:cNvPr id="7" name="Content Placeholder 2"/>
          <p:cNvSpPr>
            <a:spLocks noGrp="1"/>
          </p:cNvSpPr>
          <p:nvPr>
            <p:ph idx="14"/>
          </p:nvPr>
        </p:nvSpPr>
        <p:spPr>
          <a:xfrm>
            <a:off x="4788126" y="1781175"/>
            <a:ext cx="4059238"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621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content 3">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57201" y="1781174"/>
            <a:ext cx="8401049"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04882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nd content 3 - 2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3951" y="914400"/>
            <a:ext cx="8394681"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62818" y="1781174"/>
            <a:ext cx="3974301"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5"/>
          </p:nvPr>
        </p:nvSpPr>
        <p:spPr>
          <a:xfrm>
            <a:off x="4799013" y="1781174"/>
            <a:ext cx="4059237"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85463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747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063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lang="en-US" smtClean="0"/>
              <a:pPr algn="r"/>
              <a:t>‹#›</a:t>
            </a:fld>
            <a:endParaRPr lang="en-US" dirty="0"/>
          </a:p>
        </p:txBody>
      </p:sp>
      <p:sp>
        <p:nvSpPr>
          <p:cNvPr id="5" name="Text Placeholder 4"/>
          <p:cNvSpPr>
            <a:spLocks noGrp="1"/>
          </p:cNvSpPr>
          <p:nvPr>
            <p:ph type="body" sz="quarter" idx="11"/>
          </p:nvPr>
        </p:nvSpPr>
        <p:spPr>
          <a:xfrm>
            <a:off x="457200" y="1354138"/>
            <a:ext cx="840105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0781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ub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Text Placeholder 4"/>
          <p:cNvSpPr>
            <a:spLocks noGrp="1"/>
          </p:cNvSpPr>
          <p:nvPr>
            <p:ph type="body" sz="quarter" idx="13"/>
          </p:nvPr>
        </p:nvSpPr>
        <p:spPr>
          <a:xfrm>
            <a:off x="463167" y="914400"/>
            <a:ext cx="8404709" cy="403225"/>
          </a:xfrm>
        </p:spPr>
        <p:txBody>
          <a:bodyPr anchor="b"/>
          <a:lstStyle>
            <a:lvl1pPr>
              <a:defRPr>
                <a:solidFill>
                  <a:schemeClr val="accent4"/>
                </a:solidFill>
              </a:defRPr>
            </a:lvl1pPr>
          </a:lstStyle>
          <a:p>
            <a:pPr lvl="0"/>
            <a:r>
              <a:rPr lang="en-US"/>
              <a:t>Click to edit Master text styles</a:t>
            </a:r>
          </a:p>
        </p:txBody>
      </p:sp>
      <p:sp>
        <p:nvSpPr>
          <p:cNvPr id="3" name="Title 2"/>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457200" y="1423377"/>
            <a:ext cx="840105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5692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Tree>
    <p:extLst>
      <p:ext uri="{BB962C8B-B14F-4D97-AF65-F5344CB8AC3E}">
        <p14:creationId xmlns:p14="http://schemas.microsoft.com/office/powerpoint/2010/main" val="42376639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only, no logo">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908239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eveloper code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335994"/>
            <a:ext cx="8401050" cy="3540805"/>
          </a:xfrm>
        </p:spPr>
        <p:txBody>
          <a:bodyPr/>
          <a:lstStyle>
            <a:lvl1pPr marL="0" indent="0">
              <a:buNone/>
              <a:defRPr sz="2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254786" indent="0">
              <a:buNone/>
              <a:defRPr sz="16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429804" indent="0">
              <a:buNone/>
              <a:defRPr sz="1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598869" indent="0">
              <a:buNone/>
              <a:defRPr sz="12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772695" indent="0">
              <a:buNone/>
              <a:defRPr sz="11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6583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es slide Layout">
    <p:bg bwMode="black">
      <p:bgPr>
        <a:solidFill>
          <a:srgbClr val="000000"/>
        </a:solid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hasCustomPrompt="1"/>
          </p:nvPr>
        </p:nvSpPr>
        <p:spPr>
          <a:xfrm>
            <a:off x="1" y="6238876"/>
            <a:ext cx="9144001" cy="619125"/>
          </a:xfrm>
          <a:prstGeom prst="rect">
            <a:avLst/>
          </a:prstGeom>
          <a:solidFill>
            <a:srgbClr val="FFFF99"/>
          </a:solidFill>
        </p:spPr>
        <p:txBody>
          <a:bodyPr wrap="square" lIns="152410" tIns="76206" rIns="152410" bIns="76206" anchor="b" anchorCtr="0">
            <a:noAutofit/>
          </a:bodyPr>
          <a:lstStyle>
            <a:lvl1pPr algn="r">
              <a:buFont typeface="Arial" pitchFamily="34" charset="0"/>
              <a:buNone/>
              <a:defRPr sz="3100" spc="-37" baseline="0">
                <a:gradFill>
                  <a:gsLst>
                    <a:gs pos="0">
                      <a:srgbClr val="000000"/>
                    </a:gs>
                    <a:gs pos="100000">
                      <a:srgbClr val="000000"/>
                    </a:gs>
                  </a:gsLst>
                  <a:lin ang="5400000" scaled="0"/>
                </a:gradFill>
                <a:effectLst/>
                <a:latin typeface="+mn-lt"/>
                <a:ea typeface="Segoe UI" pitchFamily="34" charset="0"/>
                <a:cs typeface="Arial" panose="020B0604020202020204" pitchFamily="34" charset="0"/>
              </a:defRPr>
            </a:lvl1pPr>
          </a:lstStyle>
          <a:p>
            <a:pPr lvl="0"/>
            <a:r>
              <a:rPr lang="en-US" dirty="0"/>
              <a:t>Next:</a:t>
            </a:r>
          </a:p>
        </p:txBody>
      </p:sp>
      <p:sp>
        <p:nvSpPr>
          <p:cNvPr id="7" name="Text Placeholder 6"/>
          <p:cNvSpPr>
            <a:spLocks noGrp="1"/>
          </p:cNvSpPr>
          <p:nvPr>
            <p:ph type="body" sz="quarter" idx="12"/>
          </p:nvPr>
        </p:nvSpPr>
        <p:spPr>
          <a:xfrm>
            <a:off x="457201" y="1354138"/>
            <a:ext cx="8574087" cy="4360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3895434"/>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spid="_x0000_s5849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3" y="1625"/>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8" y="4879406"/>
            <a:ext cx="5036085" cy="484305"/>
            <a:chOff x="1663" y="3109"/>
            <a:chExt cx="3109" cy="299"/>
          </a:xfrm>
        </p:grpSpPr>
        <p:sp>
          <p:nvSpPr>
            <p:cNvPr id="9" name="McK Document type"/>
            <p:cNvSpPr txBox="1">
              <a:spLocks noChangeArrowheads="1"/>
            </p:cNvSpPr>
            <p:nvPr/>
          </p:nvSpPr>
          <p:spPr bwMode="auto">
            <a:xfrm>
              <a:off x="1663" y="3109"/>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8" y="2648245"/>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1"/>
            <a:ext cx="5539245" cy="215444"/>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7"/>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2548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Preferred text layou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9522"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sz="quarter" idx="10"/>
          </p:nvPr>
        </p:nvSpPr>
        <p:spPr>
          <a:xfrm>
            <a:off x="457200" y="1354138"/>
            <a:ext cx="8401050" cy="4792662"/>
          </a:xfrm>
        </p:spPr>
        <p:txBody>
          <a:bodyPr/>
          <a:lstStyle>
            <a:lvl1pPr>
              <a:defRPr>
                <a:latin typeface="+mj-lt"/>
              </a:defRPr>
            </a:lvl1pPr>
            <a:lvl2pPr marL="0" indent="0">
              <a:buNone/>
              <a:defRPr>
                <a:solidFill>
                  <a:schemeClr val="tx1"/>
                </a:solidFill>
                <a:latin typeface="+mj-lt"/>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p:txBody>
          <a:bodyPr/>
          <a:lstStyle>
            <a:lvl1pPr>
              <a:defRPr>
                <a:latin typeface="+mj-lt"/>
              </a:defRPr>
            </a:lvl1pPr>
          </a:lstStyle>
          <a:p>
            <a:pPr algn="r"/>
            <a:fld id="{F18F5FCC-583C-47C6-9953-2F6AD74D46AE}" type="slidenum">
              <a:rPr lang="en-US" smtClean="0"/>
              <a:pPr algn="r"/>
              <a:t>‹#›</a:t>
            </a:fld>
            <a:endParaRPr lang="en-US" dirty="0"/>
          </a:p>
        </p:txBody>
      </p:sp>
      <p:sp>
        <p:nvSpPr>
          <p:cNvPr id="5" name="Title 4"/>
          <p:cNvSpPr>
            <a:spLocks noGrp="1"/>
          </p:cNvSpPr>
          <p:nvPr>
            <p:ph type="title"/>
          </p:nvPr>
        </p:nvSpPr>
        <p:spPr/>
        <p:txBody>
          <a:bodyPr/>
          <a:lstStyle>
            <a:lvl1pPr>
              <a:defRPr sz="2800">
                <a:latin typeface="+mj-lt"/>
              </a:defRPr>
            </a:lvl1pPr>
          </a:lstStyle>
          <a:p>
            <a:r>
              <a:rPr lang="en-US" dirty="0"/>
              <a:t>Click to edit Master title style</a:t>
            </a:r>
          </a:p>
        </p:txBody>
      </p:sp>
    </p:spTree>
    <p:extLst>
      <p:ext uri="{BB962C8B-B14F-4D97-AF65-F5344CB8AC3E}">
        <p14:creationId xmlns:p14="http://schemas.microsoft.com/office/powerpoint/2010/main" val="285329408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Walkin business">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a:ext>
            </a:extLst>
          </a:blip>
          <a:srcRect l="19854" r="5150"/>
          <a:stretch/>
        </p:blipFill>
        <p:spPr>
          <a:xfrm>
            <a:off x="0" y="-312"/>
            <a:ext cx="9144000" cy="6858623"/>
          </a:xfrm>
          <a:prstGeom prst="rect">
            <a:avLst/>
          </a:prstGeom>
        </p:spPr>
      </p:pic>
      <p:sp>
        <p:nvSpPr>
          <p:cNvPr id="11" name="Rectangle 10"/>
          <p:cNvSpPr/>
          <p:nvPr userDrawn="1"/>
        </p:nvSpPr>
        <p:spPr bwMode="auto">
          <a:xfrm>
            <a:off x="0" y="-311"/>
            <a:ext cx="8337772" cy="6858312"/>
          </a:xfrm>
          <a:prstGeom prst="rect">
            <a:avLst/>
          </a:prstGeom>
          <a:gradFill flip="none" rotWithShape="1">
            <a:gsLst>
              <a:gs pos="0">
                <a:srgbClr val="FFFFFF"/>
              </a:gs>
              <a:gs pos="71000">
                <a:srgbClr val="FFFFFF">
                  <a:alpha val="75000"/>
                </a:srgbClr>
              </a:gs>
              <a:gs pos="100000">
                <a:srgbClr val="FFFFFF">
                  <a:alpha val="0"/>
                </a:srgbClr>
              </a:gs>
            </a:gsLst>
            <a:lin ang="0" scaled="1"/>
            <a:tileRect/>
          </a:gra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23" rIns="0" bIns="45723" numCol="1" rtlCol="0" anchor="ctr" anchorCtr="0" compatLnSpc="1">
            <a:prstTxWarp prst="textNoShape">
              <a:avLst/>
            </a:prstTxWarp>
          </a:bodyPr>
          <a:lstStyle/>
          <a:p>
            <a:pPr algn="ctr" defTabSz="914196"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0"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7"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2906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Walkin customizable">
    <p:spTree>
      <p:nvGrpSpPr>
        <p:cNvPr id="1" name=""/>
        <p:cNvGrpSpPr/>
        <p:nvPr/>
      </p:nvGrpSpPr>
      <p:grpSpPr>
        <a:xfrm>
          <a:off x="0" y="0"/>
          <a:ext cx="0" cy="0"/>
          <a:chOff x="0" y="0"/>
          <a:chExt cx="0" cy="0"/>
        </a:xfrm>
      </p:grpSpPr>
      <p:sp>
        <p:nvSpPr>
          <p:cNvPr id="10" name="Picture Placeholder 4"/>
          <p:cNvSpPr>
            <a:spLocks noGrp="1"/>
          </p:cNvSpPr>
          <p:nvPr>
            <p:ph type="pic" sz="quarter" idx="15"/>
          </p:nvPr>
        </p:nvSpPr>
        <p:spPr>
          <a:xfrm>
            <a:off x="0" y="0"/>
            <a:ext cx="9144001" cy="6858623"/>
          </a:xfrm>
          <a:prstGeom prst="rect">
            <a:avLst/>
          </a:prstGeom>
          <a:noFill/>
        </p:spPr>
        <p:txBody>
          <a:bodyPr>
            <a:noAutofit/>
          </a:bodyPr>
          <a:lstStyle>
            <a:lvl1pPr marL="0" indent="0">
              <a:buNone/>
              <a:defRPr/>
            </a:lvl1pPr>
          </a:lstStyle>
          <a:p>
            <a:r>
              <a:rPr lang="en-US" dirty="0"/>
              <a:t>Click icon to add picture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6749" y="5905512"/>
            <a:ext cx="1614062" cy="507305"/>
          </a:xfrm>
          <a:prstGeom prst="rect">
            <a:avLst/>
          </a:prstGeom>
        </p:spPr>
      </p:pic>
      <p:sp>
        <p:nvSpPr>
          <p:cNvPr id="12" name="Text Placeholder 4"/>
          <p:cNvSpPr>
            <a:spLocks noGrp="1"/>
          </p:cNvSpPr>
          <p:nvPr>
            <p:ph type="body" sz="quarter" idx="12" hasCustomPrompt="1"/>
          </p:nvPr>
        </p:nvSpPr>
        <p:spPr>
          <a:xfrm>
            <a:off x="845888" y="3877271"/>
            <a:ext cx="4664752" cy="1794661"/>
          </a:xfrm>
          <a:prstGeom prst="rect">
            <a:avLst/>
          </a:prstGeom>
          <a:noFill/>
        </p:spPr>
        <p:txBody>
          <a:bodyPr lIns="0" tIns="107577" rIns="0" bIns="107577">
            <a:noAutofit/>
          </a:bodyPr>
          <a:lstStyle>
            <a:lvl1pPr marL="0" indent="0">
              <a:spcBef>
                <a:spcPts val="0"/>
              </a:spcBef>
              <a:buNone/>
              <a:defRPr sz="2800" spc="0" baseline="0">
                <a:solidFill>
                  <a:schemeClr val="tx1"/>
                </a:solidFill>
                <a:latin typeface="+mj-lt"/>
              </a:defRPr>
            </a:lvl1pPr>
          </a:lstStyle>
          <a:p>
            <a:pPr lvl="0"/>
            <a:r>
              <a:rPr lang="en-US" dirty="0"/>
              <a:t>Event city or speaker name</a:t>
            </a:r>
          </a:p>
          <a:p>
            <a:pPr lvl="0"/>
            <a:r>
              <a:rPr lang="en-US" dirty="0"/>
              <a:t>Date</a:t>
            </a:r>
          </a:p>
        </p:txBody>
      </p:sp>
      <p:sp>
        <p:nvSpPr>
          <p:cNvPr id="8" name="Title Placeholder 1"/>
          <p:cNvSpPr>
            <a:spLocks noGrp="1"/>
          </p:cNvSpPr>
          <p:nvPr>
            <p:ph type="title"/>
          </p:nvPr>
        </p:nvSpPr>
        <p:spPr>
          <a:xfrm>
            <a:off x="845888" y="888769"/>
            <a:ext cx="4631922" cy="2916907"/>
          </a:xfrm>
          <a:prstGeom prst="rect">
            <a:avLst/>
          </a:prstGeom>
        </p:spPr>
        <p:txBody>
          <a:bodyPr vert="horz" wrap="square" lIns="0" tIns="0" rIns="0" bIns="0" rtlCol="0" anchor="b" anchorCtr="0">
            <a:noAutofit/>
          </a:bodyPr>
          <a:lstStyle>
            <a:lvl1pPr marL="0" algn="l" defTabSz="685754" rtl="0" eaLnBrk="1" latinLnBrk="0" hangingPunct="1">
              <a:lnSpc>
                <a:spcPct val="90000"/>
              </a:lnSpc>
              <a:spcBef>
                <a:spcPct val="0"/>
              </a:spcBef>
              <a:buNone/>
              <a:defRPr lang="en-US" sz="4800" b="0" kern="1200" cap="none" spc="-74" baseline="0" dirty="0">
                <a:ln w="3175">
                  <a:noFill/>
                </a:ln>
                <a:solidFill>
                  <a:schemeClr val="tx1"/>
                </a:solidFill>
                <a:effectLst/>
                <a:latin typeface="+mj-lt"/>
                <a:ea typeface="+mn-ea"/>
                <a:cs typeface="Arial" panose="020B0604020202020204" pitchFamily="34" charset="0"/>
              </a:defRPr>
            </a:lvl1pPr>
          </a:lstStyle>
          <a:p>
            <a:r>
              <a:rPr lang="en-US" dirty="0"/>
              <a:t>Click to edit Master title style</a:t>
            </a:r>
          </a:p>
        </p:txBody>
      </p:sp>
      <p:sp>
        <p:nvSpPr>
          <p:cNvPr id="3" name="Rectangle 2"/>
          <p:cNvSpPr/>
          <p:nvPr userDrawn="1"/>
        </p:nvSpPr>
        <p:spPr bwMode="auto">
          <a:xfrm>
            <a:off x="4495800" y="6412817"/>
            <a:ext cx="4267200" cy="292783"/>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Tree>
    <p:extLst>
      <p:ext uri="{BB962C8B-B14F-4D97-AF65-F5344CB8AC3E}">
        <p14:creationId xmlns:p14="http://schemas.microsoft.com/office/powerpoint/2010/main" val="335170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referred text layout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354138"/>
            <a:ext cx="3886200"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5" name="Title 4"/>
          <p:cNvSpPr>
            <a:spLocks noGrp="1"/>
          </p:cNvSpPr>
          <p:nvPr>
            <p:ph type="title"/>
          </p:nvPr>
        </p:nvSpPr>
        <p:spPr/>
        <p:txBody>
          <a:bodyPr/>
          <a:lstStyle/>
          <a:p>
            <a:r>
              <a:rPr lang="en-US"/>
              <a:t>Click to edit Master title style</a:t>
            </a:r>
            <a:endParaRPr lang="en-US" dirty="0"/>
          </a:p>
        </p:txBody>
      </p:sp>
      <p:sp>
        <p:nvSpPr>
          <p:cNvPr id="6" name="Text Placeholder 3"/>
          <p:cNvSpPr>
            <a:spLocks noGrp="1"/>
          </p:cNvSpPr>
          <p:nvPr>
            <p:ph type="body" sz="quarter" idx="12"/>
          </p:nvPr>
        </p:nvSpPr>
        <p:spPr>
          <a:xfrm>
            <a:off x="4786539" y="1354138"/>
            <a:ext cx="4060825" cy="4792662"/>
          </a:xfrm>
        </p:spPr>
        <p:txBody>
          <a:bodyPr/>
          <a:lstStyle>
            <a:lvl2pPr marL="0" indent="0">
              <a:buNone/>
              <a:defRPr>
                <a:solidFill>
                  <a:schemeClr val="tx1"/>
                </a:solidFill>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16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1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lang="en-US" smtClean="0"/>
              <a:pPr algn="r"/>
              <a:t>‹#›</a:t>
            </a:fld>
            <a:endParaRPr lang="en-US" dirty="0"/>
          </a:p>
        </p:txBody>
      </p:sp>
      <p:sp>
        <p:nvSpPr>
          <p:cNvPr id="5" name="Text Placeholder 4"/>
          <p:cNvSpPr>
            <a:spLocks noGrp="1"/>
          </p:cNvSpPr>
          <p:nvPr>
            <p:ph type="body" sz="quarter" idx="11"/>
          </p:nvPr>
        </p:nvSpPr>
        <p:spPr>
          <a:xfrm>
            <a:off x="457200" y="1354138"/>
            <a:ext cx="388620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2"/>
          </p:nvPr>
        </p:nvSpPr>
        <p:spPr>
          <a:xfrm>
            <a:off x="4788127" y="1354138"/>
            <a:ext cx="4059237"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3826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5" name="Text Placeholder 4"/>
          <p:cNvSpPr>
            <a:spLocks noGrp="1"/>
          </p:cNvSpPr>
          <p:nvPr>
            <p:ph type="body" sz="quarter" idx="11"/>
          </p:nvPr>
        </p:nvSpPr>
        <p:spPr>
          <a:xfrm>
            <a:off x="457200" y="1354138"/>
            <a:ext cx="840105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88617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1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5" name="Text Placeholder 4"/>
          <p:cNvSpPr>
            <a:spLocks noGrp="1"/>
          </p:cNvSpPr>
          <p:nvPr>
            <p:ph type="body" sz="quarter" idx="11"/>
          </p:nvPr>
        </p:nvSpPr>
        <p:spPr>
          <a:xfrm>
            <a:off x="457200" y="1354138"/>
            <a:ext cx="3886200"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2"/>
          </p:nvPr>
        </p:nvSpPr>
        <p:spPr>
          <a:xfrm>
            <a:off x="4788127" y="1354138"/>
            <a:ext cx="4059237" cy="4792662"/>
          </a:xfrm>
        </p:spPr>
        <p:txBody>
          <a:bodyPr/>
          <a:lstStyle>
            <a:lvl2pPr marL="171450" indent="-171450">
              <a:defRPr/>
            </a:lvl2pPr>
            <a:lvl3pPr marL="403225" indent="-165100">
              <a:defRPr/>
            </a:lvl3pPr>
            <a:lvl4pPr marL="628650" indent="-171450">
              <a:defRPr/>
            </a:lvl4pPr>
            <a:lvl5pPr marL="914400" indent="-2270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71595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1671415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667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Tree>
    <p:extLst>
      <p:ext uri="{BB962C8B-B14F-4D97-AF65-F5344CB8AC3E}">
        <p14:creationId xmlns:p14="http://schemas.microsoft.com/office/powerpoint/2010/main" val="31347338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2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199" y="1354138"/>
            <a:ext cx="3886201"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Content Placeholder 2"/>
          <p:cNvSpPr>
            <a:spLocks noGrp="1"/>
          </p:cNvSpPr>
          <p:nvPr>
            <p:ph idx="13"/>
          </p:nvPr>
        </p:nvSpPr>
        <p:spPr>
          <a:xfrm>
            <a:off x="4800600" y="1354138"/>
            <a:ext cx="4059238"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0336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ubtitle and content 1">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5"/>
            <a:ext cx="8402637"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6" name="Text Placeholder 5"/>
          <p:cNvSpPr>
            <a:spLocks noGrp="1"/>
          </p:cNvSpPr>
          <p:nvPr>
            <p:ph type="body" sz="quarter" idx="12"/>
          </p:nvPr>
        </p:nvSpPr>
        <p:spPr>
          <a:xfrm>
            <a:off x="457201" y="799700"/>
            <a:ext cx="8401081" cy="511175"/>
          </a:xfrm>
        </p:spPr>
        <p:txBody>
          <a:bodyPr anchor="b"/>
          <a:lstStyle>
            <a:lvl1pPr>
              <a:defRPr>
                <a:solidFill>
                  <a:schemeClr val="accent4"/>
                </a:solid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77459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ubtitle and content 1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4"/>
            <a:ext cx="3978871"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6" name="Text Placeholder 5"/>
          <p:cNvSpPr>
            <a:spLocks noGrp="1"/>
          </p:cNvSpPr>
          <p:nvPr>
            <p:ph type="body" sz="quarter" idx="12"/>
          </p:nvPr>
        </p:nvSpPr>
        <p:spPr>
          <a:xfrm>
            <a:off x="457201" y="803475"/>
            <a:ext cx="8401049" cy="511175"/>
          </a:xfrm>
        </p:spPr>
        <p:txBody>
          <a:bodyPr anchor="b"/>
          <a:lstStyle>
            <a:lvl1pPr>
              <a:defRPr>
                <a:solidFill>
                  <a:schemeClr val="accent4"/>
                </a:solidFill>
              </a:defRPr>
            </a:lvl1pPr>
          </a:lstStyle>
          <a:p>
            <a:pPr lvl="0"/>
            <a:r>
              <a:rPr lang="en-US"/>
              <a:t>Click to edit Master text styles</a:t>
            </a:r>
          </a:p>
        </p:txBody>
      </p:sp>
      <p:sp>
        <p:nvSpPr>
          <p:cNvPr id="7" name="Text Placeholder 3"/>
          <p:cNvSpPr>
            <a:spLocks noGrp="1"/>
          </p:cNvSpPr>
          <p:nvPr>
            <p:ph type="body" sz="quarter" idx="13"/>
          </p:nvPr>
        </p:nvSpPr>
        <p:spPr>
          <a:xfrm>
            <a:off x="4786539" y="1781174"/>
            <a:ext cx="4060825"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82249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ub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387" y="1781175"/>
            <a:ext cx="8396863"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6085547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subtitle and content 2 - 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551" y="1781175"/>
            <a:ext cx="3975730"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Text Placeholder 4"/>
          <p:cNvSpPr>
            <a:spLocks noGrp="1"/>
          </p:cNvSpPr>
          <p:nvPr>
            <p:ph type="body" sz="quarter" idx="13"/>
          </p:nvPr>
        </p:nvSpPr>
        <p:spPr>
          <a:xfrm>
            <a:off x="460551" y="914400"/>
            <a:ext cx="8397700" cy="403225"/>
          </a:xfrm>
        </p:spPr>
        <p:txBody>
          <a:bodyPr anchor="b"/>
          <a:lstStyle>
            <a:lvl1pPr>
              <a:defRPr>
                <a:solidFill>
                  <a:schemeClr val="accent4"/>
                </a:solidFill>
              </a:defRPr>
            </a:lvl1pPr>
          </a:lstStyle>
          <a:p>
            <a:pPr lvl="0"/>
            <a:r>
              <a:rPr lang="en-US"/>
              <a:t>Click to edit Master text styles</a:t>
            </a:r>
          </a:p>
        </p:txBody>
      </p:sp>
      <p:sp>
        <p:nvSpPr>
          <p:cNvPr id="7" name="Content Placeholder 2"/>
          <p:cNvSpPr>
            <a:spLocks noGrp="1"/>
          </p:cNvSpPr>
          <p:nvPr>
            <p:ph idx="14"/>
          </p:nvPr>
        </p:nvSpPr>
        <p:spPr>
          <a:xfrm>
            <a:off x="4788126" y="1781175"/>
            <a:ext cx="4059238" cy="4344988"/>
          </a:xfrm>
        </p:spPr>
        <p:txBody>
          <a:bodyPr/>
          <a:lstStyle>
            <a:lvl1pPr>
              <a:defRPr b="1">
                <a:solidFill>
                  <a:schemeClr val="accent4"/>
                </a:solidFill>
              </a:defRPr>
            </a:lvl1pPr>
            <a:lvl2pPr marL="176213" indent="-176213">
              <a:spcBef>
                <a:spcPts val="0"/>
              </a:spcBef>
              <a:spcAft>
                <a:spcPts val="600"/>
              </a:spcAft>
              <a:defRPr/>
            </a:lvl2pPr>
            <a:lvl3pPr marL="403225" indent="-165100">
              <a:spcBef>
                <a:spcPts val="0"/>
              </a:spcBef>
              <a:spcAft>
                <a:spcPts val="600"/>
              </a:spcAft>
              <a:defRPr/>
            </a:lvl3pPr>
            <a:lvl4pPr marL="628650" indent="-171450">
              <a:spcBef>
                <a:spcPts val="0"/>
              </a:spcBef>
              <a:spcAft>
                <a:spcPts val="400"/>
              </a:spcAft>
              <a:defRPr/>
            </a:lvl4pPr>
            <a:lvl5pPr marL="914400" indent="-227013">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107965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ubtitle and content 3">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Text Placeholder 4"/>
          <p:cNvSpPr>
            <a:spLocks noGrp="1"/>
          </p:cNvSpPr>
          <p:nvPr>
            <p:ph type="body" sz="quarter" idx="13"/>
          </p:nvPr>
        </p:nvSpPr>
        <p:spPr>
          <a:xfrm>
            <a:off x="457201" y="914400"/>
            <a:ext cx="8401049"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57201" y="1781174"/>
            <a:ext cx="8401049"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733349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and content 3 - 2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Text Placeholder 4"/>
          <p:cNvSpPr>
            <a:spLocks noGrp="1"/>
          </p:cNvSpPr>
          <p:nvPr>
            <p:ph type="body" sz="quarter" idx="13"/>
          </p:nvPr>
        </p:nvSpPr>
        <p:spPr>
          <a:xfrm>
            <a:off x="463951" y="914400"/>
            <a:ext cx="8394681" cy="403225"/>
          </a:xfrm>
        </p:spPr>
        <p:txBody>
          <a:bodyPr anchor="b"/>
          <a:lstStyle>
            <a:lvl1pPr>
              <a:defRPr>
                <a:solidFill>
                  <a:schemeClr val="accent4"/>
                </a:solidFill>
              </a:defRPr>
            </a:lvl1pPr>
          </a:lstStyle>
          <a:p>
            <a:pPr lvl="0"/>
            <a:r>
              <a:rPr lang="en-US"/>
              <a:t>Click to edit Master text styles</a:t>
            </a:r>
          </a:p>
        </p:txBody>
      </p:sp>
      <p:sp>
        <p:nvSpPr>
          <p:cNvPr id="7" name="Text Placeholder 6"/>
          <p:cNvSpPr>
            <a:spLocks noGrp="1"/>
          </p:cNvSpPr>
          <p:nvPr>
            <p:ph type="body" sz="quarter" idx="14"/>
          </p:nvPr>
        </p:nvSpPr>
        <p:spPr>
          <a:xfrm>
            <a:off x="462818" y="1781174"/>
            <a:ext cx="3974301"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6"/>
          <p:cNvSpPr>
            <a:spLocks noGrp="1"/>
          </p:cNvSpPr>
          <p:nvPr>
            <p:ph type="body" sz="quarter" idx="15"/>
          </p:nvPr>
        </p:nvSpPr>
        <p:spPr>
          <a:xfrm>
            <a:off x="4799013" y="1781174"/>
            <a:ext cx="4059237" cy="4365625"/>
          </a:xfrm>
        </p:spPr>
        <p:txBody>
          <a:bodyPr/>
          <a:lstStyle>
            <a:lvl1pPr marL="228600" indent="-228600">
              <a:buClr>
                <a:schemeClr val="accent1"/>
              </a:buClr>
              <a:buFont typeface="Arial" panose="020B0604020202020204" pitchFamily="34" charset="0"/>
              <a:buChar char="•"/>
              <a:defRPr>
                <a:solidFill>
                  <a:schemeClr val="tx1"/>
                </a:solidFill>
              </a:defRPr>
            </a:lvl1pPr>
            <a:lvl2pPr marL="457200" indent="-173038">
              <a:buClr>
                <a:schemeClr val="tx1"/>
              </a:buCl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2040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41515111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78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Tree>
    <p:extLst>
      <p:ext uri="{BB962C8B-B14F-4D97-AF65-F5344CB8AC3E}">
        <p14:creationId xmlns:p14="http://schemas.microsoft.com/office/powerpoint/2010/main" val="9183417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707559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769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98034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5" name="Text Placeholder 4"/>
          <p:cNvSpPr>
            <a:spLocks noGrp="1"/>
          </p:cNvSpPr>
          <p:nvPr>
            <p:ph type="body" sz="quarter" idx="13"/>
          </p:nvPr>
        </p:nvSpPr>
        <p:spPr>
          <a:xfrm>
            <a:off x="463167" y="914400"/>
            <a:ext cx="8404709" cy="403225"/>
          </a:xfrm>
        </p:spPr>
        <p:txBody>
          <a:bodyPr anchor="b"/>
          <a:lstStyle>
            <a:lvl1pPr>
              <a:defRPr>
                <a:solidFill>
                  <a:schemeClr val="accent4"/>
                </a:solidFill>
              </a:defRPr>
            </a:lvl1pPr>
          </a:lstStyle>
          <a:p>
            <a:pPr lvl="0"/>
            <a:r>
              <a:rPr lang="en-US"/>
              <a:t>Click to edit Master text styles</a:t>
            </a:r>
          </a:p>
        </p:txBody>
      </p:sp>
      <p:sp>
        <p:nvSpPr>
          <p:cNvPr id="3" name="Title 2"/>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457200" y="1423377"/>
            <a:ext cx="840105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2649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Tree>
    <p:extLst>
      <p:ext uri="{BB962C8B-B14F-4D97-AF65-F5344CB8AC3E}">
        <p14:creationId xmlns:p14="http://schemas.microsoft.com/office/powerpoint/2010/main" val="18825572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no logo">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717280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Developer code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335994"/>
            <a:ext cx="8401050" cy="3540805"/>
          </a:xfrm>
        </p:spPr>
        <p:txBody>
          <a:bodyPr/>
          <a:lstStyle>
            <a:lvl1pPr marL="0" indent="0">
              <a:buNone/>
              <a:defRPr sz="2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254786" indent="0">
              <a:buNone/>
              <a:defRPr sz="16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429804" indent="0">
              <a:buNone/>
              <a:defRPr sz="14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598869" indent="0">
              <a:buNone/>
              <a:defRPr sz="12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772695" indent="0">
              <a:buNone/>
              <a:defRPr sz="11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p>
            <a:pPr algn="r"/>
            <a:fld id="{F18F5FCC-583C-47C6-9953-2F6AD74D46AE}" type="slidenum">
              <a:rPr>
                <a:solidFill>
                  <a:srgbClr val="000000"/>
                </a:solidFill>
              </a:rPr>
              <a:pPr algn="r"/>
              <a:t>‹#›</a:t>
            </a:fld>
            <a:endParaRPr dirty="0">
              <a:solidFill>
                <a:srgbClr val="000000"/>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838299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Notes slide Layout">
    <p:bg bwMode="black">
      <p:bgPr>
        <a:solidFill>
          <a:srgbClr val="000000"/>
        </a:solid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hasCustomPrompt="1"/>
          </p:nvPr>
        </p:nvSpPr>
        <p:spPr>
          <a:xfrm>
            <a:off x="1" y="6238876"/>
            <a:ext cx="9144001" cy="619125"/>
          </a:xfrm>
          <a:prstGeom prst="rect">
            <a:avLst/>
          </a:prstGeom>
          <a:solidFill>
            <a:srgbClr val="FFFF99"/>
          </a:solidFill>
        </p:spPr>
        <p:txBody>
          <a:bodyPr wrap="square" lIns="152410" tIns="76206" rIns="152410" bIns="76206" anchor="b" anchorCtr="0">
            <a:noAutofit/>
          </a:bodyPr>
          <a:lstStyle>
            <a:lvl1pPr algn="r">
              <a:buFont typeface="Arial" pitchFamily="34" charset="0"/>
              <a:buNone/>
              <a:defRPr sz="3100" spc="-37" baseline="0">
                <a:gradFill>
                  <a:gsLst>
                    <a:gs pos="0">
                      <a:srgbClr val="000000"/>
                    </a:gs>
                    <a:gs pos="100000">
                      <a:srgbClr val="000000"/>
                    </a:gs>
                  </a:gsLst>
                  <a:lin ang="5400000" scaled="0"/>
                </a:gradFill>
                <a:effectLst/>
                <a:latin typeface="+mn-lt"/>
                <a:ea typeface="Segoe UI" pitchFamily="34" charset="0"/>
                <a:cs typeface="Arial" panose="020B0604020202020204" pitchFamily="34" charset="0"/>
              </a:defRPr>
            </a:lvl1pPr>
          </a:lstStyle>
          <a:p>
            <a:pPr lvl="0"/>
            <a:r>
              <a:rPr lang="en-US" dirty="0"/>
              <a:t>Next:</a:t>
            </a:r>
          </a:p>
        </p:txBody>
      </p:sp>
      <p:sp>
        <p:nvSpPr>
          <p:cNvPr id="7" name="Text Placeholder 6"/>
          <p:cNvSpPr>
            <a:spLocks noGrp="1"/>
          </p:cNvSpPr>
          <p:nvPr>
            <p:ph type="body" sz="quarter" idx="12"/>
          </p:nvPr>
        </p:nvSpPr>
        <p:spPr>
          <a:xfrm>
            <a:off x="457201" y="1354138"/>
            <a:ext cx="8574087" cy="4360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0607308"/>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spid="_x0000_s6872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3" y="1625"/>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8" y="4879406"/>
            <a:ext cx="5036085" cy="484305"/>
            <a:chOff x="1663" y="3109"/>
            <a:chExt cx="3109" cy="299"/>
          </a:xfrm>
        </p:grpSpPr>
        <p:sp>
          <p:nvSpPr>
            <p:cNvPr id="9" name="McK Document type"/>
            <p:cNvSpPr txBox="1">
              <a:spLocks noChangeArrowheads="1"/>
            </p:cNvSpPr>
            <p:nvPr/>
          </p:nvSpPr>
          <p:spPr bwMode="auto">
            <a:xfrm>
              <a:off x="1663" y="3109"/>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8" y="2648245"/>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1"/>
            <a:ext cx="5539245" cy="215444"/>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7"/>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9191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Preferred text layou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123206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974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 name="Text Placeholder 3"/>
          <p:cNvSpPr>
            <a:spLocks noGrp="1"/>
          </p:cNvSpPr>
          <p:nvPr>
            <p:ph type="body" sz="quarter" idx="10"/>
          </p:nvPr>
        </p:nvSpPr>
        <p:spPr>
          <a:xfrm>
            <a:off x="457200" y="1354138"/>
            <a:ext cx="8401050" cy="4792662"/>
          </a:xfrm>
        </p:spPr>
        <p:txBody>
          <a:bodyPr/>
          <a:lstStyle>
            <a:lvl1pPr>
              <a:defRPr>
                <a:latin typeface="+mj-lt"/>
              </a:defRPr>
            </a:lvl1pPr>
            <a:lvl2pPr marL="0" indent="0">
              <a:buNone/>
              <a:defRPr>
                <a:solidFill>
                  <a:schemeClr val="tx1"/>
                </a:solidFill>
                <a:latin typeface="+mj-lt"/>
              </a:defRPr>
            </a:lvl2pPr>
            <a:lvl3pPr marL="171450"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p:txBody>
          <a:bodyPr/>
          <a:lstStyle>
            <a:lvl1pPr>
              <a:defRPr>
                <a:latin typeface="+mj-lt"/>
              </a:defRPr>
            </a:lvl1pPr>
          </a:lstStyle>
          <a:p>
            <a:pPr algn="r"/>
            <a:fld id="{F18F5FCC-583C-47C6-9953-2F6AD74D46AE}" type="slidenum">
              <a:rPr smtClean="0">
                <a:solidFill>
                  <a:srgbClr val="000000"/>
                </a:solidFill>
              </a:rPr>
              <a:pPr algn="r"/>
              <a:t>‹#›</a:t>
            </a:fld>
            <a:endParaRPr dirty="0">
              <a:solidFill>
                <a:srgbClr val="000000"/>
              </a:solidFill>
            </a:endParaRPr>
          </a:p>
        </p:txBody>
      </p:sp>
      <p:sp>
        <p:nvSpPr>
          <p:cNvPr id="5" name="Title 4"/>
          <p:cNvSpPr>
            <a:spLocks noGrp="1"/>
          </p:cNvSpPr>
          <p:nvPr>
            <p:ph type="title"/>
          </p:nvPr>
        </p:nvSpPr>
        <p:spPr/>
        <p:txBody>
          <a:bodyPr/>
          <a:lstStyle>
            <a:lvl1pPr>
              <a:defRPr sz="2800">
                <a:latin typeface="+mj-lt"/>
              </a:defRPr>
            </a:lvl1pPr>
          </a:lstStyle>
          <a:p>
            <a:r>
              <a:rPr lang="en-US" dirty="0"/>
              <a:t>Click to edit Master title style</a:t>
            </a:r>
          </a:p>
        </p:txBody>
      </p:sp>
    </p:spTree>
    <p:extLst>
      <p:ext uri="{BB962C8B-B14F-4D97-AF65-F5344CB8AC3E}">
        <p14:creationId xmlns:p14="http://schemas.microsoft.com/office/powerpoint/2010/main" val="3774596734"/>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076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528870" y="6553200"/>
            <a:ext cx="386530" cy="247226"/>
          </a:xfrm>
        </p:spPr>
        <p:txBody>
          <a:bodyPr/>
          <a:lstStyle>
            <a:lvl1pPr algn="r">
              <a:defRPr/>
            </a:lvl1pPr>
          </a:lstStyle>
          <a:p>
            <a:fld id="{F18F5FCC-583C-47C6-9953-2F6AD74D46AE}" type="slidenum">
              <a:rPr smtClean="0">
                <a:solidFill>
                  <a:srgbClr val="000000"/>
                </a:solidFill>
              </a:rPr>
              <a:pPr/>
              <a:t>‹#›</a:t>
            </a:fld>
            <a:endParaRPr dirty="0">
              <a:solidFill>
                <a:srgbClr val="000000"/>
              </a:solidFill>
            </a:endParaRPr>
          </a:p>
        </p:txBody>
      </p:sp>
    </p:spTree>
    <p:extLst>
      <p:ext uri="{BB962C8B-B14F-4D97-AF65-F5344CB8AC3E}">
        <p14:creationId xmlns:p14="http://schemas.microsoft.com/office/powerpoint/2010/main" val="426790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2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199" y="1354138"/>
            <a:ext cx="3886201"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r">
              <a:defRPr/>
            </a:lvl1pPr>
          </a:lstStyle>
          <a:p>
            <a:fld id="{F18F5FCC-583C-47C6-9953-2F6AD74D46AE}" type="slidenum">
              <a:rPr lang="en-US" smtClean="0"/>
              <a:pPr/>
              <a:t>‹#›</a:t>
            </a:fld>
            <a:endParaRPr lang="en-US" dirty="0"/>
          </a:p>
        </p:txBody>
      </p:sp>
      <p:sp>
        <p:nvSpPr>
          <p:cNvPr id="5" name="Content Placeholder 2"/>
          <p:cNvSpPr>
            <a:spLocks noGrp="1"/>
          </p:cNvSpPr>
          <p:nvPr>
            <p:ph idx="13"/>
          </p:nvPr>
        </p:nvSpPr>
        <p:spPr>
          <a:xfrm>
            <a:off x="4800600" y="1354138"/>
            <a:ext cx="4059238" cy="4772025"/>
          </a:xfrm>
        </p:spPr>
        <p:txBody>
          <a:bodyPr/>
          <a:lstStyle>
            <a:lvl2pPr>
              <a:spcBef>
                <a:spcPts val="0"/>
              </a:spcBef>
              <a:spcAft>
                <a:spcPts val="600"/>
              </a:spcAft>
              <a:defRPr/>
            </a:lvl2pPr>
            <a:lvl3pPr>
              <a:spcBef>
                <a:spcPts val="0"/>
              </a:spcBef>
              <a:spcAft>
                <a:spcPts val="600"/>
              </a:spcAft>
              <a:defRPr/>
            </a:lvl3pPr>
            <a:lvl4pPr>
              <a:spcBef>
                <a:spcPts val="0"/>
              </a:spcBef>
              <a:spcAft>
                <a:spcPts val="400"/>
              </a:spcAft>
              <a:defRPr/>
            </a:lvl4pPr>
            <a:lvl5pPr>
              <a:spcBef>
                <a:spcPts val="0"/>
              </a:spcBef>
              <a:spcAft>
                <a:spcPts val="4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064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and content 1">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5"/>
            <a:ext cx="8402637"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6" name="Text Placeholder 5"/>
          <p:cNvSpPr>
            <a:spLocks noGrp="1"/>
          </p:cNvSpPr>
          <p:nvPr>
            <p:ph type="body" sz="quarter" idx="12"/>
          </p:nvPr>
        </p:nvSpPr>
        <p:spPr>
          <a:xfrm>
            <a:off x="457201" y="799700"/>
            <a:ext cx="8401081" cy="511175"/>
          </a:xfrm>
        </p:spPr>
        <p:txBody>
          <a:bodyPr anchor="b"/>
          <a:lstStyle>
            <a:lvl1pPr>
              <a:defRPr>
                <a:solidFill>
                  <a:schemeClr val="accent4"/>
                </a:solid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422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1 - 2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65238" y="1781174"/>
            <a:ext cx="3978871"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p>
            <a:pPr algn="r"/>
            <a:fld id="{F18F5FCC-583C-47C6-9953-2F6AD74D46AE}" type="slidenum">
              <a:rPr lang="en-US" smtClean="0"/>
              <a:pPr algn="r"/>
              <a:t>‹#›</a:t>
            </a:fld>
            <a:endParaRPr lang="en-US" dirty="0"/>
          </a:p>
        </p:txBody>
      </p:sp>
      <p:sp>
        <p:nvSpPr>
          <p:cNvPr id="6" name="Text Placeholder 5"/>
          <p:cNvSpPr>
            <a:spLocks noGrp="1"/>
          </p:cNvSpPr>
          <p:nvPr>
            <p:ph type="body" sz="quarter" idx="12"/>
          </p:nvPr>
        </p:nvSpPr>
        <p:spPr>
          <a:xfrm>
            <a:off x="457201" y="803475"/>
            <a:ext cx="8401049" cy="511175"/>
          </a:xfrm>
        </p:spPr>
        <p:txBody>
          <a:bodyPr anchor="b"/>
          <a:lstStyle>
            <a:lvl1pPr>
              <a:defRPr>
                <a:solidFill>
                  <a:schemeClr val="accent4"/>
                </a:solidFill>
              </a:defRPr>
            </a:lvl1pPr>
          </a:lstStyle>
          <a:p>
            <a:pPr lvl="0"/>
            <a:r>
              <a:rPr lang="en-US"/>
              <a:t>Click to edit Master text styles</a:t>
            </a:r>
          </a:p>
        </p:txBody>
      </p:sp>
      <p:sp>
        <p:nvSpPr>
          <p:cNvPr id="7" name="Text Placeholder 3"/>
          <p:cNvSpPr>
            <a:spLocks noGrp="1"/>
          </p:cNvSpPr>
          <p:nvPr>
            <p:ph type="body" sz="quarter" idx="13"/>
          </p:nvPr>
        </p:nvSpPr>
        <p:spPr>
          <a:xfrm>
            <a:off x="4786539" y="1781174"/>
            <a:ext cx="4060825" cy="4365625"/>
          </a:xfrm>
        </p:spPr>
        <p:txBody>
          <a:bodyPr/>
          <a:lstStyle>
            <a:lvl1pPr>
              <a:defRPr b="1">
                <a:solidFill>
                  <a:schemeClr val="accent4"/>
                </a:solidFill>
              </a:defRPr>
            </a:lvl1pPr>
            <a:lvl2pPr marL="0" indent="0">
              <a:buNone/>
              <a:defRPr>
                <a:solidFill>
                  <a:schemeClr val="tx1"/>
                </a:solidFill>
              </a:defRPr>
            </a:lvl2pPr>
            <a:lvl3pPr marL="168275" marR="0" indent="0" algn="l" defTabSz="685754" rtl="0" eaLnBrk="1" fontAlgn="auto" latinLnBrk="0" hangingPunct="1">
              <a:lnSpc>
                <a:spcPct val="95000"/>
              </a:lnSpc>
              <a:spcBef>
                <a:spcPts val="600"/>
              </a:spcBef>
              <a:spcAft>
                <a:spcPts val="400"/>
              </a:spcAft>
              <a:buClrTx/>
              <a:buSzPct val="90000"/>
              <a:buFont typeface="Arial" pitchFamily="34" charset="0"/>
              <a:buNone/>
              <a:tabLst/>
              <a:defRPr lang="en-US" sz="1800" kern="1200" spc="0" baseline="0" dirty="0" smtClean="0">
                <a:solidFill>
                  <a:schemeClr val="tx1"/>
                </a:solidFill>
                <a:latin typeface="+mj-lt"/>
                <a:ea typeface="+mn-ea"/>
                <a:cs typeface="+mn-cs"/>
              </a:defRPr>
            </a:lvl3pPr>
            <a:lvl4pPr marL="166688" indent="-166688">
              <a:buClr>
                <a:schemeClr val="accent1"/>
              </a:buClr>
              <a:defRPr>
                <a:solidFill>
                  <a:schemeClr val="tx1"/>
                </a:solidFill>
              </a:defRPr>
            </a:lvl4pPr>
            <a:lvl5pPr marL="403225" indent="-17145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8376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image" Target="../media/image7.emf"/><Relationship Id="rId3" Type="http://schemas.openxmlformats.org/officeDocument/2006/relationships/slideLayout" Target="../slideLayouts/slideLayout25.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oleObject" Target="../embeddings/oleObject6.bin"/><Relationship Id="rId2" Type="http://schemas.openxmlformats.org/officeDocument/2006/relationships/slideLayout" Target="../slideLayouts/slideLayout24.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slideLayout" Target="../slideLayouts/slideLayout23.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5" Type="http://schemas.openxmlformats.org/officeDocument/2006/relationships/vmlDrawing" Target="../drawings/vmlDrawing6.vml"/><Relationship Id="rId15" Type="http://schemas.openxmlformats.org/officeDocument/2006/relationships/tags" Target="../tags/tag20.xml"/><Relationship Id="rId23" Type="http://schemas.openxmlformats.org/officeDocument/2006/relationships/tags" Target="../tags/tag28.xml"/><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heme" Target="../theme/theme2.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image" Target="../media/image1.emf"/><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oleObject" Target="../embeddings/oleObject9.bin"/><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tags" Target="../tags/tag32.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vmlDrawing" Target="../drawings/vmlDrawing9.v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oleObject" Target="../embeddings/oleObject14.bin"/><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tags" Target="../tags/tag37.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vmlDrawing" Target="../drawings/vmlDrawing14.v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theme" Target="../theme/theme4.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extLst>
              <p:ext uri="{D42A27DB-BD31-4B8C-83A1-F6EECF244321}">
                <p14:modId xmlns:p14="http://schemas.microsoft.com/office/powerpoint/2010/main" val="15137045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86" name="think-cell Slide" r:id="rId26" imgW="270" imgH="270" progId="TCLayout.ActiveDocument.1">
                  <p:embed/>
                </p:oleObj>
              </mc:Choice>
              <mc:Fallback>
                <p:oleObj name="think-cell Slide" r:id="rId26" imgW="270" imgH="270" progId="TCLayout.ActiveDocument.1">
                  <p:embed/>
                  <p:pic>
                    <p:nvPicPr>
                      <p:cNvPr id="0" name=""/>
                      <p:cNvPicPr/>
                      <p:nvPr/>
                    </p:nvPicPr>
                    <p:blipFill>
                      <a:blip r:embed="rId27"/>
                      <a:stretch>
                        <a:fillRect/>
                      </a:stretch>
                    </p:blipFill>
                    <p:spPr>
                      <a:xfrm>
                        <a:off x="1588" y="1588"/>
                        <a:ext cx="1587" cy="1587"/>
                      </a:xfrm>
                      <a:prstGeom prst="rect">
                        <a:avLst/>
                      </a:prstGeom>
                    </p:spPr>
                  </p:pic>
                </p:oleObj>
              </mc:Fallback>
            </mc:AlternateContent>
          </a:graphicData>
        </a:graphic>
      </p:graphicFrame>
      <p:grpSp>
        <p:nvGrpSpPr>
          <p:cNvPr id="9" name="Group 8"/>
          <p:cNvGrpSpPr/>
          <p:nvPr userDrawn="1"/>
        </p:nvGrpSpPr>
        <p:grpSpPr bwMode="ltGray">
          <a:xfrm>
            <a:off x="4" y="6565691"/>
            <a:ext cx="9143999" cy="292313"/>
            <a:chOff x="-476250" y="1078229"/>
            <a:chExt cx="9437688" cy="475297"/>
          </a:xfrm>
        </p:grpSpPr>
        <p:sp>
          <p:nvSpPr>
            <p:cNvPr id="10"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sp>
          <p:nvSpPr>
            <p:cNvPr id="11"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sp>
          <p:nvSpPr>
            <p:cNvPr id="12"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grpSp>
      <p:sp>
        <p:nvSpPr>
          <p:cNvPr id="2" name="Title Placeholder 1"/>
          <p:cNvSpPr>
            <a:spLocks noGrp="1"/>
          </p:cNvSpPr>
          <p:nvPr>
            <p:ph type="title"/>
          </p:nvPr>
        </p:nvSpPr>
        <p:spPr>
          <a:xfrm>
            <a:off x="373569" y="152400"/>
            <a:ext cx="8396863" cy="460099"/>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373569" y="990600"/>
            <a:ext cx="8396863" cy="51355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28870" y="6553200"/>
            <a:ext cx="386530" cy="247226"/>
          </a:xfrm>
          <a:prstGeom prst="rect">
            <a:avLst/>
          </a:prstGeom>
        </p:spPr>
        <p:txBody>
          <a:bodyPr vert="horz" wrap="none" lIns="0" tIns="0" rIns="0" bIns="0" rtlCol="0" anchor="ctr"/>
          <a:lstStyle>
            <a:lvl1pPr>
              <a:defRPr lang="en-US" sz="1200" b="0" smtClean="0">
                <a:latin typeface="+mj-lt"/>
                <a:cs typeface="Arial" pitchFamily="34" charset="0"/>
              </a:defRPr>
            </a:lvl1pPr>
          </a:lstStyle>
          <a:p>
            <a:pPr algn="r"/>
            <a:fld id="{F18F5FCC-583C-47C6-9953-2F6AD74D46AE}" type="slidenum">
              <a:rPr lang="en-US" smtClean="0"/>
              <a:pPr algn="r"/>
              <a:t>‹#›</a:t>
            </a:fld>
            <a:endParaRPr lang="en-US" dirty="0"/>
          </a:p>
        </p:txBody>
      </p:sp>
    </p:spTree>
    <p:extLst>
      <p:ext uri="{BB962C8B-B14F-4D97-AF65-F5344CB8AC3E}">
        <p14:creationId xmlns:p14="http://schemas.microsoft.com/office/powerpoint/2010/main" val="966498941"/>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84" r:id="rId3"/>
    <p:sldLayoutId id="2147483666" r:id="rId4"/>
    <p:sldLayoutId id="2147483685" r:id="rId5"/>
    <p:sldLayoutId id="2147483650" r:id="rId6"/>
    <p:sldLayoutId id="2147483686" r:id="rId7"/>
    <p:sldLayoutId id="2147483669" r:id="rId8"/>
    <p:sldLayoutId id="2147483687" r:id="rId9"/>
    <p:sldLayoutId id="2147483668" r:id="rId10"/>
    <p:sldLayoutId id="2147483688" r:id="rId11"/>
    <p:sldLayoutId id="2147483671" r:id="rId12"/>
    <p:sldLayoutId id="2147483689" r:id="rId13"/>
    <p:sldLayoutId id="2147483654" r:id="rId14"/>
    <p:sldLayoutId id="2147483691" r:id="rId15"/>
    <p:sldLayoutId id="2147483655" r:id="rId16"/>
    <p:sldLayoutId id="2147483670" r:id="rId17"/>
    <p:sldLayoutId id="2147483681" r:id="rId18"/>
    <p:sldLayoutId id="2147483682" r:id="rId19"/>
    <p:sldLayoutId id="2147483704" r:id="rId20"/>
    <p:sldLayoutId id="2147483709" r:id="rId21"/>
    <p:sldLayoutId id="2147483756" r:id="rId22"/>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None/>
        <a:defRPr sz="2400" kern="1200">
          <a:solidFill>
            <a:schemeClr val="tx2"/>
          </a:solidFill>
          <a:latin typeface="+mj-lt"/>
          <a:ea typeface="+mn-ea"/>
          <a:cs typeface="+mn-cs"/>
        </a:defRPr>
      </a:lvl1pPr>
      <a:lvl2pPr marL="398463" indent="-17145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2pPr>
      <a:lvl3pPr marL="628650" indent="-165100" algn="l" defTabSz="914400" rtl="0" eaLnBrk="1" latinLnBrk="0" hangingPunct="1">
        <a:lnSpc>
          <a:spcPct val="100000"/>
        </a:lnSpc>
        <a:spcBef>
          <a:spcPts val="0"/>
        </a:spcBef>
        <a:spcAft>
          <a:spcPts val="0"/>
        </a:spcAft>
        <a:buFont typeface="Arial" panose="020B0604020202020204" pitchFamily="34" charset="0"/>
        <a:buChar char="–"/>
        <a:defRPr sz="1800" kern="1200">
          <a:solidFill>
            <a:schemeClr val="tx1"/>
          </a:solidFill>
          <a:latin typeface="+mj-lt"/>
          <a:ea typeface="+mn-ea"/>
          <a:cs typeface="+mn-cs"/>
        </a:defRPr>
      </a:lvl3pPr>
      <a:lvl4pPr marL="855663" indent="-171450" algn="l" defTabSz="914400" rtl="0" eaLnBrk="1" latinLnBrk="0" hangingPunct="1">
        <a:lnSpc>
          <a:spcPct val="100000"/>
        </a:lnSpc>
        <a:spcBef>
          <a:spcPts val="0"/>
        </a:spcBef>
        <a:spcAft>
          <a:spcPts val="0"/>
        </a:spcAft>
        <a:buFont typeface="Arial" panose="020B0604020202020204" pitchFamily="34" charset="0"/>
        <a:buChar char="•"/>
        <a:defRPr sz="1600" kern="1200">
          <a:solidFill>
            <a:schemeClr val="tx1"/>
          </a:solidFill>
          <a:latin typeface="+mj-lt"/>
          <a:ea typeface="+mn-ea"/>
          <a:cs typeface="+mn-cs"/>
        </a:defRPr>
      </a:lvl4pPr>
      <a:lvl5pPr marL="1139825" indent="-227013" algn="l" defTabSz="914400" rtl="0" eaLnBrk="1" latinLnBrk="0" hangingPunct="1">
        <a:lnSpc>
          <a:spcPct val="100000"/>
        </a:lnSpc>
        <a:spcBef>
          <a:spcPts val="0"/>
        </a:spcBef>
        <a:spcAft>
          <a:spcPts val="0"/>
        </a:spcAft>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394973607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8751" name="think-cell Slide" r:id="rId25" imgW="270" imgH="270" progId="TCLayout.ActiveDocument.1">
                  <p:embed/>
                </p:oleObj>
              </mc:Choice>
              <mc:Fallback>
                <p:oleObj name="think-cell Slide" r:id="rId25" imgW="270" imgH="270" progId="TCLayout.ActiveDocument.1">
                  <p:embed/>
                  <p:pic>
                    <p:nvPicPr>
                      <p:cNvPr id="0" name=""/>
                      <p:cNvPicPr/>
                      <p:nvPr/>
                    </p:nvPicPr>
                    <p:blipFill>
                      <a:blip r:embed="rId26"/>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userDrawn="1">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userDrawn="1">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1. On-page tracker" hidden="1"/>
          <p:cNvSpPr>
            <a:spLocks noChangeArrowheads="1"/>
          </p:cNvSpPr>
          <p:nvPr userDrawn="1"/>
        </p:nvSpPr>
        <p:spPr bwMode="auto">
          <a:xfrm>
            <a:off x="174944" y="27536"/>
            <a:ext cx="894706"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28" dirty="0">
                <a:solidFill>
                  <a:srgbClr val="808080"/>
                </a:solidFill>
              </a:rPr>
              <a:t>TRACKER</a:t>
            </a:r>
          </a:p>
        </p:txBody>
      </p:sp>
      <p:sp>
        <p:nvSpPr>
          <p:cNvPr id="11" name="3. Unit of measure" hidden="1"/>
          <p:cNvSpPr txBox="1">
            <a:spLocks noChangeArrowheads="1"/>
          </p:cNvSpPr>
          <p:nvPr userDrawn="1"/>
        </p:nvSpPr>
        <p:spPr bwMode="auto">
          <a:xfrm>
            <a:off x="174944" y="542617"/>
            <a:ext cx="8053675" cy="25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32" dirty="0">
                <a:solidFill>
                  <a:srgbClr val="808080"/>
                </a:solidFill>
                <a:latin typeface="Arial"/>
              </a:rPr>
              <a:t>Unit of measure</a:t>
            </a:r>
          </a:p>
        </p:txBody>
      </p:sp>
      <p:grpSp>
        <p:nvGrpSpPr>
          <p:cNvPr id="12" name="Slide Elements" hidden="1"/>
          <p:cNvGrpSpPr>
            <a:grpSpLocks/>
          </p:cNvGrpSpPr>
          <p:nvPr userDrawn="1"/>
        </p:nvGrpSpPr>
        <p:grpSpPr bwMode="auto">
          <a:xfrm>
            <a:off x="174944" y="6083151"/>
            <a:ext cx="8799129" cy="416275"/>
            <a:chOff x="75" y="3893"/>
            <a:chExt cx="689" cy="257"/>
          </a:xfrm>
        </p:grpSpPr>
        <p:sp>
          <p:nvSpPr>
            <p:cNvPr id="13" name="4. Footnote"/>
            <p:cNvSpPr txBox="1">
              <a:spLocks noChangeArrowheads="1"/>
            </p:cNvSpPr>
            <p:nvPr/>
          </p:nvSpPr>
          <p:spPr bwMode="auto">
            <a:xfrm>
              <a:off x="75" y="3893"/>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20" dirty="0">
                  <a:solidFill>
                    <a:srgbClr val="000000"/>
                  </a:solidFill>
                  <a:latin typeface="Arial"/>
                </a:rPr>
                <a:t>1 Footnote</a:t>
              </a:r>
            </a:p>
          </p:txBody>
        </p:sp>
        <p:sp>
          <p:nvSpPr>
            <p:cNvPr id="14" name="5. Source"/>
            <p:cNvSpPr>
              <a:spLocks noChangeArrowheads="1"/>
            </p:cNvSpPr>
            <p:nvPr/>
          </p:nvSpPr>
          <p:spPr bwMode="auto">
            <a:xfrm>
              <a:off x="75" y="4051"/>
              <a:ext cx="689" cy="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a:tabLst>
                  <a:tab pos="625148" algn="l"/>
                </a:tabLst>
              </a:pPr>
              <a:r>
                <a:rPr lang="en-US" sz="1020" dirty="0">
                  <a:solidFill>
                    <a:srgbClr val="000000"/>
                  </a:solidFill>
                </a:rPr>
                <a:t>SOURCE: Source</a:t>
              </a:r>
            </a:p>
          </p:txBody>
        </p:sp>
      </p:grpSp>
      <p:grpSp>
        <p:nvGrpSpPr>
          <p:cNvPr id="15" name="ACET" hidden="1"/>
          <p:cNvGrpSpPr>
            <a:grpSpLocks/>
          </p:cNvGrpSpPr>
          <p:nvPr userDrawn="1"/>
        </p:nvGrpSpPr>
        <p:grpSpPr bwMode="auto">
          <a:xfrm>
            <a:off x="1482156" y="1072271"/>
            <a:ext cx="4350892" cy="596066"/>
            <a:chOff x="915" y="662"/>
            <a:chExt cx="2686" cy="368"/>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662"/>
              <a:ext cx="2686" cy="36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837" b="1" dirty="0">
                  <a:solidFill>
                    <a:srgbClr val="000000"/>
                  </a:solidFill>
                </a:rPr>
                <a:t>Title</a:t>
              </a:r>
            </a:p>
            <a:p>
              <a:r>
                <a:rPr lang="en-US" sz="1837" dirty="0">
                  <a:solidFill>
                    <a:srgbClr val="808080"/>
                  </a:solidFill>
                </a:rPr>
                <a:t>Unit of measure</a:t>
              </a:r>
            </a:p>
          </p:txBody>
        </p:sp>
      </p:grpSp>
      <p:grpSp>
        <p:nvGrpSpPr>
          <p:cNvPr id="63" name="LegendBoxes" hidden="1"/>
          <p:cNvGrpSpPr>
            <a:grpSpLocks/>
          </p:cNvGrpSpPr>
          <p:nvPr userDrawn="1"/>
        </p:nvGrpSpPr>
        <p:grpSpPr bwMode="auto">
          <a:xfrm>
            <a:off x="7449477" y="275438"/>
            <a:ext cx="788863" cy="1022061"/>
            <a:chOff x="4936" y="176"/>
            <a:chExt cx="487" cy="631"/>
          </a:xfrm>
        </p:grpSpPr>
        <p:sp>
          <p:nvSpPr>
            <p:cNvPr id="64" name="Legend1"/>
            <p:cNvSpPr>
              <a:spLocks noChangeArrowheads="1"/>
            </p:cNvSpPr>
            <p:nvPr/>
          </p:nvSpPr>
          <p:spPr bwMode="auto">
            <a:xfrm>
              <a:off x="5096" y="176"/>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66" name="Legend2"/>
            <p:cNvSpPr>
              <a:spLocks noChangeArrowheads="1"/>
            </p:cNvSpPr>
            <p:nvPr/>
          </p:nvSpPr>
          <p:spPr bwMode="auto">
            <a:xfrm>
              <a:off x="5096" y="346"/>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68" name="Legend3"/>
            <p:cNvSpPr>
              <a:spLocks noChangeArrowheads="1"/>
            </p:cNvSpPr>
            <p:nvPr/>
          </p:nvSpPr>
          <p:spPr bwMode="auto">
            <a:xfrm>
              <a:off x="5096" y="517"/>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70" name="Legend4"/>
            <p:cNvSpPr>
              <a:spLocks noChangeArrowheads="1"/>
            </p:cNvSpPr>
            <p:nvPr/>
          </p:nvSpPr>
          <p:spPr bwMode="auto">
            <a:xfrm>
              <a:off x="5096" y="688"/>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grpSp>
        <p:nvGrpSpPr>
          <p:cNvPr id="72" name="LegendLines" hidden="1"/>
          <p:cNvGrpSpPr>
            <a:grpSpLocks/>
          </p:cNvGrpSpPr>
          <p:nvPr userDrawn="1"/>
        </p:nvGrpSpPr>
        <p:grpSpPr bwMode="auto">
          <a:xfrm>
            <a:off x="7135227" y="275438"/>
            <a:ext cx="1103112" cy="749943"/>
            <a:chOff x="4750" y="176"/>
            <a:chExt cx="681" cy="463"/>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24"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24"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24" dirty="0">
                <a:solidFill>
                  <a:srgbClr val="000000"/>
                </a:solidFill>
              </a:endParaRPr>
            </a:p>
          </p:txBody>
        </p:sp>
        <p:sp>
          <p:nvSpPr>
            <p:cNvPr id="76" name="Legend1"/>
            <p:cNvSpPr>
              <a:spLocks noChangeArrowheads="1"/>
            </p:cNvSpPr>
            <p:nvPr/>
          </p:nvSpPr>
          <p:spPr bwMode="auto">
            <a:xfrm>
              <a:off x="5104" y="176"/>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77" name="Legend2"/>
            <p:cNvSpPr>
              <a:spLocks noChangeArrowheads="1"/>
            </p:cNvSpPr>
            <p:nvPr/>
          </p:nvSpPr>
          <p:spPr bwMode="auto">
            <a:xfrm>
              <a:off x="5104" y="344"/>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78" name="Legend3"/>
            <p:cNvSpPr>
              <a:spLocks noChangeArrowheads="1"/>
            </p:cNvSpPr>
            <p:nvPr/>
          </p:nvSpPr>
          <p:spPr bwMode="auto">
            <a:xfrm>
              <a:off x="5104" y="520"/>
              <a:ext cx="32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grpSp>
      <p:grpSp>
        <p:nvGrpSpPr>
          <p:cNvPr id="79" name="Sticker" hidden="1"/>
          <p:cNvGrpSpPr/>
          <p:nvPr userDrawn="1"/>
        </p:nvGrpSpPr>
        <p:grpSpPr bwMode="auto">
          <a:xfrm>
            <a:off x="7118792" y="275439"/>
            <a:ext cx="1109828" cy="220474"/>
            <a:chOff x="7653105" y="285750"/>
            <a:chExt cx="1087670" cy="216085"/>
          </a:xfrm>
        </p:grpSpPr>
        <p:sp>
          <p:nvSpPr>
            <p:cNvPr id="80" name="StickerRectangle"/>
            <p:cNvSpPr>
              <a:spLocks noChangeArrowheads="1"/>
            </p:cNvSpPr>
            <p:nvPr/>
          </p:nvSpPr>
          <p:spPr bwMode="auto">
            <a:xfrm>
              <a:off x="7653105" y="285750"/>
              <a:ext cx="1087670" cy="21608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a:buClr>
                  <a:srgbClr val="000000"/>
                </a:buClr>
              </a:pPr>
              <a:r>
                <a:rPr lang="en-US" sz="1224"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userDrawn="1"/>
        </p:nvGrpSpPr>
        <p:grpSpPr bwMode="auto">
          <a:xfrm>
            <a:off x="7381273" y="275438"/>
            <a:ext cx="857161" cy="1333054"/>
            <a:chOff x="6655594" y="273840"/>
            <a:chExt cx="840048" cy="1306516"/>
          </a:xfrm>
        </p:grpSpPr>
        <p:grpSp>
          <p:nvGrpSpPr>
            <p:cNvPr id="84" name="MoonLegend1"/>
            <p:cNvGrpSpPr>
              <a:grpSpLocks noChangeAspect="1"/>
            </p:cNvGrpSpPr>
            <p:nvPr>
              <p:custDataLst>
                <p:tags r:id="rId10"/>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3"/>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103" name="Arc 39"/>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grpSp>
          <p:nvGrpSpPr>
            <p:cNvPr id="85"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1"/>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101" name="Arc 42"/>
              <p:cNvSpPr>
                <a:spLocks noChangeAspect="1"/>
              </p:cNvSpPr>
              <p:nvPr>
                <p:custDataLst>
                  <p:tags r:id="rId22"/>
                </p:custDataLst>
              </p:nvPr>
            </p:nvSpPr>
            <p:spPr bwMode="auto">
              <a:xfrm>
                <a:off x="1694" y="2044"/>
                <a:ext cx="160" cy="160"/>
              </a:xfrm>
              <a:prstGeom prst="arc">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grpSp>
          <p:nvGrpSpPr>
            <p:cNvPr id="86" name="MoonLegend4"/>
            <p:cNvGrpSpPr>
              <a:grpSpLocks noChangeAspect="1"/>
            </p:cNvGrpSpPr>
            <p:nvPr>
              <p:custDataLst>
                <p:tags r:id="rId12"/>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9"/>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99"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grpSp>
          <p:nvGrpSpPr>
            <p:cNvPr id="87" name="MoonLegend5"/>
            <p:cNvGrpSpPr>
              <a:grpSpLocks noChangeAspect="1"/>
            </p:cNvGrpSpPr>
            <p:nvPr>
              <p:custDataLst>
                <p:tags r:id="rId13"/>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7"/>
                </p:custDataLst>
              </p:nvPr>
            </p:nvSpPr>
            <p:spPr bwMode="auto">
              <a:xfrm>
                <a:off x="4495" y="144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97"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sp>
          <p:nvSpPr>
            <p:cNvPr id="88" name="Legend1"/>
            <p:cNvSpPr>
              <a:spLocks noChangeArrowheads="1"/>
            </p:cNvSpPr>
            <p:nvPr/>
          </p:nvSpPr>
          <p:spPr bwMode="auto">
            <a:xfrm>
              <a:off x="6976269" y="286540"/>
              <a:ext cx="51937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89" name="Legend2"/>
            <p:cNvSpPr>
              <a:spLocks noChangeArrowheads="1"/>
            </p:cNvSpPr>
            <p:nvPr/>
          </p:nvSpPr>
          <p:spPr bwMode="auto">
            <a:xfrm>
              <a:off x="6976269" y="561178"/>
              <a:ext cx="51937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90" name="Legend3"/>
            <p:cNvSpPr>
              <a:spLocks noChangeArrowheads="1"/>
            </p:cNvSpPr>
            <p:nvPr/>
          </p:nvSpPr>
          <p:spPr bwMode="auto">
            <a:xfrm>
              <a:off x="6976269" y="835817"/>
              <a:ext cx="51937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91" name="Legend4"/>
            <p:cNvSpPr>
              <a:spLocks noChangeArrowheads="1"/>
            </p:cNvSpPr>
            <p:nvPr/>
          </p:nvSpPr>
          <p:spPr bwMode="auto">
            <a:xfrm>
              <a:off x="6976269" y="1107280"/>
              <a:ext cx="51937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sp>
          <p:nvSpPr>
            <p:cNvPr id="92" name="Legend5"/>
            <p:cNvSpPr>
              <a:spLocks noChangeArrowheads="1"/>
            </p:cNvSpPr>
            <p:nvPr/>
          </p:nvSpPr>
          <p:spPr bwMode="auto">
            <a:xfrm>
              <a:off x="6976269" y="1383505"/>
              <a:ext cx="519373"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rgbClr val="000000"/>
                </a:buClr>
              </a:pPr>
              <a:r>
                <a:rPr lang="en-US" sz="1224" dirty="0">
                  <a:solidFill>
                    <a:srgbClr val="000000"/>
                  </a:solidFill>
                </a:rPr>
                <a:t>Legend</a:t>
              </a:r>
            </a:p>
          </p:txBody>
        </p:sp>
        <p:grpSp>
          <p:nvGrpSpPr>
            <p:cNvPr id="93" name="MoonLegend3"/>
            <p:cNvGrpSpPr>
              <a:grpSpLocks noChangeAspect="1"/>
            </p:cNvGrpSpPr>
            <p:nvPr>
              <p:custDataLst>
                <p:tags r:id="rId14"/>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5"/>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sp>
            <p:nvSpPr>
              <p:cNvPr id="95"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24" dirty="0">
                  <a:solidFill>
                    <a:srgbClr val="000000"/>
                  </a:solidFill>
                </a:endParaRPr>
              </a:p>
            </p:txBody>
          </p:sp>
        </p:grpSp>
      </p:grpSp>
      <p:sp>
        <p:nvSpPr>
          <p:cNvPr id="104" name="Slide Number"/>
          <p:cNvSpPr txBox="1">
            <a:spLocks/>
          </p:cNvSpPr>
          <p:nvPr userDrawn="1"/>
        </p:nvSpPr>
        <p:spPr bwMode="auto">
          <a:xfrm>
            <a:off x="8807126" y="6631766"/>
            <a:ext cx="161931" cy="16015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a:fld id="{42C328C1-A84F-4A39-A664-DBA00541A8C6}" type="slidenum">
              <a:rPr lang="en-US" sz="1020" smtClean="0">
                <a:solidFill>
                  <a:srgbClr val="FFFFFF"/>
                </a:solidFill>
              </a:rPr>
              <a:pPr algn="r"/>
              <a:t>‹#›</a:t>
            </a:fld>
            <a:endParaRPr lang="en-US" sz="1020" dirty="0">
              <a:solidFill>
                <a:srgbClr val="FFFFFF"/>
              </a:solidFill>
            </a:endParaRPr>
          </a:p>
        </p:txBody>
      </p:sp>
      <p:grpSp>
        <p:nvGrpSpPr>
          <p:cNvPr id="106" name="Moon" hidden="1"/>
          <p:cNvGrpSpPr>
            <a:grpSpLocks noChangeAspect="1"/>
          </p:cNvGrpSpPr>
          <p:nvPr userDrawn="1">
            <p:custDataLst>
              <p:tags r:id="rId7"/>
            </p:custDataLst>
          </p:nvPr>
        </p:nvGrpSpPr>
        <p:grpSpPr bwMode="auto">
          <a:xfrm>
            <a:off x="6294071" y="812386"/>
            <a:ext cx="259174" cy="259159"/>
            <a:chOff x="1600" y="1600"/>
            <a:chExt cx="160" cy="160"/>
          </a:xfrm>
        </p:grpSpPr>
        <p:sp>
          <p:nvSpPr>
            <p:cNvPr id="107" name="Oval 90"/>
            <p:cNvSpPr>
              <a:spLocks noChangeAspect="1" noChangeArrowheads="1"/>
            </p:cNvSpPr>
            <p:nvPr>
              <p:custDataLst>
                <p:tags r:id="rId8"/>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37" dirty="0">
                <a:solidFill>
                  <a:srgbClr val="000000"/>
                </a:solidFill>
              </a:endParaRPr>
            </a:p>
          </p:txBody>
        </p:sp>
        <p:sp>
          <p:nvSpPr>
            <p:cNvPr id="108" name="Arc 91"/>
            <p:cNvSpPr>
              <a:spLocks noChangeAspect="1"/>
            </p:cNvSpPr>
            <p:nvPr>
              <p:custDataLst>
                <p:tags r:id="rId9"/>
              </p:custDataLst>
            </p:nvPr>
          </p:nvSpPr>
          <p:spPr bwMode="auto">
            <a:xfrm>
              <a:off x="1600" y="1600"/>
              <a:ext cx="160" cy="160"/>
            </a:xfrm>
            <a:prstGeom prst="arc">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37" dirty="0">
                <a:solidFill>
                  <a:srgbClr val="000000"/>
                </a:solidFill>
              </a:endParaRPr>
            </a:p>
          </p:txBody>
        </p:sp>
      </p:grpSp>
      <p:sp>
        <p:nvSpPr>
          <p:cNvPr id="105" name="TextBox 104"/>
          <p:cNvSpPr txBox="1"/>
          <p:nvPr userDrawn="1"/>
        </p:nvSpPr>
        <p:spPr>
          <a:xfrm>
            <a:off x="5208429" y="6657669"/>
            <a:ext cx="3402171" cy="1761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122" dirty="0">
                <a:solidFill>
                  <a:sysClr val="windowText" lastClr="000000"/>
                </a:solidFill>
              </a:rPr>
              <a:t>DRAFT Confidential - Proprietary and pre-decisional</a:t>
            </a:r>
          </a:p>
        </p:txBody>
      </p:sp>
    </p:spTree>
    <p:extLst>
      <p:ext uri="{BB962C8B-B14F-4D97-AF65-F5344CB8AC3E}">
        <p14:creationId xmlns:p14="http://schemas.microsoft.com/office/powerpoint/2010/main" val="289786877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Lst>
  <p:hf hdr="0" ftr="0" dt="0"/>
  <p:txStyles>
    <p:title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32"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32"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32"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32"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863" rtl="0" eaLnBrk="1" latinLnBrk="0" hangingPunct="1">
        <a:defRPr sz="1837" kern="1200">
          <a:solidFill>
            <a:schemeClr val="tx1"/>
          </a:solidFill>
          <a:latin typeface="+mn-lt"/>
          <a:ea typeface="+mn-ea"/>
          <a:cs typeface="+mn-cs"/>
        </a:defRPr>
      </a:lvl1pPr>
      <a:lvl2pPr marL="466431" algn="l" defTabSz="932863" rtl="0" eaLnBrk="1" latinLnBrk="0" hangingPunct="1">
        <a:defRPr sz="1837" kern="1200">
          <a:solidFill>
            <a:schemeClr val="tx1"/>
          </a:solidFill>
          <a:latin typeface="+mn-lt"/>
          <a:ea typeface="+mn-ea"/>
          <a:cs typeface="+mn-cs"/>
        </a:defRPr>
      </a:lvl2pPr>
      <a:lvl3pPr marL="932863" algn="l" defTabSz="932863" rtl="0" eaLnBrk="1" latinLnBrk="0" hangingPunct="1">
        <a:defRPr sz="1837" kern="1200">
          <a:solidFill>
            <a:schemeClr val="tx1"/>
          </a:solidFill>
          <a:latin typeface="+mn-lt"/>
          <a:ea typeface="+mn-ea"/>
          <a:cs typeface="+mn-cs"/>
        </a:defRPr>
      </a:lvl3pPr>
      <a:lvl4pPr marL="1399295" algn="l" defTabSz="932863" rtl="0" eaLnBrk="1" latinLnBrk="0" hangingPunct="1">
        <a:defRPr sz="1837" kern="1200">
          <a:solidFill>
            <a:schemeClr val="tx1"/>
          </a:solidFill>
          <a:latin typeface="+mn-lt"/>
          <a:ea typeface="+mn-ea"/>
          <a:cs typeface="+mn-cs"/>
        </a:defRPr>
      </a:lvl4pPr>
      <a:lvl5pPr marL="1865728" algn="l" defTabSz="932863" rtl="0" eaLnBrk="1" latinLnBrk="0" hangingPunct="1">
        <a:defRPr sz="1837" kern="1200">
          <a:solidFill>
            <a:schemeClr val="tx1"/>
          </a:solidFill>
          <a:latin typeface="+mn-lt"/>
          <a:ea typeface="+mn-ea"/>
          <a:cs typeface="+mn-cs"/>
        </a:defRPr>
      </a:lvl5pPr>
      <a:lvl6pPr marL="2332159" algn="l" defTabSz="932863" rtl="0" eaLnBrk="1" latinLnBrk="0" hangingPunct="1">
        <a:defRPr sz="1837" kern="1200">
          <a:solidFill>
            <a:schemeClr val="tx1"/>
          </a:solidFill>
          <a:latin typeface="+mn-lt"/>
          <a:ea typeface="+mn-ea"/>
          <a:cs typeface="+mn-cs"/>
        </a:defRPr>
      </a:lvl6pPr>
      <a:lvl7pPr marL="2798590" algn="l" defTabSz="932863" rtl="0" eaLnBrk="1" latinLnBrk="0" hangingPunct="1">
        <a:defRPr sz="1837" kern="1200">
          <a:solidFill>
            <a:schemeClr val="tx1"/>
          </a:solidFill>
          <a:latin typeface="+mn-lt"/>
          <a:ea typeface="+mn-ea"/>
          <a:cs typeface="+mn-cs"/>
        </a:defRPr>
      </a:lvl7pPr>
      <a:lvl8pPr marL="3265022" algn="l" defTabSz="932863" rtl="0" eaLnBrk="1" latinLnBrk="0" hangingPunct="1">
        <a:defRPr sz="1837" kern="1200">
          <a:solidFill>
            <a:schemeClr val="tx1"/>
          </a:solidFill>
          <a:latin typeface="+mn-lt"/>
          <a:ea typeface="+mn-ea"/>
          <a:cs typeface="+mn-cs"/>
        </a:defRPr>
      </a:lvl8pPr>
      <a:lvl9pPr marL="3731453" algn="l" defTabSz="932863" rtl="0" eaLnBrk="1" latinLnBrk="0" hangingPunct="1">
        <a:defRPr sz="183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426" name="think-cell Slide" r:id="rId25" imgW="270" imgH="270" progId="TCLayout.ActiveDocument.1">
                  <p:embed/>
                </p:oleObj>
              </mc:Choice>
              <mc:Fallback>
                <p:oleObj name="think-cell Slide" r:id="rId25" imgW="270" imgH="270" progId="TCLayout.ActiveDocument.1">
                  <p:embed/>
                  <p:pic>
                    <p:nvPicPr>
                      <p:cNvPr id="4" name="Object 3" hidden="1"/>
                      <p:cNvPicPr/>
                      <p:nvPr/>
                    </p:nvPicPr>
                    <p:blipFill>
                      <a:blip r:embed="rId26"/>
                      <a:stretch>
                        <a:fillRect/>
                      </a:stretch>
                    </p:blipFill>
                    <p:spPr>
                      <a:xfrm>
                        <a:off x="1588" y="1588"/>
                        <a:ext cx="1587" cy="1587"/>
                      </a:xfrm>
                      <a:prstGeom prst="rect">
                        <a:avLst/>
                      </a:prstGeom>
                    </p:spPr>
                  </p:pic>
                </p:oleObj>
              </mc:Fallback>
            </mc:AlternateContent>
          </a:graphicData>
        </a:graphic>
      </p:graphicFrame>
      <p:grpSp>
        <p:nvGrpSpPr>
          <p:cNvPr id="9" name="Group 8"/>
          <p:cNvGrpSpPr/>
          <p:nvPr userDrawn="1"/>
        </p:nvGrpSpPr>
        <p:grpSpPr bwMode="ltGray">
          <a:xfrm>
            <a:off x="4" y="6565691"/>
            <a:ext cx="9143999" cy="292313"/>
            <a:chOff x="-476250" y="1078229"/>
            <a:chExt cx="9437688" cy="475297"/>
          </a:xfrm>
        </p:grpSpPr>
        <p:sp>
          <p:nvSpPr>
            <p:cNvPr id="10"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sp>
          <p:nvSpPr>
            <p:cNvPr id="11"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sp>
          <p:nvSpPr>
            <p:cNvPr id="12"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latin typeface="+mj-lt"/>
              </a:endParaRPr>
            </a:p>
          </p:txBody>
        </p:sp>
      </p:grpSp>
      <p:sp>
        <p:nvSpPr>
          <p:cNvPr id="2" name="Title Placeholder 1"/>
          <p:cNvSpPr>
            <a:spLocks noGrp="1"/>
          </p:cNvSpPr>
          <p:nvPr>
            <p:ph type="title"/>
          </p:nvPr>
        </p:nvSpPr>
        <p:spPr>
          <a:xfrm>
            <a:off x="373569" y="152400"/>
            <a:ext cx="8396863" cy="460099"/>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373569" y="990600"/>
            <a:ext cx="8396863" cy="51355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28870" y="6553200"/>
            <a:ext cx="386530" cy="247226"/>
          </a:xfrm>
          <a:prstGeom prst="rect">
            <a:avLst/>
          </a:prstGeom>
        </p:spPr>
        <p:txBody>
          <a:bodyPr vert="horz" wrap="none" lIns="0" tIns="0" rIns="0" bIns="0" rtlCol="0" anchor="ctr"/>
          <a:lstStyle>
            <a:lvl1pPr>
              <a:defRPr lang="en-US" sz="1200" b="0" smtClean="0">
                <a:latin typeface="+mj-lt"/>
                <a:cs typeface="Arial" pitchFamily="34" charset="0"/>
              </a:defRPr>
            </a:lvl1pPr>
          </a:lstStyle>
          <a:p>
            <a:pPr algn="r"/>
            <a:fld id="{F18F5FCC-583C-47C6-9953-2F6AD74D46AE}" type="slidenum">
              <a:rPr lang="en-US" smtClean="0"/>
              <a:pPr algn="r"/>
              <a:t>‹#›</a:t>
            </a:fld>
            <a:endParaRPr lang="en-US" dirty="0"/>
          </a:p>
        </p:txBody>
      </p:sp>
    </p:spTree>
    <p:extLst>
      <p:ext uri="{BB962C8B-B14F-4D97-AF65-F5344CB8AC3E}">
        <p14:creationId xmlns:p14="http://schemas.microsoft.com/office/powerpoint/2010/main" val="128913112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None/>
        <a:defRPr sz="2400" kern="1200">
          <a:solidFill>
            <a:schemeClr val="tx2"/>
          </a:solidFill>
          <a:latin typeface="+mj-lt"/>
          <a:ea typeface="+mn-ea"/>
          <a:cs typeface="+mn-cs"/>
        </a:defRPr>
      </a:lvl1pPr>
      <a:lvl2pPr marL="398463" indent="-17145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2pPr>
      <a:lvl3pPr marL="628650" indent="-165100" algn="l" defTabSz="914400" rtl="0" eaLnBrk="1" latinLnBrk="0" hangingPunct="1">
        <a:lnSpc>
          <a:spcPct val="100000"/>
        </a:lnSpc>
        <a:spcBef>
          <a:spcPts val="0"/>
        </a:spcBef>
        <a:spcAft>
          <a:spcPts val="0"/>
        </a:spcAft>
        <a:buFont typeface="Arial" panose="020B0604020202020204" pitchFamily="34" charset="0"/>
        <a:buChar char="–"/>
        <a:defRPr sz="1800" kern="1200">
          <a:solidFill>
            <a:schemeClr val="tx1"/>
          </a:solidFill>
          <a:latin typeface="+mj-lt"/>
          <a:ea typeface="+mn-ea"/>
          <a:cs typeface="+mn-cs"/>
        </a:defRPr>
      </a:lvl3pPr>
      <a:lvl4pPr marL="855663" indent="-171450" algn="l" defTabSz="914400" rtl="0" eaLnBrk="1" latinLnBrk="0" hangingPunct="1">
        <a:lnSpc>
          <a:spcPct val="100000"/>
        </a:lnSpc>
        <a:spcBef>
          <a:spcPts val="0"/>
        </a:spcBef>
        <a:spcAft>
          <a:spcPts val="0"/>
        </a:spcAft>
        <a:buFont typeface="Arial" panose="020B0604020202020204" pitchFamily="34" charset="0"/>
        <a:buChar char="•"/>
        <a:defRPr sz="1600" kern="1200">
          <a:solidFill>
            <a:schemeClr val="tx1"/>
          </a:solidFill>
          <a:latin typeface="+mj-lt"/>
          <a:ea typeface="+mn-ea"/>
          <a:cs typeface="+mn-cs"/>
        </a:defRPr>
      </a:lvl4pPr>
      <a:lvl5pPr marL="1139825" indent="-227013" algn="l" defTabSz="914400" rtl="0" eaLnBrk="1" latinLnBrk="0" hangingPunct="1">
        <a:lnSpc>
          <a:spcPct val="100000"/>
        </a:lnSpc>
        <a:spcBef>
          <a:spcPts val="0"/>
        </a:spcBef>
        <a:spcAft>
          <a:spcPts val="0"/>
        </a:spcAft>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extLst>
              <p:ext uri="{D42A27DB-BD31-4B8C-83A1-F6EECF244321}">
                <p14:modId xmlns:p14="http://schemas.microsoft.com/office/powerpoint/2010/main" val="7462825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648" name="think-cell Slide" r:id="rId26" imgW="270" imgH="270" progId="TCLayout.ActiveDocument.1">
                  <p:embed/>
                </p:oleObj>
              </mc:Choice>
              <mc:Fallback>
                <p:oleObj name="think-cell Slide" r:id="rId26" imgW="270" imgH="270" progId="TCLayout.ActiveDocument.1">
                  <p:embed/>
                  <p:pic>
                    <p:nvPicPr>
                      <p:cNvPr id="0" name=""/>
                      <p:cNvPicPr/>
                      <p:nvPr/>
                    </p:nvPicPr>
                    <p:blipFill>
                      <a:blip r:embed="rId27"/>
                      <a:stretch>
                        <a:fillRect/>
                      </a:stretch>
                    </p:blipFill>
                    <p:spPr>
                      <a:xfrm>
                        <a:off x="1588" y="1588"/>
                        <a:ext cx="1587" cy="1587"/>
                      </a:xfrm>
                      <a:prstGeom prst="rect">
                        <a:avLst/>
                      </a:prstGeom>
                    </p:spPr>
                  </p:pic>
                </p:oleObj>
              </mc:Fallback>
            </mc:AlternateContent>
          </a:graphicData>
        </a:graphic>
      </p:graphicFrame>
      <p:grpSp>
        <p:nvGrpSpPr>
          <p:cNvPr id="9" name="Group 8"/>
          <p:cNvGrpSpPr/>
          <p:nvPr userDrawn="1"/>
        </p:nvGrpSpPr>
        <p:grpSpPr bwMode="ltGray">
          <a:xfrm>
            <a:off x="4" y="6565691"/>
            <a:ext cx="9143999" cy="292313"/>
            <a:chOff x="-476250" y="1078229"/>
            <a:chExt cx="9437688" cy="475297"/>
          </a:xfrm>
        </p:grpSpPr>
        <p:sp>
          <p:nvSpPr>
            <p:cNvPr id="10"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sp>
          <p:nvSpPr>
            <p:cNvPr id="11"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sp>
          <p:nvSpPr>
            <p:cNvPr id="12"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fontAlgn="base">
                <a:spcBef>
                  <a:spcPct val="0"/>
                </a:spcBef>
                <a:spcAft>
                  <a:spcPct val="0"/>
                </a:spcAft>
              </a:pPr>
              <a:endParaRPr lang="en-US" sz="1600" dirty="0">
                <a:solidFill>
                  <a:srgbClr val="000000"/>
                </a:solidFill>
              </a:endParaRPr>
            </a:p>
          </p:txBody>
        </p:sp>
      </p:grpSp>
      <p:sp>
        <p:nvSpPr>
          <p:cNvPr id="2" name="Title Placeholder 1"/>
          <p:cNvSpPr>
            <a:spLocks noGrp="1"/>
          </p:cNvSpPr>
          <p:nvPr>
            <p:ph type="title"/>
          </p:nvPr>
        </p:nvSpPr>
        <p:spPr>
          <a:xfrm>
            <a:off x="373569" y="152400"/>
            <a:ext cx="8396863" cy="460099"/>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373569" y="990600"/>
            <a:ext cx="8396863" cy="51355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28870" y="6553200"/>
            <a:ext cx="386530" cy="247226"/>
          </a:xfrm>
          <a:prstGeom prst="rect">
            <a:avLst/>
          </a:prstGeom>
        </p:spPr>
        <p:txBody>
          <a:bodyPr vert="horz" wrap="none" lIns="0" tIns="0" rIns="0" bIns="0" rtlCol="0" anchor="ctr"/>
          <a:lstStyle>
            <a:lvl1pPr>
              <a:defRPr lang="en-US" sz="1200" b="0" smtClean="0">
                <a:latin typeface="+mj-lt"/>
                <a:cs typeface="Arial" pitchFamily="34" charset="0"/>
              </a:defRPr>
            </a:lvl1pPr>
          </a:lstStyle>
          <a:p>
            <a:pPr algn="r"/>
            <a:fld id="{F18F5FCC-583C-47C6-9953-2F6AD74D46AE}" type="slidenum">
              <a:rPr>
                <a:solidFill>
                  <a:srgbClr val="000000"/>
                </a:solidFill>
              </a:rPr>
              <a:pPr algn="r"/>
              <a:t>‹#›</a:t>
            </a:fld>
            <a:endParaRPr dirty="0">
              <a:solidFill>
                <a:srgbClr val="000000"/>
              </a:solidFill>
            </a:endParaRPr>
          </a:p>
        </p:txBody>
      </p:sp>
    </p:spTree>
    <p:extLst>
      <p:ext uri="{BB962C8B-B14F-4D97-AF65-F5344CB8AC3E}">
        <p14:creationId xmlns:p14="http://schemas.microsoft.com/office/powerpoint/2010/main" val="307983278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 id="2147483755" r:id="rId22"/>
  </p:sldLayoutIdLst>
  <p:hf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Font typeface="Arial" panose="020B0604020202020204" pitchFamily="34" charset="0"/>
        <a:buNone/>
        <a:defRPr sz="2400" kern="1200">
          <a:solidFill>
            <a:schemeClr val="tx2"/>
          </a:solidFill>
          <a:latin typeface="+mj-lt"/>
          <a:ea typeface="+mn-ea"/>
          <a:cs typeface="+mn-cs"/>
        </a:defRPr>
      </a:lvl1pPr>
      <a:lvl2pPr marL="398463" indent="-17145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2pPr>
      <a:lvl3pPr marL="628650" indent="-165100" algn="l" defTabSz="914400" rtl="0" eaLnBrk="1" latinLnBrk="0" hangingPunct="1">
        <a:lnSpc>
          <a:spcPct val="100000"/>
        </a:lnSpc>
        <a:spcBef>
          <a:spcPts val="0"/>
        </a:spcBef>
        <a:spcAft>
          <a:spcPts val="0"/>
        </a:spcAft>
        <a:buFont typeface="Arial" panose="020B0604020202020204" pitchFamily="34" charset="0"/>
        <a:buChar char="–"/>
        <a:defRPr sz="1800" kern="1200">
          <a:solidFill>
            <a:schemeClr val="tx1"/>
          </a:solidFill>
          <a:latin typeface="+mj-lt"/>
          <a:ea typeface="+mn-ea"/>
          <a:cs typeface="+mn-cs"/>
        </a:defRPr>
      </a:lvl3pPr>
      <a:lvl4pPr marL="855663" indent="-171450" algn="l" defTabSz="914400" rtl="0" eaLnBrk="1" latinLnBrk="0" hangingPunct="1">
        <a:lnSpc>
          <a:spcPct val="100000"/>
        </a:lnSpc>
        <a:spcBef>
          <a:spcPts val="0"/>
        </a:spcBef>
        <a:spcAft>
          <a:spcPts val="0"/>
        </a:spcAft>
        <a:buFont typeface="Arial" panose="020B0604020202020204" pitchFamily="34" charset="0"/>
        <a:buChar char="•"/>
        <a:defRPr sz="1600" kern="1200">
          <a:solidFill>
            <a:schemeClr val="tx1"/>
          </a:solidFill>
          <a:latin typeface="+mj-lt"/>
          <a:ea typeface="+mn-ea"/>
          <a:cs typeface="+mn-cs"/>
        </a:defRPr>
      </a:lvl4pPr>
      <a:lvl5pPr marL="1139825" indent="-227013" algn="l" defTabSz="914400" rtl="0" eaLnBrk="1" latinLnBrk="0" hangingPunct="1">
        <a:lnSpc>
          <a:spcPct val="100000"/>
        </a:lnSpc>
        <a:spcBef>
          <a:spcPts val="0"/>
        </a:spcBef>
        <a:spcAft>
          <a:spcPts val="0"/>
        </a:spcAft>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1.emf"/><Relationship Id="rId2" Type="http://schemas.openxmlformats.org/officeDocument/2006/relationships/tags" Target="../tags/tag43.xml"/><Relationship Id="rId1" Type="http://schemas.openxmlformats.org/officeDocument/2006/relationships/vmlDrawing" Target="../drawings/vmlDrawing20.vml"/><Relationship Id="rId6" Type="http://schemas.openxmlformats.org/officeDocument/2006/relationships/oleObject" Target="../embeddings/oleObject20.bin"/><Relationship Id="rId5" Type="http://schemas.openxmlformats.org/officeDocument/2006/relationships/notesSlide" Target="../notesSlides/notesSlide1.xml"/><Relationship Id="rId4"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slideLayout" Target="../slideLayouts/slideLayout6.xml"/><Relationship Id="rId7" Type="http://schemas.openxmlformats.org/officeDocument/2006/relationships/diagramData" Target="../diagrams/data3.xml"/><Relationship Id="rId2" Type="http://schemas.openxmlformats.org/officeDocument/2006/relationships/tags" Target="../tags/tag57.xml"/><Relationship Id="rId1" Type="http://schemas.openxmlformats.org/officeDocument/2006/relationships/vmlDrawing" Target="../drawings/vmlDrawing29.vml"/><Relationship Id="rId6" Type="http://schemas.openxmlformats.org/officeDocument/2006/relationships/image" Target="../media/image1.emf"/><Relationship Id="rId11" Type="http://schemas.microsoft.com/office/2007/relationships/diagramDrawing" Target="../diagrams/drawing3.xml"/><Relationship Id="rId5" Type="http://schemas.openxmlformats.org/officeDocument/2006/relationships/oleObject" Target="../embeddings/oleObject29.bin"/><Relationship Id="rId10" Type="http://schemas.openxmlformats.org/officeDocument/2006/relationships/diagramColors" Target="../diagrams/colors3.xml"/><Relationship Id="rId4" Type="http://schemas.openxmlformats.org/officeDocument/2006/relationships/notesSlide" Target="../notesSlides/notesSlide7.xml"/><Relationship Id="rId9"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8.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jpeg"/><Relationship Id="rId3" Type="http://schemas.openxmlformats.org/officeDocument/2006/relationships/slideLayout" Target="../slideLayouts/slideLayout6.xml"/><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tags" Target="../tags/tag59.xml"/><Relationship Id="rId16" Type="http://schemas.openxmlformats.org/officeDocument/2006/relationships/image" Target="../media/image19.png"/><Relationship Id="rId1" Type="http://schemas.openxmlformats.org/officeDocument/2006/relationships/vmlDrawing" Target="../drawings/vmlDrawing31.vml"/><Relationship Id="rId6" Type="http://schemas.openxmlformats.org/officeDocument/2006/relationships/image" Target="../media/image1.emf"/><Relationship Id="rId11" Type="http://schemas.openxmlformats.org/officeDocument/2006/relationships/image" Target="../media/image14.png"/><Relationship Id="rId5" Type="http://schemas.openxmlformats.org/officeDocument/2006/relationships/oleObject" Target="../embeddings/oleObject31.bin"/><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notesSlide" Target="../notesSlides/notesSlide10.xml"/><Relationship Id="rId9" Type="http://schemas.openxmlformats.org/officeDocument/2006/relationships/image" Target="../media/image12.png"/><Relationship Id="rId1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0.xml"/><Relationship Id="rId1" Type="http://schemas.openxmlformats.org/officeDocument/2006/relationships/vmlDrawing" Target="../drawings/vmlDrawing32.vml"/><Relationship Id="rId6" Type="http://schemas.openxmlformats.org/officeDocument/2006/relationships/image" Target="../media/image1.emf"/><Relationship Id="rId5" Type="http://schemas.openxmlformats.org/officeDocument/2006/relationships/oleObject" Target="../embeddings/oleObject32.bin"/><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1.xml"/><Relationship Id="rId1" Type="http://schemas.openxmlformats.org/officeDocument/2006/relationships/vmlDrawing" Target="../drawings/vmlDrawing33.vml"/><Relationship Id="rId6" Type="http://schemas.openxmlformats.org/officeDocument/2006/relationships/image" Target="../media/image1.emf"/><Relationship Id="rId5" Type="http://schemas.openxmlformats.org/officeDocument/2006/relationships/oleObject" Target="../embeddings/oleObject33.bin"/><Relationship Id="rId4"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2.xml"/><Relationship Id="rId1" Type="http://schemas.openxmlformats.org/officeDocument/2006/relationships/vmlDrawing" Target="../drawings/vmlDrawing34.vml"/><Relationship Id="rId6" Type="http://schemas.openxmlformats.org/officeDocument/2006/relationships/image" Target="../media/image1.emf"/><Relationship Id="rId5" Type="http://schemas.openxmlformats.org/officeDocument/2006/relationships/oleObject" Target="../embeddings/oleObject34.bin"/><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vmlDrawing" Target="../drawings/vmlDrawing35.vml"/><Relationship Id="rId6" Type="http://schemas.openxmlformats.org/officeDocument/2006/relationships/image" Target="../media/image1.emf"/><Relationship Id="rId5" Type="http://schemas.openxmlformats.org/officeDocument/2006/relationships/oleObject" Target="../embeddings/oleObject35.bin"/><Relationship Id="rId4"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6.emf"/><Relationship Id="rId2" Type="http://schemas.openxmlformats.org/officeDocument/2006/relationships/tags" Target="../tags/tag45.xml"/><Relationship Id="rId1" Type="http://schemas.openxmlformats.org/officeDocument/2006/relationships/vmlDrawing" Target="../drawings/vmlDrawing21.vml"/><Relationship Id="rId6" Type="http://schemas.openxmlformats.org/officeDocument/2006/relationships/oleObject" Target="../embeddings/oleObject21.bin"/><Relationship Id="rId5" Type="http://schemas.openxmlformats.org/officeDocument/2006/relationships/notesSlide" Target="../notesSlides/notesSlide2.xml"/><Relationship Id="rId4"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vmlDrawing" Target="../drawings/vmlDrawing22.vml"/><Relationship Id="rId6" Type="http://schemas.openxmlformats.org/officeDocument/2006/relationships/image" Target="../media/image1.emf"/><Relationship Id="rId5" Type="http://schemas.openxmlformats.org/officeDocument/2006/relationships/oleObject" Target="../embeddings/oleObject22.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slideLayout" Target="../slideLayouts/slideLayout6.xml"/><Relationship Id="rId7" Type="http://schemas.openxmlformats.org/officeDocument/2006/relationships/diagramData" Target="../diagrams/data1.xml"/><Relationship Id="rId2" Type="http://schemas.openxmlformats.org/officeDocument/2006/relationships/tags" Target="../tags/tag48.xml"/><Relationship Id="rId1" Type="http://schemas.openxmlformats.org/officeDocument/2006/relationships/vmlDrawing" Target="../drawings/vmlDrawing23.vml"/><Relationship Id="rId6" Type="http://schemas.openxmlformats.org/officeDocument/2006/relationships/image" Target="../media/image1.emf"/><Relationship Id="rId11" Type="http://schemas.microsoft.com/office/2007/relationships/diagramDrawing" Target="../diagrams/drawing1.xml"/><Relationship Id="rId5" Type="http://schemas.openxmlformats.org/officeDocument/2006/relationships/oleObject" Target="../embeddings/oleObject23.bin"/><Relationship Id="rId10" Type="http://schemas.openxmlformats.org/officeDocument/2006/relationships/diagramColors" Target="../diagrams/colors1.xml"/><Relationship Id="rId4" Type="http://schemas.openxmlformats.org/officeDocument/2006/relationships/notesSlide" Target="../notesSlides/notesSlide4.xml"/><Relationship Id="rId9"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tags" Target="../tags/tag50.xml"/><Relationship Id="rId7" Type="http://schemas.openxmlformats.org/officeDocument/2006/relationships/diagramData" Target="../diagrams/data2.xml"/><Relationship Id="rId2" Type="http://schemas.openxmlformats.org/officeDocument/2006/relationships/tags" Target="../tags/tag49.xml"/><Relationship Id="rId1" Type="http://schemas.openxmlformats.org/officeDocument/2006/relationships/vmlDrawing" Target="../drawings/vmlDrawing24.vml"/><Relationship Id="rId6" Type="http://schemas.openxmlformats.org/officeDocument/2006/relationships/image" Target="../media/image1.emf"/><Relationship Id="rId11" Type="http://schemas.microsoft.com/office/2007/relationships/diagramDrawing" Target="../diagrams/drawing2.xml"/><Relationship Id="rId5" Type="http://schemas.openxmlformats.org/officeDocument/2006/relationships/oleObject" Target="../embeddings/oleObject24.bin"/><Relationship Id="rId10" Type="http://schemas.openxmlformats.org/officeDocument/2006/relationships/diagramColors" Target="../diagrams/colors2.xml"/><Relationship Id="rId4" Type="http://schemas.openxmlformats.org/officeDocument/2006/relationships/slideLayout" Target="../slideLayouts/slideLayout6.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vmlDrawing" Target="../drawings/vmlDrawing25.vml"/><Relationship Id="rId6" Type="http://schemas.openxmlformats.org/officeDocument/2006/relationships/image" Target="../media/image1.emf"/><Relationship Id="rId5" Type="http://schemas.openxmlformats.org/officeDocument/2006/relationships/oleObject" Target="../embeddings/oleObject25.bin"/><Relationship Id="rId4"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9.png"/><Relationship Id="rId2" Type="http://schemas.openxmlformats.org/officeDocument/2006/relationships/tags" Target="../tags/tag53.xml"/><Relationship Id="rId1" Type="http://schemas.openxmlformats.org/officeDocument/2006/relationships/vmlDrawing" Target="../drawings/vmlDrawing26.vml"/><Relationship Id="rId6" Type="http://schemas.openxmlformats.org/officeDocument/2006/relationships/image" Target="../media/image1.emf"/><Relationship Id="rId5" Type="http://schemas.openxmlformats.org/officeDocument/2006/relationships/oleObject" Target="../embeddings/oleObject26.bin"/><Relationship Id="rId4"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5.xml"/><Relationship Id="rId1" Type="http://schemas.openxmlformats.org/officeDocument/2006/relationships/vmlDrawing" Target="../drawings/vmlDrawing27.vml"/><Relationship Id="rId6" Type="http://schemas.openxmlformats.org/officeDocument/2006/relationships/image" Target="../media/image1.emf"/><Relationship Id="rId5" Type="http://schemas.openxmlformats.org/officeDocument/2006/relationships/oleObject" Target="../embeddings/oleObject27.bin"/><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6.xml"/><Relationship Id="rId1" Type="http://schemas.openxmlformats.org/officeDocument/2006/relationships/vmlDrawing" Target="../drawings/vmlDrawing28.v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9174433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862"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en-US" sz="3200" dirty="0">
              <a:latin typeface="Arial"/>
              <a:ea typeface="+mj-ea"/>
              <a:sym typeface="Arial"/>
            </a:endParaRPr>
          </a:p>
        </p:txBody>
      </p:sp>
      <p:sp>
        <p:nvSpPr>
          <p:cNvPr id="3" name="Subtitle 2"/>
          <p:cNvSpPr>
            <a:spLocks noGrp="1"/>
          </p:cNvSpPr>
          <p:nvPr>
            <p:ph type="subTitle" idx="1"/>
          </p:nvPr>
        </p:nvSpPr>
        <p:spPr>
          <a:xfrm>
            <a:off x="2766555" y="3886200"/>
            <a:ext cx="5539245" cy="646331"/>
          </a:xfrm>
        </p:spPr>
        <p:txBody>
          <a:bodyPr/>
          <a:lstStyle/>
          <a:p>
            <a:r>
              <a:rPr lang="en-US" b="1" dirty="0">
                <a:solidFill>
                  <a:srgbClr val="002060"/>
                </a:solidFill>
                <a:latin typeface="+mj-lt"/>
                <a:cs typeface="Calibri" pitchFamily="34" charset="0"/>
              </a:rPr>
              <a:t>South Shore Elder Services </a:t>
            </a:r>
            <a:r>
              <a:rPr lang="mr-IN" b="1" dirty="0">
                <a:solidFill>
                  <a:srgbClr val="002060"/>
                </a:solidFill>
                <a:latin typeface="+mj-lt"/>
                <a:cs typeface="Calibri" pitchFamily="34" charset="0"/>
              </a:rPr>
              <a:t>–</a:t>
            </a:r>
            <a:r>
              <a:rPr lang="en-US" b="1" dirty="0">
                <a:solidFill>
                  <a:srgbClr val="002060"/>
                </a:solidFill>
                <a:latin typeface="+mj-lt"/>
                <a:cs typeface="Calibri" pitchFamily="34" charset="0"/>
              </a:rPr>
              <a:t> Braintree, MA</a:t>
            </a:r>
          </a:p>
          <a:p>
            <a:r>
              <a:rPr lang="en-US" b="1" dirty="0">
                <a:solidFill>
                  <a:srgbClr val="002060"/>
                </a:solidFill>
                <a:latin typeface="+mj-lt"/>
                <a:cs typeface="Calibri" pitchFamily="34" charset="0"/>
              </a:rPr>
              <a:t>May 21, 2019</a:t>
            </a:r>
          </a:p>
          <a:p>
            <a:endParaRPr lang="en-US" b="1" dirty="0">
              <a:solidFill>
                <a:srgbClr val="002060"/>
              </a:solidFill>
              <a:latin typeface="+mj-lt"/>
              <a:cs typeface="Calibri" pitchFamily="34" charset="0"/>
            </a:endParaRPr>
          </a:p>
        </p:txBody>
      </p:sp>
      <p:sp>
        <p:nvSpPr>
          <p:cNvPr id="2" name="Title 1"/>
          <p:cNvSpPr>
            <a:spLocks noGrp="1"/>
          </p:cNvSpPr>
          <p:nvPr>
            <p:ph type="ctrTitle"/>
          </p:nvPr>
        </p:nvSpPr>
        <p:spPr>
          <a:xfrm>
            <a:off x="2743200" y="1682115"/>
            <a:ext cx="6477000" cy="984885"/>
          </a:xfrm>
        </p:spPr>
        <p:txBody>
          <a:bodyPr/>
          <a:lstStyle/>
          <a:p>
            <a:r>
              <a:rPr lang="en-US" sz="3200" dirty="0">
                <a:solidFill>
                  <a:srgbClr val="002060"/>
                </a:solidFill>
                <a:cs typeface="Calibri" pitchFamily="34" charset="0"/>
              </a:rPr>
              <a:t>Electronic Visit Verification (EVV) </a:t>
            </a:r>
            <a:br>
              <a:rPr lang="en-US" sz="3200" dirty="0">
                <a:solidFill>
                  <a:srgbClr val="002060"/>
                </a:solidFill>
                <a:cs typeface="Calibri" pitchFamily="34" charset="0"/>
              </a:rPr>
            </a:br>
            <a:r>
              <a:rPr lang="en-US" sz="3200" dirty="0">
                <a:solidFill>
                  <a:srgbClr val="002060"/>
                </a:solidFill>
                <a:cs typeface="Calibri" pitchFamily="34" charset="0"/>
              </a:rPr>
              <a:t>in Massachusetts</a:t>
            </a:r>
            <a:endParaRPr lang="en-US" sz="2000" dirty="0">
              <a:solidFill>
                <a:srgbClr val="002060"/>
              </a:solidFill>
              <a:cs typeface="Calibri" pitchFamily="34" charset="0"/>
            </a:endParaRPr>
          </a:p>
        </p:txBody>
      </p:sp>
      <p:sp>
        <p:nvSpPr>
          <p:cNvPr id="7" name="TextBox 6"/>
          <p:cNvSpPr txBox="1"/>
          <p:nvPr/>
        </p:nvSpPr>
        <p:spPr>
          <a:xfrm>
            <a:off x="2667000" y="2743200"/>
            <a:ext cx="6477000" cy="369332"/>
          </a:xfrm>
          <a:prstGeom prst="rect">
            <a:avLst/>
          </a:prstGeom>
          <a:noFill/>
        </p:spPr>
        <p:txBody>
          <a:bodyPr wrap="square" rtlCol="0">
            <a:spAutoFit/>
          </a:bodyPr>
          <a:lstStyle/>
          <a:p>
            <a:r>
              <a:rPr lang="en-US" dirty="0">
                <a:solidFill>
                  <a:srgbClr val="002060"/>
                </a:solidFill>
                <a:latin typeface="+mj-lt"/>
              </a:rPr>
              <a:t>Stakeholder Dialogue Session #3</a:t>
            </a:r>
          </a:p>
        </p:txBody>
      </p:sp>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Tree>
    <p:extLst>
      <p:ext uri="{BB962C8B-B14F-4D97-AF65-F5344CB8AC3E}">
        <p14:creationId xmlns:p14="http://schemas.microsoft.com/office/powerpoint/2010/main" val="2207989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188"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a:xfrm>
            <a:off x="356902" y="460840"/>
            <a:ext cx="8396863" cy="460099"/>
          </a:xfrm>
        </p:spPr>
        <p:txBody>
          <a:bodyPr/>
          <a:lstStyle/>
          <a:p>
            <a:r>
              <a:rPr lang="en-US" dirty="0">
                <a:cs typeface="Calibri" pitchFamily="34" charset="0"/>
              </a:rPr>
              <a:t>Topics Addressed and Highlights of Past Dialogue Sessions</a:t>
            </a:r>
          </a:p>
        </p:txBody>
      </p:sp>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4050409"/>
              </p:ext>
            </p:extLst>
          </p:nvPr>
        </p:nvGraphicFramePr>
        <p:xfrm>
          <a:off x="373063" y="990601"/>
          <a:ext cx="8397875" cy="3962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Content Placeholder 8"/>
          <p:cNvSpPr txBox="1">
            <a:spLocks/>
          </p:cNvSpPr>
          <p:nvPr/>
        </p:nvSpPr>
        <p:spPr>
          <a:xfrm>
            <a:off x="485025" y="5084677"/>
            <a:ext cx="8313230" cy="1484784"/>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400" kern="1200">
                <a:solidFill>
                  <a:schemeClr val="tx2"/>
                </a:solidFill>
                <a:latin typeface="+mj-lt"/>
                <a:ea typeface="+mn-ea"/>
                <a:cs typeface="+mn-cs"/>
              </a:defRPr>
            </a:lvl1pPr>
            <a:lvl2pPr marL="398463" indent="-17145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000" kern="1200">
                <a:solidFill>
                  <a:schemeClr val="tx1"/>
                </a:solidFill>
                <a:latin typeface="+mj-lt"/>
                <a:ea typeface="+mn-ea"/>
                <a:cs typeface="+mn-cs"/>
              </a:defRPr>
            </a:lvl2pPr>
            <a:lvl3pPr marL="628650" indent="-165100" algn="l" defTabSz="914400"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j-lt"/>
                <a:ea typeface="+mn-ea"/>
                <a:cs typeface="+mn-cs"/>
              </a:defRPr>
            </a:lvl3pPr>
            <a:lvl4pPr marL="855663" indent="-171450" algn="l" defTabSz="914400" rtl="0" eaLnBrk="1" latinLnBrk="0" hangingPunct="1">
              <a:lnSpc>
                <a:spcPct val="100000"/>
              </a:lnSpc>
              <a:spcBef>
                <a:spcPts val="0"/>
              </a:spcBef>
              <a:spcAft>
                <a:spcPts val="400"/>
              </a:spcAft>
              <a:buFont typeface="Arial" panose="020B0604020202020204" pitchFamily="34" charset="0"/>
              <a:buChar char="•"/>
              <a:defRPr sz="1600" kern="1200">
                <a:solidFill>
                  <a:schemeClr val="tx1"/>
                </a:solidFill>
                <a:latin typeface="+mj-lt"/>
                <a:ea typeface="+mn-ea"/>
                <a:cs typeface="+mn-cs"/>
              </a:defRPr>
            </a:lvl4pPr>
            <a:lvl5pPr marL="1139825" indent="-227013" algn="l" defTabSz="914400" rtl="0" eaLnBrk="1" latinLnBrk="0" hangingPunct="1">
              <a:lnSpc>
                <a:spcPct val="100000"/>
              </a:lnSpc>
              <a:spcBef>
                <a:spcPts val="0"/>
              </a:spcBef>
              <a:spcAft>
                <a:spcPts val="400"/>
              </a:spcAft>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900"/>
              </a:spcBef>
              <a:spcAft>
                <a:spcPts val="900"/>
              </a:spcAft>
              <a:buFont typeface="Arial" panose="020B0604020202020204" pitchFamily="34" charset="0"/>
              <a:buChar char="•"/>
            </a:pPr>
            <a:r>
              <a:rPr lang="en-US" sz="1400" dirty="0">
                <a:cs typeface="Calibri" pitchFamily="34" charset="0"/>
              </a:rPr>
              <a:t>Presentations from sessions posted at </a:t>
            </a:r>
            <a:r>
              <a:rPr lang="en-US" sz="1400" b="1" i="1" dirty="0">
                <a:solidFill>
                  <a:srgbClr val="002060"/>
                </a:solidFill>
              </a:rPr>
              <a:t>https://www.mass.gov/info-details/electronic-visit-verification</a:t>
            </a:r>
          </a:p>
          <a:p>
            <a:pPr algn="just">
              <a:spcBef>
                <a:spcPts val="900"/>
              </a:spcBef>
              <a:spcAft>
                <a:spcPts val="900"/>
              </a:spcAft>
            </a:pPr>
            <a:endParaRPr lang="en-US" sz="1400" dirty="0">
              <a:cs typeface="Calibri" pitchFamily="34" charset="0"/>
            </a:endParaRPr>
          </a:p>
        </p:txBody>
      </p:sp>
    </p:spTree>
    <p:extLst>
      <p:ext uri="{BB962C8B-B14F-4D97-AF65-F5344CB8AC3E}">
        <p14:creationId xmlns:p14="http://schemas.microsoft.com/office/powerpoint/2010/main" val="132854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313"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Today’s Session Discussion</a:t>
            </a:r>
          </a:p>
        </p:txBody>
      </p:sp>
      <p:graphicFrame>
        <p:nvGraphicFramePr>
          <p:cNvPr id="3" name="Content Placeholder 2">
            <a:extLst>
              <a:ext uri="{FF2B5EF4-FFF2-40B4-BE49-F238E27FC236}">
                <a16:creationId xmlns:a16="http://schemas.microsoft.com/office/drawing/2014/main" id="{D57FF5AA-4557-4DB6-A2E9-925AEEEA6D9F}"/>
              </a:ext>
            </a:extLst>
          </p:cNvPr>
          <p:cNvGraphicFramePr>
            <a:graphicFrameLocks noGrp="1"/>
          </p:cNvGraphicFramePr>
          <p:nvPr>
            <p:ph idx="1"/>
            <p:extLst>
              <p:ext uri="{D42A27DB-BD31-4B8C-83A1-F6EECF244321}">
                <p14:modId xmlns:p14="http://schemas.microsoft.com/office/powerpoint/2010/main" val="2521007193"/>
              </p:ext>
            </p:extLst>
          </p:nvPr>
        </p:nvGraphicFramePr>
        <p:xfrm>
          <a:off x="372454" y="859380"/>
          <a:ext cx="8156416" cy="4815840"/>
        </p:xfrm>
        <a:graphic>
          <a:graphicData uri="http://schemas.openxmlformats.org/drawingml/2006/table">
            <a:tbl>
              <a:tblPr firstRow="1" bandRow="1">
                <a:tableStyleId>{00A15C55-8517-42AA-B614-E9B94910E393}</a:tableStyleId>
              </a:tblPr>
              <a:tblGrid>
                <a:gridCol w="8156416">
                  <a:extLst>
                    <a:ext uri="{9D8B030D-6E8A-4147-A177-3AD203B41FA5}">
                      <a16:colId xmlns:a16="http://schemas.microsoft.com/office/drawing/2014/main" val="2658825684"/>
                    </a:ext>
                  </a:extLst>
                </a:gridCol>
              </a:tblGrid>
              <a:tr h="370840">
                <a:tc>
                  <a:txBody>
                    <a:bodyPr/>
                    <a:lstStyle/>
                    <a:p>
                      <a:pPr algn="ctr"/>
                      <a:r>
                        <a:rPr lang="en-US" sz="2800" b="1" dirty="0">
                          <a:solidFill>
                            <a:schemeClr val="tx1"/>
                          </a:solidFill>
                        </a:rPr>
                        <a:t>Today’s Topics</a:t>
                      </a:r>
                    </a:p>
                  </a:txBody>
                  <a:tcPr>
                    <a:solidFill>
                      <a:schemeClr val="accent4">
                        <a:lumMod val="60000"/>
                        <a:lumOff val="40000"/>
                      </a:schemeClr>
                    </a:solidFill>
                  </a:tcPr>
                </a:tc>
                <a:extLst>
                  <a:ext uri="{0D108BD9-81ED-4DB2-BD59-A6C34878D82A}">
                    <a16:rowId xmlns:a16="http://schemas.microsoft.com/office/drawing/2014/main" val="2075361086"/>
                  </a:ext>
                </a:extLst>
              </a:tr>
              <a:tr h="370840">
                <a:tc>
                  <a:txBody>
                    <a:bodyPr/>
                    <a:lstStyle/>
                    <a:p>
                      <a:pPr algn="ctr"/>
                      <a:endParaRPr lang="en-US" sz="2400" dirty="0"/>
                    </a:p>
                    <a:p>
                      <a:pPr algn="ctr"/>
                      <a:r>
                        <a:rPr lang="en-US" sz="2400" dirty="0"/>
                        <a:t>High-Level Overview of </a:t>
                      </a:r>
                      <a:r>
                        <a:rPr lang="en-US" sz="2400" dirty="0" err="1"/>
                        <a:t>MyTimesheet</a:t>
                      </a:r>
                      <a:endParaRPr lang="en-US" sz="2400" dirty="0"/>
                    </a:p>
                    <a:p>
                      <a:pPr algn="ctr"/>
                      <a:endParaRPr lang="en-US" sz="2400" dirty="0"/>
                    </a:p>
                  </a:txBody>
                  <a:tcPr/>
                </a:tc>
                <a:extLst>
                  <a:ext uri="{0D108BD9-81ED-4DB2-BD59-A6C34878D82A}">
                    <a16:rowId xmlns:a16="http://schemas.microsoft.com/office/drawing/2014/main" val="1948800502"/>
                  </a:ext>
                </a:extLst>
              </a:tr>
              <a:tr h="370840">
                <a:tc>
                  <a:txBody>
                    <a:bodyPr/>
                    <a:lstStyle/>
                    <a:p>
                      <a:pPr algn="ctr"/>
                      <a:endParaRPr lang="en-US" sz="2400" dirty="0"/>
                    </a:p>
                    <a:p>
                      <a:pPr algn="ctr"/>
                      <a:r>
                        <a:rPr lang="en-US" sz="2400" dirty="0"/>
                        <a:t>Workflow</a:t>
                      </a:r>
                      <a:r>
                        <a:rPr lang="en-US" sz="2400" baseline="0" dirty="0"/>
                        <a:t> Review - Process that outlines a consumer being referred for services, the provider accepting of the referral, service provision and the provider being paid by an ASAP</a:t>
                      </a:r>
                      <a:endParaRPr lang="en-US" sz="2400" dirty="0"/>
                    </a:p>
                    <a:p>
                      <a:pPr algn="ctr"/>
                      <a:endParaRPr lang="en-US" sz="2400" dirty="0"/>
                    </a:p>
                  </a:txBody>
                  <a:tcPr/>
                </a:tc>
                <a:extLst>
                  <a:ext uri="{0D108BD9-81ED-4DB2-BD59-A6C34878D82A}">
                    <a16:rowId xmlns:a16="http://schemas.microsoft.com/office/drawing/2014/main" val="3388085380"/>
                  </a:ext>
                </a:extLst>
              </a:tr>
              <a:tr h="370840">
                <a:tc>
                  <a:txBody>
                    <a:bodyPr/>
                    <a:lstStyle/>
                    <a:p>
                      <a:pPr algn="ctr"/>
                      <a:endParaRPr lang="en-US" sz="2400" dirty="0"/>
                    </a:p>
                    <a:p>
                      <a:pPr algn="ctr"/>
                      <a:r>
                        <a:rPr lang="en-US" sz="2400" dirty="0"/>
                        <a:t>Scheduling policies, procedures, and considerations</a:t>
                      </a:r>
                    </a:p>
                    <a:p>
                      <a:pPr algn="ctr"/>
                      <a:endParaRPr lang="en-US" sz="2400" dirty="0"/>
                    </a:p>
                  </a:txBody>
                  <a:tcPr/>
                </a:tc>
                <a:extLst>
                  <a:ext uri="{0D108BD9-81ED-4DB2-BD59-A6C34878D82A}">
                    <a16:rowId xmlns:a16="http://schemas.microsoft.com/office/drawing/2014/main" val="3374873671"/>
                  </a:ext>
                </a:extLst>
              </a:tr>
            </a:tbl>
          </a:graphicData>
        </a:graphic>
      </p:graphicFrame>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11</a:t>
            </a:fld>
            <a:endParaRPr lang="en-US" dirty="0"/>
          </a:p>
        </p:txBody>
      </p:sp>
    </p:spTree>
    <p:extLst>
      <p:ext uri="{BB962C8B-B14F-4D97-AF65-F5344CB8AC3E}">
        <p14:creationId xmlns:p14="http://schemas.microsoft.com/office/powerpoint/2010/main" val="85798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371475" y="1161827"/>
            <a:ext cx="8486775" cy="492125"/>
          </a:xfrm>
        </p:spPr>
        <p:txBody>
          <a:bodyPr/>
          <a:lstStyle/>
          <a:p>
            <a:r>
              <a:rPr lang="en-US" dirty="0"/>
              <a:t>Provider Organization Scenario</a:t>
            </a:r>
          </a:p>
        </p:txBody>
      </p:sp>
      <p:grpSp>
        <p:nvGrpSpPr>
          <p:cNvPr id="14" name="Group 13"/>
          <p:cNvGrpSpPr/>
          <p:nvPr/>
        </p:nvGrpSpPr>
        <p:grpSpPr>
          <a:xfrm>
            <a:off x="146367" y="1655647"/>
            <a:ext cx="8681835" cy="3599666"/>
            <a:chOff x="146367" y="1677262"/>
            <a:chExt cx="8681835" cy="3599666"/>
          </a:xfrm>
        </p:grpSpPr>
        <p:sp>
          <p:nvSpPr>
            <p:cNvPr id="15" name="Freeform 14"/>
            <p:cNvSpPr/>
            <p:nvPr/>
          </p:nvSpPr>
          <p:spPr>
            <a:xfrm>
              <a:off x="146367" y="2378251"/>
              <a:ext cx="1856763" cy="2285997"/>
            </a:xfrm>
            <a:custGeom>
              <a:avLst/>
              <a:gdLst>
                <a:gd name="connsiteX0" fmla="*/ 0 w 1856763"/>
                <a:gd name="connsiteY0" fmla="*/ 185676 h 2285997"/>
                <a:gd name="connsiteX1" fmla="*/ 185676 w 1856763"/>
                <a:gd name="connsiteY1" fmla="*/ 0 h 2285997"/>
                <a:gd name="connsiteX2" fmla="*/ 1671087 w 1856763"/>
                <a:gd name="connsiteY2" fmla="*/ 0 h 2285997"/>
                <a:gd name="connsiteX3" fmla="*/ 1856763 w 1856763"/>
                <a:gd name="connsiteY3" fmla="*/ 185676 h 2285997"/>
                <a:gd name="connsiteX4" fmla="*/ 1856763 w 1856763"/>
                <a:gd name="connsiteY4" fmla="*/ 2100321 h 2285997"/>
                <a:gd name="connsiteX5" fmla="*/ 1671087 w 1856763"/>
                <a:gd name="connsiteY5" fmla="*/ 2285997 h 2285997"/>
                <a:gd name="connsiteX6" fmla="*/ 185676 w 1856763"/>
                <a:gd name="connsiteY6" fmla="*/ 2285997 h 2285997"/>
                <a:gd name="connsiteX7" fmla="*/ 0 w 1856763"/>
                <a:gd name="connsiteY7" fmla="*/ 2100321 h 2285997"/>
                <a:gd name="connsiteX8" fmla="*/ 0 w 1856763"/>
                <a:gd name="connsiteY8" fmla="*/ 185676 h 228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6763" h="2285997">
                  <a:moveTo>
                    <a:pt x="0" y="185676"/>
                  </a:moveTo>
                  <a:cubicBezTo>
                    <a:pt x="0" y="83130"/>
                    <a:pt x="83130" y="0"/>
                    <a:pt x="185676" y="0"/>
                  </a:cubicBezTo>
                  <a:lnTo>
                    <a:pt x="1671087" y="0"/>
                  </a:lnTo>
                  <a:cubicBezTo>
                    <a:pt x="1773633" y="0"/>
                    <a:pt x="1856763" y="83130"/>
                    <a:pt x="1856763" y="185676"/>
                  </a:cubicBezTo>
                  <a:lnTo>
                    <a:pt x="1856763" y="2100321"/>
                  </a:lnTo>
                  <a:cubicBezTo>
                    <a:pt x="1856763" y="2202867"/>
                    <a:pt x="1773633" y="2285997"/>
                    <a:pt x="1671087" y="2285997"/>
                  </a:cubicBezTo>
                  <a:lnTo>
                    <a:pt x="185676" y="2285997"/>
                  </a:lnTo>
                  <a:cubicBezTo>
                    <a:pt x="83130" y="2285997"/>
                    <a:pt x="0" y="2202867"/>
                    <a:pt x="0" y="2100321"/>
                  </a:cubicBezTo>
                  <a:lnTo>
                    <a:pt x="0" y="185676"/>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432" tIns="176432" rIns="176432" bIns="666288" numCol="1" spcCol="1270" anchor="t" anchorCtr="0">
              <a:noAutofit/>
            </a:bodyPr>
            <a:lstStyle/>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ASAP Care Manager creates and keeps current a service authorization in SIMS</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SIMS sends service  authorization record file to the EVV system.</a:t>
              </a:r>
            </a:p>
          </p:txBody>
        </p:sp>
        <p:sp>
          <p:nvSpPr>
            <p:cNvPr id="16" name="Shape 15"/>
            <p:cNvSpPr/>
            <p:nvPr/>
          </p:nvSpPr>
          <p:spPr>
            <a:xfrm>
              <a:off x="1059855" y="3228639"/>
              <a:ext cx="2048289" cy="2048289"/>
            </a:xfrm>
            <a:prstGeom prst="leftCircularArrow">
              <a:avLst>
                <a:gd name="adj1" fmla="val 2270"/>
                <a:gd name="adj2" fmla="val 273614"/>
                <a:gd name="adj3" fmla="val 1817169"/>
                <a:gd name="adj4" fmla="val 8792534"/>
                <a:gd name="adj5" fmla="val 2648"/>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solidFill>
                  <a:srgbClr val="FFFFFF"/>
                </a:solidFill>
              </a:endParaRPr>
            </a:p>
          </p:txBody>
        </p:sp>
        <p:sp>
          <p:nvSpPr>
            <p:cNvPr id="17" name="Freeform 16"/>
            <p:cNvSpPr/>
            <p:nvPr/>
          </p:nvSpPr>
          <p:spPr>
            <a:xfrm>
              <a:off x="296278" y="4052800"/>
              <a:ext cx="1950608" cy="656332"/>
            </a:xfrm>
            <a:custGeom>
              <a:avLst/>
              <a:gdLst>
                <a:gd name="connsiteX0" fmla="*/ 0 w 1950608"/>
                <a:gd name="connsiteY0" fmla="*/ 65633 h 656332"/>
                <a:gd name="connsiteX1" fmla="*/ 65633 w 1950608"/>
                <a:gd name="connsiteY1" fmla="*/ 0 h 656332"/>
                <a:gd name="connsiteX2" fmla="*/ 1884975 w 1950608"/>
                <a:gd name="connsiteY2" fmla="*/ 0 h 656332"/>
                <a:gd name="connsiteX3" fmla="*/ 1950608 w 1950608"/>
                <a:gd name="connsiteY3" fmla="*/ 65633 h 656332"/>
                <a:gd name="connsiteX4" fmla="*/ 1950608 w 1950608"/>
                <a:gd name="connsiteY4" fmla="*/ 590699 h 656332"/>
                <a:gd name="connsiteX5" fmla="*/ 1884975 w 1950608"/>
                <a:gd name="connsiteY5" fmla="*/ 656332 h 656332"/>
                <a:gd name="connsiteX6" fmla="*/ 65633 w 1950608"/>
                <a:gd name="connsiteY6" fmla="*/ 656332 h 656332"/>
                <a:gd name="connsiteX7" fmla="*/ 0 w 1950608"/>
                <a:gd name="connsiteY7" fmla="*/ 590699 h 656332"/>
                <a:gd name="connsiteX8" fmla="*/ 0 w 1950608"/>
                <a:gd name="connsiteY8" fmla="*/ 65633 h 65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608" h="656332">
                  <a:moveTo>
                    <a:pt x="0" y="65633"/>
                  </a:moveTo>
                  <a:cubicBezTo>
                    <a:pt x="0" y="29385"/>
                    <a:pt x="29385" y="0"/>
                    <a:pt x="65633" y="0"/>
                  </a:cubicBezTo>
                  <a:lnTo>
                    <a:pt x="1884975" y="0"/>
                  </a:lnTo>
                  <a:cubicBezTo>
                    <a:pt x="1921223" y="0"/>
                    <a:pt x="1950608" y="29385"/>
                    <a:pt x="1950608" y="65633"/>
                  </a:cubicBezTo>
                  <a:lnTo>
                    <a:pt x="1950608" y="590699"/>
                  </a:lnTo>
                  <a:cubicBezTo>
                    <a:pt x="1950608" y="626947"/>
                    <a:pt x="1921223" y="656332"/>
                    <a:pt x="1884975" y="656332"/>
                  </a:cubicBezTo>
                  <a:lnTo>
                    <a:pt x="65633" y="656332"/>
                  </a:lnTo>
                  <a:cubicBezTo>
                    <a:pt x="29385" y="656332"/>
                    <a:pt x="0" y="626947"/>
                    <a:pt x="0" y="590699"/>
                  </a:cubicBezTo>
                  <a:lnTo>
                    <a:pt x="0" y="6563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45893" tIns="37003" rIns="45893" bIns="37003" numCol="1" spcCol="1270" anchor="ctr" anchorCtr="0">
              <a:noAutofit/>
            </a:bodyPr>
            <a:lstStyle/>
            <a:p>
              <a:pPr algn="ctr">
                <a:lnSpc>
                  <a:spcPct val="90000"/>
                </a:lnSpc>
                <a:spcBef>
                  <a:spcPct val="0"/>
                </a:spcBef>
                <a:spcAft>
                  <a:spcPct val="35000"/>
                </a:spcAft>
              </a:pPr>
              <a:r>
                <a:rPr lang="en-US" sz="1400" b="1" cap="all" spc="150" dirty="0">
                  <a:solidFill>
                    <a:srgbClr val="FFFFFF"/>
                  </a:solidFill>
                  <a:cs typeface="Arial" pitchFamily="34" charset="0"/>
                </a:rPr>
                <a:t>SEND</a:t>
              </a:r>
            </a:p>
            <a:p>
              <a:pPr algn="ctr">
                <a:lnSpc>
                  <a:spcPct val="90000"/>
                </a:lnSpc>
                <a:spcBef>
                  <a:spcPct val="0"/>
                </a:spcBef>
                <a:spcAft>
                  <a:spcPct val="35000"/>
                </a:spcAft>
              </a:pPr>
              <a:r>
                <a:rPr lang="en-US" sz="1400" b="1" cap="all" spc="150" dirty="0">
                  <a:solidFill>
                    <a:srgbClr val="FFFFFF"/>
                  </a:solidFill>
                  <a:cs typeface="Arial" pitchFamily="34" charset="0"/>
                </a:rPr>
                <a:t>Authorization</a:t>
              </a:r>
            </a:p>
          </p:txBody>
        </p:sp>
        <p:sp>
          <p:nvSpPr>
            <p:cNvPr id="18" name="Freeform 17"/>
            <p:cNvSpPr/>
            <p:nvPr/>
          </p:nvSpPr>
          <p:spPr>
            <a:xfrm>
              <a:off x="2435176" y="2352676"/>
              <a:ext cx="1856763" cy="2285997"/>
            </a:xfrm>
            <a:custGeom>
              <a:avLst/>
              <a:gdLst>
                <a:gd name="connsiteX0" fmla="*/ 0 w 1856763"/>
                <a:gd name="connsiteY0" fmla="*/ 185676 h 2285997"/>
                <a:gd name="connsiteX1" fmla="*/ 185676 w 1856763"/>
                <a:gd name="connsiteY1" fmla="*/ 0 h 2285997"/>
                <a:gd name="connsiteX2" fmla="*/ 1671087 w 1856763"/>
                <a:gd name="connsiteY2" fmla="*/ 0 h 2285997"/>
                <a:gd name="connsiteX3" fmla="*/ 1856763 w 1856763"/>
                <a:gd name="connsiteY3" fmla="*/ 185676 h 2285997"/>
                <a:gd name="connsiteX4" fmla="*/ 1856763 w 1856763"/>
                <a:gd name="connsiteY4" fmla="*/ 2100321 h 2285997"/>
                <a:gd name="connsiteX5" fmla="*/ 1671087 w 1856763"/>
                <a:gd name="connsiteY5" fmla="*/ 2285997 h 2285997"/>
                <a:gd name="connsiteX6" fmla="*/ 185676 w 1856763"/>
                <a:gd name="connsiteY6" fmla="*/ 2285997 h 2285997"/>
                <a:gd name="connsiteX7" fmla="*/ 0 w 1856763"/>
                <a:gd name="connsiteY7" fmla="*/ 2100321 h 2285997"/>
                <a:gd name="connsiteX8" fmla="*/ 0 w 1856763"/>
                <a:gd name="connsiteY8" fmla="*/ 185676 h 228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6763" h="2285997">
                  <a:moveTo>
                    <a:pt x="0" y="185676"/>
                  </a:moveTo>
                  <a:cubicBezTo>
                    <a:pt x="0" y="83130"/>
                    <a:pt x="83130" y="0"/>
                    <a:pt x="185676" y="0"/>
                  </a:cubicBezTo>
                  <a:lnTo>
                    <a:pt x="1671087" y="0"/>
                  </a:lnTo>
                  <a:cubicBezTo>
                    <a:pt x="1773633" y="0"/>
                    <a:pt x="1856763" y="83130"/>
                    <a:pt x="1856763" y="185676"/>
                  </a:cubicBezTo>
                  <a:lnTo>
                    <a:pt x="1856763" y="2100321"/>
                  </a:lnTo>
                  <a:cubicBezTo>
                    <a:pt x="1856763" y="2202867"/>
                    <a:pt x="1773633" y="2285997"/>
                    <a:pt x="1671087" y="2285997"/>
                  </a:cubicBezTo>
                  <a:lnTo>
                    <a:pt x="185676" y="2285997"/>
                  </a:lnTo>
                  <a:cubicBezTo>
                    <a:pt x="83130" y="2285997"/>
                    <a:pt x="0" y="2202867"/>
                    <a:pt x="0" y="2100321"/>
                  </a:cubicBezTo>
                  <a:lnTo>
                    <a:pt x="0" y="185676"/>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432" tIns="666288" rIns="176432" bIns="176432" numCol="1" spcCol="1270" anchor="t" anchorCtr="0">
              <a:noAutofit/>
            </a:bodyPr>
            <a:lstStyle/>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Receives the service authorization </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Schedules care worker</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Monitors changes and updates worker schedule (frequency, duration, suspensions, terminations)</a:t>
              </a:r>
            </a:p>
          </p:txBody>
        </p:sp>
        <p:sp>
          <p:nvSpPr>
            <p:cNvPr id="19" name="Circular Arrow 18"/>
            <p:cNvSpPr/>
            <p:nvPr/>
          </p:nvSpPr>
          <p:spPr>
            <a:xfrm>
              <a:off x="3447861" y="1677262"/>
              <a:ext cx="2152485" cy="2152485"/>
            </a:xfrm>
            <a:prstGeom prst="circularArrow">
              <a:avLst>
                <a:gd name="adj1" fmla="val 2160"/>
                <a:gd name="adj2" fmla="val 259712"/>
                <a:gd name="adj3" fmla="val 19825708"/>
                <a:gd name="adj4" fmla="val 12836441"/>
                <a:gd name="adj5" fmla="val 252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solidFill>
                  <a:srgbClr val="FFFFFF"/>
                </a:solidFill>
              </a:endParaRPr>
            </a:p>
          </p:txBody>
        </p:sp>
        <p:sp>
          <p:nvSpPr>
            <p:cNvPr id="20" name="Freeform 19"/>
            <p:cNvSpPr/>
            <p:nvPr/>
          </p:nvSpPr>
          <p:spPr>
            <a:xfrm>
              <a:off x="2847790" y="2261110"/>
              <a:ext cx="1650456" cy="656332"/>
            </a:xfrm>
            <a:custGeom>
              <a:avLst/>
              <a:gdLst>
                <a:gd name="connsiteX0" fmla="*/ 0 w 1650456"/>
                <a:gd name="connsiteY0" fmla="*/ 65633 h 656332"/>
                <a:gd name="connsiteX1" fmla="*/ 65633 w 1650456"/>
                <a:gd name="connsiteY1" fmla="*/ 0 h 656332"/>
                <a:gd name="connsiteX2" fmla="*/ 1584823 w 1650456"/>
                <a:gd name="connsiteY2" fmla="*/ 0 h 656332"/>
                <a:gd name="connsiteX3" fmla="*/ 1650456 w 1650456"/>
                <a:gd name="connsiteY3" fmla="*/ 65633 h 656332"/>
                <a:gd name="connsiteX4" fmla="*/ 1650456 w 1650456"/>
                <a:gd name="connsiteY4" fmla="*/ 590699 h 656332"/>
                <a:gd name="connsiteX5" fmla="*/ 1584823 w 1650456"/>
                <a:gd name="connsiteY5" fmla="*/ 656332 h 656332"/>
                <a:gd name="connsiteX6" fmla="*/ 65633 w 1650456"/>
                <a:gd name="connsiteY6" fmla="*/ 656332 h 656332"/>
                <a:gd name="connsiteX7" fmla="*/ 0 w 1650456"/>
                <a:gd name="connsiteY7" fmla="*/ 590699 h 656332"/>
                <a:gd name="connsiteX8" fmla="*/ 0 w 1650456"/>
                <a:gd name="connsiteY8" fmla="*/ 65633 h 65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0456" h="656332">
                  <a:moveTo>
                    <a:pt x="0" y="65633"/>
                  </a:moveTo>
                  <a:cubicBezTo>
                    <a:pt x="0" y="29385"/>
                    <a:pt x="29385" y="0"/>
                    <a:pt x="65633" y="0"/>
                  </a:cubicBezTo>
                  <a:lnTo>
                    <a:pt x="1584823" y="0"/>
                  </a:lnTo>
                  <a:cubicBezTo>
                    <a:pt x="1621071" y="0"/>
                    <a:pt x="1650456" y="29385"/>
                    <a:pt x="1650456" y="65633"/>
                  </a:cubicBezTo>
                  <a:lnTo>
                    <a:pt x="1650456" y="590699"/>
                  </a:lnTo>
                  <a:cubicBezTo>
                    <a:pt x="1650456" y="626947"/>
                    <a:pt x="1621071" y="656332"/>
                    <a:pt x="1584823" y="656332"/>
                  </a:cubicBezTo>
                  <a:lnTo>
                    <a:pt x="65633" y="656332"/>
                  </a:lnTo>
                  <a:cubicBezTo>
                    <a:pt x="29385" y="656332"/>
                    <a:pt x="0" y="626947"/>
                    <a:pt x="0" y="590699"/>
                  </a:cubicBezTo>
                  <a:lnTo>
                    <a:pt x="0" y="6563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5893" tIns="37003" rIns="45893" bIns="37003" numCol="1" spcCol="1270" anchor="ctr" anchorCtr="0">
              <a:noAutofit/>
            </a:bodyPr>
            <a:lstStyle/>
            <a:p>
              <a:pPr algn="ctr">
                <a:lnSpc>
                  <a:spcPct val="90000"/>
                </a:lnSpc>
                <a:spcBef>
                  <a:spcPct val="0"/>
                </a:spcBef>
                <a:spcAft>
                  <a:spcPct val="35000"/>
                </a:spcAft>
              </a:pPr>
              <a:r>
                <a:rPr lang="en-US" sz="1400" b="1" cap="all" spc="150" dirty="0">
                  <a:solidFill>
                    <a:srgbClr val="FFFFFF"/>
                  </a:solidFill>
                  <a:cs typeface="Arial" pitchFamily="34" charset="0"/>
                </a:rPr>
                <a:t>Provider Agency Dashboard</a:t>
              </a:r>
            </a:p>
          </p:txBody>
        </p:sp>
        <p:sp>
          <p:nvSpPr>
            <p:cNvPr id="21" name="Freeform 20"/>
            <p:cNvSpPr/>
            <p:nvPr/>
          </p:nvSpPr>
          <p:spPr>
            <a:xfrm>
              <a:off x="4719628" y="2352676"/>
              <a:ext cx="1856763" cy="2285997"/>
            </a:xfrm>
            <a:custGeom>
              <a:avLst/>
              <a:gdLst>
                <a:gd name="connsiteX0" fmla="*/ 0 w 1856763"/>
                <a:gd name="connsiteY0" fmla="*/ 185676 h 2285997"/>
                <a:gd name="connsiteX1" fmla="*/ 185676 w 1856763"/>
                <a:gd name="connsiteY1" fmla="*/ 0 h 2285997"/>
                <a:gd name="connsiteX2" fmla="*/ 1671087 w 1856763"/>
                <a:gd name="connsiteY2" fmla="*/ 0 h 2285997"/>
                <a:gd name="connsiteX3" fmla="*/ 1856763 w 1856763"/>
                <a:gd name="connsiteY3" fmla="*/ 185676 h 2285997"/>
                <a:gd name="connsiteX4" fmla="*/ 1856763 w 1856763"/>
                <a:gd name="connsiteY4" fmla="*/ 2100321 h 2285997"/>
                <a:gd name="connsiteX5" fmla="*/ 1671087 w 1856763"/>
                <a:gd name="connsiteY5" fmla="*/ 2285997 h 2285997"/>
                <a:gd name="connsiteX6" fmla="*/ 185676 w 1856763"/>
                <a:gd name="connsiteY6" fmla="*/ 2285997 h 2285997"/>
                <a:gd name="connsiteX7" fmla="*/ 0 w 1856763"/>
                <a:gd name="connsiteY7" fmla="*/ 2100321 h 2285997"/>
                <a:gd name="connsiteX8" fmla="*/ 0 w 1856763"/>
                <a:gd name="connsiteY8" fmla="*/ 185676 h 228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6763" h="2285997">
                  <a:moveTo>
                    <a:pt x="0" y="185676"/>
                  </a:moveTo>
                  <a:cubicBezTo>
                    <a:pt x="0" y="83130"/>
                    <a:pt x="83130" y="0"/>
                    <a:pt x="185676" y="0"/>
                  </a:cubicBezTo>
                  <a:lnTo>
                    <a:pt x="1671087" y="0"/>
                  </a:lnTo>
                  <a:cubicBezTo>
                    <a:pt x="1773633" y="0"/>
                    <a:pt x="1856763" y="83130"/>
                    <a:pt x="1856763" y="185676"/>
                  </a:cubicBezTo>
                  <a:lnTo>
                    <a:pt x="1856763" y="2100321"/>
                  </a:lnTo>
                  <a:cubicBezTo>
                    <a:pt x="1856763" y="2202867"/>
                    <a:pt x="1773633" y="2285997"/>
                    <a:pt x="1671087" y="2285997"/>
                  </a:cubicBezTo>
                  <a:lnTo>
                    <a:pt x="185676" y="2285997"/>
                  </a:lnTo>
                  <a:cubicBezTo>
                    <a:pt x="83130" y="2285997"/>
                    <a:pt x="0" y="2202867"/>
                    <a:pt x="0" y="2100321"/>
                  </a:cubicBezTo>
                  <a:lnTo>
                    <a:pt x="0" y="185676"/>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432" tIns="176432" rIns="176432" bIns="666288" numCol="1" spcCol="1270" anchor="t" anchorCtr="0">
              <a:noAutofit/>
            </a:bodyPr>
            <a:lstStyle/>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Checks Schedule</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Checks in (GPS tag)</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Creates Service report</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Checks out (GPS tag)</a:t>
              </a:r>
            </a:p>
          </p:txBody>
        </p:sp>
        <p:sp>
          <p:nvSpPr>
            <p:cNvPr id="22" name="Shape 21"/>
            <p:cNvSpPr/>
            <p:nvPr/>
          </p:nvSpPr>
          <p:spPr>
            <a:xfrm>
              <a:off x="5780335" y="3387656"/>
              <a:ext cx="1872346" cy="1872346"/>
            </a:xfrm>
            <a:prstGeom prst="leftCircularArrow">
              <a:avLst>
                <a:gd name="adj1" fmla="val 2483"/>
                <a:gd name="adj2" fmla="val 300803"/>
                <a:gd name="adj3" fmla="val 1989953"/>
                <a:gd name="adj4" fmla="val 8938129"/>
                <a:gd name="adj5" fmla="val 2897"/>
              </a:avLst>
            </a:prstGeom>
            <a:solidFill>
              <a:schemeClr val="accent1"/>
            </a:solidFill>
          </p:spPr>
          <p:style>
            <a:lnRef idx="0">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23" name="Freeform 22"/>
            <p:cNvSpPr/>
            <p:nvPr/>
          </p:nvSpPr>
          <p:spPr>
            <a:xfrm>
              <a:off x="5132242" y="4053811"/>
              <a:ext cx="1650456" cy="656332"/>
            </a:xfrm>
            <a:custGeom>
              <a:avLst/>
              <a:gdLst>
                <a:gd name="connsiteX0" fmla="*/ 0 w 1650456"/>
                <a:gd name="connsiteY0" fmla="*/ 65633 h 656332"/>
                <a:gd name="connsiteX1" fmla="*/ 65633 w 1650456"/>
                <a:gd name="connsiteY1" fmla="*/ 0 h 656332"/>
                <a:gd name="connsiteX2" fmla="*/ 1584823 w 1650456"/>
                <a:gd name="connsiteY2" fmla="*/ 0 h 656332"/>
                <a:gd name="connsiteX3" fmla="*/ 1650456 w 1650456"/>
                <a:gd name="connsiteY3" fmla="*/ 65633 h 656332"/>
                <a:gd name="connsiteX4" fmla="*/ 1650456 w 1650456"/>
                <a:gd name="connsiteY4" fmla="*/ 590699 h 656332"/>
                <a:gd name="connsiteX5" fmla="*/ 1584823 w 1650456"/>
                <a:gd name="connsiteY5" fmla="*/ 656332 h 656332"/>
                <a:gd name="connsiteX6" fmla="*/ 65633 w 1650456"/>
                <a:gd name="connsiteY6" fmla="*/ 656332 h 656332"/>
                <a:gd name="connsiteX7" fmla="*/ 0 w 1650456"/>
                <a:gd name="connsiteY7" fmla="*/ 590699 h 656332"/>
                <a:gd name="connsiteX8" fmla="*/ 0 w 1650456"/>
                <a:gd name="connsiteY8" fmla="*/ 65633 h 65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0456" h="656332">
                  <a:moveTo>
                    <a:pt x="0" y="65633"/>
                  </a:moveTo>
                  <a:cubicBezTo>
                    <a:pt x="0" y="29385"/>
                    <a:pt x="29385" y="0"/>
                    <a:pt x="65633" y="0"/>
                  </a:cubicBezTo>
                  <a:lnTo>
                    <a:pt x="1584823" y="0"/>
                  </a:lnTo>
                  <a:cubicBezTo>
                    <a:pt x="1621071" y="0"/>
                    <a:pt x="1650456" y="29385"/>
                    <a:pt x="1650456" y="65633"/>
                  </a:cubicBezTo>
                  <a:lnTo>
                    <a:pt x="1650456" y="590699"/>
                  </a:lnTo>
                  <a:cubicBezTo>
                    <a:pt x="1650456" y="626947"/>
                    <a:pt x="1621071" y="656332"/>
                    <a:pt x="1584823" y="656332"/>
                  </a:cubicBezTo>
                  <a:lnTo>
                    <a:pt x="65633" y="656332"/>
                  </a:lnTo>
                  <a:cubicBezTo>
                    <a:pt x="29385" y="656332"/>
                    <a:pt x="0" y="626947"/>
                    <a:pt x="0" y="590699"/>
                  </a:cubicBezTo>
                  <a:lnTo>
                    <a:pt x="0" y="65633"/>
                  </a:lnTo>
                  <a:close/>
                </a:path>
              </a:pathLst>
            </a:custGeom>
            <a:solidFill>
              <a:schemeClr val="accent1"/>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45893" tIns="37003" rIns="45893" bIns="37003" numCol="1" spcCol="1270" anchor="ctr" anchorCtr="0">
              <a:noAutofit/>
            </a:bodyPr>
            <a:lstStyle/>
            <a:p>
              <a:pPr algn="ctr">
                <a:lnSpc>
                  <a:spcPct val="90000"/>
                </a:lnSpc>
                <a:spcBef>
                  <a:spcPct val="0"/>
                </a:spcBef>
              </a:pPr>
              <a:r>
                <a:rPr lang="en-US" sz="1400" b="1" cap="all" spc="150" dirty="0">
                  <a:solidFill>
                    <a:srgbClr val="FFFFFF"/>
                  </a:solidFill>
                  <a:cs typeface="Arial" pitchFamily="34" charset="0"/>
                </a:rPr>
                <a:t>worker Mobile</a:t>
              </a:r>
            </a:p>
            <a:p>
              <a:pPr algn="ctr">
                <a:lnSpc>
                  <a:spcPct val="90000"/>
                </a:lnSpc>
                <a:spcBef>
                  <a:spcPct val="0"/>
                </a:spcBef>
              </a:pPr>
              <a:r>
                <a:rPr lang="en-US" sz="1400" b="1" cap="all" spc="150" dirty="0">
                  <a:solidFill>
                    <a:srgbClr val="FFFFFF"/>
                  </a:solidFill>
                  <a:cs typeface="Arial" pitchFamily="34" charset="0"/>
                </a:rPr>
                <a:t>Application</a:t>
              </a:r>
            </a:p>
          </p:txBody>
        </p:sp>
        <p:sp>
          <p:nvSpPr>
            <p:cNvPr id="24" name="Freeform 23"/>
            <p:cNvSpPr/>
            <p:nvPr/>
          </p:nvSpPr>
          <p:spPr>
            <a:xfrm>
              <a:off x="6971439" y="2429171"/>
              <a:ext cx="1856763" cy="2285997"/>
            </a:xfrm>
            <a:custGeom>
              <a:avLst/>
              <a:gdLst>
                <a:gd name="connsiteX0" fmla="*/ 0 w 1856763"/>
                <a:gd name="connsiteY0" fmla="*/ 185676 h 2285997"/>
                <a:gd name="connsiteX1" fmla="*/ 185676 w 1856763"/>
                <a:gd name="connsiteY1" fmla="*/ 0 h 2285997"/>
                <a:gd name="connsiteX2" fmla="*/ 1671087 w 1856763"/>
                <a:gd name="connsiteY2" fmla="*/ 0 h 2285997"/>
                <a:gd name="connsiteX3" fmla="*/ 1856763 w 1856763"/>
                <a:gd name="connsiteY3" fmla="*/ 185676 h 2285997"/>
                <a:gd name="connsiteX4" fmla="*/ 1856763 w 1856763"/>
                <a:gd name="connsiteY4" fmla="*/ 2100321 h 2285997"/>
                <a:gd name="connsiteX5" fmla="*/ 1671087 w 1856763"/>
                <a:gd name="connsiteY5" fmla="*/ 2285997 h 2285997"/>
                <a:gd name="connsiteX6" fmla="*/ 185676 w 1856763"/>
                <a:gd name="connsiteY6" fmla="*/ 2285997 h 2285997"/>
                <a:gd name="connsiteX7" fmla="*/ 0 w 1856763"/>
                <a:gd name="connsiteY7" fmla="*/ 2100321 h 2285997"/>
                <a:gd name="connsiteX8" fmla="*/ 0 w 1856763"/>
                <a:gd name="connsiteY8" fmla="*/ 185676 h 228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6763" h="2285997">
                  <a:moveTo>
                    <a:pt x="0" y="185676"/>
                  </a:moveTo>
                  <a:cubicBezTo>
                    <a:pt x="0" y="83130"/>
                    <a:pt x="83130" y="0"/>
                    <a:pt x="185676" y="0"/>
                  </a:cubicBezTo>
                  <a:lnTo>
                    <a:pt x="1671087" y="0"/>
                  </a:lnTo>
                  <a:cubicBezTo>
                    <a:pt x="1773633" y="0"/>
                    <a:pt x="1856763" y="83130"/>
                    <a:pt x="1856763" y="185676"/>
                  </a:cubicBezTo>
                  <a:lnTo>
                    <a:pt x="1856763" y="2100321"/>
                  </a:lnTo>
                  <a:cubicBezTo>
                    <a:pt x="1856763" y="2202867"/>
                    <a:pt x="1773633" y="2285997"/>
                    <a:pt x="1671087" y="2285997"/>
                  </a:cubicBezTo>
                  <a:lnTo>
                    <a:pt x="185676" y="2285997"/>
                  </a:lnTo>
                  <a:cubicBezTo>
                    <a:pt x="83130" y="2285997"/>
                    <a:pt x="0" y="2202867"/>
                    <a:pt x="0" y="2100321"/>
                  </a:cubicBezTo>
                  <a:lnTo>
                    <a:pt x="0" y="185676"/>
                  </a:lnTo>
                  <a:close/>
                </a:path>
              </a:pathLst>
            </a:custGeom>
            <a:ln>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6432" tIns="666289" rIns="176432" bIns="176431" numCol="1" spcCol="1270" anchor="t" anchorCtr="0">
              <a:noAutofit/>
            </a:bodyPr>
            <a:lstStyle/>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Reviews completed visits for CURES Act requirements</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Places exceptions in supervisor box for processing</a:t>
              </a:r>
            </a:p>
            <a:p>
              <a:pPr marL="119063" lvl="1" indent="-119063" defTabSz="672463" fontAlgn="base">
                <a:lnSpc>
                  <a:spcPct val="95000"/>
                </a:lnSpc>
                <a:spcBef>
                  <a:spcPct val="0"/>
                </a:spcBef>
                <a:spcAft>
                  <a:spcPts val="400"/>
                </a:spcAft>
                <a:buClr>
                  <a:srgbClr val="E87722"/>
                </a:buClr>
                <a:buFont typeface="Arial" panose="020B0604020202020204" pitchFamily="34" charset="0"/>
                <a:buChar char="••"/>
              </a:pPr>
              <a:r>
                <a:rPr lang="en-US" sz="1000" dirty="0">
                  <a:solidFill>
                    <a:srgbClr val="55565A">
                      <a:hueOff val="0"/>
                      <a:satOff val="0"/>
                      <a:lumOff val="0"/>
                      <a:alphaOff val="0"/>
                    </a:srgbClr>
                  </a:solidFill>
                  <a:ea typeface="Segoe UI" pitchFamily="34" charset="0"/>
                  <a:cs typeface="Arial" panose="020B0604020202020204" pitchFamily="34" charset="0"/>
                </a:rPr>
                <a:t>Enables confirmed visits for billing extract </a:t>
              </a:r>
            </a:p>
            <a:p>
              <a:pPr marL="57150" lvl="1" defTabSz="444500">
                <a:lnSpc>
                  <a:spcPct val="90000"/>
                </a:lnSpc>
                <a:spcBef>
                  <a:spcPct val="0"/>
                </a:spcBef>
                <a:spcAft>
                  <a:spcPct val="15000"/>
                </a:spcAft>
              </a:pPr>
              <a:endParaRPr lang="en-US" sz="1000" dirty="0">
                <a:solidFill>
                  <a:srgbClr val="55565A">
                    <a:hueOff val="0"/>
                    <a:satOff val="0"/>
                    <a:lumOff val="0"/>
                    <a:alphaOff val="0"/>
                  </a:srgbClr>
                </a:solidFill>
                <a:latin typeface="Calibri" panose="020F0502020204030204" pitchFamily="34" charset="0"/>
                <a:cs typeface="Calibri" panose="020F0502020204030204" pitchFamily="34" charset="0"/>
              </a:endParaRPr>
            </a:p>
            <a:p>
              <a:pPr marL="57150" lvl="1" defTabSz="444500">
                <a:lnSpc>
                  <a:spcPct val="90000"/>
                </a:lnSpc>
                <a:spcBef>
                  <a:spcPct val="0"/>
                </a:spcBef>
                <a:spcAft>
                  <a:spcPct val="15000"/>
                </a:spcAft>
                <a:buFontTx/>
                <a:buChar char="••"/>
              </a:pPr>
              <a:endParaRPr lang="en-US" sz="1000" dirty="0">
                <a:solidFill>
                  <a:srgbClr val="55565A">
                    <a:hueOff val="0"/>
                    <a:satOff val="0"/>
                    <a:lumOff val="0"/>
                    <a:alphaOff val="0"/>
                  </a:srgbClr>
                </a:solidFill>
                <a:latin typeface="Calibri" panose="020F0502020204030204" pitchFamily="34" charset="0"/>
                <a:cs typeface="Calibri" panose="020F0502020204030204" pitchFamily="34" charset="0"/>
              </a:endParaRPr>
            </a:p>
            <a:p>
              <a:pPr marL="57150" lvl="1" defTabSz="444500">
                <a:lnSpc>
                  <a:spcPct val="90000"/>
                </a:lnSpc>
                <a:spcBef>
                  <a:spcPct val="0"/>
                </a:spcBef>
                <a:spcAft>
                  <a:spcPct val="15000"/>
                </a:spcAft>
                <a:buFontTx/>
                <a:buChar char="••"/>
              </a:pPr>
              <a:endParaRPr lang="en-US" sz="1000" dirty="0">
                <a:solidFill>
                  <a:srgbClr val="55565A">
                    <a:hueOff val="0"/>
                    <a:satOff val="0"/>
                    <a:lumOff val="0"/>
                    <a:alphaOff val="0"/>
                  </a:srgbClr>
                </a:solidFill>
                <a:latin typeface="Calibri" panose="020F0502020204030204" pitchFamily="34" charset="0"/>
                <a:cs typeface="Calibri" panose="020F0502020204030204" pitchFamily="34" charset="0"/>
              </a:endParaRPr>
            </a:p>
          </p:txBody>
        </p:sp>
        <p:sp>
          <p:nvSpPr>
            <p:cNvPr id="25" name="Freeform 24"/>
            <p:cNvSpPr/>
            <p:nvPr/>
          </p:nvSpPr>
          <p:spPr>
            <a:xfrm>
              <a:off x="6896438" y="2335144"/>
              <a:ext cx="1650456" cy="656332"/>
            </a:xfrm>
            <a:custGeom>
              <a:avLst/>
              <a:gdLst>
                <a:gd name="connsiteX0" fmla="*/ 0 w 1650456"/>
                <a:gd name="connsiteY0" fmla="*/ 65633 h 656332"/>
                <a:gd name="connsiteX1" fmla="*/ 65633 w 1650456"/>
                <a:gd name="connsiteY1" fmla="*/ 0 h 656332"/>
                <a:gd name="connsiteX2" fmla="*/ 1584823 w 1650456"/>
                <a:gd name="connsiteY2" fmla="*/ 0 h 656332"/>
                <a:gd name="connsiteX3" fmla="*/ 1650456 w 1650456"/>
                <a:gd name="connsiteY3" fmla="*/ 65633 h 656332"/>
                <a:gd name="connsiteX4" fmla="*/ 1650456 w 1650456"/>
                <a:gd name="connsiteY4" fmla="*/ 590699 h 656332"/>
                <a:gd name="connsiteX5" fmla="*/ 1584823 w 1650456"/>
                <a:gd name="connsiteY5" fmla="*/ 656332 h 656332"/>
                <a:gd name="connsiteX6" fmla="*/ 65633 w 1650456"/>
                <a:gd name="connsiteY6" fmla="*/ 656332 h 656332"/>
                <a:gd name="connsiteX7" fmla="*/ 0 w 1650456"/>
                <a:gd name="connsiteY7" fmla="*/ 590699 h 656332"/>
                <a:gd name="connsiteX8" fmla="*/ 0 w 1650456"/>
                <a:gd name="connsiteY8" fmla="*/ 65633 h 65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0456" h="656332">
                  <a:moveTo>
                    <a:pt x="0" y="65633"/>
                  </a:moveTo>
                  <a:cubicBezTo>
                    <a:pt x="0" y="29385"/>
                    <a:pt x="29385" y="0"/>
                    <a:pt x="65633" y="0"/>
                  </a:cubicBezTo>
                  <a:lnTo>
                    <a:pt x="1584823" y="0"/>
                  </a:lnTo>
                  <a:cubicBezTo>
                    <a:pt x="1621071" y="0"/>
                    <a:pt x="1650456" y="29385"/>
                    <a:pt x="1650456" y="65633"/>
                  </a:cubicBezTo>
                  <a:lnTo>
                    <a:pt x="1650456" y="590699"/>
                  </a:lnTo>
                  <a:cubicBezTo>
                    <a:pt x="1650456" y="626947"/>
                    <a:pt x="1621071" y="656332"/>
                    <a:pt x="1584823" y="656332"/>
                  </a:cubicBezTo>
                  <a:lnTo>
                    <a:pt x="65633" y="656332"/>
                  </a:lnTo>
                  <a:cubicBezTo>
                    <a:pt x="29385" y="656332"/>
                    <a:pt x="0" y="626947"/>
                    <a:pt x="0" y="590699"/>
                  </a:cubicBezTo>
                  <a:lnTo>
                    <a:pt x="0" y="6563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45893" tIns="37003" rIns="45893" bIns="37003" numCol="1" spcCol="1270" anchor="ctr" anchorCtr="0">
              <a:noAutofit/>
            </a:bodyPr>
            <a:lstStyle/>
            <a:p>
              <a:pPr algn="ctr">
                <a:lnSpc>
                  <a:spcPct val="90000"/>
                </a:lnSpc>
                <a:spcBef>
                  <a:spcPct val="0"/>
                </a:spcBef>
                <a:spcAft>
                  <a:spcPct val="35000"/>
                </a:spcAft>
              </a:pPr>
              <a:r>
                <a:rPr lang="en-US" sz="1400" b="1" cap="all" spc="150">
                  <a:solidFill>
                    <a:srgbClr val="FFFFFF"/>
                  </a:solidFill>
                  <a:cs typeface="Arial" pitchFamily="34" charset="0"/>
                </a:rPr>
                <a:t>EVV system </a:t>
              </a:r>
              <a:endParaRPr lang="en-US" sz="1400" b="1" cap="all" spc="150" dirty="0">
                <a:solidFill>
                  <a:srgbClr val="FFFFFF"/>
                </a:solidFill>
                <a:cs typeface="Arial" pitchFamily="34" charset="0"/>
              </a:endParaRPr>
            </a:p>
          </p:txBody>
        </p:sp>
      </p:grpSp>
      <p:sp>
        <p:nvSpPr>
          <p:cNvPr id="10" name="Slide Number Placeholder 9"/>
          <p:cNvSpPr>
            <a:spLocks noGrp="1"/>
          </p:cNvSpPr>
          <p:nvPr>
            <p:ph type="sldNum" sz="quarter" idx="16"/>
          </p:nvPr>
        </p:nvSpPr>
        <p:spPr/>
        <p:txBody>
          <a:bodyPr/>
          <a:lstStyle/>
          <a:p>
            <a:fld id="{BC151626-B486-4759-B266-03B675213B53}" type="slidenum">
              <a:rPr lang="en-US" smtClean="0">
                <a:solidFill>
                  <a:srgbClr val="888B8D"/>
                </a:solidFill>
              </a:rPr>
              <a:pPr/>
              <a:t>12</a:t>
            </a:fld>
            <a:endParaRPr lang="en-US" dirty="0">
              <a:solidFill>
                <a:srgbClr val="888B8D"/>
              </a:solidFill>
            </a:endParaRPr>
          </a:p>
        </p:txBody>
      </p:sp>
      <p:sp>
        <p:nvSpPr>
          <p:cNvPr id="26" name="Title 1"/>
          <p:cNvSpPr>
            <a:spLocks noGrp="1"/>
          </p:cNvSpPr>
          <p:nvPr>
            <p:ph type="title"/>
          </p:nvPr>
        </p:nvSpPr>
        <p:spPr>
          <a:xfrm>
            <a:off x="374904" y="155448"/>
            <a:ext cx="8486775" cy="534809"/>
          </a:xfrm>
        </p:spPr>
        <p:txBody>
          <a:bodyPr/>
          <a:lstStyle/>
          <a:p>
            <a:r>
              <a:rPr lang="en-US" dirty="0"/>
              <a:t>EVV Process Overview - MyTimesheet</a:t>
            </a:r>
          </a:p>
        </p:txBody>
      </p:sp>
      <p:sp>
        <p:nvSpPr>
          <p:cNvPr id="27" name="TextBox 26"/>
          <p:cNvSpPr txBox="1"/>
          <p:nvPr/>
        </p:nvSpPr>
        <p:spPr>
          <a:xfrm>
            <a:off x="0" y="6627168"/>
            <a:ext cx="1143000" cy="230832"/>
          </a:xfrm>
          <a:prstGeom prst="rect">
            <a:avLst/>
          </a:prstGeom>
          <a:noFill/>
        </p:spPr>
        <p:txBody>
          <a:bodyPr wrap="square" rtlCol="0">
            <a:spAutoFit/>
          </a:bodyPr>
          <a:lstStyle/>
          <a:p>
            <a:r>
              <a:rPr lang="en-US" sz="900" dirty="0"/>
              <a:t>SSES, 5/21/19</a:t>
            </a:r>
          </a:p>
        </p:txBody>
      </p:sp>
    </p:spTree>
    <p:extLst>
      <p:ext uri="{BB962C8B-B14F-4D97-AF65-F5344CB8AC3E}">
        <p14:creationId xmlns:p14="http://schemas.microsoft.com/office/powerpoint/2010/main" val="70576671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0155"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High Level Workflow</a:t>
            </a:r>
          </a:p>
        </p:txBody>
      </p:sp>
      <p:sp>
        <p:nvSpPr>
          <p:cNvPr id="5" name="TextBox 4"/>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13</a:t>
            </a:fld>
            <a:endParaRPr lang="en-US" dirty="0"/>
          </a:p>
        </p:txBody>
      </p:sp>
      <p:sp>
        <p:nvSpPr>
          <p:cNvPr id="38" name="AutoShape 126" descr="Image result for home care assessment icon">
            <a:extLst>
              <a:ext uri="{FF2B5EF4-FFF2-40B4-BE49-F238E27FC236}">
                <a16:creationId xmlns:a16="http://schemas.microsoft.com/office/drawing/2014/main" id="{8CBF7D6B-BDE1-4143-BFE3-D786B755DEB0}"/>
              </a:ext>
            </a:extLst>
          </p:cNvPr>
          <p:cNvSpPr>
            <a:spLocks noChangeAspect="1" noChangeArrowheads="1"/>
          </p:cNvSpPr>
          <p:nvPr/>
        </p:nvSpPr>
        <p:spPr bwMode="auto">
          <a:xfrm>
            <a:off x="155575" y="-1919288"/>
            <a:ext cx="4000500" cy="4000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39" name="AutoShape 128" descr="Image result for home care assessment icon">
            <a:extLst>
              <a:ext uri="{FF2B5EF4-FFF2-40B4-BE49-F238E27FC236}">
                <a16:creationId xmlns:a16="http://schemas.microsoft.com/office/drawing/2014/main" id="{01032414-DC19-4EA7-A872-38B5B0CB5CFD}"/>
              </a:ext>
            </a:extLst>
          </p:cNvPr>
          <p:cNvSpPr>
            <a:spLocks noChangeAspect="1" noChangeArrowheads="1"/>
          </p:cNvSpPr>
          <p:nvPr/>
        </p:nvSpPr>
        <p:spPr bwMode="auto">
          <a:xfrm>
            <a:off x="307975" y="-1766888"/>
            <a:ext cx="4000500" cy="4000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67" name="Rectangle 66">
            <a:extLst>
              <a:ext uri="{FF2B5EF4-FFF2-40B4-BE49-F238E27FC236}">
                <a16:creationId xmlns:a16="http://schemas.microsoft.com/office/drawing/2014/main" id="{C4499A49-9689-459B-87C5-9B45DBE2AEB3}"/>
              </a:ext>
            </a:extLst>
          </p:cNvPr>
          <p:cNvSpPr/>
          <p:nvPr/>
        </p:nvSpPr>
        <p:spPr>
          <a:xfrm>
            <a:off x="581353"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1. Care Manager assesses consumer needs to develop person-centered care plan</a:t>
            </a:r>
          </a:p>
        </p:txBody>
      </p:sp>
      <p:sp>
        <p:nvSpPr>
          <p:cNvPr id="68" name="Rectangle 67">
            <a:extLst>
              <a:ext uri="{FF2B5EF4-FFF2-40B4-BE49-F238E27FC236}">
                <a16:creationId xmlns:a16="http://schemas.microsoft.com/office/drawing/2014/main" id="{498975A8-DE3C-49B6-9CA4-3C7AA96F72BD}"/>
              </a:ext>
            </a:extLst>
          </p:cNvPr>
          <p:cNvSpPr/>
          <p:nvPr/>
        </p:nvSpPr>
        <p:spPr>
          <a:xfrm>
            <a:off x="1800553"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2. Case mgr. searches for provider to accept the case</a:t>
            </a:r>
          </a:p>
        </p:txBody>
      </p:sp>
      <p:cxnSp>
        <p:nvCxnSpPr>
          <p:cNvPr id="69" name="Straight Arrow Connector 68">
            <a:extLst>
              <a:ext uri="{FF2B5EF4-FFF2-40B4-BE49-F238E27FC236}">
                <a16:creationId xmlns:a16="http://schemas.microsoft.com/office/drawing/2014/main" id="{63568E3C-FC0D-48C6-95C5-4ED298FD1417}"/>
              </a:ext>
            </a:extLst>
          </p:cNvPr>
          <p:cNvCxnSpPr>
            <a:stCxn id="67" idx="3"/>
            <a:endCxn id="68" idx="1"/>
          </p:cNvCxnSpPr>
          <p:nvPr/>
        </p:nvCxnSpPr>
        <p:spPr>
          <a:xfrm>
            <a:off x="1587193" y="2041676"/>
            <a:ext cx="213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384BA9AF-614B-44D2-95D8-E5239AFF5FC0}"/>
              </a:ext>
            </a:extLst>
          </p:cNvPr>
          <p:cNvSpPr/>
          <p:nvPr/>
        </p:nvSpPr>
        <p:spPr>
          <a:xfrm>
            <a:off x="5562600" y="3032624"/>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6. Coordinator prepares invoice and .csv file for upload to Provider Direct</a:t>
            </a:r>
            <a:endParaRPr lang="en-US" sz="800" dirty="0">
              <a:solidFill>
                <a:srgbClr val="FF0000"/>
              </a:solidFill>
            </a:endParaRPr>
          </a:p>
        </p:txBody>
      </p:sp>
      <p:sp>
        <p:nvSpPr>
          <p:cNvPr id="71" name="Rectangle 70">
            <a:extLst>
              <a:ext uri="{FF2B5EF4-FFF2-40B4-BE49-F238E27FC236}">
                <a16:creationId xmlns:a16="http://schemas.microsoft.com/office/drawing/2014/main" id="{7EEE6352-FB62-4C97-8250-0CEBE9193A97}"/>
              </a:ext>
            </a:extLst>
          </p:cNvPr>
          <p:cNvSpPr/>
          <p:nvPr/>
        </p:nvSpPr>
        <p:spPr>
          <a:xfrm>
            <a:off x="5562600"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endParaRPr lang="en-US" sz="800" dirty="0">
              <a:solidFill>
                <a:srgbClr val="000000"/>
              </a:solidFill>
            </a:endParaRPr>
          </a:p>
          <a:p>
            <a:r>
              <a:rPr lang="en-US" sz="800" dirty="0">
                <a:solidFill>
                  <a:srgbClr val="000000"/>
                </a:solidFill>
              </a:rPr>
              <a:t>7. ASAP works with provider to resolve errors</a:t>
            </a:r>
          </a:p>
        </p:txBody>
      </p:sp>
      <p:sp>
        <p:nvSpPr>
          <p:cNvPr id="72" name="Rectangle 71">
            <a:extLst>
              <a:ext uri="{FF2B5EF4-FFF2-40B4-BE49-F238E27FC236}">
                <a16:creationId xmlns:a16="http://schemas.microsoft.com/office/drawing/2014/main" id="{91BCDA2D-A881-4E1C-9258-A2A643EFB93A}"/>
              </a:ext>
            </a:extLst>
          </p:cNvPr>
          <p:cNvSpPr/>
          <p:nvPr/>
        </p:nvSpPr>
        <p:spPr>
          <a:xfrm>
            <a:off x="3054504" y="4770120"/>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4b. Worker visits consumer &amp; logs visit in EVV System</a:t>
            </a:r>
          </a:p>
        </p:txBody>
      </p:sp>
      <p:cxnSp>
        <p:nvCxnSpPr>
          <p:cNvPr id="73" name="Elbow Connector 53">
            <a:extLst>
              <a:ext uri="{FF2B5EF4-FFF2-40B4-BE49-F238E27FC236}">
                <a16:creationId xmlns:a16="http://schemas.microsoft.com/office/drawing/2014/main" id="{A13AE120-1C36-4E6B-8815-65DA55CCB126}"/>
              </a:ext>
            </a:extLst>
          </p:cNvPr>
          <p:cNvCxnSpPr>
            <a:stCxn id="72" idx="3"/>
            <a:endCxn id="70" idx="2"/>
          </p:cNvCxnSpPr>
          <p:nvPr/>
        </p:nvCxnSpPr>
        <p:spPr>
          <a:xfrm flipV="1">
            <a:off x="4060344" y="4129904"/>
            <a:ext cx="2005176" cy="118885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itle 1">
            <a:extLst>
              <a:ext uri="{FF2B5EF4-FFF2-40B4-BE49-F238E27FC236}">
                <a16:creationId xmlns:a16="http://schemas.microsoft.com/office/drawing/2014/main" id="{26F28035-E434-409B-A77B-BCA17EBBF9F9}"/>
              </a:ext>
            </a:extLst>
          </p:cNvPr>
          <p:cNvSpPr txBox="1">
            <a:spLocks/>
          </p:cNvSpPr>
          <p:nvPr/>
        </p:nvSpPr>
        <p:spPr bwMode="auto">
          <a:xfrm>
            <a:off x="2959009" y="3617451"/>
            <a:ext cx="1225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800" b="0" i="1" kern="0" dirty="0">
                <a:solidFill>
                  <a:srgbClr val="C00000"/>
                </a:solidFill>
              </a:rPr>
              <a:t>Suspensions &amp; </a:t>
            </a:r>
          </a:p>
          <a:p>
            <a:pPr algn="ctr"/>
            <a:r>
              <a:rPr lang="en-US" sz="800" b="0" i="1" kern="0" dirty="0">
                <a:solidFill>
                  <a:srgbClr val="C00000"/>
                </a:solidFill>
              </a:rPr>
              <a:t>Service Authorization changes</a:t>
            </a:r>
          </a:p>
        </p:txBody>
      </p:sp>
      <p:sp>
        <p:nvSpPr>
          <p:cNvPr id="76" name="Rectangle 75">
            <a:extLst>
              <a:ext uri="{FF2B5EF4-FFF2-40B4-BE49-F238E27FC236}">
                <a16:creationId xmlns:a16="http://schemas.microsoft.com/office/drawing/2014/main" id="{1BEC7120-120F-4BE0-A318-9D11C7A874EC}"/>
              </a:ext>
            </a:extLst>
          </p:cNvPr>
          <p:cNvSpPr/>
          <p:nvPr/>
        </p:nvSpPr>
        <p:spPr>
          <a:xfrm>
            <a:off x="6781800"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endParaRPr lang="en-US" sz="800" dirty="0">
              <a:solidFill>
                <a:srgbClr val="000000"/>
              </a:solidFill>
            </a:endParaRPr>
          </a:p>
          <a:p>
            <a:r>
              <a:rPr lang="en-US" sz="800" dirty="0">
                <a:solidFill>
                  <a:srgbClr val="000000"/>
                </a:solidFill>
              </a:rPr>
              <a:t>8a. ASAP pays providers</a:t>
            </a:r>
            <a:endParaRPr lang="en-US" sz="800" dirty="0">
              <a:solidFill>
                <a:srgbClr val="FF0000"/>
              </a:solidFill>
            </a:endParaRPr>
          </a:p>
        </p:txBody>
      </p:sp>
      <p:cxnSp>
        <p:nvCxnSpPr>
          <p:cNvPr id="77" name="Straight Arrow Connector 76">
            <a:extLst>
              <a:ext uri="{FF2B5EF4-FFF2-40B4-BE49-F238E27FC236}">
                <a16:creationId xmlns:a16="http://schemas.microsoft.com/office/drawing/2014/main" id="{93893AC3-3418-47A1-8E0C-20DEF854A023}"/>
              </a:ext>
            </a:extLst>
          </p:cNvPr>
          <p:cNvCxnSpPr>
            <a:stCxn id="71" idx="3"/>
            <a:endCxn id="76" idx="1"/>
          </p:cNvCxnSpPr>
          <p:nvPr/>
        </p:nvCxnSpPr>
        <p:spPr>
          <a:xfrm>
            <a:off x="6568440" y="2041676"/>
            <a:ext cx="21336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itle 1">
            <a:extLst>
              <a:ext uri="{FF2B5EF4-FFF2-40B4-BE49-F238E27FC236}">
                <a16:creationId xmlns:a16="http://schemas.microsoft.com/office/drawing/2014/main" id="{7A6A9337-5907-4B6B-87D8-64391C0079CA}"/>
              </a:ext>
            </a:extLst>
          </p:cNvPr>
          <p:cNvSpPr txBox="1">
            <a:spLocks/>
          </p:cNvSpPr>
          <p:nvPr/>
        </p:nvSpPr>
        <p:spPr bwMode="auto">
          <a:xfrm>
            <a:off x="1184833" y="1066800"/>
            <a:ext cx="132976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b="0" kern="0" dirty="0">
                <a:solidFill>
                  <a:srgbClr val="000000"/>
                </a:solidFill>
              </a:rPr>
              <a:t>Service month</a:t>
            </a:r>
          </a:p>
        </p:txBody>
      </p:sp>
      <p:sp>
        <p:nvSpPr>
          <p:cNvPr id="79" name="Title 1">
            <a:extLst>
              <a:ext uri="{FF2B5EF4-FFF2-40B4-BE49-F238E27FC236}">
                <a16:creationId xmlns:a16="http://schemas.microsoft.com/office/drawing/2014/main" id="{2CEA0A00-EFA3-473A-8D0A-2AED57A7DB5F}"/>
              </a:ext>
            </a:extLst>
          </p:cNvPr>
          <p:cNvSpPr txBox="1">
            <a:spLocks/>
          </p:cNvSpPr>
          <p:nvPr/>
        </p:nvSpPr>
        <p:spPr bwMode="auto">
          <a:xfrm>
            <a:off x="5609898" y="1066800"/>
            <a:ext cx="9433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b="0" kern="0" dirty="0">
                <a:solidFill>
                  <a:srgbClr val="000000"/>
                </a:solidFill>
              </a:rPr>
              <a:t>+5-25 days</a:t>
            </a:r>
          </a:p>
        </p:txBody>
      </p:sp>
      <p:sp>
        <p:nvSpPr>
          <p:cNvPr id="80" name="Title 1">
            <a:extLst>
              <a:ext uri="{FF2B5EF4-FFF2-40B4-BE49-F238E27FC236}">
                <a16:creationId xmlns:a16="http://schemas.microsoft.com/office/drawing/2014/main" id="{CCF79AE6-4F98-4B6E-8D00-2687ED3C6912}"/>
              </a:ext>
            </a:extLst>
          </p:cNvPr>
          <p:cNvSpPr txBox="1">
            <a:spLocks/>
          </p:cNvSpPr>
          <p:nvPr/>
        </p:nvSpPr>
        <p:spPr bwMode="auto">
          <a:xfrm>
            <a:off x="6808670" y="1065312"/>
            <a:ext cx="9433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b="0" kern="0" dirty="0">
                <a:solidFill>
                  <a:srgbClr val="000000"/>
                </a:solidFill>
              </a:rPr>
              <a:t>+25-30 days</a:t>
            </a:r>
          </a:p>
        </p:txBody>
      </p:sp>
      <p:sp>
        <p:nvSpPr>
          <p:cNvPr id="81" name="Title 1">
            <a:extLst>
              <a:ext uri="{FF2B5EF4-FFF2-40B4-BE49-F238E27FC236}">
                <a16:creationId xmlns:a16="http://schemas.microsoft.com/office/drawing/2014/main" id="{C323BE4B-7E05-4B9C-8D95-34FA6FD42188}"/>
              </a:ext>
            </a:extLst>
          </p:cNvPr>
          <p:cNvSpPr txBox="1">
            <a:spLocks/>
          </p:cNvSpPr>
          <p:nvPr/>
        </p:nvSpPr>
        <p:spPr bwMode="auto">
          <a:xfrm>
            <a:off x="8076225" y="1065312"/>
            <a:ext cx="9433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b="0" kern="0" dirty="0">
                <a:solidFill>
                  <a:srgbClr val="000000"/>
                </a:solidFill>
              </a:rPr>
              <a:t>+2-3 months</a:t>
            </a:r>
          </a:p>
        </p:txBody>
      </p:sp>
      <p:cxnSp>
        <p:nvCxnSpPr>
          <p:cNvPr id="82" name="Straight Arrow Connector 81">
            <a:extLst>
              <a:ext uri="{FF2B5EF4-FFF2-40B4-BE49-F238E27FC236}">
                <a16:creationId xmlns:a16="http://schemas.microsoft.com/office/drawing/2014/main" id="{0F624688-B9B9-487B-B00B-7749206CFCE7}"/>
              </a:ext>
            </a:extLst>
          </p:cNvPr>
          <p:cNvCxnSpPr/>
          <p:nvPr/>
        </p:nvCxnSpPr>
        <p:spPr>
          <a:xfrm>
            <a:off x="581353" y="1291076"/>
            <a:ext cx="3485494" cy="3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606E4102-15A5-426E-A558-75636E1F0842}"/>
              </a:ext>
            </a:extLst>
          </p:cNvPr>
          <p:cNvCxnSpPr/>
          <p:nvPr/>
        </p:nvCxnSpPr>
        <p:spPr>
          <a:xfrm>
            <a:off x="5562600" y="1291076"/>
            <a:ext cx="1005840" cy="3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D160AE37-8FEE-4559-8BF4-EF715DC50C2A}"/>
              </a:ext>
            </a:extLst>
          </p:cNvPr>
          <p:cNvCxnSpPr/>
          <p:nvPr/>
        </p:nvCxnSpPr>
        <p:spPr>
          <a:xfrm>
            <a:off x="6781800" y="1291076"/>
            <a:ext cx="1005840" cy="3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2062173-5DA1-4C48-965F-EB58B7E5FB9A}"/>
              </a:ext>
            </a:extLst>
          </p:cNvPr>
          <p:cNvCxnSpPr/>
          <p:nvPr/>
        </p:nvCxnSpPr>
        <p:spPr>
          <a:xfrm>
            <a:off x="8027952" y="1291076"/>
            <a:ext cx="1039848" cy="32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EF8302EC-BBC3-4E9B-8268-1B7E1471675D}"/>
              </a:ext>
            </a:extLst>
          </p:cNvPr>
          <p:cNvSpPr/>
          <p:nvPr/>
        </p:nvSpPr>
        <p:spPr>
          <a:xfrm>
            <a:off x="3068627"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4a. W/in 48 hrs. in SAMS Care Manager assigns provider &amp; authorizes services</a:t>
            </a:r>
          </a:p>
        </p:txBody>
      </p:sp>
      <p:sp>
        <p:nvSpPr>
          <p:cNvPr id="87" name="Title 1">
            <a:extLst>
              <a:ext uri="{FF2B5EF4-FFF2-40B4-BE49-F238E27FC236}">
                <a16:creationId xmlns:a16="http://schemas.microsoft.com/office/drawing/2014/main" id="{2BD044FB-07AB-43C9-A2ED-5B9B8ABB0AD4}"/>
              </a:ext>
            </a:extLst>
          </p:cNvPr>
          <p:cNvSpPr txBox="1">
            <a:spLocks/>
          </p:cNvSpPr>
          <p:nvPr/>
        </p:nvSpPr>
        <p:spPr bwMode="auto">
          <a:xfrm>
            <a:off x="-228600" y="2055912"/>
            <a:ext cx="9906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kern="0" dirty="0">
                <a:solidFill>
                  <a:srgbClr val="000000"/>
                </a:solidFill>
              </a:rPr>
              <a:t>ASAP</a:t>
            </a:r>
          </a:p>
        </p:txBody>
      </p:sp>
      <p:sp>
        <p:nvSpPr>
          <p:cNvPr id="88" name="Title 1">
            <a:extLst>
              <a:ext uri="{FF2B5EF4-FFF2-40B4-BE49-F238E27FC236}">
                <a16:creationId xmlns:a16="http://schemas.microsoft.com/office/drawing/2014/main" id="{B03CD663-7A90-4CE7-813C-385D8C0E1A7C}"/>
              </a:ext>
            </a:extLst>
          </p:cNvPr>
          <p:cNvSpPr txBox="1">
            <a:spLocks/>
          </p:cNvSpPr>
          <p:nvPr/>
        </p:nvSpPr>
        <p:spPr bwMode="auto">
          <a:xfrm>
            <a:off x="-152400" y="3648229"/>
            <a:ext cx="9906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kern="0" dirty="0">
                <a:solidFill>
                  <a:srgbClr val="000000"/>
                </a:solidFill>
              </a:rPr>
              <a:t>Provider</a:t>
            </a:r>
          </a:p>
        </p:txBody>
      </p:sp>
      <p:sp>
        <p:nvSpPr>
          <p:cNvPr id="89" name="Title 1">
            <a:extLst>
              <a:ext uri="{FF2B5EF4-FFF2-40B4-BE49-F238E27FC236}">
                <a16:creationId xmlns:a16="http://schemas.microsoft.com/office/drawing/2014/main" id="{0D1397A4-062E-47C2-8043-B54322C7C8F6}"/>
              </a:ext>
            </a:extLst>
          </p:cNvPr>
          <p:cNvSpPr txBox="1">
            <a:spLocks/>
          </p:cNvSpPr>
          <p:nvPr/>
        </p:nvSpPr>
        <p:spPr bwMode="auto">
          <a:xfrm>
            <a:off x="-152400" y="5180112"/>
            <a:ext cx="9906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kern="0" dirty="0">
                <a:solidFill>
                  <a:srgbClr val="000000"/>
                </a:solidFill>
              </a:rPr>
              <a:t>Worker</a:t>
            </a:r>
          </a:p>
        </p:txBody>
      </p:sp>
      <p:sp>
        <p:nvSpPr>
          <p:cNvPr id="90" name="Rectangle 89">
            <a:extLst>
              <a:ext uri="{FF2B5EF4-FFF2-40B4-BE49-F238E27FC236}">
                <a16:creationId xmlns:a16="http://schemas.microsoft.com/office/drawing/2014/main" id="{8C82F059-1834-4E63-8065-204AA606F3DD}"/>
              </a:ext>
            </a:extLst>
          </p:cNvPr>
          <p:cNvSpPr/>
          <p:nvPr/>
        </p:nvSpPr>
        <p:spPr>
          <a:xfrm>
            <a:off x="1800553" y="3032624"/>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3. Coordinator accepts referral with Care Manager &amp; assigns worker</a:t>
            </a:r>
          </a:p>
        </p:txBody>
      </p:sp>
      <p:cxnSp>
        <p:nvCxnSpPr>
          <p:cNvPr id="91" name="Straight Arrow Connector 90">
            <a:extLst>
              <a:ext uri="{FF2B5EF4-FFF2-40B4-BE49-F238E27FC236}">
                <a16:creationId xmlns:a16="http://schemas.microsoft.com/office/drawing/2014/main" id="{13F17C29-472D-4D29-849F-F87EC4C275B6}"/>
              </a:ext>
            </a:extLst>
          </p:cNvPr>
          <p:cNvCxnSpPr>
            <a:stCxn id="68" idx="2"/>
            <a:endCxn id="90" idx="0"/>
          </p:cNvCxnSpPr>
          <p:nvPr/>
        </p:nvCxnSpPr>
        <p:spPr>
          <a:xfrm>
            <a:off x="2303473" y="2590316"/>
            <a:ext cx="0" cy="4423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115">
            <a:extLst>
              <a:ext uri="{FF2B5EF4-FFF2-40B4-BE49-F238E27FC236}">
                <a16:creationId xmlns:a16="http://schemas.microsoft.com/office/drawing/2014/main" id="{F8D25627-EE95-40B2-9BF3-F8EF9BF33F70}"/>
              </a:ext>
            </a:extLst>
          </p:cNvPr>
          <p:cNvCxnSpPr>
            <a:stCxn id="90" idx="3"/>
            <a:endCxn id="86" idx="1"/>
          </p:cNvCxnSpPr>
          <p:nvPr/>
        </p:nvCxnSpPr>
        <p:spPr>
          <a:xfrm flipV="1">
            <a:off x="2806393" y="2041676"/>
            <a:ext cx="262234" cy="1539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AC05B30-03CF-4D1C-98B0-1EE0B9D7E1D2}"/>
              </a:ext>
            </a:extLst>
          </p:cNvPr>
          <p:cNvCxnSpPr/>
          <p:nvPr/>
        </p:nvCxnSpPr>
        <p:spPr>
          <a:xfrm>
            <a:off x="178758" y="2819400"/>
            <a:ext cx="8889042" cy="0"/>
          </a:xfrm>
          <a:prstGeom prst="line">
            <a:avLst/>
          </a:prstGeom>
          <a:ln w="3175">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2C0FD3B0-8049-40A4-B57B-82DA606A5C7B}"/>
              </a:ext>
            </a:extLst>
          </p:cNvPr>
          <p:cNvCxnSpPr/>
          <p:nvPr/>
        </p:nvCxnSpPr>
        <p:spPr>
          <a:xfrm flipV="1">
            <a:off x="178758" y="4637693"/>
            <a:ext cx="8889042" cy="10507"/>
          </a:xfrm>
          <a:prstGeom prst="line">
            <a:avLst/>
          </a:prstGeom>
          <a:ln w="3175">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C4E761AD-2027-4EAD-9668-03EBBE131F8E}"/>
              </a:ext>
            </a:extLst>
          </p:cNvPr>
          <p:cNvSpPr/>
          <p:nvPr/>
        </p:nvSpPr>
        <p:spPr>
          <a:xfrm>
            <a:off x="8027952" y="1493036"/>
            <a:ext cx="1005840"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endParaRPr lang="en-US" sz="800" dirty="0">
              <a:solidFill>
                <a:srgbClr val="000000"/>
              </a:solidFill>
            </a:endParaRPr>
          </a:p>
          <a:p>
            <a:r>
              <a:rPr lang="en-US" sz="800" dirty="0">
                <a:solidFill>
                  <a:srgbClr val="000000"/>
                </a:solidFill>
              </a:rPr>
              <a:t>9. ASAP sends payment voucher to EOEA for reimbursement</a:t>
            </a:r>
            <a:endParaRPr lang="en-US" sz="800" dirty="0">
              <a:solidFill>
                <a:srgbClr val="FF0000"/>
              </a:solidFill>
            </a:endParaRPr>
          </a:p>
        </p:txBody>
      </p:sp>
      <p:cxnSp>
        <p:nvCxnSpPr>
          <p:cNvPr id="96" name="Straight Arrow Connector 95">
            <a:extLst>
              <a:ext uri="{FF2B5EF4-FFF2-40B4-BE49-F238E27FC236}">
                <a16:creationId xmlns:a16="http://schemas.microsoft.com/office/drawing/2014/main" id="{B84621E9-797C-4A17-8FA4-C85D2D2E9B09}"/>
              </a:ext>
            </a:extLst>
          </p:cNvPr>
          <p:cNvCxnSpPr>
            <a:stCxn id="76" idx="3"/>
            <a:endCxn id="95" idx="1"/>
          </p:cNvCxnSpPr>
          <p:nvPr/>
        </p:nvCxnSpPr>
        <p:spPr>
          <a:xfrm>
            <a:off x="7787640" y="2041676"/>
            <a:ext cx="24031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97" name="Picture 124" descr="Related image">
            <a:extLst>
              <a:ext uri="{FF2B5EF4-FFF2-40B4-BE49-F238E27FC236}">
                <a16:creationId xmlns:a16="http://schemas.microsoft.com/office/drawing/2014/main" id="{F88847DF-BCAC-4B90-95F0-9CD4524613E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2102" y="1560775"/>
            <a:ext cx="182407" cy="182407"/>
          </a:xfrm>
          <a:prstGeom prst="rect">
            <a:avLst/>
          </a:prstGeom>
          <a:noFill/>
          <a:extLst>
            <a:ext uri="{909E8E84-426E-40DD-AFC4-6F175D3DCCD1}">
              <a14:hiddenFill xmlns:a14="http://schemas.microsoft.com/office/drawing/2010/main">
                <a:solidFill>
                  <a:srgbClr val="FFFFFF"/>
                </a:solidFill>
              </a14:hiddenFill>
            </a:ext>
          </a:extLst>
        </p:spPr>
      </p:pic>
      <p:sp>
        <p:nvSpPr>
          <p:cNvPr id="98" name="AutoShape 126" descr="Image result for home care assessment icon">
            <a:extLst>
              <a:ext uri="{FF2B5EF4-FFF2-40B4-BE49-F238E27FC236}">
                <a16:creationId xmlns:a16="http://schemas.microsoft.com/office/drawing/2014/main" id="{A2E8D344-D228-4BC5-B5B8-5D5B76B84C6A}"/>
              </a:ext>
            </a:extLst>
          </p:cNvPr>
          <p:cNvSpPr>
            <a:spLocks noChangeAspect="1" noChangeArrowheads="1"/>
          </p:cNvSpPr>
          <p:nvPr/>
        </p:nvSpPr>
        <p:spPr bwMode="auto">
          <a:xfrm>
            <a:off x="155575" y="-1919288"/>
            <a:ext cx="4000500" cy="4000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99" name="AutoShape 128" descr="Image result for home care assessment icon">
            <a:extLst>
              <a:ext uri="{FF2B5EF4-FFF2-40B4-BE49-F238E27FC236}">
                <a16:creationId xmlns:a16="http://schemas.microsoft.com/office/drawing/2014/main" id="{D69E9B99-1AB7-4963-9458-A42CB9669C4D}"/>
              </a:ext>
            </a:extLst>
          </p:cNvPr>
          <p:cNvSpPr>
            <a:spLocks noChangeAspect="1" noChangeArrowheads="1"/>
          </p:cNvSpPr>
          <p:nvPr/>
        </p:nvSpPr>
        <p:spPr bwMode="auto">
          <a:xfrm>
            <a:off x="307975" y="-1766888"/>
            <a:ext cx="4000500" cy="4000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pic>
        <p:nvPicPr>
          <p:cNvPr id="100" name="Picture 134" descr="Image result for search icon">
            <a:extLst>
              <a:ext uri="{FF2B5EF4-FFF2-40B4-BE49-F238E27FC236}">
                <a16:creationId xmlns:a16="http://schemas.microsoft.com/office/drawing/2014/main" id="{A7BA2BDB-A29E-48C2-AA66-0959EA4A1B6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26715" y="1555468"/>
            <a:ext cx="163020" cy="163020"/>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36" descr="Related image">
            <a:extLst>
              <a:ext uri="{FF2B5EF4-FFF2-40B4-BE49-F238E27FC236}">
                <a16:creationId xmlns:a16="http://schemas.microsoft.com/office/drawing/2014/main" id="{A065F83A-62B8-4C75-A645-8ED5BC2E8C7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05402" y="3111948"/>
            <a:ext cx="163312" cy="163312"/>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142">
            <a:extLst>
              <a:ext uri="{FF2B5EF4-FFF2-40B4-BE49-F238E27FC236}">
                <a16:creationId xmlns:a16="http://schemas.microsoft.com/office/drawing/2014/main" id="{C9AD1856-23FB-4E06-999E-14196DF4F9FF}"/>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70616" y="1550170"/>
            <a:ext cx="173616" cy="17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 name="Picture 152" descr="Related image">
            <a:extLst>
              <a:ext uri="{FF2B5EF4-FFF2-40B4-BE49-F238E27FC236}">
                <a16:creationId xmlns:a16="http://schemas.microsoft.com/office/drawing/2014/main" id="{39CFCBBC-D60E-4478-B462-9CEA8FFB00E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75026" y="4800600"/>
            <a:ext cx="193042" cy="193042"/>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154" descr="Image result for invoice upload">
            <a:extLst>
              <a:ext uri="{FF2B5EF4-FFF2-40B4-BE49-F238E27FC236}">
                <a16:creationId xmlns:a16="http://schemas.microsoft.com/office/drawing/2014/main" id="{25EEB9F8-1338-4AB9-9234-2D2BA5672FF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75015" y="3086100"/>
            <a:ext cx="245053" cy="245053"/>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169" descr="Related image">
            <a:extLst>
              <a:ext uri="{FF2B5EF4-FFF2-40B4-BE49-F238E27FC236}">
                <a16:creationId xmlns:a16="http://schemas.microsoft.com/office/drawing/2014/main" id="{E3958546-4AAF-4854-ABC6-B7585BFD5B08}"/>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88891" y="1576122"/>
            <a:ext cx="185315" cy="185315"/>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83" descr="Related image">
            <a:extLst>
              <a:ext uri="{FF2B5EF4-FFF2-40B4-BE49-F238E27FC236}">
                <a16:creationId xmlns:a16="http://schemas.microsoft.com/office/drawing/2014/main" id="{D42BE6DA-7F59-48E6-8487-A7E1F85E46D2}"/>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15717" y="1571708"/>
            <a:ext cx="312981" cy="181095"/>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185" descr="Image result for reimbursement icon">
            <a:extLst>
              <a:ext uri="{FF2B5EF4-FFF2-40B4-BE49-F238E27FC236}">
                <a16:creationId xmlns:a16="http://schemas.microsoft.com/office/drawing/2014/main" id="{D6147295-DE7B-4429-9D65-ED74C69AB923}"/>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478774" y="1562550"/>
            <a:ext cx="138203" cy="161236"/>
          </a:xfrm>
          <a:prstGeom prst="rect">
            <a:avLst/>
          </a:prstGeom>
          <a:noFill/>
          <a:extLst>
            <a:ext uri="{909E8E84-426E-40DD-AFC4-6F175D3DCCD1}">
              <a14:hiddenFill xmlns:a14="http://schemas.microsoft.com/office/drawing/2010/main">
                <a:solidFill>
                  <a:srgbClr val="FFFFFF"/>
                </a:solidFill>
              </a14:hiddenFill>
            </a:ext>
          </a:extLst>
        </p:spPr>
      </p:pic>
      <p:cxnSp>
        <p:nvCxnSpPr>
          <p:cNvPr id="108" name="Straight Arrow Connector 107">
            <a:extLst>
              <a:ext uri="{FF2B5EF4-FFF2-40B4-BE49-F238E27FC236}">
                <a16:creationId xmlns:a16="http://schemas.microsoft.com/office/drawing/2014/main" id="{2A06BF34-9416-418C-9124-BDFCE0291FCC}"/>
              </a:ext>
            </a:extLst>
          </p:cNvPr>
          <p:cNvCxnSpPr>
            <a:stCxn id="74" idx="2"/>
          </p:cNvCxnSpPr>
          <p:nvPr/>
        </p:nvCxnSpPr>
        <p:spPr>
          <a:xfrm flipH="1">
            <a:off x="2799478" y="3986783"/>
            <a:ext cx="772069" cy="0"/>
          </a:xfrm>
          <a:prstGeom prst="straightConnector1">
            <a:avLst/>
          </a:prstGeom>
          <a:ln>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01A8C68-DC93-44A7-AC36-F9B843E7E2F5}"/>
              </a:ext>
            </a:extLst>
          </p:cNvPr>
          <p:cNvCxnSpPr>
            <a:stCxn id="86" idx="2"/>
            <a:endCxn id="74" idx="0"/>
          </p:cNvCxnSpPr>
          <p:nvPr/>
        </p:nvCxnSpPr>
        <p:spPr>
          <a:xfrm>
            <a:off x="3571547" y="2590316"/>
            <a:ext cx="0" cy="1027135"/>
          </a:xfrm>
          <a:prstGeom prst="line">
            <a:avLst/>
          </a:prstGeom>
          <a:ln>
            <a:solidFill>
              <a:srgbClr val="C00000"/>
            </a:solidFill>
            <a:prstDash val="dash"/>
            <a:headEnd type="arrow"/>
          </a:ln>
        </p:spPr>
        <p:style>
          <a:lnRef idx="1">
            <a:schemeClr val="accent1"/>
          </a:lnRef>
          <a:fillRef idx="0">
            <a:schemeClr val="accent1"/>
          </a:fillRef>
          <a:effectRef idx="0">
            <a:schemeClr val="accent1"/>
          </a:effectRef>
          <a:fontRef idx="minor">
            <a:schemeClr val="tx1"/>
          </a:fontRef>
        </p:style>
      </p:cxnSp>
      <p:sp>
        <p:nvSpPr>
          <p:cNvPr id="110" name="Title 1">
            <a:extLst>
              <a:ext uri="{FF2B5EF4-FFF2-40B4-BE49-F238E27FC236}">
                <a16:creationId xmlns:a16="http://schemas.microsoft.com/office/drawing/2014/main" id="{95E89E63-697C-4AB3-BDC0-028C924C4039}"/>
              </a:ext>
            </a:extLst>
          </p:cNvPr>
          <p:cNvSpPr txBox="1">
            <a:spLocks/>
          </p:cNvSpPr>
          <p:nvPr/>
        </p:nvSpPr>
        <p:spPr bwMode="auto">
          <a:xfrm>
            <a:off x="-228600" y="1045430"/>
            <a:ext cx="9906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kern="0" dirty="0">
                <a:solidFill>
                  <a:srgbClr val="000000"/>
                </a:solidFill>
              </a:rPr>
              <a:t>Timing</a:t>
            </a:r>
          </a:p>
        </p:txBody>
      </p:sp>
      <p:cxnSp>
        <p:nvCxnSpPr>
          <p:cNvPr id="111" name="Straight Connector 110">
            <a:extLst>
              <a:ext uri="{FF2B5EF4-FFF2-40B4-BE49-F238E27FC236}">
                <a16:creationId xmlns:a16="http://schemas.microsoft.com/office/drawing/2014/main" id="{6194D75F-305E-4AF2-BA24-FA74F2A0CE73}"/>
              </a:ext>
            </a:extLst>
          </p:cNvPr>
          <p:cNvCxnSpPr/>
          <p:nvPr/>
        </p:nvCxnSpPr>
        <p:spPr>
          <a:xfrm>
            <a:off x="155575" y="990600"/>
            <a:ext cx="87598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E173B85B-941C-4972-A3C5-BEDFF0CA2E12}"/>
              </a:ext>
            </a:extLst>
          </p:cNvPr>
          <p:cNvCxnSpPr>
            <a:stCxn id="70" idx="0"/>
            <a:endCxn id="71" idx="2"/>
          </p:cNvCxnSpPr>
          <p:nvPr/>
        </p:nvCxnSpPr>
        <p:spPr>
          <a:xfrm flipV="1">
            <a:off x="6065520" y="2590316"/>
            <a:ext cx="0" cy="4423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FAF56550-A75B-4AF7-893C-7CF4ECA673F0}"/>
              </a:ext>
            </a:extLst>
          </p:cNvPr>
          <p:cNvSpPr/>
          <p:nvPr/>
        </p:nvSpPr>
        <p:spPr>
          <a:xfrm>
            <a:off x="6781800" y="3017037"/>
            <a:ext cx="1294425" cy="869164"/>
          </a:xfrm>
          <a:prstGeom prst="rect">
            <a:avLst/>
          </a:prstGeom>
          <a:solidFill>
            <a:schemeClr val="accent2">
              <a:lumMod val="40000"/>
              <a:lumOff val="6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r>
              <a:rPr lang="en-US" sz="800" dirty="0">
                <a:solidFill>
                  <a:srgbClr val="000000"/>
                </a:solidFill>
              </a:rPr>
              <a:t>8b.Reconciled, billable Alt EVV visit data uploaded to State EVV aggregator</a:t>
            </a:r>
            <a:endParaRPr lang="en-US" sz="800" dirty="0">
              <a:solidFill>
                <a:srgbClr val="FF0000"/>
              </a:solidFill>
            </a:endParaRPr>
          </a:p>
        </p:txBody>
      </p:sp>
      <p:pic>
        <p:nvPicPr>
          <p:cNvPr id="114" name="Picture 142">
            <a:extLst>
              <a:ext uri="{FF2B5EF4-FFF2-40B4-BE49-F238E27FC236}">
                <a16:creationId xmlns:a16="http://schemas.microsoft.com/office/drawing/2014/main" id="{A89C99DE-E104-477E-AA71-5A64D22ACA22}"/>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15200" y="3106809"/>
            <a:ext cx="178810" cy="178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5" name="Straight Connector 114">
            <a:extLst>
              <a:ext uri="{FF2B5EF4-FFF2-40B4-BE49-F238E27FC236}">
                <a16:creationId xmlns:a16="http://schemas.microsoft.com/office/drawing/2014/main" id="{72CD7C8B-690C-4EF9-A82A-9FA5EB4934D7}"/>
              </a:ext>
            </a:extLst>
          </p:cNvPr>
          <p:cNvCxnSpPr>
            <a:stCxn id="113" idx="0"/>
          </p:cNvCxnSpPr>
          <p:nvPr/>
        </p:nvCxnSpPr>
        <p:spPr>
          <a:xfrm flipH="1" flipV="1">
            <a:off x="7428698" y="2761445"/>
            <a:ext cx="315" cy="255592"/>
          </a:xfrm>
          <a:prstGeom prst="line">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FC9E344-5FE6-4857-B13C-8C04EBF087A0}"/>
              </a:ext>
            </a:extLst>
          </p:cNvPr>
          <p:cNvCxnSpPr/>
          <p:nvPr/>
        </p:nvCxnSpPr>
        <p:spPr>
          <a:xfrm flipH="1">
            <a:off x="6400806" y="2761443"/>
            <a:ext cx="102789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2CA3A566-5832-4B09-A44D-41FB8C28202A}"/>
              </a:ext>
            </a:extLst>
          </p:cNvPr>
          <p:cNvCxnSpPr/>
          <p:nvPr/>
        </p:nvCxnSpPr>
        <p:spPr>
          <a:xfrm flipV="1">
            <a:off x="6400800" y="2590800"/>
            <a:ext cx="2" cy="1706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6D4F70D8-5FE3-4E07-AD5F-720061CDB4A1}"/>
              </a:ext>
            </a:extLst>
          </p:cNvPr>
          <p:cNvCxnSpPr/>
          <p:nvPr/>
        </p:nvCxnSpPr>
        <p:spPr>
          <a:xfrm flipH="1">
            <a:off x="8131765" y="3429000"/>
            <a:ext cx="240420" cy="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F012B409-7F6E-4889-8A29-9C3F091F53ED}"/>
              </a:ext>
            </a:extLst>
          </p:cNvPr>
          <p:cNvSpPr txBox="1"/>
          <p:nvPr/>
        </p:nvSpPr>
        <p:spPr>
          <a:xfrm>
            <a:off x="8359390" y="3170569"/>
            <a:ext cx="784610" cy="563231"/>
          </a:xfrm>
          <a:prstGeom prst="rect">
            <a:avLst/>
          </a:prstGeom>
          <a:solidFill>
            <a:schemeClr val="bg1"/>
          </a:solidFill>
          <a:ln w="9525">
            <a:noFill/>
            <a:miter lim="800000"/>
            <a:headEnd/>
            <a:tailEnd/>
          </a:ln>
          <a:effectLst/>
          <a:extLst/>
        </p:spPr>
        <p:txBody>
          <a:bodyPr vert="horz" wrap="square" lIns="73152" tIns="73152" rIns="73152" bIns="73152" numCol="1" rtlCol="0" anchor="t" anchorCtr="0" compatLnSpc="1">
            <a:prstTxWarp prst="textNoShape">
              <a:avLst/>
            </a:prstTxWarp>
            <a:spAutoFit/>
          </a:bodyPr>
          <a:lstStyle/>
          <a:p>
            <a:r>
              <a:rPr lang="en-US" sz="900" b="1" dirty="0">
                <a:solidFill>
                  <a:schemeClr val="accent2">
                    <a:lumMod val="75000"/>
                  </a:schemeClr>
                </a:solidFill>
              </a:rPr>
              <a:t>New step for Alt. EVV Providers</a:t>
            </a:r>
          </a:p>
        </p:txBody>
      </p:sp>
      <p:sp>
        <p:nvSpPr>
          <p:cNvPr id="120" name="Rectangle 119">
            <a:extLst>
              <a:ext uri="{FF2B5EF4-FFF2-40B4-BE49-F238E27FC236}">
                <a16:creationId xmlns:a16="http://schemas.microsoft.com/office/drawing/2014/main" id="{3301F600-4BE9-4462-B401-E727B786982F}"/>
              </a:ext>
            </a:extLst>
          </p:cNvPr>
          <p:cNvSpPr/>
          <p:nvPr/>
        </p:nvSpPr>
        <p:spPr>
          <a:xfrm>
            <a:off x="4294167" y="1493520"/>
            <a:ext cx="1039833" cy="1097280"/>
          </a:xfrm>
          <a:prstGeom prst="rect">
            <a:avLst/>
          </a:prstGeom>
          <a:solidFill>
            <a:schemeClr val="accent1">
              <a:lumMod val="40000"/>
              <a:lumOff val="6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rgbClr val="000000"/>
              </a:solidFill>
            </a:endParaRPr>
          </a:p>
          <a:p>
            <a:endParaRPr lang="en-US" sz="800" dirty="0">
              <a:solidFill>
                <a:srgbClr val="000000"/>
              </a:solidFill>
            </a:endParaRPr>
          </a:p>
          <a:p>
            <a:endParaRPr lang="en-US" sz="300" dirty="0">
              <a:solidFill>
                <a:srgbClr val="000000"/>
              </a:solidFill>
            </a:endParaRPr>
          </a:p>
          <a:p>
            <a:r>
              <a:rPr lang="en-US" sz="800" dirty="0">
                <a:solidFill>
                  <a:srgbClr val="000000"/>
                </a:solidFill>
              </a:rPr>
              <a:t>5. ASAP generates Service Orders for initiating the service delivery data upload</a:t>
            </a:r>
          </a:p>
        </p:txBody>
      </p:sp>
      <p:pic>
        <p:nvPicPr>
          <p:cNvPr id="121" name="Picture 142">
            <a:extLst>
              <a:ext uri="{FF2B5EF4-FFF2-40B4-BE49-F238E27FC236}">
                <a16:creationId xmlns:a16="http://schemas.microsoft.com/office/drawing/2014/main" id="{8D3C1554-BAA9-4113-A24C-B06AC84B807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30788" y="1579710"/>
            <a:ext cx="173616" cy="17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2" name="Straight Arrow Connector 121">
            <a:extLst>
              <a:ext uri="{FF2B5EF4-FFF2-40B4-BE49-F238E27FC236}">
                <a16:creationId xmlns:a16="http://schemas.microsoft.com/office/drawing/2014/main" id="{6DA149BD-9749-494D-8B54-E6D1A768CC1F}"/>
              </a:ext>
            </a:extLst>
          </p:cNvPr>
          <p:cNvCxnSpPr/>
          <p:nvPr/>
        </p:nvCxnSpPr>
        <p:spPr>
          <a:xfrm>
            <a:off x="4308475" y="1294372"/>
            <a:ext cx="102552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 name="Title 1">
            <a:extLst>
              <a:ext uri="{FF2B5EF4-FFF2-40B4-BE49-F238E27FC236}">
                <a16:creationId xmlns:a16="http://schemas.microsoft.com/office/drawing/2014/main" id="{4FE47058-0754-493F-86C7-7523DBC948C7}"/>
              </a:ext>
            </a:extLst>
          </p:cNvPr>
          <p:cNvSpPr txBox="1">
            <a:spLocks/>
          </p:cNvSpPr>
          <p:nvPr/>
        </p:nvSpPr>
        <p:spPr bwMode="auto">
          <a:xfrm>
            <a:off x="4345945" y="1066800"/>
            <a:ext cx="9433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pPr algn="ctr"/>
            <a:r>
              <a:rPr lang="en-US" sz="1000" b="0" kern="0" dirty="0">
                <a:solidFill>
                  <a:srgbClr val="000000"/>
                </a:solidFill>
              </a:rPr>
              <a:t>+1-5 days</a:t>
            </a:r>
          </a:p>
        </p:txBody>
      </p:sp>
      <p:cxnSp>
        <p:nvCxnSpPr>
          <p:cNvPr id="124" name="Elbow Connector 151">
            <a:extLst>
              <a:ext uri="{FF2B5EF4-FFF2-40B4-BE49-F238E27FC236}">
                <a16:creationId xmlns:a16="http://schemas.microsoft.com/office/drawing/2014/main" id="{C34A4000-5661-4CB5-A1D8-4A819A6A74BE}"/>
              </a:ext>
            </a:extLst>
          </p:cNvPr>
          <p:cNvCxnSpPr>
            <a:stCxn id="120" idx="2"/>
            <a:endCxn id="70" idx="1"/>
          </p:cNvCxnSpPr>
          <p:nvPr/>
        </p:nvCxnSpPr>
        <p:spPr>
          <a:xfrm rot="16200000" flipH="1">
            <a:off x="4693110" y="2711774"/>
            <a:ext cx="990464" cy="74851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Elbow Connector 183">
            <a:extLst>
              <a:ext uri="{FF2B5EF4-FFF2-40B4-BE49-F238E27FC236}">
                <a16:creationId xmlns:a16="http://schemas.microsoft.com/office/drawing/2014/main" id="{F44E4FC3-6583-4DA7-B5C4-F24300DB1B6D}"/>
              </a:ext>
            </a:extLst>
          </p:cNvPr>
          <p:cNvCxnSpPr>
            <a:stCxn id="90" idx="2"/>
            <a:endCxn id="72" idx="1"/>
          </p:cNvCxnSpPr>
          <p:nvPr/>
        </p:nvCxnSpPr>
        <p:spPr>
          <a:xfrm rot="16200000" flipH="1">
            <a:off x="2084560" y="4348816"/>
            <a:ext cx="1188856" cy="75103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798E209C-6939-4A95-885A-2D0559518528}"/>
              </a:ext>
            </a:extLst>
          </p:cNvPr>
          <p:cNvCxnSpPr>
            <a:stCxn id="86" idx="3"/>
            <a:endCxn id="120" idx="1"/>
          </p:cNvCxnSpPr>
          <p:nvPr/>
        </p:nvCxnSpPr>
        <p:spPr>
          <a:xfrm>
            <a:off x="4074467" y="2041676"/>
            <a:ext cx="219700" cy="4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3AF9CDB4-7316-4B9D-9950-16AC7929F8BD}"/>
              </a:ext>
            </a:extLst>
          </p:cNvPr>
          <p:cNvSpPr/>
          <p:nvPr/>
        </p:nvSpPr>
        <p:spPr>
          <a:xfrm>
            <a:off x="6781800" y="3886201"/>
            <a:ext cx="1294425" cy="685799"/>
          </a:xfrm>
          <a:prstGeom prst="rect">
            <a:avLst/>
          </a:prstGeom>
          <a:solidFill>
            <a:schemeClr val="accent2">
              <a:lumMod val="40000"/>
              <a:lumOff val="6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800" dirty="0">
                <a:solidFill>
                  <a:srgbClr val="000000"/>
                </a:solidFill>
              </a:rPr>
              <a:t>**For users of MyTimesheet, no manual upload to the data aggregator is needed</a:t>
            </a:r>
            <a:endParaRPr lang="en-US" sz="800" dirty="0">
              <a:solidFill>
                <a:srgbClr val="FF0000"/>
              </a:solidFill>
            </a:endParaRPr>
          </a:p>
        </p:txBody>
      </p:sp>
    </p:spTree>
    <p:extLst>
      <p:ext uri="{BB962C8B-B14F-4D97-AF65-F5344CB8AC3E}">
        <p14:creationId xmlns:p14="http://schemas.microsoft.com/office/powerpoint/2010/main" val="3212484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1179"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Scheduling Policies</a:t>
            </a:r>
          </a:p>
        </p:txBody>
      </p:sp>
      <p:sp>
        <p:nvSpPr>
          <p:cNvPr id="9" name="Content Placeholder 8"/>
          <p:cNvSpPr>
            <a:spLocks noGrp="1"/>
          </p:cNvSpPr>
          <p:nvPr>
            <p:ph idx="1"/>
          </p:nvPr>
        </p:nvSpPr>
        <p:spPr>
          <a:xfrm>
            <a:off x="381000" y="685800"/>
            <a:ext cx="8313230" cy="2971800"/>
          </a:xfrm>
        </p:spPr>
        <p:txBody>
          <a:bodyPr/>
          <a:lstStyle/>
          <a:p>
            <a:pPr>
              <a:spcBef>
                <a:spcPts val="600"/>
              </a:spcBef>
            </a:pPr>
            <a:endParaRPr lang="en-US" sz="1600" b="1" dirty="0">
              <a:cs typeface="Calibri" pitchFamily="34" charset="0"/>
            </a:endParaRPr>
          </a:p>
          <a:p>
            <a:pPr marL="285750" indent="-285750">
              <a:buFont typeface="Arial" panose="020B0604020202020204" pitchFamily="34" charset="0"/>
              <a:buChar char="•"/>
            </a:pPr>
            <a:r>
              <a:rPr lang="en-US" sz="1800" dirty="0">
                <a:cs typeface="Calibri" pitchFamily="34" charset="0"/>
              </a:rPr>
              <a:t>We are looking for feedback from all provider agencies (both MyTimesheet and Alt-EVV users)</a:t>
            </a:r>
          </a:p>
          <a:p>
            <a:pPr marL="285750" indent="-285750">
              <a:buFont typeface="Arial" panose="020B0604020202020204" pitchFamily="34" charset="0"/>
              <a:buChar char="•"/>
            </a:pPr>
            <a:endParaRPr lang="en-US" sz="1800" dirty="0">
              <a:cs typeface="Calibri" pitchFamily="34" charset="0"/>
            </a:endParaRPr>
          </a:p>
          <a:p>
            <a:pPr marL="285750" indent="-285750">
              <a:buFont typeface="Arial" panose="020B0604020202020204" pitchFamily="34" charset="0"/>
              <a:buChar char="•"/>
            </a:pPr>
            <a:r>
              <a:rPr lang="en-US" sz="1800" dirty="0">
                <a:cs typeface="Calibri" pitchFamily="34" charset="0"/>
              </a:rPr>
              <a:t>We want to know how you address certain scheduling situations  </a:t>
            </a:r>
          </a:p>
          <a:p>
            <a:pPr marL="285750" indent="-285750">
              <a:buFont typeface="Arial" panose="020B0604020202020204" pitchFamily="34" charset="0"/>
              <a:buChar char="•"/>
            </a:pPr>
            <a:endParaRPr lang="en-US" sz="1800" dirty="0">
              <a:cs typeface="Calibri" pitchFamily="34" charset="0"/>
            </a:endParaRPr>
          </a:p>
          <a:p>
            <a:pPr marL="285750" indent="-285750">
              <a:buFont typeface="Arial" panose="020B0604020202020204" pitchFamily="34" charset="0"/>
              <a:buChar char="•"/>
            </a:pPr>
            <a:r>
              <a:rPr lang="en-US" sz="1800" dirty="0">
                <a:cs typeface="Calibri" pitchFamily="34" charset="0"/>
              </a:rPr>
              <a:t>If you have an idea of how a current process could be improved, we want to hear it</a:t>
            </a:r>
          </a:p>
          <a:p>
            <a:pPr marL="285750" indent="-285750">
              <a:buFont typeface="Arial" panose="020B0604020202020204" pitchFamily="34" charset="0"/>
              <a:buChar char="•"/>
            </a:pPr>
            <a:endParaRPr lang="en-US" sz="1800" dirty="0">
              <a:cs typeface="Calibri" pitchFamily="34" charset="0"/>
            </a:endParaRPr>
          </a:p>
          <a:p>
            <a:pPr marL="285750" indent="-285750">
              <a:buFont typeface="Arial" panose="020B0604020202020204" pitchFamily="34" charset="0"/>
              <a:buChar char="•"/>
            </a:pPr>
            <a:r>
              <a:rPr lang="en-US" sz="1800" dirty="0">
                <a:cs typeface="Calibri" pitchFamily="34" charset="0"/>
              </a:rPr>
              <a:t>If we haven’t addressed an area of scheduling that you think is important to review, please let us know</a:t>
            </a:r>
          </a:p>
          <a:p>
            <a:endParaRPr lang="en-US" sz="1800" dirty="0">
              <a:cs typeface="Calibri" pitchFamily="34" charset="0"/>
            </a:endParaRPr>
          </a:p>
          <a:p>
            <a:endParaRPr lang="en-US" sz="1800" dirty="0">
              <a:cs typeface="Calibri" pitchFamily="34" charset="0"/>
            </a:endParaRPr>
          </a:p>
          <a:p>
            <a:endParaRPr lang="en-US" sz="1800" dirty="0">
              <a:cs typeface="Calibri" pitchFamily="34" charset="0"/>
            </a:endParaRPr>
          </a:p>
        </p:txBody>
      </p:sp>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14</a:t>
            </a:fld>
            <a:endParaRPr lang="en-US" dirty="0"/>
          </a:p>
        </p:txBody>
      </p:sp>
    </p:spTree>
    <p:extLst>
      <p:ext uri="{BB962C8B-B14F-4D97-AF65-F5344CB8AC3E}">
        <p14:creationId xmlns:p14="http://schemas.microsoft.com/office/powerpoint/2010/main" val="354383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4058"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9" name="Content Placeholder 8"/>
          <p:cNvSpPr>
            <a:spLocks noGrp="1"/>
          </p:cNvSpPr>
          <p:nvPr>
            <p:ph idx="1"/>
          </p:nvPr>
        </p:nvSpPr>
        <p:spPr>
          <a:xfrm>
            <a:off x="367088" y="920161"/>
            <a:ext cx="8313230" cy="2971800"/>
          </a:xfrm>
        </p:spPr>
        <p:txBody>
          <a:bodyPr/>
          <a:lstStyle/>
          <a:p>
            <a:r>
              <a:rPr lang="en-US" sz="2000" dirty="0">
                <a:cs typeface="Calibri" pitchFamily="34" charset="0"/>
              </a:rPr>
              <a:t>Scheduling and Authorizations</a:t>
            </a:r>
          </a:p>
          <a:p>
            <a:pPr marL="684213" lvl="1" indent="-285750">
              <a:spcBef>
                <a:spcPts val="600"/>
              </a:spcBef>
            </a:pPr>
            <a:r>
              <a:rPr lang="en-US" sz="1600" dirty="0">
                <a:cs typeface="Calibri" pitchFamily="34" charset="0"/>
              </a:rPr>
              <a:t>Do you remove/cancel future appointments when a member’s authorization has ended?  If so, how does that process work?  If not, has that created issues?</a:t>
            </a:r>
          </a:p>
          <a:p>
            <a:pPr marL="684213" lvl="1" indent="-285750">
              <a:spcBef>
                <a:spcPts val="600"/>
              </a:spcBef>
            </a:pPr>
            <a:r>
              <a:rPr lang="en-US" sz="1600" dirty="0">
                <a:cs typeface="Calibri" pitchFamily="34" charset="0"/>
              </a:rPr>
              <a:t>Does your system apply restrictions on scheduling based on the service authorization? For example, will your EVV system prevent you from scheduling a visit if the member has reached the maximum number of authorized service units?</a:t>
            </a:r>
            <a:endParaRPr lang="en-US" sz="1600" dirty="0">
              <a:solidFill>
                <a:srgbClr val="FF0000"/>
              </a:solidFill>
              <a:cs typeface="Calibri" pitchFamily="34" charset="0"/>
            </a:endParaRPr>
          </a:p>
          <a:p>
            <a:pPr>
              <a:spcBef>
                <a:spcPts val="900"/>
              </a:spcBef>
              <a:spcAft>
                <a:spcPts val="900"/>
              </a:spcAft>
            </a:pPr>
            <a:r>
              <a:rPr lang="en-US" sz="2000" dirty="0"/>
              <a:t>Urgent/Emergency Appointments</a:t>
            </a:r>
          </a:p>
          <a:p>
            <a:pPr marL="741363" lvl="1" indent="-342900">
              <a:spcBef>
                <a:spcPts val="900"/>
              </a:spcBef>
              <a:spcAft>
                <a:spcPts val="900"/>
              </a:spcAft>
            </a:pPr>
            <a:r>
              <a:rPr lang="en-US" sz="1600" dirty="0"/>
              <a:t>Are there situations where a worker performs a visit prior to scheduling and/or authorization?  If so, how frequent are such visits and how are they handled?</a:t>
            </a:r>
          </a:p>
          <a:p>
            <a:pPr marL="741363" lvl="1" indent="-342900">
              <a:spcBef>
                <a:spcPts val="900"/>
              </a:spcBef>
              <a:spcAft>
                <a:spcPts val="900"/>
              </a:spcAft>
            </a:pPr>
            <a:r>
              <a:rPr lang="en-US" sz="1600" dirty="0"/>
              <a:t>How do you handle/schedule urgent appointments?</a:t>
            </a:r>
          </a:p>
          <a:p>
            <a:pPr marL="741363" lvl="1" indent="-342900">
              <a:spcBef>
                <a:spcPts val="900"/>
              </a:spcBef>
              <a:spcAft>
                <a:spcPts val="900"/>
              </a:spcAft>
            </a:pPr>
            <a:r>
              <a:rPr lang="en-US" sz="1600" dirty="0">
                <a:cs typeface="Calibri" pitchFamily="34" charset="0"/>
              </a:rPr>
              <a:t>How do you schedule visits without authorizations?</a:t>
            </a:r>
          </a:p>
          <a:p>
            <a:pPr marL="741363" lvl="1" indent="-342900">
              <a:spcBef>
                <a:spcPts val="900"/>
              </a:spcBef>
              <a:spcAft>
                <a:spcPts val="900"/>
              </a:spcAft>
            </a:pPr>
            <a:r>
              <a:rPr lang="en-US" sz="1600" dirty="0"/>
              <a:t>Would it be problematic if emergency visits were required to be scheduled before the worker could perform the visit? </a:t>
            </a:r>
          </a:p>
          <a:p>
            <a:endParaRPr lang="en-US" sz="1600" dirty="0">
              <a:cs typeface="Calibri" pitchFamily="34" charset="0"/>
            </a:endParaRPr>
          </a:p>
        </p:txBody>
      </p:sp>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15</a:t>
            </a:fld>
            <a:endParaRPr lang="en-US" dirty="0"/>
          </a:p>
        </p:txBody>
      </p:sp>
      <p:sp>
        <p:nvSpPr>
          <p:cNvPr id="3" name="Title 2"/>
          <p:cNvSpPr>
            <a:spLocks noGrp="1"/>
          </p:cNvSpPr>
          <p:nvPr>
            <p:ph type="title"/>
          </p:nvPr>
        </p:nvSpPr>
        <p:spPr/>
        <p:txBody>
          <a:bodyPr/>
          <a:lstStyle/>
          <a:p>
            <a:r>
              <a:rPr lang="en-US" dirty="0"/>
              <a:t>Scheduling Policies</a:t>
            </a:r>
          </a:p>
        </p:txBody>
      </p:sp>
    </p:spTree>
    <p:extLst>
      <p:ext uri="{BB962C8B-B14F-4D97-AF65-F5344CB8AC3E}">
        <p14:creationId xmlns:p14="http://schemas.microsoft.com/office/powerpoint/2010/main" val="142306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4234"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9" name="Content Placeholder 8"/>
          <p:cNvSpPr>
            <a:spLocks noGrp="1"/>
          </p:cNvSpPr>
          <p:nvPr>
            <p:ph idx="1"/>
          </p:nvPr>
        </p:nvSpPr>
        <p:spPr>
          <a:xfrm>
            <a:off x="367088" y="920161"/>
            <a:ext cx="8313230" cy="2971800"/>
          </a:xfrm>
        </p:spPr>
        <p:txBody>
          <a:bodyPr/>
          <a:lstStyle/>
          <a:p>
            <a:pPr>
              <a:spcBef>
                <a:spcPts val="600"/>
              </a:spcBef>
              <a:spcAft>
                <a:spcPts val="600"/>
              </a:spcAft>
            </a:pPr>
            <a:r>
              <a:rPr lang="en-US" sz="2000" dirty="0"/>
              <a:t>Exceptions to Schedule</a:t>
            </a:r>
          </a:p>
          <a:p>
            <a:pPr marL="741363" lvl="1" indent="-342900">
              <a:spcBef>
                <a:spcPts val="600"/>
              </a:spcBef>
            </a:pPr>
            <a:r>
              <a:rPr lang="en-US" sz="1600" dirty="0"/>
              <a:t>When a worker is checking in, what do you consider to be "late” (e.g.10 minutes after scheduled time, 15 minutes, etc.)?</a:t>
            </a:r>
          </a:p>
          <a:p>
            <a:pPr marL="741363" lvl="1" indent="-342900">
              <a:spcBef>
                <a:spcPts val="600"/>
              </a:spcBef>
            </a:pPr>
            <a:r>
              <a:rPr lang="en-US" sz="1600" dirty="0"/>
              <a:t>When a worker is checking out, what do you consider to be “early” (e.g.10 minutes before scheduled time, 15 minutes, etc.)?</a:t>
            </a:r>
          </a:p>
          <a:p>
            <a:pPr marL="741363" lvl="1" indent="-342900">
              <a:spcBef>
                <a:spcPts val="600"/>
              </a:spcBef>
            </a:pPr>
            <a:r>
              <a:rPr lang="en-US" sz="1600" dirty="0">
                <a:cs typeface="Calibri" pitchFamily="34" charset="0"/>
              </a:rPr>
              <a:t>What if a worker provides a different service than the one that was scheduled?</a:t>
            </a:r>
          </a:p>
          <a:p>
            <a:pPr>
              <a:spcBef>
                <a:spcPts val="600"/>
              </a:spcBef>
              <a:spcAft>
                <a:spcPts val="600"/>
              </a:spcAft>
            </a:pPr>
            <a:r>
              <a:rPr lang="en-US" sz="2000" dirty="0">
                <a:cs typeface="Calibri" pitchFamily="34" charset="0"/>
              </a:rPr>
              <a:t>Capturing Information</a:t>
            </a:r>
          </a:p>
          <a:p>
            <a:pPr marL="741363" lvl="1" indent="-342900">
              <a:spcBef>
                <a:spcPts val="600"/>
              </a:spcBef>
            </a:pPr>
            <a:r>
              <a:rPr lang="en-US" sz="1600" dirty="0">
                <a:cs typeface="Calibri" pitchFamily="34" charset="0"/>
              </a:rPr>
              <a:t>What is your current process for electronically capturing when a worker works with multiple consumers at the same time? </a:t>
            </a:r>
          </a:p>
          <a:p>
            <a:pPr marL="741363" lvl="1" indent="-342900">
              <a:spcBef>
                <a:spcPts val="600"/>
              </a:spcBef>
            </a:pPr>
            <a:r>
              <a:rPr lang="en-US" sz="1600" dirty="0">
                <a:cs typeface="Calibri" pitchFamily="34" charset="0"/>
              </a:rPr>
              <a:t>Do workers capture or confirm services, ADLs, IADLs, or tasks that are provided during their visit? Are captured or confirmed items per EOEA regulations and terminology?</a:t>
            </a:r>
          </a:p>
          <a:p>
            <a:pPr>
              <a:spcBef>
                <a:spcPts val="600"/>
              </a:spcBef>
              <a:spcAft>
                <a:spcPts val="600"/>
              </a:spcAft>
            </a:pPr>
            <a:r>
              <a:rPr lang="en-US" sz="2000" dirty="0">
                <a:cs typeface="Calibri" pitchFamily="34" charset="0"/>
              </a:rPr>
              <a:t>Other</a:t>
            </a:r>
          </a:p>
          <a:p>
            <a:pPr marL="684213" lvl="1" indent="-285750">
              <a:spcBef>
                <a:spcPts val="600"/>
              </a:spcBef>
            </a:pPr>
            <a:r>
              <a:rPr lang="en-US" sz="1600" dirty="0">
                <a:cs typeface="Calibri" pitchFamily="34" charset="0"/>
              </a:rPr>
              <a:t>What are your most common reasons for reschedule requests from consumers? </a:t>
            </a:r>
          </a:p>
          <a:p>
            <a:pPr marL="684213" lvl="1" indent="-285750">
              <a:spcBef>
                <a:spcPts val="600"/>
              </a:spcBef>
            </a:pPr>
            <a:r>
              <a:rPr lang="en-US" sz="1600" dirty="0">
                <a:cs typeface="Calibri" pitchFamily="34" charset="0"/>
              </a:rPr>
              <a:t>Do consumers “sign” the “timesheet” once the services are completed during each visit?  If so, how does this work and have you had any issues with this process?</a:t>
            </a:r>
          </a:p>
          <a:p>
            <a:endParaRPr lang="en-US" sz="1600" dirty="0">
              <a:cs typeface="Calibri" pitchFamily="34" charset="0"/>
            </a:endParaRPr>
          </a:p>
        </p:txBody>
      </p:sp>
      <p:sp>
        <p:nvSpPr>
          <p:cNvPr id="6" name="TextBox 5"/>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16</a:t>
            </a:fld>
            <a:endParaRPr lang="en-US" dirty="0"/>
          </a:p>
        </p:txBody>
      </p:sp>
      <p:sp>
        <p:nvSpPr>
          <p:cNvPr id="3" name="Title 2"/>
          <p:cNvSpPr>
            <a:spLocks noGrp="1"/>
          </p:cNvSpPr>
          <p:nvPr>
            <p:ph type="title"/>
          </p:nvPr>
        </p:nvSpPr>
        <p:spPr/>
        <p:txBody>
          <a:bodyPr/>
          <a:lstStyle/>
          <a:p>
            <a:r>
              <a:rPr lang="en-US" dirty="0"/>
              <a:t>Scheduling Policies</a:t>
            </a:r>
          </a:p>
        </p:txBody>
      </p:sp>
    </p:spTree>
    <p:extLst>
      <p:ext uri="{BB962C8B-B14F-4D97-AF65-F5344CB8AC3E}">
        <p14:creationId xmlns:p14="http://schemas.microsoft.com/office/powerpoint/2010/main" val="3259798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b="0" dirty="0"/>
              <a:t>EVV Stakeholder Dialogue Schedule</a:t>
            </a:r>
            <a:endParaRPr lang="en-US" sz="2800" b="0" kern="0" dirty="0"/>
          </a:p>
        </p:txBody>
      </p:sp>
      <p:sp>
        <p:nvSpPr>
          <p:cNvPr id="6" name="Chevron 5"/>
          <p:cNvSpPr/>
          <p:nvPr/>
        </p:nvSpPr>
        <p:spPr bwMode="auto">
          <a:xfrm rot="5400000">
            <a:off x="312851" y="899160"/>
            <a:ext cx="1005840" cy="1188720"/>
          </a:xfrm>
          <a:prstGeom prst="chevron">
            <a:avLst>
              <a:gd name="adj" fmla="val 18428"/>
            </a:avLst>
          </a:prstGeom>
          <a:solidFill>
            <a:schemeClr val="accent4"/>
          </a:solidFill>
          <a:ln w="9525">
            <a:noFill/>
            <a:miter lim="800000"/>
            <a:headEnd/>
            <a:tailEnd/>
          </a:ln>
          <a:effectLst/>
          <a:extLst/>
        </p:spPr>
        <p:txBody>
          <a:bodyPr vert="vert270" wrap="none" rtlCol="0" anchor="ctr"/>
          <a:lstStyle/>
          <a:p>
            <a:pPr algn="ctr" defTabSz="914400" fontAlgn="base">
              <a:spcBef>
                <a:spcPct val="0"/>
              </a:spcBef>
              <a:spcAft>
                <a:spcPct val="0"/>
              </a:spcAft>
            </a:pPr>
            <a:r>
              <a:rPr lang="en-US" sz="1600" b="1" dirty="0">
                <a:solidFill>
                  <a:schemeClr val="bg1"/>
                </a:solidFill>
                <a:latin typeface="+mj-lt"/>
              </a:rPr>
              <a:t>June </a:t>
            </a:r>
          </a:p>
          <a:p>
            <a:pPr algn="ctr" defTabSz="914400" fontAlgn="base">
              <a:spcBef>
                <a:spcPct val="0"/>
              </a:spcBef>
              <a:spcAft>
                <a:spcPct val="0"/>
              </a:spcAft>
            </a:pPr>
            <a:r>
              <a:rPr lang="en-US" sz="1600" b="1" dirty="0">
                <a:solidFill>
                  <a:schemeClr val="bg1"/>
                </a:solidFill>
                <a:latin typeface="+mj-lt"/>
              </a:rPr>
              <a:t>2019</a:t>
            </a:r>
          </a:p>
        </p:txBody>
      </p:sp>
      <p:sp>
        <p:nvSpPr>
          <p:cNvPr id="12" name="TextBox 11"/>
          <p:cNvSpPr txBox="1"/>
          <p:nvPr/>
        </p:nvSpPr>
        <p:spPr>
          <a:xfrm>
            <a:off x="1655877" y="3200400"/>
            <a:ext cx="3912481" cy="523220"/>
          </a:xfrm>
          <a:prstGeom prst="rect">
            <a:avLst/>
          </a:prstGeom>
          <a:noFill/>
        </p:spPr>
        <p:txBody>
          <a:bodyPr wrap="none" rtlCol="0">
            <a:spAutoFit/>
          </a:bodyPr>
          <a:lstStyle/>
          <a:p>
            <a:r>
              <a:rPr lang="en-US" sz="1400" dirty="0">
                <a:latin typeface="+mj-lt"/>
              </a:rPr>
              <a:t>Elder Service of the Cape Cod</a:t>
            </a:r>
          </a:p>
          <a:p>
            <a:r>
              <a:rPr lang="en-US" sz="1400" dirty="0">
                <a:latin typeface="+mj-lt"/>
              </a:rPr>
              <a:t>South Dennis, MA, August 14, 2019 11am-1pm</a:t>
            </a:r>
          </a:p>
        </p:txBody>
      </p:sp>
      <p:cxnSp>
        <p:nvCxnSpPr>
          <p:cNvPr id="21" name="Straight Connector 20"/>
          <p:cNvCxnSpPr/>
          <p:nvPr/>
        </p:nvCxnSpPr>
        <p:spPr>
          <a:xfrm>
            <a:off x="1507667" y="1981200"/>
            <a:ext cx="73152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07667" y="3962400"/>
            <a:ext cx="73152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55877" y="2201174"/>
            <a:ext cx="3098925" cy="523220"/>
          </a:xfrm>
          <a:prstGeom prst="rect">
            <a:avLst/>
          </a:prstGeom>
          <a:noFill/>
        </p:spPr>
        <p:txBody>
          <a:bodyPr wrap="none" rtlCol="0">
            <a:spAutoFit/>
          </a:bodyPr>
          <a:lstStyle/>
          <a:p>
            <a:r>
              <a:rPr lang="en-US" sz="1400" dirty="0">
                <a:latin typeface="+mj-lt"/>
              </a:rPr>
              <a:t>LifePath</a:t>
            </a:r>
          </a:p>
          <a:p>
            <a:r>
              <a:rPr lang="en-US" sz="1400" dirty="0">
                <a:latin typeface="+mj-lt"/>
              </a:rPr>
              <a:t>Greenfield, MA, July 16, 2019 2-4pm</a:t>
            </a:r>
          </a:p>
        </p:txBody>
      </p:sp>
      <p:cxnSp>
        <p:nvCxnSpPr>
          <p:cNvPr id="30" name="Straight Connector 29"/>
          <p:cNvCxnSpPr/>
          <p:nvPr/>
        </p:nvCxnSpPr>
        <p:spPr>
          <a:xfrm>
            <a:off x="1507667" y="2971800"/>
            <a:ext cx="73152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31" name="Chevron 30"/>
          <p:cNvSpPr/>
          <p:nvPr/>
        </p:nvSpPr>
        <p:spPr bwMode="auto">
          <a:xfrm rot="5400000">
            <a:off x="312851" y="1889759"/>
            <a:ext cx="1005840" cy="1188720"/>
          </a:xfrm>
          <a:prstGeom prst="chevron">
            <a:avLst>
              <a:gd name="adj" fmla="val 18428"/>
            </a:avLst>
          </a:prstGeom>
          <a:solidFill>
            <a:schemeClr val="accent4"/>
          </a:solidFill>
          <a:ln w="9525">
            <a:noFill/>
            <a:miter lim="800000"/>
            <a:headEnd/>
            <a:tailEnd/>
          </a:ln>
          <a:effectLst/>
          <a:extLst/>
        </p:spPr>
        <p:txBody>
          <a:bodyPr vert="vert270" wrap="none" rtlCol="0" anchor="ctr"/>
          <a:lstStyle/>
          <a:p>
            <a:pPr algn="ctr" defTabSz="914400" fontAlgn="base">
              <a:spcBef>
                <a:spcPct val="0"/>
              </a:spcBef>
              <a:spcAft>
                <a:spcPct val="0"/>
              </a:spcAft>
            </a:pPr>
            <a:r>
              <a:rPr lang="en-US" sz="1600" b="1" dirty="0">
                <a:solidFill>
                  <a:schemeClr val="bg1"/>
                </a:solidFill>
                <a:latin typeface="+mj-lt"/>
              </a:rPr>
              <a:t>July </a:t>
            </a:r>
          </a:p>
          <a:p>
            <a:pPr algn="ctr" defTabSz="914400" fontAlgn="base">
              <a:spcBef>
                <a:spcPct val="0"/>
              </a:spcBef>
              <a:spcAft>
                <a:spcPct val="0"/>
              </a:spcAft>
            </a:pPr>
            <a:r>
              <a:rPr lang="en-US" sz="1600" b="1" dirty="0">
                <a:solidFill>
                  <a:schemeClr val="bg1"/>
                </a:solidFill>
                <a:latin typeface="+mj-lt"/>
              </a:rPr>
              <a:t>2019</a:t>
            </a:r>
          </a:p>
        </p:txBody>
      </p:sp>
      <p:sp>
        <p:nvSpPr>
          <p:cNvPr id="32" name="Chevron 31"/>
          <p:cNvSpPr/>
          <p:nvPr/>
        </p:nvSpPr>
        <p:spPr bwMode="auto">
          <a:xfrm rot="5400000">
            <a:off x="312851" y="2880360"/>
            <a:ext cx="1005840" cy="1188720"/>
          </a:xfrm>
          <a:prstGeom prst="chevron">
            <a:avLst>
              <a:gd name="adj" fmla="val 18428"/>
            </a:avLst>
          </a:prstGeom>
          <a:solidFill>
            <a:schemeClr val="accent4"/>
          </a:solidFill>
          <a:ln w="9525">
            <a:noFill/>
            <a:miter lim="800000"/>
            <a:headEnd/>
            <a:tailEnd/>
          </a:ln>
          <a:effectLst/>
          <a:extLst/>
        </p:spPr>
        <p:txBody>
          <a:bodyPr vert="vert270" wrap="none" rtlCol="0" anchor="ctr"/>
          <a:lstStyle/>
          <a:p>
            <a:pPr algn="ctr" defTabSz="914400" fontAlgn="base">
              <a:spcBef>
                <a:spcPct val="0"/>
              </a:spcBef>
              <a:spcAft>
                <a:spcPct val="0"/>
              </a:spcAft>
            </a:pPr>
            <a:r>
              <a:rPr lang="en-US" sz="1600" b="1" dirty="0">
                <a:solidFill>
                  <a:schemeClr val="bg1"/>
                </a:solidFill>
                <a:latin typeface="+mj-lt"/>
              </a:rPr>
              <a:t>August </a:t>
            </a:r>
          </a:p>
          <a:p>
            <a:pPr algn="ctr" defTabSz="914400" fontAlgn="base">
              <a:spcBef>
                <a:spcPct val="0"/>
              </a:spcBef>
              <a:spcAft>
                <a:spcPct val="0"/>
              </a:spcAft>
            </a:pPr>
            <a:r>
              <a:rPr lang="en-US" sz="1600" b="1" dirty="0">
                <a:solidFill>
                  <a:schemeClr val="bg1"/>
                </a:solidFill>
                <a:latin typeface="+mj-lt"/>
              </a:rPr>
              <a:t>2019</a:t>
            </a:r>
          </a:p>
        </p:txBody>
      </p:sp>
      <p:cxnSp>
        <p:nvCxnSpPr>
          <p:cNvPr id="26" name="Straight Connector 25"/>
          <p:cNvCxnSpPr/>
          <p:nvPr/>
        </p:nvCxnSpPr>
        <p:spPr>
          <a:xfrm>
            <a:off x="1486332" y="990600"/>
            <a:ext cx="73152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38732" y="1229380"/>
            <a:ext cx="3368230" cy="523220"/>
          </a:xfrm>
          <a:prstGeom prst="rect">
            <a:avLst/>
          </a:prstGeom>
          <a:noFill/>
        </p:spPr>
        <p:txBody>
          <a:bodyPr wrap="none" rtlCol="0">
            <a:spAutoFit/>
          </a:bodyPr>
          <a:lstStyle/>
          <a:p>
            <a:r>
              <a:rPr lang="en-US" sz="1400" dirty="0"/>
              <a:t>Elders Services of Berkshire County</a:t>
            </a:r>
          </a:p>
          <a:p>
            <a:r>
              <a:rPr lang="en-US" sz="1400" dirty="0"/>
              <a:t>Pittsfield, MA, June 7, 2019 10am-12pm</a:t>
            </a:r>
          </a:p>
        </p:txBody>
      </p:sp>
      <p:sp>
        <p:nvSpPr>
          <p:cNvPr id="36" name="TextBox 35"/>
          <p:cNvSpPr txBox="1"/>
          <p:nvPr/>
        </p:nvSpPr>
        <p:spPr>
          <a:xfrm>
            <a:off x="5181987" y="1229380"/>
            <a:ext cx="3489801" cy="523220"/>
          </a:xfrm>
          <a:prstGeom prst="rect">
            <a:avLst/>
          </a:prstGeom>
          <a:noFill/>
        </p:spPr>
        <p:txBody>
          <a:bodyPr wrap="none" rtlCol="0">
            <a:spAutoFit/>
          </a:bodyPr>
          <a:lstStyle/>
          <a:p>
            <a:r>
              <a:rPr lang="en-US" sz="1400" dirty="0"/>
              <a:t>Springwell</a:t>
            </a:r>
          </a:p>
          <a:p>
            <a:r>
              <a:rPr lang="en-US" sz="1400" dirty="0"/>
              <a:t>Waltham, MA, June 24, 2019 10am-12pm</a:t>
            </a:r>
          </a:p>
        </p:txBody>
      </p:sp>
      <p:sp>
        <p:nvSpPr>
          <p:cNvPr id="17" name="TextBox 16"/>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17</a:t>
            </a:fld>
            <a:endParaRPr lang="en-US" dirty="0"/>
          </a:p>
        </p:txBody>
      </p:sp>
    </p:spTree>
    <p:extLst>
      <p:ext uri="{BB962C8B-B14F-4D97-AF65-F5344CB8AC3E}">
        <p14:creationId xmlns:p14="http://schemas.microsoft.com/office/powerpoint/2010/main" val="4266745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4706328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9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en-US" sz="2800" dirty="0">
              <a:solidFill>
                <a:srgbClr val="FFFFFF"/>
              </a:solidFill>
              <a:sym typeface="Arial"/>
            </a:endParaRPr>
          </a:p>
        </p:txBody>
      </p:sp>
      <p:sp>
        <p:nvSpPr>
          <p:cNvPr id="7" name="Text Placeholder 1">
            <a:extLst>
              <a:ext uri="{FF2B5EF4-FFF2-40B4-BE49-F238E27FC236}">
                <a16:creationId xmlns:a16="http://schemas.microsoft.com/office/drawing/2014/main" id="{880B252B-F948-4615-9C45-8F6F526429E4}"/>
              </a:ext>
            </a:extLst>
          </p:cNvPr>
          <p:cNvSpPr txBox="1">
            <a:spLocks/>
          </p:cNvSpPr>
          <p:nvPr/>
        </p:nvSpPr>
        <p:spPr>
          <a:xfrm>
            <a:off x="313182" y="1295400"/>
            <a:ext cx="8517636" cy="3048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r>
              <a:rPr lang="en-US" b="1" dirty="0">
                <a:solidFill>
                  <a:srgbClr val="000000"/>
                </a:solidFill>
              </a:rPr>
              <a:t> </a:t>
            </a:r>
          </a:p>
        </p:txBody>
      </p:sp>
      <p:sp>
        <p:nvSpPr>
          <p:cNvPr id="10" name="Rectangle 9">
            <a:extLst>
              <a:ext uri="{FF2B5EF4-FFF2-40B4-BE49-F238E27FC236}">
                <a16:creationId xmlns:a16="http://schemas.microsoft.com/office/drawing/2014/main" id="{E0865031-E1FB-4DBE-906C-DF558E920865}"/>
              </a:ext>
            </a:extLst>
          </p:cNvPr>
          <p:cNvSpPr/>
          <p:nvPr/>
        </p:nvSpPr>
        <p:spPr>
          <a:xfrm>
            <a:off x="313182" y="1654076"/>
            <a:ext cx="8517636" cy="2031325"/>
          </a:xfrm>
          <a:prstGeom prst="rect">
            <a:avLst/>
          </a:prstGeom>
        </p:spPr>
        <p:txBody>
          <a:bodyPr wrap="square">
            <a:spAutoFit/>
          </a:bodyPr>
          <a:lstStyle/>
          <a:p>
            <a:pPr marL="8682" algn="ctr"/>
            <a:r>
              <a:rPr lang="en-US" i="1" dirty="0">
                <a:solidFill>
                  <a:srgbClr val="000000"/>
                </a:solidFill>
              </a:rPr>
              <a:t>Information about EOHHS’ EVV Implementation can be found at:</a:t>
            </a:r>
          </a:p>
          <a:p>
            <a:pPr marL="8682" algn="ctr"/>
            <a:endParaRPr lang="en-US" i="1" dirty="0">
              <a:solidFill>
                <a:srgbClr val="002060"/>
              </a:solidFill>
            </a:endParaRPr>
          </a:p>
          <a:p>
            <a:pPr marL="8682" algn="ctr"/>
            <a:r>
              <a:rPr lang="en-US" b="1" i="1" dirty="0">
                <a:solidFill>
                  <a:srgbClr val="002060"/>
                </a:solidFill>
              </a:rPr>
              <a:t>https://www.mass.gov/info-details/electronic-visit-verification</a:t>
            </a:r>
          </a:p>
          <a:p>
            <a:pPr marL="8682" algn="ctr"/>
            <a:endParaRPr lang="en-US" b="1" i="1" dirty="0">
              <a:solidFill>
                <a:srgbClr val="002060"/>
              </a:solidFill>
            </a:endParaRPr>
          </a:p>
          <a:p>
            <a:pPr marL="8682" algn="ctr"/>
            <a:r>
              <a:rPr lang="en-US" i="1" dirty="0">
                <a:solidFill>
                  <a:srgbClr val="000000"/>
                </a:solidFill>
              </a:rPr>
              <a:t>Feedback/questions related to EVV can be submitted to EOHHS by emailing:</a:t>
            </a:r>
          </a:p>
          <a:p>
            <a:pPr marL="8682" algn="ctr"/>
            <a:endParaRPr lang="en-US" b="1" i="1" dirty="0">
              <a:solidFill>
                <a:srgbClr val="FF0000"/>
              </a:solidFill>
            </a:endParaRPr>
          </a:p>
          <a:p>
            <a:pPr marL="8682" algn="ctr"/>
            <a:r>
              <a:rPr lang="en-US" b="1" i="1" dirty="0">
                <a:solidFill>
                  <a:srgbClr val="5E8BFF"/>
                </a:solidFill>
              </a:rPr>
              <a:t>EVVfeedback@State.MA.US</a:t>
            </a:r>
          </a:p>
        </p:txBody>
      </p:sp>
      <p:grpSp>
        <p:nvGrpSpPr>
          <p:cNvPr id="11" name="Group 10">
            <a:extLst>
              <a:ext uri="{FF2B5EF4-FFF2-40B4-BE49-F238E27FC236}">
                <a16:creationId xmlns:a16="http://schemas.microsoft.com/office/drawing/2014/main" id="{0733B4F4-D07B-4AD8-B8AC-C67EB45E8612}"/>
              </a:ext>
            </a:extLst>
          </p:cNvPr>
          <p:cNvGrpSpPr/>
          <p:nvPr/>
        </p:nvGrpSpPr>
        <p:grpSpPr>
          <a:xfrm>
            <a:off x="0" y="219456"/>
            <a:ext cx="9144000" cy="542182"/>
            <a:chOff x="0" y="706668"/>
            <a:chExt cx="9144000" cy="542182"/>
          </a:xfrm>
        </p:grpSpPr>
        <p:sp>
          <p:nvSpPr>
            <p:cNvPr id="12" name="Rectangle 11">
              <a:extLst>
                <a:ext uri="{FF2B5EF4-FFF2-40B4-BE49-F238E27FC236}">
                  <a16:creationId xmlns:a16="http://schemas.microsoft.com/office/drawing/2014/main" id="{53BD0158-9FA0-4DAB-992C-777C6C6BEE74}"/>
                </a:ext>
              </a:extLst>
            </p:cNvPr>
            <p:cNvSpPr>
              <a:spLocks/>
            </p:cNvSpPr>
            <p:nvPr/>
          </p:nvSpPr>
          <p:spPr>
            <a:xfrm>
              <a:off x="0" y="730418"/>
              <a:ext cx="9144000" cy="518432"/>
            </a:xfrm>
            <a:prstGeom prst="rect">
              <a:avLst/>
            </a:prstGeom>
            <a:solidFill>
              <a:schemeClr val="accent6">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sz="1400" dirty="0">
                <a:solidFill>
                  <a:srgbClr val="000000"/>
                </a:solidFill>
              </a:endParaRPr>
            </a:p>
          </p:txBody>
        </p:sp>
        <p:grpSp>
          <p:nvGrpSpPr>
            <p:cNvPr id="13" name="Group 12">
              <a:extLst>
                <a:ext uri="{FF2B5EF4-FFF2-40B4-BE49-F238E27FC236}">
                  <a16:creationId xmlns:a16="http://schemas.microsoft.com/office/drawing/2014/main" id="{6F0E342D-6D8A-4B91-820A-2B51288CA31D}"/>
                </a:ext>
              </a:extLst>
            </p:cNvPr>
            <p:cNvGrpSpPr/>
            <p:nvPr/>
          </p:nvGrpSpPr>
          <p:grpSpPr>
            <a:xfrm>
              <a:off x="196084" y="706668"/>
              <a:ext cx="358532" cy="542182"/>
              <a:chOff x="2557036" y="735920"/>
              <a:chExt cx="450569" cy="511939"/>
            </a:xfrm>
          </p:grpSpPr>
          <p:sp>
            <p:nvSpPr>
              <p:cNvPr id="15" name="Chevron 23">
                <a:extLst>
                  <a:ext uri="{FF2B5EF4-FFF2-40B4-BE49-F238E27FC236}">
                    <a16:creationId xmlns:a16="http://schemas.microsoft.com/office/drawing/2014/main" id="{E6C49585-7C60-469E-A2CF-25F4FD1C17F3}"/>
                  </a:ext>
                </a:extLst>
              </p:cNvPr>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rgbClr val="FFFFFF"/>
                  </a:solidFill>
                </a:endParaRPr>
              </a:p>
            </p:txBody>
          </p:sp>
          <p:sp>
            <p:nvSpPr>
              <p:cNvPr id="16" name="Chevron 24">
                <a:extLst>
                  <a:ext uri="{FF2B5EF4-FFF2-40B4-BE49-F238E27FC236}">
                    <a16:creationId xmlns:a16="http://schemas.microsoft.com/office/drawing/2014/main" id="{D74F8881-CBC3-4120-8B72-A2BF4F330510}"/>
                  </a:ext>
                </a:extLst>
              </p:cNvPr>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rgbClr val="FFFFFF"/>
                  </a:solidFill>
                </a:endParaRPr>
              </a:p>
            </p:txBody>
          </p:sp>
        </p:grpSp>
        <p:sp>
          <p:nvSpPr>
            <p:cNvPr id="14" name="Rectangle 8">
              <a:extLst>
                <a:ext uri="{FF2B5EF4-FFF2-40B4-BE49-F238E27FC236}">
                  <a16:creationId xmlns:a16="http://schemas.microsoft.com/office/drawing/2014/main" id="{70B537CB-4C29-4922-A689-229EC69021B2}"/>
                </a:ext>
              </a:extLst>
            </p:cNvPr>
            <p:cNvSpPr txBox="1"/>
            <p:nvPr/>
          </p:nvSpPr>
          <p:spPr>
            <a:xfrm>
              <a:off x="611879" y="838200"/>
              <a:ext cx="5936351"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98254">
                <a:spcBef>
                  <a:spcPts val="1224"/>
                </a:spcBef>
                <a:buClr>
                  <a:srgbClr val="000000"/>
                </a:buClr>
              </a:pPr>
              <a:r>
                <a:rPr lang="en-US" sz="2000" b="1" dirty="0">
                  <a:solidFill>
                    <a:srgbClr val="000000"/>
                  </a:solidFill>
                </a:rPr>
                <a:t>Thank You!</a:t>
              </a:r>
              <a:endParaRPr lang="en-US" sz="2000" dirty="0">
                <a:solidFill>
                  <a:srgbClr val="000000"/>
                </a:solidFill>
              </a:endParaRPr>
            </a:p>
          </p:txBody>
        </p:sp>
      </p:grpSp>
      <p:sp>
        <p:nvSpPr>
          <p:cNvPr id="17" name="TextBox 16"/>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solidFill>
                  <a:srgbClr val="000000"/>
                </a:solidFill>
              </a:rPr>
              <a:pPr/>
              <a:t>18</a:t>
            </a:fld>
            <a:endParaRPr lang="en-US" dirty="0">
              <a:solidFill>
                <a:srgbClr val="000000"/>
              </a:solidFill>
            </a:endParaRPr>
          </a:p>
        </p:txBody>
      </p:sp>
    </p:spTree>
    <p:extLst>
      <p:ext uri="{BB962C8B-B14F-4D97-AF65-F5344CB8AC3E}">
        <p14:creationId xmlns:p14="http://schemas.microsoft.com/office/powerpoint/2010/main" val="210194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015"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grpSp>
        <p:nvGrpSpPr>
          <p:cNvPr id="6" name="Group 5">
            <a:extLst>
              <a:ext uri="{FF2B5EF4-FFF2-40B4-BE49-F238E27FC236}">
                <a16:creationId xmlns:a16="http://schemas.microsoft.com/office/drawing/2014/main" id="{5C0B337A-6B47-4848-810C-7B0AAA0154A5}"/>
              </a:ext>
            </a:extLst>
          </p:cNvPr>
          <p:cNvGrpSpPr/>
          <p:nvPr/>
        </p:nvGrpSpPr>
        <p:grpSpPr>
          <a:xfrm>
            <a:off x="0" y="219818"/>
            <a:ext cx="9144000" cy="542182"/>
            <a:chOff x="0" y="706668"/>
            <a:chExt cx="9144000" cy="542182"/>
          </a:xfrm>
        </p:grpSpPr>
        <p:grpSp>
          <p:nvGrpSpPr>
            <p:cNvPr id="4" name="Group 3">
              <a:extLst>
                <a:ext uri="{FF2B5EF4-FFF2-40B4-BE49-F238E27FC236}">
                  <a16:creationId xmlns:a16="http://schemas.microsoft.com/office/drawing/2014/main" id="{B2E893D9-AD82-4C8C-AA59-AB02BC735824}"/>
                </a:ext>
              </a:extLst>
            </p:cNvPr>
            <p:cNvGrpSpPr/>
            <p:nvPr/>
          </p:nvGrpSpPr>
          <p:grpSpPr>
            <a:xfrm>
              <a:off x="0" y="706668"/>
              <a:ext cx="9144000" cy="542182"/>
              <a:chOff x="0" y="706668"/>
              <a:chExt cx="9144000" cy="542182"/>
            </a:xfrm>
          </p:grpSpPr>
          <p:sp>
            <p:nvSpPr>
              <p:cNvPr id="32" name="Rectangle 31"/>
              <p:cNvSpPr>
                <a:spLocks/>
              </p:cNvSpPr>
              <p:nvPr/>
            </p:nvSpPr>
            <p:spPr>
              <a:xfrm>
                <a:off x="0" y="730418"/>
                <a:ext cx="9144000" cy="518432"/>
              </a:xfrm>
              <a:prstGeom prst="rect">
                <a:avLst/>
              </a:prstGeom>
              <a:solidFill>
                <a:schemeClr val="accent6">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en-US" sz="1400" dirty="0">
                  <a:solidFill>
                    <a:schemeClr val="tx1"/>
                  </a:solidFill>
                </a:endParaRPr>
              </a:p>
            </p:txBody>
          </p:sp>
          <p:grpSp>
            <p:nvGrpSpPr>
              <p:cNvPr id="33" name="Group 32"/>
              <p:cNvGrpSpPr/>
              <p:nvPr/>
            </p:nvGrpSpPr>
            <p:grpSpPr>
              <a:xfrm>
                <a:off x="196084" y="706668"/>
                <a:ext cx="358532" cy="542182"/>
                <a:chOff x="2557036" y="735920"/>
                <a:chExt cx="450569" cy="511939"/>
              </a:xfrm>
            </p:grpSpPr>
            <p:sp>
              <p:nvSpPr>
                <p:cNvPr id="34" name="Chevron 33"/>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sp>
              <p:nvSpPr>
                <p:cNvPr id="35" name="Chevron 34"/>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grpSp>
        </p:grpSp>
        <p:sp>
          <p:nvSpPr>
            <p:cNvPr id="50" name="Rectangle 8">
              <a:extLst>
                <a:ext uri="{FF2B5EF4-FFF2-40B4-BE49-F238E27FC236}">
                  <a16:creationId xmlns:a16="http://schemas.microsoft.com/office/drawing/2014/main" id="{4CF56ABA-44B0-46AD-99C6-508817865994}"/>
                </a:ext>
              </a:extLst>
            </p:cNvPr>
            <p:cNvSpPr txBox="1"/>
            <p:nvPr/>
          </p:nvSpPr>
          <p:spPr>
            <a:xfrm>
              <a:off x="756639" y="838200"/>
              <a:ext cx="5481430" cy="2923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spcAft>
                  <a:spcPts val="200"/>
                </a:spcAft>
                <a:buClrTx/>
                <a:buNone/>
              </a:pPr>
              <a:r>
                <a:rPr lang="en-US" sz="1900" b="1" dirty="0">
                  <a:solidFill>
                    <a:schemeClr val="tx2"/>
                  </a:solidFill>
                </a:rPr>
                <a:t>Today’s Agenda</a:t>
              </a:r>
              <a:endParaRPr lang="en-US" sz="1900" b="1" dirty="0">
                <a:solidFill>
                  <a:schemeClr val="accent6"/>
                </a:solidFill>
              </a:endParaRPr>
            </a:p>
          </p:txBody>
        </p:sp>
      </p:grpSp>
      <p:sp>
        <p:nvSpPr>
          <p:cNvPr id="9" name="TextBox 8"/>
          <p:cNvSpPr txBox="1"/>
          <p:nvPr/>
        </p:nvSpPr>
        <p:spPr>
          <a:xfrm>
            <a:off x="838200" y="1219200"/>
            <a:ext cx="7315200" cy="4278094"/>
          </a:xfrm>
          <a:prstGeom prst="rect">
            <a:avLst/>
          </a:prstGeom>
          <a:noFill/>
        </p:spPr>
        <p:txBody>
          <a:bodyPr wrap="square" rtlCol="0">
            <a:spAutoFit/>
          </a:bodyPr>
          <a:lstStyle/>
          <a:p>
            <a:pPr marL="342900" indent="-342900">
              <a:buFont typeface="+mj-lt"/>
              <a:buAutoNum type="arabicPeriod"/>
            </a:pPr>
            <a:r>
              <a:rPr lang="en-US" sz="2000" b="1" dirty="0"/>
              <a:t>EVV Overview &amp; EVV Stakeholder Engagement </a:t>
            </a:r>
            <a:r>
              <a:rPr lang="en-US" sz="2000" dirty="0">
                <a:solidFill>
                  <a:srgbClr val="002060"/>
                </a:solidFill>
              </a:rPr>
              <a:t>https://www.mass.gov/info-details/electronic-visit-verification</a:t>
            </a:r>
          </a:p>
          <a:p>
            <a:pPr marL="457200" indent="-457200">
              <a:buFont typeface="+mj-lt"/>
              <a:buAutoNum type="arabicPeriod"/>
            </a:pPr>
            <a:endParaRPr lang="en-US" sz="2000" dirty="0"/>
          </a:p>
          <a:p>
            <a:pPr marL="342900" indent="-342900">
              <a:buFont typeface="+mj-lt"/>
              <a:buAutoNum type="arabicPeriod"/>
            </a:pPr>
            <a:r>
              <a:rPr lang="en-US" sz="2000" b="1" dirty="0"/>
              <a:t>Topics for Review</a:t>
            </a:r>
          </a:p>
          <a:p>
            <a:pPr marL="800100" lvl="1" indent="-342900">
              <a:buFont typeface="+mj-lt"/>
              <a:buAutoNum type="arabicPeriod"/>
            </a:pPr>
            <a:endParaRPr lang="en-US" sz="2000" b="1" dirty="0"/>
          </a:p>
          <a:p>
            <a:pPr marL="914400" lvl="1" indent="-457200">
              <a:buAutoNum type="alphaLcPeriod"/>
            </a:pPr>
            <a:r>
              <a:rPr lang="en-US" sz="2000" b="1" dirty="0"/>
              <a:t>High Level Process Workflow</a:t>
            </a:r>
          </a:p>
          <a:p>
            <a:pPr marL="914400" lvl="1" indent="-457200">
              <a:buAutoNum type="alphaLcPeriod"/>
            </a:pPr>
            <a:endParaRPr lang="en-US" sz="2000" b="1" dirty="0"/>
          </a:p>
          <a:p>
            <a:pPr marL="914400" lvl="1" indent="-457200">
              <a:buAutoNum type="alphaLcPeriod"/>
            </a:pPr>
            <a:r>
              <a:rPr lang="en-US" sz="2000" b="1" dirty="0"/>
              <a:t>Scheduling Policies</a:t>
            </a:r>
          </a:p>
          <a:p>
            <a:pPr marL="914400" lvl="1" indent="-457200">
              <a:buAutoNum type="alphaLcPeriod"/>
            </a:pPr>
            <a:endParaRPr lang="en-US" sz="2000" b="1" dirty="0"/>
          </a:p>
          <a:p>
            <a:pPr marL="342900" indent="-342900">
              <a:buFont typeface="+mj-lt"/>
              <a:buAutoNum type="arabicPeriod"/>
            </a:pPr>
            <a:r>
              <a:rPr lang="en-US" sz="2000" b="1" dirty="0"/>
              <a:t>Future Dialogue Sessions</a:t>
            </a:r>
          </a:p>
          <a:p>
            <a:pPr marL="342900" indent="-342900">
              <a:buFont typeface="+mj-lt"/>
              <a:buAutoNum type="arabicPeriod"/>
            </a:pPr>
            <a:endParaRPr lang="en-US" dirty="0"/>
          </a:p>
          <a:p>
            <a:pPr lvl="1"/>
            <a:endParaRPr lang="en-US" dirty="0"/>
          </a:p>
          <a:p>
            <a:pPr marL="800100" lvl="1" indent="-342900">
              <a:buAutoNum type="arabicPeriod" startAt="3"/>
            </a:pPr>
            <a:endParaRPr lang="en-US" dirty="0"/>
          </a:p>
          <a:p>
            <a:pPr marL="800100" lvl="1" indent="-342900">
              <a:buFont typeface="+mj-lt"/>
              <a:buAutoNum type="arabicPeriod" startAt="5"/>
            </a:pPr>
            <a:endParaRPr lang="en-US" dirty="0"/>
          </a:p>
        </p:txBody>
      </p:sp>
      <p:sp>
        <p:nvSpPr>
          <p:cNvPr id="12" name="TextBox 11"/>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2</a:t>
            </a:fld>
            <a:endParaRPr lang="en-US" dirty="0"/>
          </a:p>
        </p:txBody>
      </p:sp>
    </p:spTree>
    <p:extLst>
      <p:ext uri="{BB962C8B-B14F-4D97-AF65-F5344CB8AC3E}">
        <p14:creationId xmlns:p14="http://schemas.microsoft.com/office/powerpoint/2010/main" val="345691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ext uri="{D42A27DB-BD31-4B8C-83A1-F6EECF244321}">
                <p14:modId xmlns:p14="http://schemas.microsoft.com/office/powerpoint/2010/main" val="23221328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770"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21</a:t>
            </a:r>
            <a:r>
              <a:rPr lang="en-US" baseline="30000" dirty="0">
                <a:cs typeface="Calibri" pitchFamily="34" charset="0"/>
              </a:rPr>
              <a:t>st</a:t>
            </a:r>
            <a:r>
              <a:rPr lang="en-US" dirty="0">
                <a:cs typeface="Calibri" pitchFamily="34" charset="0"/>
              </a:rPr>
              <a:t> Century Cures Act Mandates EVV Use</a:t>
            </a:r>
          </a:p>
        </p:txBody>
      </p:sp>
      <p:sp>
        <p:nvSpPr>
          <p:cNvPr id="9" name="Content Placeholder 8"/>
          <p:cNvSpPr>
            <a:spLocks noGrp="1"/>
          </p:cNvSpPr>
          <p:nvPr>
            <p:ph idx="1"/>
          </p:nvPr>
        </p:nvSpPr>
        <p:spPr>
          <a:xfrm>
            <a:off x="373570" y="990600"/>
            <a:ext cx="8313230" cy="2971800"/>
          </a:xfrm>
        </p:spPr>
        <p:txBody>
          <a:bodyPr/>
          <a:lstStyle/>
          <a:p>
            <a:pPr marL="285750" indent="-285750" algn="just">
              <a:buFont typeface="Arial" panose="020B0604020202020204" pitchFamily="34" charset="0"/>
              <a:buChar char="•"/>
            </a:pPr>
            <a:r>
              <a:rPr lang="en-US" sz="1600" dirty="0">
                <a:cs typeface="Calibri" pitchFamily="34" charset="0"/>
              </a:rPr>
              <a:t>Electronic Visit Verification (EVV) refers to the technology a worker uses during a home visit to capture information about the services provided</a:t>
            </a:r>
          </a:p>
          <a:p>
            <a:pPr marL="285750" indent="-285750" algn="just">
              <a:buFont typeface="Arial" panose="020B0604020202020204" pitchFamily="34" charset="0"/>
              <a:buChar char="•"/>
            </a:pPr>
            <a:endParaRPr lang="en-US" sz="1600" dirty="0">
              <a:cs typeface="Calibri" pitchFamily="34" charset="0"/>
            </a:endParaRPr>
          </a:p>
          <a:p>
            <a:pPr marL="285750" indent="-285750" algn="just">
              <a:buFont typeface="Arial" panose="020B0604020202020204" pitchFamily="34" charset="0"/>
              <a:buChar char="•"/>
            </a:pPr>
            <a:r>
              <a:rPr lang="en-US" sz="1600" dirty="0">
                <a:cs typeface="Calibri" pitchFamily="34" charset="0"/>
              </a:rPr>
              <a:t>The 21</a:t>
            </a:r>
            <a:r>
              <a:rPr lang="en-US" sz="1600" baseline="30000" dirty="0">
                <a:cs typeface="Calibri" pitchFamily="34" charset="0"/>
              </a:rPr>
              <a:t>st</a:t>
            </a:r>
            <a:r>
              <a:rPr lang="en-US" sz="1600" dirty="0">
                <a:cs typeface="Calibri" pitchFamily="34" charset="0"/>
              </a:rPr>
              <a:t> Century Cures Act (federal law) requires EVV for the following Medicaid services:</a:t>
            </a:r>
          </a:p>
          <a:p>
            <a:pPr marL="684213" lvl="1" indent="-285750" algn="just">
              <a:spcBef>
                <a:spcPts val="600"/>
              </a:spcBef>
              <a:spcAft>
                <a:spcPts val="0"/>
              </a:spcAft>
              <a:buClrTx/>
            </a:pPr>
            <a:r>
              <a:rPr lang="en-US" sz="1600" dirty="0"/>
              <a:t>Personal care by 1/1/2020</a:t>
            </a:r>
          </a:p>
          <a:p>
            <a:pPr marL="684213" lvl="1" indent="-285750" algn="just">
              <a:spcBef>
                <a:spcPts val="600"/>
              </a:spcBef>
              <a:spcAft>
                <a:spcPts val="0"/>
              </a:spcAft>
              <a:buClrTx/>
            </a:pPr>
            <a:r>
              <a:rPr lang="en-US" sz="1600" dirty="0">
                <a:cs typeface="Calibri" pitchFamily="34" charset="0"/>
              </a:rPr>
              <a:t>Home health by 1/1/2023</a:t>
            </a:r>
          </a:p>
          <a:p>
            <a:pPr algn="just">
              <a:lnSpc>
                <a:spcPct val="100000"/>
              </a:lnSpc>
              <a:spcBef>
                <a:spcPts val="0"/>
              </a:spcBef>
              <a:spcAft>
                <a:spcPts val="0"/>
              </a:spcAft>
            </a:pPr>
            <a:endParaRPr lang="en-US" sz="1600" dirty="0">
              <a:cs typeface="Calibri" pitchFamily="34" charset="0"/>
            </a:endParaRPr>
          </a:p>
          <a:p>
            <a:pPr marL="285750" indent="-285750" algn="just">
              <a:buFont typeface="Arial" panose="020B0604020202020204" pitchFamily="34" charset="0"/>
              <a:buChar char="•"/>
            </a:pPr>
            <a:r>
              <a:rPr lang="en-US" sz="1600" dirty="0">
                <a:cs typeface="Calibri" pitchFamily="34" charset="0"/>
              </a:rPr>
              <a:t>EVV is required for Medicaid services but EOEA will be requiring it for EOEA Non-Medicaid services as well</a:t>
            </a:r>
          </a:p>
          <a:p>
            <a:pPr marL="285750" indent="-285750" algn="just">
              <a:buFont typeface="Arial" panose="020B0604020202020204" pitchFamily="34" charset="0"/>
              <a:buChar char="•"/>
            </a:pPr>
            <a:endParaRPr lang="en-US" sz="1400" dirty="0">
              <a:cs typeface="Calibri" pitchFamily="34" charset="0"/>
            </a:endParaRPr>
          </a:p>
          <a:p>
            <a:pPr marL="285750" indent="-285750" algn="just">
              <a:buFont typeface="Arial" panose="020B0604020202020204" pitchFamily="34" charset="0"/>
              <a:buChar char="•"/>
            </a:pPr>
            <a:endParaRPr lang="en-US" sz="1400" dirty="0">
              <a:cs typeface="Calibri" pitchFamily="34" charset="0"/>
            </a:endParaRPr>
          </a:p>
          <a:p>
            <a:pPr marL="285750" indent="-285750" algn="just">
              <a:lnSpc>
                <a:spcPct val="100000"/>
              </a:lnSpc>
              <a:spcBef>
                <a:spcPts val="0"/>
              </a:spcBef>
              <a:spcAft>
                <a:spcPts val="0"/>
              </a:spcAft>
              <a:buFont typeface="Arial" panose="020B0604020202020204" pitchFamily="34" charset="0"/>
              <a:buChar char="•"/>
            </a:pPr>
            <a:endParaRPr lang="en-US" sz="1400" dirty="0">
              <a:cs typeface="Calibri" pitchFamily="34" charset="0"/>
            </a:endParaRPr>
          </a:p>
        </p:txBody>
      </p:sp>
      <p:sp>
        <p:nvSpPr>
          <p:cNvPr id="5" name="Title 7"/>
          <p:cNvSpPr txBox="1">
            <a:spLocks/>
          </p:cNvSpPr>
          <p:nvPr/>
        </p:nvSpPr>
        <p:spPr>
          <a:xfrm>
            <a:off x="1409700"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r>
              <a:rPr lang="en-US" sz="1200" b="1" dirty="0">
                <a:cs typeface="Calibri" pitchFamily="34" charset="0"/>
              </a:rPr>
              <a:t>Jan. 2019</a:t>
            </a:r>
          </a:p>
        </p:txBody>
      </p:sp>
      <p:sp>
        <p:nvSpPr>
          <p:cNvPr id="6" name="Title 7"/>
          <p:cNvSpPr txBox="1">
            <a:spLocks/>
          </p:cNvSpPr>
          <p:nvPr/>
        </p:nvSpPr>
        <p:spPr>
          <a:xfrm>
            <a:off x="2695994"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r>
              <a:rPr lang="en-US" sz="1200" b="1" dirty="0">
                <a:cs typeface="Calibri" pitchFamily="34" charset="0"/>
              </a:rPr>
              <a:t>Jan. 2020</a:t>
            </a:r>
          </a:p>
        </p:txBody>
      </p:sp>
      <p:sp>
        <p:nvSpPr>
          <p:cNvPr id="7" name="Title 7"/>
          <p:cNvSpPr txBox="1">
            <a:spLocks/>
          </p:cNvSpPr>
          <p:nvPr/>
        </p:nvSpPr>
        <p:spPr>
          <a:xfrm>
            <a:off x="3982288"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r>
              <a:rPr lang="en-US" sz="1200" b="1" dirty="0">
                <a:cs typeface="Calibri" pitchFamily="34" charset="0"/>
              </a:rPr>
              <a:t>Jan. 2021</a:t>
            </a:r>
          </a:p>
        </p:txBody>
      </p:sp>
      <p:sp>
        <p:nvSpPr>
          <p:cNvPr id="10" name="Title 7"/>
          <p:cNvSpPr txBox="1">
            <a:spLocks/>
          </p:cNvSpPr>
          <p:nvPr/>
        </p:nvSpPr>
        <p:spPr>
          <a:xfrm>
            <a:off x="5268582"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b="1" dirty="0">
                <a:cs typeface="Calibri" pitchFamily="34" charset="0"/>
              </a:rPr>
              <a:t>Jan. 2022</a:t>
            </a:r>
          </a:p>
        </p:txBody>
      </p:sp>
      <p:sp>
        <p:nvSpPr>
          <p:cNvPr id="11" name="Title 7"/>
          <p:cNvSpPr txBox="1">
            <a:spLocks/>
          </p:cNvSpPr>
          <p:nvPr/>
        </p:nvSpPr>
        <p:spPr>
          <a:xfrm>
            <a:off x="6554876"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b="1" dirty="0">
                <a:cs typeface="Calibri" pitchFamily="34" charset="0"/>
              </a:rPr>
              <a:t>Jan. 2023</a:t>
            </a:r>
          </a:p>
        </p:txBody>
      </p:sp>
      <p:cxnSp>
        <p:nvCxnSpPr>
          <p:cNvPr id="13" name="Straight Arrow Connector 12"/>
          <p:cNvCxnSpPr/>
          <p:nvPr/>
        </p:nvCxnSpPr>
        <p:spPr>
          <a:xfrm>
            <a:off x="1219200" y="5334000"/>
            <a:ext cx="7467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itle 7"/>
          <p:cNvSpPr txBox="1">
            <a:spLocks/>
          </p:cNvSpPr>
          <p:nvPr/>
        </p:nvSpPr>
        <p:spPr>
          <a:xfrm>
            <a:off x="381000" y="4266475"/>
            <a:ext cx="769431" cy="381725"/>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b="1" dirty="0">
                <a:solidFill>
                  <a:srgbClr val="002060"/>
                </a:solidFill>
                <a:cs typeface="Calibri" pitchFamily="34" charset="0"/>
              </a:rPr>
              <a:t>Original Cures Act </a:t>
            </a:r>
          </a:p>
        </p:txBody>
      </p:sp>
      <p:sp>
        <p:nvSpPr>
          <p:cNvPr id="15" name="Title 7"/>
          <p:cNvSpPr txBox="1">
            <a:spLocks/>
          </p:cNvSpPr>
          <p:nvPr/>
        </p:nvSpPr>
        <p:spPr>
          <a:xfrm>
            <a:off x="382037" y="5676538"/>
            <a:ext cx="767357" cy="305525"/>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b="1" dirty="0">
                <a:solidFill>
                  <a:srgbClr val="0070C0"/>
                </a:solidFill>
                <a:cs typeface="Calibri" pitchFamily="34" charset="0"/>
              </a:rPr>
              <a:t>New law HR 6042</a:t>
            </a:r>
          </a:p>
        </p:txBody>
      </p:sp>
      <p:sp>
        <p:nvSpPr>
          <p:cNvPr id="18" name="Title 7"/>
          <p:cNvSpPr txBox="1">
            <a:spLocks/>
          </p:cNvSpPr>
          <p:nvPr/>
        </p:nvSpPr>
        <p:spPr>
          <a:xfrm>
            <a:off x="1219200" y="42672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2060"/>
                </a:solidFill>
                <a:cs typeface="Calibri" pitchFamily="34" charset="0"/>
              </a:rPr>
              <a:t>Initial personal care deadline</a:t>
            </a:r>
          </a:p>
        </p:txBody>
      </p:sp>
      <p:sp>
        <p:nvSpPr>
          <p:cNvPr id="19" name="Title 7"/>
          <p:cNvSpPr txBox="1">
            <a:spLocks/>
          </p:cNvSpPr>
          <p:nvPr/>
        </p:nvSpPr>
        <p:spPr>
          <a:xfrm>
            <a:off x="6324600" y="42672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2060"/>
                </a:solidFill>
                <a:cs typeface="Calibri" pitchFamily="34" charset="0"/>
              </a:rPr>
              <a:t>Deadline for home health</a:t>
            </a:r>
          </a:p>
        </p:txBody>
      </p:sp>
      <p:sp>
        <p:nvSpPr>
          <p:cNvPr id="21" name="Title 7"/>
          <p:cNvSpPr txBox="1">
            <a:spLocks/>
          </p:cNvSpPr>
          <p:nvPr/>
        </p:nvSpPr>
        <p:spPr>
          <a:xfrm>
            <a:off x="2507169" y="56388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70C0"/>
                </a:solidFill>
                <a:cs typeface="Calibri" pitchFamily="34" charset="0"/>
              </a:rPr>
              <a:t>Initial personal care deadline</a:t>
            </a:r>
          </a:p>
        </p:txBody>
      </p:sp>
      <p:sp>
        <p:nvSpPr>
          <p:cNvPr id="22" name="Title 7"/>
          <p:cNvSpPr txBox="1">
            <a:spLocks/>
          </p:cNvSpPr>
          <p:nvPr/>
        </p:nvSpPr>
        <p:spPr>
          <a:xfrm>
            <a:off x="2514600" y="42672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2060"/>
                </a:solidFill>
                <a:cs typeface="Calibri" pitchFamily="34" charset="0"/>
              </a:rPr>
              <a:t>Deadline with exemption</a:t>
            </a:r>
          </a:p>
        </p:txBody>
      </p:sp>
      <p:sp>
        <p:nvSpPr>
          <p:cNvPr id="23" name="Title 7"/>
          <p:cNvSpPr txBox="1">
            <a:spLocks/>
          </p:cNvSpPr>
          <p:nvPr/>
        </p:nvSpPr>
        <p:spPr>
          <a:xfrm>
            <a:off x="3810000" y="56388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70C0"/>
                </a:solidFill>
                <a:cs typeface="Calibri" pitchFamily="34" charset="0"/>
              </a:rPr>
              <a:t>Deadline with exemption</a:t>
            </a:r>
          </a:p>
        </p:txBody>
      </p:sp>
      <p:cxnSp>
        <p:nvCxnSpPr>
          <p:cNvPr id="24" name="Straight Arrow Connector 23"/>
          <p:cNvCxnSpPr/>
          <p:nvPr/>
        </p:nvCxnSpPr>
        <p:spPr>
          <a:xfrm>
            <a:off x="1219200" y="4966648"/>
            <a:ext cx="7467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5" idx="0"/>
          </p:cNvCxnSpPr>
          <p:nvPr/>
        </p:nvCxnSpPr>
        <p:spPr>
          <a:xfrm flipV="1">
            <a:off x="1794416" y="4648200"/>
            <a:ext cx="0" cy="304799"/>
          </a:xfrm>
          <a:prstGeom prst="straightConnector1">
            <a:avLst/>
          </a:prstGeom>
          <a:ln>
            <a:solidFill>
              <a:srgbClr val="002060"/>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0"/>
            <a:endCxn id="22" idx="2"/>
          </p:cNvCxnSpPr>
          <p:nvPr/>
        </p:nvCxnSpPr>
        <p:spPr>
          <a:xfrm flipV="1">
            <a:off x="3080710" y="4648200"/>
            <a:ext cx="9106" cy="304799"/>
          </a:xfrm>
          <a:prstGeom prst="straightConnector1">
            <a:avLst/>
          </a:prstGeom>
          <a:ln>
            <a:solidFill>
              <a:srgbClr val="002060"/>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2"/>
            <a:endCxn id="21" idx="0"/>
          </p:cNvCxnSpPr>
          <p:nvPr/>
        </p:nvCxnSpPr>
        <p:spPr>
          <a:xfrm>
            <a:off x="3080710" y="5334000"/>
            <a:ext cx="1675" cy="304800"/>
          </a:xfrm>
          <a:prstGeom prst="straightConnector1">
            <a:avLst/>
          </a:prstGeom>
          <a:ln>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80000">
            <a:off x="4367004" y="5334001"/>
            <a:ext cx="18212" cy="304800"/>
          </a:xfrm>
          <a:prstGeom prst="straightConnector1">
            <a:avLst/>
          </a:prstGeom>
          <a:ln>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21120000" flipV="1">
            <a:off x="6928256" y="4644044"/>
            <a:ext cx="44859" cy="274320"/>
          </a:xfrm>
          <a:prstGeom prst="straightConnector1">
            <a:avLst/>
          </a:prstGeom>
          <a:ln>
            <a:solidFill>
              <a:srgbClr val="002060"/>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72" name="Title 1"/>
          <p:cNvSpPr txBox="1">
            <a:spLocks/>
          </p:cNvSpPr>
          <p:nvPr/>
        </p:nvSpPr>
        <p:spPr bwMode="auto">
          <a:xfrm>
            <a:off x="321823" y="3775365"/>
            <a:ext cx="851737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39" b="1" baseline="0">
                <a:solidFill>
                  <a:schemeClr val="tx2"/>
                </a:solidFill>
                <a:latin typeface="+mj-lt"/>
                <a:ea typeface="+mj-ea"/>
                <a:cs typeface="+mj-cs"/>
              </a:defRPr>
            </a:lvl1pPr>
            <a:lvl2pPr algn="l" defTabSz="913429" rtl="0" eaLnBrk="1" fontAlgn="base" hangingPunct="1">
              <a:spcBef>
                <a:spcPct val="0"/>
              </a:spcBef>
              <a:spcAft>
                <a:spcPct val="0"/>
              </a:spcAft>
              <a:defRPr sz="1939" b="1">
                <a:solidFill>
                  <a:schemeClr val="tx2"/>
                </a:solidFill>
                <a:latin typeface="Arial" charset="0"/>
              </a:defRPr>
            </a:lvl2pPr>
            <a:lvl3pPr algn="l" defTabSz="913429" rtl="0" eaLnBrk="1" fontAlgn="base" hangingPunct="1">
              <a:spcBef>
                <a:spcPct val="0"/>
              </a:spcBef>
              <a:spcAft>
                <a:spcPct val="0"/>
              </a:spcAft>
              <a:defRPr sz="1939" b="1">
                <a:solidFill>
                  <a:schemeClr val="tx2"/>
                </a:solidFill>
                <a:latin typeface="Arial" charset="0"/>
              </a:defRPr>
            </a:lvl3pPr>
            <a:lvl4pPr algn="l" defTabSz="913429" rtl="0" eaLnBrk="1" fontAlgn="base" hangingPunct="1">
              <a:spcBef>
                <a:spcPct val="0"/>
              </a:spcBef>
              <a:spcAft>
                <a:spcPct val="0"/>
              </a:spcAft>
              <a:defRPr sz="1939" b="1">
                <a:solidFill>
                  <a:schemeClr val="tx2"/>
                </a:solidFill>
                <a:latin typeface="Arial" charset="0"/>
              </a:defRPr>
            </a:lvl4pPr>
            <a:lvl5pPr algn="l" defTabSz="913429" rtl="0" eaLnBrk="1" fontAlgn="base" hangingPunct="1">
              <a:spcBef>
                <a:spcPct val="0"/>
              </a:spcBef>
              <a:spcAft>
                <a:spcPct val="0"/>
              </a:spcAft>
              <a:defRPr sz="1939" b="1">
                <a:solidFill>
                  <a:schemeClr val="tx2"/>
                </a:solidFill>
                <a:latin typeface="Arial" charset="0"/>
              </a:defRPr>
            </a:lvl5pPr>
            <a:lvl6pPr marL="466431" algn="l" defTabSz="913429" rtl="0" eaLnBrk="1" fontAlgn="base" hangingPunct="1">
              <a:spcBef>
                <a:spcPct val="0"/>
              </a:spcBef>
              <a:spcAft>
                <a:spcPct val="0"/>
              </a:spcAft>
              <a:defRPr sz="1939" b="1">
                <a:solidFill>
                  <a:schemeClr val="tx2"/>
                </a:solidFill>
                <a:latin typeface="Arial" charset="0"/>
              </a:defRPr>
            </a:lvl6pPr>
            <a:lvl7pPr marL="932863" algn="l" defTabSz="913429" rtl="0" eaLnBrk="1" fontAlgn="base" hangingPunct="1">
              <a:spcBef>
                <a:spcPct val="0"/>
              </a:spcBef>
              <a:spcAft>
                <a:spcPct val="0"/>
              </a:spcAft>
              <a:defRPr sz="1939" b="1">
                <a:solidFill>
                  <a:schemeClr val="tx2"/>
                </a:solidFill>
                <a:latin typeface="Arial" charset="0"/>
              </a:defRPr>
            </a:lvl7pPr>
            <a:lvl8pPr marL="1399295" algn="l" defTabSz="913429" rtl="0" eaLnBrk="1" fontAlgn="base" hangingPunct="1">
              <a:spcBef>
                <a:spcPct val="0"/>
              </a:spcBef>
              <a:spcAft>
                <a:spcPct val="0"/>
              </a:spcAft>
              <a:defRPr sz="1939" b="1">
                <a:solidFill>
                  <a:schemeClr val="tx2"/>
                </a:solidFill>
                <a:latin typeface="Arial" charset="0"/>
              </a:defRPr>
            </a:lvl8pPr>
            <a:lvl9pPr marL="1865728" algn="l" defTabSz="913429" rtl="0" eaLnBrk="1" fontAlgn="base" hangingPunct="1">
              <a:spcBef>
                <a:spcPct val="0"/>
              </a:spcBef>
              <a:spcAft>
                <a:spcPct val="0"/>
              </a:spcAft>
              <a:defRPr sz="1939" b="1">
                <a:solidFill>
                  <a:schemeClr val="tx2"/>
                </a:solidFill>
                <a:latin typeface="Arial" charset="0"/>
              </a:defRPr>
            </a:lvl9pPr>
          </a:lstStyle>
          <a:p>
            <a:r>
              <a:rPr lang="en-US" sz="1200" kern="0" dirty="0"/>
              <a:t>Schedule for EVV implementation</a:t>
            </a:r>
          </a:p>
        </p:txBody>
      </p:sp>
      <p:cxnSp>
        <p:nvCxnSpPr>
          <p:cNvPr id="73" name="Straight Connector 72"/>
          <p:cNvCxnSpPr/>
          <p:nvPr/>
        </p:nvCxnSpPr>
        <p:spPr>
          <a:xfrm>
            <a:off x="321823" y="4038600"/>
            <a:ext cx="8517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itle 7"/>
          <p:cNvSpPr txBox="1">
            <a:spLocks/>
          </p:cNvSpPr>
          <p:nvPr/>
        </p:nvSpPr>
        <p:spPr>
          <a:xfrm>
            <a:off x="6324600" y="56388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70C0"/>
                </a:solidFill>
                <a:cs typeface="Calibri" pitchFamily="34" charset="0"/>
              </a:rPr>
              <a:t>Deadline for home health</a:t>
            </a:r>
          </a:p>
        </p:txBody>
      </p:sp>
      <p:cxnSp>
        <p:nvCxnSpPr>
          <p:cNvPr id="36" name="Straight Arrow Connector 35"/>
          <p:cNvCxnSpPr/>
          <p:nvPr/>
        </p:nvCxnSpPr>
        <p:spPr>
          <a:xfrm flipH="1">
            <a:off x="6899816" y="5334000"/>
            <a:ext cx="4530" cy="304800"/>
          </a:xfrm>
          <a:prstGeom prst="straightConnector1">
            <a:avLst/>
          </a:prstGeom>
          <a:ln>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1" name="Title 7"/>
          <p:cNvSpPr txBox="1">
            <a:spLocks/>
          </p:cNvSpPr>
          <p:nvPr/>
        </p:nvSpPr>
        <p:spPr>
          <a:xfrm>
            <a:off x="7841169" y="4952999"/>
            <a:ext cx="769431" cy="381001"/>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b="1" dirty="0">
                <a:cs typeface="Calibri" pitchFamily="34" charset="0"/>
              </a:rPr>
              <a:t>Jan. 2024</a:t>
            </a:r>
          </a:p>
        </p:txBody>
      </p:sp>
      <p:sp>
        <p:nvSpPr>
          <p:cNvPr id="32" name="Title 7"/>
          <p:cNvSpPr txBox="1">
            <a:spLocks/>
          </p:cNvSpPr>
          <p:nvPr/>
        </p:nvSpPr>
        <p:spPr>
          <a:xfrm>
            <a:off x="7612569" y="5638800"/>
            <a:ext cx="1150431" cy="381000"/>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200" dirty="0">
                <a:solidFill>
                  <a:srgbClr val="0070C0"/>
                </a:solidFill>
                <a:cs typeface="Calibri" pitchFamily="34" charset="0"/>
              </a:rPr>
              <a:t>Deadline with exemption</a:t>
            </a:r>
          </a:p>
        </p:txBody>
      </p:sp>
      <p:cxnSp>
        <p:nvCxnSpPr>
          <p:cNvPr id="37" name="Straight Arrow Connector 36"/>
          <p:cNvCxnSpPr/>
          <p:nvPr/>
        </p:nvCxnSpPr>
        <p:spPr>
          <a:xfrm rot="180000">
            <a:off x="8169573" y="5334268"/>
            <a:ext cx="18212" cy="304800"/>
          </a:xfrm>
          <a:prstGeom prst="straightConnector1">
            <a:avLst/>
          </a:prstGeom>
          <a:ln>
            <a:solidFill>
              <a:schemeClr val="accent4"/>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3</a:t>
            </a:fld>
            <a:endParaRPr lang="en-US" dirty="0"/>
          </a:p>
        </p:txBody>
      </p:sp>
    </p:spTree>
    <p:extLst>
      <p:ext uri="{BB962C8B-B14F-4D97-AF65-F5344CB8AC3E}">
        <p14:creationId xmlns:p14="http://schemas.microsoft.com/office/powerpoint/2010/main" val="5135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947"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Requirements</a:t>
            </a:r>
          </a:p>
        </p:txBody>
      </p:sp>
      <p:graphicFrame>
        <p:nvGraphicFramePr>
          <p:cNvPr id="3" name="Diagram 2"/>
          <p:cNvGraphicFramePr/>
          <p:nvPr>
            <p:extLst>
              <p:ext uri="{D42A27DB-BD31-4B8C-83A1-F6EECF244321}">
                <p14:modId xmlns:p14="http://schemas.microsoft.com/office/powerpoint/2010/main" val="3431328961"/>
              </p:ext>
            </p:extLst>
          </p:nvPr>
        </p:nvGraphicFramePr>
        <p:xfrm>
          <a:off x="464632" y="1143000"/>
          <a:ext cx="8305800" cy="4724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4</a:t>
            </a:fld>
            <a:endParaRPr lang="en-US" dirty="0"/>
          </a:p>
        </p:txBody>
      </p:sp>
    </p:spTree>
    <p:extLst>
      <p:ext uri="{BB962C8B-B14F-4D97-AF65-F5344CB8AC3E}">
        <p14:creationId xmlns:p14="http://schemas.microsoft.com/office/powerpoint/2010/main" val="387412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5248"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en-US" sz="2800" dirty="0">
              <a:latin typeface="Arial"/>
              <a:ea typeface="+mj-ea"/>
              <a:sym typeface="Arial"/>
            </a:endParaRPr>
          </a:p>
        </p:txBody>
      </p:sp>
      <p:sp>
        <p:nvSpPr>
          <p:cNvPr id="2" name="Title 1"/>
          <p:cNvSpPr>
            <a:spLocks noGrp="1"/>
          </p:cNvSpPr>
          <p:nvPr>
            <p:ph type="title"/>
          </p:nvPr>
        </p:nvSpPr>
        <p:spPr/>
        <p:txBody>
          <a:bodyPr/>
          <a:lstStyle/>
          <a:p>
            <a:r>
              <a:rPr lang="en-US" dirty="0">
                <a:cs typeface="Calibri" pitchFamily="34" charset="0"/>
              </a:rPr>
              <a:t>Massachusetts’ goals for EVV implementation</a:t>
            </a:r>
            <a:endParaRPr lang="en-US" dirty="0"/>
          </a:p>
        </p:txBody>
      </p:sp>
      <p:graphicFrame>
        <p:nvGraphicFramePr>
          <p:cNvPr id="3" name="Diagram 2"/>
          <p:cNvGraphicFramePr/>
          <p:nvPr>
            <p:extLst>
              <p:ext uri="{D42A27DB-BD31-4B8C-83A1-F6EECF244321}">
                <p14:modId xmlns:p14="http://schemas.microsoft.com/office/powerpoint/2010/main" val="3347686669"/>
              </p:ext>
            </p:extLst>
          </p:nvPr>
        </p:nvGraphicFramePr>
        <p:xfrm>
          <a:off x="421948" y="612499"/>
          <a:ext cx="8645851" cy="58339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0" y="6627168"/>
            <a:ext cx="1143000" cy="230832"/>
          </a:xfrm>
          <a:prstGeom prst="rect">
            <a:avLst/>
          </a:prstGeom>
          <a:noFill/>
        </p:spPr>
        <p:txBody>
          <a:bodyPr wrap="square" rtlCol="0">
            <a:spAutoFit/>
          </a:bodyPr>
          <a:lstStyle/>
          <a:p>
            <a:r>
              <a:rPr lang="en-US" sz="900" dirty="0"/>
              <a:t>SSES, 5/21/19</a:t>
            </a:r>
          </a:p>
        </p:txBody>
      </p:sp>
    </p:spTree>
    <p:extLst>
      <p:ext uri="{BB962C8B-B14F-4D97-AF65-F5344CB8AC3E}">
        <p14:creationId xmlns:p14="http://schemas.microsoft.com/office/powerpoint/2010/main" val="318095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133"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en-US" sz="2800" dirty="0">
              <a:latin typeface="Arial"/>
              <a:ea typeface="+mj-ea"/>
              <a:sym typeface="Arial"/>
            </a:endParaRPr>
          </a:p>
        </p:txBody>
      </p:sp>
      <p:sp>
        <p:nvSpPr>
          <p:cNvPr id="5" name="TextBox 4"/>
          <p:cNvSpPr txBox="1"/>
          <p:nvPr/>
        </p:nvSpPr>
        <p:spPr>
          <a:xfrm>
            <a:off x="381000" y="838200"/>
            <a:ext cx="8305800" cy="4062651"/>
          </a:xfrm>
          <a:prstGeom prst="rect">
            <a:avLst/>
          </a:prstGeom>
          <a:noFill/>
        </p:spPr>
        <p:txBody>
          <a:bodyPr wrap="square" rtlCol="0">
            <a:spAutoFit/>
          </a:bodyPr>
          <a:lstStyle/>
          <a:p>
            <a:pPr marL="285750" indent="-285750">
              <a:buFont typeface="Arial" panose="020B0604020202020204" pitchFamily="34" charset="0"/>
              <a:buChar char="•"/>
            </a:pPr>
            <a:endParaRPr lang="en-US" sz="1200" dirty="0">
              <a:cs typeface="Calibri" pitchFamily="34" charset="0"/>
            </a:endParaRPr>
          </a:p>
          <a:p>
            <a:pPr marL="285750" indent="-285750">
              <a:buFont typeface="Arial" panose="020B0604020202020204" pitchFamily="34" charset="0"/>
              <a:buChar char="•"/>
            </a:pPr>
            <a:r>
              <a:rPr lang="en-US" b="1" dirty="0">
                <a:cs typeface="Calibri" pitchFamily="34" charset="0"/>
              </a:rPr>
              <a:t>Alternate EVV or Alt. EVV </a:t>
            </a:r>
            <a:r>
              <a:rPr lang="en-US" dirty="0">
                <a:cs typeface="Calibri" pitchFamily="34" charset="0"/>
              </a:rPr>
              <a:t>– Refers to EVV systems used by provider agencies that are NOT the MyTimesheet EVV System.  These are “Alternative” EVV systems.</a:t>
            </a:r>
          </a:p>
          <a:p>
            <a:endParaRPr lang="en-US" dirty="0"/>
          </a:p>
          <a:p>
            <a:pPr marL="285750" indent="-285750">
              <a:buFont typeface="Arial" panose="020B0604020202020204" pitchFamily="34" charset="0"/>
              <a:buChar char="•"/>
            </a:pPr>
            <a:r>
              <a:rPr lang="en-US" b="1" dirty="0">
                <a:cs typeface="Calibri" pitchFamily="34" charset="0"/>
              </a:rPr>
              <a:t>Data Aggregator </a:t>
            </a:r>
            <a:r>
              <a:rPr lang="en-US" dirty="0">
                <a:cs typeface="Calibri" pitchFamily="34" charset="0"/>
              </a:rPr>
              <a:t>– System that combines or “aggregates” EVV data from provider agencies.  Provider agencies using Alt. EVV systems will send their EVV data to Optum’s data aggregator.  MyTimesheet data will also flow into the data aggregator. </a:t>
            </a:r>
          </a:p>
          <a:p>
            <a:pPr marL="285750" indent="-285750">
              <a:buFont typeface="Arial" panose="020B0604020202020204" pitchFamily="34" charset="0"/>
              <a:buChar char="•"/>
            </a:pPr>
            <a:endParaRPr lang="en-US" sz="1200" dirty="0">
              <a:cs typeface="Calibri" pitchFamily="34" charset="0"/>
            </a:endParaRPr>
          </a:p>
          <a:p>
            <a:pPr marL="285750" indent="-285750">
              <a:buFont typeface="Arial" panose="020B0604020202020204" pitchFamily="34" charset="0"/>
              <a:buChar char="•"/>
            </a:pPr>
            <a:r>
              <a:rPr lang="en-US" b="1" dirty="0">
                <a:cs typeface="Calibri" pitchFamily="34" charset="0"/>
              </a:rPr>
              <a:t>MyTimesheet</a:t>
            </a:r>
            <a:r>
              <a:rPr lang="en-US" dirty="0">
                <a:cs typeface="Calibri" pitchFamily="34" charset="0"/>
              </a:rPr>
              <a:t> – Optum’s EVV system that can be used by provider agencies to collect EVV data</a:t>
            </a:r>
          </a:p>
          <a:p>
            <a:pPr marL="285750" indent="-285750">
              <a:buFont typeface="Arial" panose="020B0604020202020204" pitchFamily="34" charset="0"/>
              <a:buChar char="•"/>
            </a:pPr>
            <a:endParaRPr lang="en-US" dirty="0">
              <a:cs typeface="Calibri" pitchFamily="34" charset="0"/>
            </a:endParaRPr>
          </a:p>
          <a:p>
            <a:pPr marL="285750" indent="-285750">
              <a:buFont typeface="Arial" panose="020B0604020202020204" pitchFamily="34" charset="0"/>
              <a:buChar char="•"/>
            </a:pPr>
            <a:r>
              <a:rPr lang="en-US" b="1" dirty="0">
                <a:cs typeface="Calibri" pitchFamily="34" charset="0"/>
              </a:rPr>
              <a:t>Optum</a:t>
            </a:r>
            <a:r>
              <a:rPr lang="en-US" dirty="0">
                <a:cs typeface="Calibri" pitchFamily="34" charset="0"/>
              </a:rPr>
              <a:t> – Vendor that EOHHS selected to provide the MyTimesheet &amp; Data Aggregator  EVV Systems</a:t>
            </a:r>
            <a:r>
              <a:rPr lang="en-US" sz="1200" dirty="0">
                <a:cs typeface="Calibri" pitchFamily="34" charset="0"/>
              </a:rPr>
              <a:t>.</a:t>
            </a:r>
          </a:p>
        </p:txBody>
      </p:sp>
      <p:sp>
        <p:nvSpPr>
          <p:cNvPr id="8" name="TextBox 7"/>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3" name="Slide Number Placeholder 2"/>
          <p:cNvSpPr>
            <a:spLocks noGrp="1"/>
          </p:cNvSpPr>
          <p:nvPr>
            <p:ph type="sldNum" sz="quarter" idx="12"/>
          </p:nvPr>
        </p:nvSpPr>
        <p:spPr/>
        <p:txBody>
          <a:bodyPr/>
          <a:lstStyle/>
          <a:p>
            <a:fld id="{F18F5FCC-583C-47C6-9953-2F6AD74D46AE}" type="slidenum">
              <a:rPr lang="en-US" smtClean="0"/>
              <a:pPr/>
              <a:t>6</a:t>
            </a:fld>
            <a:endParaRPr lang="en-US" dirty="0"/>
          </a:p>
        </p:txBody>
      </p:sp>
      <p:sp>
        <p:nvSpPr>
          <p:cNvPr id="9" name="Title 8"/>
          <p:cNvSpPr>
            <a:spLocks noGrp="1"/>
          </p:cNvSpPr>
          <p:nvPr>
            <p:ph type="title"/>
          </p:nvPr>
        </p:nvSpPr>
        <p:spPr/>
        <p:txBody>
          <a:bodyPr/>
          <a:lstStyle/>
          <a:p>
            <a:r>
              <a:rPr lang="en-US" dirty="0"/>
              <a:t>Terms Used in Today’s Session</a:t>
            </a:r>
          </a:p>
        </p:txBody>
      </p:sp>
    </p:spTree>
    <p:extLst>
      <p:ext uri="{BB962C8B-B14F-4D97-AF65-F5344CB8AC3E}">
        <p14:creationId xmlns:p14="http://schemas.microsoft.com/office/powerpoint/2010/main" val="2435456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Object 57"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616" name="think-cell Slide" r:id="rId5" imgW="270" imgH="270" progId="TCLayout.ActiveDocument.1">
                  <p:embed/>
                </p:oleObj>
              </mc:Choice>
              <mc:Fallback>
                <p:oleObj name="think-cell Slide" r:id="rId5" imgW="270" imgH="270" progId="TCLayout.ActiveDocument.1">
                  <p:embed/>
                  <p:pic>
                    <p:nvPicPr>
                      <p:cNvPr id="58" name="Object 57"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p:cNvSpPr/>
          <p:nvPr>
            <p:custDataLst>
              <p:tags r:id="rId3"/>
            </p:custDataLst>
          </p:nvPr>
        </p:nvSpPr>
        <p:spPr bwMode="auto">
          <a:xfrm>
            <a:off x="0" y="0"/>
            <a:ext cx="158750" cy="15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Arial"/>
              <a:sym typeface="Arial"/>
            </a:endParaRPr>
          </a:p>
        </p:txBody>
      </p:sp>
      <p:sp>
        <p:nvSpPr>
          <p:cNvPr id="4" name="Title 3"/>
          <p:cNvSpPr>
            <a:spLocks noGrp="1"/>
          </p:cNvSpPr>
          <p:nvPr>
            <p:ph type="title"/>
          </p:nvPr>
        </p:nvSpPr>
        <p:spPr>
          <a:xfrm>
            <a:off x="373569" y="152400"/>
            <a:ext cx="8770431" cy="460099"/>
          </a:xfrm>
        </p:spPr>
        <p:txBody>
          <a:bodyPr/>
          <a:lstStyle/>
          <a:p>
            <a:r>
              <a:rPr lang="en-US" dirty="0"/>
              <a:t>EVV </a:t>
            </a:r>
            <a:r>
              <a:rPr lang="en-US" b="1" u="sng" dirty="0"/>
              <a:t>Estimated </a:t>
            </a:r>
            <a:r>
              <a:rPr lang="en-US" dirty="0"/>
              <a:t>Timeline</a:t>
            </a:r>
          </a:p>
        </p:txBody>
      </p:sp>
      <p:sp>
        <p:nvSpPr>
          <p:cNvPr id="83" name="Content Placeholder 8"/>
          <p:cNvSpPr txBox="1">
            <a:spLocks/>
          </p:cNvSpPr>
          <p:nvPr/>
        </p:nvSpPr>
        <p:spPr>
          <a:xfrm>
            <a:off x="373570" y="990601"/>
            <a:ext cx="8313230" cy="2971800"/>
          </a:xfrm>
          <a:prstGeom prst="rect">
            <a:avLst/>
          </a:prstGeom>
        </p:spPr>
        <p:txBody>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400" kern="1200">
                <a:solidFill>
                  <a:schemeClr val="tx2"/>
                </a:solidFill>
                <a:latin typeface="+mj-lt"/>
                <a:ea typeface="+mn-ea"/>
                <a:cs typeface="+mn-cs"/>
              </a:defRPr>
            </a:lvl1pPr>
            <a:lvl2pPr marL="398463" indent="-17145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2pPr>
            <a:lvl3pPr marL="628650" indent="-165100" algn="l" defTabSz="914400" rtl="0" eaLnBrk="1" latinLnBrk="0" hangingPunct="1">
              <a:lnSpc>
                <a:spcPct val="100000"/>
              </a:lnSpc>
              <a:spcBef>
                <a:spcPts val="0"/>
              </a:spcBef>
              <a:spcAft>
                <a:spcPts val="0"/>
              </a:spcAft>
              <a:buFont typeface="Arial" panose="020B0604020202020204" pitchFamily="34" charset="0"/>
              <a:buChar char="–"/>
              <a:defRPr sz="1800" kern="1200">
                <a:solidFill>
                  <a:schemeClr val="tx1"/>
                </a:solidFill>
                <a:latin typeface="+mj-lt"/>
                <a:ea typeface="+mn-ea"/>
                <a:cs typeface="+mn-cs"/>
              </a:defRPr>
            </a:lvl3pPr>
            <a:lvl4pPr marL="855663" indent="-171450" algn="l" defTabSz="914400" rtl="0" eaLnBrk="1" latinLnBrk="0" hangingPunct="1">
              <a:lnSpc>
                <a:spcPct val="100000"/>
              </a:lnSpc>
              <a:spcBef>
                <a:spcPts val="0"/>
              </a:spcBef>
              <a:spcAft>
                <a:spcPts val="0"/>
              </a:spcAft>
              <a:buFont typeface="Arial" panose="020B0604020202020204" pitchFamily="34" charset="0"/>
              <a:buChar char="•"/>
              <a:defRPr sz="1600" kern="1200">
                <a:solidFill>
                  <a:schemeClr val="tx1"/>
                </a:solidFill>
                <a:latin typeface="+mj-lt"/>
                <a:ea typeface="+mn-ea"/>
                <a:cs typeface="+mn-cs"/>
              </a:defRPr>
            </a:lvl4pPr>
            <a:lvl5pPr marL="1139825" indent="-227013" algn="l" defTabSz="914400" rtl="0" eaLnBrk="1" latinLnBrk="0" hangingPunct="1">
              <a:lnSpc>
                <a:spcPct val="100000"/>
              </a:lnSpc>
              <a:spcBef>
                <a:spcPts val="0"/>
              </a:spcBef>
              <a:spcAft>
                <a:spcPts val="0"/>
              </a:spcAft>
              <a:buFont typeface="Arial" panose="020B0604020202020204" pitchFamily="34" charset="0"/>
              <a:buChar char="–"/>
              <a:defRPr sz="14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2"/>
                </a:solidFill>
                <a:effectLst/>
                <a:uLnTx/>
                <a:uFillTx/>
                <a:latin typeface="+mj-lt"/>
                <a:ea typeface="+mn-ea"/>
                <a:cs typeface="Calibri" pitchFamily="34" charset="0"/>
              </a:rPr>
              <a:t>Provider organizations using Alternate EVV systems will:</a:t>
            </a:r>
          </a:p>
          <a:p>
            <a:pPr marL="684213" marR="0" lvl="1" indent="-285750" algn="just"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US" sz="1400" b="0" i="0" u="none" strike="noStrike" kern="1200" cap="none" spc="0" normalizeH="0" baseline="0" noProof="0" dirty="0">
                <a:ln>
                  <a:noFill/>
                </a:ln>
                <a:solidFill>
                  <a:schemeClr val="tx1"/>
                </a:solidFill>
                <a:effectLst/>
                <a:uLnTx/>
                <a:uFillTx/>
                <a:latin typeface="+mj-lt"/>
                <a:ea typeface="+mn-ea"/>
                <a:cs typeface="Calibri" pitchFamily="34" charset="0"/>
              </a:rPr>
              <a:t>Attest to meeting Cures Act and EOHHS requirements</a:t>
            </a:r>
          </a:p>
          <a:p>
            <a:pPr marL="684213" marR="0" lvl="1" indent="-285750" algn="just" defTabSz="914400"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kumimoji="0" lang="en-US" sz="1400" b="0" i="0" u="none" strike="noStrike" kern="1200" cap="none" spc="0" normalizeH="0" baseline="0" noProof="0" dirty="0">
                <a:ln>
                  <a:noFill/>
                </a:ln>
                <a:solidFill>
                  <a:schemeClr val="tx1"/>
                </a:solidFill>
                <a:effectLst/>
                <a:uLnTx/>
                <a:uFillTx/>
                <a:latin typeface="+mj-lt"/>
                <a:ea typeface="+mn-ea"/>
                <a:cs typeface="Calibri" pitchFamily="34" charset="0"/>
              </a:rPr>
              <a:t>Complete a data transfer testing process</a:t>
            </a:r>
            <a:endParaRPr kumimoji="0" lang="en-US" sz="1400" b="0" i="0" u="none" strike="noStrike" kern="1200" cap="none" spc="0" normalizeH="0" baseline="0" noProof="0" dirty="0">
              <a:ln>
                <a:noFill/>
              </a:ln>
              <a:solidFill>
                <a:schemeClr val="tx2"/>
              </a:solidFill>
              <a:effectLst/>
              <a:uLnTx/>
              <a:uFillTx/>
              <a:latin typeface="+mj-lt"/>
              <a:ea typeface="+mn-ea"/>
              <a:cs typeface="Calibri"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cs typeface="Calibri"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cs typeface="Calibri" pitchFamily="34" charset="0"/>
              </a:rPr>
              <a:t>Both Data Aggregator and MyTimesheet</a:t>
            </a:r>
            <a:r>
              <a:rPr kumimoji="0" lang="en-US" sz="1600" b="0" i="0" u="none" strike="noStrike" kern="1200" cap="none" spc="0" normalizeH="0" baseline="0" noProof="0" dirty="0">
                <a:ln>
                  <a:noFill/>
                </a:ln>
                <a:solidFill>
                  <a:schemeClr val="tx2"/>
                </a:solidFill>
                <a:effectLst/>
                <a:uLnTx/>
                <a:uFillTx/>
                <a:cs typeface="Calibri" pitchFamily="34" charset="0"/>
              </a:rPr>
              <a:t> will be piloted before </a:t>
            </a:r>
            <a:r>
              <a:rPr lang="en-US" sz="1600" dirty="0">
                <a:cs typeface="Calibri" pitchFamily="34" charset="0"/>
              </a:rPr>
              <a:t>statewide deployment</a:t>
            </a:r>
            <a:endParaRPr kumimoji="0" lang="en-US" sz="1600" b="0" i="0" u="none" strike="noStrike" kern="1200" cap="none" spc="0" normalizeH="0" baseline="0" noProof="0" dirty="0">
              <a:ln>
                <a:noFill/>
              </a:ln>
              <a:solidFill>
                <a:schemeClr val="tx2"/>
              </a:solidFill>
              <a:effectLst/>
              <a:uLnTx/>
              <a:uFillTx/>
              <a:cs typeface="Calibri" pitchFamily="34" charset="0"/>
            </a:endParaRPr>
          </a:p>
          <a:p>
            <a:pPr marL="684213"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chemeClr val="tx1"/>
              </a:solidFill>
              <a:effectLst/>
              <a:uLnTx/>
              <a:uFillTx/>
              <a:latin typeface="+mj-lt"/>
              <a:ea typeface="+mn-ea"/>
              <a:cs typeface="+mn-cs"/>
            </a:endParaRPr>
          </a:p>
        </p:txBody>
      </p:sp>
      <p:sp>
        <p:nvSpPr>
          <p:cNvPr id="7" name="TextBox 6"/>
          <p:cNvSpPr txBox="1"/>
          <p:nvPr/>
        </p:nvSpPr>
        <p:spPr>
          <a:xfrm>
            <a:off x="0" y="6627168"/>
            <a:ext cx="1143000" cy="230832"/>
          </a:xfrm>
          <a:prstGeom prst="rect">
            <a:avLst/>
          </a:prstGeom>
          <a:noFill/>
        </p:spPr>
        <p:txBody>
          <a:bodyPr wrap="square" rtlCol="0">
            <a:spAutoFit/>
          </a:bodyPr>
          <a:lstStyle/>
          <a:p>
            <a:r>
              <a:rPr lang="en-US" sz="900" dirty="0"/>
              <a:t>SSES, 5/21/19</a:t>
            </a:r>
          </a:p>
        </p:txBody>
      </p:sp>
      <p:pic>
        <p:nvPicPr>
          <p:cNvPr id="3" name="Picture 2"/>
          <p:cNvPicPr>
            <a:picLocks noChangeAspect="1"/>
          </p:cNvPicPr>
          <p:nvPr/>
        </p:nvPicPr>
        <p:blipFill>
          <a:blip r:embed="rId7"/>
          <a:stretch>
            <a:fillRect/>
          </a:stretch>
        </p:blipFill>
        <p:spPr>
          <a:xfrm>
            <a:off x="457200" y="2286000"/>
            <a:ext cx="8374833" cy="4226132"/>
          </a:xfrm>
          <a:prstGeom prst="rect">
            <a:avLst/>
          </a:prstGeom>
        </p:spPr>
      </p:pic>
      <p:sp>
        <p:nvSpPr>
          <p:cNvPr id="2" name="Slide Number Placeholder 1"/>
          <p:cNvSpPr>
            <a:spLocks noGrp="1"/>
          </p:cNvSpPr>
          <p:nvPr>
            <p:ph type="sldNum" sz="quarter" idx="11"/>
          </p:nvPr>
        </p:nvSpPr>
        <p:spPr/>
        <p:txBody>
          <a:bodyPr/>
          <a:lstStyle/>
          <a:p>
            <a:pPr algn="r"/>
            <a:fld id="{F18F5FCC-583C-47C6-9953-2F6AD74D46AE}" type="slidenum">
              <a:rPr lang="en-US" smtClean="0"/>
              <a:pPr algn="r"/>
              <a:t>7</a:t>
            </a:fld>
            <a:endParaRPr lang="en-US" dirty="0"/>
          </a:p>
        </p:txBody>
      </p:sp>
    </p:spTree>
    <p:extLst>
      <p:ext uri="{BB962C8B-B14F-4D97-AF65-F5344CB8AC3E}">
        <p14:creationId xmlns:p14="http://schemas.microsoft.com/office/powerpoint/2010/main" val="187877033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803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EOHHS EVV Stakeholder Engagement </a:t>
            </a:r>
            <a:r>
              <a:rPr lang="en-US" i="1" dirty="0">
                <a:cs typeface="Calibri" pitchFamily="34" charset="0"/>
              </a:rPr>
              <a:t>(to date)</a:t>
            </a:r>
          </a:p>
        </p:txBody>
      </p:sp>
      <p:sp>
        <p:nvSpPr>
          <p:cNvPr id="9" name="Content Placeholder 8"/>
          <p:cNvSpPr>
            <a:spLocks noGrp="1"/>
          </p:cNvSpPr>
          <p:nvPr>
            <p:ph idx="1"/>
          </p:nvPr>
        </p:nvSpPr>
        <p:spPr>
          <a:xfrm>
            <a:off x="381000" y="838200"/>
            <a:ext cx="8313230" cy="2971800"/>
          </a:xfrm>
        </p:spPr>
        <p:txBody>
          <a:bodyPr/>
          <a:lstStyle/>
          <a:p>
            <a:pPr marL="285750" indent="-285750" algn="just">
              <a:spcBef>
                <a:spcPts val="900"/>
              </a:spcBef>
              <a:spcAft>
                <a:spcPts val="900"/>
              </a:spcAft>
              <a:buFont typeface="Arial" panose="020B0604020202020204" pitchFamily="34" charset="0"/>
              <a:buChar char="•"/>
            </a:pPr>
            <a:r>
              <a:rPr lang="en-US" sz="1900" dirty="0">
                <a:cs typeface="Calibri" pitchFamily="34" charset="0"/>
              </a:rPr>
              <a:t>16 Public Listening Sessions in 2017</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11 stakeholder workgroup sessions in 2017</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9 Meetings with ASAPs &amp; Providers in early to mid-2018</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Home Care Alliance EVV Expo in August 2018</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Presentation on EVV to ASAP/AAA Executive Directors in October 2018</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Presentation at Home Care Quarterly Meeting in May 2017, August 2017, and November 2018</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EVV Meeting with ASAP Contract Managers in December 2018</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Alternate EVV Implementation Listening Session in February 2019</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2 EVV Regional Provider Dialogue Session in April and May 2019</a:t>
            </a:r>
            <a:endParaRPr lang="en-US" sz="2000" dirty="0">
              <a:cs typeface="Calibri" pitchFamily="34" charset="0"/>
            </a:endParaRPr>
          </a:p>
          <a:p>
            <a:pPr algn="just"/>
            <a:endParaRPr lang="en-US" sz="2000" dirty="0">
              <a:cs typeface="Calibri" pitchFamily="34" charset="0"/>
            </a:endParaRPr>
          </a:p>
          <a:p>
            <a:pPr algn="just"/>
            <a:endParaRPr lang="en-US" sz="1400" dirty="0">
              <a:cs typeface="Calibri" pitchFamily="34" charset="0"/>
            </a:endParaRPr>
          </a:p>
        </p:txBody>
      </p:sp>
      <p:sp>
        <p:nvSpPr>
          <p:cNvPr id="5" name="TextBox 4"/>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8</a:t>
            </a:fld>
            <a:endParaRPr lang="en-US" dirty="0"/>
          </a:p>
        </p:txBody>
      </p:sp>
    </p:spTree>
    <p:extLst>
      <p:ext uri="{BB962C8B-B14F-4D97-AF65-F5344CB8AC3E}">
        <p14:creationId xmlns:p14="http://schemas.microsoft.com/office/powerpoint/2010/main" val="324781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3211" name="think-cell Slide" r:id="rId5" imgW="270" imgH="270" progId="TCLayout.ActiveDocument.1">
                  <p:embed/>
                </p:oleObj>
              </mc:Choice>
              <mc:Fallback>
                <p:oleObj name="think-cell Slide" r:id="rId5" imgW="270" imgH="270" progId="TCLayout.ActiveDocument.1">
                  <p:embed/>
                  <p:pic>
                    <p:nvPicPr>
                      <p:cNvPr id="75" name="Object 7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Objective of Dialogue Sessions</a:t>
            </a:r>
            <a:endParaRPr lang="en-US" i="1" dirty="0">
              <a:cs typeface="Calibri" pitchFamily="34" charset="0"/>
            </a:endParaRPr>
          </a:p>
        </p:txBody>
      </p:sp>
      <p:sp>
        <p:nvSpPr>
          <p:cNvPr id="9" name="Content Placeholder 8"/>
          <p:cNvSpPr>
            <a:spLocks noGrp="1"/>
          </p:cNvSpPr>
          <p:nvPr>
            <p:ph idx="1"/>
          </p:nvPr>
        </p:nvSpPr>
        <p:spPr>
          <a:xfrm>
            <a:off x="381000" y="838200"/>
            <a:ext cx="8313230" cy="2971800"/>
          </a:xfrm>
        </p:spPr>
        <p:txBody>
          <a:bodyPr/>
          <a:lstStyle/>
          <a:p>
            <a:pPr marL="285750" indent="-285750" algn="just">
              <a:spcBef>
                <a:spcPts val="900"/>
              </a:spcBef>
              <a:spcAft>
                <a:spcPts val="900"/>
              </a:spcAft>
              <a:buFont typeface="Arial" panose="020B0604020202020204" pitchFamily="34" charset="0"/>
              <a:buChar char="•"/>
            </a:pPr>
            <a:r>
              <a:rPr lang="en-US" sz="1900" dirty="0">
                <a:cs typeface="Calibri" pitchFamily="34" charset="0"/>
              </a:rPr>
              <a:t>Obtain feedback from provider agencies on different aspects of EVV</a:t>
            </a:r>
          </a:p>
          <a:p>
            <a:pPr marL="684213" lvl="1" indent="-285750" algn="just">
              <a:spcBef>
                <a:spcPts val="900"/>
              </a:spcBef>
              <a:spcAft>
                <a:spcPts val="900"/>
              </a:spcAft>
            </a:pPr>
            <a:r>
              <a:rPr lang="en-US" sz="1500" dirty="0">
                <a:cs typeface="Calibri" pitchFamily="34" charset="0"/>
              </a:rPr>
              <a:t>Ensure that EOHHS and Optum are on the right track before system is developed and plans are finalized</a:t>
            </a:r>
          </a:p>
          <a:p>
            <a:pPr marL="684213" lvl="1" indent="-285750" algn="just">
              <a:spcBef>
                <a:spcPts val="900"/>
              </a:spcBef>
              <a:spcAft>
                <a:spcPts val="900"/>
              </a:spcAft>
            </a:pPr>
            <a:r>
              <a:rPr lang="en-US" sz="1500" dirty="0">
                <a:cs typeface="Calibri" pitchFamily="34" charset="0"/>
              </a:rPr>
              <a:t>Make system or policy changes based on additional review from feedback </a:t>
            </a:r>
          </a:p>
          <a:p>
            <a:pPr marL="684213" lvl="1" indent="-285750" algn="just">
              <a:spcBef>
                <a:spcPts val="900"/>
              </a:spcBef>
              <a:spcAft>
                <a:spcPts val="900"/>
              </a:spcAft>
            </a:pPr>
            <a:r>
              <a:rPr lang="en-US" sz="1500" dirty="0">
                <a:cs typeface="Calibri" pitchFamily="34" charset="0"/>
              </a:rPr>
              <a:t>Hear from providers across the Commonwealth and engage as partners</a:t>
            </a:r>
          </a:p>
          <a:p>
            <a:pPr marL="684213" lvl="1" indent="-285750" algn="just">
              <a:spcBef>
                <a:spcPts val="900"/>
              </a:spcBef>
              <a:spcAft>
                <a:spcPts val="900"/>
              </a:spcAft>
            </a:pPr>
            <a:r>
              <a:rPr lang="en-US" sz="1500" dirty="0">
                <a:cs typeface="Calibri" pitchFamily="34" charset="0"/>
              </a:rPr>
              <a:t>Engage with all stakeholders across the Commonwealth, not just those who are located in Metro-Boston</a:t>
            </a:r>
          </a:p>
          <a:p>
            <a:pPr marL="684213" lvl="1" indent="-285750" algn="just">
              <a:spcBef>
                <a:spcPts val="900"/>
              </a:spcBef>
              <a:spcAft>
                <a:spcPts val="900"/>
              </a:spcAft>
            </a:pPr>
            <a:r>
              <a:rPr lang="en-US" sz="1500" dirty="0">
                <a:cs typeface="Calibri" pitchFamily="34" charset="0"/>
              </a:rPr>
              <a:t>Facilitate relationships between EOHHS, Optum, EOEA and provider agencies</a:t>
            </a:r>
          </a:p>
          <a:p>
            <a:pPr marL="285750" indent="-285750" algn="just">
              <a:spcBef>
                <a:spcPts val="900"/>
              </a:spcBef>
              <a:spcAft>
                <a:spcPts val="900"/>
              </a:spcAft>
              <a:buFont typeface="Arial" panose="020B0604020202020204" pitchFamily="34" charset="0"/>
              <a:buChar char="•"/>
            </a:pPr>
            <a:r>
              <a:rPr lang="en-US" sz="1900" dirty="0">
                <a:cs typeface="Calibri" pitchFamily="34" charset="0"/>
              </a:rPr>
              <a:t>Address a broad range of topics</a:t>
            </a:r>
          </a:p>
          <a:p>
            <a:pPr marL="684213" lvl="1" indent="-285750" algn="just">
              <a:spcBef>
                <a:spcPts val="900"/>
              </a:spcBef>
              <a:spcAft>
                <a:spcPts val="900"/>
              </a:spcAft>
            </a:pPr>
            <a:r>
              <a:rPr lang="en-US" sz="1500" dirty="0">
                <a:cs typeface="Calibri" pitchFamily="34" charset="0"/>
              </a:rPr>
              <a:t>Not all stakeholders will be able to attend all sessions but format should allow all stakeholders to attend at least one session</a:t>
            </a:r>
          </a:p>
          <a:p>
            <a:pPr marL="684213" lvl="1" indent="-285750" algn="just">
              <a:spcBef>
                <a:spcPts val="900"/>
              </a:spcBef>
              <a:spcAft>
                <a:spcPts val="900"/>
              </a:spcAft>
            </a:pPr>
            <a:r>
              <a:rPr lang="en-US" sz="1500" dirty="0">
                <a:cs typeface="Calibri" pitchFamily="34" charset="0"/>
              </a:rPr>
              <a:t>Supplement with other modes of education and input</a:t>
            </a:r>
          </a:p>
        </p:txBody>
      </p:sp>
      <p:sp>
        <p:nvSpPr>
          <p:cNvPr id="5" name="TextBox 4"/>
          <p:cNvSpPr txBox="1"/>
          <p:nvPr/>
        </p:nvSpPr>
        <p:spPr>
          <a:xfrm>
            <a:off x="0" y="6627168"/>
            <a:ext cx="1143000" cy="230832"/>
          </a:xfrm>
          <a:prstGeom prst="rect">
            <a:avLst/>
          </a:prstGeom>
          <a:noFill/>
        </p:spPr>
        <p:txBody>
          <a:bodyPr wrap="square" rtlCol="0">
            <a:spAutoFit/>
          </a:bodyPr>
          <a:lstStyle/>
          <a:p>
            <a:r>
              <a:rPr lang="en-US" sz="900" dirty="0"/>
              <a:t>SSES, 5/21/19</a:t>
            </a:r>
          </a:p>
        </p:txBody>
      </p:sp>
      <p:sp>
        <p:nvSpPr>
          <p:cNvPr id="2" name="Slide Number Placeholder 1"/>
          <p:cNvSpPr>
            <a:spLocks noGrp="1"/>
          </p:cNvSpPr>
          <p:nvPr>
            <p:ph type="sldNum" sz="quarter" idx="12"/>
          </p:nvPr>
        </p:nvSpPr>
        <p:spPr/>
        <p:txBody>
          <a:bodyPr/>
          <a:lstStyle/>
          <a:p>
            <a:fld id="{F18F5FCC-583C-47C6-9953-2F6AD74D46AE}" type="slidenum">
              <a:rPr lang="en-US" smtClean="0"/>
              <a:pPr/>
              <a:t>9</a:t>
            </a:fld>
            <a:endParaRPr lang="en-US" dirty="0"/>
          </a:p>
        </p:txBody>
      </p:sp>
    </p:spTree>
    <p:extLst>
      <p:ext uri="{BB962C8B-B14F-4D97-AF65-F5344CB8AC3E}">
        <p14:creationId xmlns:p14="http://schemas.microsoft.com/office/powerpoint/2010/main" val="1140060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8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1&quot;&gt;&lt;elem m_fUsage=&quot;1.00000000000000000000E+00&quot;&gt;&lt;m_msothmcolidx val=&quot;0&quot;/&gt;&lt;m_rgb r=&quot;A0&quot; g=&quot;72&quot; b=&quot;C0&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
</p:tagLst>
</file>

<file path=ppt/tags/tag16.xml><?xml version="1.0" encoding="utf-8"?>
<p:tagLst xmlns:a="http://schemas.openxmlformats.org/drawingml/2006/main" xmlns:r="http://schemas.openxmlformats.org/officeDocument/2006/relationships" xmlns:p="http://schemas.openxmlformats.org/presentationml/2006/main">
  <p:tag name="NAME" val="Moon"/>
</p:tagLst>
</file>

<file path=ppt/tags/tag17.xml><?xml version="1.0" encoding="utf-8"?>
<p:tagLst xmlns:a="http://schemas.openxmlformats.org/drawingml/2006/main" xmlns:r="http://schemas.openxmlformats.org/officeDocument/2006/relationships" xmlns:p="http://schemas.openxmlformats.org/presentationml/2006/main">
  <p:tag name="NAME" val="Moon"/>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tel_Xz4R6K2y3NvM3CWS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jB5Ymih4S52jLLcn35VL3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jB5Ymih4S52jLLcn35VL3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BT5U4pWRT6qAwIab44nAt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p5fo9Xp1QHagWmRAJwUnfw"/>
</p:tagLst>
</file>

<file path=ppt/tags/tag7.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8.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9.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heme/theme1.xml><?xml version="1.0" encoding="utf-8"?>
<a:theme xmlns:a="http://schemas.openxmlformats.org/drawingml/2006/main" name="EVV Demo PCA Workgroup 20170418">
  <a:themeElements>
    <a:clrScheme name="EOHHS Theme">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SRM_CF_MZZ018">
  <a:themeElements>
    <a:clrScheme name="Current">
      <a:dk1>
        <a:srgbClr val="000000"/>
      </a:dk1>
      <a:lt1>
        <a:srgbClr val="FFFFFF"/>
      </a:lt1>
      <a:dk2>
        <a:srgbClr val="000000"/>
      </a:dk2>
      <a:lt2>
        <a:srgbClr val="C0C0C0"/>
      </a:lt2>
      <a:accent1>
        <a:srgbClr val="5E8BFF"/>
      </a:accent1>
      <a:accent2>
        <a:srgbClr val="4FB94F"/>
      </a:accent2>
      <a:accent3>
        <a:srgbClr val="1D954F"/>
      </a:accent3>
      <a:accent4>
        <a:srgbClr val="002960"/>
      </a:accent4>
      <a:accent5>
        <a:srgbClr val="FFCD33"/>
      </a:accent5>
      <a:accent6>
        <a:srgbClr val="808080"/>
      </a:accent6>
      <a:hlink>
        <a:srgbClr val="1D954F"/>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solidFill>
          <a:srgbClr val="FFFF66"/>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3152" tIns="73152" rIns="73152" bIns="73152" numCol="1" anchor="t" anchorCtr="0" compatLnSpc="1">
        <a:prstTxWarp prst="textNoShape">
          <a:avLst/>
        </a:prstTxWarp>
        <a:spAutoFit/>
      </a:bodyPr>
      <a:lstStyle>
        <a:defPPr>
          <a:defRPr sz="1568" dirty="0" smtClean="0">
            <a:solidFill>
              <a:srgbClr val="000000"/>
            </a:solidFill>
          </a:defRPr>
        </a:defPPr>
      </a:lstStyle>
    </a:txDef>
  </a:objectDefaults>
  <a:extraClrSchemeLst>
    <a:extraClrScheme>
      <a:clrScheme name="Current">
        <a:dk1>
          <a:srgbClr val="000000"/>
        </a:dk1>
        <a:lt1>
          <a:srgbClr val="FFFFFF"/>
        </a:lt1>
        <a:dk2>
          <a:srgbClr val="000000"/>
        </a:dk2>
        <a:lt2>
          <a:srgbClr val="C0C0C0"/>
        </a:lt2>
        <a:accent1>
          <a:srgbClr val="5E8BFF"/>
        </a:accent1>
        <a:accent2>
          <a:srgbClr val="4FB94F"/>
        </a:accent2>
        <a:accent3>
          <a:srgbClr val="1D954F"/>
        </a:accent3>
        <a:accent4>
          <a:srgbClr val="002960"/>
        </a:accent4>
        <a:accent5>
          <a:srgbClr val="FFCD33"/>
        </a:accent5>
        <a:accent6>
          <a:srgbClr val="808080"/>
        </a:accent6>
        <a:hlink>
          <a:srgbClr val="1D954F"/>
        </a:hlink>
        <a:folHlink>
          <a:srgbClr val="0029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RM_CF_MZZ018.potx" id="{A4953A33-131C-423B-A181-054B9A2BF520}" vid="{2AFC2EA2-2A58-4121-82E4-0A9C492C7BA5}"/>
    </a:ext>
  </a:extLst>
</a:theme>
</file>

<file path=ppt/theme/theme3.xml><?xml version="1.0" encoding="utf-8"?>
<a:theme xmlns:a="http://schemas.openxmlformats.org/drawingml/2006/main" name="1_EVV Demo PCA Workgroup 20170418">
  <a:themeElements>
    <a:clrScheme name="EOHHS Theme">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2_EVV Demo PCA Workgroup 20170418">
  <a:themeElements>
    <a:clrScheme name="EOHHS Theme">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err="1"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8E6CAA81EF3A44BA4646087124E6A2" ma:contentTypeVersion="1" ma:contentTypeDescription="Create a new document." ma:contentTypeScope="" ma:versionID="672be685ca0a56a5272b13b223a2a581">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C290D49-0770-4219-8FD6-8ED673EA4C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93E737-7979-494A-98A8-3034C9A350A0}">
  <ds:schemaRefs>
    <ds:schemaRef ds:uri="http://schemas.microsoft.com/sharepoint/v3/contenttype/forms"/>
  </ds:schemaRefs>
</ds:datastoreItem>
</file>

<file path=customXml/itemProps3.xml><?xml version="1.0" encoding="utf-8"?>
<ds:datastoreItem xmlns:ds="http://schemas.openxmlformats.org/officeDocument/2006/customXml" ds:itemID="{9224BEF8-4940-420D-87C1-BA223D5B7009}">
  <ds:schemaRefs>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EVV Demo PCA Workgroup 20170418</Template>
  <TotalTime>31139</TotalTime>
  <Words>1533</Words>
  <Application>Microsoft Office PowerPoint</Application>
  <PresentationFormat>On-screen Show (4:3)</PresentationFormat>
  <Paragraphs>268</Paragraphs>
  <Slides>18</Slides>
  <Notes>14</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Consolas</vt:lpstr>
      <vt:lpstr>Segoe UI</vt:lpstr>
      <vt:lpstr>EVV Demo PCA Workgroup 20170418</vt:lpstr>
      <vt:lpstr>SRM_CF_MZZ018</vt:lpstr>
      <vt:lpstr>1_EVV Demo PCA Workgroup 20170418</vt:lpstr>
      <vt:lpstr>2_EVV Demo PCA Workgroup 20170418</vt:lpstr>
      <vt:lpstr>think-cell Slide</vt:lpstr>
      <vt:lpstr>Electronic Visit Verification (EVV)  in Massachusetts</vt:lpstr>
      <vt:lpstr>PowerPoint Presentation</vt:lpstr>
      <vt:lpstr>21st Century Cures Act Mandates EVV Use</vt:lpstr>
      <vt:lpstr>EVV Requirements</vt:lpstr>
      <vt:lpstr>Massachusetts’ goals for EVV implementation</vt:lpstr>
      <vt:lpstr>Terms Used in Today’s Session</vt:lpstr>
      <vt:lpstr>EVV Estimated Timeline</vt:lpstr>
      <vt:lpstr>EOHHS EVV Stakeholder Engagement (to date)</vt:lpstr>
      <vt:lpstr>Objective of Dialogue Sessions</vt:lpstr>
      <vt:lpstr>Topics Addressed and Highlights of Past Dialogue Sessions</vt:lpstr>
      <vt:lpstr>Today’s Session Discussion</vt:lpstr>
      <vt:lpstr>EVV Process Overview - MyTimesheet</vt:lpstr>
      <vt:lpstr>High Level Workflow</vt:lpstr>
      <vt:lpstr>Scheduling Policies</vt:lpstr>
      <vt:lpstr>Scheduling Policies</vt:lpstr>
      <vt:lpstr>Scheduling Policies</vt:lpstr>
      <vt:lpstr>PowerPoint Presentation</vt:lpstr>
      <vt:lpstr>PowerPoint Presentation</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Visit Verification Demo – PCA Stakeholder Workgroup</dc:title>
  <dc:creator>Narang, Vivek</dc:creator>
  <cp:lastModifiedBy>Fox Swartz, Colleen (ELD)</cp:lastModifiedBy>
  <cp:revision>738</cp:revision>
  <cp:lastPrinted>2019-04-23T19:58:01Z</cp:lastPrinted>
  <dcterms:created xsi:type="dcterms:W3CDTF">2017-04-20T12:35:08Z</dcterms:created>
  <dcterms:modified xsi:type="dcterms:W3CDTF">2019-05-20T12:53:00Z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0x010100148E6CAA81EF3A44BA4646087124E6A2</vt:lpwstr>
  </property>
</Properties>
</file>