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 id="2147483663" r:id="rId2"/>
  </p:sldMasterIdLst>
  <p:notesMasterIdLst>
    <p:notesMasterId r:id="rId23"/>
  </p:notesMasterIdLst>
  <p:handoutMasterIdLst>
    <p:handoutMasterId r:id="rId24"/>
  </p:handoutMasterIdLst>
  <p:sldIdLst>
    <p:sldId id="256" r:id="rId3"/>
    <p:sldId id="270" r:id="rId4"/>
    <p:sldId id="927" r:id="rId5"/>
    <p:sldId id="271" r:id="rId6"/>
    <p:sldId id="924" r:id="rId7"/>
    <p:sldId id="925" r:id="rId8"/>
    <p:sldId id="803" r:id="rId9"/>
    <p:sldId id="804" r:id="rId10"/>
    <p:sldId id="805" r:id="rId11"/>
    <p:sldId id="806" r:id="rId12"/>
    <p:sldId id="807" r:id="rId13"/>
    <p:sldId id="808" r:id="rId14"/>
    <p:sldId id="809" r:id="rId15"/>
    <p:sldId id="801" r:id="rId16"/>
    <p:sldId id="802" r:id="rId17"/>
    <p:sldId id="885" r:id="rId18"/>
    <p:sldId id="869" r:id="rId19"/>
    <p:sldId id="923" r:id="rId20"/>
    <p:sldId id="273" r:id="rId21"/>
    <p:sldId id="928" r:id="rId22"/>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very, James (DPH)" initials="LJ(" lastIdx="8" clrIdx="0"/>
  <p:cmAuthor id="2" name=" Lauren Nelson" initials="lbn" lastIdx="3" clrIdx="1"/>
  <p:cmAuthor id="3" name=" Kelly Haynes" initials="KMH" lastIdx="2" clrIdx="2"/>
  <p:cmAuthor id="4" name=" " initials=" " lastIdx="2" clrIdx="3"/>
  <p:cmAuthor id="5" name="Callahan, Marita (DPH)" initials="CM(" lastIdx="1" clrIdx="4">
    <p:extLst>
      <p:ext uri="{19B8F6BF-5375-455C-9EA6-DF929625EA0E}">
        <p15:presenceInfo xmlns:p15="http://schemas.microsoft.com/office/powerpoint/2012/main" userId="S::Marita.Callahan@massmail.state.ma.us::2191c78b-82c4-402d-b7cd-5da9af6d330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004" autoAdjust="0"/>
    <p:restoredTop sz="94249" autoAdjust="0"/>
  </p:normalViewPr>
  <p:slideViewPr>
    <p:cSldViewPr snapToGrid="0" snapToObjects="1">
      <p:cViewPr varScale="1">
        <p:scale>
          <a:sx n="62" d="100"/>
          <a:sy n="62" d="100"/>
        </p:scale>
        <p:origin x="752" y="5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0B0547EB-6566-46D9-B1D2-0AEE24CCD148}" type="datetimeFigureOut">
              <a:rPr lang="en-US" smtClean="0"/>
              <a:t>6/1/2021</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5430355-801D-4BD7-AF26-2BFCF27B654E}" type="slidenum">
              <a:rPr lang="en-US" smtClean="0"/>
              <a:t>‹#›</a:t>
            </a:fld>
            <a:endParaRPr lang="en-US"/>
          </a:p>
        </p:txBody>
      </p:sp>
    </p:spTree>
    <p:extLst>
      <p:ext uri="{BB962C8B-B14F-4D97-AF65-F5344CB8AC3E}">
        <p14:creationId xmlns:p14="http://schemas.microsoft.com/office/powerpoint/2010/main" val="11140705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6/1/2021</a:t>
            </a:fld>
            <a:endParaRPr lang="en-US" dirty="0"/>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dirty="0"/>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dirty="0"/>
          </a:p>
        </p:txBody>
      </p:sp>
    </p:spTree>
    <p:extLst>
      <p:ext uri="{BB962C8B-B14F-4D97-AF65-F5344CB8AC3E}">
        <p14:creationId xmlns:p14="http://schemas.microsoft.com/office/powerpoint/2010/main" val="1452309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xfrm>
            <a:off x="406400" y="695325"/>
            <a:ext cx="6197600" cy="3487738"/>
          </a:xfrm>
          <a:ln/>
        </p:spPr>
      </p:sp>
      <p:sp>
        <p:nvSpPr>
          <p:cNvPr id="24579" name="Notes Placeholder 2"/>
          <p:cNvSpPr>
            <a:spLocks noGrp="1"/>
          </p:cNvSpPr>
          <p:nvPr>
            <p:ph type="body" idx="1"/>
          </p:nvPr>
        </p:nvSpPr>
        <p:spPr>
          <a:xfrm>
            <a:off x="701040" y="4418393"/>
            <a:ext cx="5608320" cy="4182979"/>
          </a:xfrm>
          <a:noFill/>
        </p:spPr>
        <p:txBody>
          <a:bodyPr lIns="93433" tIns="46718" rIns="93433" bIns="46718"/>
          <a:lstStyle/>
          <a:p>
            <a:pPr eaLnBrk="1" hangingPunct="1"/>
            <a:endParaRPr lang="en-US" altLang="en-US" dirty="0">
              <a:latin typeface="Arial" pitchFamily="34" charset="0"/>
              <a:ea typeface="ＭＳ Ｐゴシック" pitchFamily="34" charset="-128"/>
            </a:endParaRPr>
          </a:p>
        </p:txBody>
      </p:sp>
      <p:sp>
        <p:nvSpPr>
          <p:cNvPr id="24580" name="Slide Number Placeholder 3"/>
          <p:cNvSpPr txBox="1">
            <a:spLocks noGrp="1"/>
          </p:cNvSpPr>
          <p:nvPr/>
        </p:nvSpPr>
        <p:spPr bwMode="auto">
          <a:xfrm>
            <a:off x="3970938" y="8828777"/>
            <a:ext cx="3037840" cy="466021"/>
          </a:xfrm>
          <a:prstGeom prst="rect">
            <a:avLst/>
          </a:prstGeom>
          <a:noFill/>
          <a:ln w="9525">
            <a:noFill/>
            <a:miter lim="800000"/>
            <a:headEnd/>
            <a:tailEnd/>
          </a:ln>
        </p:spPr>
        <p:txBody>
          <a:bodyPr lIns="93433" tIns="46718" rIns="93433" bIns="46718" anchor="b"/>
          <a:lstStyle/>
          <a:p>
            <a:pPr algn="r" defTabSz="972753" eaLnBrk="1" hangingPunct="1"/>
            <a:fld id="{31608466-B782-45AF-9CDA-27B5D3DFD136}" type="slidenum">
              <a:rPr lang="en-US" altLang="en-US" sz="1200">
                <a:latin typeface="Arial" pitchFamily="34" charset="0"/>
              </a:rPr>
              <a:pPr algn="r" defTabSz="972753" eaLnBrk="1" hangingPunct="1"/>
              <a:t>9</a:t>
            </a:fld>
            <a:endParaRPr lang="en-US" altLang="en-US" sz="1200" dirty="0">
              <a:latin typeface="Arial" pitchFamily="34" charset="0"/>
            </a:endParaRPr>
          </a:p>
        </p:txBody>
      </p:sp>
    </p:spTree>
    <p:extLst>
      <p:ext uri="{BB962C8B-B14F-4D97-AF65-F5344CB8AC3E}">
        <p14:creationId xmlns:p14="http://schemas.microsoft.com/office/powerpoint/2010/main" val="38638152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16279449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14609427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2995911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090445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6346492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33102506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5647158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765074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@MassDPH</a:t>
            </a:r>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first.last@state.ma.us</a:t>
            </a:r>
          </a:p>
        </p:txBody>
      </p:sp>
    </p:spTree>
    <p:extLst>
      <p:ext uri="{BB962C8B-B14F-4D97-AF65-F5344CB8AC3E}">
        <p14:creationId xmlns:p14="http://schemas.microsoft.com/office/powerpoint/2010/main" val="22288747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n-US" dirty="0"/>
              <a:t>For Policy Development Purposes Only</a:t>
            </a:r>
          </a:p>
        </p:txBody>
      </p:sp>
      <p:sp>
        <p:nvSpPr>
          <p:cNvPr id="3" name="Rectangle 6"/>
          <p:cNvSpPr>
            <a:spLocks noGrp="1" noChangeArrowheads="1"/>
          </p:cNvSpPr>
          <p:nvPr>
            <p:ph type="sldNum" sz="quarter" idx="11"/>
          </p:nvPr>
        </p:nvSpPr>
        <p:spPr>
          <a:ln/>
        </p:spPr>
        <p:txBody>
          <a:bodyPr/>
          <a:lstStyle>
            <a:lvl1pPr>
              <a:defRPr/>
            </a:lvl1pPr>
          </a:lstStyle>
          <a:p>
            <a:pPr>
              <a:defRPr/>
            </a:pPr>
            <a:r>
              <a:rPr lang="en-US" altLang="en-US" dirty="0"/>
              <a:t>Slide </a:t>
            </a:r>
            <a:fld id="{0BD109FE-154F-49E4-8D02-47A3E8B5008A}" type="slidenum">
              <a:rPr lang="en-US" altLang="en-US"/>
              <a:pPr>
                <a:defRPr/>
              </a:pPr>
              <a:t>‹#›</a:t>
            </a:fld>
            <a:endParaRPr lang="en-US" altLang="en-US" dirty="0"/>
          </a:p>
        </p:txBody>
      </p:sp>
    </p:spTree>
    <p:extLst>
      <p:ext uri="{BB962C8B-B14F-4D97-AF65-F5344CB8AC3E}">
        <p14:creationId xmlns:p14="http://schemas.microsoft.com/office/powerpoint/2010/main" val="24776753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5" Type="http://schemas.openxmlformats.org/officeDocument/2006/relationships/slideLayout" Target="../slideLayouts/slideLayout14.xml"/><Relationship Id="rId4" Type="http://schemas.openxmlformats.org/officeDocument/2006/relationships/slideLayout" Target="../slideLayouts/slideLayout13.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mass.gov/dph</a:t>
            </a: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 id="2147483672" r:id="rId9"/>
  </p:sldLayoutIdLst>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endParaRPr lang="en-US" dirty="0">
              <a:solidFill>
                <a:srgbClr val="464646">
                  <a:lumMod val="40000"/>
                  <a:lumOff val="60000"/>
                </a:srgbClr>
              </a:solidFill>
            </a:endParaRPr>
          </a:p>
        </p:txBody>
      </p:sp>
    </p:spTree>
    <p:extLst>
      <p:ext uri="{BB962C8B-B14F-4D97-AF65-F5344CB8AC3E}">
        <p14:creationId xmlns:p14="http://schemas.microsoft.com/office/powerpoint/2010/main" val="2550578571"/>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Lst>
  <p:hf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mass.gov/ethics/revised-implementation-procedures.html" TargetMode="External"/><Relationship Id="rId2" Type="http://schemas.openxmlformats.org/officeDocument/2006/relationships/hyperlink" Target="mailto:Kathy.creed@state.ma.us"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files/documents/2017/09/25/2017%20Guide%20only.pdf" TargetMode="External"/><Relationship Id="rId2" Type="http://schemas.openxmlformats.org/officeDocument/2006/relationships/hyperlink" Target="https://www.mass.gov/learn-more-about-conflicts-of-interest" TargetMode="External"/><Relationship Id="rId1" Type="http://schemas.openxmlformats.org/officeDocument/2006/relationships/slideLayout" Target="../slideLayouts/slideLayout2.xml"/><Relationship Id="rId4" Type="http://schemas.openxmlformats.org/officeDocument/2006/relationships/hyperlink" Target="http://www.mass.gov/ago/government-resources/open-meeting-law/"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malegislature.gov/Laws/GeneralLaws/PartI/TitleII/Chapter19a/Section4b"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85145" y="1897675"/>
            <a:ext cx="8370536" cy="2927543"/>
          </a:xfrm>
        </p:spPr>
        <p:txBody>
          <a:bodyPr>
            <a:noAutofit/>
          </a:bodyPr>
          <a:lstStyle/>
          <a:p>
            <a:r>
              <a:rPr lang="en-US" sz="3600" dirty="0">
                <a:solidFill>
                  <a:schemeClr val="bg1"/>
                </a:solidFill>
                <a:cs typeface="Arial" panose="020B0604020202020204" pitchFamily="34" charset="0"/>
              </a:rPr>
              <a:t>Home Care Licensing Commission</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First Meeting</a:t>
            </a:r>
            <a:br>
              <a:rPr lang="en-US" sz="3600" dirty="0">
                <a:solidFill>
                  <a:schemeClr val="bg1"/>
                </a:solidFill>
                <a:cs typeface="Arial" panose="020B0604020202020204" pitchFamily="34" charset="0"/>
              </a:rPr>
            </a:br>
            <a:r>
              <a:rPr lang="en-US" sz="3600" dirty="0">
                <a:solidFill>
                  <a:schemeClr val="bg1"/>
                </a:solidFill>
                <a:cs typeface="Arial" panose="020B0604020202020204" pitchFamily="34" charset="0"/>
              </a:rPr>
              <a:t>June 2, 2020</a:t>
            </a:r>
          </a:p>
        </p:txBody>
      </p:sp>
      <p:sp>
        <p:nvSpPr>
          <p:cNvPr id="3" name="Title 1"/>
          <p:cNvSpPr txBox="1">
            <a:spLocks/>
          </p:cNvSpPr>
          <p:nvPr/>
        </p:nvSpPr>
        <p:spPr>
          <a:xfrm>
            <a:off x="601132" y="3979342"/>
            <a:ext cx="7842223" cy="2533650"/>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sz="4400" b="1" kern="1200">
                <a:solidFill>
                  <a:schemeClr val="tx1"/>
                </a:solidFill>
                <a:latin typeface="+mj-lt"/>
                <a:ea typeface="+mj-ea"/>
                <a:cs typeface="+mj-cs"/>
              </a:defRPr>
            </a:lvl1pPr>
          </a:lstStyle>
          <a:p>
            <a:pPr algn="l"/>
            <a:endParaRPr lang="en-US" altLang="en-US" sz="2000" b="0" dirty="0">
              <a:solidFill>
                <a:schemeClr val="bg1"/>
              </a:solidFill>
              <a:latin typeface="+mn-lt"/>
              <a:cs typeface="Arial" panose="020B0604020202020204" pitchFamily="34" charset="0"/>
            </a:endParaRP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5555" y="56524"/>
            <a:ext cx="10972800" cy="874654"/>
          </a:xfrm>
        </p:spPr>
        <p:txBody>
          <a:bodyPr>
            <a:normAutofit fontScale="90000"/>
          </a:bodyPr>
          <a:lstStyle/>
          <a:p>
            <a:r>
              <a:rPr lang="en-US" sz="4000" dirty="0"/>
              <a:t>Avoiding OML Violation-Best Practice Recommendations</a:t>
            </a:r>
          </a:p>
        </p:txBody>
      </p:sp>
      <p:sp>
        <p:nvSpPr>
          <p:cNvPr id="3" name="Content Placeholder 2"/>
          <p:cNvSpPr>
            <a:spLocks noGrp="1"/>
          </p:cNvSpPr>
          <p:nvPr>
            <p:ph idx="1"/>
          </p:nvPr>
        </p:nvSpPr>
        <p:spPr>
          <a:xfrm>
            <a:off x="178086" y="1055669"/>
            <a:ext cx="10972800" cy="4525963"/>
          </a:xfrm>
        </p:spPr>
        <p:txBody>
          <a:bodyPr>
            <a:normAutofit lnSpcReduction="10000"/>
          </a:bodyPr>
          <a:lstStyle/>
          <a:p>
            <a:endParaRPr lang="en-US" sz="2800" dirty="0"/>
          </a:p>
          <a:p>
            <a:r>
              <a:rPr lang="en-US" sz="2800" dirty="0"/>
              <a:t>Public body members must not engage in “serial  deliberations”—a series of separate, independent conversations outside of a meeting among a quorum of the members regarding a topic within its jurisdiction.  </a:t>
            </a:r>
          </a:p>
          <a:p>
            <a:endParaRPr lang="en-US" sz="2800" dirty="0"/>
          </a:p>
          <a:p>
            <a:r>
              <a:rPr lang="en-US" sz="2800" dirty="0"/>
              <a:t>In order to avoid even the appearance of a potential OML violation, the AGO advises public body members to refrain from communications over email except for distributing meeting agenda, scheduling meetings and distributing documents created by nonmembers.</a:t>
            </a:r>
          </a:p>
          <a:p>
            <a:endParaRPr lang="en-US" sz="2800" dirty="0"/>
          </a:p>
        </p:txBody>
      </p:sp>
      <p:sp>
        <p:nvSpPr>
          <p:cNvPr id="4" name="Slide Number Placeholder 3"/>
          <p:cNvSpPr>
            <a:spLocks noGrp="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10</a:t>
            </a:fld>
            <a:endParaRPr lang="en-US" altLang="en-US" dirty="0"/>
          </a:p>
        </p:txBody>
      </p:sp>
    </p:spTree>
    <p:extLst>
      <p:ext uri="{BB962C8B-B14F-4D97-AF65-F5344CB8AC3E}">
        <p14:creationId xmlns:p14="http://schemas.microsoft.com/office/powerpoint/2010/main" val="33031502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Slide Number Placeholder 1"/>
          <p:cNvSpPr>
            <a:spLocks noGrp="1"/>
          </p:cNvSpPr>
          <p:nvPr>
            <p:ph type="sldNum" sz="quarter" idx="11"/>
          </p:nvPr>
        </p:nvSpPr>
        <p:spPr>
          <a:noFill/>
          <a:ln>
            <a:miter lim="800000"/>
            <a:headEnd/>
            <a:tailEnd/>
          </a:ln>
        </p:spPr>
        <p:txBody>
          <a:bodyPr/>
          <a:lstStyle/>
          <a:p>
            <a:r>
              <a:rPr lang="en-US" altLang="en-US" dirty="0"/>
              <a:t>Slide </a:t>
            </a:r>
            <a:fld id="{720C4AC3-29D8-4363-8563-539EF99A987C}" type="slidenum">
              <a:rPr lang="en-US" altLang="en-US" smtClean="0"/>
              <a:pPr/>
              <a:t>11</a:t>
            </a:fld>
            <a:endParaRPr lang="en-US" altLang="en-US" dirty="0"/>
          </a:p>
        </p:txBody>
      </p:sp>
      <p:sp>
        <p:nvSpPr>
          <p:cNvPr id="3" name="Content Placeholder 2"/>
          <p:cNvSpPr txBox="1">
            <a:spLocks/>
          </p:cNvSpPr>
          <p:nvPr/>
        </p:nvSpPr>
        <p:spPr>
          <a:xfrm>
            <a:off x="1981200" y="1424067"/>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spcBef>
                <a:spcPts val="0"/>
              </a:spcBef>
              <a:spcAft>
                <a:spcPts val="0"/>
              </a:spcAft>
              <a:defRPr/>
            </a:pPr>
            <a:r>
              <a:rPr lang="en-US" sz="2400" dirty="0"/>
              <a:t>The Attorney General’s Regulations, 940 CMR 29.10, permit members to participate remotely in future public meetings if the public body specifically votes to allow remote participation.  </a:t>
            </a:r>
          </a:p>
          <a:p>
            <a:pPr marL="457200" lvl="1" indent="0">
              <a:spcBef>
                <a:spcPts val="0"/>
              </a:spcBef>
              <a:spcAft>
                <a:spcPts val="0"/>
              </a:spcAft>
              <a:buNone/>
              <a:defRPr/>
            </a:pPr>
            <a:r>
              <a:rPr lang="en-US" sz="2400" dirty="0"/>
              <a:t>  </a:t>
            </a:r>
          </a:p>
          <a:p>
            <a:pPr marL="457200" lvl="1" indent="0">
              <a:spcBef>
                <a:spcPts val="0"/>
              </a:spcBef>
              <a:spcAft>
                <a:spcPts val="0"/>
              </a:spcAft>
              <a:buNone/>
              <a:defRPr/>
            </a:pPr>
            <a:endParaRPr lang="en-US" sz="2400" dirty="0"/>
          </a:p>
          <a:p>
            <a:pPr>
              <a:spcBef>
                <a:spcPts val="0"/>
              </a:spcBef>
              <a:spcAft>
                <a:spcPts val="0"/>
              </a:spcAft>
              <a:defRPr/>
            </a:pPr>
            <a:r>
              <a:rPr lang="en-US" sz="2400" dirty="0"/>
              <a:t>The AGO strongly encourages all members to be physically present at public meetings, when possible.  </a:t>
            </a:r>
          </a:p>
        </p:txBody>
      </p:sp>
      <p:sp>
        <p:nvSpPr>
          <p:cNvPr id="4" name="Title 1"/>
          <p:cNvSpPr txBox="1">
            <a:spLocks/>
          </p:cNvSpPr>
          <p:nvPr/>
        </p:nvSpPr>
        <p:spPr>
          <a:xfrm>
            <a:off x="5675313" y="223838"/>
            <a:ext cx="4818062" cy="82550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kern="0" dirty="0"/>
              <a:t>Remote Participation</a:t>
            </a:r>
          </a:p>
        </p:txBody>
      </p:sp>
    </p:spTree>
    <p:extLst>
      <p:ext uri="{BB962C8B-B14F-4D97-AF65-F5344CB8AC3E}">
        <p14:creationId xmlns:p14="http://schemas.microsoft.com/office/powerpoint/2010/main" val="9212899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Slide Number Placeholder 1"/>
          <p:cNvSpPr>
            <a:spLocks noGrp="1"/>
          </p:cNvSpPr>
          <p:nvPr>
            <p:ph type="sldNum" sz="quarter" idx="11"/>
          </p:nvPr>
        </p:nvSpPr>
        <p:spPr>
          <a:noFill/>
          <a:ln>
            <a:miter lim="800000"/>
            <a:headEnd/>
            <a:tailEnd/>
          </a:ln>
        </p:spPr>
        <p:txBody>
          <a:bodyPr/>
          <a:lstStyle/>
          <a:p>
            <a:r>
              <a:rPr lang="en-US" altLang="en-US" dirty="0"/>
              <a:t>Slide </a:t>
            </a:r>
            <a:fld id="{720C4AC3-29D8-4363-8563-539EF99A987C}" type="slidenum">
              <a:rPr lang="en-US" altLang="en-US" smtClean="0"/>
              <a:pPr/>
              <a:t>12</a:t>
            </a:fld>
            <a:endParaRPr lang="en-US" altLang="en-US" dirty="0"/>
          </a:p>
        </p:txBody>
      </p:sp>
      <p:sp>
        <p:nvSpPr>
          <p:cNvPr id="3" name="Content Placeholder 2"/>
          <p:cNvSpPr txBox="1">
            <a:spLocks/>
          </p:cNvSpPr>
          <p:nvPr/>
        </p:nvSpPr>
        <p:spPr>
          <a:xfrm>
            <a:off x="1981200" y="1424067"/>
            <a:ext cx="8229600" cy="4611011"/>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a:spcBef>
                <a:spcPts val="0"/>
              </a:spcBef>
              <a:spcAft>
                <a:spcPts val="0"/>
              </a:spcAft>
              <a:buSzPct val="75000"/>
              <a:defRPr/>
            </a:pPr>
            <a:r>
              <a:rPr lang="en-US" sz="2400" dirty="0"/>
              <a:t>Public body members may participate remotely in a meeting </a:t>
            </a:r>
            <a:r>
              <a:rPr lang="en-US" sz="2400" b="1" dirty="0"/>
              <a:t>“only if physical attendance would be unreasonably difficult.”</a:t>
            </a:r>
            <a:r>
              <a:rPr lang="en-US" sz="2400" dirty="0"/>
              <a:t> </a:t>
            </a:r>
          </a:p>
          <a:p>
            <a:pPr marL="342900" lvl="1" indent="-342900">
              <a:spcBef>
                <a:spcPts val="0"/>
              </a:spcBef>
              <a:spcAft>
                <a:spcPts val="0"/>
              </a:spcAft>
              <a:buFont typeface="Arial" panose="020B0604020202020204" pitchFamily="34" charset="0"/>
              <a:buChar char="•"/>
              <a:defRPr/>
            </a:pPr>
            <a:endParaRPr lang="en-US" sz="2400" dirty="0"/>
          </a:p>
          <a:p>
            <a:pPr marL="342900" lvl="1" indent="-342900">
              <a:spcBef>
                <a:spcPts val="0"/>
              </a:spcBef>
              <a:spcAft>
                <a:spcPts val="0"/>
              </a:spcAft>
              <a:buFont typeface="Arial" panose="020B0604020202020204" pitchFamily="34" charset="0"/>
              <a:buChar char="•"/>
              <a:defRPr/>
            </a:pPr>
            <a:r>
              <a:rPr lang="en-US" sz="2400" dirty="0"/>
              <a:t>A quorum of the body, including the chair, must be </a:t>
            </a:r>
            <a:r>
              <a:rPr lang="en-US" sz="2400" b="1" i="1" dirty="0"/>
              <a:t>physically present</a:t>
            </a:r>
            <a:r>
              <a:rPr lang="en-US" sz="2400" dirty="0"/>
              <a:t> at the meeting location.</a:t>
            </a:r>
          </a:p>
          <a:p>
            <a:pPr marL="0" lvl="1" indent="0">
              <a:spcBef>
                <a:spcPts val="0"/>
              </a:spcBef>
              <a:spcAft>
                <a:spcPts val="0"/>
              </a:spcAft>
              <a:buNone/>
              <a:defRPr/>
            </a:pPr>
            <a:endParaRPr lang="en-US" sz="2400" dirty="0"/>
          </a:p>
          <a:p>
            <a:pPr marL="342900" lvl="1" indent="-342900">
              <a:spcBef>
                <a:spcPts val="0"/>
              </a:spcBef>
              <a:spcAft>
                <a:spcPts val="0"/>
              </a:spcAft>
              <a:buFont typeface="Arial" panose="020B0604020202020204" pitchFamily="34" charset="0"/>
              <a:buChar char="•"/>
              <a:defRPr/>
            </a:pPr>
            <a:r>
              <a:rPr lang="en-US" sz="2400" dirty="0"/>
              <a:t>Members of a public body who participate remotely and all persons present must be clearly audible to each other. </a:t>
            </a:r>
          </a:p>
          <a:p>
            <a:pPr marL="0" indent="0">
              <a:spcBef>
                <a:spcPts val="0"/>
              </a:spcBef>
              <a:spcAft>
                <a:spcPts val="0"/>
              </a:spcAft>
              <a:buNone/>
              <a:defRPr/>
            </a:pPr>
            <a:endParaRPr lang="en-US" sz="2400" kern="0" dirty="0"/>
          </a:p>
          <a:p>
            <a:pPr>
              <a:spcBef>
                <a:spcPts val="0"/>
              </a:spcBef>
              <a:spcAft>
                <a:spcPts val="0"/>
              </a:spcAft>
              <a:buFont typeface="Arial" panose="020B0604020202020204" pitchFamily="34" charset="0"/>
              <a:buChar char="•"/>
              <a:defRPr/>
            </a:pPr>
            <a:r>
              <a:rPr lang="en-US" sz="2400" dirty="0"/>
              <a:t>All votes taken during a meeting in which a member participates remotely </a:t>
            </a:r>
            <a:r>
              <a:rPr lang="en-US" sz="2400" b="1" dirty="0"/>
              <a:t>must be by roll call vote.</a:t>
            </a:r>
            <a:endParaRPr lang="en-US" sz="2400" kern="0" dirty="0"/>
          </a:p>
        </p:txBody>
      </p:sp>
      <p:sp>
        <p:nvSpPr>
          <p:cNvPr id="4" name="Title 1"/>
          <p:cNvSpPr txBox="1">
            <a:spLocks/>
          </p:cNvSpPr>
          <p:nvPr/>
        </p:nvSpPr>
        <p:spPr>
          <a:xfrm>
            <a:off x="5675313" y="223838"/>
            <a:ext cx="4818062" cy="82550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defRPr/>
            </a:pPr>
            <a:r>
              <a:rPr lang="en-US" sz="2400" kern="0" dirty="0"/>
              <a:t>Reasons/Minimum Requirements for Remote Participation</a:t>
            </a:r>
          </a:p>
        </p:txBody>
      </p:sp>
    </p:spTree>
    <p:extLst>
      <p:ext uri="{BB962C8B-B14F-4D97-AF65-F5344CB8AC3E}">
        <p14:creationId xmlns:p14="http://schemas.microsoft.com/office/powerpoint/2010/main" val="13514464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0484" name="Rectangle 3"/>
          <p:cNvSpPr>
            <a:spLocks noGrp="1" noChangeArrowheads="1"/>
          </p:cNvSpPr>
          <p:nvPr>
            <p:ph type="body" idx="1"/>
          </p:nvPr>
        </p:nvSpPr>
        <p:spPr>
          <a:xfrm>
            <a:off x="1779588" y="1276277"/>
            <a:ext cx="8237249" cy="4955094"/>
          </a:xfrm>
          <a:noFill/>
        </p:spPr>
        <p:txBody>
          <a:bodyPr/>
          <a:lstStyle/>
          <a:p>
            <a:pPr>
              <a:lnSpc>
                <a:spcPct val="90000"/>
              </a:lnSpc>
              <a:spcBef>
                <a:spcPts val="0"/>
              </a:spcBef>
              <a:buNone/>
            </a:pPr>
            <a:r>
              <a:rPr lang="en-US" altLang="en-US" sz="2400" dirty="0"/>
              <a:t>	</a:t>
            </a:r>
          </a:p>
          <a:p>
            <a:pPr lvl="1">
              <a:spcBef>
                <a:spcPts val="0"/>
              </a:spcBef>
              <a:buSzPct val="75000"/>
              <a:buFont typeface="Arial" panose="020B0604020202020204" pitchFamily="34" charset="0"/>
              <a:buChar char="•"/>
            </a:pPr>
            <a:r>
              <a:rPr lang="en-US" sz="2400" dirty="0"/>
              <a:t>A member who wishes to participate remotely should notify the chair (or, in the chair’s absence, the person chairing the meeting) of his/her desire to do so, with the reason and factual support for the request. </a:t>
            </a:r>
          </a:p>
          <a:p>
            <a:pPr lvl="1">
              <a:lnSpc>
                <a:spcPct val="90000"/>
              </a:lnSpc>
              <a:buSzPct val="75000"/>
              <a:buFont typeface="Arial" panose="020B0604020202020204" pitchFamily="34" charset="0"/>
              <a:buChar char="•"/>
            </a:pPr>
            <a:endParaRPr lang="en-US" sz="2400" dirty="0"/>
          </a:p>
          <a:p>
            <a:pPr lvl="1">
              <a:lnSpc>
                <a:spcPct val="90000"/>
              </a:lnSpc>
              <a:buSzPct val="75000"/>
              <a:buFont typeface="Arial" panose="020B0604020202020204" pitchFamily="34" charset="0"/>
              <a:buChar char="•"/>
            </a:pPr>
            <a:r>
              <a:rPr lang="en-US" sz="2400" dirty="0"/>
              <a:t>At the start of the meeting, the chair must announce members participating remotely; the meeting minutes must contain this information as well.  (No detail as to the reason is required)</a:t>
            </a:r>
            <a:r>
              <a:rPr lang="en-US" altLang="en-US" sz="2400" dirty="0"/>
              <a:t>. </a:t>
            </a:r>
          </a:p>
          <a:p>
            <a:pPr lvl="1">
              <a:lnSpc>
                <a:spcPct val="90000"/>
              </a:lnSpc>
              <a:buSzPct val="75000"/>
              <a:buFont typeface="Arial" panose="020B0604020202020204" pitchFamily="34" charset="0"/>
              <a:buChar char="•"/>
            </a:pPr>
            <a:endParaRPr lang="en-US" altLang="en-US" sz="2400" dirty="0"/>
          </a:p>
          <a:p>
            <a:pPr lvl="1">
              <a:lnSpc>
                <a:spcPct val="90000"/>
              </a:lnSpc>
              <a:buSzPct val="75000"/>
              <a:buFont typeface="Arial" panose="020B0604020202020204" pitchFamily="34" charset="0"/>
              <a:buChar char="•"/>
            </a:pPr>
            <a:r>
              <a:rPr lang="en-US" altLang="en-US" sz="2400" dirty="0"/>
              <a:t>Members participating remotely may vote; roll call vote is required. </a:t>
            </a:r>
          </a:p>
        </p:txBody>
      </p:sp>
      <p:sp>
        <p:nvSpPr>
          <p:cNvPr id="7" name="Rectangle 3"/>
          <p:cNvSpPr>
            <a:spLocks noChangeArrowheads="1"/>
          </p:cNvSpPr>
          <p:nvPr/>
        </p:nvSpPr>
        <p:spPr bwMode="auto">
          <a:xfrm>
            <a:off x="133564" y="195402"/>
            <a:ext cx="1007723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algn="ctr" eaLnBrk="1" hangingPunct="1"/>
            <a:r>
              <a:rPr lang="en-US" altLang="en-US" b="1" dirty="0">
                <a:solidFill>
                  <a:schemeClr val="bg1"/>
                </a:solidFill>
                <a:latin typeface="+mj-lt"/>
              </a:rPr>
              <a:t>Procedures  for Remote Participation</a:t>
            </a:r>
          </a:p>
        </p:txBody>
      </p:sp>
    </p:spTree>
    <p:extLst>
      <p:ext uri="{BB962C8B-B14F-4D97-AF65-F5344CB8AC3E}">
        <p14:creationId xmlns:p14="http://schemas.microsoft.com/office/powerpoint/2010/main" val="7626966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5012" y="1204754"/>
            <a:ext cx="8229600" cy="5040471"/>
          </a:xfrm>
        </p:spPr>
        <p:txBody>
          <a:bodyPr/>
          <a:lstStyle/>
          <a:p>
            <a:pPr eaLnBrk="1" hangingPunct="1"/>
            <a:r>
              <a:rPr lang="en-US" altLang="en-US" sz="2400" dirty="0"/>
              <a:t>The Conflict of Interest (COI) law, M.G.L. c. 268A, is meant to prevent conflicts (and appearances of conflict) between a state employee’s private interests and his or her public duties.   </a:t>
            </a:r>
          </a:p>
          <a:p>
            <a:pPr eaLnBrk="1" hangingPunct="1"/>
            <a:endParaRPr lang="en-US" altLang="en-US" sz="2400" dirty="0"/>
          </a:p>
          <a:p>
            <a:pPr eaLnBrk="1" hangingPunct="1"/>
            <a:r>
              <a:rPr lang="en-US" altLang="en-US" sz="2400" dirty="0"/>
              <a:t>As statutory public body members, you are considered to be “special state employees” subject to the COI law.</a:t>
            </a:r>
          </a:p>
          <a:p>
            <a:pPr eaLnBrk="1" hangingPunct="1"/>
            <a:endParaRPr lang="en-US" altLang="en-US" sz="2400" dirty="0"/>
          </a:p>
          <a:p>
            <a:pPr marL="342900" lvl="1" indent="-342900">
              <a:buFontTx/>
              <a:buChar char="•"/>
            </a:pPr>
            <a:r>
              <a:rPr lang="en-US" altLang="en-US" sz="2400" dirty="0"/>
              <a:t>The COI law is complex;  State Ethics Commission attorneys are available, through the “Attorney of the Day” program, to provide confidential advice/guidance on how the COI law applies to you in a particular situation.</a:t>
            </a:r>
          </a:p>
          <a:p>
            <a:pPr marL="742950" lvl="2" indent="-342900">
              <a:buFont typeface="Courier New" panose="02070309020205020404" pitchFamily="49" charset="0"/>
              <a:buChar char="o"/>
            </a:pPr>
            <a:r>
              <a:rPr lang="en-US" altLang="en-US" b="1" i="1" dirty="0"/>
              <a:t>Contact Attorney of the Day @  (617) 371-9500 </a:t>
            </a:r>
          </a:p>
          <a:p>
            <a:pPr marL="0" indent="0">
              <a:buNone/>
            </a:pPr>
            <a:endParaRPr lang="en-US" altLang="en-US" sz="2800" b="1" dirty="0"/>
          </a:p>
        </p:txBody>
      </p:sp>
      <p:sp>
        <p:nvSpPr>
          <p:cNvPr id="5" name="Title 4"/>
          <p:cNvSpPr>
            <a:spLocks noGrp="1"/>
          </p:cNvSpPr>
          <p:nvPr>
            <p:ph type="title"/>
          </p:nvPr>
        </p:nvSpPr>
        <p:spPr>
          <a:xfrm>
            <a:off x="174661" y="172468"/>
            <a:ext cx="10310247" cy="708025"/>
          </a:xfrm>
        </p:spPr>
        <p:txBody>
          <a:bodyPr>
            <a:normAutofit fontScale="90000"/>
          </a:bodyPr>
          <a:lstStyle/>
          <a:p>
            <a:r>
              <a:rPr lang="en-US" dirty="0"/>
              <a:t>Conflict  of Interest Law</a:t>
            </a:r>
          </a:p>
        </p:txBody>
      </p:sp>
    </p:spTree>
    <p:extLst>
      <p:ext uri="{BB962C8B-B14F-4D97-AF65-F5344CB8AC3E}">
        <p14:creationId xmlns:p14="http://schemas.microsoft.com/office/powerpoint/2010/main" val="39946059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of Interest Law-Training Requirements</a:t>
            </a:r>
          </a:p>
        </p:txBody>
      </p:sp>
      <p:sp>
        <p:nvSpPr>
          <p:cNvPr id="3" name="Content Placeholder 2"/>
          <p:cNvSpPr>
            <a:spLocks noGrp="1"/>
          </p:cNvSpPr>
          <p:nvPr>
            <p:ph idx="1"/>
          </p:nvPr>
        </p:nvSpPr>
        <p:spPr>
          <a:xfrm>
            <a:off x="476036" y="1600200"/>
            <a:ext cx="10972800" cy="4525963"/>
          </a:xfrm>
        </p:spPr>
        <p:txBody>
          <a:bodyPr/>
          <a:lstStyle/>
          <a:p>
            <a:pPr eaLnBrk="1" hangingPunct="1"/>
            <a:r>
              <a:rPr lang="en-US" altLang="en-US" sz="2800" dirty="0"/>
              <a:t>All state employees subject to the COI law are required to:</a:t>
            </a:r>
          </a:p>
          <a:p>
            <a:pPr lvl="1" eaLnBrk="1" hangingPunct="1">
              <a:buFont typeface="Wingdings" panose="05000000000000000000" pitchFamily="2" charset="2"/>
              <a:buChar char="Ø"/>
            </a:pPr>
            <a:endParaRPr lang="en-US" altLang="en-US" sz="2000" dirty="0"/>
          </a:p>
          <a:p>
            <a:pPr lvl="1" eaLnBrk="1" hangingPunct="1">
              <a:buFont typeface="Courier New" panose="02070309020205020404" pitchFamily="49" charset="0"/>
              <a:buChar char="o"/>
            </a:pPr>
            <a:r>
              <a:rPr lang="en-US" altLang="en-US" sz="2000" dirty="0"/>
              <a:t> </a:t>
            </a:r>
            <a:r>
              <a:rPr lang="en-US" altLang="en-US" dirty="0"/>
              <a:t>Certify they received and reviewed the annual Summary of Conflict of Interest Law, and</a:t>
            </a:r>
          </a:p>
          <a:p>
            <a:pPr lvl="1" eaLnBrk="1" hangingPunct="1">
              <a:buFont typeface="Courier New" panose="02070309020205020404" pitchFamily="49" charset="0"/>
              <a:buChar char="o"/>
            </a:pPr>
            <a:endParaRPr lang="en-US" altLang="en-US" dirty="0"/>
          </a:p>
          <a:p>
            <a:pPr lvl="1" eaLnBrk="1" hangingPunct="1">
              <a:buFont typeface="Courier New" panose="02070309020205020404" pitchFamily="49" charset="0"/>
              <a:buChar char="o"/>
            </a:pPr>
            <a:r>
              <a:rPr lang="en-US" altLang="en-US" dirty="0"/>
              <a:t>Complete the biannual online training program through DPH’s </a:t>
            </a:r>
            <a:r>
              <a:rPr lang="en-US" altLang="en-US" b="1" dirty="0"/>
              <a:t>PACE</a:t>
            </a:r>
            <a:r>
              <a:rPr lang="en-US" altLang="en-US" dirty="0"/>
              <a:t> (Performance and Care Enhancement Learning Management System).</a:t>
            </a:r>
          </a:p>
          <a:p>
            <a:pPr lvl="1" eaLnBrk="1" hangingPunct="1">
              <a:buFont typeface="Wingdings" panose="05000000000000000000" pitchFamily="2" charset="2"/>
              <a:buChar char="Ø"/>
            </a:pPr>
            <a:endParaRPr lang="en-US" sz="2000" dirty="0"/>
          </a:p>
          <a:p>
            <a:pPr marL="457200" lvl="1" indent="0">
              <a:buNone/>
            </a:pPr>
            <a:endParaRPr lang="en-US" dirty="0"/>
          </a:p>
          <a:p>
            <a:pPr eaLnBrk="1" hangingPunct="1"/>
            <a:endParaRPr lang="en-US" altLang="en-US" sz="2000" dirty="0"/>
          </a:p>
        </p:txBody>
      </p:sp>
      <p:sp>
        <p:nvSpPr>
          <p:cNvPr id="4" name="Slide Number Placeholder 3"/>
          <p:cNvSpPr>
            <a:spLocks noGrp="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15</a:t>
            </a:fld>
            <a:endParaRPr lang="en-US" altLang="en-US" dirty="0"/>
          </a:p>
        </p:txBody>
      </p:sp>
    </p:spTree>
    <p:extLst>
      <p:ext uri="{BB962C8B-B14F-4D97-AF65-F5344CB8AC3E}">
        <p14:creationId xmlns:p14="http://schemas.microsoft.com/office/powerpoint/2010/main" val="1687763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33BFFC-94AD-415C-A43D-A4462CEF42F5}"/>
              </a:ext>
            </a:extLst>
          </p:cNvPr>
          <p:cNvSpPr>
            <a:spLocks noGrp="1"/>
          </p:cNvSpPr>
          <p:nvPr>
            <p:ph type="title"/>
          </p:nvPr>
        </p:nvSpPr>
        <p:spPr/>
        <p:txBody>
          <a:bodyPr/>
          <a:lstStyle/>
          <a:p>
            <a:r>
              <a:rPr lang="en-US" dirty="0"/>
              <a:t>Training Requirements</a:t>
            </a:r>
          </a:p>
        </p:txBody>
      </p:sp>
      <p:sp>
        <p:nvSpPr>
          <p:cNvPr id="4" name="Slide Number Placeholder 3">
            <a:extLst>
              <a:ext uri="{FF2B5EF4-FFF2-40B4-BE49-F238E27FC236}">
                <a16:creationId xmlns:a16="http://schemas.microsoft.com/office/drawing/2014/main" id="{54D8922B-B000-49B4-8224-7B81A85764E5}"/>
              </a:ext>
            </a:extLst>
          </p:cNvPr>
          <p:cNvSpPr>
            <a:spLocks noGrp="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16</a:t>
            </a:fld>
            <a:endParaRPr lang="en-US" altLang="en-US" dirty="0"/>
          </a:p>
        </p:txBody>
      </p:sp>
      <p:sp>
        <p:nvSpPr>
          <p:cNvPr id="9" name="Rectangle 2">
            <a:extLst>
              <a:ext uri="{FF2B5EF4-FFF2-40B4-BE49-F238E27FC236}">
                <a16:creationId xmlns:a16="http://schemas.microsoft.com/office/drawing/2014/main" id="{98694A68-666F-44CF-A2E9-8EFF2A8DE9B8}"/>
              </a:ext>
            </a:extLst>
          </p:cNvPr>
          <p:cNvSpPr>
            <a:spLocks noChangeArrowheads="1"/>
          </p:cNvSpPr>
          <p:nvPr/>
        </p:nvSpPr>
        <p:spPr bwMode="auto">
          <a:xfrm>
            <a:off x="592822" y="1158815"/>
            <a:ext cx="8512175" cy="53245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a:defRPr>
                <a:solidFill>
                  <a:schemeClr val="tx1"/>
                </a:solidFill>
                <a:latin typeface="Arial" panose="020B0604020202020204" pitchFamily="34" charset="0"/>
              </a:defRPr>
            </a:lvl1pPr>
            <a:lvl2pPr>
              <a:defRPr>
                <a:solidFill>
                  <a:schemeClr val="tx1"/>
                </a:solidFill>
                <a:latin typeface="Arial" panose="020B0604020202020204" pitchFamily="34" charset="0"/>
              </a:defRPr>
            </a:lvl2pPr>
            <a:lvl3pPr>
              <a:defRPr>
                <a:solidFill>
                  <a:schemeClr val="tx1"/>
                </a:solidFill>
                <a:latin typeface="Arial" panose="020B0604020202020204" pitchFamily="34" charset="0"/>
              </a:defRPr>
            </a:lvl3pPr>
            <a:lvl4pPr>
              <a:defRPr>
                <a:solidFill>
                  <a:schemeClr val="tx1"/>
                </a:solidFill>
                <a:latin typeface="Arial" panose="020B0604020202020204" pitchFamily="34" charset="0"/>
              </a:defRPr>
            </a:lvl4pPr>
            <a:lvl5pPr>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eaLnBrk="0" fontAlgn="base" hangingPunct="0">
              <a:spcBef>
                <a:spcPct val="0"/>
              </a:spcBef>
              <a:spcAft>
                <a:spcPct val="0"/>
              </a:spcAft>
            </a:pPr>
            <a:r>
              <a:rPr lang="en-US" altLang="en-US" sz="2000" b="1" u="sng" dirty="0">
                <a:latin typeface="+mn-lt"/>
                <a:cs typeface="Times New Roman" panose="02020603050405020304" pitchFamily="18" charset="0"/>
              </a:rPr>
              <a:t>Required Conflict of Interest Law PACE Online Trainings</a:t>
            </a:r>
            <a:br>
              <a:rPr lang="en-US" altLang="en-US" sz="2000" b="1" u="sng" dirty="0">
                <a:latin typeface="+mn-lt"/>
                <a:cs typeface="Times New Roman" panose="02020603050405020304" pitchFamily="18" charset="0"/>
              </a:rPr>
            </a:br>
            <a:endParaRPr lang="en-US" altLang="en-US" sz="2000" b="1" u="sng" dirty="0">
              <a:latin typeface="+mn-lt"/>
              <a:cs typeface="Times New Roman" panose="02020603050405020304" pitchFamily="18" charset="0"/>
            </a:endParaRPr>
          </a:p>
          <a:p>
            <a:r>
              <a:rPr lang="en-US" altLang="en-US" sz="2000" b="1" dirty="0">
                <a:latin typeface="+mn-lt"/>
                <a:cs typeface="Times New Roman" panose="02020603050405020304" pitchFamily="18" charset="0"/>
              </a:rPr>
              <a:t>Conflict of Interest Law Online Training Program</a:t>
            </a:r>
          </a:p>
          <a:p>
            <a:endParaRPr lang="en-US" altLang="en-US" sz="2000" b="1" dirty="0">
              <a:latin typeface="+mn-lt"/>
              <a:cs typeface="Times New Roman" panose="02020603050405020304" pitchFamily="18" charset="0"/>
            </a:endParaRPr>
          </a:p>
          <a:p>
            <a:r>
              <a:rPr lang="en-US" altLang="en-US" sz="2000" b="1" dirty="0">
                <a:latin typeface="+mn-lt"/>
                <a:cs typeface="Times New Roman" panose="02020603050405020304" pitchFamily="18" charset="0"/>
              </a:rPr>
              <a:t>Conflict of Interest Law Summary</a:t>
            </a:r>
          </a:p>
          <a:p>
            <a:pPr eaLnBrk="0" fontAlgn="base" hangingPunct="0">
              <a:spcBef>
                <a:spcPct val="0"/>
              </a:spcBef>
              <a:spcAft>
                <a:spcPct val="0"/>
              </a:spcAft>
            </a:pPr>
            <a:endParaRPr lang="en-US" altLang="en-US" sz="2000" dirty="0">
              <a:latin typeface="+mn-lt"/>
              <a:cs typeface="Times New Roman" panose="02020603050405020304" pitchFamily="18" charset="0"/>
            </a:endParaRPr>
          </a:p>
          <a:p>
            <a:pPr eaLnBrk="0" fontAlgn="base" hangingPunct="0">
              <a:spcBef>
                <a:spcPct val="0"/>
              </a:spcBef>
              <a:spcAft>
                <a:spcPct val="0"/>
              </a:spcAft>
            </a:pPr>
            <a:endParaRPr lang="en-US" altLang="en-US" sz="2000" dirty="0">
              <a:latin typeface="+mn-lt"/>
            </a:endParaRPr>
          </a:p>
          <a:p>
            <a:pPr eaLnBrk="0" fontAlgn="base" hangingPunct="0">
              <a:spcBef>
                <a:spcPct val="0"/>
              </a:spcBef>
              <a:spcAft>
                <a:spcPct val="0"/>
              </a:spcAft>
            </a:pPr>
            <a:r>
              <a:rPr lang="en-US" altLang="en-US" sz="2000" b="1" u="sng" dirty="0">
                <a:latin typeface="+mn-lt"/>
                <a:ea typeface="Calibri" panose="020F0502020204030204" pitchFamily="34" charset="0"/>
                <a:cs typeface="Times New Roman" panose="02020603050405020304" pitchFamily="18" charset="0"/>
              </a:rPr>
              <a:t>PACE Contact</a:t>
            </a:r>
          </a:p>
          <a:p>
            <a:pPr eaLnBrk="0" fontAlgn="base" hangingPunct="0">
              <a:spcBef>
                <a:spcPct val="0"/>
              </a:spcBef>
              <a:spcAft>
                <a:spcPct val="0"/>
              </a:spcAft>
            </a:pPr>
            <a:r>
              <a:rPr lang="en-US" altLang="en-US" sz="2000" dirty="0">
                <a:latin typeface="+mn-lt"/>
                <a:ea typeface="Calibri" panose="020F0502020204030204" pitchFamily="34" charset="0"/>
                <a:cs typeface="Times New Roman" panose="02020603050405020304" pitchFamily="18" charset="0"/>
              </a:rPr>
              <a:t>Kathy Creed, </a:t>
            </a:r>
            <a:r>
              <a:rPr lang="en-US" altLang="en-US" sz="2000" dirty="0">
                <a:latin typeface="+mn-lt"/>
                <a:ea typeface="Calibri" panose="020F0502020204030204" pitchFamily="34" charset="0"/>
                <a:cs typeface="Times New Roman" panose="02020603050405020304" pitchFamily="18" charset="0"/>
                <a:hlinkClick r:id="rId2"/>
              </a:rPr>
              <a:t>Kathy.creed@state.ma.us</a:t>
            </a:r>
            <a:r>
              <a:rPr lang="en-US" altLang="en-US" sz="2000" dirty="0">
                <a:latin typeface="+mn-lt"/>
                <a:ea typeface="Calibri" panose="020F0502020204030204" pitchFamily="34" charset="0"/>
                <a:cs typeface="Times New Roman" panose="02020603050405020304" pitchFamily="18" charset="0"/>
              </a:rPr>
              <a:t> </a:t>
            </a:r>
          </a:p>
          <a:p>
            <a:pPr eaLnBrk="0" fontAlgn="base" hangingPunct="0">
              <a:spcBef>
                <a:spcPct val="0"/>
              </a:spcBef>
              <a:spcAft>
                <a:spcPct val="0"/>
              </a:spcAft>
            </a:pPr>
            <a:endParaRPr lang="en-US" altLang="en-US" sz="2000" b="1" dirty="0">
              <a:latin typeface="+mn-lt"/>
              <a:ea typeface="Calibri" panose="020F0502020204030204" pitchFamily="34" charset="0"/>
              <a:cs typeface="Times New Roman" panose="02020603050405020304" pitchFamily="18" charset="0"/>
            </a:endParaRPr>
          </a:p>
          <a:p>
            <a:pPr eaLnBrk="0" fontAlgn="base" hangingPunct="0">
              <a:spcBef>
                <a:spcPct val="0"/>
              </a:spcBef>
              <a:spcAft>
                <a:spcPct val="0"/>
              </a:spcAft>
            </a:pPr>
            <a:endParaRPr lang="en-US" altLang="en-US" sz="2000" b="1" dirty="0">
              <a:latin typeface="+mn-lt"/>
              <a:ea typeface="Calibri" panose="020F0502020204030204" pitchFamily="34" charset="0"/>
              <a:cs typeface="Times New Roman" panose="02020603050405020304" pitchFamily="18" charset="0"/>
            </a:endParaRPr>
          </a:p>
          <a:p>
            <a:pPr eaLnBrk="0" fontAlgn="base" hangingPunct="0">
              <a:spcBef>
                <a:spcPct val="0"/>
              </a:spcBef>
              <a:spcAft>
                <a:spcPct val="0"/>
              </a:spcAft>
            </a:pPr>
            <a:r>
              <a:rPr lang="en-US" altLang="en-US" sz="2000" b="1" u="sng" dirty="0">
                <a:latin typeface="+mn-lt"/>
                <a:ea typeface="Calibri" panose="020F0502020204030204" pitchFamily="34" charset="0"/>
                <a:cs typeface="Times New Roman" panose="02020603050405020304" pitchFamily="18" charset="0"/>
              </a:rPr>
              <a:t>State Ethics Commission</a:t>
            </a:r>
          </a:p>
          <a:p>
            <a:pPr eaLnBrk="0" fontAlgn="base" hangingPunct="0">
              <a:spcBef>
                <a:spcPct val="0"/>
              </a:spcBef>
              <a:spcAft>
                <a:spcPct val="0"/>
              </a:spcAft>
            </a:pPr>
            <a:r>
              <a:rPr lang="en-US" altLang="en-US" sz="2000" dirty="0">
                <a:latin typeface="+mn-lt"/>
                <a:ea typeface="Calibri" panose="020F0502020204030204" pitchFamily="34" charset="0"/>
                <a:cs typeface="Times New Roman" panose="02020603050405020304" pitchFamily="18" charset="0"/>
              </a:rPr>
              <a:t>For information regarding the Education &amp; Training requirements, refer to the State Ethics Commission website</a:t>
            </a:r>
            <a:r>
              <a:rPr lang="en-US" altLang="en-US" sz="2000" dirty="0">
                <a:solidFill>
                  <a:srgbClr val="1F497D"/>
                </a:solidFill>
                <a:latin typeface="+mn-lt"/>
                <a:ea typeface="Calibri" panose="020F0502020204030204" pitchFamily="34" charset="0"/>
                <a:cs typeface="Times New Roman" panose="02020603050405020304" pitchFamily="18" charset="0"/>
              </a:rPr>
              <a:t>: </a:t>
            </a:r>
            <a:r>
              <a:rPr lang="en-US" altLang="en-US" sz="2000" dirty="0">
                <a:latin typeface="+mn-lt"/>
                <a:ea typeface="Calibri" panose="020F0502020204030204" pitchFamily="34" charset="0"/>
                <a:cs typeface="Times New Roman" panose="02020603050405020304" pitchFamily="18" charset="0"/>
                <a:hlinkClick r:id="rId3"/>
              </a:rPr>
              <a:t>http://www.mass.gov/ethics/revised-implementation-procedures.html</a:t>
            </a:r>
            <a:r>
              <a:rPr lang="en-US" altLang="en-US" sz="2000" u="sng" dirty="0">
                <a:solidFill>
                  <a:srgbClr val="0000FF"/>
                </a:solidFill>
                <a:latin typeface="+mn-lt"/>
                <a:ea typeface="Calibri" panose="020F0502020204030204" pitchFamily="34" charset="0"/>
                <a:cs typeface="Times New Roman" panose="02020603050405020304" pitchFamily="18" charset="0"/>
              </a:rPr>
              <a:t> </a:t>
            </a:r>
            <a:endParaRPr lang="en-US" altLang="en-US" sz="2000" dirty="0">
              <a:latin typeface="+mn-lt"/>
            </a:endParaRPr>
          </a:p>
          <a:p>
            <a:pPr eaLnBrk="0" fontAlgn="base" hangingPunct="0">
              <a:spcBef>
                <a:spcPct val="0"/>
              </a:spcBef>
              <a:spcAft>
                <a:spcPct val="0"/>
              </a:spcAft>
            </a:pPr>
            <a:endParaRPr lang="en-US" altLang="en-US" sz="2000" dirty="0">
              <a:latin typeface="+mn-lt"/>
              <a:ea typeface="Calibri" panose="020F0502020204030204" pitchFamily="34" charset="0"/>
              <a:cs typeface="Times New Roman" panose="02020603050405020304" pitchFamily="18" charset="0"/>
            </a:endParaRPr>
          </a:p>
          <a:p>
            <a:pPr eaLnBrk="0" fontAlgn="base" hangingPunct="0">
              <a:spcBef>
                <a:spcPct val="0"/>
              </a:spcBef>
              <a:spcAft>
                <a:spcPct val="0"/>
              </a:spcAft>
            </a:pPr>
            <a:r>
              <a:rPr lang="en-US" altLang="en-US" sz="2000" dirty="0">
                <a:latin typeface="+mn-lt"/>
                <a:ea typeface="Calibri" panose="020F0502020204030204" pitchFamily="34" charset="0"/>
                <a:cs typeface="Times New Roman" panose="02020603050405020304" pitchFamily="18" charset="0"/>
              </a:rPr>
              <a:t>Phone: (617) 371-9500</a:t>
            </a:r>
            <a:endParaRPr lang="en-US" altLang="en-US" sz="2000" dirty="0">
              <a:latin typeface="+mn-lt"/>
            </a:endParaRPr>
          </a:p>
        </p:txBody>
      </p:sp>
    </p:spTree>
    <p:extLst>
      <p:ext uri="{BB962C8B-B14F-4D97-AF65-F5344CB8AC3E}">
        <p14:creationId xmlns:p14="http://schemas.microsoft.com/office/powerpoint/2010/main" val="27282815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PACE Trainings</a:t>
            </a:r>
          </a:p>
        </p:txBody>
      </p:sp>
      <p:sp>
        <p:nvSpPr>
          <p:cNvPr id="3" name="Content Placeholder 2"/>
          <p:cNvSpPr>
            <a:spLocks noGrp="1"/>
          </p:cNvSpPr>
          <p:nvPr>
            <p:ph idx="1"/>
          </p:nvPr>
        </p:nvSpPr>
        <p:spPr/>
        <p:txBody>
          <a:bodyPr/>
          <a:lstStyle/>
          <a:p>
            <a:pPr marL="457200" lvl="1">
              <a:buFont typeface="Arial" panose="020B0604020202020204" pitchFamily="34" charset="0"/>
              <a:buChar char="•"/>
            </a:pPr>
            <a:r>
              <a:rPr lang="en-US" dirty="0"/>
              <a:t>An account will be created for each Committee member in PACE.  This will give you access to the trainings.</a:t>
            </a:r>
          </a:p>
          <a:p>
            <a:pPr marL="171450" lvl="1" indent="0">
              <a:buNone/>
            </a:pPr>
            <a:endParaRPr lang="en-US" dirty="0"/>
          </a:p>
          <a:p>
            <a:pPr marL="457200" lvl="1">
              <a:buFont typeface="Arial" panose="020B0604020202020204" pitchFamily="34" charset="0"/>
              <a:buChar char="•"/>
            </a:pPr>
            <a:r>
              <a:rPr lang="en-US" dirty="0"/>
              <a:t>You will soon receive an automated email from the PACE system with instructions on how to access the system.  </a:t>
            </a:r>
          </a:p>
          <a:p>
            <a:pPr marL="857250" lvl="2"/>
            <a:r>
              <a:rPr lang="en-US" dirty="0"/>
              <a:t>If you do not receive an email this week, please email Kathy Creed.  </a:t>
            </a:r>
          </a:p>
          <a:p>
            <a:pPr marL="628650" lvl="2" indent="0">
              <a:buNone/>
            </a:pPr>
            <a:endParaRPr lang="en-US" dirty="0"/>
          </a:p>
          <a:p>
            <a:pPr marL="457200" lvl="1">
              <a:buFont typeface="Arial" panose="020B0604020202020204" pitchFamily="34" charset="0"/>
              <a:buChar char="•"/>
            </a:pPr>
            <a:r>
              <a:rPr lang="en-US" dirty="0"/>
              <a:t>You must complete the training within </a:t>
            </a:r>
            <a:r>
              <a:rPr lang="en-US" u="sng" dirty="0"/>
              <a:t>30 days</a:t>
            </a:r>
            <a:r>
              <a:rPr lang="en-US" dirty="0"/>
              <a:t>. </a:t>
            </a:r>
          </a:p>
          <a:p>
            <a:pPr marL="628650" lvl="2" indent="0">
              <a:buNone/>
            </a:pPr>
            <a:endParaRPr lang="en-US" dirty="0"/>
          </a:p>
          <a:p>
            <a:pPr marL="171450" lvl="1" indent="0">
              <a:buNone/>
            </a:pPr>
            <a:endParaRPr lang="en-US" dirty="0"/>
          </a:p>
          <a:p>
            <a:pPr marL="457200" lvl="1" indent="0">
              <a:buNone/>
            </a:pPr>
            <a:endParaRPr lang="en-US" dirty="0"/>
          </a:p>
          <a:p>
            <a:pPr lvl="1"/>
            <a:endParaRPr lang="en-US" dirty="0"/>
          </a:p>
        </p:txBody>
      </p:sp>
      <p:sp>
        <p:nvSpPr>
          <p:cNvPr id="4" name="Slide Number Placeholder 3"/>
          <p:cNvSpPr>
            <a:spLocks noGrp="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17</a:t>
            </a:fld>
            <a:endParaRPr lang="en-US" altLang="en-US" dirty="0"/>
          </a:p>
        </p:txBody>
      </p:sp>
    </p:spTree>
    <p:extLst>
      <p:ext uri="{BB962C8B-B14F-4D97-AF65-F5344CB8AC3E}">
        <p14:creationId xmlns:p14="http://schemas.microsoft.com/office/powerpoint/2010/main" val="32710293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6"/>
          <p:cNvSpPr>
            <a:spLocks noGrp="1" noChangeArrowheads="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18</a:t>
            </a:fld>
            <a:endParaRPr lang="en-US" altLang="en-US" sz="1400" dirty="0"/>
          </a:p>
        </p:txBody>
      </p:sp>
      <p:sp>
        <p:nvSpPr>
          <p:cNvPr id="21507" name="Rectangle 3"/>
          <p:cNvSpPr>
            <a:spLocks noGrp="1" noChangeArrowheads="1"/>
          </p:cNvSpPr>
          <p:nvPr>
            <p:ph type="body" idx="1"/>
          </p:nvPr>
        </p:nvSpPr>
        <p:spPr>
          <a:xfrm>
            <a:off x="342185" y="1536220"/>
            <a:ext cx="8204200" cy="3594100"/>
          </a:xfrm>
          <a:noFill/>
        </p:spPr>
        <p:txBody>
          <a:bodyPr>
            <a:normAutofit fontScale="92500" lnSpcReduction="20000"/>
          </a:bodyPr>
          <a:lstStyle/>
          <a:p>
            <a:pPr marL="0" indent="0">
              <a:lnSpc>
                <a:spcPct val="90000"/>
              </a:lnSpc>
              <a:buSzPct val="75000"/>
              <a:buNone/>
            </a:pPr>
            <a:r>
              <a:rPr lang="en-US" sz="2000" dirty="0"/>
              <a:t>Conflict of Interest Law:</a:t>
            </a:r>
          </a:p>
          <a:p>
            <a:pPr>
              <a:lnSpc>
                <a:spcPct val="90000"/>
              </a:lnSpc>
              <a:buSzPct val="75000"/>
            </a:pPr>
            <a:r>
              <a:rPr lang="en-US" sz="2000" dirty="0">
                <a:solidFill>
                  <a:srgbClr val="003366"/>
                </a:solidFill>
                <a:hlinkClick r:id="rId2"/>
              </a:rPr>
              <a:t>https://</a:t>
            </a:r>
            <a:r>
              <a:rPr lang="en-US" sz="2000" dirty="0">
                <a:solidFill>
                  <a:srgbClr val="003366"/>
                </a:solidFill>
                <a:hlinkClick r:id="" action="ppaction://noaction"/>
              </a:rPr>
              <a:t>www.mass.gov/laws-regulations-rulings-opinions-and-advisories</a:t>
            </a:r>
          </a:p>
          <a:p>
            <a:pPr>
              <a:lnSpc>
                <a:spcPct val="90000"/>
              </a:lnSpc>
              <a:buSzPct val="75000"/>
            </a:pPr>
            <a:endParaRPr lang="en-US" sz="2000" dirty="0">
              <a:solidFill>
                <a:srgbClr val="003366"/>
              </a:solidFill>
              <a:hlinkClick r:id="" action="ppaction://noaction"/>
            </a:endParaRPr>
          </a:p>
          <a:p>
            <a:pPr>
              <a:lnSpc>
                <a:spcPct val="90000"/>
              </a:lnSpc>
              <a:buSzPct val="75000"/>
            </a:pPr>
            <a:r>
              <a:rPr lang="en-US" sz="2000" dirty="0">
                <a:solidFill>
                  <a:srgbClr val="003366"/>
                </a:solidFill>
                <a:hlinkClick r:id="" action="ppaction://noaction"/>
              </a:rPr>
              <a:t>https</a:t>
            </a:r>
            <a:r>
              <a:rPr lang="en-US" sz="2000" dirty="0">
                <a:solidFill>
                  <a:srgbClr val="003366"/>
                </a:solidFill>
                <a:hlinkClick r:id="rId2"/>
              </a:rPr>
              <a:t>://www.mass.gov/learn-more-about-conflicts-of-interest</a:t>
            </a:r>
            <a:endParaRPr lang="en-US" sz="2000" dirty="0">
              <a:solidFill>
                <a:srgbClr val="003366"/>
              </a:solidFill>
            </a:endParaRPr>
          </a:p>
          <a:p>
            <a:pPr marL="0" indent="0">
              <a:lnSpc>
                <a:spcPct val="90000"/>
              </a:lnSpc>
              <a:buSzPct val="75000"/>
              <a:buNone/>
            </a:pPr>
            <a:endParaRPr lang="en-US" sz="2000" dirty="0"/>
          </a:p>
          <a:p>
            <a:pPr marL="0" indent="0">
              <a:lnSpc>
                <a:spcPct val="90000"/>
              </a:lnSpc>
              <a:buSzPct val="75000"/>
              <a:buNone/>
            </a:pPr>
            <a:r>
              <a:rPr lang="en-US" sz="2000" dirty="0"/>
              <a:t>Office of Attorney General, Open Meeting Law Website and Guide:</a:t>
            </a:r>
          </a:p>
          <a:p>
            <a:pPr>
              <a:lnSpc>
                <a:spcPct val="90000"/>
              </a:lnSpc>
              <a:buSzPct val="75000"/>
            </a:pPr>
            <a:r>
              <a:rPr lang="en-US" sz="2000" dirty="0">
                <a:solidFill>
                  <a:srgbClr val="003366"/>
                </a:solidFill>
                <a:hlinkClick r:id="rId3"/>
              </a:rPr>
              <a:t>https://www.mass.gov/files/documents/2017/09/25/2017%20Guide%20only.pdf</a:t>
            </a:r>
            <a:endParaRPr lang="en-US" sz="2000" dirty="0">
              <a:solidFill>
                <a:srgbClr val="003366"/>
              </a:solidFill>
            </a:endParaRPr>
          </a:p>
          <a:p>
            <a:pPr>
              <a:lnSpc>
                <a:spcPct val="90000"/>
              </a:lnSpc>
              <a:buSzPct val="75000"/>
            </a:pPr>
            <a:endParaRPr lang="en-US" sz="2000" dirty="0">
              <a:solidFill>
                <a:srgbClr val="003366"/>
              </a:solidFill>
              <a:hlinkClick r:id="rId4"/>
            </a:endParaRPr>
          </a:p>
          <a:p>
            <a:pPr>
              <a:lnSpc>
                <a:spcPct val="90000"/>
              </a:lnSpc>
              <a:buSzPct val="75000"/>
            </a:pPr>
            <a:r>
              <a:rPr lang="en-US" sz="2000" dirty="0">
                <a:solidFill>
                  <a:srgbClr val="003366"/>
                </a:solidFill>
                <a:hlinkClick r:id="rId4"/>
              </a:rPr>
              <a:t>http</a:t>
            </a:r>
            <a:r>
              <a:rPr lang="en-US" sz="2000" dirty="0">
                <a:solidFill>
                  <a:schemeClr val="accent1"/>
                </a:solidFill>
                <a:hlinkClick r:id="rId4"/>
              </a:rPr>
              <a:t>://www.mass.gov/ago/government-resources/open-meeting-law/</a:t>
            </a:r>
            <a:r>
              <a:rPr lang="en-US" sz="2000" dirty="0">
                <a:solidFill>
                  <a:schemeClr val="accent1"/>
                </a:solidFill>
              </a:rPr>
              <a:t> </a:t>
            </a:r>
          </a:p>
          <a:p>
            <a:pPr lvl="1">
              <a:lnSpc>
                <a:spcPct val="90000"/>
              </a:lnSpc>
              <a:buFont typeface="Courier New" panose="02070309020205020404" pitchFamily="49" charset="0"/>
              <a:buChar char="o"/>
            </a:pPr>
            <a:endParaRPr lang="en-US" sz="2000" dirty="0">
              <a:solidFill>
                <a:srgbClr val="003366"/>
              </a:solidFill>
            </a:endParaRPr>
          </a:p>
          <a:p>
            <a:pPr>
              <a:lnSpc>
                <a:spcPct val="90000"/>
              </a:lnSpc>
              <a:buFontTx/>
              <a:buNone/>
            </a:pPr>
            <a:r>
              <a:rPr lang="en-US" altLang="en-US" sz="2000" dirty="0"/>
              <a:t>	</a:t>
            </a:r>
          </a:p>
          <a:p>
            <a:pPr>
              <a:lnSpc>
                <a:spcPct val="90000"/>
              </a:lnSpc>
              <a:buFontTx/>
              <a:buNone/>
            </a:pPr>
            <a:r>
              <a:rPr lang="en-US" altLang="en-US" sz="2000" b="1" dirty="0">
                <a:solidFill>
                  <a:srgbClr val="FF0000"/>
                </a:solidFill>
              </a:rPr>
              <a:t>	</a:t>
            </a:r>
            <a:endParaRPr lang="en-US" altLang="en-US" sz="2000" b="1" dirty="0"/>
          </a:p>
          <a:p>
            <a:pPr>
              <a:lnSpc>
                <a:spcPct val="90000"/>
              </a:lnSpc>
              <a:buFontTx/>
              <a:buNone/>
            </a:pPr>
            <a:endParaRPr lang="en-US" altLang="en-US" sz="2800" dirty="0"/>
          </a:p>
        </p:txBody>
      </p:sp>
      <p:sp>
        <p:nvSpPr>
          <p:cNvPr id="8" name="Rectangle 3"/>
          <p:cNvSpPr>
            <a:spLocks noChangeArrowheads="1"/>
          </p:cNvSpPr>
          <p:nvPr/>
        </p:nvSpPr>
        <p:spPr bwMode="auto">
          <a:xfrm>
            <a:off x="277401" y="209326"/>
            <a:ext cx="7613151"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Calibri" pitchFamily="34" charset="0"/>
                <a:ea typeface="ＭＳ Ｐゴシック" pitchFamily="34" charset="-128"/>
              </a:defRPr>
            </a:lvl1pPr>
            <a:lvl2pPr marL="742950" indent="-285750">
              <a:defRPr sz="2400">
                <a:solidFill>
                  <a:schemeClr val="tx1"/>
                </a:solidFill>
                <a:latin typeface="Calibri" pitchFamily="34" charset="0"/>
                <a:ea typeface="ＭＳ Ｐゴシック" pitchFamily="34" charset="-128"/>
              </a:defRPr>
            </a:lvl2pPr>
            <a:lvl3pPr marL="1143000" indent="-228600">
              <a:defRPr sz="2400">
                <a:solidFill>
                  <a:schemeClr val="tx1"/>
                </a:solidFill>
                <a:latin typeface="Calibri" pitchFamily="34" charset="0"/>
                <a:ea typeface="ＭＳ Ｐゴシック" pitchFamily="34" charset="-128"/>
              </a:defRPr>
            </a:lvl3pPr>
            <a:lvl4pPr marL="1600200" indent="-228600">
              <a:defRPr sz="2400">
                <a:solidFill>
                  <a:schemeClr val="tx1"/>
                </a:solidFill>
                <a:latin typeface="Calibri" pitchFamily="34" charset="0"/>
                <a:ea typeface="ＭＳ Ｐゴシック" pitchFamily="34" charset="-128"/>
              </a:defRPr>
            </a:lvl4pPr>
            <a:lvl5pPr marL="2057400" indent="-228600">
              <a:defRPr sz="2400">
                <a:solidFill>
                  <a:schemeClr val="tx1"/>
                </a:solidFill>
                <a:latin typeface="Calibri" pitchFamily="34" charset="0"/>
                <a:ea typeface="ＭＳ Ｐゴシック"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ＭＳ Ｐゴシック" pitchFamily="34" charset="-128"/>
              </a:defRPr>
            </a:lvl9pPr>
          </a:lstStyle>
          <a:p>
            <a:pPr eaLnBrk="1" hangingPunct="1"/>
            <a:r>
              <a:rPr lang="en-US" altLang="en-US" sz="4400" b="1" dirty="0">
                <a:latin typeface="+mj-lt"/>
              </a:rPr>
              <a:t>Additional References</a:t>
            </a:r>
          </a:p>
        </p:txBody>
      </p:sp>
    </p:spTree>
    <p:extLst>
      <p:ext uri="{BB962C8B-B14F-4D97-AF65-F5344CB8AC3E}">
        <p14:creationId xmlns:p14="http://schemas.microsoft.com/office/powerpoint/2010/main" val="3570751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979D1-A692-4C04-BCDC-D2F555BFC5AB}"/>
              </a:ext>
            </a:extLst>
          </p:cNvPr>
          <p:cNvSpPr>
            <a:spLocks noGrp="1"/>
          </p:cNvSpPr>
          <p:nvPr>
            <p:ph type="title"/>
          </p:nvPr>
        </p:nvSpPr>
        <p:spPr/>
        <p:txBody>
          <a:bodyPr/>
          <a:lstStyle/>
          <a:p>
            <a:r>
              <a:rPr lang="en-US" dirty="0"/>
              <a:t>Home Care Overview</a:t>
            </a:r>
          </a:p>
        </p:txBody>
      </p:sp>
      <p:sp>
        <p:nvSpPr>
          <p:cNvPr id="3" name="Content Placeholder 2">
            <a:extLst>
              <a:ext uri="{FF2B5EF4-FFF2-40B4-BE49-F238E27FC236}">
                <a16:creationId xmlns:a16="http://schemas.microsoft.com/office/drawing/2014/main" id="{AC3B1DD9-A572-4991-8376-823C9A906415}"/>
              </a:ext>
            </a:extLst>
          </p:cNvPr>
          <p:cNvSpPr>
            <a:spLocks noGrp="1"/>
          </p:cNvSpPr>
          <p:nvPr>
            <p:ph idx="1"/>
          </p:nvPr>
        </p:nvSpPr>
        <p:spPr>
          <a:xfrm>
            <a:off x="239151" y="1209822"/>
            <a:ext cx="11343249" cy="4916342"/>
          </a:xfrm>
        </p:spPr>
        <p:txBody>
          <a:bodyPr>
            <a:normAutofit/>
          </a:bodyPr>
          <a:lstStyle/>
          <a:p>
            <a:r>
              <a:rPr lang="en-US" sz="2800" b="1" u="sng" dirty="0">
                <a:latin typeface="+mj-lt"/>
              </a:rPr>
              <a:t>Home care services</a:t>
            </a:r>
            <a:r>
              <a:rPr lang="en-US" sz="2800" dirty="0">
                <a:latin typeface="+mj-lt"/>
              </a:rPr>
              <a:t> include, but are not limited to companion,</a:t>
            </a:r>
            <a:r>
              <a:rPr lang="en-US" sz="2800" b="0" i="0" dirty="0">
                <a:effectLst/>
                <a:latin typeface="+mj-lt"/>
              </a:rPr>
              <a:t> homemaker and chore services, and transportation.</a:t>
            </a:r>
          </a:p>
          <a:p>
            <a:pPr marL="0" indent="0">
              <a:buNone/>
            </a:pPr>
            <a:endParaRPr lang="en-US" sz="2800" dirty="0">
              <a:latin typeface="+mj-lt"/>
            </a:endParaRPr>
          </a:p>
          <a:p>
            <a:r>
              <a:rPr lang="en-US" sz="2800" dirty="0">
                <a:latin typeface="+mj-lt"/>
              </a:rPr>
              <a:t>A </a:t>
            </a:r>
            <a:r>
              <a:rPr lang="en-US" sz="2800" b="1" u="sng" dirty="0">
                <a:latin typeface="+mj-lt"/>
              </a:rPr>
              <a:t>home care agency </a:t>
            </a:r>
            <a:r>
              <a:rPr lang="en-US" sz="2800" dirty="0">
                <a:latin typeface="+mj-lt"/>
              </a:rPr>
              <a:t>an entity employing home care workers to provide home care services. </a:t>
            </a:r>
            <a:endParaRPr lang="en-US" sz="2800" b="1" u="sng" dirty="0">
              <a:latin typeface="+mj-lt"/>
            </a:endParaRPr>
          </a:p>
        </p:txBody>
      </p:sp>
    </p:spTree>
    <p:extLst>
      <p:ext uri="{BB962C8B-B14F-4D97-AF65-F5344CB8AC3E}">
        <p14:creationId xmlns:p14="http://schemas.microsoft.com/office/powerpoint/2010/main" val="10776734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F004BE-BFBA-4CBC-88E3-CFA9AFD41AC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9A8CACB-671D-4323-BCBA-9500895AF4C8}"/>
              </a:ext>
            </a:extLst>
          </p:cNvPr>
          <p:cNvSpPr>
            <a:spLocks noGrp="1"/>
          </p:cNvSpPr>
          <p:nvPr>
            <p:ph idx="1"/>
          </p:nvPr>
        </p:nvSpPr>
        <p:spPr>
          <a:xfrm>
            <a:off x="253218" y="1463040"/>
            <a:ext cx="11329182" cy="4663123"/>
          </a:xfrm>
        </p:spPr>
        <p:txBody>
          <a:bodyPr/>
          <a:lstStyle/>
          <a:p>
            <a:r>
              <a:rPr lang="en-US" dirty="0"/>
              <a:t>Welcome and Introductions </a:t>
            </a:r>
          </a:p>
          <a:p>
            <a:r>
              <a:rPr lang="en-US" dirty="0"/>
              <a:t>Open Meeting Law and Conflict of Interest Policy</a:t>
            </a:r>
          </a:p>
          <a:p>
            <a:r>
              <a:rPr lang="en-US" dirty="0"/>
              <a:t>Overview of Home Care</a:t>
            </a:r>
          </a:p>
          <a:p>
            <a:r>
              <a:rPr lang="en-US" dirty="0"/>
              <a:t>Presentation by Executive Office of </a:t>
            </a:r>
            <a:r>
              <a:rPr lang="en-US"/>
              <a:t>Elder Affairs</a:t>
            </a:r>
            <a:endParaRPr lang="en-US" dirty="0"/>
          </a:p>
          <a:p>
            <a:r>
              <a:rPr lang="en-US" dirty="0"/>
              <a:t>Member Discussion based on statutory mandate of Commission</a:t>
            </a:r>
          </a:p>
        </p:txBody>
      </p:sp>
    </p:spTree>
    <p:extLst>
      <p:ext uri="{BB962C8B-B14F-4D97-AF65-F5344CB8AC3E}">
        <p14:creationId xmlns:p14="http://schemas.microsoft.com/office/powerpoint/2010/main" val="3234852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BC7AD-616A-43C1-9E96-57229059C52D}"/>
              </a:ext>
            </a:extLst>
          </p:cNvPr>
          <p:cNvSpPr>
            <a:spLocks noGrp="1"/>
          </p:cNvSpPr>
          <p:nvPr>
            <p:ph type="title"/>
          </p:nvPr>
        </p:nvSpPr>
        <p:spPr/>
        <p:txBody>
          <a:bodyPr/>
          <a:lstStyle/>
          <a:p>
            <a:r>
              <a:rPr lang="en-US" dirty="0"/>
              <a:t>Commission Member Recommendations</a:t>
            </a:r>
          </a:p>
        </p:txBody>
      </p:sp>
      <p:sp>
        <p:nvSpPr>
          <p:cNvPr id="3" name="Content Placeholder 2">
            <a:extLst>
              <a:ext uri="{FF2B5EF4-FFF2-40B4-BE49-F238E27FC236}">
                <a16:creationId xmlns:a16="http://schemas.microsoft.com/office/drawing/2014/main" id="{3C6EF17D-4329-4DC2-93D6-9DD534E8FB3D}"/>
              </a:ext>
            </a:extLst>
          </p:cNvPr>
          <p:cNvSpPr>
            <a:spLocks noGrp="1"/>
          </p:cNvSpPr>
          <p:nvPr>
            <p:ph idx="1"/>
          </p:nvPr>
        </p:nvSpPr>
        <p:spPr>
          <a:xfrm>
            <a:off x="393895" y="1195754"/>
            <a:ext cx="11188505" cy="4930409"/>
          </a:xfrm>
        </p:spPr>
        <p:txBody>
          <a:bodyPr>
            <a:normAutofit/>
          </a:bodyPr>
          <a:lstStyle/>
          <a:p>
            <a:pPr marL="0" marR="0" indent="0" algn="l">
              <a:spcBef>
                <a:spcPts val="0"/>
              </a:spcBef>
              <a:spcAft>
                <a:spcPts val="0"/>
              </a:spcAft>
              <a:buNone/>
            </a:pPr>
            <a:r>
              <a:rPr lang="en-US" b="0" i="0" dirty="0">
                <a:solidFill>
                  <a:srgbClr val="212121"/>
                </a:solidFill>
                <a:effectLst/>
                <a:latin typeface="Calibri" panose="020F0502020204030204" pitchFamily="34" charset="0"/>
              </a:rPr>
              <a:t>In the context of the recommendations that the Commission is charged with reporting on, primarily strategies to implement a statewide home care agency licensure process and agency licensure requirements, are there specific topics related to this licensure that the Commission members want to highlight as important to discuss?</a:t>
            </a:r>
          </a:p>
          <a:p>
            <a:pPr marL="0" indent="0">
              <a:buNone/>
            </a:pPr>
            <a:endParaRPr lang="en-US" dirty="0"/>
          </a:p>
        </p:txBody>
      </p:sp>
    </p:spTree>
    <p:extLst>
      <p:ext uri="{BB962C8B-B14F-4D97-AF65-F5344CB8AC3E}">
        <p14:creationId xmlns:p14="http://schemas.microsoft.com/office/powerpoint/2010/main" val="32770572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DAF6A-495A-42A5-BEED-A4E80D3E9498}"/>
              </a:ext>
            </a:extLst>
          </p:cNvPr>
          <p:cNvSpPr>
            <a:spLocks noGrp="1"/>
          </p:cNvSpPr>
          <p:nvPr>
            <p:ph type="title"/>
          </p:nvPr>
        </p:nvSpPr>
        <p:spPr/>
        <p:txBody>
          <a:bodyPr/>
          <a:lstStyle/>
          <a:p>
            <a:r>
              <a:rPr lang="en-US" dirty="0"/>
              <a:t>Welcome	</a:t>
            </a:r>
          </a:p>
        </p:txBody>
      </p:sp>
      <p:sp>
        <p:nvSpPr>
          <p:cNvPr id="3" name="Content Placeholder 2">
            <a:extLst>
              <a:ext uri="{FF2B5EF4-FFF2-40B4-BE49-F238E27FC236}">
                <a16:creationId xmlns:a16="http://schemas.microsoft.com/office/drawing/2014/main" id="{6ADD009F-7451-41D6-BA1A-9EABD2FFB973}"/>
              </a:ext>
            </a:extLst>
          </p:cNvPr>
          <p:cNvSpPr>
            <a:spLocks noGrp="1"/>
          </p:cNvSpPr>
          <p:nvPr>
            <p:ph idx="1"/>
          </p:nvPr>
        </p:nvSpPr>
        <p:spPr>
          <a:xfrm>
            <a:off x="393895" y="931178"/>
            <a:ext cx="11188505" cy="5194985"/>
          </a:xfrm>
        </p:spPr>
        <p:txBody>
          <a:bodyPr/>
          <a:lstStyle/>
          <a:p>
            <a:pPr marL="0" indent="0">
              <a:buNone/>
            </a:pPr>
            <a:r>
              <a:rPr lang="en-US" sz="2800" dirty="0"/>
              <a:t>		Home Care Licensing Commission Members: </a:t>
            </a:r>
          </a:p>
          <a:p>
            <a:endParaRPr lang="en-US" dirty="0"/>
          </a:p>
        </p:txBody>
      </p:sp>
      <p:graphicFrame>
        <p:nvGraphicFramePr>
          <p:cNvPr id="4" name="Table 3">
            <a:extLst>
              <a:ext uri="{FF2B5EF4-FFF2-40B4-BE49-F238E27FC236}">
                <a16:creationId xmlns:a16="http://schemas.microsoft.com/office/drawing/2014/main" id="{E123CE05-896F-474B-86A1-25FC4692EC59}"/>
              </a:ext>
            </a:extLst>
          </p:cNvPr>
          <p:cNvGraphicFramePr>
            <a:graphicFrameLocks noGrp="1"/>
          </p:cNvGraphicFramePr>
          <p:nvPr>
            <p:extLst>
              <p:ext uri="{D42A27DB-BD31-4B8C-83A1-F6EECF244321}">
                <p14:modId xmlns:p14="http://schemas.microsoft.com/office/powerpoint/2010/main" val="208412410"/>
              </p:ext>
            </p:extLst>
          </p:nvPr>
        </p:nvGraphicFramePr>
        <p:xfrm>
          <a:off x="592822" y="1533379"/>
          <a:ext cx="10989578" cy="4912670"/>
        </p:xfrm>
        <a:graphic>
          <a:graphicData uri="http://schemas.openxmlformats.org/drawingml/2006/table">
            <a:tbl>
              <a:tblPr firstRow="1" firstCol="1" bandRow="1">
                <a:tableStyleId>{5C22544A-7EE6-4342-B048-85BDC9FD1C3A}</a:tableStyleId>
              </a:tblPr>
              <a:tblGrid>
                <a:gridCol w="6057302">
                  <a:extLst>
                    <a:ext uri="{9D8B030D-6E8A-4147-A177-3AD203B41FA5}">
                      <a16:colId xmlns:a16="http://schemas.microsoft.com/office/drawing/2014/main" val="4096011904"/>
                    </a:ext>
                  </a:extLst>
                </a:gridCol>
                <a:gridCol w="4932276">
                  <a:extLst>
                    <a:ext uri="{9D8B030D-6E8A-4147-A177-3AD203B41FA5}">
                      <a16:colId xmlns:a16="http://schemas.microsoft.com/office/drawing/2014/main" val="935934827"/>
                    </a:ext>
                  </a:extLst>
                </a:gridCol>
              </a:tblGrid>
              <a:tr h="343435">
                <a:tc>
                  <a:txBody>
                    <a:bodyPr/>
                    <a:lstStyle/>
                    <a:p>
                      <a:pPr marL="0" marR="0" algn="ctr">
                        <a:lnSpc>
                          <a:spcPct val="115000"/>
                        </a:lnSpc>
                        <a:spcBef>
                          <a:spcPts val="0"/>
                        </a:spcBef>
                        <a:spcAft>
                          <a:spcPts val="0"/>
                        </a:spcAft>
                      </a:pPr>
                      <a:r>
                        <a:rPr lang="en-US" sz="1800" dirty="0">
                          <a:effectLst/>
                        </a:rPr>
                        <a:t>Seat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400">
                          <a:effectLst/>
                          <a:latin typeface="+mn-lt"/>
                        </a:rPr>
                        <a:t>Member Name</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700240785"/>
                  </a:ext>
                </a:extLst>
              </a:tr>
              <a:tr h="343435">
                <a:tc>
                  <a:txBody>
                    <a:bodyPr/>
                    <a:lstStyle/>
                    <a:p>
                      <a:pPr marL="0" marR="0" algn="ctr">
                        <a:lnSpc>
                          <a:spcPct val="115000"/>
                        </a:lnSpc>
                        <a:spcBef>
                          <a:spcPts val="0"/>
                        </a:spcBef>
                        <a:spcAft>
                          <a:spcPts val="0"/>
                        </a:spcAft>
                      </a:pPr>
                      <a:r>
                        <a:rPr lang="en-US" sz="1800" dirty="0">
                          <a:effectLst/>
                        </a:rPr>
                        <a:t>Commissioner DPH* (Chair)</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Deputy Commissioner Margret Cooke</a:t>
                      </a:r>
                    </a:p>
                  </a:txBody>
                  <a:tcPr marL="68580" marR="68580" marT="0" marB="0" anchor="ctr"/>
                </a:tc>
                <a:extLst>
                  <a:ext uri="{0D108BD9-81ED-4DB2-BD59-A6C34878D82A}">
                    <a16:rowId xmlns:a16="http://schemas.microsoft.com/office/drawing/2014/main" val="491984614"/>
                  </a:ext>
                </a:extLst>
              </a:tr>
              <a:tr h="343435">
                <a:tc>
                  <a:txBody>
                    <a:bodyPr/>
                    <a:lstStyle/>
                    <a:p>
                      <a:pPr marL="0" marR="0" algn="ctr">
                        <a:lnSpc>
                          <a:spcPct val="115000"/>
                        </a:lnSpc>
                        <a:spcBef>
                          <a:spcPts val="0"/>
                        </a:spcBef>
                        <a:spcAft>
                          <a:spcPts val="0"/>
                        </a:spcAft>
                      </a:pPr>
                      <a:r>
                        <a:rPr lang="en-US" sz="1800" dirty="0">
                          <a:effectLst/>
                        </a:rPr>
                        <a:t>Secretary EOEA</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Secretary Elizabeth Chen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0264122"/>
                  </a:ext>
                </a:extLst>
              </a:tr>
              <a:tr h="343435">
                <a:tc>
                  <a:txBody>
                    <a:bodyPr/>
                    <a:lstStyle/>
                    <a:p>
                      <a:pPr marL="0" marR="0" algn="ctr">
                        <a:lnSpc>
                          <a:spcPct val="115000"/>
                        </a:lnSpc>
                        <a:spcBef>
                          <a:spcPts val="0"/>
                        </a:spcBef>
                        <a:spcAft>
                          <a:spcPts val="0"/>
                        </a:spcAft>
                      </a:pPr>
                      <a:r>
                        <a:rPr lang="en-US" sz="1800" dirty="0">
                          <a:effectLst/>
                        </a:rPr>
                        <a:t>Secretary HHS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a:effectLst/>
                          <a:latin typeface="+mn-lt"/>
                        </a:rPr>
                        <a:t>Undersecretary Lauren Peters</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105464293"/>
                  </a:ext>
                </a:extLst>
              </a:tr>
              <a:tr h="343435">
                <a:tc>
                  <a:txBody>
                    <a:bodyPr/>
                    <a:lstStyle/>
                    <a:p>
                      <a:pPr marL="0" marR="0" algn="ctr">
                        <a:lnSpc>
                          <a:spcPct val="115000"/>
                        </a:lnSpc>
                        <a:spcBef>
                          <a:spcPts val="0"/>
                        </a:spcBef>
                        <a:spcAft>
                          <a:spcPts val="0"/>
                        </a:spcAft>
                      </a:pPr>
                      <a:r>
                        <a:rPr lang="en-US" sz="1800" dirty="0">
                          <a:effectLst/>
                        </a:rPr>
                        <a:t>Assist. Secretary MH</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Assist. Secretary Dan Tsai</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4048826702"/>
                  </a:ext>
                </a:extLst>
              </a:tr>
              <a:tr h="343435">
                <a:tc>
                  <a:txBody>
                    <a:bodyPr/>
                    <a:lstStyle/>
                    <a:p>
                      <a:pPr marL="0" marR="0" algn="ctr">
                        <a:lnSpc>
                          <a:spcPct val="115000"/>
                        </a:lnSpc>
                        <a:spcBef>
                          <a:spcPts val="0"/>
                        </a:spcBef>
                        <a:spcAft>
                          <a:spcPts val="0"/>
                        </a:spcAft>
                      </a:pPr>
                      <a:r>
                        <a:rPr lang="en-US" sz="1800" dirty="0">
                          <a:effectLst/>
                        </a:rPr>
                        <a:t>Senate Chair Joint Comm. On Elder Affairs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Senator Patricia </a:t>
                      </a:r>
                      <a:r>
                        <a:rPr lang="en-US" sz="1800" dirty="0" err="1">
                          <a:effectLst/>
                          <a:latin typeface="+mn-lt"/>
                        </a:rPr>
                        <a:t>Jehlen</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09359512"/>
                  </a:ext>
                </a:extLst>
              </a:tr>
              <a:tr h="343435">
                <a:tc>
                  <a:txBody>
                    <a:bodyPr/>
                    <a:lstStyle/>
                    <a:p>
                      <a:pPr marL="0" marR="0" algn="ctr">
                        <a:lnSpc>
                          <a:spcPct val="115000"/>
                        </a:lnSpc>
                        <a:spcBef>
                          <a:spcPts val="0"/>
                        </a:spcBef>
                        <a:spcAft>
                          <a:spcPts val="0"/>
                        </a:spcAft>
                      </a:pPr>
                      <a:r>
                        <a:rPr lang="en-US" sz="1800" dirty="0">
                          <a:effectLst/>
                        </a:rPr>
                        <a:t>House Chair Joint Comm. On Elder Affairs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Representative Thomas Stanley</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431478446"/>
                  </a:ext>
                </a:extLst>
              </a:tr>
              <a:tr h="358375">
                <a:tc>
                  <a:txBody>
                    <a:bodyPr/>
                    <a:lstStyle/>
                    <a:p>
                      <a:pPr marL="0" marR="0" algn="ctr">
                        <a:lnSpc>
                          <a:spcPct val="115000"/>
                        </a:lnSpc>
                        <a:spcBef>
                          <a:spcPts val="0"/>
                        </a:spcBef>
                        <a:spcAft>
                          <a:spcPts val="0"/>
                        </a:spcAft>
                      </a:pPr>
                      <a:r>
                        <a:rPr lang="en-US" sz="1800" dirty="0">
                          <a:effectLst/>
                        </a:rPr>
                        <a:t>Rep. of Home Care Aide Council</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a:effectLst/>
                          <a:latin typeface="+mn-lt"/>
                        </a:rPr>
                        <a:t>Julie Watt Faqir</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721374484"/>
                  </a:ext>
                </a:extLst>
              </a:tr>
              <a:tr h="358375">
                <a:tc>
                  <a:txBody>
                    <a:bodyPr/>
                    <a:lstStyle/>
                    <a:p>
                      <a:pPr marL="0" marR="0" algn="ctr">
                        <a:lnSpc>
                          <a:spcPct val="115000"/>
                        </a:lnSpc>
                        <a:spcBef>
                          <a:spcPts val="0"/>
                        </a:spcBef>
                        <a:spcAft>
                          <a:spcPts val="0"/>
                        </a:spcAft>
                      </a:pPr>
                      <a:r>
                        <a:rPr lang="en-US" sz="1800" dirty="0">
                          <a:effectLst/>
                        </a:rPr>
                        <a:t>Rep. of Home Care Alliance of Mass.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a:effectLst/>
                          <a:latin typeface="+mn-lt"/>
                        </a:rPr>
                        <a:t>Patricia Kelleher</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742029683"/>
                  </a:ext>
                </a:extLst>
              </a:tr>
              <a:tr h="358375">
                <a:tc>
                  <a:txBody>
                    <a:bodyPr/>
                    <a:lstStyle/>
                    <a:p>
                      <a:pPr marL="0" marR="0" algn="ctr">
                        <a:lnSpc>
                          <a:spcPct val="115000"/>
                        </a:lnSpc>
                        <a:spcBef>
                          <a:spcPts val="0"/>
                        </a:spcBef>
                        <a:spcAft>
                          <a:spcPts val="0"/>
                        </a:spcAft>
                      </a:pPr>
                      <a:r>
                        <a:rPr lang="en-US" sz="1800" dirty="0">
                          <a:effectLst/>
                        </a:rPr>
                        <a:t>Rep. of Mass. Home Care, Inc.</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a:effectLst/>
                          <a:latin typeface="+mn-lt"/>
                        </a:rPr>
                        <a:t>Lisa Gurgone</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2892138018"/>
                  </a:ext>
                </a:extLst>
              </a:tr>
              <a:tr h="358375">
                <a:tc>
                  <a:txBody>
                    <a:bodyPr/>
                    <a:lstStyle/>
                    <a:p>
                      <a:pPr marL="0" marR="0" algn="ctr">
                        <a:lnSpc>
                          <a:spcPct val="115000"/>
                        </a:lnSpc>
                        <a:spcBef>
                          <a:spcPts val="0"/>
                        </a:spcBef>
                        <a:spcAft>
                          <a:spcPts val="0"/>
                        </a:spcAft>
                      </a:pPr>
                      <a:r>
                        <a:rPr lang="en-US" sz="1800" dirty="0">
                          <a:effectLst/>
                        </a:rPr>
                        <a:t>Rep. of Mass. Divisions of 1199SEIU-UHE</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Tim Foley</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9208539"/>
                  </a:ext>
                </a:extLst>
              </a:tr>
              <a:tr h="358375">
                <a:tc>
                  <a:txBody>
                    <a:bodyPr/>
                    <a:lstStyle/>
                    <a:p>
                      <a:pPr marL="0" marR="0" algn="ctr">
                        <a:lnSpc>
                          <a:spcPct val="115000"/>
                        </a:lnSpc>
                        <a:spcBef>
                          <a:spcPts val="0"/>
                        </a:spcBef>
                        <a:spcAft>
                          <a:spcPts val="0"/>
                        </a:spcAft>
                      </a:pPr>
                      <a:r>
                        <a:rPr lang="en-US" sz="1800" dirty="0">
                          <a:effectLst/>
                        </a:rPr>
                        <a:t>Consumer of Home Care Services</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ea typeface="Calibri" panose="020F0502020204030204" pitchFamily="34" charset="0"/>
                          <a:cs typeface="Times New Roman" panose="02020603050405020304" pitchFamily="18" charset="0"/>
                        </a:rPr>
                        <a:t>Stephen </a:t>
                      </a:r>
                      <a:r>
                        <a:rPr lang="en-US" sz="1800" dirty="0" err="1">
                          <a:effectLst/>
                          <a:latin typeface="+mn-lt"/>
                          <a:ea typeface="Calibri" panose="020F0502020204030204" pitchFamily="34" charset="0"/>
                          <a:cs typeface="Times New Roman" panose="02020603050405020304" pitchFamily="18" charset="0"/>
                        </a:rPr>
                        <a:t>DeGiacomo</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898443214"/>
                  </a:ext>
                </a:extLst>
              </a:tr>
              <a:tr h="358375">
                <a:tc>
                  <a:txBody>
                    <a:bodyPr/>
                    <a:lstStyle/>
                    <a:p>
                      <a:pPr marL="0" marR="0" algn="ctr">
                        <a:lnSpc>
                          <a:spcPct val="115000"/>
                        </a:lnSpc>
                        <a:spcBef>
                          <a:spcPts val="0"/>
                        </a:spcBef>
                        <a:spcAft>
                          <a:spcPts val="0"/>
                        </a:spcAft>
                      </a:pPr>
                      <a:r>
                        <a:rPr lang="en-US" sz="1800" dirty="0">
                          <a:effectLst/>
                        </a:rPr>
                        <a:t>Rep. of a Home Care Agency operating in multiple localities 1</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a:effectLst/>
                          <a:latin typeface="+mn-lt"/>
                        </a:rPr>
                        <a:t>Lesley Nolan</a:t>
                      </a:r>
                      <a:endParaRPr lang="en-US" sz="180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453226764"/>
                  </a:ext>
                </a:extLst>
              </a:tr>
              <a:tr h="358375">
                <a:tc>
                  <a:txBody>
                    <a:bodyPr/>
                    <a:lstStyle/>
                    <a:p>
                      <a:pPr marL="0" marR="0" algn="ctr">
                        <a:lnSpc>
                          <a:spcPct val="115000"/>
                        </a:lnSpc>
                        <a:spcBef>
                          <a:spcPts val="0"/>
                        </a:spcBef>
                        <a:spcAft>
                          <a:spcPts val="0"/>
                        </a:spcAft>
                      </a:pPr>
                      <a:r>
                        <a:rPr lang="en-US" sz="1800" dirty="0">
                          <a:effectLst/>
                        </a:rPr>
                        <a:t>Rep. of a Home Care Agency operating in multiple localities 2</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tc>
                <a:tc>
                  <a:txBody>
                    <a:bodyPr/>
                    <a:lstStyle/>
                    <a:p>
                      <a:pPr marL="0" marR="0" algn="ctr">
                        <a:lnSpc>
                          <a:spcPct val="115000"/>
                        </a:lnSpc>
                        <a:spcBef>
                          <a:spcPts val="0"/>
                        </a:spcBef>
                        <a:spcAft>
                          <a:spcPts val="0"/>
                        </a:spcAft>
                      </a:pPr>
                      <a:r>
                        <a:rPr lang="en-US" sz="1800" dirty="0">
                          <a:effectLst/>
                          <a:latin typeface="+mn-lt"/>
                        </a:rPr>
                        <a:t>Danielle Lord</a:t>
                      </a:r>
                      <a:endParaRPr lang="en-US" sz="1800" dirty="0">
                        <a:effectLst/>
                        <a:latin typeface="+mn-lt"/>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152641521"/>
                  </a:ext>
                </a:extLst>
              </a:tr>
            </a:tbl>
          </a:graphicData>
        </a:graphic>
      </p:graphicFrame>
    </p:spTree>
    <p:extLst>
      <p:ext uri="{BB962C8B-B14F-4D97-AF65-F5344CB8AC3E}">
        <p14:creationId xmlns:p14="http://schemas.microsoft.com/office/powerpoint/2010/main" val="2092437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3A7FC-5E3D-4E2F-99DC-4E5379C8EB21}"/>
              </a:ext>
            </a:extLst>
          </p:cNvPr>
          <p:cNvSpPr>
            <a:spLocks noGrp="1"/>
          </p:cNvSpPr>
          <p:nvPr>
            <p:ph type="title"/>
          </p:nvPr>
        </p:nvSpPr>
        <p:spPr/>
        <p:txBody>
          <a:bodyPr/>
          <a:lstStyle/>
          <a:p>
            <a:r>
              <a:rPr lang="en-US" dirty="0"/>
              <a:t>Statutory Authority	</a:t>
            </a:r>
          </a:p>
        </p:txBody>
      </p:sp>
      <p:sp>
        <p:nvSpPr>
          <p:cNvPr id="3" name="Content Placeholder 2">
            <a:extLst>
              <a:ext uri="{FF2B5EF4-FFF2-40B4-BE49-F238E27FC236}">
                <a16:creationId xmlns:a16="http://schemas.microsoft.com/office/drawing/2014/main" id="{E50495AA-83B6-4A8A-9A84-512042444171}"/>
              </a:ext>
            </a:extLst>
          </p:cNvPr>
          <p:cNvSpPr>
            <a:spLocks noGrp="1"/>
          </p:cNvSpPr>
          <p:nvPr>
            <p:ph idx="1"/>
          </p:nvPr>
        </p:nvSpPr>
        <p:spPr/>
        <p:txBody>
          <a:bodyPr/>
          <a:lstStyle/>
          <a:p>
            <a:r>
              <a:rPr lang="en-US" dirty="0"/>
              <a:t>Outside Section 97 of the FY’21 budget authorizes the Department of Public Health to chair a commission to study and make recommendations to establish a statewide licensing process for home care agencies in the Commonwealth.  </a:t>
            </a:r>
          </a:p>
          <a:p>
            <a:endParaRPr lang="en-US" dirty="0"/>
          </a:p>
          <a:p>
            <a:endParaRPr lang="en-US" dirty="0"/>
          </a:p>
        </p:txBody>
      </p:sp>
    </p:spTree>
    <p:extLst>
      <p:ext uri="{BB962C8B-B14F-4D97-AF65-F5344CB8AC3E}">
        <p14:creationId xmlns:p14="http://schemas.microsoft.com/office/powerpoint/2010/main" val="3280468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C638BC-3168-4E36-9F84-FCB3642F5396}"/>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011A9159-29BB-4D1A-BA9B-B00DE9F9A6BA}"/>
              </a:ext>
            </a:extLst>
          </p:cNvPr>
          <p:cNvSpPr>
            <a:spLocks noGrp="1"/>
          </p:cNvSpPr>
          <p:nvPr>
            <p:ph idx="1"/>
          </p:nvPr>
        </p:nvSpPr>
        <p:spPr>
          <a:xfrm>
            <a:off x="211015" y="1167618"/>
            <a:ext cx="11371385" cy="495854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is required by statute to study: </a:t>
            </a:r>
          </a:p>
          <a:p>
            <a:pPr marL="0" marR="0" indent="0">
              <a:lnSpc>
                <a:spcPct val="115000"/>
              </a:lnSpc>
              <a:spcBef>
                <a:spcPts val="0"/>
              </a:spcBef>
              <a:spcAft>
                <a:spcPts val="0"/>
              </a:spcAft>
              <a:buNone/>
            </a:pP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reporting and oversight requirements across the long-term care services industry and support systems and other relevant state agencies, including the provider monitoring conducted by the aging services access points established in </a:t>
            </a:r>
            <a:r>
              <a:rPr lang="en-US" sz="2400" u="none" strike="noStrike" dirty="0">
                <a:solidFill>
                  <a:srgbClr val="14558F"/>
                </a:solidFill>
                <a:effectLst/>
                <a:ea typeface="Times New Roman" panose="02020603050405020304" pitchFamily="18" charset="0"/>
                <a:cs typeface="Times New Roman" panose="02020603050405020304" pitchFamily="18" charset="0"/>
                <a:hlinkClick r:id="rId2"/>
              </a:rPr>
              <a:t>section 4B of chapter 19A</a:t>
            </a:r>
            <a:r>
              <a:rPr lang="en-US" sz="2400" dirty="0">
                <a:effectLst/>
                <a:ea typeface="Times New Roman" panose="02020603050405020304" pitchFamily="18" charset="0"/>
                <a:cs typeface="Times New Roman" panose="02020603050405020304" pitchFamily="18" charset="0"/>
              </a:rPr>
              <a:t> of the General Laws, to avoid duplication or conflicting requirements;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home care agency licensure requirements in other states;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processes for implementing a statewide home care agency licensure process;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ffectLst/>
                <a:ea typeface="Times New Roman" panose="02020603050405020304" pitchFamily="18" charset="0"/>
                <a:cs typeface="Times New Roman" panose="02020603050405020304" pitchFamily="18" charset="0"/>
              </a:rPr>
              <a:t>current licensure processes in the health care industry in Massachusetts. </a:t>
            </a:r>
            <a:endParaRPr lang="en-US" sz="2400" dirty="0">
              <a:effectLst/>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374340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36A719-7B10-42CF-A5CE-A01AEEDDF252}"/>
              </a:ext>
            </a:extLst>
          </p:cNvPr>
          <p:cNvSpPr>
            <a:spLocks noGrp="1"/>
          </p:cNvSpPr>
          <p:nvPr>
            <p:ph type="title"/>
          </p:nvPr>
        </p:nvSpPr>
        <p:spPr/>
        <p:txBody>
          <a:bodyPr/>
          <a:lstStyle/>
          <a:p>
            <a:r>
              <a:rPr lang="en-US" dirty="0"/>
              <a:t>Statutory Requirements</a:t>
            </a:r>
          </a:p>
        </p:txBody>
      </p:sp>
      <p:sp>
        <p:nvSpPr>
          <p:cNvPr id="3" name="Content Placeholder 2">
            <a:extLst>
              <a:ext uri="{FF2B5EF4-FFF2-40B4-BE49-F238E27FC236}">
                <a16:creationId xmlns:a16="http://schemas.microsoft.com/office/drawing/2014/main" id="{9196E8F7-0F43-496D-8D41-FFD471FED605}"/>
              </a:ext>
            </a:extLst>
          </p:cNvPr>
          <p:cNvSpPr>
            <a:spLocks noGrp="1"/>
          </p:cNvSpPr>
          <p:nvPr>
            <p:ph idx="1"/>
          </p:nvPr>
        </p:nvSpPr>
        <p:spPr>
          <a:xfrm>
            <a:off x="393895" y="1294228"/>
            <a:ext cx="11188505" cy="4831935"/>
          </a:xfrm>
        </p:spPr>
        <p:txBody>
          <a:bodyPr/>
          <a:lstStyle/>
          <a:p>
            <a:pPr marL="0" marR="0" indent="0">
              <a:lnSpc>
                <a:spcPct val="115000"/>
              </a:lnSpc>
              <a:spcBef>
                <a:spcPts val="0"/>
              </a:spcBef>
              <a:spcAft>
                <a:spcPts val="0"/>
              </a:spcAft>
              <a:buNone/>
            </a:pPr>
            <a:r>
              <a:rPr lang="en-US" sz="2400" b="1" dirty="0">
                <a:effectLst/>
                <a:ea typeface="Times New Roman" panose="02020603050405020304" pitchFamily="18" charset="0"/>
                <a:cs typeface="Times New Roman" panose="02020603050405020304" pitchFamily="18" charset="0"/>
              </a:rPr>
              <a:t>The commission shall make recommendations on</a:t>
            </a:r>
            <a:r>
              <a:rPr lang="en-US" sz="2400" dirty="0">
                <a:effectLst/>
                <a:ea typeface="Times New Roman" panose="02020603050405020304" pitchFamily="18" charset="0"/>
                <a:cs typeface="Times New Roman" panose="02020603050405020304" pitchFamily="18" charset="0"/>
              </a:rPr>
              <a:t>: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S</a:t>
            </a:r>
            <a:r>
              <a:rPr lang="en-US" sz="2400" dirty="0">
                <a:effectLst/>
                <a:ea typeface="Times New Roman" panose="02020603050405020304" pitchFamily="18" charset="0"/>
                <a:cs typeface="Times New Roman" panose="02020603050405020304" pitchFamily="18" charset="0"/>
              </a:rPr>
              <a:t>trategies to implement a statewide home care agency licensure process;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L</a:t>
            </a:r>
            <a:r>
              <a:rPr lang="en-US" sz="2400" dirty="0">
                <a:effectLst/>
                <a:ea typeface="Times New Roman" panose="02020603050405020304" pitchFamily="18" charset="0"/>
                <a:cs typeface="Times New Roman" panose="02020603050405020304" pitchFamily="18" charset="0"/>
              </a:rPr>
              <a:t>icensure, reporting and oversight requirements for the home care agencies;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T</a:t>
            </a:r>
            <a:r>
              <a:rPr lang="en-US" sz="2400" dirty="0">
                <a:effectLst/>
                <a:ea typeface="Times New Roman" panose="02020603050405020304" pitchFamily="18" charset="0"/>
                <a:cs typeface="Times New Roman" panose="02020603050405020304" pitchFamily="18" charset="0"/>
              </a:rPr>
              <a:t>he standards for the issuance of a provisional license; </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E</a:t>
            </a:r>
            <a:r>
              <a:rPr lang="en-US" sz="2400" dirty="0">
                <a:effectLst/>
                <a:ea typeface="Times New Roman" panose="02020603050405020304" pitchFamily="18" charset="0"/>
                <a:cs typeface="Times New Roman" panose="02020603050405020304" pitchFamily="18" charset="0"/>
              </a:rPr>
              <a:t>nsuring recommendations for home care agency licensure process will align with state oversight process already in place through the aging services access points, the home care worker registry and the nurse aide registry; and</a:t>
            </a:r>
            <a:endParaRPr lang="en-US" sz="2400" dirty="0">
              <a:effectLst/>
              <a:ea typeface="Calibri" panose="020F0502020204030204" pitchFamily="34" charset="0"/>
              <a:cs typeface="Times New Roman" panose="02020603050405020304" pitchFamily="18" charset="0"/>
            </a:endParaRPr>
          </a:p>
          <a:p>
            <a:pPr>
              <a:lnSpc>
                <a:spcPct val="115000"/>
              </a:lnSpc>
              <a:spcBef>
                <a:spcPts val="0"/>
              </a:spcBef>
            </a:pPr>
            <a:r>
              <a:rPr lang="en-US" sz="2400" dirty="0">
                <a:ea typeface="Times New Roman" panose="02020603050405020304" pitchFamily="18" charset="0"/>
                <a:cs typeface="Times New Roman" panose="02020603050405020304" pitchFamily="18" charset="0"/>
              </a:rPr>
              <a:t>A</a:t>
            </a:r>
            <a:r>
              <a:rPr lang="en-US" sz="2400" dirty="0">
                <a:effectLst/>
                <a:ea typeface="Times New Roman" panose="02020603050405020304" pitchFamily="18" charset="0"/>
                <a:cs typeface="Times New Roman" panose="02020603050405020304" pitchFamily="18" charset="0"/>
              </a:rPr>
              <a:t>ny other matters pertaining to licensing home care agencies.</a:t>
            </a:r>
            <a:endParaRPr lang="en-US" sz="2400" dirty="0">
              <a:effectLst/>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838626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Content Placeholder 2"/>
          <p:cNvSpPr>
            <a:spLocks noGrp="1"/>
          </p:cNvSpPr>
          <p:nvPr>
            <p:ph idx="1"/>
          </p:nvPr>
        </p:nvSpPr>
        <p:spPr>
          <a:xfrm>
            <a:off x="457200" y="1364456"/>
            <a:ext cx="8229600" cy="4430712"/>
          </a:xfrm>
        </p:spPr>
        <p:txBody>
          <a:bodyPr/>
          <a:lstStyle/>
          <a:p>
            <a:pPr>
              <a:spcBef>
                <a:spcPts val="0"/>
              </a:spcBef>
            </a:pPr>
            <a:r>
              <a:rPr lang="en-US" sz="2400" dirty="0"/>
              <a:t>The OML is designed to ensure transparency  in  the  </a:t>
            </a:r>
            <a:r>
              <a:rPr lang="en-US" sz="2400" b="1" i="1" dirty="0"/>
              <a:t>deliberations </a:t>
            </a:r>
            <a:r>
              <a:rPr lang="en-US" sz="2400" dirty="0"/>
              <a:t>of public bodies.</a:t>
            </a:r>
          </a:p>
          <a:p>
            <a:pPr>
              <a:buFont typeface="Arial" panose="020B0604020202020204" pitchFamily="34" charset="0"/>
              <a:buChar char="•"/>
            </a:pPr>
            <a:r>
              <a:rPr lang="en-US" sz="2400" dirty="0"/>
              <a:t>A </a:t>
            </a:r>
            <a:r>
              <a:rPr lang="en-US" sz="2400" b="1" i="1" dirty="0"/>
              <a:t>deliberation </a:t>
            </a:r>
            <a:r>
              <a:rPr lang="en-US" sz="2400" dirty="0"/>
              <a:t>is: </a:t>
            </a:r>
          </a:p>
          <a:p>
            <a:pPr lvl="1">
              <a:buFont typeface="Courier New" panose="02070309020205020404" pitchFamily="49" charset="0"/>
              <a:buChar char="o"/>
            </a:pPr>
            <a:r>
              <a:rPr lang="en-US" sz="2000" dirty="0"/>
              <a:t>an oral or written communication, through any medium, </a:t>
            </a:r>
            <a:r>
              <a:rPr lang="en-US" sz="2000" b="1" i="1" dirty="0"/>
              <a:t>including electronic mail</a:t>
            </a:r>
            <a:r>
              <a:rPr lang="en-US" sz="2000" b="1" dirty="0"/>
              <a:t>,</a:t>
            </a:r>
            <a:r>
              <a:rPr lang="en-US" sz="2000" dirty="0"/>
              <a:t> </a:t>
            </a:r>
          </a:p>
          <a:p>
            <a:pPr lvl="1">
              <a:buFont typeface="Courier New" panose="02070309020205020404" pitchFamily="49" charset="0"/>
              <a:buChar char="o"/>
            </a:pPr>
            <a:r>
              <a:rPr lang="en-US" sz="2000" dirty="0"/>
              <a:t>between or among a </a:t>
            </a:r>
            <a:r>
              <a:rPr lang="en-US" sz="2000" b="1" i="1" dirty="0"/>
              <a:t>quorum </a:t>
            </a:r>
            <a:r>
              <a:rPr lang="en-US" sz="2000" dirty="0"/>
              <a:t>of a public body, </a:t>
            </a:r>
          </a:p>
          <a:p>
            <a:pPr lvl="1">
              <a:buFont typeface="Courier New" panose="02070309020205020404" pitchFamily="49" charset="0"/>
              <a:buChar char="o"/>
            </a:pPr>
            <a:r>
              <a:rPr lang="en-US" sz="2000" dirty="0"/>
              <a:t>on any public business within its jurisdiction.</a:t>
            </a:r>
          </a:p>
          <a:p>
            <a:pPr>
              <a:buFont typeface="Arial" panose="020B0604020202020204" pitchFamily="34" charset="0"/>
              <a:buChar char="•"/>
            </a:pPr>
            <a:endParaRPr lang="en-US" sz="2000" b="1" dirty="0"/>
          </a:p>
          <a:p>
            <a:pPr>
              <a:buFont typeface="Arial" panose="020B0604020202020204" pitchFamily="34" charset="0"/>
              <a:buChar char="•"/>
            </a:pPr>
            <a:r>
              <a:rPr lang="en-US" sz="2400" b="1" dirty="0"/>
              <a:t>If a quorum of a public body wants to discuss public business within that body’s jurisdiction, they must do so during a properly posted meeting. </a:t>
            </a:r>
          </a:p>
          <a:p>
            <a:pPr marL="0" indent="0">
              <a:buNone/>
            </a:pPr>
            <a:endParaRPr lang="en-US" sz="2400" dirty="0"/>
          </a:p>
        </p:txBody>
      </p:sp>
      <p:sp>
        <p:nvSpPr>
          <p:cNvPr id="4099" name="Slide Number Placeholder 3"/>
          <p:cNvSpPr>
            <a:spLocks noGrp="1"/>
          </p:cNvSpPr>
          <p:nvPr>
            <p:ph type="sldNum" sz="quarter" idx="11"/>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defPPr>
              <a:defRPr lang="en-US"/>
            </a:defPPr>
            <a:lvl1pPr algn="r" rtl="0" eaLnBrk="1" fontAlgn="base" hangingPunct="1">
              <a:spcBef>
                <a:spcPct val="0"/>
              </a:spcBef>
              <a:spcAft>
                <a:spcPct val="0"/>
              </a:spcAft>
              <a:defRPr sz="1400" b="1" kern="1200">
                <a:solidFill>
                  <a:schemeClr val="tx1"/>
                </a:solidFill>
                <a:latin typeface="Calibri" pitchFamily="34" charset="0"/>
                <a:ea typeface="ＭＳ Ｐゴシック"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ＭＳ Ｐゴシック" pitchFamily="34" charset="-128"/>
                <a:cs typeface="+mn-cs"/>
              </a:defRPr>
            </a:lvl5pPr>
            <a:lvl6pPr marL="2286000" algn="l" defTabSz="914400" rtl="0" eaLnBrk="1" latinLnBrk="0" hangingPunct="1">
              <a:defRPr kern="1200">
                <a:solidFill>
                  <a:schemeClr val="tx1"/>
                </a:solidFill>
                <a:latin typeface="Arial" charset="0"/>
                <a:ea typeface="ＭＳ Ｐゴシック" pitchFamily="34" charset="-128"/>
                <a:cs typeface="+mn-cs"/>
              </a:defRPr>
            </a:lvl6pPr>
            <a:lvl7pPr marL="2743200" algn="l" defTabSz="914400" rtl="0" eaLnBrk="1" latinLnBrk="0" hangingPunct="1">
              <a:defRPr kern="1200">
                <a:solidFill>
                  <a:schemeClr val="tx1"/>
                </a:solidFill>
                <a:latin typeface="Arial" charset="0"/>
                <a:ea typeface="ＭＳ Ｐゴシック" pitchFamily="34" charset="-128"/>
                <a:cs typeface="+mn-cs"/>
              </a:defRPr>
            </a:lvl7pPr>
            <a:lvl8pPr marL="3200400" algn="l" defTabSz="914400" rtl="0" eaLnBrk="1" latinLnBrk="0" hangingPunct="1">
              <a:defRPr kern="1200">
                <a:solidFill>
                  <a:schemeClr val="tx1"/>
                </a:solidFill>
                <a:latin typeface="Arial" charset="0"/>
                <a:ea typeface="ＭＳ Ｐゴシック" pitchFamily="34" charset="-128"/>
                <a:cs typeface="+mn-cs"/>
              </a:defRPr>
            </a:lvl8pPr>
            <a:lvl9pPr marL="3657600" algn="l" defTabSz="914400" rtl="0" eaLnBrk="1" latinLnBrk="0" hangingPunct="1">
              <a:defRPr kern="1200">
                <a:solidFill>
                  <a:schemeClr val="tx1"/>
                </a:solidFill>
                <a:latin typeface="Arial" charset="0"/>
                <a:ea typeface="ＭＳ Ｐゴシック" pitchFamily="34" charset="-128"/>
                <a:cs typeface="+mn-cs"/>
              </a:defRPr>
            </a:lvl9pPr>
          </a:lstStyle>
          <a:p>
            <a:pPr>
              <a:defRPr/>
            </a:pPr>
            <a:r>
              <a:rPr lang="en-US" altLang="en-US"/>
              <a:t>Slide </a:t>
            </a:r>
            <a:fld id="{9A3CBEC9-3421-470A-8847-5F6DEB543E53}" type="slidenum">
              <a:rPr lang="en-US" altLang="en-US" smtClean="0"/>
              <a:pPr>
                <a:defRPr/>
              </a:pPr>
              <a:t>7</a:t>
            </a:fld>
            <a:endParaRPr lang="en-US" altLang="en-US" dirty="0"/>
          </a:p>
        </p:txBody>
      </p:sp>
      <p:sp>
        <p:nvSpPr>
          <p:cNvPr id="5" name="Title 1"/>
          <p:cNvSpPr txBox="1">
            <a:spLocks/>
          </p:cNvSpPr>
          <p:nvPr/>
        </p:nvSpPr>
        <p:spPr>
          <a:xfrm>
            <a:off x="349322" y="136525"/>
            <a:ext cx="10136118" cy="577850"/>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gn="l">
              <a:defRPr/>
            </a:pPr>
            <a:r>
              <a:rPr lang="en-US" sz="4400" kern="0" dirty="0">
                <a:solidFill>
                  <a:schemeClr val="tx1"/>
                </a:solidFill>
              </a:rPr>
              <a:t>Open</a:t>
            </a:r>
            <a:r>
              <a:rPr lang="en-US" sz="3600" kern="0" dirty="0">
                <a:solidFill>
                  <a:schemeClr val="tx1"/>
                </a:solidFill>
              </a:rPr>
              <a:t> </a:t>
            </a:r>
            <a:r>
              <a:rPr lang="en-US" sz="4400" kern="0" dirty="0">
                <a:solidFill>
                  <a:schemeClr val="tx1"/>
                </a:solidFill>
              </a:rPr>
              <a:t>Meeting</a:t>
            </a:r>
            <a:r>
              <a:rPr lang="en-US" sz="3600" kern="0" dirty="0">
                <a:solidFill>
                  <a:schemeClr val="tx1"/>
                </a:solidFill>
              </a:rPr>
              <a:t> </a:t>
            </a:r>
            <a:r>
              <a:rPr lang="en-US" sz="4400" kern="0" dirty="0">
                <a:solidFill>
                  <a:schemeClr val="tx1"/>
                </a:solidFill>
              </a:rPr>
              <a:t>Law (OML)</a:t>
            </a:r>
            <a:endParaRPr lang="en-US" sz="3600" kern="0" dirty="0">
              <a:solidFill>
                <a:schemeClr val="tx1"/>
              </a:solidFill>
            </a:endParaRPr>
          </a:p>
        </p:txBody>
      </p:sp>
    </p:spTree>
    <p:extLst>
      <p:ext uri="{BB962C8B-B14F-4D97-AF65-F5344CB8AC3E}">
        <p14:creationId xmlns:p14="http://schemas.microsoft.com/office/powerpoint/2010/main" val="16615517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1"/>
          <p:cNvSpPr>
            <a:spLocks noGrp="1"/>
          </p:cNvSpPr>
          <p:nvPr>
            <p:ph type="sldNum" sz="quarter" idx="11"/>
          </p:nvPr>
        </p:nvSpPr>
        <p:spPr>
          <a:noFill/>
          <a:ln>
            <a:miter lim="800000"/>
            <a:headEnd/>
            <a:tailEnd/>
          </a:ln>
        </p:spPr>
        <p:txBody>
          <a:bodyPr/>
          <a:lstStyle/>
          <a:p>
            <a:r>
              <a:rPr lang="en-US" altLang="en-US" dirty="0"/>
              <a:t>Slide </a:t>
            </a:r>
            <a:fld id="{90B5BFEE-4FC1-4B05-9AA8-73B44221ADD0}" type="slidenum">
              <a:rPr lang="en-US" altLang="en-US" smtClean="0"/>
              <a:pPr/>
              <a:t>8</a:t>
            </a:fld>
            <a:endParaRPr lang="en-US" altLang="en-US" dirty="0"/>
          </a:p>
        </p:txBody>
      </p:sp>
      <p:sp>
        <p:nvSpPr>
          <p:cNvPr id="5123" name="Rectangle 2"/>
          <p:cNvSpPr>
            <a:spLocks noChangeArrowheads="1"/>
          </p:cNvSpPr>
          <p:nvPr/>
        </p:nvSpPr>
        <p:spPr bwMode="auto">
          <a:xfrm>
            <a:off x="507714" y="1422401"/>
            <a:ext cx="8458200" cy="3970318"/>
          </a:xfrm>
          <a:prstGeom prst="rect">
            <a:avLst/>
          </a:prstGeom>
          <a:noFill/>
          <a:ln w="9525">
            <a:noFill/>
            <a:miter lim="800000"/>
            <a:headEnd/>
            <a:tailEnd/>
          </a:ln>
        </p:spPr>
        <p:txBody>
          <a:bodyPr wrap="square">
            <a:spAutoFit/>
          </a:bodyPr>
          <a:lstStyle/>
          <a:p>
            <a:r>
              <a:rPr lang="en-US" sz="2800" dirty="0"/>
              <a:t>A </a:t>
            </a:r>
            <a:r>
              <a:rPr lang="en-US" sz="2800" b="1" i="1" dirty="0"/>
              <a:t>deliberation</a:t>
            </a:r>
            <a:r>
              <a:rPr lang="en-US" sz="2800" dirty="0"/>
              <a:t>  does not include:  </a:t>
            </a:r>
          </a:p>
          <a:p>
            <a:endParaRPr lang="en-US" sz="2800" dirty="0"/>
          </a:p>
          <a:p>
            <a:pPr marL="342900" indent="-342900">
              <a:buFont typeface="Arial" panose="020B0604020202020204" pitchFamily="34" charset="0"/>
              <a:buChar char="•"/>
            </a:pPr>
            <a:r>
              <a:rPr lang="en-US" sz="2000" dirty="0"/>
              <a:t>distribution of a meeting agenda, scheduling or </a:t>
            </a:r>
            <a:r>
              <a:rPr lang="en-US" sz="2000" b="1" i="1" dirty="0"/>
              <a:t>procedural</a:t>
            </a:r>
            <a:r>
              <a:rPr lang="en-US" sz="2000" dirty="0"/>
              <a:t> information, or </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reports or documents that may be discussed at a meeting, </a:t>
            </a:r>
            <a:r>
              <a:rPr lang="en-US" sz="2000" b="1" dirty="0"/>
              <a:t>provided that no member of the public body expresses an opinion on matters within the body’s jurisdiction.</a:t>
            </a:r>
          </a:p>
          <a:p>
            <a:pPr marL="800100" lvl="1" indent="-342900">
              <a:buFont typeface="Wingdings" panose="05000000000000000000" pitchFamily="2" charset="2"/>
              <a:buChar char="Ø"/>
            </a:pPr>
            <a:endParaRPr lang="en-US" b="1" i="1" dirty="0"/>
          </a:p>
          <a:p>
            <a:pPr marL="800100" lvl="1" indent="-342900">
              <a:buFont typeface="Courier New" panose="02070309020205020404" pitchFamily="49" charset="0"/>
              <a:buChar char="o"/>
            </a:pPr>
            <a:r>
              <a:rPr lang="en-US" b="1" i="1" dirty="0"/>
              <a:t>NOTE:  If a public body member sends an email to a quorum of the public body expressing an opinion on any matter that could come before that body, the communication violates the OML, even if no recipient responds. </a:t>
            </a:r>
          </a:p>
          <a:p>
            <a:pPr lvl="1"/>
            <a:r>
              <a:rPr lang="en-US" b="1" i="1" dirty="0"/>
              <a:t> </a:t>
            </a:r>
            <a:endParaRPr lang="en-US" altLang="en-US" b="1" i="1" dirty="0"/>
          </a:p>
        </p:txBody>
      </p:sp>
      <p:sp>
        <p:nvSpPr>
          <p:cNvPr id="4" name="Title 1"/>
          <p:cNvSpPr txBox="1">
            <a:spLocks/>
          </p:cNvSpPr>
          <p:nvPr/>
        </p:nvSpPr>
        <p:spPr>
          <a:xfrm>
            <a:off x="421240" y="172468"/>
            <a:ext cx="10072135" cy="803275"/>
          </a:xfrm>
          <a:prstGeom prst="rect">
            <a:avLst/>
          </a:prstGeom>
        </p:spPr>
        <p:txBody>
          <a:bodyPr/>
          <a:lstStyle>
            <a:lvl1pPr algn="ctr" rtl="0" eaLnBrk="0" fontAlgn="base" hangingPunct="0">
              <a:spcBef>
                <a:spcPct val="0"/>
              </a:spcBef>
              <a:spcAft>
                <a:spcPct val="0"/>
              </a:spcAft>
              <a:defRPr sz="2800" b="1">
                <a:solidFill>
                  <a:schemeClr val="bg1"/>
                </a:solidFill>
                <a:latin typeface="+mj-lt"/>
                <a:ea typeface="+mj-ea"/>
                <a:cs typeface="ＭＳ Ｐゴシック" charset="0"/>
              </a:defRPr>
            </a:lvl1pPr>
            <a:lvl2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2pPr>
            <a:lvl3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3pPr>
            <a:lvl4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4pPr>
            <a:lvl5pPr algn="ctr" rtl="0" eaLnBrk="0" fontAlgn="base" hangingPunct="0">
              <a:spcBef>
                <a:spcPct val="0"/>
              </a:spcBef>
              <a:spcAft>
                <a:spcPct val="0"/>
              </a:spcAft>
              <a:defRPr sz="2800" b="1">
                <a:solidFill>
                  <a:schemeClr val="bg1"/>
                </a:solidFill>
                <a:latin typeface="Calibri" charset="0"/>
                <a:ea typeface="ＭＳ Ｐゴシック" charset="0"/>
                <a:cs typeface="ＭＳ Ｐゴシック" charset="0"/>
              </a:defRPr>
            </a:lvl5pPr>
            <a:lvl6pPr marL="457200" algn="ctr" rtl="0" fontAlgn="base">
              <a:spcBef>
                <a:spcPct val="0"/>
              </a:spcBef>
              <a:spcAft>
                <a:spcPct val="0"/>
              </a:spcAft>
              <a:defRPr sz="2800" b="1">
                <a:solidFill>
                  <a:schemeClr val="bg1"/>
                </a:solidFill>
                <a:latin typeface="Calibri" charset="0"/>
                <a:ea typeface="ＭＳ Ｐゴシック" charset="0"/>
              </a:defRPr>
            </a:lvl6pPr>
            <a:lvl7pPr marL="914400" algn="ctr" rtl="0" fontAlgn="base">
              <a:spcBef>
                <a:spcPct val="0"/>
              </a:spcBef>
              <a:spcAft>
                <a:spcPct val="0"/>
              </a:spcAft>
              <a:defRPr sz="2800" b="1">
                <a:solidFill>
                  <a:schemeClr val="bg1"/>
                </a:solidFill>
                <a:latin typeface="Calibri" charset="0"/>
                <a:ea typeface="ＭＳ Ｐゴシック" charset="0"/>
              </a:defRPr>
            </a:lvl7pPr>
            <a:lvl8pPr marL="1371600" algn="ctr" rtl="0" fontAlgn="base">
              <a:spcBef>
                <a:spcPct val="0"/>
              </a:spcBef>
              <a:spcAft>
                <a:spcPct val="0"/>
              </a:spcAft>
              <a:defRPr sz="2800" b="1">
                <a:solidFill>
                  <a:schemeClr val="bg1"/>
                </a:solidFill>
                <a:latin typeface="Calibri" charset="0"/>
                <a:ea typeface="ＭＳ Ｐゴシック" charset="0"/>
              </a:defRPr>
            </a:lvl8pPr>
            <a:lvl9pPr marL="1828800" algn="ctr" rtl="0" fontAlgn="base">
              <a:spcBef>
                <a:spcPct val="0"/>
              </a:spcBef>
              <a:spcAft>
                <a:spcPct val="0"/>
              </a:spcAft>
              <a:defRPr sz="2800" b="1">
                <a:solidFill>
                  <a:schemeClr val="bg1"/>
                </a:solidFill>
                <a:latin typeface="Calibri" charset="0"/>
                <a:ea typeface="ＭＳ Ｐゴシック" charset="0"/>
              </a:defRPr>
            </a:lvl9pPr>
          </a:lstStyle>
          <a:p>
            <a:pPr algn="l">
              <a:defRPr/>
            </a:pPr>
            <a:r>
              <a:rPr lang="en-US" sz="4400" kern="0" dirty="0">
                <a:solidFill>
                  <a:schemeClr val="tx1"/>
                </a:solidFill>
              </a:rPr>
              <a:t>Deliberation</a:t>
            </a:r>
          </a:p>
        </p:txBody>
      </p:sp>
      <p:sp>
        <p:nvSpPr>
          <p:cNvPr id="5" name="Content Placeholder 2"/>
          <p:cNvSpPr txBox="1">
            <a:spLocks/>
          </p:cNvSpPr>
          <p:nvPr/>
        </p:nvSpPr>
        <p:spPr>
          <a:xfrm>
            <a:off x="1905000" y="1422401"/>
            <a:ext cx="8102600" cy="784225"/>
          </a:xfrm>
          <a:prstGeom prst="rect">
            <a:avLst/>
          </a:prstGeom>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None/>
              <a:defRPr/>
            </a:pPr>
            <a:endParaRPr lang="en-US" sz="3600" b="1" kern="0" dirty="0"/>
          </a:p>
        </p:txBody>
      </p:sp>
    </p:spTree>
    <p:extLst>
      <p:ext uri="{BB962C8B-B14F-4D97-AF65-F5344CB8AC3E}">
        <p14:creationId xmlns:p14="http://schemas.microsoft.com/office/powerpoint/2010/main" val="7811889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6"/>
          <p:cNvSpPr>
            <a:spLocks noGrp="1" noChangeArrowheads="1"/>
          </p:cNvSpPr>
          <p:nvPr>
            <p:ph type="sldNum" sz="quarter" idx="11"/>
          </p:nvPr>
        </p:nvSpPr>
        <p:spPr>
          <a:noFill/>
          <a:ln>
            <a:miter lim="800000"/>
            <a:headEnd/>
            <a:tailEnd/>
          </a:ln>
        </p:spPr>
        <p:txBody>
          <a:bodyPr/>
          <a:lstStyle/>
          <a:p>
            <a:r>
              <a:rPr lang="en-US" altLang="en-US" dirty="0"/>
              <a:t>Slide </a:t>
            </a:r>
            <a:fld id="{DE2FD903-DCFA-44FB-AF46-1B47316D3FA1}" type="slidenum">
              <a:rPr lang="en-US" altLang="en-US" smtClean="0"/>
              <a:pPr/>
              <a:t>9</a:t>
            </a:fld>
            <a:endParaRPr lang="en-US" altLang="en-US" dirty="0"/>
          </a:p>
        </p:txBody>
      </p:sp>
      <p:sp>
        <p:nvSpPr>
          <p:cNvPr id="507907" name="Rectangle 3"/>
          <p:cNvSpPr>
            <a:spLocks noGrp="1" noChangeArrowheads="1"/>
          </p:cNvSpPr>
          <p:nvPr>
            <p:ph type="body" idx="4294967295"/>
          </p:nvPr>
        </p:nvSpPr>
        <p:spPr>
          <a:xfrm>
            <a:off x="419385" y="1386869"/>
            <a:ext cx="8813800" cy="4343400"/>
          </a:xfrm>
        </p:spPr>
        <p:txBody>
          <a:bodyPr/>
          <a:lstStyle/>
          <a:p>
            <a:r>
              <a:rPr lang="en-US" sz="2400" dirty="0"/>
              <a:t>A Quorum is defined as:  </a:t>
            </a:r>
          </a:p>
          <a:p>
            <a:pPr lvl="1"/>
            <a:endParaRPr lang="en-US" sz="2000" dirty="0"/>
          </a:p>
          <a:p>
            <a:pPr lvl="1">
              <a:buFont typeface="Courier New" panose="02070309020205020404" pitchFamily="49" charset="0"/>
              <a:buChar char="o"/>
            </a:pPr>
            <a:r>
              <a:rPr lang="en-US" sz="2400" dirty="0"/>
              <a:t>A </a:t>
            </a:r>
            <a:r>
              <a:rPr lang="en-US" sz="2400" b="1" dirty="0"/>
              <a:t>simple majority </a:t>
            </a:r>
            <a:r>
              <a:rPr lang="en-US" sz="2400" dirty="0"/>
              <a:t>of the members of a public body, unless otherwise provided in a general or special law, executive order, or other authorizing provision.  G.L. c. 30A, § 18.</a:t>
            </a:r>
          </a:p>
          <a:p>
            <a:pPr lvl="1">
              <a:buFont typeface="Courier New" panose="02070309020205020404" pitchFamily="49" charset="0"/>
              <a:buChar char="o"/>
            </a:pPr>
            <a:endParaRPr lang="en-US" sz="2000" dirty="0"/>
          </a:p>
          <a:p>
            <a:pPr lvl="1">
              <a:buFont typeface="Courier New" panose="02070309020205020404" pitchFamily="49" charset="0"/>
              <a:buChar char="o"/>
            </a:pPr>
            <a:r>
              <a:rPr lang="en-US" sz="2400" b="1" dirty="0"/>
              <a:t>As applied to the Home Care Licensing Commission quorum equals 7 members  (½ of 13 members + 1)</a:t>
            </a:r>
            <a:r>
              <a:rPr lang="en-US" sz="2000" b="1" dirty="0"/>
              <a:t>  </a:t>
            </a:r>
          </a:p>
          <a:p>
            <a:pPr marL="0" indent="0">
              <a:buNone/>
            </a:pPr>
            <a:endParaRPr lang="en-US" sz="2400" dirty="0"/>
          </a:p>
          <a:p>
            <a:pPr eaLnBrk="1" hangingPunct="1">
              <a:lnSpc>
                <a:spcPct val="90000"/>
              </a:lnSpc>
              <a:spcAft>
                <a:spcPct val="20000"/>
              </a:spcAft>
              <a:buFontTx/>
              <a:buNone/>
              <a:defRPr/>
            </a:pPr>
            <a:endParaRPr lang="en-US" altLang="en-US" sz="2400" dirty="0">
              <a:effectLst>
                <a:outerShdw blurRad="38100" dist="38100" dir="2700000" algn="tl">
                  <a:srgbClr val="C0C0C0"/>
                </a:outerShdw>
              </a:effectLst>
            </a:endParaRPr>
          </a:p>
        </p:txBody>
      </p:sp>
      <p:sp>
        <p:nvSpPr>
          <p:cNvPr id="7172" name="Text Box 4"/>
          <p:cNvSpPr txBox="1">
            <a:spLocks noChangeArrowheads="1"/>
          </p:cNvSpPr>
          <p:nvPr/>
        </p:nvSpPr>
        <p:spPr bwMode="auto">
          <a:xfrm>
            <a:off x="534256" y="118188"/>
            <a:ext cx="9810412" cy="769441"/>
          </a:xfrm>
          <a:prstGeom prst="rect">
            <a:avLst/>
          </a:prstGeom>
          <a:noFill/>
          <a:ln w="12700">
            <a:noFill/>
            <a:miter lim="800000"/>
            <a:headEnd/>
            <a:tailEnd/>
          </a:ln>
        </p:spPr>
        <p:txBody>
          <a:bodyPr wrap="square">
            <a:spAutoFit/>
          </a:bodyPr>
          <a:lstStyle/>
          <a:p>
            <a:pPr eaLnBrk="1" hangingPunct="1">
              <a:spcBef>
                <a:spcPct val="50000"/>
              </a:spcBef>
            </a:pPr>
            <a:r>
              <a:rPr lang="en-US" altLang="en-US" sz="4400" b="1" dirty="0">
                <a:latin typeface="+mj-lt"/>
              </a:rPr>
              <a:t>What is a Quorum?</a:t>
            </a:r>
          </a:p>
        </p:txBody>
      </p:sp>
    </p:spTree>
    <p:extLst>
      <p:ext uri="{BB962C8B-B14F-4D97-AF65-F5344CB8AC3E}">
        <p14:creationId xmlns:p14="http://schemas.microsoft.com/office/powerpoint/2010/main" val="399299215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8915</TotalTime>
  <Words>1461</Words>
  <Application>Microsoft Office PowerPoint</Application>
  <PresentationFormat>Widescreen</PresentationFormat>
  <Paragraphs>170</Paragraphs>
  <Slides>20</Slides>
  <Notes>2</Notes>
  <HiddenSlides>3</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20</vt:i4>
      </vt:variant>
    </vt:vector>
  </HeadingPairs>
  <TitlesOfParts>
    <vt:vector size="26" baseType="lpstr">
      <vt:lpstr>Arial</vt:lpstr>
      <vt:lpstr>Calibri</vt:lpstr>
      <vt:lpstr>Courier New</vt:lpstr>
      <vt:lpstr>Wingdings</vt:lpstr>
      <vt:lpstr>Custom Design</vt:lpstr>
      <vt:lpstr>1_Custom Design</vt:lpstr>
      <vt:lpstr>Home Care Licensing Commission First Meeting June 2, 2020</vt:lpstr>
      <vt:lpstr>Agenda</vt:lpstr>
      <vt:lpstr>Welcome </vt:lpstr>
      <vt:lpstr>Statutory Authority </vt:lpstr>
      <vt:lpstr>Statutory Requirements</vt:lpstr>
      <vt:lpstr>Statutory Requirements</vt:lpstr>
      <vt:lpstr>PowerPoint Presentation</vt:lpstr>
      <vt:lpstr>PowerPoint Presentation</vt:lpstr>
      <vt:lpstr>PowerPoint Presentation</vt:lpstr>
      <vt:lpstr>Avoiding OML Violation-Best Practice Recommendations</vt:lpstr>
      <vt:lpstr>PowerPoint Presentation</vt:lpstr>
      <vt:lpstr>PowerPoint Presentation</vt:lpstr>
      <vt:lpstr>PowerPoint Presentation</vt:lpstr>
      <vt:lpstr>Conflict  of Interest Law</vt:lpstr>
      <vt:lpstr>Conflict of Interest Law-Training Requirements</vt:lpstr>
      <vt:lpstr>Training Requirements</vt:lpstr>
      <vt:lpstr>PACE Trainings</vt:lpstr>
      <vt:lpstr>PowerPoint Presentation</vt:lpstr>
      <vt:lpstr>Home Care Overview</vt:lpstr>
      <vt:lpstr>Commission Member Recommendations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Phaltankar, Pooja P.  (DPH)</cp:lastModifiedBy>
  <cp:revision>341</cp:revision>
  <cp:lastPrinted>2020-01-15T13:38:51Z</cp:lastPrinted>
  <dcterms:created xsi:type="dcterms:W3CDTF">2019-01-10T19:26:50Z</dcterms:created>
  <dcterms:modified xsi:type="dcterms:W3CDTF">2021-06-01T16:50:00Z</dcterms:modified>
</cp:coreProperties>
</file>