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 v="2" dt="2021-04-01T13:12:25.900"/>
    <p1510:client id="{12228504-ED4E-4265-B50B-4396E6012CE2}" v="206" dt="2021-04-02T00:33:15.6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0"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q, Arielle T (DPH)" userId="4aac495c-e6bc-4871-991b-5cbd029c71f4" providerId="ADAL" clId="{9902F55E-650C-4887-8E9B-27A4981E7923}"/>
    <pc:docChg chg="modSld">
      <pc:chgData name="Coq, Arielle T (DPH)" userId="4aac495c-e6bc-4871-991b-5cbd029c71f4" providerId="ADAL" clId="{9902F55E-650C-4887-8E9B-27A4981E7923}" dt="2021-04-01T13:12:25.900" v="1" actId="1076"/>
      <pc:docMkLst>
        <pc:docMk/>
      </pc:docMkLst>
      <pc:sldChg chg="modSp mod">
        <pc:chgData name="Coq, Arielle T (DPH)" userId="4aac495c-e6bc-4871-991b-5cbd029c71f4" providerId="ADAL" clId="{9902F55E-650C-4887-8E9B-27A4981E7923}" dt="2021-04-01T13:11:35.411" v="0" actId="1076"/>
        <pc:sldMkLst>
          <pc:docMk/>
          <pc:sldMk cId="3437272428" sldId="266"/>
        </pc:sldMkLst>
        <pc:graphicFrameChg chg="mod">
          <ac:chgData name="Coq, Arielle T (DPH)" userId="4aac495c-e6bc-4871-991b-5cbd029c71f4" providerId="ADAL" clId="{9902F55E-650C-4887-8E9B-27A4981E7923}" dt="2021-04-01T13:11:35.411" v="0" actId="1076"/>
          <ac:graphicFrameMkLst>
            <pc:docMk/>
            <pc:sldMk cId="3437272428" sldId="266"/>
            <ac:graphicFrameMk id="8" creationId="{D6F92A88-43E5-4771-8E13-776C9A798762}"/>
          </ac:graphicFrameMkLst>
        </pc:graphicFrameChg>
      </pc:sldChg>
      <pc:sldChg chg="modSp mod">
        <pc:chgData name="Coq, Arielle T (DPH)" userId="4aac495c-e6bc-4871-991b-5cbd029c71f4" providerId="ADAL" clId="{9902F55E-650C-4887-8E9B-27A4981E7923}" dt="2021-04-01T13:12:25.900" v="1" actId="1076"/>
        <pc:sldMkLst>
          <pc:docMk/>
          <pc:sldMk cId="2587628268" sldId="276"/>
        </pc:sldMkLst>
        <pc:graphicFrameChg chg="mod">
          <ac:chgData name="Coq, Arielle T (DPH)" userId="4aac495c-e6bc-4871-991b-5cbd029c71f4" providerId="ADAL" clId="{9902F55E-650C-4887-8E9B-27A4981E7923}" dt="2021-04-01T13:12:25.900" v="1" actId="1076"/>
          <ac:graphicFrameMkLst>
            <pc:docMk/>
            <pc:sldMk cId="2587628268" sldId="276"/>
            <ac:graphicFrameMk id="8" creationId="{8D6E6925-CD2C-44DF-9266-100A0221CC11}"/>
          </ac:graphicFrameMkLst>
        </pc:graphicFrameChg>
      </pc:sldChg>
    </pc:docChg>
  </pc:docChgLst>
  <pc:docChgLst>
    <pc:chgData name="Reid, Michelle (DPH)" userId="S::michelle.reid2@mass.gov::3afdc34b-dadf-4ab5-ad26-84f6332c48e3" providerId="AD" clId="Web-{12228504-ED4E-4265-B50B-4396E6012CE2}"/>
    <pc:docChg chg="modSld">
      <pc:chgData name="Reid, Michelle (DPH)" userId="S::michelle.reid2@mass.gov::3afdc34b-dadf-4ab5-ad26-84f6332c48e3" providerId="AD" clId="Web-{12228504-ED4E-4265-B50B-4396E6012CE2}" dt="2021-04-02T00:33:12.437" v="126"/>
      <pc:docMkLst>
        <pc:docMk/>
      </pc:docMkLst>
      <pc:sldChg chg="modSp">
        <pc:chgData name="Reid, Michelle (DPH)" userId="S::michelle.reid2@mass.gov::3afdc34b-dadf-4ab5-ad26-84f6332c48e3" providerId="AD" clId="Web-{12228504-ED4E-4265-B50B-4396E6012CE2}" dt="2021-04-02T00:33:12.437" v="126"/>
        <pc:sldMkLst>
          <pc:docMk/>
          <pc:sldMk cId="1776995749" sldId="274"/>
        </pc:sldMkLst>
        <pc:graphicFrameChg chg="mod modGraphic">
          <ac:chgData name="Reid, Michelle (DPH)" userId="S::michelle.reid2@mass.gov::3afdc34b-dadf-4ab5-ad26-84f6332c48e3" providerId="AD" clId="Web-{12228504-ED4E-4265-B50B-4396E6012CE2}" dt="2021-04-02T00:33:12.437" v="126"/>
          <ac:graphicFrameMkLst>
            <pc:docMk/>
            <pc:sldMk cId="1776995749" sldId="274"/>
            <ac:graphicFrameMk id="11" creationId="{0F3E1A96-2E42-40E1-A402-7FF2950B7EF0}"/>
          </ac:graphicFrameMkLst>
        </pc:graphicFrameChg>
      </pc:sldChg>
    </pc:docChg>
  </pc:docChgLst>
  <pc:docChgLst>
    <pc:chgData name="Michelle" userId="3afdc34b-dadf-4ab5-ad26-84f6332c48e3" providerId="ADAL" clId="{7C5FA483-8EE2-4EE2-8993-B27C24388461}"/>
    <pc:docChg chg="modSld">
      <pc:chgData name="Michelle" userId="3afdc34b-dadf-4ab5-ad26-84f6332c48e3" providerId="ADAL" clId="{7C5FA483-8EE2-4EE2-8993-B27C24388461}" dt="2021-04-01T22:06:54.964" v="29" actId="122"/>
      <pc:docMkLst>
        <pc:docMk/>
      </pc:docMkLst>
      <pc:sldChg chg="modSp mod">
        <pc:chgData name="Michelle" userId="3afdc34b-dadf-4ab5-ad26-84f6332c48e3" providerId="ADAL" clId="{7C5FA483-8EE2-4EE2-8993-B27C24388461}" dt="2021-04-01T16:40:17.828" v="2" actId="121"/>
        <pc:sldMkLst>
          <pc:docMk/>
          <pc:sldMk cId="1806575864" sldId="267"/>
        </pc:sldMkLst>
        <pc:graphicFrameChg chg="modGraphic">
          <ac:chgData name="Michelle" userId="3afdc34b-dadf-4ab5-ad26-84f6332c48e3" providerId="ADAL" clId="{7C5FA483-8EE2-4EE2-8993-B27C24388461}" dt="2021-04-01T16:40:17.828" v="2" actId="121"/>
          <ac:graphicFrameMkLst>
            <pc:docMk/>
            <pc:sldMk cId="1806575864" sldId="267"/>
            <ac:graphicFrameMk id="5" creationId="{A7DF9D62-E3BE-4E6C-93D2-9B56ACF2148B}"/>
          </ac:graphicFrameMkLst>
        </pc:graphicFrameChg>
      </pc:sldChg>
      <pc:sldChg chg="modSp mod">
        <pc:chgData name="Michelle" userId="3afdc34b-dadf-4ab5-ad26-84f6332c48e3" providerId="ADAL" clId="{7C5FA483-8EE2-4EE2-8993-B27C24388461}" dt="2021-04-01T22:06:27.171" v="27" actId="3064"/>
        <pc:sldMkLst>
          <pc:docMk/>
          <pc:sldMk cId="2692492634" sldId="268"/>
        </pc:sldMkLst>
        <pc:graphicFrameChg chg="modGraphic">
          <ac:chgData name="Michelle" userId="3afdc34b-dadf-4ab5-ad26-84f6332c48e3" providerId="ADAL" clId="{7C5FA483-8EE2-4EE2-8993-B27C24388461}" dt="2021-04-01T22:06:27.171" v="27" actId="3064"/>
          <ac:graphicFrameMkLst>
            <pc:docMk/>
            <pc:sldMk cId="2692492634" sldId="268"/>
            <ac:graphicFrameMk id="11" creationId="{92744045-DF14-4CCE-BA71-9B1B7F3FC193}"/>
          </ac:graphicFrameMkLst>
        </pc:graphicFrameChg>
      </pc:sldChg>
      <pc:sldChg chg="modSp mod">
        <pc:chgData name="Michelle" userId="3afdc34b-dadf-4ab5-ad26-84f6332c48e3" providerId="ADAL" clId="{7C5FA483-8EE2-4EE2-8993-B27C24388461}" dt="2021-04-01T16:42:22.376" v="3" actId="20577"/>
        <pc:sldMkLst>
          <pc:docMk/>
          <pc:sldMk cId="2321371490" sldId="269"/>
        </pc:sldMkLst>
        <pc:graphicFrameChg chg="modGraphic">
          <ac:chgData name="Michelle" userId="3afdc34b-dadf-4ab5-ad26-84f6332c48e3" providerId="ADAL" clId="{7C5FA483-8EE2-4EE2-8993-B27C24388461}" dt="2021-04-01T16:42:22.376" v="3" actId="20577"/>
          <ac:graphicFrameMkLst>
            <pc:docMk/>
            <pc:sldMk cId="2321371490" sldId="269"/>
            <ac:graphicFrameMk id="8" creationId="{785F5116-8A2B-48E4-A4AC-832746306D59}"/>
          </ac:graphicFrameMkLst>
        </pc:graphicFrameChg>
      </pc:sldChg>
      <pc:sldChg chg="modSp mod">
        <pc:chgData name="Michelle" userId="3afdc34b-dadf-4ab5-ad26-84f6332c48e3" providerId="ADAL" clId="{7C5FA483-8EE2-4EE2-8993-B27C24388461}" dt="2021-04-01T22:06:54.964" v="29" actId="122"/>
        <pc:sldMkLst>
          <pc:docMk/>
          <pc:sldMk cId="1776995749" sldId="274"/>
        </pc:sldMkLst>
        <pc:graphicFrameChg chg="modGraphic">
          <ac:chgData name="Michelle" userId="3afdc34b-dadf-4ab5-ad26-84f6332c48e3" providerId="ADAL" clId="{7C5FA483-8EE2-4EE2-8993-B27C24388461}" dt="2021-04-01T22:06:54.964" v="29" actId="122"/>
          <ac:graphicFrameMkLst>
            <pc:docMk/>
            <pc:sldMk cId="1776995749" sldId="274"/>
            <ac:graphicFrameMk id="11" creationId="{0F3E1A96-2E42-40E1-A402-7FF2950B7EF0}"/>
          </ac:graphicFrameMkLst>
        </pc:graphicFrameChg>
      </pc:sldChg>
      <pc:sldChg chg="modSp mod">
        <pc:chgData name="Michelle" userId="3afdc34b-dadf-4ab5-ad26-84f6332c48e3" providerId="ADAL" clId="{7C5FA483-8EE2-4EE2-8993-B27C24388461}" dt="2021-04-01T16:39:26.585" v="1" actId="1076"/>
        <pc:sldMkLst>
          <pc:docMk/>
          <pc:sldMk cId="1302456838" sldId="293"/>
        </pc:sldMkLst>
        <pc:spChg chg="mod">
          <ac:chgData name="Michelle" userId="3afdc34b-dadf-4ab5-ad26-84f6332c48e3" providerId="ADAL" clId="{7C5FA483-8EE2-4EE2-8993-B27C24388461}" dt="2021-04-01T16:39:25.643" v="0" actId="14100"/>
          <ac:spMkLst>
            <pc:docMk/>
            <pc:sldMk cId="1302456838" sldId="293"/>
            <ac:spMk id="2" creationId="{00000000-0000-0000-0000-000000000000}"/>
          </ac:spMkLst>
        </pc:spChg>
        <pc:spChg chg="mod">
          <ac:chgData name="Michelle" userId="3afdc34b-dadf-4ab5-ad26-84f6332c48e3" providerId="ADAL" clId="{7C5FA483-8EE2-4EE2-8993-B27C24388461}" dt="2021-04-01T16:39:26.585" v="1" actId="1076"/>
          <ac:spMkLst>
            <pc:docMk/>
            <pc:sldMk cId="1302456838" sldId="293"/>
            <ac:spMk id="3" creationId="{9771FB98-A3F6-48A1-A7B3-619C66E7F61A}"/>
          </ac:spMkLst>
        </pc:spChg>
      </pc:sldChg>
      <pc:sldChg chg="modSp mod">
        <pc:chgData name="Michelle" userId="3afdc34b-dadf-4ab5-ad26-84f6332c48e3" providerId="ADAL" clId="{7C5FA483-8EE2-4EE2-8993-B27C24388461}" dt="2021-04-01T22:06:42.052" v="28" actId="3064"/>
        <pc:sldMkLst>
          <pc:docMk/>
          <pc:sldMk cId="310562512" sldId="295"/>
        </pc:sldMkLst>
        <pc:graphicFrameChg chg="modGraphic">
          <ac:chgData name="Michelle" userId="3afdc34b-dadf-4ab5-ad26-84f6332c48e3" providerId="ADAL" clId="{7C5FA483-8EE2-4EE2-8993-B27C24388461}" dt="2021-04-01T22:06:42.052" v="28" actId="3064"/>
          <ac:graphicFrameMkLst>
            <pc:docMk/>
            <pc:sldMk cId="310562512" sldId="295"/>
            <ac:graphicFrameMk id="7" creationId="{605E144A-8B73-4509-B5A1-46BDBC4163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4/1/2021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2059534"/>
          </a:xfrm>
        </p:spPr>
        <p:txBody>
          <a:bodyPr/>
          <a:lstStyle/>
          <a:p>
            <a:pPr algn="ctr"/>
            <a:r>
              <a:rPr lang="en-US" sz="6000"/>
              <a:t>Vaccination Data Report</a:t>
            </a:r>
            <a:br>
              <a:rPr lang="en-US" sz="6000"/>
            </a:br>
            <a:r>
              <a:rPr lang="en-US" sz="6000"/>
              <a:t>Fall river</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87875542"/>
              </p:ext>
            </p:extLst>
          </p:nvPr>
        </p:nvGraphicFramePr>
        <p:xfrm>
          <a:off x="1219200" y="3850948"/>
          <a:ext cx="9737630" cy="1270211"/>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28083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527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solidFill>
                            <a:schemeClr val="tx1"/>
                          </a:solidFill>
                        </a:rPr>
                        <a:t>Fall River</a:t>
                      </a:r>
                      <a:r>
                        <a:rPr lang="en-US" sz="1800">
                          <a:solidFill>
                            <a:schemeClr val="tx1"/>
                          </a:solidFill>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4,854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24.5%</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853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431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682,915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215,739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83948" y="1156295"/>
            <a:ext cx="10641608" cy="2323713"/>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11.8</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31.6</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14.7</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a:t>
            </a:r>
            <a:r>
              <a:rPr lang="en-US" sz="2000">
                <a:solidFill>
                  <a:schemeClr val="bg2"/>
                </a:solidFill>
                <a:latin typeface="Segoe UI" panose="020B0502040204020203" pitchFamily="34" charset="0"/>
                <a:cs typeface="Segoe UI" panose="020B0502040204020203" pitchFamily="34" charset="0"/>
              </a:rPr>
              <a:t>Fall River</a:t>
            </a:r>
            <a:r>
              <a:rPr lang="en-US" sz="2000">
                <a:latin typeface="Segoe UI" panose="020B0502040204020203" pitchFamily="34" charset="0"/>
                <a:cs typeface="Segoe UI" panose="020B0502040204020203" pitchFamily="34" charset="0"/>
              </a:rPr>
              <a:t> Compared to Statewide as of 3/31/2021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50578" y="5866979"/>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a:t>
            </a:r>
            <a:r>
              <a:rPr lang="en-US" sz="2000">
                <a:solidFill>
                  <a:schemeClr val="bg2"/>
                </a:solidFill>
                <a:latin typeface="Segoe UI" panose="020B0502040204020203" pitchFamily="34" charset="0"/>
                <a:cs typeface="Segoe UI" panose="020B0502040204020203" pitchFamily="34" charset="0"/>
              </a:rPr>
              <a:t>Fall River</a:t>
            </a:r>
            <a:r>
              <a:rPr lang="en-US" sz="2000">
                <a:latin typeface="Segoe UI" panose="020B0502040204020203" pitchFamily="34" charset="0"/>
                <a:cs typeface="Segoe UI" panose="020B0502040204020203" pitchFamily="34" charset="0"/>
              </a:rPr>
              <a:t> Compared to Statewide as of 3/31/2021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5" y="1243268"/>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13.9</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507765200"/>
              </p:ext>
            </p:extLst>
          </p:nvPr>
        </p:nvGraphicFramePr>
        <p:xfrm>
          <a:off x="5884758" y="1268609"/>
          <a:ext cx="5951871" cy="1549794"/>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86290">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a:solidFill>
                            <a:schemeClr val="tx1"/>
                          </a:solidFill>
                        </a:rPr>
                        <a:t>Fall River</a:t>
                      </a:r>
                      <a:r>
                        <a:rPr lang="en-US" sz="1600">
                          <a:solidFill>
                            <a:schemeClr val="tx1"/>
                          </a:solidFill>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4,444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3,099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538,957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415,604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147831389"/>
              </p:ext>
            </p:extLst>
          </p:nvPr>
        </p:nvGraphicFramePr>
        <p:xfrm>
          <a:off x="179166" y="3560640"/>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1">
                          <a:solidFill>
                            <a:schemeClr val="tx1"/>
                          </a:solidFill>
                        </a:rPr>
                        <a:t>Fall River</a:t>
                      </a:r>
                      <a:r>
                        <a:rPr lang="en-US" sz="1300">
                          <a:solidFill>
                            <a:schemeClr val="tx1"/>
                          </a:solidFill>
                        </a:rPr>
                        <a:t> </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6,278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48,242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4972" y="5678291"/>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a:ln>
                  <a:noFill/>
                </a:ln>
                <a:solidFill>
                  <a:srgbClr val="FFFFFF"/>
                </a:solidFill>
                <a:effectLst/>
                <a:uLnTx/>
                <a:uFillTx/>
                <a:latin typeface="Calibri"/>
                <a:ea typeface="+mn-ea"/>
                <a:cs typeface="+mn-cs"/>
              </a:rPr>
              <a:t>nd</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a:t>
            </a:r>
            <a:r>
              <a:rPr lang="en-US" sz="2000">
                <a:solidFill>
                  <a:schemeClr val="bg2"/>
                </a:solidFill>
                <a:latin typeface="Segoe UI" panose="020B0502040204020203" pitchFamily="34" charset="0"/>
                <a:cs typeface="Segoe UI" panose="020B0502040204020203" pitchFamily="34" charset="0"/>
              </a:rPr>
              <a:t>Fall River</a:t>
            </a:r>
            <a:r>
              <a:rPr lang="en-US" sz="2000">
                <a:latin typeface="Segoe UI" panose="020B0502040204020203" pitchFamily="34" charset="0"/>
                <a:cs typeface="Segoe UI" panose="020B0502040204020203" pitchFamily="34" charset="0"/>
              </a:rPr>
              <a:t> Compared to Statewide as of 3/31/2021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200510" y="1149687"/>
            <a:ext cx="10772290" cy="2508379"/>
          </a:xfrm>
          <a:prstGeom prst="rect">
            <a:avLst/>
          </a:prstGeom>
          <a:noFill/>
        </p:spPr>
        <p:txBody>
          <a:bodyPr wrap="square" rtlCol="0">
            <a:spAutoFit/>
          </a:bodyPr>
          <a:lstStyle/>
          <a:p>
            <a:pPr>
              <a:spcBef>
                <a:spcPts val="600"/>
              </a:spcBef>
              <a:spcAft>
                <a:spcPts val="600"/>
              </a:spcAft>
            </a:pPr>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spcBef>
                <a:spcPts val="600"/>
              </a:spcBef>
              <a:spcAft>
                <a:spcPts val="600"/>
              </a:spcAft>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12.1</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44.7</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67.3</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  Groups that have met or exceeded the overall statewide average are shaded darker. </a:t>
            </a:r>
          </a:p>
          <a:p>
            <a:endParaRPr lang="en-US">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925340928"/>
              </p:ext>
            </p:extLst>
          </p:nvPr>
        </p:nvGraphicFramePr>
        <p:xfrm>
          <a:off x="810506" y="3792473"/>
          <a:ext cx="9681411" cy="125509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solidFill>
                            <a:schemeClr val="tx1"/>
                          </a:solidFill>
                        </a:rPr>
                        <a:t>Fall River</a:t>
                      </a:r>
                      <a:r>
                        <a:rPr lang="en-US" sz="1800">
                          <a:solidFill>
                            <a:schemeClr val="tx1"/>
                          </a:solidFill>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5,846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2,824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33.4%</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698,737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305,016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331,956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41341"/>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49338" y="1212890"/>
            <a:ext cx="11433061" cy="1169551"/>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19.2</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3965138384"/>
              </p:ext>
            </p:extLst>
          </p:nvPr>
        </p:nvGraphicFramePr>
        <p:xfrm>
          <a:off x="135767" y="4228680"/>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01207">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1">
                          <a:solidFill>
                            <a:schemeClr val="tx1"/>
                          </a:solidFill>
                        </a:rPr>
                        <a:t>Fall River</a:t>
                      </a:r>
                      <a:r>
                        <a:rPr lang="en-US" sz="1300">
                          <a:solidFill>
                            <a:schemeClr val="tx1"/>
                          </a:solidFill>
                        </a:rPr>
                        <a:t> </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66,175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977,643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4156862574"/>
              </p:ext>
            </p:extLst>
          </p:nvPr>
        </p:nvGraphicFramePr>
        <p:xfrm>
          <a:off x="2607624" y="2707287"/>
          <a:ext cx="6976752" cy="126492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a:solidFill>
                            <a:schemeClr val="tx1"/>
                          </a:solidFill>
                        </a:rPr>
                        <a:t>Fall River</a:t>
                      </a:r>
                      <a:r>
                        <a:rPr lang="en-US" sz="1600">
                          <a:solidFill>
                            <a:schemeClr val="tx1"/>
                          </a:solidFill>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4,362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801,901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516,588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17,220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a:t>
            </a:r>
            <a:r>
              <a:rPr lang="en-US" sz="2000">
                <a:solidFill>
                  <a:schemeClr val="bg2"/>
                </a:solidFill>
                <a:latin typeface="Segoe UI" panose="020B0502040204020203" pitchFamily="34" charset="0"/>
                <a:cs typeface="Segoe UI" panose="020B0502040204020203" pitchFamily="34" charset="0"/>
              </a:rPr>
              <a:t>Fall River</a:t>
            </a:r>
            <a:r>
              <a:rPr lang="en-US" sz="2000">
                <a:latin typeface="Segoe UI" panose="020B0502040204020203" pitchFamily="34" charset="0"/>
                <a:cs typeface="Segoe UI" panose="020B0502040204020203" pitchFamily="34" charset="0"/>
              </a:rPr>
              <a:t> Compared to Statewide as of 3/31/2021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10808" y="5735845"/>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575224112"/>
              </p:ext>
            </p:extLst>
          </p:nvPr>
        </p:nvGraphicFramePr>
        <p:xfrm>
          <a:off x="906556" y="2537389"/>
          <a:ext cx="10609726" cy="1341120"/>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solidFill>
                            <a:schemeClr val="tx1"/>
                          </a:solidFill>
                        </a:rPr>
                        <a:t>Fall River</a:t>
                      </a:r>
                      <a:r>
                        <a:rPr lang="en-US" sz="1800">
                          <a:solidFill>
                            <a:schemeClr val="tx1"/>
                          </a:solidFill>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1,152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476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676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0" y="5721333"/>
            <a:ext cx="12158798" cy="95410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a:t>
            </a:r>
            <a:r>
              <a:rPr lang="en-US" sz="2000">
                <a:solidFill>
                  <a:schemeClr val="bg2"/>
                </a:solidFill>
                <a:latin typeface="Segoe UI" panose="020B0502040204020203" pitchFamily="34" charset="0"/>
                <a:cs typeface="Segoe UI" panose="020B0502040204020203" pitchFamily="34" charset="0"/>
              </a:rPr>
              <a:t>Fall River</a:t>
            </a:r>
            <a:r>
              <a:rPr lang="en-US" sz="2000">
                <a:latin typeface="Segoe UI" panose="020B0502040204020203" pitchFamily="34" charset="0"/>
                <a:cs typeface="Segoe UI" panose="020B0502040204020203" pitchFamily="34" charset="0"/>
              </a:rPr>
              <a:t> Compared to Statewide as of 3/31/2021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sz="6000"/>
              <a:t>City/Town COVID-19 Burden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87532"/>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3/30/2021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0F3E1A96-2E42-40E1-A402-7FF2950B7EF0}"/>
              </a:ext>
            </a:extLst>
          </p:cNvPr>
          <p:cNvGraphicFramePr>
            <a:graphicFrameLocks noGrp="1"/>
          </p:cNvGraphicFramePr>
          <p:nvPr>
            <p:extLst>
              <p:ext uri="{D42A27DB-BD31-4B8C-83A1-F6EECF244321}">
                <p14:modId xmlns:p14="http://schemas.microsoft.com/office/powerpoint/2010/main" val="907766053"/>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(4/1/2021)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5,732 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64,123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987 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5,880 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707 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4,930 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808 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8,055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7,079 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1,296 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13,052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2,522 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476 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723 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4,217 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901 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7,424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2,770 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414 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5,040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12,568 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2,116 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2,541 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573 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9,844 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10,212 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16,171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3,676 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718 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6,569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4,154 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909 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6,923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6,943 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1,413 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2,075 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325 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3,801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6,188 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1,151 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10,002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10,159 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19,194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13,435 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2,295 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21,909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598,177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24,984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06057"/>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t>Fall River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Fall River</a:t>
            </a:r>
            <a:r>
              <a:rPr lang="en-US" sz="2800"/>
              <a:t> </a:t>
            </a:r>
            <a:r>
              <a:rPr lang="en-US" sz="2000" b="1"/>
              <a:t>and whether they have met or exceeded the statewide rate</a:t>
            </a:r>
          </a:p>
          <a:p>
            <a:pPr marL="457200" indent="-457200">
              <a:spcBef>
                <a:spcPts val="600"/>
              </a:spcBef>
              <a:spcAft>
                <a:spcPts val="600"/>
              </a:spcAft>
              <a:buFont typeface="+mj-lt"/>
              <a:buAutoNum type="arabicPeriod"/>
            </a:pPr>
            <a:r>
              <a:rPr lang="en-US" sz="2000" b="1"/>
              <a:t>The percentage of Fall River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Fall River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a:t>
            </a:r>
            <a:r>
              <a:rPr lang="en-US" sz="2000"/>
              <a:t> 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Fall River</a:t>
            </a:r>
            <a:r>
              <a:rPr lang="en-US" sz="2800"/>
              <a:t> </a:t>
            </a:r>
            <a:r>
              <a:rPr lang="en-US" sz="2000" b="1"/>
              <a:t>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461665"/>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3637228592"/>
              </p:ext>
            </p:extLst>
          </p:nvPr>
        </p:nvGraphicFramePr>
        <p:xfrm>
          <a:off x="130506" y="2399036"/>
          <a:ext cx="11655094" cy="1694200"/>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741863">
                <a:tc>
                  <a:txBody>
                    <a:bodyPr/>
                    <a:lstStyle/>
                    <a:p>
                      <a:pPr marL="0" marR="0" algn="ctr">
                        <a:spcBef>
                          <a:spcPts val="0"/>
                        </a:spcBef>
                        <a:spcAft>
                          <a:spcPts val="0"/>
                        </a:spcAft>
                      </a:pPr>
                      <a:r>
                        <a:rPr lang="en-US" sz="11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a:solidFill>
                            <a:schemeClr val="tx1"/>
                          </a:solidFill>
                        </a:rPr>
                        <a:t>Fall River</a:t>
                      </a:r>
                      <a:r>
                        <a:rPr lang="en-US" sz="1600">
                          <a:solidFill>
                            <a:schemeClr val="tx1"/>
                          </a:solidFill>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89,317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2,848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12,020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67,520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00881">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Fall River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a:latin typeface="Segoe UI" panose="020B0502040204020203" pitchFamily="34" charset="0"/>
              </a:rPr>
              <a:t>Total Doses and Dose Administration Rate/100,000 Population</a:t>
            </a:r>
            <a:br>
              <a:rPr lang="en-US" sz="2400">
                <a:latin typeface="Segoe UI" panose="020B0502040204020203" pitchFamily="34" charset="0"/>
              </a:rPr>
            </a:br>
            <a:r>
              <a:rPr lang="en-US" sz="2400">
                <a:latin typeface="Segoe UI" panose="020B0502040204020203" pitchFamily="34" charset="0"/>
              </a:rPr>
              <a:t>for </a:t>
            </a:r>
            <a:r>
              <a:rPr lang="en-US" sz="2400">
                <a:solidFill>
                  <a:schemeClr val="bg2"/>
                </a:solidFill>
                <a:latin typeface="Segoe UI" panose="020B0502040204020203" pitchFamily="34" charset="0"/>
                <a:cs typeface="Segoe UI" panose="020B0502040204020203" pitchFamily="34" charset="0"/>
              </a:rPr>
              <a:t>Fall River</a:t>
            </a:r>
            <a:r>
              <a:rPr lang="en-US" sz="2400">
                <a:latin typeface="Segoe UI" panose="020B0502040204020203" pitchFamily="34" charset="0"/>
              </a:rPr>
              <a:t> Compared to Statewide as of 3/31/2021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329291331"/>
              </p:ext>
            </p:extLst>
          </p:nvPr>
        </p:nvGraphicFramePr>
        <p:xfrm>
          <a:off x="1173852" y="3078480"/>
          <a:ext cx="9055735" cy="111252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2802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effectLst/>
                          <a:latin typeface="+mn-lt"/>
                        </a:rPr>
                        <a:t>Community</a:t>
                      </a:r>
                    </a:p>
                    <a:p>
                      <a:pPr marL="0" marR="0" algn="ctr">
                        <a:spcBef>
                          <a:spcPts val="0"/>
                        </a:spcBef>
                        <a:spcAft>
                          <a:spcPts val="0"/>
                        </a:spcAft>
                      </a:pPr>
                      <a:r>
                        <a:rPr lang="en-US" sz="1600">
                          <a:solidFill>
                            <a:schemeClr val="tx1"/>
                          </a:solidFill>
                          <a:effectLst/>
                          <a:latin typeface="+mn-lt"/>
                        </a:rPr>
                        <a:t> </a:t>
                      </a:r>
                      <a:endParaRPr lang="en-US" sz="16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56541">
                <a:tc>
                  <a:txBody>
                    <a:bodyPr/>
                    <a:lstStyle/>
                    <a:p>
                      <a:pPr marL="0" marR="0" algn="ctr">
                        <a:spcBef>
                          <a:spcPts val="0"/>
                        </a:spcBef>
                        <a:spcAft>
                          <a:spcPts val="0"/>
                        </a:spcAft>
                      </a:pPr>
                      <a:r>
                        <a:rPr lang="en-US" sz="1600" b="1">
                          <a:solidFill>
                            <a:schemeClr val="tx1"/>
                          </a:solidFill>
                        </a:rPr>
                        <a:t>Fall River</a:t>
                      </a:r>
                      <a:r>
                        <a:rPr lang="en-US" sz="2000">
                          <a:solidFill>
                            <a:schemeClr val="tx1"/>
                          </a:solidFill>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30,427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34,066.3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290169">
                <a:tc>
                  <a:txBody>
                    <a:bodyPr/>
                    <a:lstStyle/>
                    <a:p>
                      <a:pPr marL="0" marR="0" algn="ctr">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3,554,711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51,041.3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242040" y="1355050"/>
            <a:ext cx="11775959" cy="923330"/>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p>
          <a:p>
            <a:pPr marL="1200150" lvl="2" indent="-285750">
              <a:buFont typeface="Arial" panose="020B0604020202020204" pitchFamily="34" charset="0"/>
              <a:buChar char="•"/>
              <a:defRPr/>
            </a:pPr>
            <a:r>
              <a:rPr lang="en-US">
                <a:solidFill>
                  <a:prstClr val="black"/>
                </a:solidFill>
                <a:latin typeface="Calibri" panose="020F0502020204030204"/>
              </a:rPr>
              <a:t>Per-capita dose administration rate for Fall River</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51,041.3 per 100,000.</a:t>
            </a:r>
          </a:p>
          <a:p>
            <a:pPr marL="1200150" lvl="2" indent="-285750">
              <a:buFont typeface="Arial" panose="020B0604020202020204" pitchFamily="34" charset="0"/>
              <a:buChar char="•"/>
              <a:defRPr/>
            </a:pPr>
            <a:r>
              <a:rPr lang="en-US">
                <a:solidFill>
                  <a:prstClr val="black"/>
                </a:solidFill>
                <a:latin typeface="Calibri" panose="020F0502020204030204"/>
              </a:rPr>
              <a:t>Fall River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249913935"/>
              </p:ext>
            </p:extLst>
          </p:nvPr>
        </p:nvGraphicFramePr>
        <p:xfrm>
          <a:off x="334206" y="4017548"/>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solidFill>
                            <a:schemeClr val="tx1"/>
                          </a:solidFill>
                        </a:rPr>
                        <a:t>Fall River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7,780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12,052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971,336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1,335,709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0162" y="646680"/>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Fall River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33.1</a:t>
            </a:r>
            <a:r>
              <a:rPr lang="en-US" sz="1300" b="1">
                <a:solidFill>
                  <a:srgbClr val="5B9BD5">
                    <a:lumMod val="75000"/>
                  </a:srgbClr>
                </a:solidFill>
                <a:latin typeface="Calibri"/>
              </a:rPr>
              <a:t>%.</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Fall River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13.9</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Fall River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19.2</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300">
                <a:solidFill>
                  <a:srgbClr val="0F1C32"/>
                </a:solidFill>
                <a:latin typeface="Calibri"/>
              </a:rPr>
              <a:t>Fall River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4014386767"/>
              </p:ext>
            </p:extLst>
          </p:nvPr>
        </p:nvGraphicFramePr>
        <p:xfrm>
          <a:off x="3132311" y="2450605"/>
          <a:ext cx="5927376" cy="112776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solidFill>
                            <a:schemeClr val="tx1"/>
                          </a:solidFill>
                        </a:rPr>
                        <a:t>Fall River</a:t>
                      </a:r>
                      <a:r>
                        <a:rPr lang="en-US" sz="1800">
                          <a:solidFill>
                            <a:schemeClr val="tx1"/>
                          </a:solidFill>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19,832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2,307,045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a:t>
            </a:r>
            <a:r>
              <a:rPr lang="en-US" sz="2000">
                <a:solidFill>
                  <a:schemeClr val="bg2"/>
                </a:solidFill>
                <a:latin typeface="Segoe UI" panose="020B0502040204020203" pitchFamily="34" charset="0"/>
                <a:cs typeface="Segoe UI" panose="020B0502040204020203" pitchFamily="34" charset="0"/>
              </a:rPr>
              <a:t>Fall River</a:t>
            </a:r>
            <a:r>
              <a:rPr lang="en-US" sz="2000">
                <a:latin typeface="Segoe UI" panose="020B0502040204020203" pitchFamily="34" charset="0"/>
              </a:rPr>
              <a:t> Compared to Statewide as of </a:t>
            </a:r>
            <a:r>
              <a:rPr lang="en-US" sz="2000">
                <a:solidFill>
                  <a:schemeClr val="bg1">
                    <a:lumMod val="95000"/>
                  </a:schemeClr>
                </a:solidFill>
                <a:latin typeface="Segoe UI" panose="020B0502040204020203" pitchFamily="34" charset="0"/>
              </a:rPr>
              <a:t>3/31/2021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B66A7703-1EA3-40C9-9EC0-67DB371E98D2}"/>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3/31/2021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a:ln>
                  <a:noFill/>
                </a:ln>
                <a:solidFill>
                  <a:srgbClr val="FFFFFF"/>
                </a:solidFill>
                <a:effectLst/>
                <a:uLnTx/>
                <a:uFillTx/>
                <a:latin typeface="Calibri"/>
                <a:ea typeface="+mn-ea"/>
                <a:cs typeface="+mn-cs"/>
              </a:rPr>
              <a:t> </a:t>
            </a:r>
            <a:r>
              <a:rPr kumimoji="0" lang="en-US" sz="2000" b="0" i="0" u="none" strike="noStrike" kern="1200" cap="none" spc="0" normalizeH="0" baseline="0" noProof="0">
                <a:ln>
                  <a:noFill/>
                </a:ln>
                <a:solidFill>
                  <a:srgbClr val="FFFFFF"/>
                </a:solidFill>
                <a:effectLst/>
                <a:uLnTx/>
                <a:uFillTx/>
                <a:latin typeface="Calibri"/>
                <a:ea typeface="+mn-ea"/>
                <a:cs typeface="+mn-cs"/>
              </a:rPr>
              <a:t>(1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1" y="0"/>
            <a:ext cx="11300636"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a:t>
            </a:r>
            <a:r>
              <a:rPr lang="en-US" sz="2000" dirty="0">
                <a:solidFill>
                  <a:schemeClr val="bg2"/>
                </a:solidFill>
                <a:latin typeface="Segoe UI" panose="020B0502040204020203" pitchFamily="34" charset="0"/>
                <a:cs typeface="Segoe UI" panose="020B0502040204020203" pitchFamily="34" charset="0"/>
              </a:rPr>
              <a:t>Fall River</a:t>
            </a:r>
            <a:r>
              <a:rPr lang="en-US" sz="2000" dirty="0">
                <a:latin typeface="Segoe UI" panose="020B0502040204020203" pitchFamily="34" charset="0"/>
                <a:cs typeface="Segoe UI" panose="020B0502040204020203" pitchFamily="34" charset="0"/>
              </a:rPr>
              <a:t> Compared to Statewide as of 3/31/2021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70062" y="1194324"/>
            <a:ext cx="10945654" cy="2369880"/>
          </a:xfrm>
          <a:prstGeom prst="rect">
            <a:avLst/>
          </a:prstGeom>
          <a:noFill/>
        </p:spPr>
        <p:txBody>
          <a:bodyPr wrap="square" rtlCol="0">
            <a:spAutoFit/>
          </a:bodyPr>
          <a:lstStyle/>
          <a:p>
            <a:r>
              <a:rPr lang="en-US" sz="1800"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                                                                                                                                                                                                                                </a:t>
            </a:r>
            <a:endParaRPr lang="en-US" sz="2000" b="1">
              <a:solidFill>
                <a:srgbClr val="5B9BD5">
                  <a:lumMod val="75000"/>
                </a:srgbClr>
              </a:solidFill>
              <a:latin typeface="Calibri"/>
            </a:endParaRPr>
          </a:p>
          <a:p>
            <a:pPr marL="1200150" lvl="2" indent="-285750">
              <a:buFont typeface="Arial" panose="020B0604020202020204" pitchFamily="34" charset="0"/>
              <a:buChar char="•"/>
            </a:pPr>
            <a:r>
              <a:rPr lang="en-US" sz="2000" b="1">
                <a:solidFill>
                  <a:srgbClr val="5B9BD5">
                    <a:lumMod val="75000"/>
                  </a:srgbClr>
                </a:solidFill>
                <a:latin typeface="Calibri"/>
              </a:rPr>
              <a:t> 23.9% </a:t>
            </a:r>
            <a:r>
              <a:rPr lang="en-US" sz="1600" b="1">
                <a:solidFill>
                  <a:srgbClr val="0F1C32"/>
                </a:solidFill>
                <a:latin typeface="Calibri"/>
              </a:rPr>
              <a:t>for ages 0-64</a:t>
            </a:r>
            <a:endParaRPr lang="en-US" sz="1600" b="1">
              <a:solidFill>
                <a:srgbClr val="5B9BD5">
                  <a:lumMod val="75000"/>
                </a:srgbClr>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76.3% </a:t>
            </a:r>
            <a:r>
              <a:rPr lang="en-US" sz="1600"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82.0%</a:t>
            </a:r>
            <a:r>
              <a:rPr lang="en-US" sz="2000" b="1">
                <a:solidFill>
                  <a:srgbClr val="0F1C32"/>
                </a:solidFill>
                <a:latin typeface="Calibri"/>
              </a:rPr>
              <a:t> </a:t>
            </a:r>
            <a:r>
              <a:rPr lang="en-US" sz="1600" b="1">
                <a:solidFill>
                  <a:srgbClr val="0F1C32"/>
                </a:solidFill>
                <a:latin typeface="Calibri"/>
              </a:rPr>
              <a:t>for ages 75+</a:t>
            </a:r>
            <a:endParaRPr lang="en-US" sz="1600"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3665030105"/>
              </p:ext>
            </p:extLst>
          </p:nvPr>
        </p:nvGraphicFramePr>
        <p:xfrm>
          <a:off x="982055" y="3797831"/>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solidFill>
                            <a:schemeClr val="tx1"/>
                          </a:solidFill>
                        </a:rPr>
                        <a:t>Fall River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10,700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57.9%</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4,235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1,381,652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520,755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404,638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613"/>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195515988"/>
              </p:ext>
            </p:extLst>
          </p:nvPr>
        </p:nvGraphicFramePr>
        <p:xfrm>
          <a:off x="138163" y="3980864"/>
          <a:ext cx="11915672" cy="1536748"/>
        </p:xfrm>
        <a:graphic>
          <a:graphicData uri="http://schemas.openxmlformats.org/drawingml/2006/table">
            <a:tbl>
              <a:tblPr firstRow="1" firstCol="1" bandRow="1">
                <a:tableStyleId>{5C22544A-7EE6-4342-B048-85BDC9FD1C3A}</a:tableStyleId>
              </a:tblPr>
              <a:tblGrid>
                <a:gridCol w="1078965">
                  <a:extLst>
                    <a:ext uri="{9D8B030D-6E8A-4147-A177-3AD203B41FA5}">
                      <a16:colId xmlns:a16="http://schemas.microsoft.com/office/drawing/2014/main" val="4075951014"/>
                    </a:ext>
                  </a:extLst>
                </a:gridCol>
                <a:gridCol w="530292">
                  <a:extLst>
                    <a:ext uri="{9D8B030D-6E8A-4147-A177-3AD203B41FA5}">
                      <a16:colId xmlns:a16="http://schemas.microsoft.com/office/drawing/2014/main" val="3719797945"/>
                    </a:ext>
                  </a:extLst>
                </a:gridCol>
                <a:gridCol w="821980">
                  <a:extLst>
                    <a:ext uri="{9D8B030D-6E8A-4147-A177-3AD203B41FA5}">
                      <a16:colId xmlns:a16="http://schemas.microsoft.com/office/drawing/2014/main" val="2111895905"/>
                    </a:ext>
                  </a:extLst>
                </a:gridCol>
                <a:gridCol w="593281">
                  <a:extLst>
                    <a:ext uri="{9D8B030D-6E8A-4147-A177-3AD203B41FA5}">
                      <a16:colId xmlns:a16="http://schemas.microsoft.com/office/drawing/2014/main" val="1228260744"/>
                    </a:ext>
                  </a:extLst>
                </a:gridCol>
                <a:gridCol w="851719">
                  <a:extLst>
                    <a:ext uri="{9D8B030D-6E8A-4147-A177-3AD203B41FA5}">
                      <a16:colId xmlns:a16="http://schemas.microsoft.com/office/drawing/2014/main" val="3870552715"/>
                    </a:ext>
                  </a:extLst>
                </a:gridCol>
                <a:gridCol w="680375">
                  <a:extLst>
                    <a:ext uri="{9D8B030D-6E8A-4147-A177-3AD203B41FA5}">
                      <a16:colId xmlns:a16="http://schemas.microsoft.com/office/drawing/2014/main" val="2196486683"/>
                    </a:ext>
                  </a:extLst>
                </a:gridCol>
                <a:gridCol w="831900">
                  <a:extLst>
                    <a:ext uri="{9D8B030D-6E8A-4147-A177-3AD203B41FA5}">
                      <a16:colId xmlns:a16="http://schemas.microsoft.com/office/drawing/2014/main" val="2808071338"/>
                    </a:ext>
                  </a:extLst>
                </a:gridCol>
                <a:gridCol w="487942">
                  <a:extLst>
                    <a:ext uri="{9D8B030D-6E8A-4147-A177-3AD203B41FA5}">
                      <a16:colId xmlns:a16="http://schemas.microsoft.com/office/drawing/2014/main" val="2266782108"/>
                    </a:ext>
                  </a:extLst>
                </a:gridCol>
                <a:gridCol w="791906">
                  <a:extLst>
                    <a:ext uri="{9D8B030D-6E8A-4147-A177-3AD203B41FA5}">
                      <a16:colId xmlns:a16="http://schemas.microsoft.com/office/drawing/2014/main" val="1400057223"/>
                    </a:ext>
                  </a:extLst>
                </a:gridCol>
                <a:gridCol w="559934">
                  <a:extLst>
                    <a:ext uri="{9D8B030D-6E8A-4147-A177-3AD203B41FA5}">
                      <a16:colId xmlns:a16="http://schemas.microsoft.com/office/drawing/2014/main" val="607151320"/>
                    </a:ext>
                  </a:extLst>
                </a:gridCol>
                <a:gridCol w="807905">
                  <a:extLst>
                    <a:ext uri="{9D8B030D-6E8A-4147-A177-3AD203B41FA5}">
                      <a16:colId xmlns:a16="http://schemas.microsoft.com/office/drawing/2014/main" val="1732447710"/>
                    </a:ext>
                  </a:extLst>
                </a:gridCol>
                <a:gridCol w="571494">
                  <a:extLst>
                    <a:ext uri="{9D8B030D-6E8A-4147-A177-3AD203B41FA5}">
                      <a16:colId xmlns:a16="http://schemas.microsoft.com/office/drawing/2014/main" val="1497268532"/>
                    </a:ext>
                  </a:extLst>
                </a:gridCol>
                <a:gridCol w="700353">
                  <a:extLst>
                    <a:ext uri="{9D8B030D-6E8A-4147-A177-3AD203B41FA5}">
                      <a16:colId xmlns:a16="http://schemas.microsoft.com/office/drawing/2014/main" val="743602275"/>
                    </a:ext>
                  </a:extLst>
                </a:gridCol>
                <a:gridCol w="749365">
                  <a:extLst>
                    <a:ext uri="{9D8B030D-6E8A-4147-A177-3AD203B41FA5}">
                      <a16:colId xmlns:a16="http://schemas.microsoft.com/office/drawing/2014/main" val="1994207196"/>
                    </a:ext>
                  </a:extLst>
                </a:gridCol>
                <a:gridCol w="799904">
                  <a:extLst>
                    <a:ext uri="{9D8B030D-6E8A-4147-A177-3AD203B41FA5}">
                      <a16:colId xmlns:a16="http://schemas.microsoft.com/office/drawing/2014/main" val="3921377560"/>
                    </a:ext>
                  </a:extLst>
                </a:gridCol>
                <a:gridCol w="563632">
                  <a:extLst>
                    <a:ext uri="{9D8B030D-6E8A-4147-A177-3AD203B41FA5}">
                      <a16:colId xmlns:a16="http://schemas.microsoft.com/office/drawing/2014/main" val="3578839088"/>
                    </a:ext>
                  </a:extLst>
                </a:gridCol>
                <a:gridCol w="494725">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a:solidFill>
                            <a:schemeClr val="tx1"/>
                          </a:solidFill>
                        </a:rPr>
                        <a:t>Fall River</a:t>
                      </a:r>
                      <a:r>
                        <a:rPr lang="en-US" sz="1400">
                          <a:solidFill>
                            <a:schemeClr val="tx1"/>
                          </a:solidFill>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15,950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113,614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127,540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40,055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a:solidFill>
                            <a:srgbClr val="000000"/>
                          </a:solidFill>
                          <a:effectLst/>
                          <a:latin typeface="Calibri" panose="020F0502020204030204" pitchFamily="34" charset="0"/>
                        </a:rPr>
                        <a:t>    1,668,492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7022385"/>
              </p:ext>
            </p:extLst>
          </p:nvPr>
        </p:nvGraphicFramePr>
        <p:xfrm>
          <a:off x="2498121" y="2286624"/>
          <a:ext cx="7195756" cy="143934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81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solidFill>
                            <a:schemeClr val="tx1"/>
                          </a:solidFill>
                        </a:rPr>
                        <a:t>Fall River</a:t>
                      </a:r>
                      <a:r>
                        <a:rPr lang="en-US" sz="1800">
                          <a:solidFill>
                            <a:schemeClr val="tx1"/>
                          </a:solidFill>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11,850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7,461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7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932,192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46577"/>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1600" b="1">
                <a:solidFill>
                  <a:srgbClr val="5B9BD5">
                    <a:lumMod val="75000"/>
                  </a:srgbClr>
                </a:solidFill>
                <a:latin typeface="Calibri"/>
              </a:rPr>
              <a:t>33.1%.</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a:t>
            </a:r>
            <a:r>
              <a:rPr lang="en-US" sz="2000">
                <a:solidFill>
                  <a:schemeClr val="bg2"/>
                </a:solidFill>
                <a:latin typeface="Segoe UI" panose="020B0502040204020203" pitchFamily="34" charset="0"/>
                <a:cs typeface="Segoe UI" panose="020B0502040204020203" pitchFamily="34" charset="0"/>
              </a:rPr>
              <a:t>Fall River</a:t>
            </a:r>
            <a:r>
              <a:rPr lang="en-US" sz="2000">
                <a:latin typeface="Segoe UI" panose="020B0502040204020203" pitchFamily="34" charset="0"/>
                <a:cs typeface="Segoe UI" panose="020B0502040204020203" pitchFamily="34" charset="0"/>
              </a:rPr>
              <a:t> Compared to Statewide as of 3/31/2021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51088" y="5692657"/>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0C144B9-304B-498B-82A7-F083E5B0E1C8}"/>
</file>

<file path=customXml/itemProps2.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3.xml><?xml version="1.0" encoding="utf-8"?>
<ds:datastoreItem xmlns:ds="http://schemas.openxmlformats.org/officeDocument/2006/customXml" ds:itemID="{28F66196-D198-45E7-B220-75B766ED04E5}">
  <ds:schemaRefs>
    <ds:schemaRef ds:uri="http://purl.org/dc/dcmitype/"/>
    <ds:schemaRef ds:uri="http://schemas.microsoft.com/office/2006/documentManagement/types"/>
    <ds:schemaRef ds:uri="http://www.w3.org/XML/1998/namespace"/>
    <ds:schemaRef ds:uri="http://purl.org/dc/elements/1.1/"/>
    <ds:schemaRef ds:uri="http://purl.org/dc/terms/"/>
    <ds:schemaRef ds:uri="http://schemas.microsoft.com/office/infopath/2007/PartnerControls"/>
    <ds:schemaRef ds:uri="http://schemas.openxmlformats.org/package/2006/metadata/core-properties"/>
    <ds:schemaRef ds:uri="acf54e11-0fc9-471c-b6ed-0b00911b414f"/>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1</TotalTime>
  <Words>3596</Words>
  <Application>Microsoft Office PowerPoint</Application>
  <PresentationFormat>Widescreen</PresentationFormat>
  <Paragraphs>768</Paragraphs>
  <Slides>20</Slides>
  <Notes>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Fall river</vt:lpstr>
      <vt:lpstr>Fall River – Benchmarks</vt:lpstr>
      <vt:lpstr>PowerPoint Presentation</vt:lpstr>
      <vt:lpstr>Vaccine Administration </vt:lpstr>
      <vt:lpstr>Total Doses and Dose Administration Rate/100,000 Population for Fall River Compared to Statewide as of 3/31/2021</vt:lpstr>
      <vt:lpstr>Count and Percentage of Population for First Dose, Partially, and Fully Vaccinated for Fall River Compared to Statewide as of 3/31/2021</vt:lpstr>
      <vt:lpstr>First Dose</vt:lpstr>
      <vt:lpstr>Counts and Percentages of Population with a First Dose by Demographics for Fall River Compared to Statewide as of 3/31/2021  contd.</vt:lpstr>
      <vt:lpstr>Counts and Percentages of Population with a First Dose by Demographics for Fall River Compared to Statewide as of 3/31/2021 </vt:lpstr>
      <vt:lpstr>Partially vaccinated</vt:lpstr>
      <vt:lpstr>Counts and Percentages of Population Partially Vaccinated by Demographics for Fall River Compared to Statewide as of 3/31/2021 contd.</vt:lpstr>
      <vt:lpstr>Counts and Percentages of Population Partially Vaccinated by Demographics for Fall River Compared to Statewide as of 3/31/2021</vt:lpstr>
      <vt:lpstr>Fully vaccinated</vt:lpstr>
      <vt:lpstr>Counts and Percentages of Population Fully Vaccinated by Demographics for Fall River Compared to Statewide as of 3/31/2021 contd. </vt:lpstr>
      <vt:lpstr>Counts and Percentages of Population Fully Vaccinated by Demographics for Fall River Compared to Statewide as of 3/31/2021</vt:lpstr>
      <vt:lpstr>Missing Race/Ethnicity Count and Percentage of Population Vaccinated for Fall River Compared to Statewide as of 3/31/2021</vt:lpstr>
      <vt:lpstr>City/Town COVID-19 Burden </vt:lpstr>
      <vt:lpstr>COVID-19 Case Counts and Rates for 20 Prioritized Communities</vt:lpstr>
      <vt:lpstr>Background </vt:lpstr>
      <vt:lpstr> Profile of Fall River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Michelle</cp:lastModifiedBy>
  <cp:revision>3</cp:revision>
  <dcterms:created xsi:type="dcterms:W3CDTF">2021-02-06T16:00:27Z</dcterms:created>
  <dcterms:modified xsi:type="dcterms:W3CDTF">2021-04-02T00:33:23Z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