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9FD"/>
    <a:srgbClr val="F0F3FA"/>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AFADFB-9366-4053-9840-07305FA9D532}" v="2" dt="2021-04-08T14:39:56.509"/>
    <p1510:client id="{6ADF5979-396A-47C4-A082-0307659EF5B5}" v="8" dt="2021-04-08T14:39:26.936"/>
    <p1510:client id="{DA82EBB0-A1C9-4930-9C4D-3AEBE2F5754E}" v="2" dt="2021-04-09T13:19:55.60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bert, Stefanie (DPH)" userId="S::stefanie.albert2@mass.gov::1fd7a82a-328a-44e4-aa6b-f75e2f5d88ee" providerId="AD" clId="Web-{6ADF5979-396A-47C4-A082-0307659EF5B5}"/>
    <pc:docChg chg="modSld">
      <pc:chgData name="Albert, Stefanie (DPH)" userId="S::stefanie.albert2@mass.gov::1fd7a82a-328a-44e4-aa6b-f75e2f5d88ee" providerId="AD" clId="Web-{6ADF5979-396A-47C4-A082-0307659EF5B5}" dt="2021-04-08T14:39:25.686" v="3" actId="20577"/>
      <pc:docMkLst>
        <pc:docMk/>
      </pc:docMkLst>
      <pc:sldChg chg="modSp">
        <pc:chgData name="Albert, Stefanie (DPH)" userId="S::stefanie.albert2@mass.gov::1fd7a82a-328a-44e4-aa6b-f75e2f5d88ee" providerId="AD" clId="Web-{6ADF5979-396A-47C4-A082-0307659EF5B5}" dt="2021-04-08T14:39:25.686" v="3" actId="20577"/>
        <pc:sldMkLst>
          <pc:docMk/>
          <pc:sldMk cId="3437272428" sldId="266"/>
        </pc:sldMkLst>
        <pc:spChg chg="mod">
          <ac:chgData name="Albert, Stefanie (DPH)" userId="S::stefanie.albert2@mass.gov::1fd7a82a-328a-44e4-aa6b-f75e2f5d88ee" providerId="AD" clId="Web-{6ADF5979-396A-47C4-A082-0307659EF5B5}" dt="2021-04-08T14:39:25.686" v="3" actId="20577"/>
          <ac:spMkLst>
            <pc:docMk/>
            <pc:sldMk cId="3437272428" sldId="266"/>
            <ac:spMk id="3" creationId="{ED7907DD-4508-46A8-B98F-0FDEF5ED0337}"/>
          </ac:spMkLst>
        </pc:spChg>
      </pc:sldChg>
    </pc:docChg>
  </pc:docChgLst>
  <pc:docChgLst>
    <pc:chgData name="Reid, Michelle (DPH)" userId="3afdc34b-dadf-4ab5-ad26-84f6332c48e3" providerId="ADAL" clId="{41A2CEA9-F6CC-46CA-BA51-F5BE8271633D}"/>
    <pc:docChg chg="modSld">
      <pc:chgData name="Reid, Michelle (DPH)" userId="3afdc34b-dadf-4ab5-ad26-84f6332c48e3" providerId="ADAL" clId="{41A2CEA9-F6CC-46CA-BA51-F5BE8271633D}" dt="2021-04-08T17:10:04.830" v="2" actId="3064"/>
      <pc:docMkLst>
        <pc:docMk/>
      </pc:docMkLst>
      <pc:sldChg chg="modSp mod">
        <pc:chgData name="Reid, Michelle (DPH)" userId="3afdc34b-dadf-4ab5-ad26-84f6332c48e3" providerId="ADAL" clId="{41A2CEA9-F6CC-46CA-BA51-F5BE8271633D}" dt="2021-04-08T17:07:15.786" v="1" actId="13926"/>
        <pc:sldMkLst>
          <pc:docMk/>
          <pc:sldMk cId="3437272428" sldId="266"/>
        </pc:sldMkLst>
        <pc:spChg chg="mod">
          <ac:chgData name="Reid, Michelle (DPH)" userId="3afdc34b-dadf-4ab5-ad26-84f6332c48e3" providerId="ADAL" clId="{41A2CEA9-F6CC-46CA-BA51-F5BE8271633D}" dt="2021-04-08T17:07:15.786" v="1" actId="13926"/>
          <ac:spMkLst>
            <pc:docMk/>
            <pc:sldMk cId="3437272428" sldId="266"/>
            <ac:spMk id="3" creationId="{ED7907DD-4508-46A8-B98F-0FDEF5ED0337}"/>
          </ac:spMkLst>
        </pc:spChg>
      </pc:sldChg>
      <pc:sldChg chg="modSp mod">
        <pc:chgData name="Reid, Michelle (DPH)" userId="3afdc34b-dadf-4ab5-ad26-84f6332c48e3" providerId="ADAL" clId="{41A2CEA9-F6CC-46CA-BA51-F5BE8271633D}" dt="2021-04-08T17:07:01.008" v="0" actId="13926"/>
        <pc:sldMkLst>
          <pc:docMk/>
          <pc:sldMk cId="2887077757" sldId="292"/>
        </pc:sldMkLst>
        <pc:spChg chg="mod">
          <ac:chgData name="Reid, Michelle (DPH)" userId="3afdc34b-dadf-4ab5-ad26-84f6332c48e3" providerId="ADAL" clId="{41A2CEA9-F6CC-46CA-BA51-F5BE8271633D}" dt="2021-04-08T17:07:01.008" v="0" actId="13926"/>
          <ac:spMkLst>
            <pc:docMk/>
            <pc:sldMk cId="2887077757" sldId="292"/>
            <ac:spMk id="6" creationId="{1969D6DE-8958-4FC5-99C7-55A7F881A900}"/>
          </ac:spMkLst>
        </pc:spChg>
      </pc:sldChg>
      <pc:sldChg chg="modSp mod">
        <pc:chgData name="Reid, Michelle (DPH)" userId="3afdc34b-dadf-4ab5-ad26-84f6332c48e3" providerId="ADAL" clId="{41A2CEA9-F6CC-46CA-BA51-F5BE8271633D}" dt="2021-04-08T17:10:04.830" v="2" actId="3064"/>
        <pc:sldMkLst>
          <pc:docMk/>
          <pc:sldMk cId="310562512" sldId="295"/>
        </pc:sldMkLst>
        <pc:graphicFrameChg chg="modGraphic">
          <ac:chgData name="Reid, Michelle (DPH)" userId="3afdc34b-dadf-4ab5-ad26-84f6332c48e3" providerId="ADAL" clId="{41A2CEA9-F6CC-46CA-BA51-F5BE8271633D}" dt="2021-04-08T17:10:04.830" v="2" actId="3064"/>
          <ac:graphicFrameMkLst>
            <pc:docMk/>
            <pc:sldMk cId="310562512" sldId="295"/>
            <ac:graphicFrameMk id="7" creationId="{605E144A-8B73-4509-B5A1-46BDBC416354}"/>
          </ac:graphicFrameMkLst>
        </pc:graphicFrameChg>
      </pc:sldChg>
    </pc:docChg>
  </pc:docChgLst>
  <pc:docChgLst>
    <pc:chgData name="Coq, Arielle T (DPH)" userId="4aac495c-e6bc-4871-991b-5cbd029c71f4" providerId="ADAL" clId="{DA82EBB0-A1C9-4930-9C4D-3AEBE2F5754E}"/>
    <pc:docChg chg="modSld">
      <pc:chgData name="Coq, Arielle T (DPH)" userId="4aac495c-e6bc-4871-991b-5cbd029c71f4" providerId="ADAL" clId="{DA82EBB0-A1C9-4930-9C4D-3AEBE2F5754E}" dt="2021-04-09T13:19:55.601" v="1" actId="1076"/>
      <pc:docMkLst>
        <pc:docMk/>
      </pc:docMkLst>
      <pc:sldChg chg="addSp modSp mod">
        <pc:chgData name="Coq, Arielle T (DPH)" userId="4aac495c-e6bc-4871-991b-5cbd029c71f4" providerId="ADAL" clId="{DA82EBB0-A1C9-4930-9C4D-3AEBE2F5754E}" dt="2021-04-09T13:19:55.601" v="1" actId="1076"/>
        <pc:sldMkLst>
          <pc:docMk/>
          <pc:sldMk cId="1776995749" sldId="274"/>
        </pc:sldMkLst>
        <pc:graphicFrameChg chg="add mod">
          <ac:chgData name="Coq, Arielle T (DPH)" userId="4aac495c-e6bc-4871-991b-5cbd029c71f4" providerId="ADAL" clId="{DA82EBB0-A1C9-4930-9C4D-3AEBE2F5754E}" dt="2021-04-09T13:19:55.601" v="1" actId="1076"/>
          <ac:graphicFrameMkLst>
            <pc:docMk/>
            <pc:sldMk cId="1776995749" sldId="274"/>
            <ac:graphicFrameMk id="2" creationId="{C74C5ECD-3E40-427B-A47C-BB8FC8EEDA41}"/>
          </ac:graphicFrameMkLst>
        </pc:graphicFrameChg>
      </pc:sldChg>
    </pc:docChg>
  </pc:docChgLst>
  <pc:docChgLst>
    <pc:chgData name="Albert, Stefanie (DPH)" userId="S::stefanie.albert2@mass.gov::1fd7a82a-328a-44e4-aa6b-f75e2f5d88ee" providerId="AD" clId="Web-{18AFADFB-9366-4053-9840-07305FA9D532}"/>
    <pc:docChg chg="modSld">
      <pc:chgData name="Albert, Stefanie (DPH)" userId="S::stefanie.albert2@mass.gov::1fd7a82a-328a-44e4-aa6b-f75e2f5d88ee" providerId="AD" clId="Web-{18AFADFB-9366-4053-9840-07305FA9D532}" dt="2021-04-08T14:39:56.509" v="0" actId="20577"/>
      <pc:docMkLst>
        <pc:docMk/>
      </pc:docMkLst>
      <pc:sldChg chg="modSp">
        <pc:chgData name="Albert, Stefanie (DPH)" userId="S::stefanie.albert2@mass.gov::1fd7a82a-328a-44e4-aa6b-f75e2f5d88ee" providerId="AD" clId="Web-{18AFADFB-9366-4053-9840-07305FA9D532}" dt="2021-04-08T14:39:56.509" v="0" actId="20577"/>
        <pc:sldMkLst>
          <pc:docMk/>
          <pc:sldMk cId="559312720" sldId="262"/>
        </pc:sldMkLst>
        <pc:spChg chg="mod">
          <ac:chgData name="Albert, Stefanie (DPH)" userId="S::stefanie.albert2@mass.gov::1fd7a82a-328a-44e4-aa6b-f75e2f5d88ee" providerId="AD" clId="Web-{18AFADFB-9366-4053-9840-07305FA9D532}" dt="2021-04-08T14:39:56.509" v="0" actId="20577"/>
          <ac:spMkLst>
            <pc:docMk/>
            <pc:sldMk cId="559312720" sldId="262"/>
            <ac:spMk id="3" creationId="{7C89D56F-1856-4109-A075-603A8B022BF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First Dose (Partially) </a:t>
            </a:r>
          </a:p>
          <a:p>
            <a:endParaRPr lang="en-US"/>
          </a:p>
          <a:p>
            <a:r>
              <a:rPr lang="en-US"/>
              <a:t>First dose + </a:t>
            </a:r>
            <a:r>
              <a:rPr lang="en-US" err="1"/>
              <a:t>jj</a:t>
            </a:r>
            <a:r>
              <a:rPr lang="en-US"/>
              <a:t> (At least) – Own slide </a:t>
            </a:r>
          </a:p>
          <a:p>
            <a:endParaRPr lang="en-US"/>
          </a:p>
          <a:p>
            <a:r>
              <a:rPr lang="en-US"/>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Mention suppression </a:t>
            </a:r>
          </a:p>
          <a:p>
            <a:endParaRPr lang="en-US"/>
          </a:p>
          <a:p>
            <a:r>
              <a:rPr lang="en-US"/>
              <a:t>At least on dose </a:t>
            </a:r>
          </a:p>
          <a:p>
            <a:endParaRPr lang="en-US"/>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Second Dose + JJ </a:t>
            </a:r>
          </a:p>
          <a:p>
            <a:endParaRPr lang="en-US"/>
          </a:p>
          <a:p>
            <a:r>
              <a:rPr lang="en-US"/>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a:t>to learn more about career opportunities at DPH go to </a:t>
            </a:r>
            <a:r>
              <a:rPr lang="en-US" u="sng">
                <a:hlinkClick r:id="rId2"/>
              </a:rPr>
              <a:t>www.mass.gov/dph/careers</a:t>
            </a:r>
            <a:r>
              <a:rPr lang="en-US"/>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a:t>Massachusetts Department of Public Health       mass.gov/</a:t>
            </a:r>
            <a:r>
              <a:rPr lang="en-US" err="1"/>
              <a:t>dph</a:t>
            </a:r>
            <a:endParaRPr lang="en-US"/>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7219" y="1726253"/>
            <a:ext cx="10337562" cy="3230308"/>
          </a:xfrm>
        </p:spPr>
        <p:txBody>
          <a:bodyPr/>
          <a:lstStyle/>
          <a:p>
            <a:pPr algn="ctr"/>
            <a:r>
              <a:rPr lang="en-US" sz="6000"/>
              <a:t>Vaccination Data Report</a:t>
            </a:r>
            <a:br>
              <a:rPr lang="en-US" sz="6000"/>
            </a:br>
            <a:r>
              <a:rPr lang="en-US" sz="6000"/>
              <a:t>Fall River</a:t>
            </a:r>
            <a:br>
              <a:rPr lang="en-US" sz="6000"/>
            </a:br>
            <a:r>
              <a:rPr lang="en-US"/>
              <a:t>4/9/2021</a:t>
            </a:r>
            <a:endParaRPr lang="en-US" sz="600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a:latin typeface="Calibri"/>
              </a:rPr>
              <a:t>Anyone who has received only the 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689994452"/>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a:solidFill>
                            <a:srgbClr val="0F1C32"/>
                          </a:solidFill>
                          <a:latin typeface="+mn-lt"/>
                        </a:rPr>
                        <a:t>Fall River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5,946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18.9%</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786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24.0%</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a:solidFill>
                  <a:srgbClr val="0F1C32"/>
                </a:solidFill>
                <a:latin typeface="Calibri"/>
              </a:rPr>
              <a:t>Vaccine Administration Benchmark</a:t>
            </a:r>
            <a:endParaRPr lang="en-US">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 Group </a:t>
            </a:r>
            <a:r>
              <a:rPr lang="en-US">
                <a:solidFill>
                  <a:srgbClr val="0F1C32"/>
                </a:solidFill>
                <a:latin typeface="Calibri"/>
              </a:rPr>
              <a:t>who are</a:t>
            </a:r>
            <a:r>
              <a:rPr lang="en-US" b="1">
                <a:solidFill>
                  <a:srgbClr val="0F1C32"/>
                </a:solidFill>
                <a:latin typeface="Calibri"/>
              </a:rPr>
              <a:t> partially vaccinated</a:t>
            </a:r>
            <a:r>
              <a:rPr lang="en-US">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a:solidFill>
                  <a:srgbClr val="5B9BD5">
                    <a:lumMod val="75000"/>
                  </a:srgbClr>
                </a:solidFill>
                <a:latin typeface="Calibri"/>
              </a:rPr>
              <a:t>14.7</a:t>
            </a:r>
            <a:r>
              <a:rPr lang="en-US" b="1">
                <a:solidFill>
                  <a:srgbClr val="5B9BD5">
                    <a:lumMod val="75000"/>
                  </a:srgbClr>
                </a:solidFill>
                <a:latin typeface="Calibri"/>
              </a:rPr>
              <a:t>% </a:t>
            </a:r>
            <a:r>
              <a:rPr lang="en-US" b="1">
                <a:solidFill>
                  <a:srgbClr val="0F1C32"/>
                </a:solidFill>
                <a:latin typeface="Calibri"/>
              </a:rPr>
              <a:t>for ages 0-64</a:t>
            </a:r>
          </a:p>
          <a:p>
            <a:pPr marL="1657350" lvl="3" indent="-285750">
              <a:buFont typeface="Arial" panose="020B0604020202020204" pitchFamily="34" charset="0"/>
              <a:buChar char="•"/>
            </a:pPr>
            <a:r>
              <a:rPr lang="en-US" sz="2000" b="1">
                <a:solidFill>
                  <a:srgbClr val="5B9BD5">
                    <a:lumMod val="75000"/>
                  </a:srgbClr>
                </a:solidFill>
                <a:latin typeface="Calibri"/>
              </a:rPr>
              <a:t>24.0</a:t>
            </a:r>
            <a:r>
              <a:rPr lang="en-US" b="1">
                <a:solidFill>
                  <a:srgbClr val="5B9BD5">
                    <a:lumMod val="75000"/>
                  </a:srgbClr>
                </a:solidFill>
                <a:latin typeface="Calibri"/>
              </a:rPr>
              <a:t>% </a:t>
            </a:r>
            <a:r>
              <a:rPr lang="en-US" b="1">
                <a:solidFill>
                  <a:srgbClr val="0F1C32"/>
                </a:solidFill>
                <a:latin typeface="Calibri"/>
              </a:rPr>
              <a:t>for ages 65-74</a:t>
            </a:r>
          </a:p>
          <a:p>
            <a:pPr marL="1657350" lvl="3" indent="-285750">
              <a:buFont typeface="Arial" panose="020B0604020202020204" pitchFamily="34" charset="0"/>
              <a:buChar char="•"/>
            </a:pPr>
            <a:r>
              <a:rPr lang="en-US" sz="2000" b="1">
                <a:solidFill>
                  <a:srgbClr val="5B9BD5">
                    <a:lumMod val="75000"/>
                  </a:srgbClr>
                </a:solidFill>
                <a:latin typeface="Calibri"/>
              </a:rPr>
              <a:t>13.8</a:t>
            </a:r>
            <a:r>
              <a:rPr lang="en-US" b="1">
                <a:solidFill>
                  <a:srgbClr val="5B9BD5">
                    <a:lumMod val="75000"/>
                  </a:srgbClr>
                </a:solidFill>
                <a:latin typeface="Calibri"/>
              </a:rPr>
              <a:t>%</a:t>
            </a:r>
            <a:r>
              <a:rPr lang="en-US" b="1">
                <a:solidFill>
                  <a:srgbClr val="0F1C32"/>
                </a:solidFill>
                <a:latin typeface="Calibri"/>
              </a:rPr>
              <a:t> for ages 75+</a:t>
            </a: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spcBef>
                <a:spcPts val="600"/>
              </a:spcBef>
              <a:spcAft>
                <a:spcPts val="600"/>
              </a:spcAft>
            </a:pPr>
            <a:endParaRPr lang="en-US" sz="160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Fall River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Partially Vaccinated by Demographics for Fall River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a:solidFill>
                  <a:srgbClr val="0F1C32"/>
                </a:solidFill>
                <a:latin typeface="Calibri"/>
              </a:rPr>
              <a:t>Vaccine Administration Benchmark</a:t>
            </a:r>
          </a:p>
          <a:p>
            <a:pPr marL="285750" indent="-285750">
              <a:buFont typeface="Arial" panose="020B0604020202020204" pitchFamily="34" charset="0"/>
              <a:buChar char="•"/>
            </a:pPr>
            <a:r>
              <a:rPr lang="en-US">
                <a:solidFill>
                  <a:srgbClr val="0F1C32"/>
                </a:solidFill>
                <a:latin typeface="Calibri"/>
              </a:rPr>
              <a:t>Percentage of </a:t>
            </a:r>
            <a:r>
              <a:rPr lang="en-US" b="1">
                <a:solidFill>
                  <a:srgbClr val="0F1C32"/>
                </a:solidFill>
                <a:latin typeface="Calibri"/>
              </a:rPr>
              <a:t>Race/Ethnicity groups and Sex </a:t>
            </a:r>
            <a:r>
              <a:rPr lang="en-US">
                <a:solidFill>
                  <a:srgbClr val="0F1C32"/>
                </a:solidFill>
                <a:latin typeface="Calibri"/>
              </a:rPr>
              <a:t>that have been </a:t>
            </a:r>
            <a:r>
              <a:rPr lang="en-US" b="1">
                <a:solidFill>
                  <a:srgbClr val="0F1C32"/>
                </a:solidFill>
                <a:latin typeface="Calibri"/>
              </a:rPr>
              <a:t>partially vaccinated </a:t>
            </a:r>
            <a:r>
              <a:rPr lang="en-US">
                <a:solidFill>
                  <a:srgbClr val="0F1C32"/>
                </a:solidFill>
                <a:latin typeface="Calibri"/>
              </a:rPr>
              <a:t>and whether they have met or exceeded the overall state average of </a:t>
            </a:r>
            <a:r>
              <a:rPr lang="en-US" sz="2000" b="1">
                <a:solidFill>
                  <a:srgbClr val="5B9BD5">
                    <a:lumMod val="75000"/>
                  </a:srgbClr>
                </a:solidFill>
                <a:latin typeface="Calibri"/>
              </a:rPr>
              <a:t>15.5</a:t>
            </a:r>
            <a:r>
              <a:rPr lang="en-US" b="1">
                <a:solidFill>
                  <a:srgbClr val="5B9BD5">
                    <a:lumMod val="75000"/>
                  </a:srgbClr>
                </a:solidFill>
                <a:latin typeface="Calibri"/>
              </a:rPr>
              <a:t>%</a:t>
            </a:r>
            <a:r>
              <a:rPr lang="en-US">
                <a:solidFill>
                  <a:srgbClr val="0F1C32"/>
                </a:solidFill>
                <a:latin typeface="Calibri"/>
              </a:rPr>
              <a:t>.</a:t>
            </a:r>
          </a:p>
          <a:p>
            <a:pPr marL="285750"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864751436"/>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a:solidFill>
                            <a:srgbClr val="0F1C32"/>
                          </a:solidFill>
                          <a:latin typeface="+mn-l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4,638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3,496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801152861"/>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tx1"/>
                          </a:solidFill>
                          <a:effectLst/>
                          <a:latin typeface="+mn-lt"/>
                        </a:rPr>
                        <a:t>Community</a:t>
                      </a:r>
                      <a:r>
                        <a:rPr lang="en-US" sz="1200">
                          <a:solidFill>
                            <a:schemeClr val="tx1"/>
                          </a:solidFill>
                          <a:effectLst/>
                        </a:rPr>
                        <a:t> </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a:solidFill>
                            <a:srgbClr val="0F1C32"/>
                          </a:solidFill>
                          <a:latin typeface="+mn-lt"/>
                        </a:rPr>
                        <a:t>Fall River</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6,577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a:latin typeface="Calibri"/>
              </a:rPr>
              <a:t>Anyone who has received the 2</a:t>
            </a:r>
            <a:r>
              <a:rPr lang="en-US" sz="2000" baseline="30000">
                <a:latin typeface="Calibri"/>
              </a:rPr>
              <a:t>nd</a:t>
            </a:r>
            <a:r>
              <a:rPr lang="en-US" sz="2000">
                <a:latin typeface="Calibri"/>
              </a:rPr>
              <a:t> dose of </a:t>
            </a:r>
            <a:r>
              <a:rPr lang="en-US" sz="2000" err="1">
                <a:latin typeface="Calibri"/>
              </a:rPr>
              <a:t>Moderna</a:t>
            </a:r>
            <a:r>
              <a:rPr lang="en-US" sz="200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Fall River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by </a:t>
            </a:r>
            <a:r>
              <a:rPr lang="en-US" sz="1600" b="1">
                <a:solidFill>
                  <a:srgbClr val="0F1C32"/>
                </a:solidFill>
                <a:latin typeface="Calibri"/>
              </a:rPr>
              <a:t>Age Group </a:t>
            </a:r>
            <a:r>
              <a:rPr lang="en-US" sz="1600">
                <a:solidFill>
                  <a:srgbClr val="0F1C32"/>
                </a:solidFill>
                <a:latin typeface="Calibri"/>
              </a:rPr>
              <a:t>who are</a:t>
            </a:r>
            <a:r>
              <a:rPr lang="en-US" sz="1600" b="1">
                <a:solidFill>
                  <a:srgbClr val="0F1C32"/>
                </a:solidFill>
                <a:latin typeface="Calibri"/>
              </a:rPr>
              <a:t> fully vaccinated</a:t>
            </a:r>
            <a:r>
              <a:rPr lang="en-US" sz="160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a:solidFill>
                  <a:srgbClr val="5B9BD5">
                    <a:lumMod val="75000"/>
                  </a:srgbClr>
                </a:solidFill>
                <a:latin typeface="Calibri"/>
              </a:rPr>
              <a:t>14.5</a:t>
            </a:r>
            <a:r>
              <a:rPr lang="en-US" b="1">
                <a:solidFill>
                  <a:srgbClr val="5B9BD5">
                    <a:lumMod val="75000"/>
                  </a:srgbClr>
                </a:solidFill>
                <a:latin typeface="Calibri"/>
              </a:rPr>
              <a:t>% </a:t>
            </a:r>
            <a:r>
              <a:rPr lang="en-US" sz="1600" b="1">
                <a:solidFill>
                  <a:srgbClr val="0F1C32"/>
                </a:solidFill>
                <a:latin typeface="Calibri"/>
              </a:rPr>
              <a:t>for ages 0-64</a:t>
            </a:r>
          </a:p>
          <a:p>
            <a:pPr marL="1200150" lvl="2" indent="-285750">
              <a:buFont typeface="Arial" panose="020B0604020202020204" pitchFamily="34" charset="0"/>
              <a:buChar char="•"/>
            </a:pPr>
            <a:r>
              <a:rPr lang="en-US" sz="2000" b="1">
                <a:solidFill>
                  <a:srgbClr val="5B9BD5">
                    <a:lumMod val="75000"/>
                  </a:srgbClr>
                </a:solidFill>
                <a:latin typeface="Calibri"/>
              </a:rPr>
              <a:t>56.3</a:t>
            </a:r>
            <a:r>
              <a:rPr lang="en-US" b="1">
                <a:solidFill>
                  <a:srgbClr val="5B9BD5">
                    <a:lumMod val="75000"/>
                  </a:srgbClr>
                </a:solidFill>
                <a:latin typeface="Calibri"/>
              </a:rPr>
              <a:t>% </a:t>
            </a:r>
            <a:r>
              <a:rPr lang="en-US" sz="1600" b="1">
                <a:solidFill>
                  <a:srgbClr val="0F1C32"/>
                </a:solidFill>
                <a:latin typeface="Calibri"/>
              </a:rPr>
              <a:t>for ages 65-74</a:t>
            </a:r>
          </a:p>
          <a:p>
            <a:pPr marL="1200150" lvl="2" indent="-285750">
              <a:buFont typeface="Arial" panose="020B0604020202020204" pitchFamily="34" charset="0"/>
              <a:buChar char="•"/>
            </a:pPr>
            <a:r>
              <a:rPr lang="en-US" sz="2000" b="1">
                <a:solidFill>
                  <a:srgbClr val="5B9BD5">
                    <a:lumMod val="75000"/>
                  </a:srgbClr>
                </a:solidFill>
                <a:latin typeface="Calibri"/>
              </a:rPr>
              <a:t>69.8</a:t>
            </a:r>
            <a:r>
              <a:rPr lang="en-US" b="1">
                <a:solidFill>
                  <a:srgbClr val="5B9BD5">
                    <a:lumMod val="75000"/>
                  </a:srgbClr>
                </a:solidFill>
                <a:latin typeface="Calibri"/>
              </a:rPr>
              <a:t>%</a:t>
            </a:r>
            <a:r>
              <a:rPr lang="en-US" b="1">
                <a:solidFill>
                  <a:srgbClr val="0F1C32"/>
                </a:solidFill>
                <a:latin typeface="Calibri"/>
              </a:rPr>
              <a:t> </a:t>
            </a:r>
            <a:r>
              <a:rPr lang="en-US" sz="1600" b="1">
                <a:solidFill>
                  <a:srgbClr val="0F1C32"/>
                </a:solidFill>
                <a:latin typeface="Calibri"/>
              </a:rPr>
              <a:t>for ages 75+</a:t>
            </a:r>
            <a:endParaRPr lang="en-US" sz="1600">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a:p>
            <a:endParaRPr lang="en-US">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197927147"/>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a:solidFill>
                            <a:schemeClr val="tx1"/>
                          </a:solidFill>
                          <a:effectLst/>
                        </a:rPr>
                        <a:t>Community</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a:solidFill>
                            <a:srgbClr val="0F1C32"/>
                          </a:solidFill>
                          <a:latin typeface="+mn-lt"/>
                        </a:rPr>
                        <a:t>Fall River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7,357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3,713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43.9%</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3,581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b="1" u="sng">
              <a:solidFill>
                <a:srgbClr val="0F1C32"/>
              </a:solidFill>
              <a:latin typeface="Calibri"/>
            </a:endParaRPr>
          </a:p>
          <a:p>
            <a:pPr marL="742950" lvl="1" indent="-285750">
              <a:buFont typeface="Arial" panose="020B0604020202020204" pitchFamily="34" charset="0"/>
              <a:buChar char="•"/>
            </a:pPr>
            <a:r>
              <a:rPr lang="en-US" sz="1600">
                <a:solidFill>
                  <a:srgbClr val="0F1C32"/>
                </a:solidFill>
                <a:latin typeface="Calibri"/>
              </a:rPr>
              <a:t>Percentage of </a:t>
            </a:r>
            <a:r>
              <a:rPr lang="en-US" sz="1600" b="1">
                <a:solidFill>
                  <a:srgbClr val="0F1C32"/>
                </a:solidFill>
                <a:latin typeface="Calibri"/>
              </a:rPr>
              <a:t>Race/Ethnicity groups and Sex </a:t>
            </a:r>
            <a:r>
              <a:rPr lang="en-US" sz="1600">
                <a:solidFill>
                  <a:srgbClr val="0F1C32"/>
                </a:solidFill>
                <a:latin typeface="Calibri"/>
              </a:rPr>
              <a:t>that have been </a:t>
            </a:r>
            <a:r>
              <a:rPr lang="en-US" sz="1600" b="1">
                <a:solidFill>
                  <a:srgbClr val="0F1C32"/>
                </a:solidFill>
                <a:latin typeface="Calibri"/>
              </a:rPr>
              <a:t>fully vaccinated </a:t>
            </a:r>
            <a:r>
              <a:rPr lang="en-US" sz="1600">
                <a:solidFill>
                  <a:srgbClr val="0F1C32"/>
                </a:solidFill>
                <a:latin typeface="Calibri"/>
              </a:rPr>
              <a:t>and whether they have met or exceeded the overall state average of </a:t>
            </a:r>
            <a:r>
              <a:rPr lang="en-US" sz="2000" b="1">
                <a:solidFill>
                  <a:srgbClr val="5B9BD5">
                    <a:lumMod val="75000"/>
                  </a:srgbClr>
                </a:solidFill>
                <a:latin typeface="Calibri"/>
              </a:rPr>
              <a:t>22.6</a:t>
            </a:r>
            <a:r>
              <a:rPr lang="en-US" sz="1600" b="1">
                <a:solidFill>
                  <a:srgbClr val="5B9BD5">
                    <a:lumMod val="75000"/>
                  </a:srgbClr>
                </a:solidFill>
                <a:latin typeface="Calibri"/>
              </a:rPr>
              <a:t>%</a:t>
            </a:r>
            <a:r>
              <a:rPr lang="en-US" sz="1600">
                <a:solidFill>
                  <a:srgbClr val="0F1C32"/>
                </a:solidFill>
                <a:latin typeface="Calibri"/>
              </a:rPr>
              <a:t>.</a:t>
            </a:r>
          </a:p>
          <a:p>
            <a:pPr marL="742950" lvl="1" indent="-2857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3561270669"/>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a:solidFill>
                            <a:srgbClr val="0F1C32"/>
                          </a:solidFill>
                          <a:latin typeface="+mn-lt"/>
                        </a:rPr>
                        <a:t>Fall River</a:t>
                      </a:r>
                      <a:endPar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11,750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3234038070"/>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a:solidFill>
                            <a:schemeClr val="tx1"/>
                          </a:solidFill>
                          <a:effectLst/>
                        </a:rPr>
                        <a:t>Community</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a:solidFill>
                            <a:srgbClr val="0F1C32"/>
                          </a:solidFill>
                          <a:latin typeface="+mn-l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8,788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Fully Vaccinated by Demographics for Fall River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578821976"/>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a:solidFill>
                            <a:srgbClr val="0F1C32"/>
                          </a:solidFill>
                          <a:latin typeface="+mn-lt"/>
                        </a:rPr>
                        <a:t>Fall River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1,294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446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848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a:latin typeface="Segoe UI" panose="020B0502040204020203" pitchFamily="34" charset="0"/>
                <a:cs typeface="Segoe UI" panose="020B0502040204020203" pitchFamily="34" charset="0"/>
              </a:rPr>
              <a:t>Missing Race/Ethnicity Count and Percentage of Population Vaccinated for Fall River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a:t>City/Town COVID-19 Burden</a:t>
            </a:r>
            <a:br>
              <a:rPr lang="en-US"/>
            </a:br>
            <a:endParaRPr lang="en-US"/>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a:solidFill>
                  <a:prstClr val="black"/>
                </a:solidFill>
                <a:latin typeface="Calibri" panose="020F0502020204030204"/>
              </a:rPr>
              <a:t>City/Towns with highest burden</a:t>
            </a:r>
            <a:endParaRPr lang="en-US" sz="1600" b="1">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a:latin typeface="Arial" panose="020B0604020202020204" pitchFamily="34" charset="0"/>
              </a:rPr>
              <a:t>COVID-19 Case Counts and Rates for 20 Prioritized Communities</a:t>
            </a:r>
            <a:endParaRPr lang="en-US" sz="280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C74C5ECD-3E40-427B-A47C-BB8FC8EEDA41}"/>
              </a:ext>
            </a:extLst>
          </p:cNvPr>
          <p:cNvGraphicFramePr>
            <a:graphicFrameLocks noGrp="1"/>
          </p:cNvGraphicFramePr>
          <p:nvPr>
            <p:extLst>
              <p:ext uri="{D42A27DB-BD31-4B8C-83A1-F6EECF244321}">
                <p14:modId xmlns:p14="http://schemas.microsoft.com/office/powerpoint/2010/main" val="2796184468"/>
              </p:ext>
            </p:extLst>
          </p:nvPr>
        </p:nvGraphicFramePr>
        <p:xfrm>
          <a:off x="4297019" y="1039974"/>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609120939"/>
                    </a:ext>
                  </a:extLst>
                </a:gridCol>
                <a:gridCol w="1000158">
                  <a:extLst>
                    <a:ext uri="{9D8B030D-6E8A-4147-A177-3AD203B41FA5}">
                      <a16:colId xmlns:a16="http://schemas.microsoft.com/office/drawing/2014/main" val="2005000032"/>
                    </a:ext>
                  </a:extLst>
                </a:gridCol>
                <a:gridCol w="893840">
                  <a:extLst>
                    <a:ext uri="{9D8B030D-6E8A-4147-A177-3AD203B41FA5}">
                      <a16:colId xmlns:a16="http://schemas.microsoft.com/office/drawing/2014/main" val="2133784529"/>
                    </a:ext>
                  </a:extLst>
                </a:gridCol>
                <a:gridCol w="1077903">
                  <a:extLst>
                    <a:ext uri="{9D8B030D-6E8A-4147-A177-3AD203B41FA5}">
                      <a16:colId xmlns:a16="http://schemas.microsoft.com/office/drawing/2014/main" val="2825086910"/>
                    </a:ext>
                  </a:extLst>
                </a:gridCol>
                <a:gridCol w="1208320">
                  <a:extLst>
                    <a:ext uri="{9D8B030D-6E8A-4147-A177-3AD203B41FA5}">
                      <a16:colId xmlns:a16="http://schemas.microsoft.com/office/drawing/2014/main" val="1837607885"/>
                    </a:ext>
                  </a:extLst>
                </a:gridCol>
                <a:gridCol w="784825">
                  <a:extLst>
                    <a:ext uri="{9D8B030D-6E8A-4147-A177-3AD203B41FA5}">
                      <a16:colId xmlns:a16="http://schemas.microsoft.com/office/drawing/2014/main" val="2075867332"/>
                    </a:ext>
                  </a:extLst>
                </a:gridCol>
                <a:gridCol w="1730929">
                  <a:extLst>
                    <a:ext uri="{9D8B030D-6E8A-4147-A177-3AD203B41FA5}">
                      <a16:colId xmlns:a16="http://schemas.microsoft.com/office/drawing/2014/main" val="193851102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889292"/>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18343952"/>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9456152"/>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76520123"/>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75567482"/>
                  </a:ext>
                </a:extLst>
              </a:tr>
              <a:tr h="209140">
                <a:tc>
                  <a:txBody>
                    <a:bodyPr/>
                    <a:lstStyle/>
                    <a:p>
                      <a:pPr marL="0" marR="0" algn="ctr">
                        <a:spcBef>
                          <a:spcPts val="0"/>
                        </a:spcBef>
                        <a:spcAft>
                          <a:spcPts val="0"/>
                        </a:spcAft>
                      </a:pPr>
                      <a:r>
                        <a:rPr lang="en-US" sz="1200">
                          <a:solidFill>
                            <a:schemeClr val="tx1"/>
                          </a:solidFill>
                          <a:effectLst/>
                        </a:rPr>
                        <a:t>Fall River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582610830"/>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280920474"/>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076433152"/>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660689198"/>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3984666"/>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7518890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7082667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070689741"/>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240613566"/>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204390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06041245"/>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6735990"/>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3354137"/>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704723753"/>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970751169"/>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6042951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17798216"/>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a:t>Background</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a:t>Fall River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vert="horz" lIns="91440" tIns="45720" rIns="91440" bIns="45720" rtlCol="0" anchor="t">
            <a:normAutofit fontScale="70000" lnSpcReduction="20000"/>
          </a:bodyPr>
          <a:lstStyle/>
          <a:p>
            <a:pPr marL="0" indent="0">
              <a:spcBef>
                <a:spcPts val="600"/>
              </a:spcBef>
              <a:spcAft>
                <a:spcPts val="600"/>
              </a:spcAft>
              <a:buNone/>
            </a:pPr>
            <a:r>
              <a:rPr lang="en-US" sz="2900" u="sng"/>
              <a:t>Vaccine Administration</a:t>
            </a:r>
          </a:p>
          <a:p>
            <a:pPr marL="457200" indent="-457200">
              <a:spcBef>
                <a:spcPts val="600"/>
              </a:spcBef>
              <a:spcAft>
                <a:spcPts val="600"/>
              </a:spcAft>
              <a:buFont typeface="+mj-lt"/>
              <a:buAutoNum type="arabicPeriod"/>
            </a:pPr>
            <a:r>
              <a:rPr lang="en-US" sz="2000" b="1"/>
              <a:t>The per-capita dose administration rate (total doses) in Fall River</a:t>
            </a:r>
            <a:r>
              <a:rPr lang="en-US" sz="2800"/>
              <a:t> </a:t>
            </a:r>
            <a:r>
              <a:rPr lang="en-US" sz="2000" b="1"/>
              <a:t>and whether they have met or exceeded the statewide rate</a:t>
            </a:r>
          </a:p>
          <a:p>
            <a:pPr marL="457200" indent="-457200">
              <a:spcBef>
                <a:spcPts val="600"/>
              </a:spcBef>
              <a:spcAft>
                <a:spcPts val="600"/>
              </a:spcAft>
              <a:buFont typeface="+mj-lt"/>
              <a:buAutoNum type="arabicPeriod"/>
            </a:pPr>
            <a:r>
              <a:rPr lang="en-US" sz="2000" b="1"/>
              <a:t>The percentage of Fall River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received </a:t>
            </a:r>
            <a:r>
              <a:rPr lang="en-US" sz="2000" b="1"/>
              <a:t>a first dose </a:t>
            </a:r>
            <a:r>
              <a:rPr lang="en-US" sz="2000"/>
              <a:t>of vaccine and whether they have met or exceeded the </a:t>
            </a:r>
            <a:r>
              <a:rPr lang="en-US" sz="2000" b="1"/>
              <a:t>age-specific statewide averages </a:t>
            </a:r>
            <a:r>
              <a:rPr lang="en-US" sz="2000"/>
              <a:t>for 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received </a:t>
            </a:r>
            <a:r>
              <a:rPr lang="en-US" sz="2000" b="1"/>
              <a:t>a first dose </a:t>
            </a:r>
            <a:r>
              <a:rPr lang="en-US" sz="2000"/>
              <a:t>of vaccine and whether they have met or exceeded the overall statewide average.</a:t>
            </a:r>
          </a:p>
          <a:p>
            <a:pPr marL="457200" indent="-457200">
              <a:spcBef>
                <a:spcPts val="600"/>
              </a:spcBef>
              <a:spcAft>
                <a:spcPts val="600"/>
              </a:spcAft>
              <a:buFont typeface="+mj-lt"/>
              <a:buAutoNum type="arabicPeriod"/>
            </a:pPr>
            <a:r>
              <a:rPr lang="en-US" sz="2000" b="1"/>
              <a:t>The percentage of Fall River</a:t>
            </a:r>
            <a:r>
              <a:rPr lang="en-US" sz="2800"/>
              <a:t> </a:t>
            </a:r>
            <a:r>
              <a:rPr lang="en-US" sz="2000" b="1"/>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a:t>The percentage of each </a:t>
            </a:r>
            <a:r>
              <a:rPr lang="en-US" sz="2000" b="1"/>
              <a:t>Age groups </a:t>
            </a:r>
            <a:r>
              <a:rPr lang="en-US" sz="2000"/>
              <a:t>that has been </a:t>
            </a:r>
            <a:r>
              <a:rPr lang="en-US" sz="2000" b="1"/>
              <a:t>partially and fully vaccinated </a:t>
            </a:r>
            <a:r>
              <a:rPr lang="en-US" sz="2000"/>
              <a:t>and whether they have met or exceeded the </a:t>
            </a:r>
            <a:r>
              <a:rPr lang="en-US" sz="2000" b="1"/>
              <a:t>age-specific statewide averages</a:t>
            </a:r>
            <a:r>
              <a:rPr lang="en-US" sz="2000"/>
              <a:t> foreach Age group.</a:t>
            </a:r>
          </a:p>
          <a:p>
            <a:pPr marL="914400" lvl="1" indent="-457200">
              <a:spcBef>
                <a:spcPts val="600"/>
              </a:spcBef>
              <a:spcAft>
                <a:spcPts val="600"/>
              </a:spcAft>
              <a:buFont typeface="+mj-lt"/>
              <a:buAutoNum type="arabicPeriod"/>
            </a:pPr>
            <a:r>
              <a:rPr lang="en-US" sz="2000"/>
              <a:t>The percentage of each </a:t>
            </a:r>
            <a:r>
              <a:rPr lang="en-US" sz="2000" b="1"/>
              <a:t>Race/Ethnicity groups and Sex </a:t>
            </a:r>
            <a:r>
              <a:rPr lang="en-US" sz="2000"/>
              <a:t>that has been </a:t>
            </a:r>
            <a:r>
              <a:rPr lang="en-US" sz="2000" b="1"/>
              <a:t>partially and fully vaccinated </a:t>
            </a:r>
            <a:r>
              <a:rPr lang="en-US" sz="2000"/>
              <a:t>and whether they have met or exceeded the overall state averages.</a:t>
            </a:r>
          </a:p>
          <a:p>
            <a:pPr marL="0" indent="0">
              <a:spcBef>
                <a:spcPts val="600"/>
              </a:spcBef>
              <a:spcAft>
                <a:spcPts val="600"/>
              </a:spcAft>
              <a:buNone/>
            </a:pPr>
            <a:r>
              <a:rPr lang="en-US" sz="2900" u="sng"/>
              <a:t>Communities with highest COVID-19 burden</a:t>
            </a:r>
          </a:p>
          <a:p>
            <a:pPr marL="457200" indent="-457200">
              <a:spcBef>
                <a:spcPts val="600"/>
              </a:spcBef>
              <a:spcAft>
                <a:spcPts val="600"/>
              </a:spcAft>
              <a:buFont typeface="+mj-lt"/>
              <a:buAutoNum type="arabicPeriod"/>
            </a:pPr>
            <a:r>
              <a:rPr lang="en-US" sz="2000" b="1"/>
              <a:t>Decrease risk levels from red towards grey in Fall River</a:t>
            </a:r>
            <a:r>
              <a:rPr lang="en-US" sz="2800"/>
              <a:t> </a:t>
            </a:r>
            <a:r>
              <a:rPr lang="en-US" sz="2000" b="1"/>
              <a:t>based on the average daily incidence per 100,000 (as published in the weekly COVID-19 public health report). </a:t>
            </a:r>
            <a:endParaRPr lang="en-US" sz="2000" b="1">
              <a:cs typeface="Calibri"/>
            </a:endParaRPr>
          </a:p>
          <a:p>
            <a:pPr marL="0" indent="0">
              <a:buNone/>
            </a:pPr>
            <a:endParaRPr lang="en-US"/>
          </a:p>
          <a:p>
            <a:endParaRPr lang="en-US"/>
          </a:p>
          <a:p>
            <a:endParaRPr lang="en-US"/>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dirty="0">
                <a:solidFill>
                  <a:srgbClr val="FFFFFF"/>
                </a:solidFill>
                <a:latin typeface="Calibri"/>
              </a:rPr>
              <a:pPr/>
              <a:t>2</a:t>
            </a:fld>
            <a:endParaRPr lang="en-US">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err="1">
                <a:solidFill>
                  <a:srgbClr val="000000"/>
                </a:solidFill>
                <a:latin typeface="Arial" panose="020B0604020202020204" pitchFamily="34" charset="0"/>
                <a:cs typeface="Arial" panose="020B0604020202020204" pitchFamily="34" charset="0"/>
              </a:rPr>
              <a:t>Strate</a:t>
            </a:r>
            <a:r>
              <a:rPr lang="en-US" sz="80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a:solidFill>
                  <a:srgbClr val="000000"/>
                </a:solidFill>
                <a:latin typeface="Arial" panose="020B0604020202020204" pitchFamily="34" charset="0"/>
                <a:cs typeface="Arial" panose="020B0604020202020204" pitchFamily="34" charset="0"/>
              </a:rPr>
              <a:t>NH = Non – Hispanic</a:t>
            </a:r>
          </a:p>
          <a:p>
            <a:pPr>
              <a:defRPr/>
            </a:pPr>
            <a:endParaRPr lang="en-US" sz="100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33196356"/>
              </p:ext>
            </p:extLst>
          </p:nvPr>
        </p:nvGraphicFramePr>
        <p:xfrm>
          <a:off x="391865" y="2127113"/>
          <a:ext cx="11655094" cy="155868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a:solidFill>
                            <a:schemeClr val="tx1"/>
                          </a:solidFill>
                          <a:effectLst/>
                        </a:rPr>
                        <a:t> </a:t>
                      </a:r>
                      <a:endPar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154461">
                <a:tc>
                  <a:txBody>
                    <a:bodyPr/>
                    <a:lstStyle/>
                    <a:p>
                      <a:pPr marL="0" marR="0" algn="l">
                        <a:spcBef>
                          <a:spcPts val="0"/>
                        </a:spcBef>
                        <a:spcAft>
                          <a:spcPts val="0"/>
                        </a:spcAft>
                      </a:pPr>
                      <a:r>
                        <a:rPr lang="en-US" sz="1100">
                          <a:solidFill>
                            <a:srgbClr val="0F1C32"/>
                          </a:solidFill>
                          <a:latin typeface="+mn-lt"/>
                        </a:rPr>
                        <a:t>Fall River</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89,317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12,020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67,520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75.6%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a:solidFill>
                  <a:schemeClr val="bg2"/>
                </a:solidFill>
                <a:latin typeface="Segoe UI" panose="020B0502040204020203" pitchFamily="34" charset="0"/>
                <a:cs typeface="Segoe UI" panose="020B0502040204020203" pitchFamily="34" charset="0"/>
              </a:rPr>
              <a:t> Profile of Fall River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a:t>
            </a:r>
            <a:r>
              <a:rPr lang="en-US" err="1">
                <a:solidFill>
                  <a:srgbClr val="0F1C32"/>
                </a:solidFill>
                <a:latin typeface="Calibri"/>
              </a:rPr>
              <a:t>Moderna</a:t>
            </a:r>
            <a:r>
              <a:rPr lang="en-US">
                <a:solidFill>
                  <a:srgbClr val="0F1C32"/>
                </a:solidFill>
                <a:latin typeface="Calibri"/>
              </a:rPr>
              <a:t>/Pfizer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a:solidFill>
                  <a:srgbClr val="0F1C32"/>
                </a:solidFill>
                <a:latin typeface="Calibri"/>
              </a:rPr>
              <a:t>Please note: </a:t>
            </a:r>
            <a:r>
              <a:rPr lang="en-US" sz="800" err="1">
                <a:solidFill>
                  <a:srgbClr val="0F1C32"/>
                </a:solidFill>
                <a:latin typeface="Calibri"/>
              </a:rPr>
              <a:t>Moderna</a:t>
            </a:r>
            <a:r>
              <a:rPr lang="en-US" sz="80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a:t>Vaccine Administration</a:t>
            </a:r>
            <a:br>
              <a:rPr lang="en-US"/>
            </a:br>
            <a:endParaRPr lang="en-US"/>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a:latin typeface="Segoe UI" panose="020B0502040204020203" pitchFamily="34" charset="0"/>
              </a:rPr>
              <a:t>Total Doses and Dose Administration Rate/100,000 Population</a:t>
            </a:r>
            <a:br>
              <a:rPr lang="en-US" sz="2400">
                <a:latin typeface="Segoe UI" panose="020B0502040204020203" pitchFamily="34" charset="0"/>
              </a:rPr>
            </a:br>
            <a:r>
              <a:rPr lang="en-US" sz="2400">
                <a:latin typeface="Segoe UI" panose="020B0502040204020203" pitchFamily="34" charset="0"/>
              </a:rPr>
              <a:t>for </a:t>
            </a:r>
            <a:r>
              <a:rPr lang="en-US" sz="2400"/>
              <a:t>Fall River </a:t>
            </a:r>
            <a:r>
              <a:rPr lang="en-US" sz="2400">
                <a:latin typeface="Segoe UI" panose="020B0502040204020203" pitchFamily="34" charset="0"/>
              </a:rPr>
              <a:t>Compared to Statewide as of 4/7/2021</a:t>
            </a:r>
            <a:endParaRPr lang="en-US" sz="240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806773317"/>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a:solidFill>
                            <a:schemeClr val="tx1"/>
                          </a:solidFill>
                          <a:effectLst/>
                          <a:latin typeface="+mn-lt"/>
                        </a:rPr>
                        <a:t>Community</a:t>
                      </a:r>
                    </a:p>
                    <a:p>
                      <a:pPr marL="0" marR="0" algn="ctr">
                        <a:spcBef>
                          <a:spcPts val="0"/>
                        </a:spcBef>
                        <a:spcAft>
                          <a:spcPts val="0"/>
                        </a:spcAft>
                      </a:pPr>
                      <a:endParaRPr lang="en-US" sz="1600" u="sng">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a:solidFill>
                            <a:schemeClr val="tx1"/>
                          </a:solidFill>
                        </a:rPr>
                        <a:t>Fall River</a:t>
                      </a:r>
                      <a:endParaRPr lang="en-US" sz="16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35,563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39,816.6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a:solidFill>
                  <a:prstClr val="black"/>
                </a:solidFill>
                <a:latin typeface="Calibri" panose="020F0502020204030204"/>
              </a:rPr>
              <a:t>Vaccine Administration Benchmark</a:t>
            </a:r>
            <a:endParaRPr lang="en-US" sz="1100" b="1" u="sng">
              <a:solidFill>
                <a:prstClr val="black"/>
              </a:solidFill>
              <a:latin typeface="Calibri" panose="020F0502020204030204"/>
            </a:endParaRPr>
          </a:p>
          <a:p>
            <a:pPr marL="742950" lvl="1" indent="-285750">
              <a:buFont typeface="Arial" panose="020B0604020202020204" pitchFamily="34" charset="0"/>
              <a:buChar char="•"/>
              <a:defRPr/>
            </a:pPr>
            <a:r>
              <a:rPr lang="en-US">
                <a:solidFill>
                  <a:prstClr val="black"/>
                </a:solidFill>
                <a:latin typeface="Calibri" panose="020F0502020204030204"/>
              </a:rPr>
              <a:t>Per-capita dose administration rate for Fall River</a:t>
            </a:r>
            <a:r>
              <a:rPr lang="en-US">
                <a:solidFill>
                  <a:srgbClr val="0F1C32"/>
                </a:solidFill>
                <a:latin typeface="Calibri" panose="020F0502020204030204"/>
              </a:rPr>
              <a:t> compared to the overall state rate of </a:t>
            </a:r>
            <a:r>
              <a:rPr lang="en-US" sz="2000" b="1">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a:solidFill>
                  <a:prstClr val="black"/>
                </a:solidFill>
                <a:latin typeface="Calibri" panose="020F0502020204030204"/>
              </a:rPr>
              <a:t>Fall River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709007066"/>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p>
                      <a:pPr marL="0" marR="0" algn="ctr">
                        <a:spcBef>
                          <a:spcPts val="0"/>
                        </a:spcBef>
                        <a:spcAft>
                          <a:spcPts val="0"/>
                        </a:spcAft>
                      </a:pPr>
                      <a:r>
                        <a:rPr lang="en-US" sz="1400">
                          <a:solidFill>
                            <a:schemeClr val="tx1"/>
                          </a:solidFill>
                          <a:effectLst/>
                          <a:latin typeface="+mn-lt"/>
                        </a:rPr>
                        <a:t> </a:t>
                      </a:r>
                      <a:endParaRPr lang="en-US" sz="14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a:solidFill>
                            <a:srgbClr val="0F1C32"/>
                          </a:solidFill>
                          <a:latin typeface="+mn-lt"/>
                        </a:rPr>
                        <a:t>Fall River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8,326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14,651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a:solidFill>
                <a:srgbClr val="0F1C32"/>
              </a:solidFill>
              <a:latin typeface="Calibri"/>
            </a:endParaRPr>
          </a:p>
          <a:p>
            <a:pPr>
              <a:spcBef>
                <a:spcPts val="600"/>
              </a:spcBef>
            </a:pPr>
            <a:r>
              <a:rPr lang="en-US" sz="1600" b="1" u="sng">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a:solidFill>
                  <a:srgbClr val="0F1C32"/>
                </a:solidFill>
                <a:latin typeface="Calibri"/>
              </a:rPr>
              <a:t>Percentage of Fall River that has received </a:t>
            </a:r>
            <a:r>
              <a:rPr lang="en-US" sz="1300" b="1">
                <a:solidFill>
                  <a:srgbClr val="0F1C32"/>
                </a:solidFill>
                <a:latin typeface="Calibri"/>
              </a:rPr>
              <a:t>a First Dose </a:t>
            </a:r>
            <a:r>
              <a:rPr lang="en-US" sz="1300">
                <a:solidFill>
                  <a:srgbClr val="0F1C32"/>
                </a:solidFill>
                <a:latin typeface="Calibri"/>
              </a:rPr>
              <a:t>of vaccine and whether the community has met or exceeded the statewide average of </a:t>
            </a:r>
            <a:r>
              <a:rPr lang="en-US" sz="1600" b="1">
                <a:solidFill>
                  <a:srgbClr val="5B9BD5">
                    <a:lumMod val="75000"/>
                  </a:srgbClr>
                </a:solidFill>
                <a:latin typeface="Calibri"/>
              </a:rPr>
              <a:t>38.1</a:t>
            </a:r>
            <a:r>
              <a:rPr lang="en-US" sz="1300" b="1">
                <a:solidFill>
                  <a:srgbClr val="5B9BD5">
                    <a:lumMod val="75000"/>
                  </a:srgbClr>
                </a:solidFill>
                <a:latin typeface="Calibri"/>
              </a:rPr>
              <a:t>%.</a:t>
            </a:r>
            <a:endParaRPr lang="en-US" sz="1300">
              <a:solidFill>
                <a:srgbClr val="0F1C32"/>
              </a:solidFill>
              <a:latin typeface="Calibri"/>
            </a:endParaRPr>
          </a:p>
          <a:p>
            <a:pPr marL="742950" lvl="1" indent="-285750">
              <a:buFont typeface="Arial" panose="020B0604020202020204" pitchFamily="34" charset="0"/>
              <a:buChar char="•"/>
            </a:pPr>
            <a:r>
              <a:rPr lang="en-US" sz="1300">
                <a:solidFill>
                  <a:srgbClr val="0F1C32"/>
                </a:solidFill>
                <a:latin typeface="Calibri"/>
              </a:rPr>
              <a:t>Percentage of Fall River that is </a:t>
            </a:r>
            <a:r>
              <a:rPr lang="en-US" sz="1300" b="1">
                <a:solidFill>
                  <a:srgbClr val="0F1C32"/>
                </a:solidFill>
                <a:latin typeface="Calibri"/>
              </a:rPr>
              <a:t>Partially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15.5</a:t>
            </a:r>
            <a:r>
              <a:rPr lang="en-US" sz="1300" b="1">
                <a:solidFill>
                  <a:srgbClr val="5B9BD5">
                    <a:lumMod val="75000"/>
                  </a:srgbClr>
                </a:solidFill>
                <a:latin typeface="Calibri"/>
              </a:rPr>
              <a:t>%.</a:t>
            </a:r>
          </a:p>
          <a:p>
            <a:pPr marL="742950" lvl="1" indent="-285750">
              <a:buFont typeface="Arial" panose="020B0604020202020204" pitchFamily="34" charset="0"/>
              <a:buChar char="•"/>
            </a:pPr>
            <a:r>
              <a:rPr lang="en-US" sz="1300">
                <a:solidFill>
                  <a:srgbClr val="0F1C32"/>
                </a:solidFill>
                <a:latin typeface="Calibri"/>
              </a:rPr>
              <a:t>The percentage of Fall River that is </a:t>
            </a:r>
            <a:r>
              <a:rPr lang="en-US" sz="1300" b="1">
                <a:solidFill>
                  <a:srgbClr val="0F1C32"/>
                </a:solidFill>
                <a:latin typeface="Calibri"/>
              </a:rPr>
              <a:t>Fully Vaccinated </a:t>
            </a:r>
            <a:r>
              <a:rPr lang="en-US" sz="1300">
                <a:solidFill>
                  <a:srgbClr val="0F1C32"/>
                </a:solidFill>
                <a:latin typeface="Calibri"/>
              </a:rPr>
              <a:t>and whether they have met or exceeded the state average of </a:t>
            </a:r>
            <a:r>
              <a:rPr lang="en-US" sz="1600" b="1">
                <a:solidFill>
                  <a:srgbClr val="5B9BD5">
                    <a:lumMod val="75000"/>
                  </a:srgbClr>
                </a:solidFill>
                <a:latin typeface="Calibri"/>
              </a:rPr>
              <a:t>22.6</a:t>
            </a:r>
            <a:r>
              <a:rPr lang="en-US" sz="1300" b="1">
                <a:solidFill>
                  <a:srgbClr val="5B9BD5">
                    <a:lumMod val="75000"/>
                  </a:srgbClr>
                </a:solidFill>
                <a:latin typeface="Calibri"/>
              </a:rPr>
              <a:t>%</a:t>
            </a:r>
            <a:r>
              <a:rPr lang="en-US" sz="1300" b="1">
                <a:solidFill>
                  <a:srgbClr val="0F1C32"/>
                </a:solidFill>
                <a:latin typeface="Calibri"/>
              </a:rPr>
              <a:t>.</a:t>
            </a:r>
          </a:p>
          <a:p>
            <a:pPr marL="742950" lvl="1" indent="-285750">
              <a:buFont typeface="Arial" panose="020B0604020202020204" pitchFamily="34" charset="0"/>
              <a:buChar char="•"/>
            </a:pPr>
            <a:r>
              <a:rPr lang="en-US" sz="1300">
                <a:solidFill>
                  <a:srgbClr val="0F1C32"/>
                </a:solidFill>
                <a:latin typeface="Calibri"/>
              </a:rPr>
              <a:t>Fall River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a:latin typeface="Arial" panose="020B0604020202020204" pitchFamily="34" charset="0"/>
                <a:cs typeface="Arial" panose="020B0604020202020204" pitchFamily="34" charset="0"/>
              </a:rPr>
              <a:t>^First Dose: Anyone who has received any vaccine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 or Johnson &amp; Johnson vaccine)</a:t>
            </a:r>
          </a:p>
          <a:p>
            <a:pPr>
              <a:defRPr/>
            </a:pPr>
            <a:r>
              <a:rPr lang="en-US" sz="800">
                <a:latin typeface="Arial" panose="020B0604020202020204" pitchFamily="34" charset="0"/>
                <a:cs typeface="Arial" panose="020B0604020202020204" pitchFamily="34" charset="0"/>
              </a:rPr>
              <a:t>^^Partially Vaccinated: Anyone who has received only the 1</a:t>
            </a:r>
            <a:r>
              <a:rPr lang="en-US" sz="800" baseline="30000">
                <a:latin typeface="Arial" panose="020B0604020202020204" pitchFamily="34" charset="0"/>
                <a:cs typeface="Arial" panose="020B0604020202020204" pitchFamily="34" charset="0"/>
              </a:rPr>
              <a:t>st</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vaccine</a:t>
            </a:r>
          </a:p>
          <a:p>
            <a:pPr>
              <a:defRPr/>
            </a:pPr>
            <a:r>
              <a:rPr lang="en-US" sz="800">
                <a:latin typeface="Arial" panose="020B0604020202020204" pitchFamily="34" charset="0"/>
                <a:cs typeface="Arial" panose="020B0604020202020204" pitchFamily="34" charset="0"/>
              </a:rPr>
              <a:t>^^^Fully Vaccinated: Anyone who has received the 2</a:t>
            </a:r>
            <a:r>
              <a:rPr lang="en-US" sz="800" baseline="30000">
                <a:latin typeface="Arial" panose="020B0604020202020204" pitchFamily="34" charset="0"/>
                <a:cs typeface="Arial" panose="020B0604020202020204" pitchFamily="34" charset="0"/>
              </a:rPr>
              <a:t>nd</a:t>
            </a:r>
            <a:r>
              <a:rPr lang="en-US" sz="800">
                <a:latin typeface="Arial" panose="020B0604020202020204" pitchFamily="34" charset="0"/>
                <a:cs typeface="Arial" panose="020B0604020202020204" pitchFamily="34" charset="0"/>
              </a:rPr>
              <a:t> dose of </a:t>
            </a:r>
            <a:r>
              <a:rPr lang="en-US" sz="800" err="1">
                <a:latin typeface="Arial" panose="020B0604020202020204" pitchFamily="34" charset="0"/>
                <a:cs typeface="Arial" panose="020B0604020202020204" pitchFamily="34" charset="0"/>
              </a:rPr>
              <a:t>Moderna</a:t>
            </a:r>
            <a:r>
              <a:rPr lang="en-US" sz="800">
                <a:latin typeface="Arial" panose="020B0604020202020204" pitchFamily="34" charset="0"/>
                <a:cs typeface="Arial" panose="020B0604020202020204" pitchFamily="34" charset="0"/>
              </a:rPr>
              <a:t>/Pfizer or Johnson &amp; Johnson Vaccine </a:t>
            </a:r>
          </a:p>
          <a:p>
            <a:pPr>
              <a:defRPr/>
            </a:pPr>
            <a:r>
              <a:rPr lang="en-US" sz="80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latin typeface="Arial" panose="020B0604020202020204" pitchFamily="34" charset="0"/>
                <a:cs typeface="Arial" panose="020B0604020202020204" pitchFamily="34" charset="0"/>
              </a:rPr>
              <a:t>Data Current as of 4/7/2021</a:t>
            </a:r>
          </a:p>
          <a:p>
            <a:pPr>
              <a:defRPr/>
            </a:pPr>
            <a:r>
              <a:rPr lang="en-US" sz="80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846778432"/>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a:solidFill>
                            <a:srgbClr val="0F1C32"/>
                          </a:solidFill>
                          <a:latin typeface="+mn-lt"/>
                        </a:rPr>
                        <a:t>Fall River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22,977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a:latin typeface="Segoe UI" panose="020B0502040204020203" pitchFamily="34" charset="0"/>
              </a:rPr>
              <a:t>Count and Percentage of Population for First Dose, Partially, and Fully Vaccinated for Fall River Compared to Statewide as of </a:t>
            </a:r>
            <a:r>
              <a:rPr lang="en-US" sz="2000">
                <a:solidFill>
                  <a:schemeClr val="bg1">
                    <a:lumMod val="95000"/>
                  </a:schemeClr>
                </a:solidFill>
                <a:latin typeface="Segoe UI" panose="020B0502040204020203" pitchFamily="34" charset="0"/>
              </a:rPr>
              <a:t>4/7/2021</a:t>
            </a:r>
            <a:endParaRPr lang="en-US" sz="200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a:latin typeface="Calibri"/>
              </a:rPr>
              <a:t>Anyone who has received any vaccine</a:t>
            </a:r>
            <a:r>
              <a:rPr lang="en-US" sz="2000" b="1">
                <a:latin typeface="Calibri"/>
              </a:rPr>
              <a:t> </a:t>
            </a:r>
            <a:r>
              <a:rPr lang="en-US" sz="2000">
                <a:latin typeface="Calibri"/>
              </a:rPr>
              <a:t>(1</a:t>
            </a:r>
            <a:r>
              <a:rPr lang="en-US" sz="2000" baseline="30000">
                <a:latin typeface="Calibri"/>
              </a:rPr>
              <a:t>st</a:t>
            </a:r>
            <a:r>
              <a:rPr lang="en-US" sz="2000">
                <a:latin typeface="Calibri"/>
              </a:rPr>
              <a:t> dose of </a:t>
            </a:r>
            <a:r>
              <a:rPr lang="en-US" sz="2000" err="1">
                <a:latin typeface="Calibri"/>
              </a:rPr>
              <a:t>Moderna</a:t>
            </a:r>
            <a:r>
              <a:rPr lang="en-US" sz="2000">
                <a:latin typeface="Calibri"/>
              </a:rPr>
              <a:t>/Pfizer vaccine or Johnson &amp; Johnson vaccine</a:t>
            </a:r>
            <a:r>
              <a:rPr lang="en-US">
                <a:latin typeface="Calibri"/>
              </a:rPr>
              <a:t>)</a:t>
            </a:r>
            <a:endParaRPr lang="en-US"/>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Fall River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a:solidFill>
                  <a:srgbClr val="0F1C32"/>
                </a:solidFill>
                <a:latin typeface="Calibri"/>
              </a:rPr>
              <a:t>Vaccine Administration Benchmark</a:t>
            </a:r>
            <a:endParaRPr lang="en-US" sz="1600">
              <a:solidFill>
                <a:srgbClr val="0F1C32"/>
              </a:solidFill>
              <a:latin typeface="Calibri"/>
            </a:endParaRPr>
          </a:p>
          <a:p>
            <a:pPr marL="742950" lvl="1" indent="-285750">
              <a:buFont typeface="Arial" panose="020B0604020202020204" pitchFamily="34" charset="0"/>
              <a:buChar char="•"/>
            </a:pPr>
            <a:r>
              <a:rPr lang="en-US">
                <a:solidFill>
                  <a:srgbClr val="0F1C32"/>
                </a:solidFill>
                <a:latin typeface="Calibri"/>
              </a:rPr>
              <a:t>Percentage by </a:t>
            </a:r>
            <a:r>
              <a:rPr lang="en-US" b="1">
                <a:solidFill>
                  <a:srgbClr val="0F1C32"/>
                </a:solidFill>
                <a:latin typeface="Calibri"/>
              </a:rPr>
              <a:t>Age</a:t>
            </a:r>
            <a:r>
              <a:rPr lang="en-US">
                <a:solidFill>
                  <a:srgbClr val="0F1C32"/>
                </a:solidFill>
                <a:latin typeface="Calibri"/>
              </a:rPr>
              <a:t> </a:t>
            </a:r>
            <a:r>
              <a:rPr lang="en-US" b="1">
                <a:solidFill>
                  <a:srgbClr val="0F1C32"/>
                </a:solidFill>
                <a:latin typeface="Calibri"/>
              </a:rPr>
              <a:t>Group </a:t>
            </a:r>
            <a:r>
              <a:rPr lang="en-US">
                <a:solidFill>
                  <a:srgbClr val="0F1C32"/>
                </a:solidFill>
                <a:latin typeface="Calibri"/>
              </a:rPr>
              <a:t>with</a:t>
            </a:r>
            <a:r>
              <a:rPr lang="en-US" b="1">
                <a:solidFill>
                  <a:srgbClr val="0F1C32"/>
                </a:solidFill>
                <a:latin typeface="Calibri"/>
              </a:rPr>
              <a:t> a first dose </a:t>
            </a:r>
            <a:r>
              <a:rPr lang="en-US">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a:solidFill>
                  <a:srgbClr val="5B9BD5">
                    <a:lumMod val="75000"/>
                  </a:srgbClr>
                </a:solidFill>
                <a:latin typeface="Calibri"/>
              </a:rPr>
              <a:t> 29.2</a:t>
            </a:r>
            <a:r>
              <a:rPr lang="en-US" b="1">
                <a:solidFill>
                  <a:srgbClr val="5B9BD5">
                    <a:lumMod val="75000"/>
                  </a:srgbClr>
                </a:solidFill>
                <a:latin typeface="Calibri"/>
              </a:rPr>
              <a:t>% </a:t>
            </a:r>
            <a:r>
              <a:rPr lang="en-US" b="1">
                <a:solidFill>
                  <a:srgbClr val="0F1C32"/>
                </a:solidFill>
                <a:latin typeface="Calibri"/>
              </a:rPr>
              <a:t>for ages 0-64</a:t>
            </a:r>
            <a:r>
              <a:rPr lang="en-US">
                <a:solidFill>
                  <a:srgbClr val="0F1C32"/>
                </a:solidFill>
                <a:latin typeface="Calibri"/>
              </a:rPr>
              <a:t>                                                                                                                                                                                                                      </a:t>
            </a:r>
            <a:endParaRPr lang="en-US" sz="1600" b="1">
              <a:solidFill>
                <a:srgbClr val="0F1C32"/>
              </a:solidFill>
              <a:latin typeface="Calibri"/>
            </a:endParaRPr>
          </a:p>
          <a:p>
            <a:pPr marL="1257300" lvl="2" indent="-342900">
              <a:buFont typeface="Arial" panose="020B0604020202020204" pitchFamily="34" charset="0"/>
              <a:buChar char="•"/>
            </a:pPr>
            <a:r>
              <a:rPr lang="en-US" sz="2000" b="1">
                <a:solidFill>
                  <a:srgbClr val="5B9BD5">
                    <a:lumMod val="75000"/>
                  </a:srgbClr>
                </a:solidFill>
                <a:latin typeface="Calibri"/>
              </a:rPr>
              <a:t>80.3% </a:t>
            </a:r>
            <a:r>
              <a:rPr lang="en-US" sz="1600" b="1">
                <a:solidFill>
                  <a:srgbClr val="0F1C32"/>
                </a:solidFill>
                <a:latin typeface="Calibri"/>
              </a:rPr>
              <a:t>for ages 65-74</a:t>
            </a:r>
          </a:p>
          <a:p>
            <a:pPr marL="1257300" lvl="2" indent="-342900">
              <a:buFont typeface="Arial" panose="020B0604020202020204" pitchFamily="34" charset="0"/>
              <a:buChar char="•"/>
            </a:pPr>
            <a:r>
              <a:rPr lang="en-US" sz="2000" b="1">
                <a:solidFill>
                  <a:srgbClr val="5B9BD5">
                    <a:lumMod val="75000"/>
                  </a:srgbClr>
                </a:solidFill>
                <a:latin typeface="Calibri"/>
              </a:rPr>
              <a:t>83.6%</a:t>
            </a:r>
            <a:r>
              <a:rPr lang="en-US" sz="2000" b="1">
                <a:solidFill>
                  <a:srgbClr val="0F1C32"/>
                </a:solidFill>
                <a:latin typeface="Calibri"/>
              </a:rPr>
              <a:t> </a:t>
            </a:r>
            <a:r>
              <a:rPr lang="en-US" sz="1600" b="1">
                <a:solidFill>
                  <a:srgbClr val="0F1C32"/>
                </a:solidFill>
                <a:latin typeface="Calibri"/>
              </a:rPr>
              <a:t>for ages 75+</a:t>
            </a:r>
            <a:endParaRPr lang="en-US" sz="1600" b="1">
              <a:solidFill>
                <a:srgbClr val="5B9BD5">
                  <a:lumMod val="75000"/>
                </a:srgbClr>
              </a:solidFill>
              <a:latin typeface="Calibri"/>
            </a:endParaRPr>
          </a:p>
          <a:p>
            <a:pPr marL="742950" lvl="1" indent="-285750">
              <a:buFont typeface="Arial" panose="020B0604020202020204" pitchFamily="34" charset="0"/>
              <a:buChar char="•"/>
            </a:pPr>
            <a:r>
              <a:rPr lang="en-US">
                <a:solidFill>
                  <a:srgbClr val="0F1C32"/>
                </a:solidFill>
                <a:latin typeface="Calibri"/>
              </a:rPr>
              <a:t>Groups that have met or exceeded the overall statewide average are shaded darker. </a:t>
            </a:r>
          </a:p>
          <a:p>
            <a:pPr lvl="1"/>
            <a:endParaRPr lang="en-US" sz="1600" b="1">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4293249992"/>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a:solidFill>
                            <a:srgbClr val="0F1C32"/>
                          </a:solidFill>
                          <a:latin typeface="+mn-lt"/>
                        </a:rPr>
                        <a:t>Fall River</a:t>
                      </a:r>
                      <a:endParaRPr lang="en-US" sz="140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13,303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5,307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62.8%</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4,367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a:solidFill>
                  <a:srgbClr val="000000"/>
                </a:solidFill>
                <a:latin typeface="Arial" panose="020B0604020202020204" pitchFamily="34" charset="0"/>
                <a:cs typeface="Arial" panose="020B0604020202020204" pitchFamily="34" charset="0"/>
              </a:rPr>
              <a:t> Data Current as of 4/7/2021</a:t>
            </a:r>
            <a:endParaRPr lang="en-US" sz="800">
              <a:solidFill>
                <a:prstClr val="black"/>
              </a:solidFill>
              <a:latin typeface="Arial" panose="020B0604020202020204" pitchFamily="34" charset="0"/>
              <a:cs typeface="Arial" panose="020B0604020202020204" pitchFamily="34" charset="0"/>
            </a:endParaRPr>
          </a:p>
          <a:p>
            <a:pPr>
              <a:defRPr/>
            </a:pP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714277282"/>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a:solidFill>
                            <a:schemeClr val="tx1"/>
                          </a:solidFill>
                          <a:effectLst/>
                        </a:rPr>
                        <a:t>Community</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rPr>
                        <a:t>Native Hawaiian /Pacific Islander, NH</a:t>
                      </a:r>
                      <a:endParaRPr lang="en-US" sz="900" b="1" u="sng">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a:solidFill>
                            <a:srgbClr val="0F1C32"/>
                          </a:solidFill>
                          <a:latin typeface="+mn-lt"/>
                        </a:rPr>
                        <a:t>Fall River</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640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18,327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559243621"/>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a:solidFill>
                            <a:srgbClr val="0F1C32"/>
                          </a:solidFill>
                          <a:latin typeface="+mn-lt"/>
                        </a:rPr>
                        <a:t>Fall River</a:t>
                      </a:r>
                      <a:endPar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13,426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8,924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a:solidFill>
                  <a:srgbClr val="0F1C32"/>
                </a:solidFill>
                <a:latin typeface="Calibri"/>
              </a:rPr>
              <a:t>Vaccine Administration Benchmark</a:t>
            </a:r>
          </a:p>
          <a:p>
            <a:endParaRPr lang="en-US" sz="1050" b="1" u="sng">
              <a:solidFill>
                <a:srgbClr val="0F1C32"/>
              </a:solidFill>
              <a:latin typeface="Calibri"/>
            </a:endParaRPr>
          </a:p>
          <a:p>
            <a:pPr marL="628650" lvl="1" indent="-171450">
              <a:buFont typeface="Arial" panose="020B0604020202020204" pitchFamily="34" charset="0"/>
              <a:buChar char="•"/>
            </a:pPr>
            <a:r>
              <a:rPr lang="en-US" sz="1600">
                <a:solidFill>
                  <a:srgbClr val="0F1C32"/>
                </a:solidFill>
                <a:latin typeface="Calibri"/>
              </a:rPr>
              <a:t>The percentage of </a:t>
            </a:r>
            <a:r>
              <a:rPr lang="en-US" sz="1600" b="1">
                <a:solidFill>
                  <a:srgbClr val="0F1C32"/>
                </a:solidFill>
                <a:latin typeface="Calibri"/>
              </a:rPr>
              <a:t>Race/Ethnicity groups and Sex </a:t>
            </a:r>
            <a:r>
              <a:rPr lang="en-US" sz="1600">
                <a:solidFill>
                  <a:srgbClr val="0F1C32"/>
                </a:solidFill>
                <a:latin typeface="Calibri"/>
              </a:rPr>
              <a:t>that have received </a:t>
            </a:r>
            <a:r>
              <a:rPr lang="en-US" sz="1600" b="1">
                <a:solidFill>
                  <a:srgbClr val="0F1C32"/>
                </a:solidFill>
                <a:latin typeface="Calibri"/>
              </a:rPr>
              <a:t>a first dose </a:t>
            </a:r>
            <a:r>
              <a:rPr lang="en-US" sz="1600">
                <a:solidFill>
                  <a:srgbClr val="0F1C32"/>
                </a:solidFill>
                <a:latin typeface="Calibri"/>
              </a:rPr>
              <a:t>of vaccine and whether they have met or exceeded the overall state average of </a:t>
            </a:r>
            <a:r>
              <a:rPr lang="en-US" sz="2000" b="1">
                <a:solidFill>
                  <a:srgbClr val="5B9BD5">
                    <a:lumMod val="75000"/>
                  </a:srgbClr>
                </a:solidFill>
                <a:latin typeface="Calibri"/>
              </a:rPr>
              <a:t>38.1</a:t>
            </a:r>
            <a:r>
              <a:rPr lang="en-US" sz="1600" b="1">
                <a:solidFill>
                  <a:srgbClr val="5B9BD5">
                    <a:lumMod val="75000"/>
                  </a:srgbClr>
                </a:solidFill>
                <a:latin typeface="Calibri"/>
              </a:rPr>
              <a:t>%.</a:t>
            </a:r>
          </a:p>
          <a:p>
            <a:pPr marL="628650" lvl="1" indent="-171450">
              <a:buFont typeface="Arial" panose="020B0604020202020204" pitchFamily="34" charset="0"/>
              <a:buChar char="•"/>
            </a:pPr>
            <a:r>
              <a:rPr lang="en-US" sz="160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a:latin typeface="Segoe UI" panose="020B0502040204020203" pitchFamily="34" charset="0"/>
                <a:cs typeface="Segoe UI" panose="020B0502040204020203" pitchFamily="34" charset="0"/>
              </a:rPr>
              <a:t>Counts and Percentages of Population with a First Dose by Demographics for Fall River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a:solidFill>
                  <a:srgbClr val="000000"/>
                </a:solidFill>
                <a:latin typeface="Arial" panose="020B0604020202020204" pitchFamily="34" charset="0"/>
                <a:cs typeface="Arial" panose="020B0604020202020204" pitchFamily="34" charset="0"/>
              </a:rPr>
              <a:t>Data Current as of 4/7/2021</a:t>
            </a:r>
          </a:p>
          <a:p>
            <a:pPr>
              <a:defRPr/>
            </a:pPr>
            <a:r>
              <a:rPr lang="en-US" sz="800">
                <a:solidFill>
                  <a:srgbClr val="000000"/>
                </a:solidFill>
                <a:latin typeface="Arial" panose="020B0604020202020204" pitchFamily="34" charset="0"/>
                <a:cs typeface="Arial" panose="020B0604020202020204" pitchFamily="34" charset="0"/>
              </a:rPr>
              <a:t>*</a:t>
            </a:r>
            <a:r>
              <a:rPr lang="en-US" sz="80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a:solidFill>
                <a:srgbClr val="000000"/>
              </a:solidFill>
              <a:latin typeface="Arial" panose="020B0604020202020204" pitchFamily="34" charset="0"/>
              <a:cs typeface="Arial" panose="020B0604020202020204" pitchFamily="34" charset="0"/>
            </a:endParaRPr>
          </a:p>
          <a:p>
            <a:pPr>
              <a:defRPr/>
            </a:pPr>
            <a:r>
              <a:rPr lang="en-US" sz="800">
                <a:solidFill>
                  <a:srgbClr val="000000"/>
                </a:solidFill>
                <a:latin typeface="Arial" panose="020B0604020202020204" pitchFamily="34" charset="0"/>
                <a:cs typeface="Arial" panose="020B0604020202020204" pitchFamily="34" charset="0"/>
              </a:rPr>
              <a:t>Missing Data can be found on page 16.</a:t>
            </a:r>
          </a:p>
          <a:p>
            <a:pPr>
              <a:defRPr/>
            </a:pPr>
            <a:r>
              <a:rPr lang="en-US" sz="800">
                <a:solidFill>
                  <a:srgbClr val="000000"/>
                </a:solidFill>
                <a:latin typeface="Arial" panose="020B0604020202020204" pitchFamily="34" charset="0"/>
                <a:cs typeface="Arial" panose="020B0604020202020204" pitchFamily="34" charset="0"/>
              </a:rPr>
              <a:t>NH = Non – Hispanic; </a:t>
            </a:r>
            <a:r>
              <a:rPr lang="en-US" sz="80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916B1DD5-5C90-4556-B855-F3D76972EC35}"/>
</file>

<file path=customXml/itemProps3.xml><?xml version="1.0" encoding="utf-8"?>
<ds:datastoreItem xmlns:ds="http://schemas.openxmlformats.org/officeDocument/2006/customXml" ds:itemID="{28F66196-D198-45E7-B220-75B766ED04E5}">
  <ds:schemaRefs>
    <ds:schemaRef ds:uri="acf54e11-0fc9-471c-b6ed-0b00911b414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20</Slides>
  <Notes>7</Notes>
  <HiddenSlides>0</HiddenSlide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Fall River 4/9/2021</vt:lpstr>
      <vt:lpstr>Fall River – Benchmarks</vt:lpstr>
      <vt:lpstr>PowerPoint Presentation</vt:lpstr>
      <vt:lpstr>Vaccine Administration </vt:lpstr>
      <vt:lpstr>Total Doses and Dose Administration Rate/100,000 Population for Fall River Compared to Statewide as of 4/7/2021</vt:lpstr>
      <vt:lpstr>Count and Percentage of Population for First Dose, Partially, and Fully Vaccinated for Fall River Compared to Statewide as of 4/7/2021</vt:lpstr>
      <vt:lpstr>First Dose</vt:lpstr>
      <vt:lpstr>Counts and Percentages of Population with a First Dose by Demographics for Fall River Compared to Statewide as of 4/7/2021  contd.</vt:lpstr>
      <vt:lpstr>Counts and Percentages of Population with a First Dose by Demographics for Fall River Compared to Statewide as of 4/7/2021 </vt:lpstr>
      <vt:lpstr>Partially vaccinated</vt:lpstr>
      <vt:lpstr>Counts and Percentages of Population Partially Vaccinated by Demographics for Fall River Compared to Statewide as of 4/7/2021 contd.</vt:lpstr>
      <vt:lpstr>Counts and Percentages of Population Partially Vaccinated by Demographics for Fall River Compared to Statewide as of 4/7/2021</vt:lpstr>
      <vt:lpstr>Fully vaccinated</vt:lpstr>
      <vt:lpstr>Counts and Percentages of Population Fully Vaccinated by Demographics for Fall River Compared to Statewide as of 4/7/2021 contd. </vt:lpstr>
      <vt:lpstr>Counts and Percentages of Population Fully Vaccinated by Demographics for Fall River Compared to Statewide as of 4/7/2021</vt:lpstr>
      <vt:lpstr>Missing Race/Ethnicity Count and Percentage of Population Vaccinated for Fall River Compared to Statewide as of 4/7/2021</vt:lpstr>
      <vt:lpstr>PowerPoint Presentation</vt:lpstr>
      <vt:lpstr>COVID-19 Case Counts and Rates for 20 Prioritized Communities</vt:lpstr>
      <vt:lpstr>Background </vt:lpstr>
      <vt:lpstr> Profile of Fall River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revision>1</cp:revision>
  <dcterms:created xsi:type="dcterms:W3CDTF">2021-02-06T16:00:27Z</dcterms:created>
  <dcterms:modified xsi:type="dcterms:W3CDTF">2021-04-09T13:19:57Z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