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Fall river</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87097" y="929608"/>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248701745"/>
              </p:ext>
            </p:extLst>
          </p:nvPr>
        </p:nvGraphicFramePr>
        <p:xfrm>
          <a:off x="5893304" y="1447800"/>
          <a:ext cx="5951871" cy="154979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8629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Fall River</a:t>
                      </a:r>
                      <a:r>
                        <a:rPr lang="en-US" sz="1600" dirty="0">
                          <a:solidFill>
                            <a:schemeClr val="tx1"/>
                          </a:solidFill>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4,236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015328002"/>
              </p:ext>
            </p:extLst>
          </p:nvPr>
        </p:nvGraphicFramePr>
        <p:xfrm>
          <a:off x="144685" y="3810001"/>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solidFill>
                            <a:schemeClr val="tx1"/>
                          </a:solidFill>
                        </a:rPr>
                        <a:t>Fall River</a:t>
                      </a:r>
                      <a:r>
                        <a:rPr lang="en-US" sz="1300" dirty="0">
                          <a:solidFill>
                            <a:schemeClr val="tx1"/>
                          </a:solidFill>
                        </a:rPr>
                        <a:t> </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87097" y="1012954"/>
            <a:ext cx="10772290" cy="2416046"/>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285750"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742950" lvl="1"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742950" lvl="1"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742950" lvl="1"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285750"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581167168"/>
              </p:ext>
            </p:extLst>
          </p:nvPr>
        </p:nvGraphicFramePr>
        <p:xfrm>
          <a:off x="1177976" y="3527554"/>
          <a:ext cx="9681411" cy="125509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4,105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1,194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314128803"/>
              </p:ext>
            </p:extLst>
          </p:nvPr>
        </p:nvGraphicFramePr>
        <p:xfrm>
          <a:off x="135767" y="390987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solidFill>
                            <a:schemeClr val="tx1"/>
                          </a:solidFill>
                        </a:rPr>
                        <a:t>Fall River</a:t>
                      </a:r>
                      <a:r>
                        <a:rPr lang="en-US" sz="1300" dirty="0">
                          <a:solidFill>
                            <a:schemeClr val="tx1"/>
                          </a:solidFill>
                        </a:rPr>
                        <a:t> </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599823034"/>
              </p:ext>
            </p:extLst>
          </p:nvPr>
        </p:nvGraphicFramePr>
        <p:xfrm>
          <a:off x="2607624" y="2517106"/>
          <a:ext cx="6976752" cy="126492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Fall River</a:t>
                      </a:r>
                      <a:r>
                        <a:rPr lang="en-US" sz="1600" dirty="0">
                          <a:solidFill>
                            <a:schemeClr val="tx1"/>
                          </a:solidFill>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598315352"/>
              </p:ext>
            </p:extLst>
          </p:nvPr>
        </p:nvGraphicFramePr>
        <p:xfrm>
          <a:off x="804006" y="1905000"/>
          <a:ext cx="10609726" cy="1341120"/>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B1EA5178-304B-425D-8180-7AF2B72AE84A}"/>
              </a:ext>
            </a:extLst>
          </p:cNvPr>
          <p:cNvGraphicFramePr>
            <a:graphicFrameLocks noGrp="1"/>
          </p:cNvGraphicFramePr>
          <p:nvPr>
            <p:extLst>
              <p:ext uri="{D42A27DB-BD31-4B8C-83A1-F6EECF244321}">
                <p14:modId xmlns:p14="http://schemas.microsoft.com/office/powerpoint/2010/main" val="2297051884"/>
              </p:ext>
            </p:extLst>
          </p:nvPr>
        </p:nvGraphicFramePr>
        <p:xfrm>
          <a:off x="4238225" y="987792"/>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4062849770"/>
              </p:ext>
            </p:extLst>
          </p:nvPr>
        </p:nvGraphicFramePr>
        <p:xfrm>
          <a:off x="130506" y="2162800"/>
          <a:ext cx="11655094" cy="169420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741863">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b="1" dirty="0">
                          <a:solidFill>
                            <a:schemeClr val="tx1"/>
                          </a:solidFill>
                        </a:rPr>
                        <a:t>Fall River</a:t>
                      </a:r>
                      <a:r>
                        <a:rPr lang="en-US" sz="1200" dirty="0">
                          <a:solidFill>
                            <a:schemeClr val="tx1"/>
                          </a:solidFill>
                        </a:rPr>
                        <a:t> </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89,317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2,848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12,020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67,520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0881">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05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Fall River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Fall River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Fall River</a:t>
            </a:r>
            <a:r>
              <a:rPr lang="en-US" sz="2800" dirty="0"/>
              <a:t> </a:t>
            </a:r>
            <a:r>
              <a:rPr lang="en-US" sz="2000" b="1" dirty="0"/>
              <a:t>and whether they have met or exceeded the statewide rate</a:t>
            </a:r>
          </a:p>
          <a:p>
            <a:pPr>
              <a:spcBef>
                <a:spcPts val="600"/>
              </a:spcBef>
              <a:spcAft>
                <a:spcPts val="600"/>
              </a:spcAft>
            </a:pPr>
            <a:r>
              <a:rPr lang="en-US" sz="2000" b="1" dirty="0"/>
              <a:t>The percentage of Fall River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Fall River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Fall River</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solidFill>
                  <a:schemeClr val="bg2"/>
                </a:solidFill>
                <a:latin typeface="Segoe UI" panose="020B0502040204020203" pitchFamily="34" charset="0"/>
                <a:cs typeface="Segoe UI" panose="020B0502040204020203" pitchFamily="34" charset="0"/>
              </a:rPr>
              <a:t>Fall River</a:t>
            </a:r>
            <a:r>
              <a:rPr lang="en-US" sz="2400" dirty="0">
                <a:latin typeface="Segoe UI" panose="020B0502040204020203" pitchFamily="34" charset="0"/>
              </a:rPr>
              <a:t> 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931320832"/>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Fall River</a:t>
                      </a:r>
                      <a:r>
                        <a:rPr lang="en-US" sz="2000" dirty="0">
                          <a:solidFill>
                            <a:schemeClr val="tx1"/>
                          </a:solidFill>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22,361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25,035.5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111241" y="996985"/>
            <a:ext cx="11009456" cy="1908215"/>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p>
          <a:p>
            <a:pPr>
              <a:defRPr/>
            </a:pPr>
            <a:endParaRPr lang="en-US" sz="16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Fall River</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Fall River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57421799"/>
              </p:ext>
            </p:extLst>
          </p:nvPr>
        </p:nvGraphicFramePr>
        <p:xfrm>
          <a:off x="334206" y="401754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7,417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0162" y="646680"/>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Fall river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Fall river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Fall river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Fall River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893641429"/>
              </p:ext>
            </p:extLst>
          </p:nvPr>
        </p:nvGraphicFramePr>
        <p:xfrm>
          <a:off x="3132312" y="2565571"/>
          <a:ext cx="5927376" cy="112776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15,322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rPr>
              <a:t> 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87097" y="914400"/>
            <a:ext cx="10945654" cy="2369880"/>
          </a:xfrm>
          <a:prstGeom prst="rect">
            <a:avLst/>
          </a:prstGeom>
          <a:noFill/>
        </p:spPr>
        <p:txBody>
          <a:bodyPr wrap="square" rtlCol="0">
            <a:spAutoFit/>
          </a:bodyPr>
          <a:lstStyle/>
          <a:p>
            <a:r>
              <a:rPr lang="en-US" sz="1800"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2000" b="1" dirty="0">
              <a:solidFill>
                <a:srgbClr val="5B9BD5">
                  <a:lumMod val="75000"/>
                </a:srgbClr>
              </a:solidFill>
              <a:latin typeface="Calibri"/>
            </a:endParaRPr>
          </a:p>
          <a:p>
            <a:pPr marL="1200150" lvl="2" indent="-28575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037981505"/>
              </p:ext>
            </p:extLst>
          </p:nvPr>
        </p:nvGraphicFramePr>
        <p:xfrm>
          <a:off x="982055" y="3361996"/>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7,409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24461308"/>
              </p:ext>
            </p:extLst>
          </p:nvPr>
        </p:nvGraphicFramePr>
        <p:xfrm>
          <a:off x="71129" y="4192986"/>
          <a:ext cx="12049741" cy="1399588"/>
        </p:xfrm>
        <a:graphic>
          <a:graphicData uri="http://schemas.openxmlformats.org/drawingml/2006/table">
            <a:tbl>
              <a:tblPr firstRow="1" firstCol="1" bandRow="1">
                <a:tableStyleId>{5C22544A-7EE6-4342-B048-85BDC9FD1C3A}</a:tableStyleId>
              </a:tblPr>
              <a:tblGrid>
                <a:gridCol w="1111737">
                  <a:extLst>
                    <a:ext uri="{9D8B030D-6E8A-4147-A177-3AD203B41FA5}">
                      <a16:colId xmlns:a16="http://schemas.microsoft.com/office/drawing/2014/main" val="4075951014"/>
                    </a:ext>
                  </a:extLst>
                </a:gridCol>
                <a:gridCol w="546399">
                  <a:extLst>
                    <a:ext uri="{9D8B030D-6E8A-4147-A177-3AD203B41FA5}">
                      <a16:colId xmlns:a16="http://schemas.microsoft.com/office/drawing/2014/main" val="3719797945"/>
                    </a:ext>
                  </a:extLst>
                </a:gridCol>
                <a:gridCol w="846946">
                  <a:extLst>
                    <a:ext uri="{9D8B030D-6E8A-4147-A177-3AD203B41FA5}">
                      <a16:colId xmlns:a16="http://schemas.microsoft.com/office/drawing/2014/main" val="2111895905"/>
                    </a:ext>
                  </a:extLst>
                </a:gridCol>
                <a:gridCol w="611301">
                  <a:extLst>
                    <a:ext uri="{9D8B030D-6E8A-4147-A177-3AD203B41FA5}">
                      <a16:colId xmlns:a16="http://schemas.microsoft.com/office/drawing/2014/main" val="1228260744"/>
                    </a:ext>
                  </a:extLst>
                </a:gridCol>
                <a:gridCol w="877588">
                  <a:extLst>
                    <a:ext uri="{9D8B030D-6E8A-4147-A177-3AD203B41FA5}">
                      <a16:colId xmlns:a16="http://schemas.microsoft.com/office/drawing/2014/main" val="3870552715"/>
                    </a:ext>
                  </a:extLst>
                </a:gridCol>
                <a:gridCol w="473191">
                  <a:extLst>
                    <a:ext uri="{9D8B030D-6E8A-4147-A177-3AD203B41FA5}">
                      <a16:colId xmlns:a16="http://schemas.microsoft.com/office/drawing/2014/main" val="2196486683"/>
                    </a:ext>
                  </a:extLst>
                </a:gridCol>
                <a:gridCol w="857168">
                  <a:extLst>
                    <a:ext uri="{9D8B030D-6E8A-4147-A177-3AD203B41FA5}">
                      <a16:colId xmlns:a16="http://schemas.microsoft.com/office/drawing/2014/main" val="2808071338"/>
                    </a:ext>
                  </a:extLst>
                </a:gridCol>
                <a:gridCol w="502762">
                  <a:extLst>
                    <a:ext uri="{9D8B030D-6E8A-4147-A177-3AD203B41FA5}">
                      <a16:colId xmlns:a16="http://schemas.microsoft.com/office/drawing/2014/main" val="2266782108"/>
                    </a:ext>
                  </a:extLst>
                </a:gridCol>
                <a:gridCol w="815959">
                  <a:extLst>
                    <a:ext uri="{9D8B030D-6E8A-4147-A177-3AD203B41FA5}">
                      <a16:colId xmlns:a16="http://schemas.microsoft.com/office/drawing/2014/main" val="1400057223"/>
                    </a:ext>
                  </a:extLst>
                </a:gridCol>
                <a:gridCol w="576941">
                  <a:extLst>
                    <a:ext uri="{9D8B030D-6E8A-4147-A177-3AD203B41FA5}">
                      <a16:colId xmlns:a16="http://schemas.microsoft.com/office/drawing/2014/main" val="607151320"/>
                    </a:ext>
                  </a:extLst>
                </a:gridCol>
                <a:gridCol w="832444">
                  <a:extLst>
                    <a:ext uri="{9D8B030D-6E8A-4147-A177-3AD203B41FA5}">
                      <a16:colId xmlns:a16="http://schemas.microsoft.com/office/drawing/2014/main" val="1732447710"/>
                    </a:ext>
                  </a:extLst>
                </a:gridCol>
                <a:gridCol w="588852">
                  <a:extLst>
                    <a:ext uri="{9D8B030D-6E8A-4147-A177-3AD203B41FA5}">
                      <a16:colId xmlns:a16="http://schemas.microsoft.com/office/drawing/2014/main" val="1497268532"/>
                    </a:ext>
                  </a:extLst>
                </a:gridCol>
                <a:gridCol w="721625">
                  <a:extLst>
                    <a:ext uri="{9D8B030D-6E8A-4147-A177-3AD203B41FA5}">
                      <a16:colId xmlns:a16="http://schemas.microsoft.com/office/drawing/2014/main" val="743602275"/>
                    </a:ext>
                  </a:extLst>
                </a:gridCol>
                <a:gridCol w="772126">
                  <a:extLst>
                    <a:ext uri="{9D8B030D-6E8A-4147-A177-3AD203B41FA5}">
                      <a16:colId xmlns:a16="http://schemas.microsoft.com/office/drawing/2014/main" val="1994207196"/>
                    </a:ext>
                  </a:extLst>
                </a:gridCol>
                <a:gridCol w="824200">
                  <a:extLst>
                    <a:ext uri="{9D8B030D-6E8A-4147-A177-3AD203B41FA5}">
                      <a16:colId xmlns:a16="http://schemas.microsoft.com/office/drawing/2014/main" val="3921377560"/>
                    </a:ext>
                  </a:extLst>
                </a:gridCol>
                <a:gridCol w="580751">
                  <a:extLst>
                    <a:ext uri="{9D8B030D-6E8A-4147-A177-3AD203B41FA5}">
                      <a16:colId xmlns:a16="http://schemas.microsoft.com/office/drawing/2014/main" val="3578839088"/>
                    </a:ext>
                  </a:extLst>
                </a:gridCol>
                <a:gridCol w="509751">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rPr>
                        <a:t>Fall River</a:t>
                      </a:r>
                      <a:r>
                        <a:rPr lang="en-US" sz="1400" dirty="0">
                          <a:solidFill>
                            <a:schemeClr val="tx1"/>
                          </a:solidFill>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20792930"/>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4118816975"/>
              </p:ext>
            </p:extLst>
          </p:nvPr>
        </p:nvGraphicFramePr>
        <p:xfrm>
          <a:off x="1219200" y="3733800"/>
          <a:ext cx="9737630" cy="124042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8083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Fall River</a:t>
                      </a:r>
                      <a:r>
                        <a:rPr lang="en-US" sz="1800" dirty="0">
                          <a:solidFill>
                            <a:schemeClr val="tx1"/>
                          </a:solidFill>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3,304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2,750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32.5%</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87097" y="1025616"/>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solidFill>
                  <a:schemeClr val="bg2"/>
                </a:solidFill>
                <a:latin typeface="Segoe UI" panose="020B0502040204020203" pitchFamily="34" charset="0"/>
                <a:cs typeface="Segoe UI" panose="020B0502040204020203" pitchFamily="34" charset="0"/>
              </a:rPr>
              <a:t>Fall River</a:t>
            </a:r>
            <a:r>
              <a:rPr lang="en-US" sz="2000" dirty="0">
                <a:latin typeface="Segoe UI" panose="020B0502040204020203" pitchFamily="34" charset="0"/>
                <a:cs typeface="Segoe UI" panose="020B0502040204020203" pitchFamily="34" charset="0"/>
              </a:rPr>
              <a:t>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70C6AD-57DC-46DF-8536-A338C5D45CB7}"/>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8493</TotalTime>
  <Words>3467</Words>
  <Application>Microsoft Office PowerPoint</Application>
  <PresentationFormat>Widescreen</PresentationFormat>
  <Paragraphs>759</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Fall river</vt:lpstr>
      <vt:lpstr>Fall River – Benchmarks</vt:lpstr>
      <vt:lpstr>PowerPoint Presentation</vt:lpstr>
      <vt:lpstr>Vaccine Administration </vt:lpstr>
      <vt:lpstr>Total Doses and Dose Administration Rate/100,000  for Fall River Compared to Statewide as of 3/17/2021</vt:lpstr>
      <vt:lpstr>Count and Percentage of Population for First Dose, Partially, and Fully Vaccinated for Fall River Compared to Statewide as of 3/17/2021</vt:lpstr>
      <vt:lpstr>Counts and Percentages of Population with a First Dose by Demographics for Fall River Compared to Statewide as of 3/17/2021  contd.</vt:lpstr>
      <vt:lpstr>Counts and Percentages of Population with a First Dose by Demographics for Fall River Compared to Statewide as of 3/17/2021 </vt:lpstr>
      <vt:lpstr>Counts and Percentages of Population Partially Vaccinated by Demographics for Fall River Compared to Statewide as of 3/17/2021 contd.</vt:lpstr>
      <vt:lpstr>Counts and Percentages of Population Partially Vaccinated by Demographics for Fall River Compared to Statewide as of 3/17/2021</vt:lpstr>
      <vt:lpstr>Counts and Percentages of Population Fully Vaccinated by Demographics for Fall River Compared to Statewide as of 3/17/2021 contd. </vt:lpstr>
      <vt:lpstr>Counts and Percentages of Population Fully Vaccinated by Demographics for Fall River Compared to Statewide as of 3/17/2021</vt:lpstr>
      <vt:lpstr>Missing Race/Ethnicity Count and Percentage of Population Vaccinated for Fall River Compared to Statewide as of 3/17/2021</vt:lpstr>
      <vt:lpstr>City/Town COVID-19 Burden </vt:lpstr>
      <vt:lpstr>COVID-19 Case Counts and Rates for 20 Prioritized Communities</vt:lpstr>
      <vt:lpstr>Background </vt:lpstr>
      <vt:lpstr> Profile of Fall River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383</cp:revision>
  <dcterms:created xsi:type="dcterms:W3CDTF">2021-02-06T16:00:27Z</dcterms:created>
  <dcterms:modified xsi:type="dcterms:W3CDTF">2021-03-18T20:40:10Z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