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2059534"/>
          </a:xfrm>
        </p:spPr>
        <p:txBody>
          <a:bodyPr/>
          <a:lstStyle/>
          <a:p>
            <a:pPr algn="ctr"/>
            <a:r>
              <a:rPr lang="en-US" sz="6000" dirty="0"/>
              <a:t>Vaccination Data Report</a:t>
            </a:r>
            <a:br>
              <a:rPr lang="en-US" sz="6000" dirty="0"/>
            </a:br>
            <a:r>
              <a:rPr lang="en-US" sz="6000" dirty="0"/>
              <a:t>Fall river</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73503391"/>
              </p:ext>
            </p:extLst>
          </p:nvPr>
        </p:nvGraphicFramePr>
        <p:xfrm>
          <a:off x="1219200" y="3850948"/>
          <a:ext cx="9737630" cy="1270211"/>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083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527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3,891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431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83948" y="1156295"/>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66979"/>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243268"/>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720636463"/>
              </p:ext>
            </p:extLst>
          </p:nvPr>
        </p:nvGraphicFramePr>
        <p:xfrm>
          <a:off x="5884758" y="1268609"/>
          <a:ext cx="5951871" cy="15497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8629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Fall River</a:t>
                      </a:r>
                      <a:r>
                        <a:rPr lang="en-US" sz="1600" dirty="0">
                          <a:solidFill>
                            <a:schemeClr val="tx1"/>
                          </a:solidFill>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4,185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5280323"/>
              </p:ext>
            </p:extLst>
          </p:nvPr>
        </p:nvGraphicFramePr>
        <p:xfrm>
          <a:off x="179166" y="3560640"/>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solidFill>
                            <a:schemeClr val="tx1"/>
                          </a:solidFill>
                        </a:rPr>
                        <a:t>Fall River</a:t>
                      </a:r>
                      <a:r>
                        <a:rPr lang="en-US" sz="1300" dirty="0">
                          <a:solidFill>
                            <a:schemeClr val="tx1"/>
                          </a:solidFill>
                        </a:rPr>
                        <a:t> </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972" y="567829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00510" y="1149687"/>
            <a:ext cx="10772290" cy="2508379"/>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4065830139"/>
              </p:ext>
            </p:extLst>
          </p:nvPr>
        </p:nvGraphicFramePr>
        <p:xfrm>
          <a:off x="810506" y="3792473"/>
          <a:ext cx="9681411" cy="125509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1"/>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49338" y="1212890"/>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308712951"/>
              </p:ext>
            </p:extLst>
          </p:nvPr>
        </p:nvGraphicFramePr>
        <p:xfrm>
          <a:off x="135767" y="4228680"/>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solidFill>
                            <a:schemeClr val="tx1"/>
                          </a:solidFill>
                        </a:rPr>
                        <a:t>Fall River</a:t>
                      </a:r>
                      <a:r>
                        <a:rPr lang="en-US" sz="1300" dirty="0">
                          <a:solidFill>
                            <a:schemeClr val="tx1"/>
                          </a:solidFill>
                        </a:rPr>
                        <a:t> </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503242655"/>
              </p:ext>
            </p:extLst>
          </p:nvPr>
        </p:nvGraphicFramePr>
        <p:xfrm>
          <a:off x="2607624" y="2707287"/>
          <a:ext cx="6976752" cy="126492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Fall River</a:t>
                      </a:r>
                      <a:r>
                        <a:rPr lang="en-US" sz="1600" dirty="0">
                          <a:solidFill>
                            <a:schemeClr val="tx1"/>
                          </a:solidFill>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735845"/>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05763590"/>
              </p:ext>
            </p:extLst>
          </p:nvPr>
        </p:nvGraphicFramePr>
        <p:xfrm>
          <a:off x="906556" y="2537389"/>
          <a:ext cx="10609726" cy="1341120"/>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        1,128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          565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          563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0" y="5721333"/>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12B74828-F714-4BCC-A3B0-5AF6DD1C0866}"/>
              </a:ext>
            </a:extLst>
          </p:cNvPr>
          <p:cNvGraphicFramePr>
            <a:graphicFrameLocks noGrp="1"/>
          </p:cNvGraphicFramePr>
          <p:nvPr>
            <p:extLst>
              <p:ext uri="{D42A27DB-BD31-4B8C-83A1-F6EECF244321}">
                <p14:modId xmlns:p14="http://schemas.microsoft.com/office/powerpoint/2010/main" val="3982148393"/>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06057"/>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Fall River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Fall River</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Fall River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Fall River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a:t>
            </a:r>
            <a:r>
              <a:rPr lang="en-US" sz="2000" dirty="0"/>
              <a:t> 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Fall River</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530447324"/>
              </p:ext>
            </p:extLst>
          </p:nvPr>
        </p:nvGraphicFramePr>
        <p:xfrm>
          <a:off x="130506" y="2453357"/>
          <a:ext cx="11655094" cy="169420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741863">
                <a:tc>
                  <a:txBody>
                    <a:bodyPr/>
                    <a:lstStyle/>
                    <a:p>
                      <a:pPr marL="0" marR="0" algn="ctr">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Fall River</a:t>
                      </a:r>
                      <a:r>
                        <a:rPr lang="en-US" sz="1600" dirty="0">
                          <a:solidFill>
                            <a:schemeClr val="tx1"/>
                          </a:solidFill>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89,317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12,020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67,520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Fall River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solidFill>
                  <a:schemeClr val="bg2"/>
                </a:solidFill>
                <a:latin typeface="Segoe UI" panose="020B0502040204020203" pitchFamily="34" charset="0"/>
                <a:cs typeface="Segoe UI" panose="020B0502040204020203" pitchFamily="34" charset="0"/>
              </a:rPr>
              <a:t>Fall River</a:t>
            </a:r>
            <a:r>
              <a:rPr lang="en-US" sz="2400" dirty="0">
                <a:latin typeface="Segoe UI" panose="020B0502040204020203" pitchFamily="34" charset="0"/>
              </a:rPr>
              <a:t> 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67779086"/>
              </p:ext>
            </p:extLst>
          </p:nvPr>
        </p:nvGraphicFramePr>
        <p:xfrm>
          <a:off x="1173852" y="3078480"/>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280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56541">
                <a:tc>
                  <a:txBody>
                    <a:bodyPr/>
                    <a:lstStyle/>
                    <a:p>
                      <a:pPr marL="0" marR="0" algn="ctr">
                        <a:spcBef>
                          <a:spcPts val="0"/>
                        </a:spcBef>
                        <a:spcAft>
                          <a:spcPts val="0"/>
                        </a:spcAft>
                      </a:pPr>
                      <a:r>
                        <a:rPr lang="en-US" sz="1600" b="1" dirty="0">
                          <a:solidFill>
                            <a:schemeClr val="tx1"/>
                          </a:solidFill>
                        </a:rPr>
                        <a:t>Fall River</a:t>
                      </a:r>
                      <a:r>
                        <a:rPr lang="en-US" sz="2000" dirty="0">
                          <a:solidFill>
                            <a:schemeClr val="tx1"/>
                          </a:solidFill>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25,655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28,723.5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90169">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42040" y="1355050"/>
            <a:ext cx="11775959"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marL="1200150" lvl="2" indent="-285750">
              <a:buFont typeface="Arial" panose="020B0604020202020204" pitchFamily="34" charset="0"/>
              <a:buChar char="•"/>
              <a:defRPr/>
            </a:pPr>
            <a:r>
              <a:rPr lang="en-US" dirty="0">
                <a:solidFill>
                  <a:prstClr val="black"/>
                </a:solidFill>
                <a:latin typeface="Calibri" panose="020F0502020204030204"/>
              </a:rPr>
              <a:t>Per-capita dose administration rate for Fall River</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1200150" lvl="2" indent="-285750">
              <a:buFont typeface="Arial" panose="020B0604020202020204" pitchFamily="34" charset="0"/>
              <a:buChar char="•"/>
              <a:defRPr/>
            </a:pPr>
            <a:r>
              <a:rPr lang="en-US" dirty="0">
                <a:solidFill>
                  <a:prstClr val="black"/>
                </a:solidFill>
                <a:latin typeface="Calibri" panose="020F0502020204030204"/>
              </a:rPr>
              <a:t>Fall River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13428599"/>
              </p:ext>
            </p:extLst>
          </p:nvPr>
        </p:nvGraphicFramePr>
        <p:xfrm>
          <a:off x="334206" y="401754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9,624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646680"/>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Fall River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Fall River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Fall River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Fall River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001944091"/>
              </p:ext>
            </p:extLst>
          </p:nvPr>
        </p:nvGraphicFramePr>
        <p:xfrm>
          <a:off x="3132312" y="2565571"/>
          <a:ext cx="5927376" cy="112776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rPr>
              <a:t> 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B66A7703-1EA3-40C9-9EC0-67DB371E98D2}"/>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70062" y="1171175"/>
            <a:ext cx="10945654" cy="2369880"/>
          </a:xfrm>
          <a:prstGeom prst="rect">
            <a:avLst/>
          </a:prstGeom>
          <a:noFill/>
        </p:spPr>
        <p:txBody>
          <a:bodyPr wrap="square" rtlCol="0">
            <a:spAutoFit/>
          </a:bodyPr>
          <a:lstStyle/>
          <a:p>
            <a:r>
              <a:rPr lang="en-US" sz="1800"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2000" b="1" dirty="0">
              <a:solidFill>
                <a:srgbClr val="5B9BD5">
                  <a:lumMod val="75000"/>
                </a:srgbClr>
              </a:solidFill>
              <a:latin typeface="Calibri"/>
            </a:endParaRPr>
          </a:p>
          <a:p>
            <a:pPr marL="1200150" lvl="2" indent="-285750">
              <a:buFont typeface="Arial" panose="020B0604020202020204" pitchFamily="34" charset="0"/>
              <a:buChar char="•"/>
            </a:pPr>
            <a:r>
              <a:rPr lang="en-US" sz="2000" b="1" dirty="0">
                <a:solidFill>
                  <a:srgbClr val="5B9BD5">
                    <a:lumMod val="75000"/>
                  </a:srgbClr>
                </a:solidFill>
                <a:latin typeface="Calibri"/>
              </a:rPr>
              <a:t> 19.7%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957397517"/>
              </p:ext>
            </p:extLst>
          </p:nvPr>
        </p:nvGraphicFramePr>
        <p:xfrm>
          <a:off x="982055" y="3797831"/>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613"/>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20119660"/>
              </p:ext>
            </p:extLst>
          </p:nvPr>
        </p:nvGraphicFramePr>
        <p:xfrm>
          <a:off x="71129" y="4192986"/>
          <a:ext cx="12049741" cy="1399588"/>
        </p:xfrm>
        <a:graphic>
          <a:graphicData uri="http://schemas.openxmlformats.org/drawingml/2006/table">
            <a:tbl>
              <a:tblPr firstRow="1" firstCol="1" bandRow="1">
                <a:tableStyleId>{5C22544A-7EE6-4342-B048-85BDC9FD1C3A}</a:tableStyleId>
              </a:tblPr>
              <a:tblGrid>
                <a:gridCol w="1111737">
                  <a:extLst>
                    <a:ext uri="{9D8B030D-6E8A-4147-A177-3AD203B41FA5}">
                      <a16:colId xmlns:a16="http://schemas.microsoft.com/office/drawing/2014/main" val="4075951014"/>
                    </a:ext>
                  </a:extLst>
                </a:gridCol>
                <a:gridCol w="546399">
                  <a:extLst>
                    <a:ext uri="{9D8B030D-6E8A-4147-A177-3AD203B41FA5}">
                      <a16:colId xmlns:a16="http://schemas.microsoft.com/office/drawing/2014/main" val="3719797945"/>
                    </a:ext>
                  </a:extLst>
                </a:gridCol>
                <a:gridCol w="846946">
                  <a:extLst>
                    <a:ext uri="{9D8B030D-6E8A-4147-A177-3AD203B41FA5}">
                      <a16:colId xmlns:a16="http://schemas.microsoft.com/office/drawing/2014/main" val="2111895905"/>
                    </a:ext>
                  </a:extLst>
                </a:gridCol>
                <a:gridCol w="611301">
                  <a:extLst>
                    <a:ext uri="{9D8B030D-6E8A-4147-A177-3AD203B41FA5}">
                      <a16:colId xmlns:a16="http://schemas.microsoft.com/office/drawing/2014/main" val="1228260744"/>
                    </a:ext>
                  </a:extLst>
                </a:gridCol>
                <a:gridCol w="877588">
                  <a:extLst>
                    <a:ext uri="{9D8B030D-6E8A-4147-A177-3AD203B41FA5}">
                      <a16:colId xmlns:a16="http://schemas.microsoft.com/office/drawing/2014/main" val="3870552715"/>
                    </a:ext>
                  </a:extLst>
                </a:gridCol>
                <a:gridCol w="473191">
                  <a:extLst>
                    <a:ext uri="{9D8B030D-6E8A-4147-A177-3AD203B41FA5}">
                      <a16:colId xmlns:a16="http://schemas.microsoft.com/office/drawing/2014/main" val="2196486683"/>
                    </a:ext>
                  </a:extLst>
                </a:gridCol>
                <a:gridCol w="857168">
                  <a:extLst>
                    <a:ext uri="{9D8B030D-6E8A-4147-A177-3AD203B41FA5}">
                      <a16:colId xmlns:a16="http://schemas.microsoft.com/office/drawing/2014/main" val="2808071338"/>
                    </a:ext>
                  </a:extLst>
                </a:gridCol>
                <a:gridCol w="502762">
                  <a:extLst>
                    <a:ext uri="{9D8B030D-6E8A-4147-A177-3AD203B41FA5}">
                      <a16:colId xmlns:a16="http://schemas.microsoft.com/office/drawing/2014/main" val="2266782108"/>
                    </a:ext>
                  </a:extLst>
                </a:gridCol>
                <a:gridCol w="815959">
                  <a:extLst>
                    <a:ext uri="{9D8B030D-6E8A-4147-A177-3AD203B41FA5}">
                      <a16:colId xmlns:a16="http://schemas.microsoft.com/office/drawing/2014/main" val="1400057223"/>
                    </a:ext>
                  </a:extLst>
                </a:gridCol>
                <a:gridCol w="576941">
                  <a:extLst>
                    <a:ext uri="{9D8B030D-6E8A-4147-A177-3AD203B41FA5}">
                      <a16:colId xmlns:a16="http://schemas.microsoft.com/office/drawing/2014/main" val="607151320"/>
                    </a:ext>
                  </a:extLst>
                </a:gridCol>
                <a:gridCol w="832444">
                  <a:extLst>
                    <a:ext uri="{9D8B030D-6E8A-4147-A177-3AD203B41FA5}">
                      <a16:colId xmlns:a16="http://schemas.microsoft.com/office/drawing/2014/main" val="1732447710"/>
                    </a:ext>
                  </a:extLst>
                </a:gridCol>
                <a:gridCol w="588852">
                  <a:extLst>
                    <a:ext uri="{9D8B030D-6E8A-4147-A177-3AD203B41FA5}">
                      <a16:colId xmlns:a16="http://schemas.microsoft.com/office/drawing/2014/main" val="1497268532"/>
                    </a:ext>
                  </a:extLst>
                </a:gridCol>
                <a:gridCol w="721625">
                  <a:extLst>
                    <a:ext uri="{9D8B030D-6E8A-4147-A177-3AD203B41FA5}">
                      <a16:colId xmlns:a16="http://schemas.microsoft.com/office/drawing/2014/main" val="743602275"/>
                    </a:ext>
                  </a:extLst>
                </a:gridCol>
                <a:gridCol w="772126">
                  <a:extLst>
                    <a:ext uri="{9D8B030D-6E8A-4147-A177-3AD203B41FA5}">
                      <a16:colId xmlns:a16="http://schemas.microsoft.com/office/drawing/2014/main" val="1994207196"/>
                    </a:ext>
                  </a:extLst>
                </a:gridCol>
                <a:gridCol w="824200">
                  <a:extLst>
                    <a:ext uri="{9D8B030D-6E8A-4147-A177-3AD203B41FA5}">
                      <a16:colId xmlns:a16="http://schemas.microsoft.com/office/drawing/2014/main" val="3921377560"/>
                    </a:ext>
                  </a:extLst>
                </a:gridCol>
                <a:gridCol w="580751">
                  <a:extLst>
                    <a:ext uri="{9D8B030D-6E8A-4147-A177-3AD203B41FA5}">
                      <a16:colId xmlns:a16="http://schemas.microsoft.com/office/drawing/2014/main" val="3578839088"/>
                    </a:ext>
                  </a:extLst>
                </a:gridCol>
                <a:gridCol w="509751">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rPr>
                        <a:t>Fall River</a:t>
                      </a:r>
                      <a:r>
                        <a:rPr lang="en-US" sz="1400" dirty="0">
                          <a:solidFill>
                            <a:schemeClr val="tx1"/>
                          </a:solidFill>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602068667"/>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10,304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6,259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46577"/>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51088" y="5692657"/>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44244169-DB71-4428-BE88-A28D7E80FBDD}"/>
</file>

<file path=docProps/app.xml><?xml version="1.0" encoding="utf-8"?>
<Properties xmlns="http://schemas.openxmlformats.org/officeDocument/2006/extended-properties" xmlns:vt="http://schemas.openxmlformats.org/officeDocument/2006/docPropsVTypes">
  <TotalTime>8532</TotalTime>
  <Words>3598</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Fall river</vt:lpstr>
      <vt:lpstr>Fall River – Benchmarks</vt:lpstr>
      <vt:lpstr>PowerPoint Presentation</vt:lpstr>
      <vt:lpstr>Vaccine Administration </vt:lpstr>
      <vt:lpstr>Total Doses and Dose Administration Rate/100,000 Population for Fall River Compared to Statewide as of 3/24/2021</vt:lpstr>
      <vt:lpstr>Count and Percentage of Population for First Dose, Partially, and Fully Vaccinated for Fall River Compared to Statewide as of 3/24/2021</vt:lpstr>
      <vt:lpstr>First Dose</vt:lpstr>
      <vt:lpstr>Counts and Percentages of Population with a First Dose by Demographics for Fall River Compared to Statewide as of 3/24/2021  contd.</vt:lpstr>
      <vt:lpstr>Counts and Percentages of Population with a First Dose by Demographics for Fall River Compared to Statewide as of 3/24/2021 </vt:lpstr>
      <vt:lpstr>Partially vaccinated</vt:lpstr>
      <vt:lpstr>Counts and Percentages of Population Partially Vaccinated by Demographics for Fall River Compared to Statewide as of 3/24/2021 contd.</vt:lpstr>
      <vt:lpstr>Counts and Percentages of Population Partially Vaccinated by Demographics for Fall River Compared to Statewide as of 3/24/2021</vt:lpstr>
      <vt:lpstr>Fully vaccinated</vt:lpstr>
      <vt:lpstr>Counts and Percentages of Population Fully Vaccinated by Demographics for Fall River Compared to Statewide as of 3/24/2021 contd. </vt:lpstr>
      <vt:lpstr>Counts and Percentages of Population Fully Vaccinated by Demographics for Fall River Compared to Statewide as of 3/24/2021</vt:lpstr>
      <vt:lpstr>Missing Race/Ethnicity Count and Percentage of Population Vaccinated for Fall River Compared to Statewide as of 3/24/2021</vt:lpstr>
      <vt:lpstr>City/Town COVID-19 Burden </vt:lpstr>
      <vt:lpstr>COVID-19 Case Counts and Rates for 20 Prioritized Communities</vt:lpstr>
      <vt:lpstr>Background </vt:lpstr>
      <vt:lpstr> Profile of Fall River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394</cp:revision>
  <dcterms:created xsi:type="dcterms:W3CDTF">2021-02-06T16:00:27Z</dcterms:created>
  <dcterms:modified xsi:type="dcterms:W3CDTF">2021-03-25T19:39:51Z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