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28" r:id="rId1"/>
    <p:sldMasterId id="2147484268" r:id="rId2"/>
  </p:sldMasterIdLst>
  <p:notesMasterIdLst>
    <p:notesMasterId r:id="rId55"/>
  </p:notesMasterIdLst>
  <p:handoutMasterIdLst>
    <p:handoutMasterId r:id="rId56"/>
  </p:handoutMasterIdLst>
  <p:sldIdLst>
    <p:sldId id="333" r:id="rId3"/>
    <p:sldId id="522" r:id="rId4"/>
    <p:sldId id="332" r:id="rId5"/>
    <p:sldId id="339" r:id="rId6"/>
    <p:sldId id="592" r:id="rId7"/>
    <p:sldId id="341" r:id="rId8"/>
    <p:sldId id="567" r:id="rId9"/>
    <p:sldId id="553" r:id="rId10"/>
    <p:sldId id="552" r:id="rId11"/>
    <p:sldId id="535" r:id="rId12"/>
    <p:sldId id="536" r:id="rId13"/>
    <p:sldId id="579" r:id="rId14"/>
    <p:sldId id="478" r:id="rId15"/>
    <p:sldId id="580" r:id="rId16"/>
    <p:sldId id="581" r:id="rId17"/>
    <p:sldId id="364" r:id="rId18"/>
    <p:sldId id="518" r:id="rId19"/>
    <p:sldId id="568" r:id="rId20"/>
    <p:sldId id="516" r:id="rId21"/>
    <p:sldId id="483" r:id="rId22"/>
    <p:sldId id="486" r:id="rId23"/>
    <p:sldId id="539" r:id="rId24"/>
    <p:sldId id="485" r:id="rId25"/>
    <p:sldId id="488" r:id="rId26"/>
    <p:sldId id="490" r:id="rId27"/>
    <p:sldId id="570" r:id="rId28"/>
    <p:sldId id="571" r:id="rId29"/>
    <p:sldId id="572" r:id="rId30"/>
    <p:sldId id="573" r:id="rId31"/>
    <p:sldId id="582" r:id="rId32"/>
    <p:sldId id="544" r:id="rId33"/>
    <p:sldId id="545" r:id="rId34"/>
    <p:sldId id="583" r:id="rId35"/>
    <p:sldId id="515" r:id="rId36"/>
    <p:sldId id="499" r:id="rId37"/>
    <p:sldId id="584" r:id="rId38"/>
    <p:sldId id="494" r:id="rId39"/>
    <p:sldId id="585" r:id="rId40"/>
    <p:sldId id="586" r:id="rId41"/>
    <p:sldId id="549" r:id="rId42"/>
    <p:sldId id="591" r:id="rId43"/>
    <p:sldId id="524" r:id="rId44"/>
    <p:sldId id="375" r:id="rId45"/>
    <p:sldId id="376" r:id="rId46"/>
    <p:sldId id="578" r:id="rId47"/>
    <p:sldId id="590" r:id="rId48"/>
    <p:sldId id="550" r:id="rId49"/>
    <p:sldId id="587" r:id="rId50"/>
    <p:sldId id="588" r:id="rId51"/>
    <p:sldId id="589" r:id="rId52"/>
    <p:sldId id="315" r:id="rId53"/>
    <p:sldId id="356" r:id="rId54"/>
  </p:sldIdLst>
  <p:sldSz cx="9144000" cy="6858000" type="screen4x3"/>
  <p:notesSz cx="6858000" cy="9144000"/>
  <p:custShowLst>
    <p:custShow name="Custom Show 1" id="0">
      <p:sldLst/>
    </p:custShow>
  </p:custShowLst>
  <p:custDataLst>
    <p:tags r:id="rId57"/>
  </p:custDataLst>
  <p:defaultTextStyle>
    <a:defPPr>
      <a:defRPr lang="en-US"/>
    </a:defPPr>
    <a:lvl1pPr algn="l" rtl="0" eaLnBrk="0" fontAlgn="base" hangingPunct="0">
      <a:spcBef>
        <a:spcPct val="0"/>
      </a:spcBef>
      <a:spcAft>
        <a:spcPct val="0"/>
      </a:spcAft>
      <a:defRPr sz="2400" kern="1200" baseline="-250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baseline="-250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baseline="-250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baseline="-250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baseline="-25000">
        <a:solidFill>
          <a:schemeClr val="tx1"/>
        </a:solidFill>
        <a:latin typeface="Times" panose="02020603050405020304" pitchFamily="18" charset="0"/>
        <a:ea typeface="+mn-ea"/>
        <a:cs typeface="+mn-cs"/>
      </a:defRPr>
    </a:lvl5pPr>
    <a:lvl6pPr marL="2286000" algn="l" defTabSz="914400" rtl="0" eaLnBrk="1" latinLnBrk="0" hangingPunct="1">
      <a:defRPr sz="2400" kern="1200" baseline="-25000">
        <a:solidFill>
          <a:schemeClr val="tx1"/>
        </a:solidFill>
        <a:latin typeface="Times" panose="02020603050405020304" pitchFamily="18" charset="0"/>
        <a:ea typeface="+mn-ea"/>
        <a:cs typeface="+mn-cs"/>
      </a:defRPr>
    </a:lvl6pPr>
    <a:lvl7pPr marL="2743200" algn="l" defTabSz="914400" rtl="0" eaLnBrk="1" latinLnBrk="0" hangingPunct="1">
      <a:defRPr sz="2400" kern="1200" baseline="-25000">
        <a:solidFill>
          <a:schemeClr val="tx1"/>
        </a:solidFill>
        <a:latin typeface="Times" panose="02020603050405020304" pitchFamily="18" charset="0"/>
        <a:ea typeface="+mn-ea"/>
        <a:cs typeface="+mn-cs"/>
      </a:defRPr>
    </a:lvl7pPr>
    <a:lvl8pPr marL="3200400" algn="l" defTabSz="914400" rtl="0" eaLnBrk="1" latinLnBrk="0" hangingPunct="1">
      <a:defRPr sz="2400" kern="1200" baseline="-25000">
        <a:solidFill>
          <a:schemeClr val="tx1"/>
        </a:solidFill>
        <a:latin typeface="Times" panose="02020603050405020304" pitchFamily="18" charset="0"/>
        <a:ea typeface="+mn-ea"/>
        <a:cs typeface="+mn-cs"/>
      </a:defRPr>
    </a:lvl8pPr>
    <a:lvl9pPr marL="3657600" algn="l" defTabSz="914400" rtl="0" eaLnBrk="1" latinLnBrk="0" hangingPunct="1">
      <a:defRPr sz="2400" kern="1200" baseline="-25000">
        <a:solidFill>
          <a:schemeClr val="tx1"/>
        </a:solidFill>
        <a:latin typeface="Times"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vey, Jeanne (OPWDD)" initials="LJ("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B775F"/>
    <a:srgbClr val="2859A6"/>
    <a:srgbClr val="1747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3" autoAdjust="0"/>
    <p:restoredTop sz="94103" autoAdjust="0"/>
  </p:normalViewPr>
  <p:slideViewPr>
    <p:cSldViewPr>
      <p:cViewPr varScale="1">
        <p:scale>
          <a:sx n="77" d="100"/>
          <a:sy n="77" d="100"/>
        </p:scale>
        <p:origin x="677"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commentAuthors" Target="commentAuthors.xml"/><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gs" Target="tags/tag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E3B3B7B-D570-4418-8BB4-A74073CDBC4E}"/>
              </a:ext>
            </a:extLst>
          </p:cNvPr>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200" baseline="0">
                <a:latin typeface="Times"/>
              </a:defRPr>
            </a:lvl1pPr>
          </a:lstStyle>
          <a:p>
            <a:pPr>
              <a:defRPr/>
            </a:pPr>
            <a:endParaRPr lang="en-US" dirty="0"/>
          </a:p>
        </p:txBody>
      </p:sp>
      <p:sp>
        <p:nvSpPr>
          <p:cNvPr id="20483" name="Rectangle 3">
            <a:extLst>
              <a:ext uri="{FF2B5EF4-FFF2-40B4-BE49-F238E27FC236}">
                <a16:creationId xmlns:a16="http://schemas.microsoft.com/office/drawing/2014/main" id="{EBA1764D-1D35-4630-B08F-1BF651044650}"/>
              </a:ext>
            </a:extLst>
          </p:cNvPr>
          <p:cNvSpPr>
            <a:spLocks noGrp="1" noChangeArrowheads="1"/>
          </p:cNvSpPr>
          <p:nvPr>
            <p:ph type="dt" sz="quarter" idx="1"/>
          </p:nvPr>
        </p:nvSpPr>
        <p:spPr bwMode="auto">
          <a:xfrm>
            <a:off x="388620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baseline="0">
                <a:latin typeface="Times"/>
              </a:defRPr>
            </a:lvl1pPr>
          </a:lstStyle>
          <a:p>
            <a:pPr>
              <a:defRPr/>
            </a:pPr>
            <a:endParaRPr lang="en-US" dirty="0"/>
          </a:p>
        </p:txBody>
      </p:sp>
      <p:sp>
        <p:nvSpPr>
          <p:cNvPr id="20484" name="Rectangle 4">
            <a:extLst>
              <a:ext uri="{FF2B5EF4-FFF2-40B4-BE49-F238E27FC236}">
                <a16:creationId xmlns:a16="http://schemas.microsoft.com/office/drawing/2014/main" id="{D7F4B85B-CFDD-40B8-86CA-4C7C7F885C1A}"/>
              </a:ext>
            </a:extLst>
          </p:cNvPr>
          <p:cNvSpPr>
            <a:spLocks noGrp="1" noChangeArrowheads="1"/>
          </p:cNvSpPr>
          <p:nvPr>
            <p:ph type="ftr" sz="quarter" idx="2"/>
          </p:nvPr>
        </p:nvSpPr>
        <p:spPr bwMode="auto">
          <a:xfrm>
            <a:off x="0" y="86868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a:defRPr sz="1200" baseline="0">
                <a:latin typeface="Times"/>
              </a:defRPr>
            </a:lvl1pPr>
          </a:lstStyle>
          <a:p>
            <a:pPr>
              <a:defRPr/>
            </a:pPr>
            <a:endParaRPr lang="en-US" dirty="0"/>
          </a:p>
        </p:txBody>
      </p:sp>
      <p:sp>
        <p:nvSpPr>
          <p:cNvPr id="20485" name="Rectangle 5">
            <a:extLst>
              <a:ext uri="{FF2B5EF4-FFF2-40B4-BE49-F238E27FC236}">
                <a16:creationId xmlns:a16="http://schemas.microsoft.com/office/drawing/2014/main" id="{BCE20B72-7489-4DA8-BF1C-E852A46A6C7D}"/>
              </a:ext>
            </a:extLst>
          </p:cNvPr>
          <p:cNvSpPr>
            <a:spLocks noGrp="1" noChangeArrowheads="1"/>
          </p:cNvSpPr>
          <p:nvPr>
            <p:ph type="sldNum" sz="quarter" idx="3"/>
          </p:nvPr>
        </p:nvSpPr>
        <p:spPr bwMode="auto">
          <a:xfrm>
            <a:off x="3886200" y="86868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baseline="0"/>
            </a:lvl1pPr>
          </a:lstStyle>
          <a:p>
            <a:pPr>
              <a:defRPr/>
            </a:pPr>
            <a:fld id="{C0CFC536-B271-4B7F-BE26-22205A35DB15}"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47F7418A-2D2E-4D7A-B33A-29271F93830A}"/>
              </a:ext>
            </a:extLst>
          </p:cNvPr>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200" baseline="0">
                <a:latin typeface="Times"/>
              </a:defRPr>
            </a:lvl1pPr>
          </a:lstStyle>
          <a:p>
            <a:pPr>
              <a:defRPr/>
            </a:pPr>
            <a:endParaRPr lang="en-US" dirty="0"/>
          </a:p>
        </p:txBody>
      </p:sp>
      <p:sp>
        <p:nvSpPr>
          <p:cNvPr id="19459" name="Rectangle 3">
            <a:extLst>
              <a:ext uri="{FF2B5EF4-FFF2-40B4-BE49-F238E27FC236}">
                <a16:creationId xmlns:a16="http://schemas.microsoft.com/office/drawing/2014/main" id="{5AC8CC45-DBD6-45AA-A4F1-5B0EE3F470B9}"/>
              </a:ext>
            </a:extLst>
          </p:cNvPr>
          <p:cNvSpPr>
            <a:spLocks noGrp="1" noChangeArrowheads="1"/>
          </p:cNvSpPr>
          <p:nvPr>
            <p:ph type="dt" idx="1"/>
          </p:nvPr>
        </p:nvSpPr>
        <p:spPr bwMode="auto">
          <a:xfrm>
            <a:off x="388620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baseline="0">
                <a:latin typeface="Times"/>
              </a:defRPr>
            </a:lvl1pPr>
          </a:lstStyle>
          <a:p>
            <a:pPr>
              <a:defRPr/>
            </a:pPr>
            <a:endParaRPr lang="en-US" dirty="0"/>
          </a:p>
        </p:txBody>
      </p:sp>
      <p:sp>
        <p:nvSpPr>
          <p:cNvPr id="13316" name="Rectangle 4">
            <a:extLst>
              <a:ext uri="{FF2B5EF4-FFF2-40B4-BE49-F238E27FC236}">
                <a16:creationId xmlns:a16="http://schemas.microsoft.com/office/drawing/2014/main" id="{C856C090-C811-4F34-98BB-B6A9B634FE7F}"/>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5">
            <a:extLst>
              <a:ext uri="{FF2B5EF4-FFF2-40B4-BE49-F238E27FC236}">
                <a16:creationId xmlns:a16="http://schemas.microsoft.com/office/drawing/2014/main" id="{5CBEDD73-ED5D-4DFC-B8C7-7ECF66D6422D}"/>
              </a:ext>
            </a:extLst>
          </p:cNvPr>
          <p:cNvSpPr>
            <a:spLocks noGrp="1" noChangeArrowheads="1"/>
          </p:cNvSpPr>
          <p:nvPr>
            <p:ph type="body" sz="quarter" idx="3"/>
          </p:nvPr>
        </p:nvSpPr>
        <p:spPr bwMode="auto">
          <a:xfrm>
            <a:off x="914400" y="4343400"/>
            <a:ext cx="50292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462" name="Rectangle 6">
            <a:extLst>
              <a:ext uri="{FF2B5EF4-FFF2-40B4-BE49-F238E27FC236}">
                <a16:creationId xmlns:a16="http://schemas.microsoft.com/office/drawing/2014/main" id="{402B9F62-DAEC-4C4E-9379-C1D61F7B084F}"/>
              </a:ext>
            </a:extLst>
          </p:cNvPr>
          <p:cNvSpPr>
            <a:spLocks noGrp="1" noChangeArrowheads="1"/>
          </p:cNvSpPr>
          <p:nvPr>
            <p:ph type="ftr" sz="quarter" idx="4"/>
          </p:nvPr>
        </p:nvSpPr>
        <p:spPr bwMode="auto">
          <a:xfrm>
            <a:off x="0" y="86868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a:defRPr sz="1200" baseline="0">
                <a:latin typeface="Times"/>
              </a:defRPr>
            </a:lvl1pPr>
          </a:lstStyle>
          <a:p>
            <a:pPr>
              <a:defRPr/>
            </a:pPr>
            <a:endParaRPr lang="en-US" dirty="0"/>
          </a:p>
        </p:txBody>
      </p:sp>
      <p:sp>
        <p:nvSpPr>
          <p:cNvPr id="19463" name="Rectangle 7">
            <a:extLst>
              <a:ext uri="{FF2B5EF4-FFF2-40B4-BE49-F238E27FC236}">
                <a16:creationId xmlns:a16="http://schemas.microsoft.com/office/drawing/2014/main" id="{95BE616C-2E96-491F-B327-BEE52ECF71CF}"/>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baseline="0"/>
            </a:lvl1pPr>
          </a:lstStyle>
          <a:p>
            <a:pPr>
              <a:defRPr/>
            </a:pPr>
            <a:fld id="{9BD62D7A-DC70-4071-8FAC-51BE5FCC5CCD}"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a:ea typeface="+mn-ea"/>
        <a:cs typeface="+mn-cs"/>
      </a:defRPr>
    </a:lvl1pPr>
    <a:lvl2pPr marL="457200" algn="l" rtl="0" eaLnBrk="0" fontAlgn="base" hangingPunct="0">
      <a:spcBef>
        <a:spcPct val="30000"/>
      </a:spcBef>
      <a:spcAft>
        <a:spcPct val="0"/>
      </a:spcAft>
      <a:defRPr sz="1200" kern="1200">
        <a:solidFill>
          <a:schemeClr val="tx1"/>
        </a:solidFill>
        <a:latin typeface="Times"/>
        <a:ea typeface="+mn-ea"/>
        <a:cs typeface="+mn-cs"/>
      </a:defRPr>
    </a:lvl2pPr>
    <a:lvl3pPr marL="914400" algn="l" rtl="0" eaLnBrk="0" fontAlgn="base" hangingPunct="0">
      <a:spcBef>
        <a:spcPct val="30000"/>
      </a:spcBef>
      <a:spcAft>
        <a:spcPct val="0"/>
      </a:spcAft>
      <a:defRPr sz="1200" kern="1200">
        <a:solidFill>
          <a:schemeClr val="tx1"/>
        </a:solidFill>
        <a:latin typeface="Times"/>
        <a:ea typeface="+mn-ea"/>
        <a:cs typeface="+mn-cs"/>
      </a:defRPr>
    </a:lvl3pPr>
    <a:lvl4pPr marL="1371600" algn="l" rtl="0" eaLnBrk="0" fontAlgn="base" hangingPunct="0">
      <a:spcBef>
        <a:spcPct val="30000"/>
      </a:spcBef>
      <a:spcAft>
        <a:spcPct val="0"/>
      </a:spcAft>
      <a:defRPr sz="1200" kern="1200">
        <a:solidFill>
          <a:schemeClr val="tx1"/>
        </a:solidFill>
        <a:latin typeface="Times"/>
        <a:ea typeface="+mn-ea"/>
        <a:cs typeface="+mn-cs"/>
      </a:defRPr>
    </a:lvl4pPr>
    <a:lvl5pPr marL="1828800" algn="l" rtl="0" eaLnBrk="0" fontAlgn="base" hangingPunct="0">
      <a:spcBef>
        <a:spcPct val="30000"/>
      </a:spcBef>
      <a:spcAft>
        <a:spcPct val="0"/>
      </a:spcAft>
      <a:defRPr sz="1200" kern="1200">
        <a:solidFill>
          <a:schemeClr val="tx1"/>
        </a:solidFill>
        <a:latin typeface="Times"/>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83B32316-6C30-409B-A65A-59005D6279A1}"/>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2329261A-7145-4A09-90EB-9A6358E2A8E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panose="02020603050405020304" pitchFamily="18" charset="0"/>
            </a:endParaRPr>
          </a:p>
        </p:txBody>
      </p:sp>
      <p:sp>
        <p:nvSpPr>
          <p:cNvPr id="16388" name="Slide Number Placeholder 3">
            <a:extLst>
              <a:ext uri="{FF2B5EF4-FFF2-40B4-BE49-F238E27FC236}">
                <a16:creationId xmlns:a16="http://schemas.microsoft.com/office/drawing/2014/main" id="{ECA7B1BF-078B-4F16-88C3-43956DE2DD6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panose="02020603050405020304" pitchFamily="18" charset="0"/>
              </a:defRPr>
            </a:lvl1pPr>
            <a:lvl2pPr marL="742950" indent="-285750">
              <a:defRPr sz="2400" baseline="-25000">
                <a:solidFill>
                  <a:schemeClr val="tx1"/>
                </a:solidFill>
                <a:latin typeface="Times" panose="02020603050405020304" pitchFamily="18" charset="0"/>
              </a:defRPr>
            </a:lvl2pPr>
            <a:lvl3pPr marL="1143000" indent="-228600">
              <a:defRPr sz="2400" baseline="-25000">
                <a:solidFill>
                  <a:schemeClr val="tx1"/>
                </a:solidFill>
                <a:latin typeface="Times" panose="02020603050405020304" pitchFamily="18" charset="0"/>
              </a:defRPr>
            </a:lvl3pPr>
            <a:lvl4pPr marL="1600200" indent="-228600">
              <a:defRPr sz="2400" baseline="-25000">
                <a:solidFill>
                  <a:schemeClr val="tx1"/>
                </a:solidFill>
                <a:latin typeface="Times" panose="02020603050405020304" pitchFamily="18" charset="0"/>
              </a:defRPr>
            </a:lvl4pPr>
            <a:lvl5pPr marL="2057400" indent="-228600">
              <a:defRPr sz="2400" baseline="-25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panose="02020603050405020304" pitchFamily="18" charset="0"/>
              </a:defRPr>
            </a:lvl9pPr>
          </a:lstStyle>
          <a:p>
            <a:fld id="{3F731C53-665B-4D2A-AC48-F92C28CD9320}" type="slidenum">
              <a:rPr lang="en-US" altLang="en-US" sz="1200" baseline="0" smtClean="0"/>
              <a:pPr/>
              <a:t>1</a:t>
            </a:fld>
            <a:endParaRPr lang="en-US" altLang="en-US" sz="1200" baseline="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are people at risk of falling?</a:t>
            </a:r>
          </a:p>
        </p:txBody>
      </p:sp>
      <p:sp>
        <p:nvSpPr>
          <p:cNvPr id="4" name="Slide Number Placeholder 3"/>
          <p:cNvSpPr>
            <a:spLocks noGrp="1"/>
          </p:cNvSpPr>
          <p:nvPr>
            <p:ph type="sldNum" sz="quarter" idx="10"/>
          </p:nvPr>
        </p:nvSpPr>
        <p:spPr/>
        <p:txBody>
          <a:bodyPr/>
          <a:lstStyle/>
          <a:p>
            <a:pPr>
              <a:defRPr/>
            </a:pPr>
            <a:fld id="{6AE55D33-4AF6-40EE-AD5E-6438258D82EE}" type="slidenum">
              <a:rPr lang="en-US" smtClean="0"/>
              <a:pPr>
                <a:defRPr/>
              </a:pPr>
              <a:t>10</a:t>
            </a:fld>
            <a:endParaRPr lang="en-US" dirty="0"/>
          </a:p>
        </p:txBody>
      </p:sp>
    </p:spTree>
    <p:extLst>
      <p:ext uri="{BB962C8B-B14F-4D97-AF65-F5344CB8AC3E}">
        <p14:creationId xmlns:p14="http://schemas.microsoft.com/office/powerpoint/2010/main" val="1674652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131">
              <a:defRPr>
                <a:solidFill>
                  <a:schemeClr val="tx1"/>
                </a:solidFill>
                <a:latin typeface="Arial" pitchFamily="34" charset="0"/>
                <a:ea typeface="Osaka" pitchFamily="1" charset="-128"/>
              </a:defRPr>
            </a:lvl1pPr>
            <a:lvl2pPr marL="769473" indent="-295951" defTabSz="965131">
              <a:defRPr>
                <a:solidFill>
                  <a:schemeClr val="tx1"/>
                </a:solidFill>
                <a:latin typeface="Arial" pitchFamily="34" charset="0"/>
                <a:ea typeface="Osaka" pitchFamily="1" charset="-128"/>
              </a:defRPr>
            </a:lvl2pPr>
            <a:lvl3pPr marL="1183805" indent="-236761" defTabSz="965131">
              <a:defRPr>
                <a:solidFill>
                  <a:schemeClr val="tx1"/>
                </a:solidFill>
                <a:latin typeface="Arial" pitchFamily="34" charset="0"/>
                <a:ea typeface="Osaka" pitchFamily="1" charset="-128"/>
              </a:defRPr>
            </a:lvl3pPr>
            <a:lvl4pPr marL="1657327" indent="-236761" defTabSz="965131">
              <a:defRPr>
                <a:solidFill>
                  <a:schemeClr val="tx1"/>
                </a:solidFill>
                <a:latin typeface="Arial" pitchFamily="34" charset="0"/>
                <a:ea typeface="Osaka" pitchFamily="1" charset="-128"/>
              </a:defRPr>
            </a:lvl4pPr>
            <a:lvl5pPr marL="2130849" indent="-236761" defTabSz="965131">
              <a:defRPr>
                <a:solidFill>
                  <a:schemeClr val="tx1"/>
                </a:solidFill>
                <a:latin typeface="Arial" pitchFamily="34" charset="0"/>
                <a:ea typeface="Osaka" pitchFamily="1" charset="-128"/>
              </a:defRPr>
            </a:lvl5pPr>
            <a:lvl6pPr marL="2604371" indent="-236761" defTabSz="965131" eaLnBrk="0" fontAlgn="base" hangingPunct="0">
              <a:spcBef>
                <a:spcPct val="0"/>
              </a:spcBef>
              <a:spcAft>
                <a:spcPct val="0"/>
              </a:spcAft>
              <a:defRPr>
                <a:solidFill>
                  <a:schemeClr val="tx1"/>
                </a:solidFill>
                <a:latin typeface="Arial" pitchFamily="34" charset="0"/>
                <a:ea typeface="Osaka" pitchFamily="1" charset="-128"/>
              </a:defRPr>
            </a:lvl6pPr>
            <a:lvl7pPr marL="3077893" indent="-236761" defTabSz="965131" eaLnBrk="0" fontAlgn="base" hangingPunct="0">
              <a:spcBef>
                <a:spcPct val="0"/>
              </a:spcBef>
              <a:spcAft>
                <a:spcPct val="0"/>
              </a:spcAft>
              <a:defRPr>
                <a:solidFill>
                  <a:schemeClr val="tx1"/>
                </a:solidFill>
                <a:latin typeface="Arial" pitchFamily="34" charset="0"/>
                <a:ea typeface="Osaka" pitchFamily="1" charset="-128"/>
              </a:defRPr>
            </a:lvl7pPr>
            <a:lvl8pPr marL="3551415" indent="-236761" defTabSz="965131" eaLnBrk="0" fontAlgn="base" hangingPunct="0">
              <a:spcBef>
                <a:spcPct val="0"/>
              </a:spcBef>
              <a:spcAft>
                <a:spcPct val="0"/>
              </a:spcAft>
              <a:defRPr>
                <a:solidFill>
                  <a:schemeClr val="tx1"/>
                </a:solidFill>
                <a:latin typeface="Arial" pitchFamily="34" charset="0"/>
                <a:ea typeface="Osaka" pitchFamily="1" charset="-128"/>
              </a:defRPr>
            </a:lvl8pPr>
            <a:lvl9pPr marL="4024937" indent="-236761" defTabSz="965131" eaLnBrk="0" fontAlgn="base" hangingPunct="0">
              <a:spcBef>
                <a:spcPct val="0"/>
              </a:spcBef>
              <a:spcAft>
                <a:spcPct val="0"/>
              </a:spcAft>
              <a:defRPr>
                <a:solidFill>
                  <a:schemeClr val="tx1"/>
                </a:solidFill>
                <a:latin typeface="Arial" pitchFamily="34" charset="0"/>
                <a:ea typeface="Osaka" pitchFamily="1" charset="-128"/>
              </a:defRPr>
            </a:lvl9pPr>
          </a:lstStyle>
          <a:p>
            <a:fld id="{EE397CE3-9D2C-4A21-A724-F366446F1539}" type="slidenum">
              <a:rPr lang="en-US" altLang="en-US" smtClean="0"/>
              <a:pPr/>
              <a:t>11</a:t>
            </a:fld>
            <a:endParaRPr lang="en-US" altLang="en-US" dirty="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Helvetica" pitchFamily="1" charset="0"/>
              </a:rPr>
              <a:t>Falls in individuals with I/DD are caused by a combination of internal factors (e.g., acute and chronic disease, adverse medication effects) and external factors (e.g., environmental hazards and obstacles interfering with mobility). </a:t>
            </a:r>
          </a:p>
          <a:p>
            <a:pPr eaLnBrk="1" hangingPunct="1"/>
            <a:endParaRPr lang="en-US" altLang="en-US" dirty="0">
              <a:latin typeface="Helvetica" pitchFamily="1" charset="0"/>
            </a:endParaRPr>
          </a:p>
          <a:p>
            <a:pPr eaLnBrk="1" hangingPunct="1"/>
            <a:r>
              <a:rPr lang="en-US" altLang="en-US" dirty="0">
                <a:latin typeface="Helvetica" pitchFamily="1" charset="0"/>
              </a:rPr>
              <a:t>The likelihood of falling increases with the number of risk factors a person has.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US" altLang="en-US" sz="1800" dirty="0">
                <a:latin typeface="Helvetica" pitchFamily="1" charset="0"/>
              </a:rPr>
              <a:t>Internal risk factors for falls include the following:</a:t>
            </a:r>
          </a:p>
          <a:p>
            <a:pPr marL="0" marR="0" indent="0" algn="l" defTabSz="914400" rtl="0" eaLnBrk="1" fontAlgn="base" latinLnBrk="0" hangingPunct="1">
              <a:lnSpc>
                <a:spcPct val="90000"/>
              </a:lnSpc>
              <a:spcBef>
                <a:spcPct val="30000"/>
              </a:spcBef>
              <a:spcAft>
                <a:spcPct val="0"/>
              </a:spcAft>
              <a:buClrTx/>
              <a:buSzTx/>
              <a:buFontTx/>
              <a:buChar char="•"/>
              <a:tabLst/>
              <a:defRPr/>
            </a:pPr>
            <a:r>
              <a:rPr lang="en-US" altLang="en-US" sz="1800" dirty="0">
                <a:latin typeface="Helvetica" pitchFamily="1" charset="0"/>
              </a:rPr>
              <a:t>Previous falls: </a:t>
            </a:r>
            <a:r>
              <a:rPr lang="en-US" dirty="0"/>
              <a:t>Previous</a:t>
            </a:r>
            <a:r>
              <a:rPr lang="en-US" baseline="0" dirty="0"/>
              <a:t> falls: we see this again and again in the literature. Each time someone experiences a fall, it increases their risk of not only falling again, but of eventually suffering a more serious injury from that fall. You may see this in your own programs. That person who stumbles 5 times but always manages to catch themselves until the 6</a:t>
            </a:r>
            <a:r>
              <a:rPr lang="en-US" baseline="30000" dirty="0"/>
              <a:t>th</a:t>
            </a:r>
            <a:r>
              <a:rPr lang="en-US" baseline="0" dirty="0"/>
              <a:t> time they stumble and down they go, striking their head or fracturing their arm. We would encourage you to think of every stumble, or every near miss, as a risk factor for experiencing a more serious fall. What you want to do is treat the underlying cause of that stumble and we’ll get to that in a minute. </a:t>
            </a:r>
            <a:endParaRPr lang="en-US" dirty="0"/>
          </a:p>
          <a:p>
            <a:pPr eaLnBrk="1" hangingPunct="1">
              <a:lnSpc>
                <a:spcPct val="90000"/>
              </a:lnSpc>
              <a:buFontTx/>
              <a:buChar char="•"/>
            </a:pPr>
            <a:r>
              <a:rPr lang="en-US" altLang="en-US" sz="1800" dirty="0">
                <a:latin typeface="Helvetica" pitchFamily="1" charset="0"/>
              </a:rPr>
              <a:t>Clients who have fallen previously are far more likely to fall again. Many clients who fall do so repeatedly. </a:t>
            </a:r>
          </a:p>
          <a:p>
            <a:pPr eaLnBrk="1" hangingPunct="1">
              <a:lnSpc>
                <a:spcPct val="90000"/>
              </a:lnSpc>
              <a:buFontTx/>
              <a:buChar char="•"/>
            </a:pPr>
            <a:r>
              <a:rPr lang="en-US" altLang="en-US" sz="1800" dirty="0">
                <a:latin typeface="Helvetica" pitchFamily="1" charset="0"/>
              </a:rPr>
              <a:t>Poor vision: Eye problems can cause blurriness or limits vision, which may keep a client from seeing hazards and objects in his or her path and can lead to trips and slips. Sometimes eyeglasses can cause more problems (bifocals) </a:t>
            </a:r>
          </a:p>
          <a:p>
            <a:pPr eaLnBrk="1" hangingPunct="1">
              <a:lnSpc>
                <a:spcPct val="90000"/>
              </a:lnSpc>
              <a:buFontTx/>
              <a:buChar char="•"/>
            </a:pPr>
            <a:r>
              <a:rPr lang="en-US" altLang="en-US" sz="1800" dirty="0">
                <a:latin typeface="Helvetica" pitchFamily="1" charset="0"/>
              </a:rPr>
              <a:t>Muscle weakness (upper and/or lower extremities): Diseases and conditions such as arthritis, diabetes, and stroke can alter muscle strength in the legs and arms. As a result, using leg and arm strength while getting out of a bed or up from a chair or toilet becomes much more difficult. This can easily lead to balance loss and increased fall risk. </a:t>
            </a:r>
            <a:endParaRPr lang="en-US" altLang="en-US" sz="1800" b="1" i="1" dirty="0">
              <a:latin typeface="Helvetica" pitchFamily="1" charset="0"/>
            </a:endParaRPr>
          </a:p>
          <a:p>
            <a:pPr eaLnBrk="1" hangingPunct="1">
              <a:lnSpc>
                <a:spcPct val="90000"/>
              </a:lnSpc>
              <a:buFontTx/>
              <a:buChar char="•"/>
            </a:pPr>
            <a:r>
              <a:rPr lang="en-US" altLang="en-US" sz="1800" dirty="0">
                <a:latin typeface="Helvetica" pitchFamily="1" charset="0"/>
              </a:rPr>
              <a:t>Unstable balance and/or transfers: Disorders such as stroke, arthritis, and Parkinson’s disease may affect a client’s balance. As a result, transferring from chairs and toilets becomes more difficult. </a:t>
            </a:r>
          </a:p>
          <a:p>
            <a:pPr eaLnBrk="1" hangingPunct="1">
              <a:lnSpc>
                <a:spcPct val="90000"/>
              </a:lnSpc>
              <a:buFontTx/>
              <a:buChar char="•"/>
            </a:pPr>
            <a:r>
              <a:rPr lang="en-US" altLang="en-US" sz="1800" dirty="0">
                <a:latin typeface="Helvetica" pitchFamily="1" charset="0"/>
              </a:rPr>
              <a:t>Unstable gait: Disorders such as stroke, arthritis, diabetes, and Parkinson’s disease may also affect a client’s balance. As a result, walking becomes more difficult.  </a:t>
            </a:r>
          </a:p>
          <a:p>
            <a:pPr eaLnBrk="1" hangingPunct="1">
              <a:lnSpc>
                <a:spcPct val="90000"/>
              </a:lnSpc>
              <a:buFontTx/>
              <a:buChar char="•"/>
            </a:pPr>
            <a:r>
              <a:rPr lang="en-US" altLang="en-US" sz="1800" dirty="0">
                <a:latin typeface="Helvetica" pitchFamily="1" charset="0"/>
              </a:rPr>
              <a:t>Elimination problems: An inability to control one’s bladder function and fear of losing urine leads to a sense of urgency to use the bathroom. Often, clients will rush to the bathroom, exceeding their safe walking abilities and increasing their chance of falling. </a:t>
            </a:r>
          </a:p>
          <a:p>
            <a:pPr eaLnBrk="1" hangingPunct="1">
              <a:lnSpc>
                <a:spcPct val="90000"/>
              </a:lnSpc>
              <a:buFontTx/>
              <a:buChar char="•"/>
            </a:pPr>
            <a:r>
              <a:rPr lang="en-US" altLang="en-US" sz="1800" dirty="0">
                <a:latin typeface="Helvetica" pitchFamily="1" charset="0"/>
              </a:rPr>
              <a:t>Cognitive impairment: Cognitive impairment increases the risk of falls because the individual is unable to think clearly. As a result, clients may experience great difficulty differentiating between safe and hazardous activities (e.g., they may try to stand or get out of bed when they should not) and differentiating between safe and hazardous environmental conditions (e.g., they may not recognize that a wet floor is unsafe to walk on). </a:t>
            </a:r>
          </a:p>
          <a:p>
            <a:pPr eaLnBrk="1" hangingPunct="1">
              <a:lnSpc>
                <a:spcPct val="90000"/>
              </a:lnSpc>
              <a:buFontTx/>
              <a:buChar char="•"/>
            </a:pPr>
            <a:r>
              <a:rPr lang="en-US" altLang="en-US" sz="1800" dirty="0">
                <a:latin typeface="Helvetica" pitchFamily="1" charset="0"/>
              </a:rPr>
              <a:t>Medications: Taking too much medication or the wrong combination of drugs can affect a client’s judgment, coordination, and balance. </a:t>
            </a:r>
            <a:endParaRPr lang="en-US" dirty="0"/>
          </a:p>
          <a:p>
            <a:pPr defTabSz="947044">
              <a:defRPr/>
            </a:pPr>
            <a:endParaRPr lang="en-US" dirty="0"/>
          </a:p>
        </p:txBody>
      </p:sp>
      <p:sp>
        <p:nvSpPr>
          <p:cNvPr id="4" name="Slide Number Placeholder 3"/>
          <p:cNvSpPr>
            <a:spLocks noGrp="1"/>
          </p:cNvSpPr>
          <p:nvPr>
            <p:ph type="sldNum" sz="quarter" idx="10"/>
          </p:nvPr>
        </p:nvSpPr>
        <p:spPr/>
        <p:txBody>
          <a:bodyPr/>
          <a:lstStyle/>
          <a:p>
            <a:pPr>
              <a:defRPr/>
            </a:pPr>
            <a:fld id="{6AE55D33-4AF6-40EE-AD5E-6438258D82EE}" type="slidenum">
              <a:rPr lang="en-US" smtClean="0"/>
              <a:pPr>
                <a:defRPr/>
              </a:pPr>
              <a:t>12</a:t>
            </a:fld>
            <a:endParaRPr lang="en-US" dirty="0"/>
          </a:p>
        </p:txBody>
      </p:sp>
    </p:spTree>
    <p:extLst>
      <p:ext uri="{BB962C8B-B14F-4D97-AF65-F5344CB8AC3E}">
        <p14:creationId xmlns:p14="http://schemas.microsoft.com/office/powerpoint/2010/main" val="1317163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b="0" i="0" dirty="0">
                <a:latin typeface="Helvetica" pitchFamily="1" charset="0"/>
              </a:rPr>
              <a:t>These</a:t>
            </a:r>
            <a:r>
              <a:rPr lang="en-US" altLang="en-US" b="0" i="0" baseline="0" dirty="0">
                <a:latin typeface="Helvetica" pitchFamily="1" charset="0"/>
              </a:rPr>
              <a:t> are risk factors that might appear suddenly, </a:t>
            </a:r>
            <a:r>
              <a:rPr lang="en-US" altLang="en-US" b="0" i="0" dirty="0">
                <a:latin typeface="Helvetica" pitchFamily="1" charset="0"/>
              </a:rPr>
              <a:t>often at the onset of an illness or after starting a new drug. These can affect</a:t>
            </a:r>
            <a:r>
              <a:rPr lang="en-US" altLang="en-US" b="0" i="0" baseline="0" dirty="0">
                <a:latin typeface="Helvetica" pitchFamily="1" charset="0"/>
              </a:rPr>
              <a:t> a person</a:t>
            </a:r>
            <a:r>
              <a:rPr lang="en-US" altLang="en-US" b="0" i="0" dirty="0">
                <a:latin typeface="Helvetica" pitchFamily="1" charset="0"/>
              </a:rPr>
              <a:t>’s balance and increase fall risk. </a:t>
            </a:r>
          </a:p>
          <a:p>
            <a:pPr eaLnBrk="1" hangingPunct="1">
              <a:buFontTx/>
              <a:buNone/>
            </a:pPr>
            <a:endParaRPr lang="en-US" altLang="en-US" b="0" i="0" dirty="0">
              <a:latin typeface="Helvetica" pitchFamily="1" charset="0"/>
            </a:endParaRPr>
          </a:p>
          <a:p>
            <a:pPr eaLnBrk="1" hangingPunct="1">
              <a:buFontTx/>
              <a:buNone/>
            </a:pPr>
            <a:r>
              <a:rPr lang="en-US" altLang="en-US" b="0" i="0" dirty="0">
                <a:latin typeface="Helvetica" pitchFamily="1" charset="0"/>
              </a:rPr>
              <a:t>Special</a:t>
            </a:r>
            <a:r>
              <a:rPr lang="en-US" altLang="en-US" b="0" i="0" baseline="0" dirty="0">
                <a:latin typeface="Helvetica" pitchFamily="1" charset="0"/>
              </a:rPr>
              <a:t> word on Low Blood Pressure</a:t>
            </a:r>
            <a:r>
              <a:rPr lang="en-US" altLang="en-US" b="0" i="0" dirty="0">
                <a:latin typeface="Helvetica" pitchFamily="1" charset="0"/>
              </a:rPr>
              <a:t>:</a:t>
            </a:r>
            <a:br>
              <a:rPr lang="en-US" altLang="en-US" b="0" i="0" dirty="0">
                <a:latin typeface="Helvetica" pitchFamily="1" charset="0"/>
              </a:rPr>
            </a:br>
            <a:r>
              <a:rPr lang="en-US" altLang="en-US" b="0" i="0" dirty="0">
                <a:latin typeface="Helvetica" pitchFamily="1" charset="0"/>
              </a:rPr>
              <a:t>Low Blood pressure that drops too much</a:t>
            </a:r>
            <a:r>
              <a:rPr lang="en-US" altLang="en-US" b="0" i="0" baseline="0" dirty="0">
                <a:latin typeface="Helvetica" pitchFamily="1" charset="0"/>
              </a:rPr>
              <a:t> when someone gets up can increase risk of falling. This condition is called postural hypotension</a:t>
            </a:r>
            <a:r>
              <a:rPr lang="en-US" altLang="en-US" b="0" i="0" dirty="0">
                <a:latin typeface="Helvetica" pitchFamily="1" charset="0"/>
              </a:rPr>
              <a:t> can be a result of dehydration or certain medications. It might also be linked to diabetes, urological conditions such as Parkenson’s or an infection. It will make a person more dizzy. This dizziness can last as long as 25 to 30 minutes after a person moves from lying down or sitting to a standing position. </a:t>
            </a:r>
          </a:p>
          <a:p>
            <a:pPr eaLnBrk="1" hangingPunct="1"/>
            <a:endParaRPr lang="en-US" altLang="en-US" b="0" i="0" dirty="0">
              <a:latin typeface="Helvetica" pitchFamily="1" charset="0"/>
            </a:endParaRPr>
          </a:p>
          <a:p>
            <a:pPr eaLnBrk="1" hangingPunct="1"/>
            <a:r>
              <a:rPr lang="en-US" altLang="en-US" b="0" i="0" dirty="0">
                <a:latin typeface="Helvetica" pitchFamily="1" charset="0"/>
              </a:rPr>
              <a:t>Most falls happen in nursing home after a meal (postprandial)</a:t>
            </a:r>
          </a:p>
        </p:txBody>
      </p:sp>
      <p:sp>
        <p:nvSpPr>
          <p:cNvPr id="4" name="Slide Number Placeholder 3"/>
          <p:cNvSpPr>
            <a:spLocks noGrp="1"/>
          </p:cNvSpPr>
          <p:nvPr>
            <p:ph type="sldNum" sz="quarter" idx="10"/>
          </p:nvPr>
        </p:nvSpPr>
        <p:spPr/>
        <p:txBody>
          <a:bodyPr/>
          <a:lstStyle/>
          <a:p>
            <a:pPr>
              <a:defRPr/>
            </a:pPr>
            <a:fld id="{6AE55D33-4AF6-40EE-AD5E-6438258D82EE}" type="slidenum">
              <a:rPr lang="en-US" smtClean="0"/>
              <a:pPr>
                <a:defRPr/>
              </a:pPr>
              <a:t>13</a:t>
            </a:fld>
            <a:endParaRPr lang="en-US" dirty="0"/>
          </a:p>
        </p:txBody>
      </p:sp>
    </p:spTree>
    <p:extLst>
      <p:ext uri="{BB962C8B-B14F-4D97-AF65-F5344CB8AC3E}">
        <p14:creationId xmlns:p14="http://schemas.microsoft.com/office/powerpoint/2010/main" val="10143321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a:t>
            </a:r>
            <a:r>
              <a:rPr lang="en-US" baseline="0" dirty="0"/>
              <a:t> are some conditions that are associated with increased falls risk, which means if you have one of these you are more likely to be at increased fall risk.</a:t>
            </a:r>
            <a:endParaRPr lang="en-US" dirty="0"/>
          </a:p>
        </p:txBody>
      </p:sp>
      <p:sp>
        <p:nvSpPr>
          <p:cNvPr id="4" name="Slide Number Placeholder 3"/>
          <p:cNvSpPr>
            <a:spLocks noGrp="1"/>
          </p:cNvSpPr>
          <p:nvPr>
            <p:ph type="sldNum" sz="quarter" idx="10"/>
          </p:nvPr>
        </p:nvSpPr>
        <p:spPr/>
        <p:txBody>
          <a:bodyPr/>
          <a:lstStyle/>
          <a:p>
            <a:pPr>
              <a:defRPr/>
            </a:pPr>
            <a:fld id="{6AE55D33-4AF6-40EE-AD5E-6438258D82EE}" type="slidenum">
              <a:rPr lang="en-US" smtClean="0"/>
              <a:pPr>
                <a:defRPr/>
              </a:pPr>
              <a:t>14</a:t>
            </a:fld>
            <a:endParaRPr lang="en-US" dirty="0"/>
          </a:p>
        </p:txBody>
      </p:sp>
    </p:spTree>
    <p:extLst>
      <p:ext uri="{BB962C8B-B14F-4D97-AF65-F5344CB8AC3E}">
        <p14:creationId xmlns:p14="http://schemas.microsoft.com/office/powerpoint/2010/main" val="40166463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dirty="0"/>
              <a:t>We have a handout with the medications that are most often associated with increased falls risk</a:t>
            </a:r>
            <a:r>
              <a:rPr lang="en-US" baseline="0" dirty="0"/>
              <a:t> that I’ll include for download at the end.</a:t>
            </a:r>
            <a:r>
              <a:rPr lang="en-US" dirty="0"/>
              <a:t> </a:t>
            </a:r>
          </a:p>
          <a:p>
            <a:r>
              <a:rPr lang="en-US" dirty="0"/>
              <a:t>If</a:t>
            </a:r>
            <a:r>
              <a:rPr lang="en-US" baseline="0" dirty="0"/>
              <a:t> someone is starting a new drug, that might be a good time to provide extra supervision to watch for increased falls risk.</a:t>
            </a:r>
            <a:endParaRPr lang="en-US" dirty="0"/>
          </a:p>
        </p:txBody>
      </p:sp>
      <p:sp>
        <p:nvSpPr>
          <p:cNvPr id="4" name="Slide Number Placeholder 3"/>
          <p:cNvSpPr>
            <a:spLocks noGrp="1"/>
          </p:cNvSpPr>
          <p:nvPr>
            <p:ph type="sldNum" sz="quarter" idx="10"/>
          </p:nvPr>
        </p:nvSpPr>
        <p:spPr/>
        <p:txBody>
          <a:bodyPr/>
          <a:lstStyle/>
          <a:p>
            <a:pPr>
              <a:defRPr/>
            </a:pPr>
            <a:fld id="{6AE55D33-4AF6-40EE-AD5E-6438258D82EE}" type="slidenum">
              <a:rPr lang="en-US" smtClean="0"/>
              <a:pPr>
                <a:defRPr/>
              </a:pPr>
              <a:t>15</a:t>
            </a:fld>
            <a:endParaRPr lang="en-US" dirty="0"/>
          </a:p>
        </p:txBody>
      </p:sp>
    </p:spTree>
    <p:extLst>
      <p:ext uri="{BB962C8B-B14F-4D97-AF65-F5344CB8AC3E}">
        <p14:creationId xmlns:p14="http://schemas.microsoft.com/office/powerpoint/2010/main" val="13171634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F978BEE5-F600-4C0A-B906-34EA3D97F9F4}"/>
              </a:ext>
            </a:extLst>
          </p:cNvPr>
          <p:cNvSpPr>
            <a:spLocks noGrp="1" noRot="1" noChangeAspect="1" noChangeArrowheads="1" noTextEdit="1"/>
          </p:cNvSpPr>
          <p:nvPr>
            <p:ph type="sldImg"/>
          </p:nvPr>
        </p:nvSpPr>
        <p:spPr>
          <a:ln/>
        </p:spPr>
      </p:sp>
      <p:sp>
        <p:nvSpPr>
          <p:cNvPr id="43011" name="Notes Placeholder 2">
            <a:extLst>
              <a:ext uri="{FF2B5EF4-FFF2-40B4-BE49-F238E27FC236}">
                <a16:creationId xmlns:a16="http://schemas.microsoft.com/office/drawing/2014/main" id="{99A570EB-F71A-42D0-8956-9AC62A52A32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panose="02020603050405020304" pitchFamily="18" charset="0"/>
              </a:rPr>
              <a:t>I want to highlight the importance of vision in falls risk. This is a study that was conducted in MA and </a:t>
            </a:r>
            <a:r>
              <a:rPr lang="en-US" altLang="en-US" dirty="0">
                <a:latin typeface="Helvetica" panose="020B0604020202020204" pitchFamily="34" charset="0"/>
              </a:rPr>
              <a:t>refers to adults served by DDS. As you can see from these numbers, many people with IDD have undiagnosed and undetected visual anomalies. </a:t>
            </a:r>
          </a:p>
          <a:p>
            <a:endParaRPr lang="en-US" altLang="en-US" dirty="0">
              <a:latin typeface="Helvetica" panose="020B0604020202020204" pitchFamily="34" charset="0"/>
            </a:endParaRPr>
          </a:p>
          <a:p>
            <a:r>
              <a:rPr lang="en-US" altLang="en-US" dirty="0">
                <a:latin typeface="Helvetica" panose="020B0604020202020204" pitchFamily="34" charset="0"/>
              </a:rPr>
              <a:t>What are some of the common vision loss issues you might see? Here we have a picture of two friends and I’m guessing most of you can see that just fine. If you had Glaucoma, here’s what you might see. I know this is a slightly different picture so bear with me – but look how narrow your field of vision is now.  If you had Cataracts, here’s the blurriness that you might experience. Imagine that you have glaucoma or cataracts and you’re standing on the back deck. How likely is it that you’ll notice the steps? Or that raised board that’s a tripping hazard?</a:t>
            </a:r>
          </a:p>
          <a:p>
            <a:endParaRPr lang="en-US" altLang="en-US" dirty="0">
              <a:latin typeface="Helvetica" panose="020B0604020202020204" pitchFamily="34" charset="0"/>
            </a:endParaRPr>
          </a:p>
          <a:p>
            <a:endParaRPr lang="en-US" altLang="en-US" dirty="0">
              <a:latin typeface="Times" panose="02020603050405020304" pitchFamily="18" charset="0"/>
            </a:endParaRPr>
          </a:p>
        </p:txBody>
      </p:sp>
      <p:sp>
        <p:nvSpPr>
          <p:cNvPr id="43012" name="Slide Number Placeholder 3">
            <a:extLst>
              <a:ext uri="{FF2B5EF4-FFF2-40B4-BE49-F238E27FC236}">
                <a16:creationId xmlns:a16="http://schemas.microsoft.com/office/drawing/2014/main" id="{4D7717FD-CEE9-40B7-ABF0-7CF485F6F78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panose="02020603050405020304" pitchFamily="18" charset="0"/>
              </a:defRPr>
            </a:lvl1pPr>
            <a:lvl2pPr marL="742950" indent="-285750">
              <a:defRPr sz="2400" baseline="-25000">
                <a:solidFill>
                  <a:schemeClr val="tx1"/>
                </a:solidFill>
                <a:latin typeface="Times" panose="02020603050405020304" pitchFamily="18" charset="0"/>
              </a:defRPr>
            </a:lvl2pPr>
            <a:lvl3pPr marL="1143000" indent="-228600">
              <a:defRPr sz="2400" baseline="-25000">
                <a:solidFill>
                  <a:schemeClr val="tx1"/>
                </a:solidFill>
                <a:latin typeface="Times" panose="02020603050405020304" pitchFamily="18" charset="0"/>
              </a:defRPr>
            </a:lvl3pPr>
            <a:lvl4pPr marL="1600200" indent="-228600">
              <a:defRPr sz="2400" baseline="-25000">
                <a:solidFill>
                  <a:schemeClr val="tx1"/>
                </a:solidFill>
                <a:latin typeface="Times" panose="02020603050405020304" pitchFamily="18" charset="0"/>
              </a:defRPr>
            </a:lvl4pPr>
            <a:lvl5pPr marL="2057400" indent="-228600">
              <a:defRPr sz="2400" baseline="-25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panose="02020603050405020304" pitchFamily="18" charset="0"/>
              </a:defRPr>
            </a:lvl9pPr>
          </a:lstStyle>
          <a:p>
            <a:fld id="{EA3FC753-2D25-4700-A05E-8127AB950FB6}" type="slidenum">
              <a:rPr lang="en-US" altLang="en-US" sz="1200" baseline="0" smtClean="0"/>
              <a:pPr/>
              <a:t>16</a:t>
            </a:fld>
            <a:endParaRPr lang="en-US" altLang="en-US" sz="1200" baseline="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FE83ADDF-45DA-421E-86A8-9538B41A7F7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baseline="-25000">
                <a:solidFill>
                  <a:schemeClr val="tx1"/>
                </a:solidFill>
                <a:latin typeface="Times" panose="02020603050405020304" pitchFamily="18" charset="0"/>
              </a:defRPr>
            </a:lvl1pPr>
            <a:lvl2pPr marL="768350" indent="-295275" defTabSz="963613">
              <a:defRPr sz="2400" baseline="-25000">
                <a:solidFill>
                  <a:schemeClr val="tx1"/>
                </a:solidFill>
                <a:latin typeface="Times" panose="02020603050405020304" pitchFamily="18" charset="0"/>
              </a:defRPr>
            </a:lvl2pPr>
            <a:lvl3pPr marL="1182688" indent="-236538" defTabSz="963613">
              <a:defRPr sz="2400" baseline="-25000">
                <a:solidFill>
                  <a:schemeClr val="tx1"/>
                </a:solidFill>
                <a:latin typeface="Times" panose="02020603050405020304" pitchFamily="18" charset="0"/>
              </a:defRPr>
            </a:lvl3pPr>
            <a:lvl4pPr marL="1655763" indent="-236538" defTabSz="963613">
              <a:defRPr sz="2400" baseline="-25000">
                <a:solidFill>
                  <a:schemeClr val="tx1"/>
                </a:solidFill>
                <a:latin typeface="Times" panose="02020603050405020304" pitchFamily="18" charset="0"/>
              </a:defRPr>
            </a:lvl4pPr>
            <a:lvl5pPr marL="2130425" indent="-236538" defTabSz="963613">
              <a:defRPr sz="2400" baseline="-25000">
                <a:solidFill>
                  <a:schemeClr val="tx1"/>
                </a:solidFill>
                <a:latin typeface="Times" panose="02020603050405020304" pitchFamily="18" charset="0"/>
              </a:defRPr>
            </a:lvl5pPr>
            <a:lvl6pPr marL="2587625" indent="-236538" defTabSz="963613" eaLnBrk="0" fontAlgn="base" hangingPunct="0">
              <a:spcBef>
                <a:spcPct val="0"/>
              </a:spcBef>
              <a:spcAft>
                <a:spcPct val="0"/>
              </a:spcAft>
              <a:defRPr sz="2400" baseline="-25000">
                <a:solidFill>
                  <a:schemeClr val="tx1"/>
                </a:solidFill>
                <a:latin typeface="Times" panose="02020603050405020304" pitchFamily="18" charset="0"/>
              </a:defRPr>
            </a:lvl6pPr>
            <a:lvl7pPr marL="3044825" indent="-236538" defTabSz="963613" eaLnBrk="0" fontAlgn="base" hangingPunct="0">
              <a:spcBef>
                <a:spcPct val="0"/>
              </a:spcBef>
              <a:spcAft>
                <a:spcPct val="0"/>
              </a:spcAft>
              <a:defRPr sz="2400" baseline="-25000">
                <a:solidFill>
                  <a:schemeClr val="tx1"/>
                </a:solidFill>
                <a:latin typeface="Times" panose="02020603050405020304" pitchFamily="18" charset="0"/>
              </a:defRPr>
            </a:lvl7pPr>
            <a:lvl8pPr marL="3502025" indent="-236538" defTabSz="963613" eaLnBrk="0" fontAlgn="base" hangingPunct="0">
              <a:spcBef>
                <a:spcPct val="0"/>
              </a:spcBef>
              <a:spcAft>
                <a:spcPct val="0"/>
              </a:spcAft>
              <a:defRPr sz="2400" baseline="-25000">
                <a:solidFill>
                  <a:schemeClr val="tx1"/>
                </a:solidFill>
                <a:latin typeface="Times" panose="02020603050405020304" pitchFamily="18" charset="0"/>
              </a:defRPr>
            </a:lvl8pPr>
            <a:lvl9pPr marL="3959225" indent="-236538" defTabSz="963613" eaLnBrk="0" fontAlgn="base" hangingPunct="0">
              <a:spcBef>
                <a:spcPct val="0"/>
              </a:spcBef>
              <a:spcAft>
                <a:spcPct val="0"/>
              </a:spcAft>
              <a:defRPr sz="2400" baseline="-25000">
                <a:solidFill>
                  <a:schemeClr val="tx1"/>
                </a:solidFill>
                <a:latin typeface="Times" panose="02020603050405020304" pitchFamily="18" charset="0"/>
              </a:defRPr>
            </a:lvl9pPr>
          </a:lstStyle>
          <a:p>
            <a:fld id="{9421AC2F-CC3C-480F-9888-8977680BBE91}" type="slidenum">
              <a:rPr lang="en-US" altLang="en-US" sz="1200" baseline="0" smtClean="0">
                <a:latin typeface="Arial" panose="020B0604020202020204" pitchFamily="34" charset="0"/>
                <a:ea typeface="Osaka" pitchFamily="48" charset="-128"/>
              </a:rPr>
              <a:pPr/>
              <a:t>17</a:t>
            </a:fld>
            <a:endParaRPr lang="en-US" altLang="en-US" sz="1200" baseline="0" dirty="0">
              <a:latin typeface="Arial" panose="020B0604020202020204" pitchFamily="34" charset="0"/>
              <a:ea typeface="Osaka" pitchFamily="48" charset="-128"/>
            </a:endParaRPr>
          </a:p>
        </p:txBody>
      </p:sp>
      <p:sp>
        <p:nvSpPr>
          <p:cNvPr id="45059" name="Rectangle 2">
            <a:extLst>
              <a:ext uri="{FF2B5EF4-FFF2-40B4-BE49-F238E27FC236}">
                <a16:creationId xmlns:a16="http://schemas.microsoft.com/office/drawing/2014/main" id="{F22CA790-334D-4682-91B4-0F6B73F61131}"/>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FD8BC4A5-EB58-459D-AFE7-E5005945C83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46150" eaLnBrk="1" hangingPunct="1">
              <a:lnSpc>
                <a:spcPct val="90000"/>
              </a:lnSpc>
            </a:pPr>
            <a:r>
              <a:rPr lang="en-US" altLang="en-US" sz="1000" dirty="0">
                <a:latin typeface="Helvetica" panose="020B0604020202020204" pitchFamily="34" charset="0"/>
              </a:rPr>
              <a:t>Additionally, people with IDD may also be more likely to have impaired depth perception and impaired edge contrast sensitivity, which means difficulty with distinguishing between finer and finer increments of light vs. dark. This </a:t>
            </a:r>
            <a:r>
              <a:rPr lang="en-US" altLang="en-US" sz="1000" dirty="0">
                <a:latin typeface="Times" panose="02020603050405020304" pitchFamily="18" charset="0"/>
              </a:rPr>
              <a:t>increases the fall risk if the person fails to see that they need to step down from a curb onto a similarly colored pavement, for example, or fails to see the step up from one room to another. In this picture (on the left) there is a step up from the linoleum and another step down on the other side of the carpet. This multivariate carpet makes the steps very difficult to see.  You can address this by using color contrast</a:t>
            </a:r>
            <a:r>
              <a:rPr lang="en-US" altLang="en-US" sz="1000" dirty="0">
                <a:latin typeface="Helvetica" panose="020B0604020202020204" pitchFamily="34" charset="0"/>
              </a:rPr>
              <a:t> (especially at stair edges) like the second picture, which is still not great, but better. Better to use bright colors, for example neon tape.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57799884-CFDD-4FAC-B5FC-3E537540485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baseline="-25000">
                <a:solidFill>
                  <a:schemeClr val="tx1"/>
                </a:solidFill>
                <a:latin typeface="Times" panose="02020603050405020304" pitchFamily="18" charset="0"/>
              </a:defRPr>
            </a:lvl1pPr>
            <a:lvl2pPr marL="768350" indent="-295275" defTabSz="963613">
              <a:defRPr sz="2400" baseline="-25000">
                <a:solidFill>
                  <a:schemeClr val="tx1"/>
                </a:solidFill>
                <a:latin typeface="Times" panose="02020603050405020304" pitchFamily="18" charset="0"/>
              </a:defRPr>
            </a:lvl2pPr>
            <a:lvl3pPr marL="1182688" indent="-236538" defTabSz="963613">
              <a:defRPr sz="2400" baseline="-25000">
                <a:solidFill>
                  <a:schemeClr val="tx1"/>
                </a:solidFill>
                <a:latin typeface="Times" panose="02020603050405020304" pitchFamily="18" charset="0"/>
              </a:defRPr>
            </a:lvl3pPr>
            <a:lvl4pPr marL="1655763" indent="-236538" defTabSz="963613">
              <a:defRPr sz="2400" baseline="-25000">
                <a:solidFill>
                  <a:schemeClr val="tx1"/>
                </a:solidFill>
                <a:latin typeface="Times" panose="02020603050405020304" pitchFamily="18" charset="0"/>
              </a:defRPr>
            </a:lvl4pPr>
            <a:lvl5pPr marL="2130425" indent="-236538" defTabSz="963613">
              <a:defRPr sz="2400" baseline="-25000">
                <a:solidFill>
                  <a:schemeClr val="tx1"/>
                </a:solidFill>
                <a:latin typeface="Times" panose="02020603050405020304" pitchFamily="18" charset="0"/>
              </a:defRPr>
            </a:lvl5pPr>
            <a:lvl6pPr marL="2587625" indent="-236538" defTabSz="963613" eaLnBrk="0" fontAlgn="base" hangingPunct="0">
              <a:spcBef>
                <a:spcPct val="0"/>
              </a:spcBef>
              <a:spcAft>
                <a:spcPct val="0"/>
              </a:spcAft>
              <a:defRPr sz="2400" baseline="-25000">
                <a:solidFill>
                  <a:schemeClr val="tx1"/>
                </a:solidFill>
                <a:latin typeface="Times" panose="02020603050405020304" pitchFamily="18" charset="0"/>
              </a:defRPr>
            </a:lvl6pPr>
            <a:lvl7pPr marL="3044825" indent="-236538" defTabSz="963613" eaLnBrk="0" fontAlgn="base" hangingPunct="0">
              <a:spcBef>
                <a:spcPct val="0"/>
              </a:spcBef>
              <a:spcAft>
                <a:spcPct val="0"/>
              </a:spcAft>
              <a:defRPr sz="2400" baseline="-25000">
                <a:solidFill>
                  <a:schemeClr val="tx1"/>
                </a:solidFill>
                <a:latin typeface="Times" panose="02020603050405020304" pitchFamily="18" charset="0"/>
              </a:defRPr>
            </a:lvl7pPr>
            <a:lvl8pPr marL="3502025" indent="-236538" defTabSz="963613" eaLnBrk="0" fontAlgn="base" hangingPunct="0">
              <a:spcBef>
                <a:spcPct val="0"/>
              </a:spcBef>
              <a:spcAft>
                <a:spcPct val="0"/>
              </a:spcAft>
              <a:defRPr sz="2400" baseline="-25000">
                <a:solidFill>
                  <a:schemeClr val="tx1"/>
                </a:solidFill>
                <a:latin typeface="Times" panose="02020603050405020304" pitchFamily="18" charset="0"/>
              </a:defRPr>
            </a:lvl8pPr>
            <a:lvl9pPr marL="3959225" indent="-236538" defTabSz="963613" eaLnBrk="0" fontAlgn="base" hangingPunct="0">
              <a:spcBef>
                <a:spcPct val="0"/>
              </a:spcBef>
              <a:spcAft>
                <a:spcPct val="0"/>
              </a:spcAft>
              <a:defRPr sz="2400" baseline="-25000">
                <a:solidFill>
                  <a:schemeClr val="tx1"/>
                </a:solidFill>
                <a:latin typeface="Times" panose="02020603050405020304" pitchFamily="18" charset="0"/>
              </a:defRPr>
            </a:lvl9pPr>
          </a:lstStyle>
          <a:p>
            <a:fld id="{563DB0D8-5487-4A45-8947-5A848BF16FA9}" type="slidenum">
              <a:rPr lang="en-US" altLang="en-US" sz="1200" baseline="0" smtClean="0">
                <a:latin typeface="Arial" panose="020B0604020202020204" pitchFamily="34" charset="0"/>
                <a:ea typeface="Osaka" pitchFamily="48" charset="-128"/>
              </a:rPr>
              <a:pPr/>
              <a:t>18</a:t>
            </a:fld>
            <a:endParaRPr lang="en-US" altLang="en-US" sz="1200" baseline="0" dirty="0">
              <a:latin typeface="Arial" panose="020B0604020202020204" pitchFamily="34" charset="0"/>
              <a:ea typeface="Osaka" pitchFamily="48" charset="-128"/>
            </a:endParaRPr>
          </a:p>
        </p:txBody>
      </p:sp>
      <p:sp>
        <p:nvSpPr>
          <p:cNvPr id="47107" name="Rectangle 2">
            <a:extLst>
              <a:ext uri="{FF2B5EF4-FFF2-40B4-BE49-F238E27FC236}">
                <a16:creationId xmlns:a16="http://schemas.microsoft.com/office/drawing/2014/main" id="{8A672220-4226-4897-A677-F30799B143BA}"/>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EA82FEC6-C2F4-4730-804C-25EEE0540DB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46150" eaLnBrk="1" hangingPunct="1">
              <a:lnSpc>
                <a:spcPct val="90000"/>
              </a:lnSpc>
            </a:pPr>
            <a:r>
              <a:rPr lang="en-US" altLang="en-US" sz="1000" dirty="0">
                <a:latin typeface="Helvetica" panose="020B0604020202020204" pitchFamily="34" charset="0"/>
              </a:rPr>
              <a:t>Here are a few other vision related risks. Notice the glare in the picture. Imagine if that floor was wet. It would be very difficult to see a wet spot in this glare, even for the average person.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7415B77E-9F50-40DC-B778-E634FC7BCECF}"/>
              </a:ext>
            </a:extLst>
          </p:cNvPr>
          <p:cNvSpPr>
            <a:spLocks noGrp="1" noRot="1" noChangeAspect="1" noChangeArrowheads="1" noTextEdit="1"/>
          </p:cNvSpPr>
          <p:nvPr>
            <p:ph type="sldImg"/>
          </p:nvPr>
        </p:nvSpPr>
        <p:spPr>
          <a:ln/>
        </p:spPr>
      </p:sp>
      <p:sp>
        <p:nvSpPr>
          <p:cNvPr id="51203" name="Notes Placeholder 2">
            <a:extLst>
              <a:ext uri="{FF2B5EF4-FFF2-40B4-BE49-F238E27FC236}">
                <a16:creationId xmlns:a16="http://schemas.microsoft.com/office/drawing/2014/main" id="{8E311CC9-A37D-41DF-9B07-9D53B752FE5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panose="02020603050405020304" pitchFamily="18" charset="0"/>
              </a:rPr>
              <a:t>Of course we cannot talk about falls risk without mentioning the environment. This might be the area that staff can have the greatest impact in reducing a person’s fall risk. All these things here contribute to an unsafe environment. </a:t>
            </a:r>
          </a:p>
          <a:p>
            <a:endParaRPr lang="en-US" altLang="en-US" dirty="0">
              <a:latin typeface="Times" panose="02020603050405020304" pitchFamily="18" charset="0"/>
            </a:endParaRPr>
          </a:p>
          <a:p>
            <a:pPr eaLnBrk="1" hangingPunct="1"/>
            <a:r>
              <a:rPr lang="en-US" altLang="en-US" sz="1900" dirty="0">
                <a:latin typeface="Helvetica" panose="020B0604020202020204" pitchFamily="34" charset="0"/>
              </a:rPr>
              <a:t>Low-seated chairs and toilets, especially those without adequate armrests or grab rail supports, may be difficult to get up from and increase the risk of falling. This is especially a risk factor for clients with muscle weakness and nervous system diseases.</a:t>
            </a:r>
          </a:p>
          <a:p>
            <a:pPr eaLnBrk="1" hangingPunct="1"/>
            <a:endParaRPr lang="en-US" altLang="en-US" sz="1900" dirty="0">
              <a:latin typeface="Helvetica" panose="020B0604020202020204" pitchFamily="34" charset="0"/>
            </a:endParaRPr>
          </a:p>
          <a:p>
            <a:pPr eaLnBrk="1" hangingPunct="1"/>
            <a:r>
              <a:rPr lang="en-US" altLang="en-US" sz="1900" dirty="0">
                <a:latin typeface="Helvetica" panose="020B0604020202020204" pitchFamily="34" charset="0"/>
              </a:rPr>
              <a:t>Bathroom handrails. Check to see where the client grabs before installing the handrail.</a:t>
            </a:r>
          </a:p>
          <a:p>
            <a:endParaRPr lang="en-US" altLang="en-US" dirty="0">
              <a:latin typeface="Times" panose="02020603050405020304" pitchFamily="18" charset="0"/>
            </a:endParaRPr>
          </a:p>
        </p:txBody>
      </p:sp>
      <p:sp>
        <p:nvSpPr>
          <p:cNvPr id="51204" name="Slide Number Placeholder 3">
            <a:extLst>
              <a:ext uri="{FF2B5EF4-FFF2-40B4-BE49-F238E27FC236}">
                <a16:creationId xmlns:a16="http://schemas.microsoft.com/office/drawing/2014/main" id="{F166C6EE-45AA-4C3B-B4E4-B17A7F6FBE7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panose="02020603050405020304" pitchFamily="18" charset="0"/>
              </a:defRPr>
            </a:lvl1pPr>
            <a:lvl2pPr marL="742950" indent="-285750">
              <a:defRPr sz="2400" baseline="-25000">
                <a:solidFill>
                  <a:schemeClr val="tx1"/>
                </a:solidFill>
                <a:latin typeface="Times" panose="02020603050405020304" pitchFamily="18" charset="0"/>
              </a:defRPr>
            </a:lvl2pPr>
            <a:lvl3pPr marL="1143000" indent="-228600">
              <a:defRPr sz="2400" baseline="-25000">
                <a:solidFill>
                  <a:schemeClr val="tx1"/>
                </a:solidFill>
                <a:latin typeface="Times" panose="02020603050405020304" pitchFamily="18" charset="0"/>
              </a:defRPr>
            </a:lvl3pPr>
            <a:lvl4pPr marL="1600200" indent="-228600">
              <a:defRPr sz="2400" baseline="-25000">
                <a:solidFill>
                  <a:schemeClr val="tx1"/>
                </a:solidFill>
                <a:latin typeface="Times" panose="02020603050405020304" pitchFamily="18" charset="0"/>
              </a:defRPr>
            </a:lvl4pPr>
            <a:lvl5pPr marL="2057400" indent="-228600">
              <a:defRPr sz="2400" baseline="-25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panose="02020603050405020304" pitchFamily="18" charset="0"/>
              </a:defRPr>
            </a:lvl9pPr>
          </a:lstStyle>
          <a:p>
            <a:fld id="{DEB0C466-A62E-4456-A3E2-CA93E3CC8B0E}" type="slidenum">
              <a:rPr lang="en-US" altLang="en-US" sz="1200" baseline="0" smtClean="0"/>
              <a:pPr/>
              <a:t>19</a:t>
            </a:fld>
            <a:endParaRPr lang="en-US" altLang="en-US" sz="1200" baseline="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CA4DC3FB-F9A1-4130-A25C-D10E9C7C18AD}"/>
              </a:ext>
            </a:extLst>
          </p:cNvPr>
          <p:cNvSpPr>
            <a:spLocks noGrp="1" noRot="1" noChangeAspect="1" noChangeArrowheads="1" noTextEdit="1"/>
          </p:cNvSpPr>
          <p:nvPr>
            <p:ph type="sldImg"/>
          </p:nvPr>
        </p:nvSpPr>
        <p:spPr>
          <a:ln/>
        </p:spPr>
      </p:sp>
      <p:sp>
        <p:nvSpPr>
          <p:cNvPr id="20483" name="Notes Placeholder 2">
            <a:extLst>
              <a:ext uri="{FF2B5EF4-FFF2-40B4-BE49-F238E27FC236}">
                <a16:creationId xmlns:a16="http://schemas.microsoft.com/office/drawing/2014/main" id="{F83F11EA-590B-498F-B6FD-46525D494CE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panose="02020603050405020304" pitchFamily="18" charset="0"/>
            </a:endParaRPr>
          </a:p>
        </p:txBody>
      </p:sp>
      <p:sp>
        <p:nvSpPr>
          <p:cNvPr id="20484" name="Slide Number Placeholder 3">
            <a:extLst>
              <a:ext uri="{FF2B5EF4-FFF2-40B4-BE49-F238E27FC236}">
                <a16:creationId xmlns:a16="http://schemas.microsoft.com/office/drawing/2014/main" id="{A1C1C853-CAA7-40EF-BE74-281D84A5FCD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panose="02020603050405020304" pitchFamily="18" charset="0"/>
              </a:defRPr>
            </a:lvl1pPr>
            <a:lvl2pPr marL="742950" indent="-285750">
              <a:defRPr sz="2400" baseline="-25000">
                <a:solidFill>
                  <a:schemeClr val="tx1"/>
                </a:solidFill>
                <a:latin typeface="Times" panose="02020603050405020304" pitchFamily="18" charset="0"/>
              </a:defRPr>
            </a:lvl2pPr>
            <a:lvl3pPr marL="1143000" indent="-228600">
              <a:defRPr sz="2400" baseline="-25000">
                <a:solidFill>
                  <a:schemeClr val="tx1"/>
                </a:solidFill>
                <a:latin typeface="Times" panose="02020603050405020304" pitchFamily="18" charset="0"/>
              </a:defRPr>
            </a:lvl3pPr>
            <a:lvl4pPr marL="1600200" indent="-228600">
              <a:defRPr sz="2400" baseline="-25000">
                <a:solidFill>
                  <a:schemeClr val="tx1"/>
                </a:solidFill>
                <a:latin typeface="Times" panose="02020603050405020304" pitchFamily="18" charset="0"/>
              </a:defRPr>
            </a:lvl4pPr>
            <a:lvl5pPr marL="2057400" indent="-228600">
              <a:defRPr sz="2400" baseline="-25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panose="02020603050405020304" pitchFamily="18" charset="0"/>
              </a:defRPr>
            </a:lvl9pPr>
          </a:lstStyle>
          <a:p>
            <a:fld id="{46DC47E9-7CC1-4C86-A0D9-2D7725FDF39B}" type="slidenum">
              <a:rPr lang="en-US" altLang="en-US" sz="1200" baseline="0" smtClean="0"/>
              <a:pPr/>
              <a:t>2</a:t>
            </a:fld>
            <a:endParaRPr lang="en-US" altLang="en-US" sz="1200" baseline="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981D6621-47D3-490E-AAF0-3CD4D0D6CB35}"/>
              </a:ext>
            </a:extLst>
          </p:cNvPr>
          <p:cNvSpPr>
            <a:spLocks noGrp="1" noRot="1" noChangeAspect="1" noChangeArrowheads="1" noTextEdit="1"/>
          </p:cNvSpPr>
          <p:nvPr>
            <p:ph type="sldImg"/>
          </p:nvPr>
        </p:nvSpPr>
        <p:spPr>
          <a:ln/>
        </p:spPr>
      </p:sp>
      <p:sp>
        <p:nvSpPr>
          <p:cNvPr id="53251" name="Notes Placeholder 2">
            <a:extLst>
              <a:ext uri="{FF2B5EF4-FFF2-40B4-BE49-F238E27FC236}">
                <a16:creationId xmlns:a16="http://schemas.microsoft.com/office/drawing/2014/main" id="{0498198B-1F6C-48EA-BE8A-59761B38B11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900" dirty="0">
                <a:latin typeface="Helvetica" panose="020B0604020202020204" pitchFamily="34" charset="0"/>
              </a:rPr>
              <a:t>Stairs or steps. Lack of handrails on both sides of stairway to support balance when climbing/ descending steps can increase fall risk. </a:t>
            </a:r>
          </a:p>
          <a:p>
            <a:pPr eaLnBrk="1" hangingPunct="1"/>
            <a:endParaRPr lang="en-US" altLang="en-US" sz="1900" dirty="0">
              <a:latin typeface="Helvetica" panose="020B0604020202020204" pitchFamily="34" charset="0"/>
            </a:endParaRPr>
          </a:p>
          <a:p>
            <a:pPr eaLnBrk="1" hangingPunct="1"/>
            <a:r>
              <a:rPr lang="en-US" altLang="en-US" sz="1900" dirty="0">
                <a:latin typeface="Helvetica" panose="020B0604020202020204" pitchFamily="34" charset="0"/>
              </a:rPr>
              <a:t> </a:t>
            </a:r>
          </a:p>
          <a:p>
            <a:endParaRPr lang="en-US" altLang="en-US" dirty="0">
              <a:latin typeface="Times" panose="02020603050405020304" pitchFamily="18" charset="0"/>
            </a:endParaRPr>
          </a:p>
        </p:txBody>
      </p:sp>
      <p:sp>
        <p:nvSpPr>
          <p:cNvPr id="53252" name="Slide Number Placeholder 3">
            <a:extLst>
              <a:ext uri="{FF2B5EF4-FFF2-40B4-BE49-F238E27FC236}">
                <a16:creationId xmlns:a16="http://schemas.microsoft.com/office/drawing/2014/main" id="{3EF111D2-AD2B-4A26-BF76-18004495E32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panose="02020603050405020304" pitchFamily="18" charset="0"/>
              </a:defRPr>
            </a:lvl1pPr>
            <a:lvl2pPr marL="742950" indent="-285750">
              <a:defRPr sz="2400" baseline="-25000">
                <a:solidFill>
                  <a:schemeClr val="tx1"/>
                </a:solidFill>
                <a:latin typeface="Times" panose="02020603050405020304" pitchFamily="18" charset="0"/>
              </a:defRPr>
            </a:lvl2pPr>
            <a:lvl3pPr marL="1143000" indent="-228600">
              <a:defRPr sz="2400" baseline="-25000">
                <a:solidFill>
                  <a:schemeClr val="tx1"/>
                </a:solidFill>
                <a:latin typeface="Times" panose="02020603050405020304" pitchFamily="18" charset="0"/>
              </a:defRPr>
            </a:lvl3pPr>
            <a:lvl4pPr marL="1600200" indent="-228600">
              <a:defRPr sz="2400" baseline="-25000">
                <a:solidFill>
                  <a:schemeClr val="tx1"/>
                </a:solidFill>
                <a:latin typeface="Times" panose="02020603050405020304" pitchFamily="18" charset="0"/>
              </a:defRPr>
            </a:lvl4pPr>
            <a:lvl5pPr marL="2057400" indent="-228600">
              <a:defRPr sz="2400" baseline="-25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panose="02020603050405020304" pitchFamily="18" charset="0"/>
              </a:defRPr>
            </a:lvl9pPr>
          </a:lstStyle>
          <a:p>
            <a:fld id="{BA1B861E-2DCA-43D4-ACA0-4BC27FEAC171}" type="slidenum">
              <a:rPr lang="en-US" altLang="en-US" sz="1200" baseline="0" smtClean="0"/>
              <a:pPr/>
              <a:t>20</a:t>
            </a:fld>
            <a:endParaRPr lang="en-US" altLang="en-US" sz="1200" baseline="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288EC389-D32B-4011-A16A-D832D65D100C}"/>
              </a:ext>
            </a:extLst>
          </p:cNvPr>
          <p:cNvSpPr>
            <a:spLocks noGrp="1" noRot="1" noChangeAspect="1" noChangeArrowheads="1" noTextEdit="1"/>
          </p:cNvSpPr>
          <p:nvPr>
            <p:ph type="sldImg"/>
          </p:nvPr>
        </p:nvSpPr>
        <p:spPr>
          <a:ln/>
        </p:spPr>
      </p:sp>
      <p:sp>
        <p:nvSpPr>
          <p:cNvPr id="55299" name="Notes Placeholder 2">
            <a:extLst>
              <a:ext uri="{FF2B5EF4-FFF2-40B4-BE49-F238E27FC236}">
                <a16:creationId xmlns:a16="http://schemas.microsoft.com/office/drawing/2014/main" id="{BA322208-93F9-49E3-B184-FEE9A2119A2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panose="02020603050405020304" pitchFamily="18" charset="0"/>
            </a:endParaRPr>
          </a:p>
        </p:txBody>
      </p:sp>
      <p:sp>
        <p:nvSpPr>
          <p:cNvPr id="55300" name="Slide Number Placeholder 3">
            <a:extLst>
              <a:ext uri="{FF2B5EF4-FFF2-40B4-BE49-F238E27FC236}">
                <a16:creationId xmlns:a16="http://schemas.microsoft.com/office/drawing/2014/main" id="{2D5A6AC8-AF6E-402E-A607-69D17CD733D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panose="02020603050405020304" pitchFamily="18" charset="0"/>
              </a:defRPr>
            </a:lvl1pPr>
            <a:lvl2pPr marL="742950" indent="-285750">
              <a:defRPr sz="2400" baseline="-25000">
                <a:solidFill>
                  <a:schemeClr val="tx1"/>
                </a:solidFill>
                <a:latin typeface="Times" panose="02020603050405020304" pitchFamily="18" charset="0"/>
              </a:defRPr>
            </a:lvl2pPr>
            <a:lvl3pPr marL="1143000" indent="-228600">
              <a:defRPr sz="2400" baseline="-25000">
                <a:solidFill>
                  <a:schemeClr val="tx1"/>
                </a:solidFill>
                <a:latin typeface="Times" panose="02020603050405020304" pitchFamily="18" charset="0"/>
              </a:defRPr>
            </a:lvl3pPr>
            <a:lvl4pPr marL="1600200" indent="-228600">
              <a:defRPr sz="2400" baseline="-25000">
                <a:solidFill>
                  <a:schemeClr val="tx1"/>
                </a:solidFill>
                <a:latin typeface="Times" panose="02020603050405020304" pitchFamily="18" charset="0"/>
              </a:defRPr>
            </a:lvl4pPr>
            <a:lvl5pPr marL="2057400" indent="-228600">
              <a:defRPr sz="2400" baseline="-25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panose="02020603050405020304" pitchFamily="18" charset="0"/>
              </a:defRPr>
            </a:lvl9pPr>
          </a:lstStyle>
          <a:p>
            <a:fld id="{3396BEF3-D109-461D-B209-5E4D71337A16}" type="slidenum">
              <a:rPr lang="en-US" altLang="en-US" sz="1200" baseline="0" smtClean="0"/>
              <a:pPr/>
              <a:t>21</a:t>
            </a:fld>
            <a:endParaRPr lang="en-US" altLang="en-US" sz="1200" baseline="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131">
              <a:defRPr>
                <a:solidFill>
                  <a:schemeClr val="tx1"/>
                </a:solidFill>
                <a:latin typeface="Arial" pitchFamily="34" charset="0"/>
                <a:ea typeface="Osaka" pitchFamily="1" charset="-128"/>
              </a:defRPr>
            </a:lvl1pPr>
            <a:lvl2pPr marL="769473" indent="-295951" defTabSz="965131">
              <a:defRPr>
                <a:solidFill>
                  <a:schemeClr val="tx1"/>
                </a:solidFill>
                <a:latin typeface="Arial" pitchFamily="34" charset="0"/>
                <a:ea typeface="Osaka" pitchFamily="1" charset="-128"/>
              </a:defRPr>
            </a:lvl2pPr>
            <a:lvl3pPr marL="1183805" indent="-236761" defTabSz="965131">
              <a:defRPr>
                <a:solidFill>
                  <a:schemeClr val="tx1"/>
                </a:solidFill>
                <a:latin typeface="Arial" pitchFamily="34" charset="0"/>
                <a:ea typeface="Osaka" pitchFamily="1" charset="-128"/>
              </a:defRPr>
            </a:lvl3pPr>
            <a:lvl4pPr marL="1657327" indent="-236761" defTabSz="965131">
              <a:defRPr>
                <a:solidFill>
                  <a:schemeClr val="tx1"/>
                </a:solidFill>
                <a:latin typeface="Arial" pitchFamily="34" charset="0"/>
                <a:ea typeface="Osaka" pitchFamily="1" charset="-128"/>
              </a:defRPr>
            </a:lvl4pPr>
            <a:lvl5pPr marL="2130849" indent="-236761" defTabSz="965131">
              <a:defRPr>
                <a:solidFill>
                  <a:schemeClr val="tx1"/>
                </a:solidFill>
                <a:latin typeface="Arial" pitchFamily="34" charset="0"/>
                <a:ea typeface="Osaka" pitchFamily="1" charset="-128"/>
              </a:defRPr>
            </a:lvl5pPr>
            <a:lvl6pPr marL="2604371" indent="-236761" defTabSz="965131" eaLnBrk="0" fontAlgn="base" hangingPunct="0">
              <a:spcBef>
                <a:spcPct val="0"/>
              </a:spcBef>
              <a:spcAft>
                <a:spcPct val="0"/>
              </a:spcAft>
              <a:defRPr>
                <a:solidFill>
                  <a:schemeClr val="tx1"/>
                </a:solidFill>
                <a:latin typeface="Arial" pitchFamily="34" charset="0"/>
                <a:ea typeface="Osaka" pitchFamily="1" charset="-128"/>
              </a:defRPr>
            </a:lvl6pPr>
            <a:lvl7pPr marL="3077893" indent="-236761" defTabSz="965131" eaLnBrk="0" fontAlgn="base" hangingPunct="0">
              <a:spcBef>
                <a:spcPct val="0"/>
              </a:spcBef>
              <a:spcAft>
                <a:spcPct val="0"/>
              </a:spcAft>
              <a:defRPr>
                <a:solidFill>
                  <a:schemeClr val="tx1"/>
                </a:solidFill>
                <a:latin typeface="Arial" pitchFamily="34" charset="0"/>
                <a:ea typeface="Osaka" pitchFamily="1" charset="-128"/>
              </a:defRPr>
            </a:lvl7pPr>
            <a:lvl8pPr marL="3551415" indent="-236761" defTabSz="965131" eaLnBrk="0" fontAlgn="base" hangingPunct="0">
              <a:spcBef>
                <a:spcPct val="0"/>
              </a:spcBef>
              <a:spcAft>
                <a:spcPct val="0"/>
              </a:spcAft>
              <a:defRPr>
                <a:solidFill>
                  <a:schemeClr val="tx1"/>
                </a:solidFill>
                <a:latin typeface="Arial" pitchFamily="34" charset="0"/>
                <a:ea typeface="Osaka" pitchFamily="1" charset="-128"/>
              </a:defRPr>
            </a:lvl8pPr>
            <a:lvl9pPr marL="4024937" indent="-236761" defTabSz="965131" eaLnBrk="0" fontAlgn="base" hangingPunct="0">
              <a:spcBef>
                <a:spcPct val="0"/>
              </a:spcBef>
              <a:spcAft>
                <a:spcPct val="0"/>
              </a:spcAft>
              <a:defRPr>
                <a:solidFill>
                  <a:schemeClr val="tx1"/>
                </a:solidFill>
                <a:latin typeface="Arial" pitchFamily="34" charset="0"/>
                <a:ea typeface="Osaka" pitchFamily="1" charset="-128"/>
              </a:defRPr>
            </a:lvl9pPr>
          </a:lstStyle>
          <a:p>
            <a:fld id="{9FDC7756-7BD4-4631-81C3-1DDA519DC9BA}" type="slidenum">
              <a:rPr lang="en-US" altLang="en-US" smtClean="0"/>
              <a:pPr/>
              <a:t>22</a:t>
            </a:fld>
            <a:endParaRPr lang="en-US" altLang="en-US" dirty="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Helvetica" pitchFamily="1" charset="0"/>
              </a:rPr>
              <a:t>Once a client’s potential for or risk of falling has been identified, it is important to plan interventions or strategies aimed at reducing the likelihood of falling. Any fall prevention strategies that are implemented should be based on the client’s specific risk factors. Preventive strategies address both internal and external risk factors and include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DBAA0362-E6C1-41EB-96ED-764B51E52052}"/>
              </a:ext>
            </a:extLst>
          </p:cNvPr>
          <p:cNvSpPr>
            <a:spLocks noGrp="1" noRot="1" noChangeAspect="1" noChangeArrowheads="1" noTextEdit="1"/>
          </p:cNvSpPr>
          <p:nvPr>
            <p:ph type="sldImg"/>
          </p:nvPr>
        </p:nvSpPr>
        <p:spPr>
          <a:ln/>
        </p:spPr>
      </p:sp>
      <p:sp>
        <p:nvSpPr>
          <p:cNvPr id="59395" name="Notes Placeholder 2">
            <a:extLst>
              <a:ext uri="{FF2B5EF4-FFF2-40B4-BE49-F238E27FC236}">
                <a16:creationId xmlns:a16="http://schemas.microsoft.com/office/drawing/2014/main" id="{AE4DB42E-B1EF-41AE-A8D6-22CC9E874CD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 typeface="Symbol" panose="05050102010706020507" pitchFamily="18" charset="2"/>
              <a:buNone/>
            </a:pPr>
            <a:r>
              <a:rPr lang="en-US" altLang="en-US" dirty="0">
                <a:latin typeface="Helvetica" panose="020B0604020202020204" pitchFamily="34" charset="0"/>
              </a:rPr>
              <a:t>One of the first strategies for preventing falls is in recognizing signs and symptom of underlying disease that may be increasing a person’s fall risk. These are conditions like dehydration or UTI’s which can make a person dizzy and unsteady. Constipation. Visual disorders, gait and balance impairment, muscle weakness, etc. </a:t>
            </a:r>
          </a:p>
          <a:p>
            <a:pPr eaLnBrk="1" hangingPunct="1">
              <a:buFont typeface="Symbol" panose="05050102010706020507" pitchFamily="18" charset="2"/>
              <a:buChar char=""/>
            </a:pPr>
            <a:endParaRPr lang="en-US" altLang="en-US" dirty="0">
              <a:latin typeface="Helvetica" panose="020B0604020202020204" pitchFamily="34" charset="0"/>
            </a:endParaRPr>
          </a:p>
          <a:p>
            <a:pPr eaLnBrk="1" hangingPunct="1">
              <a:buFont typeface="Symbol" panose="05050102010706020507" pitchFamily="18" charset="2"/>
              <a:buChar char=""/>
            </a:pPr>
            <a:r>
              <a:rPr lang="en-US" altLang="en-US" dirty="0">
                <a:latin typeface="Helvetica" panose="020B0604020202020204" pitchFamily="34" charset="0"/>
              </a:rPr>
              <a:t>Diagnosing and treating osteoporosis can help to prevent severe injuries (e.g., hip fracture) that might be sustained during a fall.  Current recommendation is to begin screening for osteoporosis as early as age 50, if risk factors are present. These include long term use of anti-seizure and anti-psychotic medications, lack of exercise, poor diet (lack of calcium and vit D), post-menopausal or women who have never had a child</a:t>
            </a:r>
          </a:p>
          <a:p>
            <a:pPr eaLnBrk="1" hangingPunct="1"/>
            <a:endParaRPr lang="en-US" altLang="en-US" dirty="0">
              <a:latin typeface="Helvetica" panose="020B0604020202020204" pitchFamily="34" charset="0"/>
            </a:endParaRPr>
          </a:p>
          <a:p>
            <a:endParaRPr lang="en-US" altLang="en-US" dirty="0">
              <a:latin typeface="Times" panose="02020603050405020304" pitchFamily="18" charset="0"/>
            </a:endParaRPr>
          </a:p>
        </p:txBody>
      </p:sp>
      <p:sp>
        <p:nvSpPr>
          <p:cNvPr id="59396" name="Slide Number Placeholder 3">
            <a:extLst>
              <a:ext uri="{FF2B5EF4-FFF2-40B4-BE49-F238E27FC236}">
                <a16:creationId xmlns:a16="http://schemas.microsoft.com/office/drawing/2014/main" id="{59B06A50-E5EE-4464-A400-BA6204D7A7C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panose="02020603050405020304" pitchFamily="18" charset="0"/>
              </a:defRPr>
            </a:lvl1pPr>
            <a:lvl2pPr marL="742950" indent="-285750">
              <a:defRPr sz="2400" baseline="-25000">
                <a:solidFill>
                  <a:schemeClr val="tx1"/>
                </a:solidFill>
                <a:latin typeface="Times" panose="02020603050405020304" pitchFamily="18" charset="0"/>
              </a:defRPr>
            </a:lvl2pPr>
            <a:lvl3pPr marL="1143000" indent="-228600">
              <a:defRPr sz="2400" baseline="-25000">
                <a:solidFill>
                  <a:schemeClr val="tx1"/>
                </a:solidFill>
                <a:latin typeface="Times" panose="02020603050405020304" pitchFamily="18" charset="0"/>
              </a:defRPr>
            </a:lvl3pPr>
            <a:lvl4pPr marL="1600200" indent="-228600">
              <a:defRPr sz="2400" baseline="-25000">
                <a:solidFill>
                  <a:schemeClr val="tx1"/>
                </a:solidFill>
                <a:latin typeface="Times" panose="02020603050405020304" pitchFamily="18" charset="0"/>
              </a:defRPr>
            </a:lvl4pPr>
            <a:lvl5pPr marL="2057400" indent="-228600">
              <a:defRPr sz="2400" baseline="-25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panose="02020603050405020304" pitchFamily="18" charset="0"/>
              </a:defRPr>
            </a:lvl9pPr>
          </a:lstStyle>
          <a:p>
            <a:fld id="{29412218-D8B2-4D0F-812F-972FF60650A1}" type="slidenum">
              <a:rPr lang="en-US" altLang="en-US" sz="1200" baseline="0" smtClean="0"/>
              <a:pPr/>
              <a:t>23</a:t>
            </a:fld>
            <a:endParaRPr lang="en-US" altLang="en-US" sz="1200" baseline="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DC40EBAB-90E0-48C3-92DC-8FA9B9A93355}"/>
              </a:ext>
            </a:extLst>
          </p:cNvPr>
          <p:cNvSpPr>
            <a:spLocks noGrp="1" noRot="1" noChangeAspect="1" noChangeArrowheads="1" noTextEdit="1"/>
          </p:cNvSpPr>
          <p:nvPr>
            <p:ph type="sldImg"/>
          </p:nvPr>
        </p:nvSpPr>
        <p:spPr>
          <a:ln/>
        </p:spPr>
      </p:sp>
      <p:sp>
        <p:nvSpPr>
          <p:cNvPr id="61443" name="Notes Placeholder 2">
            <a:extLst>
              <a:ext uri="{FF2B5EF4-FFF2-40B4-BE49-F238E27FC236}">
                <a16:creationId xmlns:a16="http://schemas.microsoft.com/office/drawing/2014/main" id="{49EC9A12-36D7-4CB4-A72C-C8016A3304B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46150"/>
            <a:r>
              <a:rPr lang="en-US" altLang="en-US" sz="1400" dirty="0">
                <a:latin typeface="Helvetica" panose="020B0604020202020204" pitchFamily="34" charset="0"/>
              </a:rPr>
              <a:t>These consist of exercise programs, ensuring proper footwear, and using ambulation devices to assist with mobility.  </a:t>
            </a:r>
          </a:p>
          <a:p>
            <a:pPr defTabSz="946150"/>
            <a:endParaRPr lang="en-US" altLang="en-US" sz="1400" dirty="0">
              <a:latin typeface="Helvetica" panose="020B0604020202020204" pitchFamily="34" charset="0"/>
            </a:endParaRPr>
          </a:p>
          <a:p>
            <a:pPr defTabSz="946150"/>
            <a:r>
              <a:rPr lang="en-US" altLang="en-US" sz="1400" dirty="0">
                <a:latin typeface="Helvetica" panose="020B0604020202020204" pitchFamily="34" charset="0"/>
              </a:rPr>
              <a:t>All shoes and slippers worn by individuals should fit properly (i.e., not too tight or loose) and be slip-resistant. Balance is generally better with shoes that have thin and nonslip soles rather than footwear with thicker soles, such as sneakers or running shoes, which may interfere with balance. Consider custom-fitted shoes for foot problems.</a:t>
            </a:r>
          </a:p>
          <a:p>
            <a:pPr defTabSz="946150"/>
            <a:endParaRPr lang="en-US" altLang="en-US" sz="1400" dirty="0">
              <a:latin typeface="Helvetica" panose="020B0604020202020204" pitchFamily="34" charset="0"/>
            </a:endParaRPr>
          </a:p>
          <a:p>
            <a:pPr defTabSz="946150"/>
            <a:r>
              <a:rPr lang="en-US" altLang="en-US" sz="1400" dirty="0">
                <a:latin typeface="Helvetica" panose="020B0604020202020204" pitchFamily="34" charset="0"/>
              </a:rPr>
              <a:t>For individuals with gait and balance disorders, canes and walkers can be used to maintain or improve balance and mobility. If in use, wheelchairs should be tailored to meet the specific needs of an individual and should be evaluated routinely to ensure that they are being used safely. </a:t>
            </a:r>
          </a:p>
          <a:p>
            <a:pPr defTabSz="946150"/>
            <a:endParaRPr lang="en-US" altLang="en-US" dirty="0">
              <a:latin typeface="Helvetica" panose="020B0604020202020204" pitchFamily="34" charset="0"/>
            </a:endParaRPr>
          </a:p>
          <a:p>
            <a:pPr defTabSz="946150"/>
            <a:endParaRPr lang="en-US" altLang="en-US" dirty="0">
              <a:latin typeface="Helvetica" panose="020B0604020202020204" pitchFamily="34" charset="0"/>
            </a:endParaRPr>
          </a:p>
          <a:p>
            <a:pPr defTabSz="946150"/>
            <a:endParaRPr lang="en-US" altLang="en-US" dirty="0">
              <a:latin typeface="Times" panose="02020603050405020304" pitchFamily="18" charset="0"/>
            </a:endParaRPr>
          </a:p>
        </p:txBody>
      </p:sp>
      <p:sp>
        <p:nvSpPr>
          <p:cNvPr id="61444" name="Slide Number Placeholder 3">
            <a:extLst>
              <a:ext uri="{FF2B5EF4-FFF2-40B4-BE49-F238E27FC236}">
                <a16:creationId xmlns:a16="http://schemas.microsoft.com/office/drawing/2014/main" id="{1036CDCB-D4DE-4C9C-9154-4CD429ECD3B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panose="02020603050405020304" pitchFamily="18" charset="0"/>
              </a:defRPr>
            </a:lvl1pPr>
            <a:lvl2pPr marL="742950" indent="-285750">
              <a:defRPr sz="2400" baseline="-25000">
                <a:solidFill>
                  <a:schemeClr val="tx1"/>
                </a:solidFill>
                <a:latin typeface="Times" panose="02020603050405020304" pitchFamily="18" charset="0"/>
              </a:defRPr>
            </a:lvl2pPr>
            <a:lvl3pPr marL="1143000" indent="-228600">
              <a:defRPr sz="2400" baseline="-25000">
                <a:solidFill>
                  <a:schemeClr val="tx1"/>
                </a:solidFill>
                <a:latin typeface="Times" panose="02020603050405020304" pitchFamily="18" charset="0"/>
              </a:defRPr>
            </a:lvl3pPr>
            <a:lvl4pPr marL="1600200" indent="-228600">
              <a:defRPr sz="2400" baseline="-25000">
                <a:solidFill>
                  <a:schemeClr val="tx1"/>
                </a:solidFill>
                <a:latin typeface="Times" panose="02020603050405020304" pitchFamily="18" charset="0"/>
              </a:defRPr>
            </a:lvl4pPr>
            <a:lvl5pPr marL="2057400" indent="-228600">
              <a:defRPr sz="2400" baseline="-25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panose="02020603050405020304" pitchFamily="18" charset="0"/>
              </a:defRPr>
            </a:lvl9pPr>
          </a:lstStyle>
          <a:p>
            <a:fld id="{FEDA8160-23F3-4029-8B2C-8166B6202311}" type="slidenum">
              <a:rPr lang="en-US" altLang="en-US" sz="1200" baseline="0" smtClean="0"/>
              <a:pPr/>
              <a:t>24</a:t>
            </a:fld>
            <a:endParaRPr lang="en-US" altLang="en-US" sz="1200" baseline="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EF829112-538E-4426-BC4A-B2F614DE9B4C}"/>
              </a:ext>
            </a:extLst>
          </p:cNvPr>
          <p:cNvSpPr>
            <a:spLocks noGrp="1" noRot="1" noChangeAspect="1" noChangeArrowheads="1" noTextEdit="1"/>
          </p:cNvSpPr>
          <p:nvPr>
            <p:ph type="sldImg"/>
          </p:nvPr>
        </p:nvSpPr>
        <p:spPr>
          <a:ln/>
        </p:spPr>
      </p:sp>
      <p:sp>
        <p:nvSpPr>
          <p:cNvPr id="63491" name="Notes Placeholder 2">
            <a:extLst>
              <a:ext uri="{FF2B5EF4-FFF2-40B4-BE49-F238E27FC236}">
                <a16:creationId xmlns:a16="http://schemas.microsoft.com/office/drawing/2014/main" id="{A87DA000-CC96-43A5-BBDE-2ED54F2470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panose="02020603050405020304" pitchFamily="18" charset="0"/>
            </a:endParaRPr>
          </a:p>
        </p:txBody>
      </p:sp>
      <p:sp>
        <p:nvSpPr>
          <p:cNvPr id="63492" name="Slide Number Placeholder 3">
            <a:extLst>
              <a:ext uri="{FF2B5EF4-FFF2-40B4-BE49-F238E27FC236}">
                <a16:creationId xmlns:a16="http://schemas.microsoft.com/office/drawing/2014/main" id="{24F2B9AA-25CE-4223-B5C9-6CC140D8B0F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panose="02020603050405020304" pitchFamily="18" charset="0"/>
              </a:defRPr>
            </a:lvl1pPr>
            <a:lvl2pPr marL="742950" indent="-285750">
              <a:defRPr sz="2400" baseline="-25000">
                <a:solidFill>
                  <a:schemeClr val="tx1"/>
                </a:solidFill>
                <a:latin typeface="Times" panose="02020603050405020304" pitchFamily="18" charset="0"/>
              </a:defRPr>
            </a:lvl2pPr>
            <a:lvl3pPr marL="1143000" indent="-228600">
              <a:defRPr sz="2400" baseline="-25000">
                <a:solidFill>
                  <a:schemeClr val="tx1"/>
                </a:solidFill>
                <a:latin typeface="Times" panose="02020603050405020304" pitchFamily="18" charset="0"/>
              </a:defRPr>
            </a:lvl3pPr>
            <a:lvl4pPr marL="1600200" indent="-228600">
              <a:defRPr sz="2400" baseline="-25000">
                <a:solidFill>
                  <a:schemeClr val="tx1"/>
                </a:solidFill>
                <a:latin typeface="Times" panose="02020603050405020304" pitchFamily="18" charset="0"/>
              </a:defRPr>
            </a:lvl4pPr>
            <a:lvl5pPr marL="2057400" indent="-228600">
              <a:defRPr sz="2400" baseline="-25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panose="02020603050405020304" pitchFamily="18" charset="0"/>
              </a:defRPr>
            </a:lvl9pPr>
          </a:lstStyle>
          <a:p>
            <a:fld id="{06172975-816C-43A9-8C8D-02A56EB4341D}" type="slidenum">
              <a:rPr lang="en-US" altLang="en-US" sz="1200" baseline="0" smtClean="0"/>
              <a:pPr/>
              <a:t>25</a:t>
            </a:fld>
            <a:endParaRPr lang="en-US" altLang="en-US" sz="1200" baseline="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E1256828-0290-4B27-8460-66064BDFE4DD}"/>
              </a:ext>
            </a:extLst>
          </p:cNvPr>
          <p:cNvSpPr>
            <a:spLocks noGrp="1" noRot="1" noChangeAspect="1" noChangeArrowheads="1" noTextEdit="1"/>
          </p:cNvSpPr>
          <p:nvPr>
            <p:ph type="sldImg"/>
          </p:nvPr>
        </p:nvSpPr>
        <p:spPr>
          <a:ln/>
        </p:spPr>
      </p:sp>
      <p:sp>
        <p:nvSpPr>
          <p:cNvPr id="65539" name="Notes Placeholder 2">
            <a:extLst>
              <a:ext uri="{FF2B5EF4-FFF2-40B4-BE49-F238E27FC236}">
                <a16:creationId xmlns:a16="http://schemas.microsoft.com/office/drawing/2014/main" id="{F1FAA5C5-1F8E-4C3A-A769-8B5FDD15824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46150"/>
            <a:endParaRPr lang="en-US" altLang="en-US" dirty="0">
              <a:latin typeface="Helvetica" panose="020B0604020202020204" pitchFamily="34" charset="0"/>
            </a:endParaRPr>
          </a:p>
          <a:p>
            <a:pPr defTabSz="946150"/>
            <a:endParaRPr lang="en-US" altLang="en-US" dirty="0">
              <a:latin typeface="Helvetica" panose="020B0604020202020204" pitchFamily="34" charset="0"/>
            </a:endParaRPr>
          </a:p>
          <a:p>
            <a:pPr defTabSz="946150"/>
            <a:endParaRPr lang="en-US" altLang="en-US" dirty="0">
              <a:latin typeface="Times" panose="02020603050405020304" pitchFamily="18" charset="0"/>
            </a:endParaRPr>
          </a:p>
        </p:txBody>
      </p:sp>
      <p:sp>
        <p:nvSpPr>
          <p:cNvPr id="65540" name="Slide Number Placeholder 3">
            <a:extLst>
              <a:ext uri="{FF2B5EF4-FFF2-40B4-BE49-F238E27FC236}">
                <a16:creationId xmlns:a16="http://schemas.microsoft.com/office/drawing/2014/main" id="{F37D309E-105C-4619-8C78-B34C18204B9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panose="02020603050405020304" pitchFamily="18" charset="0"/>
              </a:defRPr>
            </a:lvl1pPr>
            <a:lvl2pPr marL="742950" indent="-285750">
              <a:defRPr sz="2400" baseline="-25000">
                <a:solidFill>
                  <a:schemeClr val="tx1"/>
                </a:solidFill>
                <a:latin typeface="Times" panose="02020603050405020304" pitchFamily="18" charset="0"/>
              </a:defRPr>
            </a:lvl2pPr>
            <a:lvl3pPr marL="1143000" indent="-228600">
              <a:defRPr sz="2400" baseline="-25000">
                <a:solidFill>
                  <a:schemeClr val="tx1"/>
                </a:solidFill>
                <a:latin typeface="Times" panose="02020603050405020304" pitchFamily="18" charset="0"/>
              </a:defRPr>
            </a:lvl3pPr>
            <a:lvl4pPr marL="1600200" indent="-228600">
              <a:defRPr sz="2400" baseline="-25000">
                <a:solidFill>
                  <a:schemeClr val="tx1"/>
                </a:solidFill>
                <a:latin typeface="Times" panose="02020603050405020304" pitchFamily="18" charset="0"/>
              </a:defRPr>
            </a:lvl4pPr>
            <a:lvl5pPr marL="2057400" indent="-228600">
              <a:defRPr sz="2400" baseline="-25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panose="02020603050405020304" pitchFamily="18" charset="0"/>
              </a:defRPr>
            </a:lvl9pPr>
          </a:lstStyle>
          <a:p>
            <a:fld id="{1776258A-9C40-46EF-BE4F-F680D14BFAA9}" type="slidenum">
              <a:rPr lang="en-US" altLang="en-US" sz="1200" baseline="0" smtClean="0"/>
              <a:pPr/>
              <a:t>26</a:t>
            </a:fld>
            <a:endParaRPr lang="en-US" altLang="en-US" sz="1200" baseline="0"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4655ECA6-EC4C-4C95-8E02-B7C3CBAD0ED8}"/>
              </a:ext>
            </a:extLst>
          </p:cNvPr>
          <p:cNvSpPr>
            <a:spLocks noGrp="1" noRot="1" noChangeAspect="1" noChangeArrowheads="1" noTextEdit="1"/>
          </p:cNvSpPr>
          <p:nvPr>
            <p:ph type="sldImg"/>
          </p:nvPr>
        </p:nvSpPr>
        <p:spPr>
          <a:ln/>
        </p:spPr>
      </p:sp>
      <p:sp>
        <p:nvSpPr>
          <p:cNvPr id="67587" name="Notes Placeholder 2">
            <a:extLst>
              <a:ext uri="{FF2B5EF4-FFF2-40B4-BE49-F238E27FC236}">
                <a16:creationId xmlns:a16="http://schemas.microsoft.com/office/drawing/2014/main" id="{FA60AC97-886F-43D8-910C-9ADE1CAAB2F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46150"/>
            <a:endParaRPr lang="en-US" altLang="en-US" dirty="0">
              <a:latin typeface="Helvetica" panose="020B0604020202020204" pitchFamily="34" charset="0"/>
            </a:endParaRPr>
          </a:p>
          <a:p>
            <a:pPr defTabSz="946150"/>
            <a:endParaRPr lang="en-US" altLang="en-US" dirty="0">
              <a:latin typeface="Times" panose="02020603050405020304" pitchFamily="18" charset="0"/>
            </a:endParaRPr>
          </a:p>
        </p:txBody>
      </p:sp>
      <p:sp>
        <p:nvSpPr>
          <p:cNvPr id="67588" name="Slide Number Placeholder 3">
            <a:extLst>
              <a:ext uri="{FF2B5EF4-FFF2-40B4-BE49-F238E27FC236}">
                <a16:creationId xmlns:a16="http://schemas.microsoft.com/office/drawing/2014/main" id="{E733FC61-9827-4283-AB7C-20B1CE445A7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panose="02020603050405020304" pitchFamily="18" charset="0"/>
              </a:defRPr>
            </a:lvl1pPr>
            <a:lvl2pPr marL="742950" indent="-285750">
              <a:defRPr sz="2400" baseline="-25000">
                <a:solidFill>
                  <a:schemeClr val="tx1"/>
                </a:solidFill>
                <a:latin typeface="Times" panose="02020603050405020304" pitchFamily="18" charset="0"/>
              </a:defRPr>
            </a:lvl2pPr>
            <a:lvl3pPr marL="1143000" indent="-228600">
              <a:defRPr sz="2400" baseline="-25000">
                <a:solidFill>
                  <a:schemeClr val="tx1"/>
                </a:solidFill>
                <a:latin typeface="Times" panose="02020603050405020304" pitchFamily="18" charset="0"/>
              </a:defRPr>
            </a:lvl3pPr>
            <a:lvl4pPr marL="1600200" indent="-228600">
              <a:defRPr sz="2400" baseline="-25000">
                <a:solidFill>
                  <a:schemeClr val="tx1"/>
                </a:solidFill>
                <a:latin typeface="Times" panose="02020603050405020304" pitchFamily="18" charset="0"/>
              </a:defRPr>
            </a:lvl4pPr>
            <a:lvl5pPr marL="2057400" indent="-228600">
              <a:defRPr sz="2400" baseline="-25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panose="02020603050405020304" pitchFamily="18" charset="0"/>
              </a:defRPr>
            </a:lvl9pPr>
          </a:lstStyle>
          <a:p>
            <a:fld id="{D78D0A4D-EC32-4317-8B1D-3FC4A783CF5F}" type="slidenum">
              <a:rPr lang="en-US" altLang="en-US" sz="1200" baseline="0" smtClean="0"/>
              <a:pPr/>
              <a:t>27</a:t>
            </a:fld>
            <a:endParaRPr lang="en-US" altLang="en-US" sz="1200" baseline="0"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BF0C622F-E951-4509-A507-0899DA3D0630}"/>
              </a:ext>
            </a:extLst>
          </p:cNvPr>
          <p:cNvSpPr>
            <a:spLocks noGrp="1" noRot="1" noChangeAspect="1" noChangeArrowheads="1" noTextEdit="1"/>
          </p:cNvSpPr>
          <p:nvPr>
            <p:ph type="sldImg"/>
          </p:nvPr>
        </p:nvSpPr>
        <p:spPr>
          <a:ln/>
        </p:spPr>
      </p:sp>
      <p:sp>
        <p:nvSpPr>
          <p:cNvPr id="69635" name="Notes Placeholder 2">
            <a:extLst>
              <a:ext uri="{FF2B5EF4-FFF2-40B4-BE49-F238E27FC236}">
                <a16:creationId xmlns:a16="http://schemas.microsoft.com/office/drawing/2014/main" id="{CD702343-C5B9-4A00-B129-865CC1F4C39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46150" eaLnBrk="1" hangingPunct="1"/>
            <a:r>
              <a:rPr lang="en-US" altLang="en-US" dirty="0">
                <a:latin typeface="Helvetica" panose="020B0604020202020204" pitchFamily="34" charset="0"/>
              </a:rPr>
              <a:t>Even after instituting all reasonable fall preventive measures, some people will remain at risk for falls. For these individuals, available strategies aimed at reducing the risk of falls and/or injuries include the use of exit alarms and hip protectors.</a:t>
            </a:r>
          </a:p>
          <a:p>
            <a:pPr defTabSz="946150" eaLnBrk="1" hangingPunct="1">
              <a:buFontTx/>
              <a:buChar char="•"/>
            </a:pPr>
            <a:r>
              <a:rPr lang="en-US" altLang="en-US" dirty="0">
                <a:latin typeface="Helvetica" panose="020B0604020202020204" pitchFamily="34" charset="0"/>
              </a:rPr>
              <a:t>Exit alarms are devices designed to warn staff that someone who should not be attempting to leave their chair or wheelchair unassisted are doing so. </a:t>
            </a:r>
          </a:p>
          <a:p>
            <a:pPr defTabSz="946150" eaLnBrk="1" hangingPunct="1">
              <a:buFontTx/>
              <a:buChar char="•"/>
            </a:pPr>
            <a:r>
              <a:rPr lang="en-US" altLang="en-US" dirty="0">
                <a:latin typeface="Helvetica" panose="020B0604020202020204" pitchFamily="34" charset="0"/>
              </a:rPr>
              <a:t>Hip protectors are devices designed to protect the hip bones during a fall. In essence, hip protectors act to reduce the risk of hip fracture by absorbing the force of the fall (i.e., performing as shock absorbers) and/or diverting this force away from the hip bone (i.e., the energy of the fall is then absorbed by soft tissues and muscles surrounding the hip bone). </a:t>
            </a:r>
          </a:p>
          <a:p>
            <a:pPr defTabSz="946150"/>
            <a:endParaRPr lang="en-US" altLang="en-US" dirty="0">
              <a:latin typeface="Times" panose="02020603050405020304" pitchFamily="18" charset="0"/>
            </a:endParaRPr>
          </a:p>
        </p:txBody>
      </p:sp>
      <p:sp>
        <p:nvSpPr>
          <p:cNvPr id="69636" name="Slide Number Placeholder 3">
            <a:extLst>
              <a:ext uri="{FF2B5EF4-FFF2-40B4-BE49-F238E27FC236}">
                <a16:creationId xmlns:a16="http://schemas.microsoft.com/office/drawing/2014/main" id="{A5EB8471-A84A-442B-9C2F-76440706B42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panose="02020603050405020304" pitchFamily="18" charset="0"/>
              </a:defRPr>
            </a:lvl1pPr>
            <a:lvl2pPr marL="742950" indent="-285750">
              <a:defRPr sz="2400" baseline="-25000">
                <a:solidFill>
                  <a:schemeClr val="tx1"/>
                </a:solidFill>
                <a:latin typeface="Times" panose="02020603050405020304" pitchFamily="18" charset="0"/>
              </a:defRPr>
            </a:lvl2pPr>
            <a:lvl3pPr marL="1143000" indent="-228600">
              <a:defRPr sz="2400" baseline="-25000">
                <a:solidFill>
                  <a:schemeClr val="tx1"/>
                </a:solidFill>
                <a:latin typeface="Times" panose="02020603050405020304" pitchFamily="18" charset="0"/>
              </a:defRPr>
            </a:lvl3pPr>
            <a:lvl4pPr marL="1600200" indent="-228600">
              <a:defRPr sz="2400" baseline="-25000">
                <a:solidFill>
                  <a:schemeClr val="tx1"/>
                </a:solidFill>
                <a:latin typeface="Times" panose="02020603050405020304" pitchFamily="18" charset="0"/>
              </a:defRPr>
            </a:lvl4pPr>
            <a:lvl5pPr marL="2057400" indent="-228600">
              <a:defRPr sz="2400" baseline="-25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panose="02020603050405020304" pitchFamily="18" charset="0"/>
              </a:defRPr>
            </a:lvl9pPr>
          </a:lstStyle>
          <a:p>
            <a:fld id="{092108D7-73BE-4573-BEA5-37BA3A7BB257}" type="slidenum">
              <a:rPr lang="en-US" altLang="en-US" sz="1200" baseline="0" smtClean="0"/>
              <a:pPr/>
              <a:t>28</a:t>
            </a:fld>
            <a:endParaRPr lang="en-US" altLang="en-US" sz="1200" baseline="0"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7490DECC-10BD-4CAB-9267-0E83D483E701}"/>
              </a:ext>
            </a:extLst>
          </p:cNvPr>
          <p:cNvSpPr>
            <a:spLocks noGrp="1" noRot="1" noChangeAspect="1" noChangeArrowheads="1" noTextEdit="1"/>
          </p:cNvSpPr>
          <p:nvPr>
            <p:ph type="sldImg"/>
          </p:nvPr>
        </p:nvSpPr>
        <p:spPr>
          <a:ln/>
        </p:spPr>
      </p:sp>
      <p:sp>
        <p:nvSpPr>
          <p:cNvPr id="71683" name="Notes Placeholder 2">
            <a:extLst>
              <a:ext uri="{FF2B5EF4-FFF2-40B4-BE49-F238E27FC236}">
                <a16:creationId xmlns:a16="http://schemas.microsoft.com/office/drawing/2014/main" id="{99B075FA-A6E5-4FE9-A14D-B652CEDE35B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46150"/>
            <a:endParaRPr lang="en-US" altLang="en-US" dirty="0">
              <a:latin typeface="Helvetica" panose="020B0604020202020204" pitchFamily="34" charset="0"/>
            </a:endParaRPr>
          </a:p>
          <a:p>
            <a:pPr defTabSz="946150"/>
            <a:r>
              <a:rPr lang="en-US" altLang="en-US" dirty="0">
                <a:latin typeface="Helvetica" panose="020B0604020202020204" pitchFamily="34" charset="0"/>
              </a:rPr>
              <a:t>Additional falls prevention devices to consider</a:t>
            </a:r>
          </a:p>
          <a:p>
            <a:pPr defTabSz="946150"/>
            <a:endParaRPr lang="en-US" altLang="en-US" dirty="0">
              <a:latin typeface="Times" panose="02020603050405020304" pitchFamily="18" charset="0"/>
            </a:endParaRPr>
          </a:p>
        </p:txBody>
      </p:sp>
      <p:sp>
        <p:nvSpPr>
          <p:cNvPr id="71684" name="Slide Number Placeholder 3">
            <a:extLst>
              <a:ext uri="{FF2B5EF4-FFF2-40B4-BE49-F238E27FC236}">
                <a16:creationId xmlns:a16="http://schemas.microsoft.com/office/drawing/2014/main" id="{AB714849-7061-42D8-9291-3C51B52555E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panose="02020603050405020304" pitchFamily="18" charset="0"/>
              </a:defRPr>
            </a:lvl1pPr>
            <a:lvl2pPr marL="742950" indent="-285750">
              <a:defRPr sz="2400" baseline="-25000">
                <a:solidFill>
                  <a:schemeClr val="tx1"/>
                </a:solidFill>
                <a:latin typeface="Times" panose="02020603050405020304" pitchFamily="18" charset="0"/>
              </a:defRPr>
            </a:lvl2pPr>
            <a:lvl3pPr marL="1143000" indent="-228600">
              <a:defRPr sz="2400" baseline="-25000">
                <a:solidFill>
                  <a:schemeClr val="tx1"/>
                </a:solidFill>
                <a:latin typeface="Times" panose="02020603050405020304" pitchFamily="18" charset="0"/>
              </a:defRPr>
            </a:lvl3pPr>
            <a:lvl4pPr marL="1600200" indent="-228600">
              <a:defRPr sz="2400" baseline="-25000">
                <a:solidFill>
                  <a:schemeClr val="tx1"/>
                </a:solidFill>
                <a:latin typeface="Times" panose="02020603050405020304" pitchFamily="18" charset="0"/>
              </a:defRPr>
            </a:lvl4pPr>
            <a:lvl5pPr marL="2057400" indent="-228600">
              <a:defRPr sz="2400" baseline="-25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panose="02020603050405020304" pitchFamily="18" charset="0"/>
              </a:defRPr>
            </a:lvl9pPr>
          </a:lstStyle>
          <a:p>
            <a:fld id="{2E897A45-4EB7-4E87-8229-0F08F7634FDA}" type="slidenum">
              <a:rPr lang="en-US" altLang="en-US" sz="1200" baseline="0" smtClean="0"/>
              <a:pPr/>
              <a:t>29</a:t>
            </a:fld>
            <a:endParaRPr lang="en-US" altLang="en-US" sz="1200" baseline="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4E3AF9F2-61C7-4B67-8003-30E6C90ECCE8}"/>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id="{42EB4CFB-0F51-41B0-8226-F72D93F9A63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panose="02020603050405020304" pitchFamily="18" charset="0"/>
              </a:rPr>
              <a:t>This means that people with IDD experience more falls than people their own age, and falls at younger ages than you see in the general population.</a:t>
            </a:r>
          </a:p>
          <a:p>
            <a:endParaRPr lang="en-US" altLang="en-US" dirty="0">
              <a:latin typeface="Times" panose="02020603050405020304" pitchFamily="18" charset="0"/>
            </a:endParaRPr>
          </a:p>
          <a:p>
            <a:r>
              <a:rPr lang="en-US" altLang="en-US" dirty="0">
                <a:latin typeface="Times" panose="02020603050405020304" pitchFamily="18" charset="0"/>
              </a:rPr>
              <a:t> </a:t>
            </a:r>
          </a:p>
        </p:txBody>
      </p:sp>
      <p:sp>
        <p:nvSpPr>
          <p:cNvPr id="22532" name="Slide Number Placeholder 3">
            <a:extLst>
              <a:ext uri="{FF2B5EF4-FFF2-40B4-BE49-F238E27FC236}">
                <a16:creationId xmlns:a16="http://schemas.microsoft.com/office/drawing/2014/main" id="{F2035EF1-3393-4EB6-8AD1-A0D2BAEFFAF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panose="02020603050405020304" pitchFamily="18" charset="0"/>
              </a:defRPr>
            </a:lvl1pPr>
            <a:lvl2pPr marL="742950" indent="-285750">
              <a:defRPr sz="2400" baseline="-25000">
                <a:solidFill>
                  <a:schemeClr val="tx1"/>
                </a:solidFill>
                <a:latin typeface="Times" panose="02020603050405020304" pitchFamily="18" charset="0"/>
              </a:defRPr>
            </a:lvl2pPr>
            <a:lvl3pPr marL="1143000" indent="-228600">
              <a:defRPr sz="2400" baseline="-25000">
                <a:solidFill>
                  <a:schemeClr val="tx1"/>
                </a:solidFill>
                <a:latin typeface="Times" panose="02020603050405020304" pitchFamily="18" charset="0"/>
              </a:defRPr>
            </a:lvl3pPr>
            <a:lvl4pPr marL="1600200" indent="-228600">
              <a:defRPr sz="2400" baseline="-25000">
                <a:solidFill>
                  <a:schemeClr val="tx1"/>
                </a:solidFill>
                <a:latin typeface="Times" panose="02020603050405020304" pitchFamily="18" charset="0"/>
              </a:defRPr>
            </a:lvl4pPr>
            <a:lvl5pPr marL="2057400" indent="-228600">
              <a:defRPr sz="2400" baseline="-25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panose="02020603050405020304" pitchFamily="18" charset="0"/>
              </a:defRPr>
            </a:lvl9pPr>
          </a:lstStyle>
          <a:p>
            <a:fld id="{C81D821F-AEEC-4A83-9814-3563EFF8DBC9}" type="slidenum">
              <a:rPr lang="en-US" altLang="en-US" sz="1200" baseline="0" smtClean="0"/>
              <a:pPr/>
              <a:t>3</a:t>
            </a:fld>
            <a:endParaRPr lang="en-US" altLang="en-US" sz="1200" baseline="0"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Who</a:t>
            </a:r>
          </a:p>
        </p:txBody>
      </p:sp>
      <p:sp>
        <p:nvSpPr>
          <p:cNvPr id="4" name="Slide Number Placeholder 3"/>
          <p:cNvSpPr>
            <a:spLocks noGrp="1"/>
          </p:cNvSpPr>
          <p:nvPr>
            <p:ph type="sldNum" sz="quarter" idx="10"/>
          </p:nvPr>
        </p:nvSpPr>
        <p:spPr/>
        <p:txBody>
          <a:bodyPr/>
          <a:lstStyle/>
          <a:p>
            <a:pPr>
              <a:defRPr/>
            </a:pPr>
            <a:fld id="{6AE55D33-4AF6-40EE-AD5E-6438258D82EE}" type="slidenum">
              <a:rPr lang="en-US" smtClean="0"/>
              <a:pPr>
                <a:defRPr/>
              </a:pPr>
              <a:t>30</a:t>
            </a:fld>
            <a:endParaRPr lang="en-US" dirty="0"/>
          </a:p>
        </p:txBody>
      </p:sp>
    </p:spTree>
    <p:extLst>
      <p:ext uri="{BB962C8B-B14F-4D97-AF65-F5344CB8AC3E}">
        <p14:creationId xmlns:p14="http://schemas.microsoft.com/office/powerpoint/2010/main" val="7171674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131">
              <a:defRPr>
                <a:solidFill>
                  <a:schemeClr val="tx1"/>
                </a:solidFill>
                <a:latin typeface="Arial" pitchFamily="34" charset="0"/>
                <a:ea typeface="Osaka" pitchFamily="1" charset="-128"/>
              </a:defRPr>
            </a:lvl1pPr>
            <a:lvl2pPr marL="769473" indent="-295951" defTabSz="965131">
              <a:defRPr>
                <a:solidFill>
                  <a:schemeClr val="tx1"/>
                </a:solidFill>
                <a:latin typeface="Arial" pitchFamily="34" charset="0"/>
                <a:ea typeface="Osaka" pitchFamily="1" charset="-128"/>
              </a:defRPr>
            </a:lvl2pPr>
            <a:lvl3pPr marL="1183805" indent="-236761" defTabSz="965131">
              <a:defRPr>
                <a:solidFill>
                  <a:schemeClr val="tx1"/>
                </a:solidFill>
                <a:latin typeface="Arial" pitchFamily="34" charset="0"/>
                <a:ea typeface="Osaka" pitchFamily="1" charset="-128"/>
              </a:defRPr>
            </a:lvl3pPr>
            <a:lvl4pPr marL="1657327" indent="-236761" defTabSz="965131">
              <a:defRPr>
                <a:solidFill>
                  <a:schemeClr val="tx1"/>
                </a:solidFill>
                <a:latin typeface="Arial" pitchFamily="34" charset="0"/>
                <a:ea typeface="Osaka" pitchFamily="1" charset="-128"/>
              </a:defRPr>
            </a:lvl4pPr>
            <a:lvl5pPr marL="2130849" indent="-236761" defTabSz="965131">
              <a:defRPr>
                <a:solidFill>
                  <a:schemeClr val="tx1"/>
                </a:solidFill>
                <a:latin typeface="Arial" pitchFamily="34" charset="0"/>
                <a:ea typeface="Osaka" pitchFamily="1" charset="-128"/>
              </a:defRPr>
            </a:lvl5pPr>
            <a:lvl6pPr marL="2604371" indent="-236761" defTabSz="965131" eaLnBrk="0" fontAlgn="base" hangingPunct="0">
              <a:spcBef>
                <a:spcPct val="0"/>
              </a:spcBef>
              <a:spcAft>
                <a:spcPct val="0"/>
              </a:spcAft>
              <a:defRPr>
                <a:solidFill>
                  <a:schemeClr val="tx1"/>
                </a:solidFill>
                <a:latin typeface="Arial" pitchFamily="34" charset="0"/>
                <a:ea typeface="Osaka" pitchFamily="1" charset="-128"/>
              </a:defRPr>
            </a:lvl6pPr>
            <a:lvl7pPr marL="3077893" indent="-236761" defTabSz="965131" eaLnBrk="0" fontAlgn="base" hangingPunct="0">
              <a:spcBef>
                <a:spcPct val="0"/>
              </a:spcBef>
              <a:spcAft>
                <a:spcPct val="0"/>
              </a:spcAft>
              <a:defRPr>
                <a:solidFill>
                  <a:schemeClr val="tx1"/>
                </a:solidFill>
                <a:latin typeface="Arial" pitchFamily="34" charset="0"/>
                <a:ea typeface="Osaka" pitchFamily="1" charset="-128"/>
              </a:defRPr>
            </a:lvl7pPr>
            <a:lvl8pPr marL="3551415" indent="-236761" defTabSz="965131" eaLnBrk="0" fontAlgn="base" hangingPunct="0">
              <a:spcBef>
                <a:spcPct val="0"/>
              </a:spcBef>
              <a:spcAft>
                <a:spcPct val="0"/>
              </a:spcAft>
              <a:defRPr>
                <a:solidFill>
                  <a:schemeClr val="tx1"/>
                </a:solidFill>
                <a:latin typeface="Arial" pitchFamily="34" charset="0"/>
                <a:ea typeface="Osaka" pitchFamily="1" charset="-128"/>
              </a:defRPr>
            </a:lvl8pPr>
            <a:lvl9pPr marL="4024937" indent="-236761" defTabSz="965131" eaLnBrk="0" fontAlgn="base" hangingPunct="0">
              <a:spcBef>
                <a:spcPct val="0"/>
              </a:spcBef>
              <a:spcAft>
                <a:spcPct val="0"/>
              </a:spcAft>
              <a:defRPr>
                <a:solidFill>
                  <a:schemeClr val="tx1"/>
                </a:solidFill>
                <a:latin typeface="Arial" pitchFamily="34" charset="0"/>
                <a:ea typeface="Osaka" pitchFamily="1" charset="-128"/>
              </a:defRPr>
            </a:lvl9pPr>
          </a:lstStyle>
          <a:p>
            <a:fld id="{E5263D7E-1535-4FA9-B02E-5590DF635BAB}" type="slidenum">
              <a:rPr lang="en-US" altLang="en-US" smtClean="0"/>
              <a:pPr/>
              <a:t>31</a:t>
            </a:fld>
            <a:endParaRPr lang="en-US" altLang="en-US" dirty="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Helvetica" pitchFamily="1" charset="0"/>
            </a:endParaRPr>
          </a:p>
          <a:p>
            <a:pPr eaLnBrk="1" hangingPunct="1"/>
            <a:r>
              <a:rPr lang="en-US" altLang="en-US" dirty="0">
                <a:latin typeface="Helvetica" pitchFamily="1" charset="0"/>
              </a:rPr>
              <a:t>Make sure staff know what to do when someone falls. What is the agency policy? Ask staff what is their agency policy about falls. Ok, here’s some tools.</a:t>
            </a:r>
          </a:p>
          <a:p>
            <a:pPr eaLnBrk="1" hangingPunct="1"/>
            <a:endParaRPr lang="en-US" altLang="en-US" dirty="0">
              <a:latin typeface="Helvetica" pitchFamily="1" charset="0"/>
            </a:endParaRPr>
          </a:p>
          <a:p>
            <a:pPr eaLnBrk="1" hangingPunct="1"/>
            <a:endParaRPr lang="en-US" altLang="en-US" dirty="0">
              <a:latin typeface="Helvetica" pitchFamily="1"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131">
              <a:defRPr>
                <a:solidFill>
                  <a:schemeClr val="tx1"/>
                </a:solidFill>
                <a:latin typeface="Arial" pitchFamily="34" charset="0"/>
                <a:ea typeface="Osaka" pitchFamily="1" charset="-128"/>
              </a:defRPr>
            </a:lvl1pPr>
            <a:lvl2pPr marL="769473" indent="-295951" defTabSz="965131">
              <a:defRPr>
                <a:solidFill>
                  <a:schemeClr val="tx1"/>
                </a:solidFill>
                <a:latin typeface="Arial" pitchFamily="34" charset="0"/>
                <a:ea typeface="Osaka" pitchFamily="1" charset="-128"/>
              </a:defRPr>
            </a:lvl2pPr>
            <a:lvl3pPr marL="1183805" indent="-236761" defTabSz="965131">
              <a:defRPr>
                <a:solidFill>
                  <a:schemeClr val="tx1"/>
                </a:solidFill>
                <a:latin typeface="Arial" pitchFamily="34" charset="0"/>
                <a:ea typeface="Osaka" pitchFamily="1" charset="-128"/>
              </a:defRPr>
            </a:lvl3pPr>
            <a:lvl4pPr marL="1657327" indent="-236761" defTabSz="965131">
              <a:defRPr>
                <a:solidFill>
                  <a:schemeClr val="tx1"/>
                </a:solidFill>
                <a:latin typeface="Arial" pitchFamily="34" charset="0"/>
                <a:ea typeface="Osaka" pitchFamily="1" charset="-128"/>
              </a:defRPr>
            </a:lvl4pPr>
            <a:lvl5pPr marL="2130849" indent="-236761" defTabSz="965131">
              <a:defRPr>
                <a:solidFill>
                  <a:schemeClr val="tx1"/>
                </a:solidFill>
                <a:latin typeface="Arial" pitchFamily="34" charset="0"/>
                <a:ea typeface="Osaka" pitchFamily="1" charset="-128"/>
              </a:defRPr>
            </a:lvl5pPr>
            <a:lvl6pPr marL="2604371" indent="-236761" defTabSz="965131" eaLnBrk="0" fontAlgn="base" hangingPunct="0">
              <a:spcBef>
                <a:spcPct val="0"/>
              </a:spcBef>
              <a:spcAft>
                <a:spcPct val="0"/>
              </a:spcAft>
              <a:defRPr>
                <a:solidFill>
                  <a:schemeClr val="tx1"/>
                </a:solidFill>
                <a:latin typeface="Arial" pitchFamily="34" charset="0"/>
                <a:ea typeface="Osaka" pitchFamily="1" charset="-128"/>
              </a:defRPr>
            </a:lvl6pPr>
            <a:lvl7pPr marL="3077893" indent="-236761" defTabSz="965131" eaLnBrk="0" fontAlgn="base" hangingPunct="0">
              <a:spcBef>
                <a:spcPct val="0"/>
              </a:spcBef>
              <a:spcAft>
                <a:spcPct val="0"/>
              </a:spcAft>
              <a:defRPr>
                <a:solidFill>
                  <a:schemeClr val="tx1"/>
                </a:solidFill>
                <a:latin typeface="Arial" pitchFamily="34" charset="0"/>
                <a:ea typeface="Osaka" pitchFamily="1" charset="-128"/>
              </a:defRPr>
            </a:lvl7pPr>
            <a:lvl8pPr marL="3551415" indent="-236761" defTabSz="965131" eaLnBrk="0" fontAlgn="base" hangingPunct="0">
              <a:spcBef>
                <a:spcPct val="0"/>
              </a:spcBef>
              <a:spcAft>
                <a:spcPct val="0"/>
              </a:spcAft>
              <a:defRPr>
                <a:solidFill>
                  <a:schemeClr val="tx1"/>
                </a:solidFill>
                <a:latin typeface="Arial" pitchFamily="34" charset="0"/>
                <a:ea typeface="Osaka" pitchFamily="1" charset="-128"/>
              </a:defRPr>
            </a:lvl8pPr>
            <a:lvl9pPr marL="4024937" indent="-236761" defTabSz="965131" eaLnBrk="0" fontAlgn="base" hangingPunct="0">
              <a:spcBef>
                <a:spcPct val="0"/>
              </a:spcBef>
              <a:spcAft>
                <a:spcPct val="0"/>
              </a:spcAft>
              <a:defRPr>
                <a:solidFill>
                  <a:schemeClr val="tx1"/>
                </a:solidFill>
                <a:latin typeface="Arial" pitchFamily="34" charset="0"/>
                <a:ea typeface="Osaka" pitchFamily="1" charset="-128"/>
              </a:defRPr>
            </a:lvl9pPr>
          </a:lstStyle>
          <a:p>
            <a:fld id="{1CF2979B-2167-4913-AE82-ACBBAA8B6605}" type="slidenum">
              <a:rPr lang="en-US" altLang="en-US" smtClean="0"/>
              <a:pPr/>
              <a:t>32</a:t>
            </a:fld>
            <a:endParaRPr lang="en-US" altLang="en-US" dirty="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Helvetica" pitchFamily="1" charset="0"/>
            </a:endParaRPr>
          </a:p>
          <a:p>
            <a:pPr eaLnBrk="1" hangingPunct="1"/>
            <a:endParaRPr lang="en-US" altLang="en-US" dirty="0">
              <a:latin typeface="Helvetica" pitchFamily="1"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80000"/>
              </a:lnSpc>
              <a:buFontTx/>
              <a:buNone/>
            </a:pPr>
            <a:r>
              <a:rPr lang="en-US" altLang="en-US" sz="1800" dirty="0"/>
              <a:t>Purpose</a:t>
            </a:r>
            <a:r>
              <a:rPr lang="en-US" altLang="en-US" sz="1800" b="1" dirty="0"/>
              <a:t>: </a:t>
            </a:r>
            <a:r>
              <a:rPr lang="en-US" altLang="en-US" sz="1800" dirty="0"/>
              <a:t>To identify falls risk </a:t>
            </a:r>
          </a:p>
          <a:p>
            <a:pPr eaLnBrk="1" hangingPunct="1">
              <a:lnSpc>
                <a:spcPct val="80000"/>
              </a:lnSpc>
              <a:buFontTx/>
              <a:buNone/>
            </a:pPr>
            <a:endParaRPr lang="en-US" altLang="en-US" sz="1800" dirty="0"/>
          </a:p>
          <a:p>
            <a:pPr eaLnBrk="1" hangingPunct="1">
              <a:lnSpc>
                <a:spcPct val="80000"/>
              </a:lnSpc>
              <a:buFontTx/>
              <a:buNone/>
            </a:pPr>
            <a:r>
              <a:rPr lang="en-US" altLang="en-US" sz="1800" dirty="0"/>
              <a:t>What to Assess: </a:t>
            </a:r>
          </a:p>
          <a:p>
            <a:pPr marL="0" marR="0" indent="0" algn="l" defTabSz="914400" rtl="0" eaLnBrk="1" fontAlgn="base" latinLnBrk="0" hangingPunct="1">
              <a:lnSpc>
                <a:spcPct val="80000"/>
              </a:lnSpc>
              <a:spcBef>
                <a:spcPct val="30000"/>
              </a:spcBef>
              <a:spcAft>
                <a:spcPct val="0"/>
              </a:spcAft>
              <a:buClrTx/>
              <a:buSzTx/>
              <a:buFontTx/>
              <a:buNone/>
              <a:tabLst/>
              <a:defRPr/>
            </a:pPr>
            <a:r>
              <a:rPr lang="en-US" altLang="en-US" sz="1800" dirty="0"/>
              <a:t>10+ factors known to be associated with falls risk. </a:t>
            </a:r>
            <a:r>
              <a:rPr lang="en-US" baseline="0" dirty="0"/>
              <a:t>This includes things like taking 4 or more medications, unsteady balance, previous history of falls, etc. It’s recommended that you assess for falls risk annually using a checklist.</a:t>
            </a:r>
          </a:p>
          <a:p>
            <a:pPr eaLnBrk="1" hangingPunct="1">
              <a:lnSpc>
                <a:spcPct val="80000"/>
              </a:lnSpc>
            </a:pPr>
            <a:endParaRPr lang="en-US" altLang="en-US" sz="1800" dirty="0"/>
          </a:p>
          <a:p>
            <a:pPr marL="0" indent="0" eaLnBrk="1" hangingPunct="1">
              <a:lnSpc>
                <a:spcPct val="80000"/>
              </a:lnSpc>
              <a:buNone/>
            </a:pPr>
            <a:endParaRPr lang="en-US" altLang="en-US" sz="1100" dirty="0"/>
          </a:p>
          <a:p>
            <a:pPr eaLnBrk="1" hangingPunct="1">
              <a:lnSpc>
                <a:spcPct val="80000"/>
              </a:lnSpc>
              <a:buFontTx/>
              <a:buNone/>
            </a:pPr>
            <a:r>
              <a:rPr lang="en-US" altLang="en-US" sz="1800" dirty="0"/>
              <a:t>When to Assess</a:t>
            </a:r>
            <a:r>
              <a:rPr lang="en-US" altLang="en-US" sz="1800" b="1" dirty="0"/>
              <a:t>: </a:t>
            </a:r>
          </a:p>
          <a:p>
            <a:pPr eaLnBrk="1" hangingPunct="1">
              <a:lnSpc>
                <a:spcPct val="80000"/>
              </a:lnSpc>
            </a:pPr>
            <a:r>
              <a:rPr lang="en-US" altLang="en-US" sz="1800" dirty="0"/>
              <a:t>Admission, change in condition, regularly</a:t>
            </a:r>
          </a:p>
          <a:p>
            <a:endParaRPr lang="en-US" dirty="0"/>
          </a:p>
          <a:p>
            <a:endParaRPr lang="en-US" b="0" baseline="0" dirty="0"/>
          </a:p>
          <a:p>
            <a:pPr eaLnBrk="1" hangingPunct="1"/>
            <a:endParaRPr lang="en-US" altLang="en-US" sz="900" dirty="0">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pPr>
              <a:defRPr/>
            </a:pPr>
            <a:fld id="{6AE55D33-4AF6-40EE-AD5E-6438258D82EE}" type="slidenum">
              <a:rPr lang="en-US" smtClean="0"/>
              <a:pPr>
                <a:defRPr/>
              </a:pPr>
              <a:t>33</a:t>
            </a:fld>
            <a:endParaRPr lang="en-US" dirty="0"/>
          </a:p>
        </p:txBody>
      </p:sp>
    </p:spTree>
    <p:extLst>
      <p:ext uri="{BB962C8B-B14F-4D97-AF65-F5344CB8AC3E}">
        <p14:creationId xmlns:p14="http://schemas.microsoft.com/office/powerpoint/2010/main" val="2943051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Generally, the more risk factors present the higher</a:t>
            </a:r>
            <a:r>
              <a:rPr lang="en-US" baseline="0" dirty="0"/>
              <a:t> that person’s risk for falling.</a:t>
            </a:r>
            <a:endParaRPr lang="en-US" dirty="0"/>
          </a:p>
        </p:txBody>
      </p:sp>
      <p:sp>
        <p:nvSpPr>
          <p:cNvPr id="4" name="Slide Number Placeholder 3"/>
          <p:cNvSpPr>
            <a:spLocks noGrp="1"/>
          </p:cNvSpPr>
          <p:nvPr>
            <p:ph type="sldNum" sz="quarter" idx="10"/>
          </p:nvPr>
        </p:nvSpPr>
        <p:spPr/>
        <p:txBody>
          <a:bodyPr/>
          <a:lstStyle/>
          <a:p>
            <a:pPr>
              <a:defRPr/>
            </a:pPr>
            <a:fld id="{6AE55D33-4AF6-40EE-AD5E-6438258D82EE}" type="slidenum">
              <a:rPr lang="en-US" smtClean="0"/>
              <a:pPr>
                <a:defRPr/>
              </a:pPr>
              <a:t>34</a:t>
            </a:fld>
            <a:endParaRPr lang="en-US" dirty="0"/>
          </a:p>
        </p:txBody>
      </p:sp>
    </p:spTree>
    <p:extLst>
      <p:ext uri="{BB962C8B-B14F-4D97-AF65-F5344CB8AC3E}">
        <p14:creationId xmlns:p14="http://schemas.microsoft.com/office/powerpoint/2010/main" val="12471933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1E9EB161-40A6-4B9B-9E25-7EFF87459A00}"/>
              </a:ext>
            </a:extLst>
          </p:cNvPr>
          <p:cNvSpPr>
            <a:spLocks noGrp="1" noRot="1" noChangeAspect="1" noChangeArrowheads="1" noTextEdit="1"/>
          </p:cNvSpPr>
          <p:nvPr>
            <p:ph type="sldImg"/>
          </p:nvPr>
        </p:nvSpPr>
        <p:spPr>
          <a:ln/>
        </p:spPr>
      </p:sp>
      <p:sp>
        <p:nvSpPr>
          <p:cNvPr id="83971" name="Notes Placeholder 2">
            <a:extLst>
              <a:ext uri="{FF2B5EF4-FFF2-40B4-BE49-F238E27FC236}">
                <a16:creationId xmlns:a16="http://schemas.microsoft.com/office/drawing/2014/main" id="{7D416D79-16EF-4BF5-BDAD-6B8152C462E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900" dirty="0">
                <a:latin typeface="Times New Roman" panose="02020603050405020304" pitchFamily="18" charset="0"/>
                <a:cs typeface="Times New Roman" panose="02020603050405020304" pitchFamily="18" charset="0"/>
              </a:rPr>
              <a:t>This is another way you can assess a person’s fall risk using the Timed get up and go.  If an individual looks unsteady, they probably are. Refer individual for balance evaluation</a:t>
            </a:r>
            <a:endParaRPr lang="en-US" altLang="en-US" sz="900" dirty="0">
              <a:latin typeface="Times" panose="02020603050405020304" pitchFamily="18" charset="0"/>
            </a:endParaRPr>
          </a:p>
          <a:p>
            <a:pPr eaLnBrk="1" hangingPunct="1"/>
            <a:endParaRPr lang="en-US" altLang="en-US" sz="900" dirty="0">
              <a:latin typeface="Times New Roman" panose="02020603050405020304" pitchFamily="18" charset="0"/>
              <a:cs typeface="Times New Roman" panose="02020603050405020304" pitchFamily="18" charset="0"/>
            </a:endParaRPr>
          </a:p>
          <a:p>
            <a:endParaRPr lang="en-US" altLang="en-US" dirty="0">
              <a:latin typeface="Times" panose="02020603050405020304" pitchFamily="18" charset="0"/>
            </a:endParaRPr>
          </a:p>
        </p:txBody>
      </p:sp>
      <p:sp>
        <p:nvSpPr>
          <p:cNvPr id="83972" name="Slide Number Placeholder 3">
            <a:extLst>
              <a:ext uri="{FF2B5EF4-FFF2-40B4-BE49-F238E27FC236}">
                <a16:creationId xmlns:a16="http://schemas.microsoft.com/office/drawing/2014/main" id="{14C3B592-4F14-4E27-9C56-CE932D2099D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panose="02020603050405020304" pitchFamily="18" charset="0"/>
              </a:defRPr>
            </a:lvl1pPr>
            <a:lvl2pPr marL="742950" indent="-285750">
              <a:defRPr sz="2400" baseline="-25000">
                <a:solidFill>
                  <a:schemeClr val="tx1"/>
                </a:solidFill>
                <a:latin typeface="Times" panose="02020603050405020304" pitchFamily="18" charset="0"/>
              </a:defRPr>
            </a:lvl2pPr>
            <a:lvl3pPr marL="1143000" indent="-228600">
              <a:defRPr sz="2400" baseline="-25000">
                <a:solidFill>
                  <a:schemeClr val="tx1"/>
                </a:solidFill>
                <a:latin typeface="Times" panose="02020603050405020304" pitchFamily="18" charset="0"/>
              </a:defRPr>
            </a:lvl3pPr>
            <a:lvl4pPr marL="1600200" indent="-228600">
              <a:defRPr sz="2400" baseline="-25000">
                <a:solidFill>
                  <a:schemeClr val="tx1"/>
                </a:solidFill>
                <a:latin typeface="Times" panose="02020603050405020304" pitchFamily="18" charset="0"/>
              </a:defRPr>
            </a:lvl4pPr>
            <a:lvl5pPr marL="2057400" indent="-228600">
              <a:defRPr sz="2400" baseline="-25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panose="02020603050405020304" pitchFamily="18" charset="0"/>
              </a:defRPr>
            </a:lvl9pPr>
          </a:lstStyle>
          <a:p>
            <a:fld id="{7DBCB86A-0C25-4B76-B9F4-4D3572581F96}" type="slidenum">
              <a:rPr lang="en-US" altLang="en-US" sz="1200" baseline="0" smtClean="0"/>
              <a:pPr/>
              <a:t>35</a:t>
            </a:fld>
            <a:endParaRPr lang="en-US" altLang="en-US" sz="1200" baseline="0"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131">
              <a:defRPr>
                <a:solidFill>
                  <a:schemeClr val="tx1"/>
                </a:solidFill>
                <a:latin typeface="Arial" pitchFamily="34" charset="0"/>
                <a:ea typeface="Osaka" pitchFamily="1" charset="-128"/>
              </a:defRPr>
            </a:lvl1pPr>
            <a:lvl2pPr marL="769473" indent="-295951" defTabSz="965131">
              <a:defRPr>
                <a:solidFill>
                  <a:schemeClr val="tx1"/>
                </a:solidFill>
                <a:latin typeface="Arial" pitchFamily="34" charset="0"/>
                <a:ea typeface="Osaka" pitchFamily="1" charset="-128"/>
              </a:defRPr>
            </a:lvl2pPr>
            <a:lvl3pPr marL="1183805" indent="-236761" defTabSz="965131">
              <a:defRPr>
                <a:solidFill>
                  <a:schemeClr val="tx1"/>
                </a:solidFill>
                <a:latin typeface="Arial" pitchFamily="34" charset="0"/>
                <a:ea typeface="Osaka" pitchFamily="1" charset="-128"/>
              </a:defRPr>
            </a:lvl3pPr>
            <a:lvl4pPr marL="1657327" indent="-236761" defTabSz="965131">
              <a:defRPr>
                <a:solidFill>
                  <a:schemeClr val="tx1"/>
                </a:solidFill>
                <a:latin typeface="Arial" pitchFamily="34" charset="0"/>
                <a:ea typeface="Osaka" pitchFamily="1" charset="-128"/>
              </a:defRPr>
            </a:lvl4pPr>
            <a:lvl5pPr marL="2130849" indent="-236761" defTabSz="965131">
              <a:defRPr>
                <a:solidFill>
                  <a:schemeClr val="tx1"/>
                </a:solidFill>
                <a:latin typeface="Arial" pitchFamily="34" charset="0"/>
                <a:ea typeface="Osaka" pitchFamily="1" charset="-128"/>
              </a:defRPr>
            </a:lvl5pPr>
            <a:lvl6pPr marL="2604371" indent="-236761" defTabSz="965131" eaLnBrk="0" fontAlgn="base" hangingPunct="0">
              <a:spcBef>
                <a:spcPct val="0"/>
              </a:spcBef>
              <a:spcAft>
                <a:spcPct val="0"/>
              </a:spcAft>
              <a:defRPr>
                <a:solidFill>
                  <a:schemeClr val="tx1"/>
                </a:solidFill>
                <a:latin typeface="Arial" pitchFamily="34" charset="0"/>
                <a:ea typeface="Osaka" pitchFamily="1" charset="-128"/>
              </a:defRPr>
            </a:lvl6pPr>
            <a:lvl7pPr marL="3077893" indent="-236761" defTabSz="965131" eaLnBrk="0" fontAlgn="base" hangingPunct="0">
              <a:spcBef>
                <a:spcPct val="0"/>
              </a:spcBef>
              <a:spcAft>
                <a:spcPct val="0"/>
              </a:spcAft>
              <a:defRPr>
                <a:solidFill>
                  <a:schemeClr val="tx1"/>
                </a:solidFill>
                <a:latin typeface="Arial" pitchFamily="34" charset="0"/>
                <a:ea typeface="Osaka" pitchFamily="1" charset="-128"/>
              </a:defRPr>
            </a:lvl7pPr>
            <a:lvl8pPr marL="3551415" indent="-236761" defTabSz="965131" eaLnBrk="0" fontAlgn="base" hangingPunct="0">
              <a:spcBef>
                <a:spcPct val="0"/>
              </a:spcBef>
              <a:spcAft>
                <a:spcPct val="0"/>
              </a:spcAft>
              <a:defRPr>
                <a:solidFill>
                  <a:schemeClr val="tx1"/>
                </a:solidFill>
                <a:latin typeface="Arial" pitchFamily="34" charset="0"/>
                <a:ea typeface="Osaka" pitchFamily="1" charset="-128"/>
              </a:defRPr>
            </a:lvl8pPr>
            <a:lvl9pPr marL="4024937" indent="-236761" defTabSz="965131" eaLnBrk="0" fontAlgn="base" hangingPunct="0">
              <a:spcBef>
                <a:spcPct val="0"/>
              </a:spcBef>
              <a:spcAft>
                <a:spcPct val="0"/>
              </a:spcAft>
              <a:defRPr>
                <a:solidFill>
                  <a:schemeClr val="tx1"/>
                </a:solidFill>
                <a:latin typeface="Arial" pitchFamily="34" charset="0"/>
                <a:ea typeface="Osaka" pitchFamily="1" charset="-128"/>
              </a:defRPr>
            </a:lvl9pPr>
          </a:lstStyle>
          <a:p>
            <a:fld id="{F80E7086-173A-41EC-9C1B-BF982918E693}" type="slidenum">
              <a:rPr lang="en-US" altLang="en-US" smtClean="0"/>
              <a:pPr/>
              <a:t>36</a:t>
            </a:fld>
            <a:endParaRPr lang="en-US" altLang="en-US" dirty="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r>
              <a:rPr lang="en-US" altLang="en-US" sz="1100" dirty="0">
                <a:latin typeface="Helvetica" pitchFamily="1" charset="0"/>
              </a:rPr>
              <a:t>Universal:</a:t>
            </a:r>
            <a:r>
              <a:rPr lang="en-US" altLang="en-US" sz="1100" baseline="0" dirty="0">
                <a:latin typeface="Helvetica" pitchFamily="1" charset="0"/>
              </a:rPr>
              <a:t> </a:t>
            </a:r>
            <a:r>
              <a:rPr lang="en-US" altLang="en-US" sz="1100" dirty="0">
                <a:latin typeface="Helvetica" pitchFamily="1" charset="0"/>
              </a:rPr>
              <a:t>Environmental safety, Meeting basic needs, such as providing clients with chairs that are easy to get up from, making sure that wheelchair brakes work and are activated during client transfers, making sure that clients are wearing nonslip footwear, daily monitoring of fall risk.</a:t>
            </a:r>
          </a:p>
          <a:p>
            <a:pPr eaLnBrk="1" hangingPunct="1"/>
            <a:endParaRPr lang="en-US" altLang="en-US" sz="1100" dirty="0">
              <a:latin typeface="Helvetica" pitchFamily="1" charset="0"/>
            </a:endParaRPr>
          </a:p>
          <a:p>
            <a:pPr eaLnBrk="1" hangingPunct="1"/>
            <a:endParaRPr lang="en-US" altLang="en-US" sz="1100" baseline="0" dirty="0">
              <a:latin typeface="Helvetica" pitchFamily="1"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73C9C3A5-DFDC-4993-B04F-974C1907440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baseline="-25000">
                <a:solidFill>
                  <a:schemeClr val="tx1"/>
                </a:solidFill>
                <a:latin typeface="Times" panose="02020603050405020304" pitchFamily="18" charset="0"/>
              </a:defRPr>
            </a:lvl1pPr>
            <a:lvl2pPr marL="768350" indent="-295275" defTabSz="963613">
              <a:defRPr sz="2400" baseline="-25000">
                <a:solidFill>
                  <a:schemeClr val="tx1"/>
                </a:solidFill>
                <a:latin typeface="Times" panose="02020603050405020304" pitchFamily="18" charset="0"/>
              </a:defRPr>
            </a:lvl2pPr>
            <a:lvl3pPr marL="1182688" indent="-236538" defTabSz="963613">
              <a:defRPr sz="2400" baseline="-25000">
                <a:solidFill>
                  <a:schemeClr val="tx1"/>
                </a:solidFill>
                <a:latin typeface="Times" panose="02020603050405020304" pitchFamily="18" charset="0"/>
              </a:defRPr>
            </a:lvl3pPr>
            <a:lvl4pPr marL="1655763" indent="-236538" defTabSz="963613">
              <a:defRPr sz="2400" baseline="-25000">
                <a:solidFill>
                  <a:schemeClr val="tx1"/>
                </a:solidFill>
                <a:latin typeface="Times" panose="02020603050405020304" pitchFamily="18" charset="0"/>
              </a:defRPr>
            </a:lvl4pPr>
            <a:lvl5pPr marL="2130425" indent="-236538" defTabSz="963613">
              <a:defRPr sz="2400" baseline="-25000">
                <a:solidFill>
                  <a:schemeClr val="tx1"/>
                </a:solidFill>
                <a:latin typeface="Times" panose="02020603050405020304" pitchFamily="18" charset="0"/>
              </a:defRPr>
            </a:lvl5pPr>
            <a:lvl6pPr marL="2587625" indent="-236538" defTabSz="963613" eaLnBrk="0" fontAlgn="base" hangingPunct="0">
              <a:spcBef>
                <a:spcPct val="0"/>
              </a:spcBef>
              <a:spcAft>
                <a:spcPct val="0"/>
              </a:spcAft>
              <a:defRPr sz="2400" baseline="-25000">
                <a:solidFill>
                  <a:schemeClr val="tx1"/>
                </a:solidFill>
                <a:latin typeface="Times" panose="02020603050405020304" pitchFamily="18" charset="0"/>
              </a:defRPr>
            </a:lvl6pPr>
            <a:lvl7pPr marL="3044825" indent="-236538" defTabSz="963613" eaLnBrk="0" fontAlgn="base" hangingPunct="0">
              <a:spcBef>
                <a:spcPct val="0"/>
              </a:spcBef>
              <a:spcAft>
                <a:spcPct val="0"/>
              </a:spcAft>
              <a:defRPr sz="2400" baseline="-25000">
                <a:solidFill>
                  <a:schemeClr val="tx1"/>
                </a:solidFill>
                <a:latin typeface="Times" panose="02020603050405020304" pitchFamily="18" charset="0"/>
              </a:defRPr>
            </a:lvl7pPr>
            <a:lvl8pPr marL="3502025" indent="-236538" defTabSz="963613" eaLnBrk="0" fontAlgn="base" hangingPunct="0">
              <a:spcBef>
                <a:spcPct val="0"/>
              </a:spcBef>
              <a:spcAft>
                <a:spcPct val="0"/>
              </a:spcAft>
              <a:defRPr sz="2400" baseline="-25000">
                <a:solidFill>
                  <a:schemeClr val="tx1"/>
                </a:solidFill>
                <a:latin typeface="Times" panose="02020603050405020304" pitchFamily="18" charset="0"/>
              </a:defRPr>
            </a:lvl8pPr>
            <a:lvl9pPr marL="3959225" indent="-236538" defTabSz="963613" eaLnBrk="0" fontAlgn="base" hangingPunct="0">
              <a:spcBef>
                <a:spcPct val="0"/>
              </a:spcBef>
              <a:spcAft>
                <a:spcPct val="0"/>
              </a:spcAft>
              <a:defRPr sz="2400" baseline="-25000">
                <a:solidFill>
                  <a:schemeClr val="tx1"/>
                </a:solidFill>
                <a:latin typeface="Times" panose="02020603050405020304" pitchFamily="18" charset="0"/>
              </a:defRPr>
            </a:lvl9pPr>
          </a:lstStyle>
          <a:p>
            <a:fld id="{FA4118EC-B30D-4A29-8840-9ADF2EA12407}" type="slidenum">
              <a:rPr lang="en-US" altLang="en-US" sz="1200" baseline="0" smtClean="0">
                <a:latin typeface="Arial" panose="020B0604020202020204" pitchFamily="34" charset="0"/>
                <a:ea typeface="Osaka" pitchFamily="48" charset="-128"/>
              </a:rPr>
              <a:pPr/>
              <a:t>37</a:t>
            </a:fld>
            <a:endParaRPr lang="en-US" altLang="en-US" sz="1200" baseline="0" dirty="0">
              <a:latin typeface="Arial" panose="020B0604020202020204" pitchFamily="34" charset="0"/>
              <a:ea typeface="Osaka" pitchFamily="48" charset="-128"/>
            </a:endParaRPr>
          </a:p>
        </p:txBody>
      </p:sp>
      <p:sp>
        <p:nvSpPr>
          <p:cNvPr id="86019" name="Rectangle 2">
            <a:extLst>
              <a:ext uri="{FF2B5EF4-FFF2-40B4-BE49-F238E27FC236}">
                <a16:creationId xmlns:a16="http://schemas.microsoft.com/office/drawing/2014/main" id="{94E77604-82BC-4082-8DFE-55A2E4661944}"/>
              </a:ext>
            </a:extLst>
          </p:cNvPr>
          <p:cNvSpPr>
            <a:spLocks noGrp="1" noRot="1" noChangeAspect="1" noChangeArrowheads="1" noTextEdit="1"/>
          </p:cNvSpPr>
          <p:nvPr>
            <p:ph type="sldImg"/>
          </p:nvPr>
        </p:nvSpPr>
        <p:spPr>
          <a:ln/>
        </p:spPr>
      </p:sp>
      <p:sp>
        <p:nvSpPr>
          <p:cNvPr id="86020" name="Rectangle 3">
            <a:extLst>
              <a:ext uri="{FF2B5EF4-FFF2-40B4-BE49-F238E27FC236}">
                <a16:creationId xmlns:a16="http://schemas.microsoft.com/office/drawing/2014/main" id="{C3E40670-FA6F-4041-BA46-A97CD2374D8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Helvetica" panose="020B0604020202020204" pitchFamily="34" charset="0"/>
              </a:rPr>
              <a:t>SPLATT is a term used in national literature sources and in the field to gather information after a fall has occurred. This a form that staff complete after all falls to record the following factors. The purpose of this to recognize patterns and then assess whether or not the interventions are working.</a:t>
            </a:r>
          </a:p>
          <a:p>
            <a:pPr eaLnBrk="1" hangingPunct="1"/>
            <a:endParaRPr lang="en-US" altLang="en-US" dirty="0">
              <a:latin typeface="Helvetica" panose="020B0604020202020204" pitchFamily="34" charset="0"/>
            </a:endParaRPr>
          </a:p>
          <a:p>
            <a:pPr eaLnBrk="1" hangingPunct="1"/>
            <a:r>
              <a:rPr lang="en-US" altLang="en-US" dirty="0">
                <a:latin typeface="Helvetica" panose="020B0604020202020204" pitchFamily="34" charset="0"/>
              </a:rPr>
              <a:t>Can give 1 or 2 examples here.</a:t>
            </a:r>
          </a:p>
          <a:p>
            <a:pPr eaLnBrk="1" hangingPunct="1"/>
            <a:endParaRPr lang="en-US" altLang="en-US" dirty="0">
              <a:latin typeface="Helvetica" panose="020B0604020202020204" pitchFamily="34" charset="0"/>
            </a:endParaRPr>
          </a:p>
          <a:p>
            <a:pPr fontAlgn="b"/>
            <a:endParaRPr lang="en-US" altLang="en-US" dirty="0">
              <a:latin typeface="Times" panose="02020603050405020304"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131">
              <a:defRPr>
                <a:solidFill>
                  <a:schemeClr val="tx1"/>
                </a:solidFill>
                <a:latin typeface="Arial" pitchFamily="34" charset="0"/>
                <a:ea typeface="Osaka" pitchFamily="1" charset="-128"/>
              </a:defRPr>
            </a:lvl1pPr>
            <a:lvl2pPr marL="769473" indent="-295951" defTabSz="965131">
              <a:defRPr>
                <a:solidFill>
                  <a:schemeClr val="tx1"/>
                </a:solidFill>
                <a:latin typeface="Arial" pitchFamily="34" charset="0"/>
                <a:ea typeface="Osaka" pitchFamily="1" charset="-128"/>
              </a:defRPr>
            </a:lvl2pPr>
            <a:lvl3pPr marL="1183805" indent="-236761" defTabSz="965131">
              <a:defRPr>
                <a:solidFill>
                  <a:schemeClr val="tx1"/>
                </a:solidFill>
                <a:latin typeface="Arial" pitchFamily="34" charset="0"/>
                <a:ea typeface="Osaka" pitchFamily="1" charset="-128"/>
              </a:defRPr>
            </a:lvl3pPr>
            <a:lvl4pPr marL="1657327" indent="-236761" defTabSz="965131">
              <a:defRPr>
                <a:solidFill>
                  <a:schemeClr val="tx1"/>
                </a:solidFill>
                <a:latin typeface="Arial" pitchFamily="34" charset="0"/>
                <a:ea typeface="Osaka" pitchFamily="1" charset="-128"/>
              </a:defRPr>
            </a:lvl4pPr>
            <a:lvl5pPr marL="2130849" indent="-236761" defTabSz="965131">
              <a:defRPr>
                <a:solidFill>
                  <a:schemeClr val="tx1"/>
                </a:solidFill>
                <a:latin typeface="Arial" pitchFamily="34" charset="0"/>
                <a:ea typeface="Osaka" pitchFamily="1" charset="-128"/>
              </a:defRPr>
            </a:lvl5pPr>
            <a:lvl6pPr marL="2604371" indent="-236761" defTabSz="965131" eaLnBrk="0" fontAlgn="base" hangingPunct="0">
              <a:spcBef>
                <a:spcPct val="0"/>
              </a:spcBef>
              <a:spcAft>
                <a:spcPct val="0"/>
              </a:spcAft>
              <a:defRPr>
                <a:solidFill>
                  <a:schemeClr val="tx1"/>
                </a:solidFill>
                <a:latin typeface="Arial" pitchFamily="34" charset="0"/>
                <a:ea typeface="Osaka" pitchFamily="1" charset="-128"/>
              </a:defRPr>
            </a:lvl6pPr>
            <a:lvl7pPr marL="3077893" indent="-236761" defTabSz="965131" eaLnBrk="0" fontAlgn="base" hangingPunct="0">
              <a:spcBef>
                <a:spcPct val="0"/>
              </a:spcBef>
              <a:spcAft>
                <a:spcPct val="0"/>
              </a:spcAft>
              <a:defRPr>
                <a:solidFill>
                  <a:schemeClr val="tx1"/>
                </a:solidFill>
                <a:latin typeface="Arial" pitchFamily="34" charset="0"/>
                <a:ea typeface="Osaka" pitchFamily="1" charset="-128"/>
              </a:defRPr>
            </a:lvl7pPr>
            <a:lvl8pPr marL="3551415" indent="-236761" defTabSz="965131" eaLnBrk="0" fontAlgn="base" hangingPunct="0">
              <a:spcBef>
                <a:spcPct val="0"/>
              </a:spcBef>
              <a:spcAft>
                <a:spcPct val="0"/>
              </a:spcAft>
              <a:defRPr>
                <a:solidFill>
                  <a:schemeClr val="tx1"/>
                </a:solidFill>
                <a:latin typeface="Arial" pitchFamily="34" charset="0"/>
                <a:ea typeface="Osaka" pitchFamily="1" charset="-128"/>
              </a:defRPr>
            </a:lvl8pPr>
            <a:lvl9pPr marL="4024937" indent="-236761" defTabSz="965131" eaLnBrk="0" fontAlgn="base" hangingPunct="0">
              <a:spcBef>
                <a:spcPct val="0"/>
              </a:spcBef>
              <a:spcAft>
                <a:spcPct val="0"/>
              </a:spcAft>
              <a:defRPr>
                <a:solidFill>
                  <a:schemeClr val="tx1"/>
                </a:solidFill>
                <a:latin typeface="Arial" pitchFamily="34" charset="0"/>
                <a:ea typeface="Osaka" pitchFamily="1" charset="-128"/>
              </a:defRPr>
            </a:lvl9pPr>
          </a:lstStyle>
          <a:p>
            <a:fld id="{08FD0D1E-10EE-4D2C-8E1C-92E342579C1C}" type="slidenum">
              <a:rPr lang="en-US" altLang="en-US" smtClean="0"/>
              <a:pPr/>
              <a:t>40</a:t>
            </a:fld>
            <a:endParaRPr lang="en-US" altLang="en-US" dirty="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endParaRPr lang="en-US" altLang="en-US" b="1" dirty="0">
              <a:latin typeface="Helvetica" pitchFamily="1"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review: this is the cycle of falls prevention. Plan (assess fall risk), Do (intervention), Study (track falls to see if the interventions are working), and Act (act on the results of those findings).</a:t>
            </a:r>
          </a:p>
          <a:p>
            <a:endParaRPr lang="en-US" dirty="0"/>
          </a:p>
          <a:p>
            <a:r>
              <a:rPr lang="en-US" dirty="0"/>
              <a:t>How to communicate this back to homes? One idea is a sheet of paper that goes to home with recommendations and home completes with observations of how it’s working</a:t>
            </a:r>
          </a:p>
        </p:txBody>
      </p:sp>
      <p:sp>
        <p:nvSpPr>
          <p:cNvPr id="4" name="Slide Number Placeholder 3"/>
          <p:cNvSpPr>
            <a:spLocks noGrp="1"/>
          </p:cNvSpPr>
          <p:nvPr>
            <p:ph type="sldNum" sz="quarter" idx="5"/>
          </p:nvPr>
        </p:nvSpPr>
        <p:spPr/>
        <p:txBody>
          <a:bodyPr/>
          <a:lstStyle/>
          <a:p>
            <a:pPr>
              <a:defRPr/>
            </a:pPr>
            <a:fld id="{9BD62D7A-DC70-4071-8FAC-51BE5FCC5CCD}" type="slidenum">
              <a:rPr lang="en-US" altLang="en-US" smtClean="0"/>
              <a:pPr>
                <a:defRPr/>
              </a:pPr>
              <a:t>41</a:t>
            </a:fld>
            <a:endParaRPr lang="en-US" altLang="en-US" dirty="0"/>
          </a:p>
        </p:txBody>
      </p:sp>
    </p:spTree>
    <p:extLst>
      <p:ext uri="{BB962C8B-B14F-4D97-AF65-F5344CB8AC3E}">
        <p14:creationId xmlns:p14="http://schemas.microsoft.com/office/powerpoint/2010/main" val="3124785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9964407F-D07E-4BF4-B2D5-E12E1C2DD22C}"/>
              </a:ext>
            </a:extLst>
          </p:cNvPr>
          <p:cNvSpPr>
            <a:spLocks noGrp="1" noRot="1" noChangeAspect="1" noChangeArrowheads="1" noTextEdit="1"/>
          </p:cNvSpPr>
          <p:nvPr>
            <p:ph type="sldImg"/>
          </p:nvPr>
        </p:nvSpPr>
        <p:spPr>
          <a:ln/>
        </p:spPr>
      </p:sp>
      <p:sp>
        <p:nvSpPr>
          <p:cNvPr id="24579" name="Notes Placeholder 2">
            <a:extLst>
              <a:ext uri="{FF2B5EF4-FFF2-40B4-BE49-F238E27FC236}">
                <a16:creationId xmlns:a16="http://schemas.microsoft.com/office/drawing/2014/main" id="{7590E20A-88D2-4FBB-9573-7FFD91A0B0C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solidFill>
                  <a:schemeClr val="tx1">
                    <a:lumMod val="75000"/>
                    <a:lumOff val="25000"/>
                  </a:schemeClr>
                </a:solidFill>
              </a:rPr>
              <a:t>Falls are more common in people with IDD aged 18-64 </a:t>
            </a:r>
            <a:r>
              <a:rPr lang="en-US" altLang="en-US" dirty="0">
                <a:latin typeface="Times" panose="02020603050405020304" pitchFamily="18" charset="0"/>
              </a:rPr>
              <a:t>than people their own age who do not have these disabilities</a:t>
            </a:r>
          </a:p>
          <a:p>
            <a:endParaRPr lang="en-US" altLang="en-US" dirty="0">
              <a:latin typeface="Times" panose="02020603050405020304" pitchFamily="18" charset="0"/>
            </a:endParaRPr>
          </a:p>
          <a:p>
            <a:r>
              <a:rPr lang="en-US" altLang="en-US" dirty="0">
                <a:latin typeface="Times" panose="02020603050405020304" pitchFamily="18" charset="0"/>
              </a:rPr>
              <a:t>People with intellectual and developmental disabilities experience frequent falls and at higher rates than in the general population. Depending on the study, the falls in this population are estimated at 33% - 57% each year.</a:t>
            </a:r>
          </a:p>
          <a:p>
            <a:endParaRPr lang="en-US" altLang="en-US" dirty="0">
              <a:latin typeface="Times"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Times" panose="02020603050405020304" pitchFamily="18" charset="0"/>
              </a:rPr>
              <a:t>Falls rate vary by study, but generally show rates that are at least as high as the elderly population, which is estimated to be between 0.45 and 0.65 falls per person per year, but as </a:t>
            </a:r>
            <a:r>
              <a:rPr lang="en-US" altLang="en-US" sz="1200" dirty="0">
                <a:solidFill>
                  <a:schemeClr val="tx1">
                    <a:lumMod val="75000"/>
                    <a:lumOff val="25000"/>
                  </a:schemeClr>
                </a:solidFill>
              </a:rPr>
              <a:t>high as 1.00 per person/year in some studies.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200" dirty="0">
              <a:solidFill>
                <a:schemeClr val="tx1">
                  <a:lumMod val="75000"/>
                  <a:lumOff val="25000"/>
                </a:schemeClr>
              </a:solidFill>
            </a:endParaRPr>
          </a:p>
          <a:p>
            <a:endParaRPr lang="en-US" altLang="en-US" dirty="0">
              <a:latin typeface="Times" panose="02020603050405020304" pitchFamily="18" charset="0"/>
            </a:endParaRPr>
          </a:p>
          <a:p>
            <a:endParaRPr lang="en-US" altLang="en-US" dirty="0">
              <a:latin typeface="Times" panose="02020603050405020304" pitchFamily="18" charset="0"/>
            </a:endParaRPr>
          </a:p>
          <a:p>
            <a:endParaRPr lang="en-US" altLang="en-US" dirty="0">
              <a:latin typeface="Times" panose="02020603050405020304" pitchFamily="18" charset="0"/>
            </a:endParaRPr>
          </a:p>
          <a:p>
            <a:r>
              <a:rPr lang="en-US" altLang="en-US" dirty="0">
                <a:latin typeface="Times" panose="02020603050405020304" pitchFamily="18" charset="0"/>
              </a:rPr>
              <a:t>  </a:t>
            </a:r>
          </a:p>
          <a:p>
            <a:endParaRPr lang="en-US" altLang="en-US" dirty="0">
              <a:latin typeface="Times" panose="02020603050405020304" pitchFamily="18" charset="0"/>
            </a:endParaRPr>
          </a:p>
          <a:p>
            <a:endParaRPr lang="en-US" altLang="en-US" dirty="0">
              <a:latin typeface="Times" panose="02020603050405020304" pitchFamily="18" charset="0"/>
            </a:endParaRPr>
          </a:p>
        </p:txBody>
      </p:sp>
      <p:sp>
        <p:nvSpPr>
          <p:cNvPr id="24580" name="Slide Number Placeholder 3">
            <a:extLst>
              <a:ext uri="{FF2B5EF4-FFF2-40B4-BE49-F238E27FC236}">
                <a16:creationId xmlns:a16="http://schemas.microsoft.com/office/drawing/2014/main" id="{ACE78616-D4F0-403B-857C-F0CDF9E5200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panose="02020603050405020304" pitchFamily="18" charset="0"/>
              </a:defRPr>
            </a:lvl1pPr>
            <a:lvl2pPr marL="742950" indent="-285750">
              <a:defRPr sz="2400" baseline="-25000">
                <a:solidFill>
                  <a:schemeClr val="tx1"/>
                </a:solidFill>
                <a:latin typeface="Times" panose="02020603050405020304" pitchFamily="18" charset="0"/>
              </a:defRPr>
            </a:lvl2pPr>
            <a:lvl3pPr marL="1143000" indent="-228600">
              <a:defRPr sz="2400" baseline="-25000">
                <a:solidFill>
                  <a:schemeClr val="tx1"/>
                </a:solidFill>
                <a:latin typeface="Times" panose="02020603050405020304" pitchFamily="18" charset="0"/>
              </a:defRPr>
            </a:lvl3pPr>
            <a:lvl4pPr marL="1600200" indent="-228600">
              <a:defRPr sz="2400" baseline="-25000">
                <a:solidFill>
                  <a:schemeClr val="tx1"/>
                </a:solidFill>
                <a:latin typeface="Times" panose="02020603050405020304" pitchFamily="18" charset="0"/>
              </a:defRPr>
            </a:lvl4pPr>
            <a:lvl5pPr marL="2057400" indent="-228600">
              <a:defRPr sz="2400" baseline="-25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panose="02020603050405020304" pitchFamily="18" charset="0"/>
              </a:defRPr>
            </a:lvl9pPr>
          </a:lstStyle>
          <a:p>
            <a:fld id="{D82AF317-8F65-4D38-ACF7-C9E74D2605FC}" type="slidenum">
              <a:rPr lang="en-US" altLang="en-US" sz="1200" baseline="0" smtClean="0"/>
              <a:pPr/>
              <a:t>4</a:t>
            </a:fld>
            <a:endParaRPr lang="en-US" altLang="en-US" sz="1200" baseline="0"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id="{09078C31-09F1-4E22-A78B-73B48E8F46C8}"/>
              </a:ext>
            </a:extLst>
          </p:cNvPr>
          <p:cNvSpPr>
            <a:spLocks noGrp="1" noRot="1" noChangeAspect="1" noChangeArrowheads="1" noTextEdit="1"/>
          </p:cNvSpPr>
          <p:nvPr>
            <p:ph type="sldImg"/>
          </p:nvPr>
        </p:nvSpPr>
        <p:spPr>
          <a:ln/>
        </p:spPr>
      </p:sp>
      <p:sp>
        <p:nvSpPr>
          <p:cNvPr id="103427" name="Notes Placeholder 2">
            <a:extLst>
              <a:ext uri="{FF2B5EF4-FFF2-40B4-BE49-F238E27FC236}">
                <a16:creationId xmlns:a16="http://schemas.microsoft.com/office/drawing/2014/main" id="{CCD4F21A-4FE9-4862-8A0C-6EF4037E681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panose="02020603050405020304" pitchFamily="18" charset="0"/>
              </a:rPr>
              <a:t>Now we’ll share some data and strategies we’ve learned through the two research projects we conducted and we’ll share an example of how a provider implemented a falls prevention program. </a:t>
            </a:r>
          </a:p>
        </p:txBody>
      </p:sp>
      <p:sp>
        <p:nvSpPr>
          <p:cNvPr id="103428" name="Slide Number Placeholder 3">
            <a:extLst>
              <a:ext uri="{FF2B5EF4-FFF2-40B4-BE49-F238E27FC236}">
                <a16:creationId xmlns:a16="http://schemas.microsoft.com/office/drawing/2014/main" id="{7542C9B6-23EE-40E8-9082-6B06FBC49DC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panose="02020603050405020304" pitchFamily="18" charset="0"/>
              </a:defRPr>
            </a:lvl1pPr>
            <a:lvl2pPr marL="742950" indent="-285750">
              <a:defRPr sz="2400" baseline="-25000">
                <a:solidFill>
                  <a:schemeClr val="tx1"/>
                </a:solidFill>
                <a:latin typeface="Times" panose="02020603050405020304" pitchFamily="18" charset="0"/>
              </a:defRPr>
            </a:lvl2pPr>
            <a:lvl3pPr marL="1143000" indent="-228600">
              <a:defRPr sz="2400" baseline="-25000">
                <a:solidFill>
                  <a:schemeClr val="tx1"/>
                </a:solidFill>
                <a:latin typeface="Times" panose="02020603050405020304" pitchFamily="18" charset="0"/>
              </a:defRPr>
            </a:lvl3pPr>
            <a:lvl4pPr marL="1600200" indent="-228600">
              <a:defRPr sz="2400" baseline="-25000">
                <a:solidFill>
                  <a:schemeClr val="tx1"/>
                </a:solidFill>
                <a:latin typeface="Times" panose="02020603050405020304" pitchFamily="18" charset="0"/>
              </a:defRPr>
            </a:lvl4pPr>
            <a:lvl5pPr marL="2057400" indent="-228600">
              <a:defRPr sz="2400" baseline="-25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panose="02020603050405020304" pitchFamily="18" charset="0"/>
              </a:defRPr>
            </a:lvl9pPr>
          </a:lstStyle>
          <a:p>
            <a:fld id="{CE743028-272A-4D7E-A973-792A6BCC79CC}" type="slidenum">
              <a:rPr lang="en-US" altLang="en-US" sz="1200" baseline="0" smtClean="0"/>
              <a:pPr/>
              <a:t>42</a:t>
            </a:fld>
            <a:endParaRPr lang="en-US" altLang="en-US" sz="1200" baseline="0"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11A27754-6136-4F95-BCE7-194398AA7CDD}"/>
              </a:ext>
            </a:extLst>
          </p:cNvPr>
          <p:cNvSpPr>
            <a:spLocks noGrp="1" noRot="1" noChangeAspect="1" noChangeArrowheads="1" noTextEdit="1"/>
          </p:cNvSpPr>
          <p:nvPr>
            <p:ph type="sldImg"/>
          </p:nvPr>
        </p:nvSpPr>
        <p:spPr>
          <a:ln/>
        </p:spPr>
      </p:sp>
      <p:sp>
        <p:nvSpPr>
          <p:cNvPr id="27651" name="Notes Placeholder 2">
            <a:extLst>
              <a:ext uri="{FF2B5EF4-FFF2-40B4-BE49-F238E27FC236}">
                <a16:creationId xmlns:a16="http://schemas.microsoft.com/office/drawing/2014/main" id="{282DA4C3-44ED-410B-B527-130D6DB9403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t>CDDER conducted a pilot with almost 1,000 people in community-based residences to test tool implementation and effectiveness.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400" dirty="0">
                <a:solidFill>
                  <a:schemeClr val="tx1">
                    <a:lumMod val="75000"/>
                    <a:lumOff val="25000"/>
                  </a:schemeClr>
                </a:solidFill>
              </a:rPr>
              <a:t> </a:t>
            </a:r>
            <a:r>
              <a:rPr lang="en-US" altLang="en-US" sz="1200" dirty="0">
                <a:solidFill>
                  <a:schemeClr val="tx1">
                    <a:lumMod val="75000"/>
                    <a:lumOff val="25000"/>
                  </a:schemeClr>
                </a:solidFill>
              </a:rPr>
              <a:t>CDDER partnered with an outpatient provider of clinical services (OT/PT) to assess individual falls risk and deliver a customized falls prevention intervention in community-based settings.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200" dirty="0"/>
          </a:p>
          <a:p>
            <a:endParaRPr lang="en-US" altLang="en-US" dirty="0">
              <a:latin typeface="Times" panose="02020603050405020304" pitchFamily="18" charset="0"/>
            </a:endParaRPr>
          </a:p>
        </p:txBody>
      </p:sp>
      <p:sp>
        <p:nvSpPr>
          <p:cNvPr id="27652" name="Slide Number Placeholder 3">
            <a:extLst>
              <a:ext uri="{FF2B5EF4-FFF2-40B4-BE49-F238E27FC236}">
                <a16:creationId xmlns:a16="http://schemas.microsoft.com/office/drawing/2014/main" id="{5807986D-DCB7-4BC2-9536-9E7E0B31F1A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panose="02020603050405020304" pitchFamily="18" charset="0"/>
              </a:defRPr>
            </a:lvl1pPr>
            <a:lvl2pPr marL="742950" indent="-285750">
              <a:defRPr sz="2400" baseline="-25000">
                <a:solidFill>
                  <a:schemeClr val="tx1"/>
                </a:solidFill>
                <a:latin typeface="Times" panose="02020603050405020304" pitchFamily="18" charset="0"/>
              </a:defRPr>
            </a:lvl2pPr>
            <a:lvl3pPr marL="1143000" indent="-228600">
              <a:defRPr sz="2400" baseline="-25000">
                <a:solidFill>
                  <a:schemeClr val="tx1"/>
                </a:solidFill>
                <a:latin typeface="Times" panose="02020603050405020304" pitchFamily="18" charset="0"/>
              </a:defRPr>
            </a:lvl3pPr>
            <a:lvl4pPr marL="1600200" indent="-228600">
              <a:defRPr sz="2400" baseline="-25000">
                <a:solidFill>
                  <a:schemeClr val="tx1"/>
                </a:solidFill>
                <a:latin typeface="Times" panose="02020603050405020304" pitchFamily="18" charset="0"/>
              </a:defRPr>
            </a:lvl4pPr>
            <a:lvl5pPr marL="2057400" indent="-228600">
              <a:defRPr sz="2400" baseline="-25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panose="02020603050405020304" pitchFamily="18" charset="0"/>
              </a:defRPr>
            </a:lvl9pPr>
          </a:lstStyle>
          <a:p>
            <a:fld id="{B4360468-E730-4B96-9035-6EA008DF0DCB}" type="slidenum">
              <a:rPr lang="en-US" altLang="en-US" sz="1200" baseline="0" smtClean="0"/>
              <a:pPr/>
              <a:t>43</a:t>
            </a:fld>
            <a:endParaRPr lang="en-US" altLang="en-US" sz="1200" baseline="0" dirty="0"/>
          </a:p>
        </p:txBody>
      </p:sp>
    </p:spTree>
    <p:extLst>
      <p:ext uri="{BB962C8B-B14F-4D97-AF65-F5344CB8AC3E}">
        <p14:creationId xmlns:p14="http://schemas.microsoft.com/office/powerpoint/2010/main" val="10073387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11A27754-6136-4F95-BCE7-194398AA7CDD}"/>
              </a:ext>
            </a:extLst>
          </p:cNvPr>
          <p:cNvSpPr>
            <a:spLocks noGrp="1" noRot="1" noChangeAspect="1" noChangeArrowheads="1" noTextEdit="1"/>
          </p:cNvSpPr>
          <p:nvPr>
            <p:ph type="sldImg"/>
          </p:nvPr>
        </p:nvSpPr>
        <p:spPr>
          <a:ln/>
        </p:spPr>
      </p:sp>
      <p:sp>
        <p:nvSpPr>
          <p:cNvPr id="27651" name="Notes Placeholder 2">
            <a:extLst>
              <a:ext uri="{FF2B5EF4-FFF2-40B4-BE49-F238E27FC236}">
                <a16:creationId xmlns:a16="http://schemas.microsoft.com/office/drawing/2014/main" id="{282DA4C3-44ED-410B-B527-130D6DB9403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latin typeface="Times" panose="02020603050405020304" pitchFamily="18" charset="0"/>
              </a:rPr>
              <a:t>STOP Falls: Rates dropped from 12.3 falls per 100 people in the first month of the pilot to 8.2 falls per person in the remaining 5 months. This represents a 33% reduction in the monthly rate of falls between the pre-intervention period and the post-intervention period. In addition, there was a statistically significant decrease in the proportion of people experiencing one or more falls in the first month, compared to the subsequent 5 months of the pilot</a:t>
            </a:r>
          </a:p>
          <a:p>
            <a:pPr eaLnBrk="1" hangingPunct="1"/>
            <a:r>
              <a:rPr lang="en-US" altLang="en-US" dirty="0">
                <a:latin typeface="Times" panose="02020603050405020304" pitchFamily="18" charset="0"/>
              </a:rPr>
              <a:t>So, we saw an impact in both the number of falls and the number of people who fell.</a:t>
            </a:r>
          </a:p>
          <a:p>
            <a:pPr eaLnBrk="1" hangingPunct="1"/>
            <a:endParaRPr lang="en-US" altLang="en-US" dirty="0">
              <a:latin typeface="Times" panose="02020603050405020304" pitchFamily="18" charset="0"/>
            </a:endParaRPr>
          </a:p>
          <a:p>
            <a:pPr eaLnBrk="1" hangingPunct="1"/>
            <a:r>
              <a:rPr lang="en-US" altLang="en-US" dirty="0">
                <a:latin typeface="Times" panose="02020603050405020304" pitchFamily="18" charset="0"/>
              </a:rPr>
              <a:t>Risk factors correlated with reduction in falls risk: notice that 26 our of the 30 people reduced in unsafe footwear!!</a:t>
            </a:r>
          </a:p>
          <a:p>
            <a:pPr eaLnBrk="1" hangingPunct="1"/>
            <a:endParaRPr lang="en-US" altLang="en-US" dirty="0">
              <a:latin typeface="Times" panose="02020603050405020304" pitchFamily="18" charset="0"/>
            </a:endParaRPr>
          </a:p>
          <a:p>
            <a:pPr rtl="0" eaLnBrk="1" fontAlgn="auto" latinLnBrk="0" hangingPunct="1"/>
            <a:r>
              <a:rPr lang="en-US" sz="1200" b="0" i="0" u="none" strike="noStrike" kern="1200" dirty="0">
                <a:solidFill>
                  <a:schemeClr val="tx1"/>
                </a:solidFill>
                <a:effectLst/>
                <a:latin typeface="Times"/>
                <a:ea typeface="+mn-ea"/>
                <a:cs typeface="+mn-cs"/>
              </a:rPr>
              <a:t>Additional interventions: Dynamic activities to improve functional performance, direct (one-on-one) with the patient</a:t>
            </a:r>
          </a:p>
          <a:p>
            <a:pPr rtl="0" eaLnBrk="1" fontAlgn="t" latinLnBrk="0" hangingPunct="1"/>
            <a:r>
              <a:rPr lang="en-US" sz="1200" b="0" i="0" u="none" strike="noStrike" kern="1200" dirty="0">
                <a:solidFill>
                  <a:schemeClr val="tx1"/>
                </a:solidFill>
                <a:effectLst/>
                <a:latin typeface="Times"/>
                <a:ea typeface="+mn-ea"/>
                <a:cs typeface="+mn-cs"/>
              </a:rPr>
              <a:t>62%, Self-care/home mgmt. training (e.g., ADLs and compensatory training, instructions in use of assistive technology devices)</a:t>
            </a:r>
          </a:p>
          <a:p>
            <a:pPr rtl="0" eaLnBrk="1" fontAlgn="t" latinLnBrk="0" hangingPunct="1"/>
            <a:r>
              <a:rPr lang="en-US" sz="1200" b="0" i="0" u="none" strike="noStrike" kern="1200" dirty="0">
                <a:solidFill>
                  <a:schemeClr val="tx1"/>
                </a:solidFill>
                <a:effectLst/>
                <a:latin typeface="Times"/>
                <a:ea typeface="+mn-ea"/>
                <a:cs typeface="+mn-cs"/>
              </a:rPr>
              <a:t>69%</a:t>
            </a:r>
          </a:p>
          <a:p>
            <a:pPr eaLnBrk="1" hangingPunct="1"/>
            <a:endParaRPr lang="en-US" altLang="en-US" dirty="0">
              <a:latin typeface="Times"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dirty="0">
              <a:latin typeface="Times" panose="02020603050405020304" pitchFamily="18" charset="0"/>
            </a:endParaRPr>
          </a:p>
          <a:p>
            <a:endParaRPr lang="en-US" altLang="en-US" dirty="0">
              <a:latin typeface="Times" panose="02020603050405020304" pitchFamily="18" charset="0"/>
            </a:endParaRPr>
          </a:p>
        </p:txBody>
      </p:sp>
      <p:sp>
        <p:nvSpPr>
          <p:cNvPr id="27652" name="Slide Number Placeholder 3">
            <a:extLst>
              <a:ext uri="{FF2B5EF4-FFF2-40B4-BE49-F238E27FC236}">
                <a16:creationId xmlns:a16="http://schemas.microsoft.com/office/drawing/2014/main" id="{5807986D-DCB7-4BC2-9536-9E7E0B31F1A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panose="02020603050405020304" pitchFamily="18" charset="0"/>
              </a:defRPr>
            </a:lvl1pPr>
            <a:lvl2pPr marL="742950" indent="-285750">
              <a:defRPr sz="2400" baseline="-25000">
                <a:solidFill>
                  <a:schemeClr val="tx1"/>
                </a:solidFill>
                <a:latin typeface="Times" panose="02020603050405020304" pitchFamily="18" charset="0"/>
              </a:defRPr>
            </a:lvl2pPr>
            <a:lvl3pPr marL="1143000" indent="-228600">
              <a:defRPr sz="2400" baseline="-25000">
                <a:solidFill>
                  <a:schemeClr val="tx1"/>
                </a:solidFill>
                <a:latin typeface="Times" panose="02020603050405020304" pitchFamily="18" charset="0"/>
              </a:defRPr>
            </a:lvl3pPr>
            <a:lvl4pPr marL="1600200" indent="-228600">
              <a:defRPr sz="2400" baseline="-25000">
                <a:solidFill>
                  <a:schemeClr val="tx1"/>
                </a:solidFill>
                <a:latin typeface="Times" panose="02020603050405020304" pitchFamily="18" charset="0"/>
              </a:defRPr>
            </a:lvl4pPr>
            <a:lvl5pPr marL="2057400" indent="-228600">
              <a:defRPr sz="2400" baseline="-25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panose="02020603050405020304" pitchFamily="18" charset="0"/>
              </a:defRPr>
            </a:lvl9pPr>
          </a:lstStyle>
          <a:p>
            <a:fld id="{B4360468-E730-4B96-9035-6EA008DF0DCB}" type="slidenum">
              <a:rPr lang="en-US" altLang="en-US" sz="1200" baseline="0" smtClean="0"/>
              <a:pPr/>
              <a:t>44</a:t>
            </a:fld>
            <a:endParaRPr lang="en-US" altLang="en-US" sz="1200" baseline="0" dirty="0"/>
          </a:p>
        </p:txBody>
      </p:sp>
    </p:spTree>
    <p:extLst>
      <p:ext uri="{BB962C8B-B14F-4D97-AF65-F5344CB8AC3E}">
        <p14:creationId xmlns:p14="http://schemas.microsoft.com/office/powerpoint/2010/main" val="17683396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57FFD9DC-77E0-4246-9045-81218B8BAB49}"/>
              </a:ext>
            </a:extLst>
          </p:cNvPr>
          <p:cNvSpPr>
            <a:spLocks noGrp="1" noRot="1" noChangeAspect="1" noChangeArrowheads="1" noTextEdit="1"/>
          </p:cNvSpPr>
          <p:nvPr>
            <p:ph type="sldImg"/>
          </p:nvPr>
        </p:nvSpPr>
        <p:spPr>
          <a:ln/>
        </p:spPr>
      </p:sp>
      <p:sp>
        <p:nvSpPr>
          <p:cNvPr id="101379" name="Notes Placeholder 2">
            <a:extLst>
              <a:ext uri="{FF2B5EF4-FFF2-40B4-BE49-F238E27FC236}">
                <a16:creationId xmlns:a16="http://schemas.microsoft.com/office/drawing/2014/main" id="{E0A00132-B77B-4D5E-8CE9-7ED099384024}"/>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panose="02020603050405020304" pitchFamily="18" charset="0"/>
              </a:rPr>
              <a:t>There is a lot of guidance on footwear as it relates to falls prevention.</a:t>
            </a:r>
          </a:p>
          <a:p>
            <a:r>
              <a:rPr lang="en-US" altLang="en-US" dirty="0">
                <a:latin typeface="Times" panose="02020603050405020304" pitchFamily="18" charset="0"/>
              </a:rPr>
              <a:t>Evaluate the footwear at the time of the fall for fit and style.</a:t>
            </a:r>
          </a:p>
          <a:p>
            <a:r>
              <a:rPr lang="en-US" altLang="en-US" dirty="0">
                <a:latin typeface="Times" panose="02020603050405020304" pitchFamily="18" charset="0"/>
              </a:rPr>
              <a:t> Consider custom-fitted shoes for foot problems. </a:t>
            </a:r>
          </a:p>
          <a:p>
            <a:r>
              <a:rPr lang="en-US" altLang="en-US" dirty="0">
                <a:latin typeface="Times" panose="02020603050405020304" pitchFamily="18" charset="0"/>
              </a:rPr>
              <a:t>  </a:t>
            </a:r>
          </a:p>
        </p:txBody>
      </p:sp>
      <p:sp>
        <p:nvSpPr>
          <p:cNvPr id="101380" name="Slide Number Placeholder 3">
            <a:extLst>
              <a:ext uri="{FF2B5EF4-FFF2-40B4-BE49-F238E27FC236}">
                <a16:creationId xmlns:a16="http://schemas.microsoft.com/office/drawing/2014/main" id="{BE3B7125-9FAE-4F40-8C98-BB39AF457FC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panose="02020603050405020304" pitchFamily="18" charset="0"/>
              </a:defRPr>
            </a:lvl1pPr>
            <a:lvl2pPr marL="742950" indent="-285750">
              <a:defRPr sz="2400" baseline="-25000">
                <a:solidFill>
                  <a:schemeClr val="tx1"/>
                </a:solidFill>
                <a:latin typeface="Times" panose="02020603050405020304" pitchFamily="18" charset="0"/>
              </a:defRPr>
            </a:lvl2pPr>
            <a:lvl3pPr marL="1143000" indent="-228600">
              <a:defRPr sz="2400" baseline="-25000">
                <a:solidFill>
                  <a:schemeClr val="tx1"/>
                </a:solidFill>
                <a:latin typeface="Times" panose="02020603050405020304" pitchFamily="18" charset="0"/>
              </a:defRPr>
            </a:lvl3pPr>
            <a:lvl4pPr marL="1600200" indent="-228600">
              <a:defRPr sz="2400" baseline="-25000">
                <a:solidFill>
                  <a:schemeClr val="tx1"/>
                </a:solidFill>
                <a:latin typeface="Times" panose="02020603050405020304" pitchFamily="18" charset="0"/>
              </a:defRPr>
            </a:lvl4pPr>
            <a:lvl5pPr marL="2057400" indent="-228600">
              <a:defRPr sz="2400" baseline="-25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panose="02020603050405020304" pitchFamily="18" charset="0"/>
              </a:defRPr>
            </a:lvl9pPr>
          </a:lstStyle>
          <a:p>
            <a:fld id="{C265B3B9-87A6-4489-8868-550231BB9768}" type="slidenum">
              <a:rPr lang="en-US" altLang="en-US" sz="1200" baseline="0" smtClean="0"/>
              <a:pPr/>
              <a:t>45</a:t>
            </a:fld>
            <a:endParaRPr lang="en-US" altLang="en-US" sz="1200" baseline="0" dirty="0"/>
          </a:p>
        </p:txBody>
      </p:sp>
    </p:spTree>
    <p:extLst>
      <p:ext uri="{BB962C8B-B14F-4D97-AF65-F5344CB8AC3E}">
        <p14:creationId xmlns:p14="http://schemas.microsoft.com/office/powerpoint/2010/main" val="18296923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id="{09078C31-09F1-4E22-A78B-73B48E8F46C8}"/>
              </a:ext>
            </a:extLst>
          </p:cNvPr>
          <p:cNvSpPr>
            <a:spLocks noGrp="1" noRot="1" noChangeAspect="1" noChangeArrowheads="1" noTextEdit="1"/>
          </p:cNvSpPr>
          <p:nvPr>
            <p:ph type="sldImg"/>
          </p:nvPr>
        </p:nvSpPr>
        <p:spPr>
          <a:ln/>
        </p:spPr>
      </p:sp>
      <p:sp>
        <p:nvSpPr>
          <p:cNvPr id="103427" name="Notes Placeholder 2">
            <a:extLst>
              <a:ext uri="{FF2B5EF4-FFF2-40B4-BE49-F238E27FC236}">
                <a16:creationId xmlns:a16="http://schemas.microsoft.com/office/drawing/2014/main" id="{CCD4F21A-4FE9-4862-8A0C-6EF4037E681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panose="02020603050405020304" pitchFamily="18" charset="0"/>
              </a:rPr>
              <a:t>Now we’ll share some data and strategies we’ve learned through the two research projects we conducted and we’ll share an example of how a provider implemented a falls prevention program. </a:t>
            </a:r>
          </a:p>
        </p:txBody>
      </p:sp>
      <p:sp>
        <p:nvSpPr>
          <p:cNvPr id="103428" name="Slide Number Placeholder 3">
            <a:extLst>
              <a:ext uri="{FF2B5EF4-FFF2-40B4-BE49-F238E27FC236}">
                <a16:creationId xmlns:a16="http://schemas.microsoft.com/office/drawing/2014/main" id="{7542C9B6-23EE-40E8-9082-6B06FBC49DC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panose="02020603050405020304" pitchFamily="18" charset="0"/>
              </a:defRPr>
            </a:lvl1pPr>
            <a:lvl2pPr marL="742950" indent="-285750">
              <a:defRPr sz="2400" baseline="-25000">
                <a:solidFill>
                  <a:schemeClr val="tx1"/>
                </a:solidFill>
                <a:latin typeface="Times" panose="02020603050405020304" pitchFamily="18" charset="0"/>
              </a:defRPr>
            </a:lvl2pPr>
            <a:lvl3pPr marL="1143000" indent="-228600">
              <a:defRPr sz="2400" baseline="-25000">
                <a:solidFill>
                  <a:schemeClr val="tx1"/>
                </a:solidFill>
                <a:latin typeface="Times" panose="02020603050405020304" pitchFamily="18" charset="0"/>
              </a:defRPr>
            </a:lvl3pPr>
            <a:lvl4pPr marL="1600200" indent="-228600">
              <a:defRPr sz="2400" baseline="-25000">
                <a:solidFill>
                  <a:schemeClr val="tx1"/>
                </a:solidFill>
                <a:latin typeface="Times" panose="02020603050405020304" pitchFamily="18" charset="0"/>
              </a:defRPr>
            </a:lvl4pPr>
            <a:lvl5pPr marL="2057400" indent="-228600">
              <a:defRPr sz="2400" baseline="-25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panose="02020603050405020304" pitchFamily="18" charset="0"/>
              </a:defRPr>
            </a:lvl9pPr>
          </a:lstStyle>
          <a:p>
            <a:fld id="{CE743028-272A-4D7E-A973-792A6BCC79CC}" type="slidenum">
              <a:rPr lang="en-US" altLang="en-US" sz="1200" baseline="0" smtClean="0"/>
              <a:pPr/>
              <a:t>46</a:t>
            </a:fld>
            <a:endParaRPr lang="en-US" altLang="en-US" sz="1200" baseline="0" dirty="0"/>
          </a:p>
        </p:txBody>
      </p:sp>
    </p:spTree>
    <p:extLst>
      <p:ext uri="{BB962C8B-B14F-4D97-AF65-F5344CB8AC3E}">
        <p14:creationId xmlns:p14="http://schemas.microsoft.com/office/powerpoint/2010/main" val="17051050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i="1" dirty="0"/>
          </a:p>
        </p:txBody>
      </p:sp>
    </p:spTree>
    <p:extLst>
      <p:ext uri="{BB962C8B-B14F-4D97-AF65-F5344CB8AC3E}">
        <p14:creationId xmlns:p14="http://schemas.microsoft.com/office/powerpoint/2010/main" val="23242293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Times"/>
                <a:ea typeface="+mn-ea"/>
                <a:cs typeface="+mn-cs"/>
              </a:rPr>
              <a:t> </a:t>
            </a:r>
          </a:p>
          <a:p>
            <a:r>
              <a:rPr lang="en-US" sz="1200" kern="1200" dirty="0">
                <a:solidFill>
                  <a:schemeClr val="tx1"/>
                </a:solidFill>
                <a:effectLst/>
                <a:latin typeface="Times"/>
                <a:ea typeface="+mn-ea"/>
                <a:cs typeface="+mn-cs"/>
              </a:rPr>
              <a:t> </a:t>
            </a:r>
          </a:p>
          <a:p>
            <a:endParaRPr lang="en-US" altLang="en-US" i="1" dirty="0"/>
          </a:p>
        </p:txBody>
      </p:sp>
    </p:spTree>
    <p:extLst>
      <p:ext uri="{BB962C8B-B14F-4D97-AF65-F5344CB8AC3E}">
        <p14:creationId xmlns:p14="http://schemas.microsoft.com/office/powerpoint/2010/main" val="36486710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i="1" dirty="0"/>
          </a:p>
        </p:txBody>
      </p:sp>
    </p:spTree>
    <p:extLst>
      <p:ext uri="{BB962C8B-B14F-4D97-AF65-F5344CB8AC3E}">
        <p14:creationId xmlns:p14="http://schemas.microsoft.com/office/powerpoint/2010/main" val="37761795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i="1" dirty="0"/>
          </a:p>
        </p:txBody>
      </p:sp>
    </p:spTree>
    <p:extLst>
      <p:ext uri="{BB962C8B-B14F-4D97-AF65-F5344CB8AC3E}">
        <p14:creationId xmlns:p14="http://schemas.microsoft.com/office/powerpoint/2010/main" val="13430268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a:extLst>
              <a:ext uri="{FF2B5EF4-FFF2-40B4-BE49-F238E27FC236}">
                <a16:creationId xmlns:a16="http://schemas.microsoft.com/office/drawing/2014/main" id="{D68664A3-572A-45CB-97CE-34A6D0835FB0}"/>
              </a:ext>
            </a:extLst>
          </p:cNvPr>
          <p:cNvSpPr>
            <a:spLocks noGrp="1" noRot="1" noChangeAspect="1" noChangeArrowheads="1" noTextEdit="1"/>
          </p:cNvSpPr>
          <p:nvPr>
            <p:ph type="sldImg"/>
          </p:nvPr>
        </p:nvSpPr>
        <p:spPr>
          <a:ln/>
        </p:spPr>
      </p:sp>
      <p:sp>
        <p:nvSpPr>
          <p:cNvPr id="125955" name="Notes Placeholder 2">
            <a:extLst>
              <a:ext uri="{FF2B5EF4-FFF2-40B4-BE49-F238E27FC236}">
                <a16:creationId xmlns:a16="http://schemas.microsoft.com/office/drawing/2014/main" id="{5DA86C71-91D8-4719-A62D-5032128091B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panose="02020603050405020304" pitchFamily="18" charset="0"/>
            </a:endParaRPr>
          </a:p>
        </p:txBody>
      </p:sp>
      <p:sp>
        <p:nvSpPr>
          <p:cNvPr id="125956" name="Slide Number Placeholder 3">
            <a:extLst>
              <a:ext uri="{FF2B5EF4-FFF2-40B4-BE49-F238E27FC236}">
                <a16:creationId xmlns:a16="http://schemas.microsoft.com/office/drawing/2014/main" id="{BDE1AF5F-C237-4BA6-B3B9-A0E424481A9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panose="02020603050405020304" pitchFamily="18" charset="0"/>
              </a:defRPr>
            </a:lvl1pPr>
            <a:lvl2pPr marL="742950" indent="-285750">
              <a:defRPr sz="2400" baseline="-25000">
                <a:solidFill>
                  <a:schemeClr val="tx1"/>
                </a:solidFill>
                <a:latin typeface="Times" panose="02020603050405020304" pitchFamily="18" charset="0"/>
              </a:defRPr>
            </a:lvl2pPr>
            <a:lvl3pPr marL="1143000" indent="-228600">
              <a:defRPr sz="2400" baseline="-25000">
                <a:solidFill>
                  <a:schemeClr val="tx1"/>
                </a:solidFill>
                <a:latin typeface="Times" panose="02020603050405020304" pitchFamily="18" charset="0"/>
              </a:defRPr>
            </a:lvl3pPr>
            <a:lvl4pPr marL="1600200" indent="-228600">
              <a:defRPr sz="2400" baseline="-25000">
                <a:solidFill>
                  <a:schemeClr val="tx1"/>
                </a:solidFill>
                <a:latin typeface="Times" panose="02020603050405020304" pitchFamily="18" charset="0"/>
              </a:defRPr>
            </a:lvl4pPr>
            <a:lvl5pPr marL="2057400" indent="-228600">
              <a:defRPr sz="2400" baseline="-25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panose="02020603050405020304" pitchFamily="18" charset="0"/>
              </a:defRPr>
            </a:lvl9pPr>
          </a:lstStyle>
          <a:p>
            <a:fld id="{6E2E6CCA-7D90-4CAC-AB96-AC9C1BE79361}" type="slidenum">
              <a:rPr lang="en-US" altLang="en-US" sz="1200" baseline="0" smtClean="0"/>
              <a:pPr/>
              <a:t>51</a:t>
            </a:fld>
            <a:endParaRPr lang="en-US" altLang="en-US" sz="1200" baseline="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BD62D7A-DC70-4071-8FAC-51BE5FCC5CCD}" type="slidenum">
              <a:rPr lang="en-US" altLang="en-US" smtClean="0"/>
              <a:pPr>
                <a:defRPr/>
              </a:pPr>
              <a:t>5</a:t>
            </a:fld>
            <a:endParaRPr lang="en-US" altLang="en-US" dirty="0"/>
          </a:p>
        </p:txBody>
      </p:sp>
    </p:spTree>
    <p:extLst>
      <p:ext uri="{BB962C8B-B14F-4D97-AF65-F5344CB8AC3E}">
        <p14:creationId xmlns:p14="http://schemas.microsoft.com/office/powerpoint/2010/main" val="13929876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a:extLst>
              <a:ext uri="{FF2B5EF4-FFF2-40B4-BE49-F238E27FC236}">
                <a16:creationId xmlns:a16="http://schemas.microsoft.com/office/drawing/2014/main" id="{745ABAC7-5526-422A-928B-E2825801AD20}"/>
              </a:ext>
            </a:extLst>
          </p:cNvPr>
          <p:cNvSpPr>
            <a:spLocks noGrp="1" noRot="1" noChangeAspect="1" noChangeArrowheads="1" noTextEdit="1"/>
          </p:cNvSpPr>
          <p:nvPr>
            <p:ph type="sldImg"/>
          </p:nvPr>
        </p:nvSpPr>
        <p:spPr>
          <a:ln/>
        </p:spPr>
      </p:sp>
      <p:sp>
        <p:nvSpPr>
          <p:cNvPr id="128003" name="Notes Placeholder 2">
            <a:extLst>
              <a:ext uri="{FF2B5EF4-FFF2-40B4-BE49-F238E27FC236}">
                <a16:creationId xmlns:a16="http://schemas.microsoft.com/office/drawing/2014/main" id="{426FFCE0-9F07-43F2-B132-8B103192D9E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panose="02020603050405020304" pitchFamily="18" charset="0"/>
              </a:rPr>
              <a:t> </a:t>
            </a:r>
          </a:p>
        </p:txBody>
      </p:sp>
      <p:sp>
        <p:nvSpPr>
          <p:cNvPr id="128004" name="Slide Number Placeholder 3">
            <a:extLst>
              <a:ext uri="{FF2B5EF4-FFF2-40B4-BE49-F238E27FC236}">
                <a16:creationId xmlns:a16="http://schemas.microsoft.com/office/drawing/2014/main" id="{61FCA81D-ABCF-4F8F-BBC3-2CB34644EA9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panose="02020603050405020304" pitchFamily="18" charset="0"/>
              </a:defRPr>
            </a:lvl1pPr>
            <a:lvl2pPr marL="742950" indent="-285750">
              <a:defRPr sz="2400" baseline="-25000">
                <a:solidFill>
                  <a:schemeClr val="tx1"/>
                </a:solidFill>
                <a:latin typeface="Times" panose="02020603050405020304" pitchFamily="18" charset="0"/>
              </a:defRPr>
            </a:lvl2pPr>
            <a:lvl3pPr marL="1143000" indent="-228600">
              <a:defRPr sz="2400" baseline="-25000">
                <a:solidFill>
                  <a:schemeClr val="tx1"/>
                </a:solidFill>
                <a:latin typeface="Times" panose="02020603050405020304" pitchFamily="18" charset="0"/>
              </a:defRPr>
            </a:lvl3pPr>
            <a:lvl4pPr marL="1600200" indent="-228600">
              <a:defRPr sz="2400" baseline="-25000">
                <a:solidFill>
                  <a:schemeClr val="tx1"/>
                </a:solidFill>
                <a:latin typeface="Times" panose="02020603050405020304" pitchFamily="18" charset="0"/>
              </a:defRPr>
            </a:lvl4pPr>
            <a:lvl5pPr marL="2057400" indent="-228600">
              <a:defRPr sz="2400" baseline="-25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panose="02020603050405020304" pitchFamily="18" charset="0"/>
              </a:defRPr>
            </a:lvl9pPr>
          </a:lstStyle>
          <a:p>
            <a:fld id="{D7C89257-4791-46B1-A583-8487800C00A7}" type="slidenum">
              <a:rPr lang="en-US" altLang="en-US" sz="1200" baseline="0" smtClean="0"/>
              <a:pPr/>
              <a:t>52</a:t>
            </a:fld>
            <a:endParaRPr lang="en-US" altLang="en-US" sz="1200" baseline="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3B1A7281-F1A3-4BD5-A973-6D7D77FBC4B0}"/>
              </a:ext>
            </a:extLst>
          </p:cNvPr>
          <p:cNvSpPr>
            <a:spLocks noGrp="1" noRot="1" noChangeAspect="1" noChangeArrowheads="1" noTextEdit="1"/>
          </p:cNvSpPr>
          <p:nvPr>
            <p:ph type="sldImg"/>
          </p:nvPr>
        </p:nvSpPr>
        <p:spPr>
          <a:ln/>
        </p:spPr>
      </p:sp>
      <p:sp>
        <p:nvSpPr>
          <p:cNvPr id="26627" name="Notes Placeholder 2">
            <a:extLst>
              <a:ext uri="{FF2B5EF4-FFF2-40B4-BE49-F238E27FC236}">
                <a16:creationId xmlns:a16="http://schemas.microsoft.com/office/drawing/2014/main" id="{BCA6ECAD-B616-4C4E-8C42-7EEDA7A47FE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panose="02020603050405020304" pitchFamily="18" charset="0"/>
              </a:rPr>
              <a:t>Additionally, we see high injury rates from falls in this population. Nationally, falls contribute to as many as 50%-60% of injuries, regardless of age. Finlayson et al. (2010) found that adults with intellectual disabilities aged 18–64 years were significantly more likely (RR= 2.9) than the adults in the same age group in the general population to have experienced at least one injury caused by a fall. </a:t>
            </a:r>
          </a:p>
          <a:p>
            <a:endParaRPr lang="en-US" altLang="en-US" dirty="0">
              <a:latin typeface="Times" panose="02020603050405020304" pitchFamily="18" charset="0"/>
            </a:endParaRPr>
          </a:p>
          <a:p>
            <a:r>
              <a:rPr lang="en-US" altLang="en-US" dirty="0">
                <a:latin typeface="Times" panose="02020603050405020304" pitchFamily="18" charset="0"/>
              </a:rPr>
              <a:t>ER usage data in MA and others states consistently identifies injury as the top cause of ER visit, and falls as the top cause of injury.</a:t>
            </a:r>
          </a:p>
          <a:p>
            <a:endParaRPr lang="en-US" altLang="en-US" dirty="0">
              <a:latin typeface="Times" panose="02020603050405020304" pitchFamily="18" charset="0"/>
            </a:endParaRPr>
          </a:p>
          <a:p>
            <a:endParaRPr lang="en-US" altLang="en-US" dirty="0">
              <a:latin typeface="Times" panose="02020603050405020304" pitchFamily="18" charset="0"/>
            </a:endParaRPr>
          </a:p>
        </p:txBody>
      </p:sp>
      <p:sp>
        <p:nvSpPr>
          <p:cNvPr id="26628" name="Slide Number Placeholder 3">
            <a:extLst>
              <a:ext uri="{FF2B5EF4-FFF2-40B4-BE49-F238E27FC236}">
                <a16:creationId xmlns:a16="http://schemas.microsoft.com/office/drawing/2014/main" id="{BEB21F4A-AA35-43D7-9E7F-F16F60245B3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panose="02020603050405020304" pitchFamily="18" charset="0"/>
              </a:defRPr>
            </a:lvl1pPr>
            <a:lvl2pPr marL="742950" indent="-285750">
              <a:defRPr sz="2400" baseline="-25000">
                <a:solidFill>
                  <a:schemeClr val="tx1"/>
                </a:solidFill>
                <a:latin typeface="Times" panose="02020603050405020304" pitchFamily="18" charset="0"/>
              </a:defRPr>
            </a:lvl2pPr>
            <a:lvl3pPr marL="1143000" indent="-228600">
              <a:defRPr sz="2400" baseline="-25000">
                <a:solidFill>
                  <a:schemeClr val="tx1"/>
                </a:solidFill>
                <a:latin typeface="Times" panose="02020603050405020304" pitchFamily="18" charset="0"/>
              </a:defRPr>
            </a:lvl3pPr>
            <a:lvl4pPr marL="1600200" indent="-228600">
              <a:defRPr sz="2400" baseline="-25000">
                <a:solidFill>
                  <a:schemeClr val="tx1"/>
                </a:solidFill>
                <a:latin typeface="Times" panose="02020603050405020304" pitchFamily="18" charset="0"/>
              </a:defRPr>
            </a:lvl4pPr>
            <a:lvl5pPr marL="2057400" indent="-228600">
              <a:defRPr sz="2400" baseline="-25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panose="02020603050405020304" pitchFamily="18" charset="0"/>
              </a:defRPr>
            </a:lvl9pPr>
          </a:lstStyle>
          <a:p>
            <a:fld id="{8AB1813C-B78C-4992-8D27-B06ABD1364CD}" type="slidenum">
              <a:rPr lang="en-US" altLang="en-US" sz="1200" baseline="0" smtClean="0"/>
              <a:pPr/>
              <a:t>6</a:t>
            </a:fld>
            <a:endParaRPr lang="en-US" altLang="en-US" sz="1200" baseline="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0F40E129-4FFB-4DD4-9FAF-067A5446E515}"/>
              </a:ext>
            </a:extLst>
          </p:cNvPr>
          <p:cNvSpPr>
            <a:spLocks noGrp="1" noRot="1" noChangeAspect="1" noChangeArrowheads="1" noTextEdit="1"/>
          </p:cNvSpPr>
          <p:nvPr>
            <p:ph type="sldImg"/>
          </p:nvPr>
        </p:nvSpPr>
        <p:spPr>
          <a:ln/>
        </p:spPr>
      </p:sp>
      <p:sp>
        <p:nvSpPr>
          <p:cNvPr id="32771" name="Notes Placeholder 2">
            <a:extLst>
              <a:ext uri="{FF2B5EF4-FFF2-40B4-BE49-F238E27FC236}">
                <a16:creationId xmlns:a16="http://schemas.microsoft.com/office/drawing/2014/main" id="{C808EFBC-8BBB-4FB7-ACCD-9E5E910E321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100" b="1" dirty="0">
              <a:latin typeface="Helvetica" panose="020B0604020202020204" pitchFamily="34" charset="0"/>
            </a:endParaRPr>
          </a:p>
        </p:txBody>
      </p:sp>
      <p:sp>
        <p:nvSpPr>
          <p:cNvPr id="32772" name="Slide Number Placeholder 3">
            <a:extLst>
              <a:ext uri="{FF2B5EF4-FFF2-40B4-BE49-F238E27FC236}">
                <a16:creationId xmlns:a16="http://schemas.microsoft.com/office/drawing/2014/main" id="{9304765C-E59F-4896-A40C-AFF50A6AB2D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panose="02020603050405020304" pitchFamily="18" charset="0"/>
              </a:defRPr>
            </a:lvl1pPr>
            <a:lvl2pPr marL="742950" indent="-285750">
              <a:defRPr sz="2400" baseline="-25000">
                <a:solidFill>
                  <a:schemeClr val="tx1"/>
                </a:solidFill>
                <a:latin typeface="Times" panose="02020603050405020304" pitchFamily="18" charset="0"/>
              </a:defRPr>
            </a:lvl2pPr>
            <a:lvl3pPr marL="1143000" indent="-228600">
              <a:defRPr sz="2400" baseline="-25000">
                <a:solidFill>
                  <a:schemeClr val="tx1"/>
                </a:solidFill>
                <a:latin typeface="Times" panose="02020603050405020304" pitchFamily="18" charset="0"/>
              </a:defRPr>
            </a:lvl3pPr>
            <a:lvl4pPr marL="1600200" indent="-228600">
              <a:defRPr sz="2400" baseline="-25000">
                <a:solidFill>
                  <a:schemeClr val="tx1"/>
                </a:solidFill>
                <a:latin typeface="Times" panose="02020603050405020304" pitchFamily="18" charset="0"/>
              </a:defRPr>
            </a:lvl4pPr>
            <a:lvl5pPr marL="2057400" indent="-228600">
              <a:defRPr sz="2400" baseline="-25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panose="02020603050405020304" pitchFamily="18" charset="0"/>
              </a:defRPr>
            </a:lvl9pPr>
          </a:lstStyle>
          <a:p>
            <a:fld id="{041537CE-70CF-40DE-AB76-26870F94C1A0}" type="slidenum">
              <a:rPr lang="en-US" altLang="en-US" sz="1200" baseline="0" smtClean="0"/>
              <a:pPr/>
              <a:t>7</a:t>
            </a:fld>
            <a:endParaRPr lang="en-US" altLang="en-US" sz="1200" baseline="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91DFABD5-8897-46F6-9E44-4C6AAEC2BC78}"/>
              </a:ext>
            </a:extLst>
          </p:cNvPr>
          <p:cNvSpPr>
            <a:spLocks noGrp="1" noRot="1" noChangeAspect="1" noChangeArrowheads="1" noTextEdit="1"/>
          </p:cNvSpPr>
          <p:nvPr>
            <p:ph type="sldImg"/>
          </p:nvPr>
        </p:nvSpPr>
        <p:spPr>
          <a:ln/>
        </p:spPr>
      </p:sp>
      <p:sp>
        <p:nvSpPr>
          <p:cNvPr id="34819" name="Notes Placeholder 2">
            <a:extLst>
              <a:ext uri="{FF2B5EF4-FFF2-40B4-BE49-F238E27FC236}">
                <a16:creationId xmlns:a16="http://schemas.microsoft.com/office/drawing/2014/main" id="{4DA23666-2E4C-46F1-B7B6-510FCE443E2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b="0" dirty="0">
                <a:latin typeface="Helvetica" panose="020B0604020202020204" pitchFamily="34" charset="0"/>
              </a:rPr>
              <a:t>A word on repeat falls.</a:t>
            </a:r>
            <a:r>
              <a:rPr lang="en-US" altLang="en-US" sz="1100" dirty="0">
                <a:latin typeface="Helvetica" panose="020B0604020202020204" pitchFamily="34" charset="0"/>
              </a:rPr>
              <a:t> </a:t>
            </a:r>
            <a:r>
              <a:rPr lang="en-US" altLang="en-US" sz="1100" dirty="0">
                <a:latin typeface="Times" panose="02020603050405020304" pitchFamily="18" charset="0"/>
              </a:rPr>
              <a:t>Each time someone experiences a fall, it increases their risk of not only falling again, but of eventually suffering a more serious injury from that fall. You may see this in your own programs. That person who stumbles 5 times but always manages to catch themselves until the 6</a:t>
            </a:r>
            <a:r>
              <a:rPr lang="en-US" altLang="en-US" sz="1100" baseline="30000" dirty="0">
                <a:latin typeface="Times" panose="02020603050405020304" pitchFamily="18" charset="0"/>
              </a:rPr>
              <a:t>th</a:t>
            </a:r>
            <a:r>
              <a:rPr lang="en-US" altLang="en-US" sz="1100" dirty="0">
                <a:latin typeface="Times" panose="02020603050405020304" pitchFamily="18" charset="0"/>
              </a:rPr>
              <a:t> time they stumble and down they go, striking their head or fracturing their arm. We would encourage you to think of every stumble, or every near miss, as a risk factor for experiencing a more serious fall. What you want to do is treat the underlying cause of that stumble and we’ll get to that in a minute. </a:t>
            </a:r>
          </a:p>
          <a:p>
            <a:pPr eaLnBrk="1" hangingPunct="1"/>
            <a:endParaRPr lang="en-US" altLang="en-US" sz="1100" b="1" dirty="0">
              <a:latin typeface="Helvetica" panose="020B0604020202020204" pitchFamily="34" charset="0"/>
            </a:endParaRPr>
          </a:p>
          <a:p>
            <a:pPr eaLnBrk="1" hangingPunct="1"/>
            <a:endParaRPr lang="en-US" altLang="en-US" sz="1100" b="1" dirty="0">
              <a:latin typeface="Helvetica" panose="020B0604020202020204" pitchFamily="34" charset="0"/>
            </a:endParaRPr>
          </a:p>
        </p:txBody>
      </p:sp>
      <p:sp>
        <p:nvSpPr>
          <p:cNvPr id="34820" name="Slide Number Placeholder 3">
            <a:extLst>
              <a:ext uri="{FF2B5EF4-FFF2-40B4-BE49-F238E27FC236}">
                <a16:creationId xmlns:a16="http://schemas.microsoft.com/office/drawing/2014/main" id="{0C846DF4-BD31-4471-ACFF-36BD15E25F7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panose="02020603050405020304" pitchFamily="18" charset="0"/>
              </a:defRPr>
            </a:lvl1pPr>
            <a:lvl2pPr marL="742950" indent="-285750">
              <a:defRPr sz="2400" baseline="-25000">
                <a:solidFill>
                  <a:schemeClr val="tx1"/>
                </a:solidFill>
                <a:latin typeface="Times" panose="02020603050405020304" pitchFamily="18" charset="0"/>
              </a:defRPr>
            </a:lvl2pPr>
            <a:lvl3pPr marL="1143000" indent="-228600">
              <a:defRPr sz="2400" baseline="-25000">
                <a:solidFill>
                  <a:schemeClr val="tx1"/>
                </a:solidFill>
                <a:latin typeface="Times" panose="02020603050405020304" pitchFamily="18" charset="0"/>
              </a:defRPr>
            </a:lvl3pPr>
            <a:lvl4pPr marL="1600200" indent="-228600">
              <a:defRPr sz="2400" baseline="-25000">
                <a:solidFill>
                  <a:schemeClr val="tx1"/>
                </a:solidFill>
                <a:latin typeface="Times" panose="02020603050405020304" pitchFamily="18" charset="0"/>
              </a:defRPr>
            </a:lvl4pPr>
            <a:lvl5pPr marL="2057400" indent="-228600">
              <a:defRPr sz="2400" baseline="-25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panose="02020603050405020304" pitchFamily="18" charset="0"/>
              </a:defRPr>
            </a:lvl9pPr>
          </a:lstStyle>
          <a:p>
            <a:fld id="{37BB2AB1-397E-47F6-8DDD-A8CFBAD81F26}" type="slidenum">
              <a:rPr lang="en-US" altLang="en-US" sz="1200" baseline="0" smtClean="0"/>
              <a:pPr/>
              <a:t>8</a:t>
            </a:fld>
            <a:endParaRPr lang="en-US" altLang="en-US" sz="1200" baseline="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5DFAAE71-EF21-4B56-AD33-D88F183EF44B}"/>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28D36318-7856-4F72-9D55-47DAFFD0196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dirty="0">
                <a:latin typeface="Helvetica" panose="020B0604020202020204" pitchFamily="34" charset="0"/>
              </a:rPr>
              <a:t>Now that we know people with IDD are at increased risk of falling – and of experiencing injuries from those falls – let’s back out a little and describe what we mean by a ‘fall’. </a:t>
            </a:r>
            <a:r>
              <a:rPr lang="en-US" altLang="en-US" sz="1100" dirty="0">
                <a:latin typeface="Times" panose="02020603050405020304" pitchFamily="18" charset="0"/>
              </a:rPr>
              <a:t>There are many definitions of falls, and you should choose one appropriate for your situation.</a:t>
            </a:r>
            <a:r>
              <a:rPr lang="en-US" altLang="en-US" sz="1100" dirty="0">
                <a:latin typeface="Helvetica" panose="020B0604020202020204" pitchFamily="34" charset="0"/>
              </a:rPr>
              <a:t> Here is the definition we generally use.  </a:t>
            </a:r>
          </a:p>
          <a:p>
            <a:pPr eaLnBrk="1" hangingPunct="1"/>
            <a:endParaRPr lang="en-US" altLang="en-US" sz="1100" dirty="0">
              <a:latin typeface="Helvetica" panose="020B0604020202020204" pitchFamily="34" charset="0"/>
            </a:endParaRPr>
          </a:p>
          <a:p>
            <a:pPr eaLnBrk="1" hangingPunct="1"/>
            <a:r>
              <a:rPr lang="en-US" altLang="en-US" sz="1100" dirty="0">
                <a:latin typeface="Helvetica" panose="020B0604020202020204" pitchFamily="34" charset="0"/>
              </a:rPr>
              <a:t>Remember: We said earlier that 2/3 of people who fall will fall again. This means that a :”near fall” (i.e. standing up and falling back down into the chair, due to a loss of balance or perhaps weak leg strength) is potentially as important as a fall which results in impact with the floor. It’s not uncommon to review a person’s history after they’ve suffered a major fall, for example, a broken bone, and see that they has several previous falls that were minor. </a:t>
            </a:r>
          </a:p>
          <a:p>
            <a:pPr eaLnBrk="1" hangingPunct="1"/>
            <a:endParaRPr lang="en-US" altLang="en-US" sz="1100" dirty="0">
              <a:latin typeface="Helvetica" panose="020B0604020202020204" pitchFamily="34" charset="0"/>
            </a:endParaRPr>
          </a:p>
        </p:txBody>
      </p:sp>
      <p:sp>
        <p:nvSpPr>
          <p:cNvPr id="30724" name="Slide Number Placeholder 3">
            <a:extLst>
              <a:ext uri="{FF2B5EF4-FFF2-40B4-BE49-F238E27FC236}">
                <a16:creationId xmlns:a16="http://schemas.microsoft.com/office/drawing/2014/main" id="{9DC29E97-25BF-4C31-8198-1B9245F003C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panose="02020603050405020304" pitchFamily="18" charset="0"/>
              </a:defRPr>
            </a:lvl1pPr>
            <a:lvl2pPr marL="742950" indent="-285750">
              <a:defRPr sz="2400" baseline="-25000">
                <a:solidFill>
                  <a:schemeClr val="tx1"/>
                </a:solidFill>
                <a:latin typeface="Times" panose="02020603050405020304" pitchFamily="18" charset="0"/>
              </a:defRPr>
            </a:lvl2pPr>
            <a:lvl3pPr marL="1143000" indent="-228600">
              <a:defRPr sz="2400" baseline="-25000">
                <a:solidFill>
                  <a:schemeClr val="tx1"/>
                </a:solidFill>
                <a:latin typeface="Times" panose="02020603050405020304" pitchFamily="18" charset="0"/>
              </a:defRPr>
            </a:lvl3pPr>
            <a:lvl4pPr marL="1600200" indent="-228600">
              <a:defRPr sz="2400" baseline="-25000">
                <a:solidFill>
                  <a:schemeClr val="tx1"/>
                </a:solidFill>
                <a:latin typeface="Times" panose="02020603050405020304" pitchFamily="18" charset="0"/>
              </a:defRPr>
            </a:lvl4pPr>
            <a:lvl5pPr marL="2057400" indent="-228600">
              <a:defRPr sz="2400" baseline="-25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panose="02020603050405020304" pitchFamily="18" charset="0"/>
              </a:defRPr>
            </a:lvl9pPr>
          </a:lstStyle>
          <a:p>
            <a:fld id="{AD282021-8C44-46C7-834A-0F14308FDB7E}" type="slidenum">
              <a:rPr lang="en-US" altLang="en-US" sz="1200" baseline="0" smtClean="0"/>
              <a:pPr/>
              <a:t>9</a:t>
            </a:fld>
            <a:endParaRPr lang="en-US" altLang="en-US" sz="1200" baseline="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218" name="Rectangle 26"/>
          <p:cNvSpPr>
            <a:spLocks noGrp="1" noChangeArrowheads="1"/>
          </p:cNvSpPr>
          <p:nvPr>
            <p:ph type="ctrTitle"/>
          </p:nvPr>
        </p:nvSpPr>
        <p:spPr>
          <a:xfrm>
            <a:off x="1676400" y="1524000"/>
            <a:ext cx="4419600" cy="1371600"/>
          </a:xfrm>
        </p:spPr>
        <p:txBody>
          <a:bodyPr anchor="b"/>
          <a:lstStyle>
            <a:lvl1pPr>
              <a:defRPr/>
            </a:lvl1pPr>
          </a:lstStyle>
          <a:p>
            <a:r>
              <a:rPr lang="en-US"/>
              <a:t>Click to edit Master title style</a:t>
            </a:r>
          </a:p>
        </p:txBody>
      </p:sp>
      <p:sp>
        <p:nvSpPr>
          <p:cNvPr id="8219" name="Rectangle 27"/>
          <p:cNvSpPr>
            <a:spLocks noGrp="1" noChangeArrowheads="1"/>
          </p:cNvSpPr>
          <p:nvPr>
            <p:ph type="subTitle" idx="1"/>
          </p:nvPr>
        </p:nvSpPr>
        <p:spPr>
          <a:xfrm>
            <a:off x="1676400" y="3048000"/>
            <a:ext cx="6705600" cy="609600"/>
          </a:xfrm>
        </p:spPr>
        <p:txBody>
          <a:bodyPr/>
          <a:lstStyle>
            <a:lvl1pPr marL="0" indent="0">
              <a:buFontTx/>
              <a:buNone/>
              <a:defRPr sz="2800"/>
            </a:lvl1pPr>
          </a:lstStyle>
          <a:p>
            <a:r>
              <a:rPr lang="en-US"/>
              <a:t>Click to edit Master subtitle style</a:t>
            </a:r>
          </a:p>
        </p:txBody>
      </p:sp>
    </p:spTree>
    <p:extLst>
      <p:ext uri="{BB962C8B-B14F-4D97-AF65-F5344CB8AC3E}">
        <p14:creationId xmlns:p14="http://schemas.microsoft.com/office/powerpoint/2010/main" val="831623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218" name="Rectangle 26"/>
          <p:cNvSpPr>
            <a:spLocks noGrp="1" noChangeArrowheads="1"/>
          </p:cNvSpPr>
          <p:nvPr>
            <p:ph type="ctrTitle"/>
          </p:nvPr>
        </p:nvSpPr>
        <p:spPr>
          <a:xfrm>
            <a:off x="1676400" y="1524000"/>
            <a:ext cx="4419600" cy="1371600"/>
          </a:xfrm>
        </p:spPr>
        <p:txBody>
          <a:bodyPr anchor="b"/>
          <a:lstStyle>
            <a:lvl1pPr>
              <a:defRPr/>
            </a:lvl1pPr>
          </a:lstStyle>
          <a:p>
            <a:r>
              <a:rPr lang="en-US"/>
              <a:t>Click to edit Master title style</a:t>
            </a:r>
          </a:p>
        </p:txBody>
      </p:sp>
      <p:sp>
        <p:nvSpPr>
          <p:cNvPr id="8219" name="Rectangle 27"/>
          <p:cNvSpPr>
            <a:spLocks noGrp="1" noChangeArrowheads="1"/>
          </p:cNvSpPr>
          <p:nvPr>
            <p:ph type="subTitle" idx="1"/>
          </p:nvPr>
        </p:nvSpPr>
        <p:spPr>
          <a:xfrm>
            <a:off x="1676400" y="3048000"/>
            <a:ext cx="6705600" cy="609600"/>
          </a:xfrm>
        </p:spPr>
        <p:txBody>
          <a:bodyPr/>
          <a:lstStyle>
            <a:lvl1pPr marL="0" indent="0">
              <a:buFontTx/>
              <a:buNone/>
              <a:defRPr sz="2800"/>
            </a:lvl1pPr>
          </a:lstStyle>
          <a:p>
            <a:r>
              <a:rPr lang="en-US"/>
              <a:t>Click to edit Master subtitle style</a:t>
            </a:r>
          </a:p>
        </p:txBody>
      </p:sp>
    </p:spTree>
    <p:extLst>
      <p:ext uri="{BB962C8B-B14F-4D97-AF65-F5344CB8AC3E}">
        <p14:creationId xmlns:p14="http://schemas.microsoft.com/office/powerpoint/2010/main" val="2015664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Description: Description: MA Seal"/>
          <p:cNvPicPr>
            <a:picLocks noChangeAspect="1" noChangeArrowheads="1"/>
          </p:cNvPicPr>
          <p:nvPr userDrawn="1"/>
        </p:nvPicPr>
        <p:blipFill>
          <a:blip r:embed="rId2" cstate="print"/>
          <a:srcRect/>
          <a:stretch>
            <a:fillRect/>
          </a:stretch>
        </p:blipFill>
        <p:spPr bwMode="auto">
          <a:xfrm>
            <a:off x="269630" y="5562600"/>
            <a:ext cx="761999" cy="761999"/>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85800" y="1981200"/>
            <a:ext cx="7772400" cy="3048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37472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38649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443995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42337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942974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4123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85800" y="1981200"/>
            <a:ext cx="7772400" cy="3048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0133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923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0">
            <a:extLst>
              <a:ext uri="{FF2B5EF4-FFF2-40B4-BE49-F238E27FC236}">
                <a16:creationId xmlns:a16="http://schemas.microsoft.com/office/drawing/2014/main" id="{8AD5D371-F542-459A-8689-A10F61A9A412}"/>
              </a:ext>
            </a:extLst>
          </p:cNvPr>
          <p:cNvSpPr>
            <a:spLocks noGrp="1" noChangeArrowheads="1"/>
          </p:cNvSpPr>
          <p:nvPr>
            <p:ph type="dt" sz="half" idx="10"/>
          </p:nvPr>
        </p:nvSpPr>
        <p:spPr>
          <a:xfrm>
            <a:off x="3651250" y="6296025"/>
            <a:ext cx="1905000" cy="457200"/>
          </a:xfrm>
          <a:prstGeom prst="rect">
            <a:avLst/>
          </a:prstGeom>
          <a:ln/>
        </p:spPr>
        <p:txBody>
          <a:bodyPr/>
          <a:lstStyle>
            <a:lvl1pPr>
              <a:defRPr/>
            </a:lvl1pPr>
          </a:lstStyle>
          <a:p>
            <a:pPr>
              <a:defRPr/>
            </a:pPr>
            <a:endParaRPr lang="en-US" dirty="0"/>
          </a:p>
        </p:txBody>
      </p:sp>
      <p:sp>
        <p:nvSpPr>
          <p:cNvPr id="8" name="Rectangle 31">
            <a:extLst>
              <a:ext uri="{FF2B5EF4-FFF2-40B4-BE49-F238E27FC236}">
                <a16:creationId xmlns:a16="http://schemas.microsoft.com/office/drawing/2014/main" id="{1F16BB3C-9671-46C6-81F6-F226A343EC97}"/>
              </a:ext>
            </a:extLst>
          </p:cNvPr>
          <p:cNvSpPr>
            <a:spLocks noGrp="1" noChangeArrowheads="1"/>
          </p:cNvSpPr>
          <p:nvPr>
            <p:ph type="ftr" sz="quarter" idx="11"/>
          </p:nvPr>
        </p:nvSpPr>
        <p:spPr>
          <a:xfrm>
            <a:off x="5708650" y="6296025"/>
            <a:ext cx="2209800" cy="457200"/>
          </a:xfrm>
          <a:prstGeom prst="rect">
            <a:avLst/>
          </a:prstGeom>
          <a:ln/>
        </p:spPr>
        <p:txBody>
          <a:bodyPr/>
          <a:lstStyle>
            <a:lvl1pPr>
              <a:defRPr/>
            </a:lvl1pPr>
          </a:lstStyle>
          <a:p>
            <a:pPr>
              <a:defRPr/>
            </a:pPr>
            <a:endParaRPr lang="en-US" dirty="0"/>
          </a:p>
        </p:txBody>
      </p:sp>
      <p:sp>
        <p:nvSpPr>
          <p:cNvPr id="9" name="Rectangle 32">
            <a:extLst>
              <a:ext uri="{FF2B5EF4-FFF2-40B4-BE49-F238E27FC236}">
                <a16:creationId xmlns:a16="http://schemas.microsoft.com/office/drawing/2014/main" id="{12E3180A-DF92-4CCC-973E-B893DACD4C36}"/>
              </a:ext>
            </a:extLst>
          </p:cNvPr>
          <p:cNvSpPr>
            <a:spLocks noGrp="1" noChangeArrowheads="1"/>
          </p:cNvSpPr>
          <p:nvPr>
            <p:ph type="sldNum" sz="quarter" idx="12"/>
          </p:nvPr>
        </p:nvSpPr>
        <p:spPr>
          <a:xfrm>
            <a:off x="8070850" y="6296025"/>
            <a:ext cx="990600" cy="457200"/>
          </a:xfrm>
          <a:prstGeom prst="rect">
            <a:avLst/>
          </a:prstGeom>
          <a:ln/>
        </p:spPr>
        <p:txBody>
          <a:bodyPr/>
          <a:lstStyle>
            <a:lvl1pPr>
              <a:defRPr/>
            </a:lvl1pPr>
          </a:lstStyle>
          <a:p>
            <a:pPr>
              <a:defRPr/>
            </a:pPr>
            <a:fld id="{2D041797-5AA0-4EC1-95DD-19078D1AB980}" type="slidenum">
              <a:rPr lang="en-US"/>
              <a:pPr>
                <a:defRPr/>
              </a:pPr>
              <a:t>‹#›</a:t>
            </a:fld>
            <a:endParaRPr lang="en-US" dirty="0"/>
          </a:p>
        </p:txBody>
      </p:sp>
    </p:spTree>
    <p:extLst>
      <p:ext uri="{BB962C8B-B14F-4D97-AF65-F5344CB8AC3E}">
        <p14:creationId xmlns:p14="http://schemas.microsoft.com/office/powerpoint/2010/main" val="742529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0">
            <a:extLst>
              <a:ext uri="{FF2B5EF4-FFF2-40B4-BE49-F238E27FC236}">
                <a16:creationId xmlns:a16="http://schemas.microsoft.com/office/drawing/2014/main" id="{6039DF77-AC28-41CD-8C7F-DC7ADF71FCA3}"/>
              </a:ext>
            </a:extLst>
          </p:cNvPr>
          <p:cNvSpPr>
            <a:spLocks noGrp="1" noChangeArrowheads="1"/>
          </p:cNvSpPr>
          <p:nvPr>
            <p:ph type="dt" sz="half" idx="10"/>
          </p:nvPr>
        </p:nvSpPr>
        <p:spPr>
          <a:xfrm>
            <a:off x="3651250" y="6296025"/>
            <a:ext cx="1905000" cy="457200"/>
          </a:xfrm>
          <a:prstGeom prst="rect">
            <a:avLst/>
          </a:prstGeom>
          <a:ln/>
        </p:spPr>
        <p:txBody>
          <a:bodyPr/>
          <a:lstStyle>
            <a:lvl1pPr>
              <a:defRPr/>
            </a:lvl1pPr>
          </a:lstStyle>
          <a:p>
            <a:pPr>
              <a:defRPr/>
            </a:pPr>
            <a:endParaRPr lang="en-US" dirty="0"/>
          </a:p>
        </p:txBody>
      </p:sp>
      <p:sp>
        <p:nvSpPr>
          <p:cNvPr id="6" name="Rectangle 31">
            <a:extLst>
              <a:ext uri="{FF2B5EF4-FFF2-40B4-BE49-F238E27FC236}">
                <a16:creationId xmlns:a16="http://schemas.microsoft.com/office/drawing/2014/main" id="{D830BCF8-797C-475D-96E3-5BF3AB7BA725}"/>
              </a:ext>
            </a:extLst>
          </p:cNvPr>
          <p:cNvSpPr>
            <a:spLocks noGrp="1" noChangeArrowheads="1"/>
          </p:cNvSpPr>
          <p:nvPr>
            <p:ph type="ftr" sz="quarter" idx="11"/>
          </p:nvPr>
        </p:nvSpPr>
        <p:spPr>
          <a:xfrm>
            <a:off x="5708650" y="6296025"/>
            <a:ext cx="2209800" cy="457200"/>
          </a:xfrm>
          <a:prstGeom prst="rect">
            <a:avLst/>
          </a:prstGeom>
          <a:ln/>
        </p:spPr>
        <p:txBody>
          <a:bodyPr/>
          <a:lstStyle>
            <a:lvl1pPr>
              <a:defRPr/>
            </a:lvl1pPr>
          </a:lstStyle>
          <a:p>
            <a:pPr>
              <a:defRPr/>
            </a:pPr>
            <a:endParaRPr lang="en-US" dirty="0"/>
          </a:p>
        </p:txBody>
      </p:sp>
      <p:sp>
        <p:nvSpPr>
          <p:cNvPr id="7" name="Rectangle 32">
            <a:extLst>
              <a:ext uri="{FF2B5EF4-FFF2-40B4-BE49-F238E27FC236}">
                <a16:creationId xmlns:a16="http://schemas.microsoft.com/office/drawing/2014/main" id="{CA2A30A2-57B9-488B-B5D3-BDAB59E9730C}"/>
              </a:ext>
            </a:extLst>
          </p:cNvPr>
          <p:cNvSpPr>
            <a:spLocks noGrp="1" noChangeArrowheads="1"/>
          </p:cNvSpPr>
          <p:nvPr>
            <p:ph type="sldNum" sz="quarter" idx="12"/>
          </p:nvPr>
        </p:nvSpPr>
        <p:spPr>
          <a:xfrm>
            <a:off x="8070850" y="6296025"/>
            <a:ext cx="990600" cy="457200"/>
          </a:xfrm>
          <a:prstGeom prst="rect">
            <a:avLst/>
          </a:prstGeom>
          <a:ln/>
        </p:spPr>
        <p:txBody>
          <a:bodyPr/>
          <a:lstStyle>
            <a:lvl1pPr>
              <a:defRPr/>
            </a:lvl1pPr>
          </a:lstStyle>
          <a:p>
            <a:pPr>
              <a:defRPr/>
            </a:pPr>
            <a:fld id="{8749C64E-7901-4448-AEE5-0B5AF9F45E1F}" type="slidenum">
              <a:rPr lang="en-US"/>
              <a:pPr>
                <a:defRPr/>
              </a:pPr>
              <a:t>‹#›</a:t>
            </a:fld>
            <a:endParaRPr lang="en-US" dirty="0"/>
          </a:p>
        </p:txBody>
      </p:sp>
    </p:spTree>
    <p:extLst>
      <p:ext uri="{BB962C8B-B14F-4D97-AF65-F5344CB8AC3E}">
        <p14:creationId xmlns:p14="http://schemas.microsoft.com/office/powerpoint/2010/main" val="892652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0">
            <a:extLst>
              <a:ext uri="{FF2B5EF4-FFF2-40B4-BE49-F238E27FC236}">
                <a16:creationId xmlns:a16="http://schemas.microsoft.com/office/drawing/2014/main" id="{05F0403E-E057-4FBE-8458-45CAA03764A2}"/>
              </a:ext>
            </a:extLst>
          </p:cNvPr>
          <p:cNvSpPr>
            <a:spLocks noGrp="1" noChangeArrowheads="1"/>
          </p:cNvSpPr>
          <p:nvPr>
            <p:ph type="dt" sz="half" idx="10"/>
          </p:nvPr>
        </p:nvSpPr>
        <p:spPr>
          <a:xfrm>
            <a:off x="3651250" y="6296025"/>
            <a:ext cx="1905000" cy="457200"/>
          </a:xfrm>
          <a:prstGeom prst="rect">
            <a:avLst/>
          </a:prstGeom>
          <a:ln/>
        </p:spPr>
        <p:txBody>
          <a:bodyPr/>
          <a:lstStyle>
            <a:lvl1pPr>
              <a:defRPr/>
            </a:lvl1pPr>
          </a:lstStyle>
          <a:p>
            <a:pPr>
              <a:defRPr/>
            </a:pPr>
            <a:endParaRPr lang="en-US" dirty="0"/>
          </a:p>
        </p:txBody>
      </p:sp>
      <p:sp>
        <p:nvSpPr>
          <p:cNvPr id="6" name="Rectangle 31">
            <a:extLst>
              <a:ext uri="{FF2B5EF4-FFF2-40B4-BE49-F238E27FC236}">
                <a16:creationId xmlns:a16="http://schemas.microsoft.com/office/drawing/2014/main" id="{A52BB25B-E18B-469A-A5BD-81E3D41460FC}"/>
              </a:ext>
            </a:extLst>
          </p:cNvPr>
          <p:cNvSpPr>
            <a:spLocks noGrp="1" noChangeArrowheads="1"/>
          </p:cNvSpPr>
          <p:nvPr>
            <p:ph type="ftr" sz="quarter" idx="11"/>
          </p:nvPr>
        </p:nvSpPr>
        <p:spPr>
          <a:xfrm>
            <a:off x="5708650" y="6296025"/>
            <a:ext cx="2209800" cy="457200"/>
          </a:xfrm>
          <a:prstGeom prst="rect">
            <a:avLst/>
          </a:prstGeom>
          <a:ln/>
        </p:spPr>
        <p:txBody>
          <a:bodyPr/>
          <a:lstStyle>
            <a:lvl1pPr>
              <a:defRPr/>
            </a:lvl1pPr>
          </a:lstStyle>
          <a:p>
            <a:pPr>
              <a:defRPr/>
            </a:pPr>
            <a:endParaRPr lang="en-US" dirty="0"/>
          </a:p>
        </p:txBody>
      </p:sp>
      <p:sp>
        <p:nvSpPr>
          <p:cNvPr id="7" name="Rectangle 32">
            <a:extLst>
              <a:ext uri="{FF2B5EF4-FFF2-40B4-BE49-F238E27FC236}">
                <a16:creationId xmlns:a16="http://schemas.microsoft.com/office/drawing/2014/main" id="{24AF0358-F709-4564-A805-FA70A9E164E8}"/>
              </a:ext>
            </a:extLst>
          </p:cNvPr>
          <p:cNvSpPr>
            <a:spLocks noGrp="1" noChangeArrowheads="1"/>
          </p:cNvSpPr>
          <p:nvPr>
            <p:ph type="sldNum" sz="quarter" idx="12"/>
          </p:nvPr>
        </p:nvSpPr>
        <p:spPr>
          <a:xfrm>
            <a:off x="8070850" y="6296025"/>
            <a:ext cx="990600" cy="457200"/>
          </a:xfrm>
          <a:prstGeom prst="rect">
            <a:avLst/>
          </a:prstGeom>
          <a:ln/>
        </p:spPr>
        <p:txBody>
          <a:bodyPr/>
          <a:lstStyle>
            <a:lvl1pPr>
              <a:defRPr/>
            </a:lvl1pPr>
          </a:lstStyle>
          <a:p>
            <a:pPr>
              <a:defRPr/>
            </a:pPr>
            <a:fld id="{CED4C96E-FE98-47F8-B067-E023336E1391}" type="slidenum">
              <a:rPr lang="en-US"/>
              <a:pPr>
                <a:defRPr/>
              </a:pPr>
              <a:t>‹#›</a:t>
            </a:fld>
            <a:endParaRPr lang="en-US" dirty="0"/>
          </a:p>
        </p:txBody>
      </p:sp>
    </p:spTree>
    <p:extLst>
      <p:ext uri="{BB962C8B-B14F-4D97-AF65-F5344CB8AC3E}">
        <p14:creationId xmlns:p14="http://schemas.microsoft.com/office/powerpoint/2010/main" val="612179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2366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4410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9153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40">
            <a:extLst>
              <a:ext uri="{FF2B5EF4-FFF2-40B4-BE49-F238E27FC236}">
                <a16:creationId xmlns:a16="http://schemas.microsoft.com/office/drawing/2014/main" id="{88061751-2887-4048-A6DB-1FF5DE647C2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5938838"/>
            <a:ext cx="9140825"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6">
            <a:extLst>
              <a:ext uri="{FF2B5EF4-FFF2-40B4-BE49-F238E27FC236}">
                <a16:creationId xmlns:a16="http://schemas.microsoft.com/office/drawing/2014/main" id="{8D72D1A5-1E69-4455-90B4-8DC11A6A4B01}"/>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17">
            <a:extLst>
              <a:ext uri="{FF2B5EF4-FFF2-40B4-BE49-F238E27FC236}">
                <a16:creationId xmlns:a16="http://schemas.microsoft.com/office/drawing/2014/main" id="{75D0F684-9DC1-4D4D-83DF-AA234D1E8D7D}"/>
              </a:ext>
            </a:extLst>
          </p:cNvPr>
          <p:cNvSpPr>
            <a:spLocks noGrp="1" noChangeArrowheads="1"/>
          </p:cNvSpPr>
          <p:nvPr>
            <p:ph type="body" idx="1"/>
          </p:nvPr>
        </p:nvSpPr>
        <p:spPr bwMode="auto">
          <a:xfrm>
            <a:off x="685800" y="1981200"/>
            <a:ext cx="77724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8" name="Picture 6" descr="Description: Description: MA Seal">
            <a:extLst>
              <a:ext uri="{FF2B5EF4-FFF2-40B4-BE49-F238E27FC236}">
                <a16:creationId xmlns:a16="http://schemas.microsoft.com/office/drawing/2014/main" id="{AC060116-47D3-4B3D-B8C9-F8FAF2653031}"/>
              </a:ext>
            </a:extLst>
          </p:cNvPr>
          <p:cNvPicPr>
            <a:picLocks noChangeAspect="1" noChangeArrowheads="1"/>
          </p:cNvPicPr>
          <p:nvPr userDrawn="1"/>
        </p:nvPicPr>
        <p:blipFill>
          <a:blip r:embed="rId12" cstate="print"/>
          <a:srcRect/>
          <a:stretch>
            <a:fillRect/>
          </a:stretch>
        </p:blipFill>
        <p:spPr bwMode="auto">
          <a:xfrm>
            <a:off x="304800" y="5989468"/>
            <a:ext cx="761999" cy="761999"/>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65" r:id="rId1"/>
    <p:sldLayoutId id="2147484266" r:id="rId2"/>
    <p:sldLayoutId id="2147484255" r:id="rId3"/>
    <p:sldLayoutId id="2147484256" r:id="rId4"/>
    <p:sldLayoutId id="2147484257" r:id="rId5"/>
    <p:sldLayoutId id="2147484258" r:id="rId6"/>
    <p:sldLayoutId id="2147484267" r:id="rId7"/>
    <p:sldLayoutId id="2147484259" r:id="rId8"/>
    <p:sldLayoutId id="2147484264" r:id="rId9"/>
  </p:sldLayoutIdLst>
  <p:hf hdr="0" ftr="0" dt="0"/>
  <p:txStyles>
    <p:titleStyle>
      <a:lvl1pPr algn="l" rtl="0" eaLnBrk="0" fontAlgn="base" hangingPunct="0">
        <a:spcBef>
          <a:spcPct val="0"/>
        </a:spcBef>
        <a:spcAft>
          <a:spcPct val="0"/>
        </a:spcAft>
        <a:defRPr sz="3600" b="1">
          <a:solidFill>
            <a:srgbClr val="000099"/>
          </a:solidFill>
          <a:latin typeface="+mj-lt"/>
          <a:ea typeface="MS PGothic" pitchFamily="34" charset="-128"/>
          <a:cs typeface="+mj-cs"/>
        </a:defRPr>
      </a:lvl1pPr>
      <a:lvl2pPr algn="l" rtl="0" eaLnBrk="0" fontAlgn="base" hangingPunct="0">
        <a:spcBef>
          <a:spcPct val="0"/>
        </a:spcBef>
        <a:spcAft>
          <a:spcPct val="0"/>
        </a:spcAft>
        <a:defRPr sz="3600" b="1">
          <a:solidFill>
            <a:srgbClr val="000099"/>
          </a:solidFill>
          <a:latin typeface="Arial" charset="0"/>
          <a:ea typeface="MS PGothic" pitchFamily="34" charset="-128"/>
        </a:defRPr>
      </a:lvl2pPr>
      <a:lvl3pPr algn="l" rtl="0" eaLnBrk="0" fontAlgn="base" hangingPunct="0">
        <a:spcBef>
          <a:spcPct val="0"/>
        </a:spcBef>
        <a:spcAft>
          <a:spcPct val="0"/>
        </a:spcAft>
        <a:defRPr sz="3600" b="1">
          <a:solidFill>
            <a:srgbClr val="000099"/>
          </a:solidFill>
          <a:latin typeface="Arial" charset="0"/>
          <a:ea typeface="MS PGothic" pitchFamily="34" charset="-128"/>
        </a:defRPr>
      </a:lvl3pPr>
      <a:lvl4pPr algn="l" rtl="0" eaLnBrk="0" fontAlgn="base" hangingPunct="0">
        <a:spcBef>
          <a:spcPct val="0"/>
        </a:spcBef>
        <a:spcAft>
          <a:spcPct val="0"/>
        </a:spcAft>
        <a:defRPr sz="3600" b="1">
          <a:solidFill>
            <a:srgbClr val="000099"/>
          </a:solidFill>
          <a:latin typeface="Arial" charset="0"/>
          <a:ea typeface="MS PGothic" pitchFamily="34" charset="-128"/>
        </a:defRPr>
      </a:lvl4pPr>
      <a:lvl5pPr algn="l" rtl="0" eaLnBrk="0" fontAlgn="base" hangingPunct="0">
        <a:spcBef>
          <a:spcPct val="0"/>
        </a:spcBef>
        <a:spcAft>
          <a:spcPct val="0"/>
        </a:spcAft>
        <a:defRPr sz="3600" b="1">
          <a:solidFill>
            <a:srgbClr val="000099"/>
          </a:solidFill>
          <a:latin typeface="Arial" charset="0"/>
          <a:ea typeface="MS PGothic" pitchFamily="34" charset="-128"/>
        </a:defRPr>
      </a:lvl5pPr>
      <a:lvl6pPr marL="457200" algn="l" rtl="0" eaLnBrk="1" fontAlgn="base" hangingPunct="1">
        <a:spcBef>
          <a:spcPct val="0"/>
        </a:spcBef>
        <a:spcAft>
          <a:spcPct val="0"/>
        </a:spcAft>
        <a:defRPr sz="3600" b="1">
          <a:solidFill>
            <a:schemeClr val="tx2"/>
          </a:solidFill>
          <a:latin typeface="Arial" charset="0"/>
        </a:defRPr>
      </a:lvl6pPr>
      <a:lvl7pPr marL="914400" algn="l" rtl="0" eaLnBrk="1" fontAlgn="base" hangingPunct="1">
        <a:spcBef>
          <a:spcPct val="0"/>
        </a:spcBef>
        <a:spcAft>
          <a:spcPct val="0"/>
        </a:spcAft>
        <a:defRPr sz="3600" b="1">
          <a:solidFill>
            <a:schemeClr val="tx2"/>
          </a:solidFill>
          <a:latin typeface="Arial" charset="0"/>
        </a:defRPr>
      </a:lvl7pPr>
      <a:lvl8pPr marL="1371600" algn="l" rtl="0" eaLnBrk="1" fontAlgn="base" hangingPunct="1">
        <a:spcBef>
          <a:spcPct val="0"/>
        </a:spcBef>
        <a:spcAft>
          <a:spcPct val="0"/>
        </a:spcAft>
        <a:defRPr sz="3600" b="1">
          <a:solidFill>
            <a:schemeClr val="tx2"/>
          </a:solidFill>
          <a:latin typeface="Arial" charset="0"/>
        </a:defRPr>
      </a:lvl8pPr>
      <a:lvl9pPr marL="1828800" algn="l" rtl="0" eaLnBrk="1" fontAlgn="base" hangingPunct="1">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defRPr sz="2800">
          <a:solidFill>
            <a:schemeClr val="tx1"/>
          </a:solidFill>
          <a:latin typeface="+mn-lt"/>
          <a:ea typeface="MS PGothic" pitchFamily="34" charset="-128"/>
        </a:defRPr>
      </a:lvl2pPr>
      <a:lvl3pPr marL="108585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42875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177165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40"/>
          <p:cNvPicPr>
            <a:picLocks noChangeAspect="1" noChangeArrowheads="1"/>
          </p:cNvPicPr>
          <p:nvPr userDrawn="1"/>
        </p:nvPicPr>
        <p:blipFill>
          <a:blip r:embed="rId9" cstate="print"/>
          <a:srcRect/>
          <a:stretch>
            <a:fillRect/>
          </a:stretch>
        </p:blipFill>
        <p:spPr bwMode="auto">
          <a:xfrm>
            <a:off x="0" y="5938838"/>
            <a:ext cx="9140825" cy="919162"/>
          </a:xfrm>
          <a:prstGeom prst="rect">
            <a:avLst/>
          </a:prstGeom>
          <a:noFill/>
          <a:ln w="9525">
            <a:noFill/>
            <a:miter lim="800000"/>
            <a:headEnd/>
            <a:tailEnd/>
          </a:ln>
        </p:spPr>
      </p:pic>
      <p:sp>
        <p:nvSpPr>
          <p:cNvPr id="1027" name="Rectangle 16"/>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8" name="Rectangle 17"/>
          <p:cNvSpPr>
            <a:spLocks noGrp="1" noChangeArrowheads="1"/>
          </p:cNvSpPr>
          <p:nvPr>
            <p:ph type="body" idx="1"/>
          </p:nvPr>
        </p:nvSpPr>
        <p:spPr bwMode="auto">
          <a:xfrm>
            <a:off x="685800" y="1981200"/>
            <a:ext cx="7772400" cy="381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1891362331"/>
      </p:ext>
    </p:extLst>
  </p:cSld>
  <p:clrMap bg1="lt1" tx1="dk1" bg2="lt2" tx2="dk2" accent1="accent1" accent2="accent2" accent3="accent3" accent4="accent4" accent5="accent5" accent6="accent6" hlink="hlink" folHlink="folHlink"/>
  <p:sldLayoutIdLst>
    <p:sldLayoutId id="2147484269" r:id="rId1"/>
    <p:sldLayoutId id="2147484270" r:id="rId2"/>
    <p:sldLayoutId id="2147484271" r:id="rId3"/>
    <p:sldLayoutId id="2147484272" r:id="rId4"/>
    <p:sldLayoutId id="2147484273" r:id="rId5"/>
    <p:sldLayoutId id="2147484274" r:id="rId6"/>
    <p:sldLayoutId id="2147484275" r:id="rId7"/>
  </p:sldLayoutIdLst>
  <p:hf hdr="0" ftr="0" dt="0"/>
  <p:txStyles>
    <p:titleStyle>
      <a:lvl1pPr algn="l" rtl="0" fontAlgn="base">
        <a:spcBef>
          <a:spcPct val="0"/>
        </a:spcBef>
        <a:spcAft>
          <a:spcPct val="0"/>
        </a:spcAft>
        <a:defRPr sz="3600" b="1" i="0" u="none">
          <a:solidFill>
            <a:srgbClr val="000099"/>
          </a:solidFill>
          <a:latin typeface="+mj-lt"/>
          <a:ea typeface="MS PGothic" pitchFamily="34" charset="-128"/>
          <a:cs typeface="+mj-cs"/>
        </a:defRPr>
      </a:lvl1pPr>
      <a:lvl2pPr algn="l" rtl="0" fontAlgn="base">
        <a:spcBef>
          <a:spcPct val="0"/>
        </a:spcBef>
        <a:spcAft>
          <a:spcPct val="0"/>
        </a:spcAft>
        <a:defRPr sz="3600" b="1">
          <a:solidFill>
            <a:schemeClr val="tx2"/>
          </a:solidFill>
          <a:latin typeface="Arial" charset="0"/>
          <a:ea typeface="MS PGothic" pitchFamily="34" charset="-128"/>
        </a:defRPr>
      </a:lvl2pPr>
      <a:lvl3pPr algn="l" rtl="0" fontAlgn="base">
        <a:spcBef>
          <a:spcPct val="0"/>
        </a:spcBef>
        <a:spcAft>
          <a:spcPct val="0"/>
        </a:spcAft>
        <a:defRPr sz="3600" b="1">
          <a:solidFill>
            <a:schemeClr val="tx2"/>
          </a:solidFill>
          <a:latin typeface="Arial" charset="0"/>
          <a:ea typeface="MS PGothic" pitchFamily="34" charset="-128"/>
        </a:defRPr>
      </a:lvl3pPr>
      <a:lvl4pPr algn="l" rtl="0" fontAlgn="base">
        <a:spcBef>
          <a:spcPct val="0"/>
        </a:spcBef>
        <a:spcAft>
          <a:spcPct val="0"/>
        </a:spcAft>
        <a:defRPr sz="3600" b="1">
          <a:solidFill>
            <a:schemeClr val="tx2"/>
          </a:solidFill>
          <a:latin typeface="Arial" charset="0"/>
          <a:ea typeface="MS PGothic" pitchFamily="34" charset="-128"/>
        </a:defRPr>
      </a:lvl4pPr>
      <a:lvl5pPr algn="l" rtl="0" fontAlgn="base">
        <a:spcBef>
          <a:spcPct val="0"/>
        </a:spcBef>
        <a:spcAft>
          <a:spcPct val="0"/>
        </a:spcAft>
        <a:defRPr sz="3600" b="1">
          <a:solidFill>
            <a:schemeClr val="tx2"/>
          </a:solidFill>
          <a:latin typeface="Arial" charset="0"/>
          <a:ea typeface="MS PGothic" pitchFamily="34" charset="-128"/>
        </a:defRPr>
      </a:lvl5pPr>
      <a:lvl6pPr marL="457200" algn="l" rtl="0" eaLnBrk="1" fontAlgn="base" hangingPunct="1">
        <a:spcBef>
          <a:spcPct val="0"/>
        </a:spcBef>
        <a:spcAft>
          <a:spcPct val="0"/>
        </a:spcAft>
        <a:defRPr sz="3600" b="1">
          <a:solidFill>
            <a:schemeClr val="tx2"/>
          </a:solidFill>
          <a:latin typeface="Arial" charset="0"/>
        </a:defRPr>
      </a:lvl6pPr>
      <a:lvl7pPr marL="914400" algn="l" rtl="0" eaLnBrk="1" fontAlgn="base" hangingPunct="1">
        <a:spcBef>
          <a:spcPct val="0"/>
        </a:spcBef>
        <a:spcAft>
          <a:spcPct val="0"/>
        </a:spcAft>
        <a:defRPr sz="3600" b="1">
          <a:solidFill>
            <a:schemeClr val="tx2"/>
          </a:solidFill>
          <a:latin typeface="Arial" charset="0"/>
        </a:defRPr>
      </a:lvl7pPr>
      <a:lvl8pPr marL="1371600" algn="l" rtl="0" eaLnBrk="1" fontAlgn="base" hangingPunct="1">
        <a:spcBef>
          <a:spcPct val="0"/>
        </a:spcBef>
        <a:spcAft>
          <a:spcPct val="0"/>
        </a:spcAft>
        <a:defRPr sz="3600" b="1">
          <a:solidFill>
            <a:schemeClr val="tx2"/>
          </a:solidFill>
          <a:latin typeface="Arial" charset="0"/>
        </a:defRPr>
      </a:lvl8pPr>
      <a:lvl9pPr marL="1828800" algn="l" rtl="0" eaLnBrk="1" fontAlgn="base" hangingPunct="1">
        <a:spcBef>
          <a:spcPct val="0"/>
        </a:spcBef>
        <a:spcAft>
          <a:spcPct val="0"/>
        </a:spcAft>
        <a:defRPr sz="3600" b="1">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S PGothic" pitchFamily="34" charset="-128"/>
          <a:cs typeface="+mn-cs"/>
        </a:defRPr>
      </a:lvl1pPr>
      <a:lvl2pPr marL="742950" indent="-285750" algn="l" rtl="0" fontAlgn="base">
        <a:spcBef>
          <a:spcPct val="20000"/>
        </a:spcBef>
        <a:spcAft>
          <a:spcPct val="0"/>
        </a:spcAft>
        <a:defRPr sz="2800">
          <a:solidFill>
            <a:schemeClr val="tx1"/>
          </a:solidFill>
          <a:latin typeface="+mn-lt"/>
          <a:ea typeface="MS PGothic" pitchFamily="34" charset="-128"/>
        </a:defRPr>
      </a:lvl2pPr>
      <a:lvl3pPr marL="1085850" indent="-228600" algn="l" rtl="0" fontAlgn="base">
        <a:spcBef>
          <a:spcPct val="20000"/>
        </a:spcBef>
        <a:spcAft>
          <a:spcPct val="0"/>
        </a:spcAft>
        <a:buChar char="•"/>
        <a:defRPr sz="2400">
          <a:solidFill>
            <a:schemeClr val="tx1"/>
          </a:solidFill>
          <a:latin typeface="+mn-lt"/>
          <a:ea typeface="MS PGothic" pitchFamily="34" charset="-128"/>
        </a:defRPr>
      </a:lvl3pPr>
      <a:lvl4pPr marL="1428750" indent="-228600" algn="l" rtl="0" fontAlgn="base">
        <a:spcBef>
          <a:spcPct val="20000"/>
        </a:spcBef>
        <a:spcAft>
          <a:spcPct val="0"/>
        </a:spcAft>
        <a:buChar char="–"/>
        <a:defRPr sz="2000">
          <a:solidFill>
            <a:schemeClr val="tx1"/>
          </a:solidFill>
          <a:latin typeface="+mn-lt"/>
          <a:ea typeface="MS PGothic" pitchFamily="34" charset="-128"/>
        </a:defRPr>
      </a:lvl4pPr>
      <a:lvl5pPr marL="1771650" indent="-228600" algn="l" rtl="0" fontAlgn="base">
        <a:spcBef>
          <a:spcPct val="20000"/>
        </a:spcBef>
        <a:spcAft>
          <a:spcPct val="0"/>
        </a:spcAft>
        <a:buChar char="»"/>
        <a:defRPr sz="2000">
          <a:solidFill>
            <a:schemeClr val="tx1"/>
          </a:solidFill>
          <a:latin typeface="+mn-lt"/>
          <a:ea typeface="MS PGothic" pitchFamily="34" charset="-128"/>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9.w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cdc.gov/steadi/pdf/STEADI-Assessment-TUG-508.pdf"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4.emf"/></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ECB9C2D1-A745-478B-B94D-9E582D111B45}"/>
              </a:ext>
            </a:extLst>
          </p:cNvPr>
          <p:cNvSpPr>
            <a:spLocks noGrp="1" noChangeArrowheads="1"/>
          </p:cNvSpPr>
          <p:nvPr>
            <p:ph type="title"/>
          </p:nvPr>
        </p:nvSpPr>
        <p:spPr>
          <a:xfrm>
            <a:off x="685800" y="1371600"/>
            <a:ext cx="7772400" cy="4953000"/>
          </a:xfrm>
        </p:spPr>
        <p:txBody>
          <a:bodyPr>
            <a:noAutofit/>
          </a:bodyPr>
          <a:lstStyle/>
          <a:p>
            <a:pPr algn="ctr" eaLnBrk="1" fontAlgn="auto" hangingPunct="1">
              <a:spcAft>
                <a:spcPts val="0"/>
              </a:spcAft>
              <a:defRPr/>
            </a:pPr>
            <a:r>
              <a:rPr lang="en-US" altLang="en-US" sz="4400" dirty="0"/>
              <a:t>Falls Risk and Prevention  in People with Intellectual and Developmental Disabilities (IDD)</a:t>
            </a:r>
            <a:br>
              <a:rPr lang="en-US" altLang="en-US" sz="5400" dirty="0">
                <a:solidFill>
                  <a:schemeClr val="tx1">
                    <a:lumMod val="75000"/>
                    <a:lumOff val="25000"/>
                  </a:schemeClr>
                </a:solidFill>
              </a:rPr>
            </a:br>
            <a:br>
              <a:rPr lang="en-US" altLang="en-US" sz="5400" dirty="0">
                <a:solidFill>
                  <a:schemeClr val="tx1">
                    <a:lumMod val="75000"/>
                    <a:lumOff val="25000"/>
                  </a:schemeClr>
                </a:solidFill>
              </a:rPr>
            </a:br>
            <a:r>
              <a:rPr lang="en-US" altLang="en-US" sz="2000" b="0" dirty="0">
                <a:solidFill>
                  <a:schemeClr val="tx1">
                    <a:lumMod val="75000"/>
                    <a:lumOff val="25000"/>
                  </a:schemeClr>
                </a:solidFill>
              </a:rPr>
              <a:t>Presented by the Massachusetts Department of Developmental Services (DDS) and the Center for Developmental Disabilities Evaluation and Research (CDDER), UMass Medical School</a:t>
            </a:r>
            <a:br>
              <a:rPr lang="en-US" altLang="en-US" sz="2000" dirty="0">
                <a:solidFill>
                  <a:schemeClr val="tx1">
                    <a:lumMod val="75000"/>
                    <a:lumOff val="25000"/>
                  </a:schemeClr>
                </a:solidFill>
              </a:rPr>
            </a:br>
            <a:endParaRPr lang="en-US" altLang="en-US" sz="5400" dirty="0">
              <a:solidFill>
                <a:schemeClr val="tx1">
                  <a:lumMod val="75000"/>
                  <a:lumOff val="2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1524000"/>
            <a:ext cx="6096000" cy="1371600"/>
          </a:xfrm>
        </p:spPr>
        <p:txBody>
          <a:bodyPr/>
          <a:lstStyle/>
          <a:p>
            <a:r>
              <a:rPr lang="en-US" sz="5400" dirty="0"/>
              <a:t>Falls Risk Factors</a:t>
            </a:r>
          </a:p>
        </p:txBody>
      </p:sp>
    </p:spTree>
    <p:extLst>
      <p:ext uri="{BB962C8B-B14F-4D97-AF65-F5344CB8AC3E}">
        <p14:creationId xmlns:p14="http://schemas.microsoft.com/office/powerpoint/2010/main" val="3028456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685800" y="609600"/>
            <a:ext cx="5181600" cy="1143000"/>
          </a:xfrm>
        </p:spPr>
        <p:txBody>
          <a:bodyPr/>
          <a:lstStyle/>
          <a:p>
            <a:pPr eaLnBrk="1" hangingPunct="1"/>
            <a:r>
              <a:rPr lang="en-US" altLang="en-US" b="1" dirty="0"/>
              <a:t>Why Falls Occur</a:t>
            </a:r>
            <a:endParaRPr lang="en-US" altLang="en-US" b="1" dirty="0">
              <a:latin typeface="Arial Black" pitchFamily="34" charset="0"/>
            </a:endParaRPr>
          </a:p>
        </p:txBody>
      </p:sp>
      <p:sp>
        <p:nvSpPr>
          <p:cNvPr id="13315" name="Rectangle 3"/>
          <p:cNvSpPr>
            <a:spLocks noGrp="1" noChangeArrowheads="1"/>
          </p:cNvSpPr>
          <p:nvPr>
            <p:ph type="body" idx="4294967295"/>
          </p:nvPr>
        </p:nvSpPr>
        <p:spPr/>
        <p:txBody>
          <a:bodyPr/>
          <a:lstStyle/>
          <a:p>
            <a:pPr marL="0" indent="0" eaLnBrk="1" hangingPunct="1">
              <a:lnSpc>
                <a:spcPct val="150000"/>
              </a:lnSpc>
              <a:buFontTx/>
              <a:buNone/>
            </a:pPr>
            <a:endParaRPr lang="en-US" altLang="en-US" i="1" dirty="0"/>
          </a:p>
          <a:p>
            <a:pPr marL="0" indent="0" eaLnBrk="1" hangingPunct="1">
              <a:lnSpc>
                <a:spcPct val="150000"/>
              </a:lnSpc>
              <a:buFontTx/>
              <a:buNone/>
            </a:pPr>
            <a:r>
              <a:rPr lang="en-US" altLang="en-US" dirty="0"/>
              <a:t>Falls are caused by a combination of internal  (intrinsic) AND external (extrinsic) risk factors.</a:t>
            </a:r>
          </a:p>
          <a:p>
            <a:pPr marL="0" indent="0" eaLnBrk="1" hangingPunct="1">
              <a:buFontTx/>
              <a:buNone/>
            </a:pPr>
            <a:endParaRPr lang="en-US" altLang="en-US" b="1" i="1" dirty="0"/>
          </a:p>
        </p:txBody>
      </p:sp>
      <p:pic>
        <p:nvPicPr>
          <p:cNvPr id="13316" name="Picture 5" descr="C:\Documents and Settings\noblettc\Local Settings\Temporary Internet Files\Content.IE5\KOFMGWJT\MC90015194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1447800"/>
            <a:ext cx="266700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14" descr="C:\Documents and Settings\noblettc\Local Settings\Temporary Internet Files\Content.IE5\KOFMGWJT\MC90035154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8150" y="3810000"/>
            <a:ext cx="182245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3568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990600"/>
          </a:xfrm>
        </p:spPr>
        <p:txBody>
          <a:bodyPr/>
          <a:lstStyle/>
          <a:p>
            <a:r>
              <a:rPr lang="en-US" dirty="0"/>
              <a:t>Internal Falls Risk Factors</a:t>
            </a:r>
          </a:p>
        </p:txBody>
      </p:sp>
      <p:sp>
        <p:nvSpPr>
          <p:cNvPr id="3" name="Content Placeholder 2"/>
          <p:cNvSpPr>
            <a:spLocks noGrp="1"/>
          </p:cNvSpPr>
          <p:nvPr>
            <p:ph idx="1"/>
          </p:nvPr>
        </p:nvSpPr>
        <p:spPr>
          <a:xfrm>
            <a:off x="838200" y="1143000"/>
            <a:ext cx="7772400" cy="5105400"/>
          </a:xfrm>
        </p:spPr>
        <p:txBody>
          <a:bodyPr/>
          <a:lstStyle/>
          <a:p>
            <a:pPr eaLnBrk="1" hangingPunct="1">
              <a:lnSpc>
                <a:spcPct val="80000"/>
              </a:lnSpc>
              <a:spcAft>
                <a:spcPts val="600"/>
              </a:spcAft>
              <a:buSzPct val="70000"/>
              <a:buFont typeface="Wingdings" panose="05000000000000000000" pitchFamily="2" charset="2"/>
              <a:buChar char="§"/>
            </a:pPr>
            <a:r>
              <a:rPr lang="en-US" altLang="en-US" sz="2600" dirty="0">
                <a:solidFill>
                  <a:schemeClr val="tx1">
                    <a:lumMod val="75000"/>
                    <a:lumOff val="25000"/>
                  </a:schemeClr>
                </a:solidFill>
              </a:rPr>
              <a:t>Previous Falls</a:t>
            </a:r>
          </a:p>
          <a:p>
            <a:pPr eaLnBrk="1" hangingPunct="1">
              <a:lnSpc>
                <a:spcPct val="80000"/>
              </a:lnSpc>
              <a:spcAft>
                <a:spcPts val="600"/>
              </a:spcAft>
              <a:buSzPct val="70000"/>
              <a:buFont typeface="Wingdings" panose="05000000000000000000" pitchFamily="2" charset="2"/>
              <a:buChar char="§"/>
            </a:pPr>
            <a:r>
              <a:rPr lang="en-US" altLang="en-US" sz="2600" dirty="0">
                <a:solidFill>
                  <a:schemeClr val="tx1">
                    <a:lumMod val="75000"/>
                    <a:lumOff val="25000"/>
                  </a:schemeClr>
                </a:solidFill>
              </a:rPr>
              <a:t>Poor eyesight or vision loss</a:t>
            </a:r>
          </a:p>
          <a:p>
            <a:pPr eaLnBrk="1" hangingPunct="1">
              <a:lnSpc>
                <a:spcPct val="80000"/>
              </a:lnSpc>
              <a:spcAft>
                <a:spcPts val="600"/>
              </a:spcAft>
              <a:buSzPct val="70000"/>
              <a:buFont typeface="Wingdings" panose="05000000000000000000" pitchFamily="2" charset="2"/>
              <a:buChar char="§"/>
            </a:pPr>
            <a:r>
              <a:rPr lang="en-US" altLang="en-US" sz="2600" dirty="0">
                <a:solidFill>
                  <a:schemeClr val="tx1">
                    <a:lumMod val="75000"/>
                    <a:lumOff val="25000"/>
                  </a:schemeClr>
                </a:solidFill>
              </a:rPr>
              <a:t>Weak muscle strength</a:t>
            </a:r>
          </a:p>
          <a:p>
            <a:pPr eaLnBrk="1" hangingPunct="1">
              <a:lnSpc>
                <a:spcPct val="80000"/>
              </a:lnSpc>
              <a:spcAft>
                <a:spcPts val="600"/>
              </a:spcAft>
              <a:buSzPct val="70000"/>
              <a:buFont typeface="Wingdings" panose="05000000000000000000" pitchFamily="2" charset="2"/>
              <a:buChar char="§"/>
            </a:pPr>
            <a:r>
              <a:rPr lang="en-US" altLang="en-US" sz="2600" dirty="0">
                <a:solidFill>
                  <a:schemeClr val="tx1">
                    <a:lumMod val="75000"/>
                    <a:lumOff val="25000"/>
                  </a:schemeClr>
                </a:solidFill>
              </a:rPr>
              <a:t>Weak or unstable balance </a:t>
            </a:r>
          </a:p>
          <a:p>
            <a:pPr eaLnBrk="1" hangingPunct="1">
              <a:lnSpc>
                <a:spcPct val="80000"/>
              </a:lnSpc>
              <a:spcAft>
                <a:spcPts val="600"/>
              </a:spcAft>
              <a:buSzPct val="70000"/>
              <a:buFont typeface="Wingdings" panose="05000000000000000000" pitchFamily="2" charset="2"/>
              <a:buChar char="§"/>
            </a:pPr>
            <a:r>
              <a:rPr lang="en-US" altLang="en-US" sz="2600" dirty="0">
                <a:solidFill>
                  <a:schemeClr val="tx1">
                    <a:lumMod val="75000"/>
                    <a:lumOff val="25000"/>
                  </a:schemeClr>
                </a:solidFill>
              </a:rPr>
              <a:t>Unsteady gait (walking)</a:t>
            </a:r>
          </a:p>
          <a:p>
            <a:pPr eaLnBrk="1" hangingPunct="1">
              <a:lnSpc>
                <a:spcPct val="80000"/>
              </a:lnSpc>
              <a:spcAft>
                <a:spcPts val="600"/>
              </a:spcAft>
              <a:buSzPct val="70000"/>
              <a:buFont typeface="Wingdings" panose="05000000000000000000" pitchFamily="2" charset="2"/>
              <a:buChar char="§"/>
            </a:pPr>
            <a:r>
              <a:rPr lang="en-US" altLang="en-US" sz="2600" dirty="0">
                <a:solidFill>
                  <a:schemeClr val="tx1">
                    <a:lumMod val="75000"/>
                    <a:lumOff val="25000"/>
                  </a:schemeClr>
                </a:solidFill>
              </a:rPr>
              <a:t>Elimination problems </a:t>
            </a:r>
          </a:p>
          <a:p>
            <a:pPr eaLnBrk="1" hangingPunct="1">
              <a:lnSpc>
                <a:spcPct val="80000"/>
              </a:lnSpc>
              <a:spcAft>
                <a:spcPts val="600"/>
              </a:spcAft>
              <a:buSzPct val="70000"/>
              <a:buFont typeface="Wingdings" panose="05000000000000000000" pitchFamily="2" charset="2"/>
              <a:buChar char="§"/>
            </a:pPr>
            <a:r>
              <a:rPr lang="en-US" altLang="en-US" sz="2600" dirty="0">
                <a:solidFill>
                  <a:schemeClr val="tx1">
                    <a:lumMod val="75000"/>
                    <a:lumOff val="25000"/>
                  </a:schemeClr>
                </a:solidFill>
              </a:rPr>
              <a:t>Cognitive Impairments</a:t>
            </a:r>
          </a:p>
          <a:p>
            <a:pPr eaLnBrk="1" hangingPunct="1">
              <a:lnSpc>
                <a:spcPct val="80000"/>
              </a:lnSpc>
              <a:spcAft>
                <a:spcPts val="600"/>
              </a:spcAft>
              <a:buSzPct val="70000"/>
              <a:buFont typeface="Wingdings" panose="05000000000000000000" pitchFamily="2" charset="2"/>
              <a:buChar char="§"/>
            </a:pPr>
            <a:r>
              <a:rPr lang="en-US" altLang="en-US" sz="2600" dirty="0">
                <a:solidFill>
                  <a:schemeClr val="tx1">
                    <a:lumMod val="75000"/>
                    <a:lumOff val="25000"/>
                  </a:schemeClr>
                </a:solidFill>
              </a:rPr>
              <a:t>Medication</a:t>
            </a:r>
          </a:p>
          <a:p>
            <a:pPr marL="0" indent="0" eaLnBrk="1" hangingPunct="1">
              <a:lnSpc>
                <a:spcPct val="80000"/>
              </a:lnSpc>
              <a:spcAft>
                <a:spcPts val="600"/>
              </a:spcAft>
              <a:buSzPct val="70000"/>
              <a:buNone/>
            </a:pPr>
            <a:endParaRPr lang="en-US" altLang="en-US" sz="2600" dirty="0">
              <a:solidFill>
                <a:schemeClr val="tx1">
                  <a:lumMod val="75000"/>
                  <a:lumOff val="25000"/>
                </a:schemeClr>
              </a:solidFill>
            </a:endParaRPr>
          </a:p>
          <a:p>
            <a:pPr eaLnBrk="1" hangingPunct="1">
              <a:lnSpc>
                <a:spcPct val="80000"/>
              </a:lnSpc>
              <a:spcAft>
                <a:spcPts val="1200"/>
              </a:spcAft>
            </a:pPr>
            <a:endParaRPr lang="en-US" altLang="en-US" sz="2800" dirty="0"/>
          </a:p>
          <a:p>
            <a:pPr marL="0" indent="0" eaLnBrk="1" hangingPunct="1">
              <a:lnSpc>
                <a:spcPct val="80000"/>
              </a:lnSpc>
              <a:buNone/>
            </a:pPr>
            <a:endParaRPr lang="en-US" dirty="0"/>
          </a:p>
        </p:txBody>
      </p:sp>
      <p:grpSp>
        <p:nvGrpSpPr>
          <p:cNvPr id="8" name="Group 7">
            <a:extLst>
              <a:ext uri="{FF2B5EF4-FFF2-40B4-BE49-F238E27FC236}">
                <a16:creationId xmlns:a16="http://schemas.microsoft.com/office/drawing/2014/main" id="{670C75EC-96BC-428F-99C4-A99D6DC43FD8}"/>
              </a:ext>
            </a:extLst>
          </p:cNvPr>
          <p:cNvGrpSpPr/>
          <p:nvPr/>
        </p:nvGrpSpPr>
        <p:grpSpPr>
          <a:xfrm>
            <a:off x="304800" y="4800600"/>
            <a:ext cx="8153400" cy="1066801"/>
            <a:chOff x="304800" y="4724399"/>
            <a:chExt cx="8153400" cy="1066801"/>
          </a:xfrm>
        </p:grpSpPr>
        <p:sp>
          <p:nvSpPr>
            <p:cNvPr id="6" name="Rectangle 1">
              <a:extLst>
                <a:ext uri="{FF2B5EF4-FFF2-40B4-BE49-F238E27FC236}">
                  <a16:creationId xmlns:a16="http://schemas.microsoft.com/office/drawing/2014/main" id="{4880CDA2-F3FD-4FCC-8EDF-614D5A5FF943}"/>
                </a:ext>
              </a:extLst>
            </p:cNvPr>
            <p:cNvSpPr>
              <a:spLocks noChangeArrowheads="1"/>
            </p:cNvSpPr>
            <p:nvPr/>
          </p:nvSpPr>
          <p:spPr bwMode="auto">
            <a:xfrm>
              <a:off x="304800" y="4724400"/>
              <a:ext cx="8153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aseline="-25000">
                  <a:solidFill>
                    <a:schemeClr val="tx1"/>
                  </a:solidFill>
                  <a:latin typeface="Times" panose="02020603050405020304" pitchFamily="18" charset="0"/>
                </a:defRPr>
              </a:lvl1pPr>
              <a:lvl2pPr marL="742950" indent="-285750">
                <a:defRPr sz="2400" baseline="-25000">
                  <a:solidFill>
                    <a:schemeClr val="tx1"/>
                  </a:solidFill>
                  <a:latin typeface="Times" panose="02020603050405020304" pitchFamily="18" charset="0"/>
                </a:defRPr>
              </a:lvl2pPr>
              <a:lvl3pPr marL="1143000" indent="-228600">
                <a:defRPr sz="2400" baseline="-25000">
                  <a:solidFill>
                    <a:schemeClr val="tx1"/>
                  </a:solidFill>
                  <a:latin typeface="Times" panose="02020603050405020304" pitchFamily="18" charset="0"/>
                </a:defRPr>
              </a:lvl3pPr>
              <a:lvl4pPr marL="1600200" indent="-228600">
                <a:defRPr sz="2400" baseline="-25000">
                  <a:solidFill>
                    <a:schemeClr val="tx1"/>
                  </a:solidFill>
                  <a:latin typeface="Times" panose="02020603050405020304" pitchFamily="18" charset="0"/>
                </a:defRPr>
              </a:lvl4pPr>
              <a:lvl5pPr marL="2057400" indent="-228600">
                <a:defRPr sz="2400" baseline="-25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panose="02020603050405020304" pitchFamily="18" charset="0"/>
                </a:defRPr>
              </a:lvl9pPr>
            </a:lstStyle>
            <a:p>
              <a:pPr marL="0" indent="0" algn="ctr" eaLnBrk="1" hangingPunct="1">
                <a:spcAft>
                  <a:spcPts val="0"/>
                </a:spcAft>
                <a:buNone/>
              </a:pPr>
              <a:r>
                <a:rPr lang="en-US" sz="3600" b="1" dirty="0">
                  <a:solidFill>
                    <a:srgbClr val="000099"/>
                  </a:solidFill>
                </a:rPr>
                <a:t>**The greater the number of risk factors, </a:t>
              </a:r>
            </a:p>
            <a:p>
              <a:pPr marL="0" indent="0" algn="ctr" eaLnBrk="1" hangingPunct="1">
                <a:spcAft>
                  <a:spcPts val="0"/>
                </a:spcAft>
                <a:buNone/>
              </a:pPr>
              <a:r>
                <a:rPr lang="en-US" sz="3600" b="1" dirty="0">
                  <a:solidFill>
                    <a:srgbClr val="000099"/>
                  </a:solidFill>
                </a:rPr>
                <a:t>the greater the falls risk**</a:t>
              </a:r>
            </a:p>
          </p:txBody>
        </p:sp>
        <p:sp>
          <p:nvSpPr>
            <p:cNvPr id="7" name="Oval 6">
              <a:extLst>
                <a:ext uri="{FF2B5EF4-FFF2-40B4-BE49-F238E27FC236}">
                  <a16:creationId xmlns:a16="http://schemas.microsoft.com/office/drawing/2014/main" id="{C15AF747-1B44-4421-A5BD-F2483673D62C}"/>
                </a:ext>
              </a:extLst>
            </p:cNvPr>
            <p:cNvSpPr/>
            <p:nvPr/>
          </p:nvSpPr>
          <p:spPr>
            <a:xfrm>
              <a:off x="685800" y="4724399"/>
              <a:ext cx="7315200" cy="106680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659250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42900"/>
            <a:ext cx="7772400" cy="1143000"/>
          </a:xfrm>
        </p:spPr>
        <p:txBody>
          <a:bodyPr/>
          <a:lstStyle/>
          <a:p>
            <a:r>
              <a:rPr lang="en-US" dirty="0"/>
              <a:t>Other Fall Risk Factors</a:t>
            </a:r>
          </a:p>
        </p:txBody>
      </p:sp>
      <p:sp>
        <p:nvSpPr>
          <p:cNvPr id="3" name="Content Placeholder 2"/>
          <p:cNvSpPr>
            <a:spLocks noGrp="1"/>
          </p:cNvSpPr>
          <p:nvPr>
            <p:ph idx="1"/>
          </p:nvPr>
        </p:nvSpPr>
        <p:spPr>
          <a:xfrm>
            <a:off x="685800" y="1600200"/>
            <a:ext cx="4876800" cy="3048000"/>
          </a:xfrm>
        </p:spPr>
        <p:txBody>
          <a:bodyPr/>
          <a:lstStyle/>
          <a:p>
            <a:pPr>
              <a:buSzPct val="70000"/>
              <a:buFont typeface="Wingdings" panose="05000000000000000000" pitchFamily="2" charset="2"/>
              <a:buChar char="§"/>
            </a:pPr>
            <a:r>
              <a:rPr lang="en-US" sz="2600" dirty="0"/>
              <a:t>Dizziness</a:t>
            </a:r>
          </a:p>
          <a:p>
            <a:pPr>
              <a:buSzPct val="70000"/>
              <a:buFont typeface="Wingdings" panose="05000000000000000000" pitchFamily="2" charset="2"/>
              <a:buChar char="§"/>
            </a:pPr>
            <a:r>
              <a:rPr lang="en-US" sz="2600" dirty="0"/>
              <a:t>Low blood pressure</a:t>
            </a:r>
          </a:p>
          <a:p>
            <a:pPr>
              <a:buSzPct val="70000"/>
              <a:buFont typeface="Wingdings" panose="05000000000000000000" pitchFamily="2" charset="2"/>
              <a:buChar char="§"/>
            </a:pPr>
            <a:r>
              <a:rPr lang="en-US" sz="2600" dirty="0"/>
              <a:t>Fatigue</a:t>
            </a:r>
          </a:p>
          <a:p>
            <a:pPr>
              <a:buSzPct val="70000"/>
              <a:buFont typeface="Wingdings" panose="05000000000000000000" pitchFamily="2" charset="2"/>
              <a:buChar char="§"/>
            </a:pPr>
            <a:r>
              <a:rPr lang="en-US" sz="2600" dirty="0"/>
              <a:t>Delirium (sudden confusion)</a:t>
            </a:r>
          </a:p>
          <a:p>
            <a:pPr>
              <a:buSzPct val="70000"/>
              <a:buFont typeface="Wingdings" panose="05000000000000000000" pitchFamily="2" charset="2"/>
              <a:buChar char="§"/>
            </a:pPr>
            <a:r>
              <a:rPr lang="en-US" sz="2600" dirty="0"/>
              <a:t>Dehydration</a:t>
            </a:r>
          </a:p>
          <a:p>
            <a:pPr>
              <a:buSzPct val="70000"/>
              <a:buFont typeface="Wingdings" panose="05000000000000000000" pitchFamily="2" charset="2"/>
              <a:buChar char="§"/>
            </a:pPr>
            <a:r>
              <a:rPr lang="en-US" sz="2600" dirty="0"/>
              <a:t>Urinary Tract Infections</a:t>
            </a:r>
          </a:p>
        </p:txBody>
      </p:sp>
      <p:sp>
        <p:nvSpPr>
          <p:cNvPr id="5" name="TextBox 4"/>
          <p:cNvSpPr txBox="1"/>
          <p:nvPr/>
        </p:nvSpPr>
        <p:spPr>
          <a:xfrm>
            <a:off x="5791200" y="1752600"/>
            <a:ext cx="3048000" cy="2800767"/>
          </a:xfrm>
          <a:prstGeom prst="rect">
            <a:avLst/>
          </a:prstGeom>
          <a:noFill/>
          <a:ln w="19050">
            <a:solidFill>
              <a:srgbClr val="000099"/>
            </a:solidFill>
          </a:ln>
        </p:spPr>
        <p:txBody>
          <a:bodyPr wrap="square" rtlCol="0">
            <a:spAutoFit/>
          </a:bodyPr>
          <a:lstStyle/>
          <a:p>
            <a:r>
              <a:rPr lang="en-US" sz="2800" b="1" dirty="0">
                <a:solidFill>
                  <a:srgbClr val="000099"/>
                </a:solidFill>
              </a:rPr>
              <a:t>Low Blood Pressure:</a:t>
            </a:r>
          </a:p>
          <a:p>
            <a:pPr marL="457200"/>
            <a:endParaRPr lang="en-US" sz="2800" dirty="0"/>
          </a:p>
          <a:p>
            <a:r>
              <a:rPr lang="en-US" sz="2600" dirty="0">
                <a:latin typeface="+mn-lt"/>
              </a:rPr>
              <a:t>- Dizziness can be in place for as long as 25 – 30 minutes after moving from lying or sitting to standing</a:t>
            </a:r>
          </a:p>
          <a:p>
            <a:pPr marL="457200" indent="-457200">
              <a:buFont typeface="Wingdings" panose="05000000000000000000" pitchFamily="2" charset="2"/>
              <a:buChar char="§"/>
            </a:pPr>
            <a:endParaRPr lang="en-US" sz="2600" dirty="0">
              <a:latin typeface="+mn-lt"/>
            </a:endParaRPr>
          </a:p>
          <a:p>
            <a:r>
              <a:rPr lang="en-US" sz="2600" dirty="0">
                <a:latin typeface="+mn-lt"/>
              </a:rPr>
              <a:t>- In nursing homes, most falls happen after a meal</a:t>
            </a:r>
          </a:p>
          <a:p>
            <a:endParaRPr lang="en-US" sz="2600" dirty="0">
              <a:latin typeface="+mn-lt"/>
            </a:endParaRPr>
          </a:p>
        </p:txBody>
      </p:sp>
    </p:spTree>
    <p:extLst>
      <p:ext uri="{BB962C8B-B14F-4D97-AF65-F5344CB8AC3E}">
        <p14:creationId xmlns:p14="http://schemas.microsoft.com/office/powerpoint/2010/main" val="385906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Associated Conditions</a:t>
            </a:r>
          </a:p>
        </p:txBody>
      </p:sp>
      <p:sp>
        <p:nvSpPr>
          <p:cNvPr id="3" name="Content Placeholder 2"/>
          <p:cNvSpPr>
            <a:spLocks noGrp="1"/>
          </p:cNvSpPr>
          <p:nvPr>
            <p:ph idx="1"/>
          </p:nvPr>
        </p:nvSpPr>
        <p:spPr/>
        <p:txBody>
          <a:bodyPr/>
          <a:lstStyle/>
          <a:p>
            <a:pPr eaLnBrk="1" hangingPunct="1">
              <a:lnSpc>
                <a:spcPct val="90000"/>
              </a:lnSpc>
              <a:spcAft>
                <a:spcPts val="1200"/>
              </a:spcAft>
              <a:buSzPct val="70000"/>
              <a:buFont typeface="Wingdings" panose="05000000000000000000" pitchFamily="2" charset="2"/>
              <a:buChar char="§"/>
            </a:pPr>
            <a:r>
              <a:rPr lang="en-US" altLang="en-US" sz="2600" dirty="0"/>
              <a:t>Seizure or other neurological disorders</a:t>
            </a:r>
          </a:p>
          <a:p>
            <a:pPr eaLnBrk="1" hangingPunct="1">
              <a:lnSpc>
                <a:spcPct val="90000"/>
              </a:lnSpc>
              <a:spcAft>
                <a:spcPts val="1200"/>
              </a:spcAft>
              <a:buSzPct val="70000"/>
              <a:buFont typeface="Wingdings" panose="05000000000000000000" pitchFamily="2" charset="2"/>
              <a:buChar char="§"/>
            </a:pPr>
            <a:r>
              <a:rPr lang="en-US" altLang="en-US" sz="2600" dirty="0"/>
              <a:t>Aggressive behaviors</a:t>
            </a:r>
          </a:p>
          <a:p>
            <a:pPr eaLnBrk="1" hangingPunct="1">
              <a:lnSpc>
                <a:spcPct val="90000"/>
              </a:lnSpc>
              <a:spcAft>
                <a:spcPts val="1200"/>
              </a:spcAft>
              <a:buSzPct val="70000"/>
              <a:buFont typeface="Wingdings" panose="05000000000000000000" pitchFamily="2" charset="2"/>
              <a:buChar char="§"/>
            </a:pPr>
            <a:r>
              <a:rPr lang="en-US" altLang="en-US" sz="2600" dirty="0"/>
              <a:t>Impaired ambulation or mobility   </a:t>
            </a:r>
          </a:p>
          <a:p>
            <a:pPr eaLnBrk="1" hangingPunct="1">
              <a:lnSpc>
                <a:spcPct val="90000"/>
              </a:lnSpc>
              <a:spcAft>
                <a:spcPts val="1200"/>
              </a:spcAft>
              <a:buSzPct val="70000"/>
              <a:buFont typeface="Wingdings" panose="05000000000000000000" pitchFamily="2" charset="2"/>
              <a:buChar char="§"/>
            </a:pPr>
            <a:r>
              <a:rPr lang="en-US" altLang="en-US" sz="2600" dirty="0"/>
              <a:t>Osteoporosis (fracture risk)</a:t>
            </a:r>
          </a:p>
        </p:txBody>
      </p:sp>
    </p:spTree>
    <p:extLst>
      <p:ext uri="{BB962C8B-B14F-4D97-AF65-F5344CB8AC3E}">
        <p14:creationId xmlns:p14="http://schemas.microsoft.com/office/powerpoint/2010/main" val="435447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r>
              <a:rPr lang="en-US" dirty="0"/>
              <a:t>Medication Use</a:t>
            </a:r>
          </a:p>
        </p:txBody>
      </p:sp>
      <p:sp>
        <p:nvSpPr>
          <p:cNvPr id="3" name="Content Placeholder 2"/>
          <p:cNvSpPr>
            <a:spLocks noGrp="1"/>
          </p:cNvSpPr>
          <p:nvPr>
            <p:ph idx="1"/>
          </p:nvPr>
        </p:nvSpPr>
        <p:spPr>
          <a:xfrm>
            <a:off x="685800" y="1524000"/>
            <a:ext cx="7772400" cy="3733800"/>
          </a:xfrm>
        </p:spPr>
        <p:txBody>
          <a:bodyPr/>
          <a:lstStyle/>
          <a:p>
            <a:pPr eaLnBrk="1" hangingPunct="1">
              <a:buSzPct val="70000"/>
              <a:buFont typeface="Wingdings" panose="05000000000000000000" pitchFamily="2" charset="2"/>
              <a:buChar char="§"/>
            </a:pPr>
            <a:r>
              <a:rPr lang="en-US" altLang="en-US" sz="2600" dirty="0"/>
              <a:t>Common side effects like dizziness, confusion, fatigue, and sleepiness can affect a person's fall risk</a:t>
            </a:r>
          </a:p>
          <a:p>
            <a:pPr>
              <a:buSzPct val="70000"/>
              <a:buFont typeface="Wingdings" panose="05000000000000000000" pitchFamily="2" charset="2"/>
              <a:buChar char="§"/>
            </a:pPr>
            <a:r>
              <a:rPr lang="en-US" altLang="en-US" sz="2600" dirty="0"/>
              <a:t>Anti-seizure, psychotropic and antidepressants are most likely to cause this fall risk</a:t>
            </a:r>
          </a:p>
          <a:p>
            <a:pPr>
              <a:buSzPct val="70000"/>
              <a:buFont typeface="Wingdings" panose="05000000000000000000" pitchFamily="2" charset="2"/>
              <a:buChar char="§"/>
            </a:pPr>
            <a:r>
              <a:rPr lang="en-US" altLang="en-US" sz="2600" dirty="0"/>
              <a:t>New drugs can cause new interactions</a:t>
            </a:r>
          </a:p>
          <a:p>
            <a:pPr>
              <a:buSzPct val="70000"/>
              <a:buFont typeface="Wingdings" panose="05000000000000000000" pitchFamily="2" charset="2"/>
              <a:buChar char="§"/>
            </a:pPr>
            <a:r>
              <a:rPr lang="en-US" altLang="en-US" sz="2600" dirty="0"/>
              <a:t>Check your handout</a:t>
            </a:r>
          </a:p>
          <a:p>
            <a:pPr marL="0" indent="0" eaLnBrk="1" hangingPunct="1">
              <a:lnSpc>
                <a:spcPct val="80000"/>
              </a:lnSpc>
              <a:buNone/>
            </a:pPr>
            <a:endParaRPr lang="en-US" sz="2800" b="1" dirty="0"/>
          </a:p>
        </p:txBody>
      </p:sp>
    </p:spTree>
    <p:extLst>
      <p:ext uri="{BB962C8B-B14F-4D97-AF65-F5344CB8AC3E}">
        <p14:creationId xmlns:p14="http://schemas.microsoft.com/office/powerpoint/2010/main" val="34650040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450FC98E-9906-455A-BCBC-71FA7B5CAA7E}"/>
              </a:ext>
            </a:extLst>
          </p:cNvPr>
          <p:cNvSpPr>
            <a:spLocks noGrp="1" noChangeArrowheads="1"/>
          </p:cNvSpPr>
          <p:nvPr>
            <p:ph type="title"/>
          </p:nvPr>
        </p:nvSpPr>
        <p:spPr>
          <a:xfrm>
            <a:off x="822325" y="76200"/>
            <a:ext cx="3749675" cy="1016000"/>
          </a:xfrm>
        </p:spPr>
        <p:txBody>
          <a:bodyPr/>
          <a:lstStyle/>
          <a:p>
            <a:pPr eaLnBrk="1" fontAlgn="auto" hangingPunct="1">
              <a:spcAft>
                <a:spcPts val="0"/>
              </a:spcAft>
              <a:defRPr/>
            </a:pPr>
            <a:r>
              <a:rPr lang="en-US" altLang="en-US" dirty="0"/>
              <a:t>Vision Loss </a:t>
            </a:r>
          </a:p>
        </p:txBody>
      </p:sp>
      <p:sp>
        <p:nvSpPr>
          <p:cNvPr id="41987" name="Content Placeholder 2">
            <a:extLst>
              <a:ext uri="{FF2B5EF4-FFF2-40B4-BE49-F238E27FC236}">
                <a16:creationId xmlns:a16="http://schemas.microsoft.com/office/drawing/2014/main" id="{A64BEDBC-A359-4917-9E92-64BA0FFD6DC6}"/>
              </a:ext>
            </a:extLst>
          </p:cNvPr>
          <p:cNvSpPr>
            <a:spLocks noGrp="1" noChangeArrowheads="1"/>
          </p:cNvSpPr>
          <p:nvPr>
            <p:ph idx="1"/>
          </p:nvPr>
        </p:nvSpPr>
        <p:spPr>
          <a:xfrm>
            <a:off x="914400" y="914400"/>
            <a:ext cx="7620000" cy="1889876"/>
          </a:xfrm>
        </p:spPr>
        <p:txBody>
          <a:bodyPr/>
          <a:lstStyle/>
          <a:p>
            <a:pPr eaLnBrk="1" hangingPunct="1">
              <a:buSzPct val="70000"/>
              <a:buFont typeface="Wingdings" panose="05000000000000000000" pitchFamily="2" charset="2"/>
              <a:buChar char="§"/>
              <a:defRPr/>
            </a:pPr>
            <a:r>
              <a:rPr lang="en-US" altLang="en-US" sz="2600" dirty="0">
                <a:cs typeface="Times New Roman" panose="02020603050405020304" pitchFamily="18" charset="0"/>
              </a:rPr>
              <a:t>41% of adults have some form of ocular anomaly</a:t>
            </a:r>
          </a:p>
          <a:p>
            <a:pPr eaLnBrk="1" hangingPunct="1">
              <a:buSzPct val="70000"/>
              <a:buFont typeface="Wingdings" panose="05000000000000000000" pitchFamily="2" charset="2"/>
              <a:buChar char="§"/>
              <a:defRPr/>
            </a:pPr>
            <a:r>
              <a:rPr lang="en-US" altLang="en-US" sz="2600" dirty="0">
                <a:cs typeface="Times New Roman" panose="02020603050405020304" pitchFamily="18" charset="0"/>
              </a:rPr>
              <a:t>17% of adults have significant Vision Loss</a:t>
            </a:r>
          </a:p>
          <a:p>
            <a:pPr lvl="1" eaLnBrk="1" hangingPunct="1">
              <a:buSzPct val="70000"/>
              <a:buFont typeface="Wingdings" panose="05000000000000000000" pitchFamily="2" charset="2"/>
              <a:buChar char="§"/>
              <a:defRPr/>
            </a:pPr>
            <a:r>
              <a:rPr lang="en-US" altLang="en-US" sz="2200" dirty="0">
                <a:cs typeface="Times New Roman" panose="02020603050405020304" pitchFamily="18" charset="0"/>
              </a:rPr>
              <a:t>55% of this group is 40 years of age or older</a:t>
            </a:r>
            <a:endParaRPr lang="en-US" altLang="en-US" sz="2200" b="1" i="1" dirty="0">
              <a:cs typeface="Times New Roman" panose="02020603050405020304" pitchFamily="18" charset="0"/>
            </a:endParaRPr>
          </a:p>
          <a:p>
            <a:pPr marL="0" indent="0" eaLnBrk="1" hangingPunct="1">
              <a:buFont typeface="Calibri" panose="020F0502020204030204" pitchFamily="34" charset="0"/>
              <a:buNone/>
              <a:defRPr/>
            </a:pPr>
            <a:endParaRPr lang="en-US" altLang="en-US" dirty="0"/>
          </a:p>
        </p:txBody>
      </p:sp>
      <p:pic>
        <p:nvPicPr>
          <p:cNvPr id="41988" name="Picture 2">
            <a:extLst>
              <a:ext uri="{FF2B5EF4-FFF2-40B4-BE49-F238E27FC236}">
                <a16:creationId xmlns:a16="http://schemas.microsoft.com/office/drawing/2014/main" id="{6A6E9ECA-B1A1-4B2E-97E4-7CA487B22BC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2900" y="2932864"/>
            <a:ext cx="3771900" cy="2514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1989" name="Picture 7" descr="http://www.bocaeyeassociates.com/images/cataracts.jpg">
            <a:extLst>
              <a:ext uri="{FF2B5EF4-FFF2-40B4-BE49-F238E27FC236}">
                <a16:creationId xmlns:a16="http://schemas.microsoft.com/office/drawing/2014/main" id="{DC23E008-7AD3-4601-A836-6281EFC322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2895600"/>
            <a:ext cx="3276600" cy="2556711"/>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1990" name="TextBox 5">
            <a:extLst>
              <a:ext uri="{FF2B5EF4-FFF2-40B4-BE49-F238E27FC236}">
                <a16:creationId xmlns:a16="http://schemas.microsoft.com/office/drawing/2014/main" id="{0160786E-FF81-4674-BB3F-B4CC9582B9A3}"/>
              </a:ext>
            </a:extLst>
          </p:cNvPr>
          <p:cNvSpPr txBox="1">
            <a:spLocks noChangeArrowheads="1"/>
          </p:cNvSpPr>
          <p:nvPr/>
        </p:nvSpPr>
        <p:spPr bwMode="auto">
          <a:xfrm>
            <a:off x="342900" y="5562600"/>
            <a:ext cx="59436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25000">
                <a:solidFill>
                  <a:schemeClr val="tx1"/>
                </a:solidFill>
                <a:latin typeface="Times" panose="02020603050405020304" pitchFamily="18" charset="0"/>
              </a:defRPr>
            </a:lvl1pPr>
            <a:lvl2pPr marL="742950" indent="-285750">
              <a:defRPr sz="2400" baseline="-25000">
                <a:solidFill>
                  <a:schemeClr val="tx1"/>
                </a:solidFill>
                <a:latin typeface="Times" panose="02020603050405020304" pitchFamily="18" charset="0"/>
              </a:defRPr>
            </a:lvl2pPr>
            <a:lvl3pPr marL="1143000" indent="-228600">
              <a:defRPr sz="2400" baseline="-25000">
                <a:solidFill>
                  <a:schemeClr val="tx1"/>
                </a:solidFill>
                <a:latin typeface="Times" panose="02020603050405020304" pitchFamily="18" charset="0"/>
              </a:defRPr>
            </a:lvl3pPr>
            <a:lvl4pPr marL="1600200" indent="-228600">
              <a:defRPr sz="2400" baseline="-25000">
                <a:solidFill>
                  <a:schemeClr val="tx1"/>
                </a:solidFill>
                <a:latin typeface="Times" panose="02020603050405020304" pitchFamily="18" charset="0"/>
              </a:defRPr>
            </a:lvl4pPr>
            <a:lvl5pPr marL="2057400" indent="-228600">
              <a:defRPr sz="2400" baseline="-25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panose="02020603050405020304" pitchFamily="18" charset="0"/>
              </a:defRPr>
            </a:lvl9pPr>
          </a:lstStyle>
          <a:p>
            <a:pPr>
              <a:defRPr/>
            </a:pPr>
            <a:r>
              <a:rPr lang="en-US" altLang="en-US" dirty="0">
                <a:latin typeface="+mn-lt"/>
              </a:rPr>
              <a:t>-Pictures courtesy of Lisa DiBonaventura, M.A., COMS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1988"/>
                                        </p:tgtEl>
                                        <p:attrNameLst>
                                          <p:attrName>style.visibility</p:attrName>
                                        </p:attrNameLst>
                                      </p:cBhvr>
                                      <p:to>
                                        <p:strVal val="visible"/>
                                      </p:to>
                                    </p:set>
                                    <p:animEffect transition="in" filter="fade">
                                      <p:cBhvr>
                                        <p:cTn id="7" dur="1000"/>
                                        <p:tgtEl>
                                          <p:spTgt spid="41988"/>
                                        </p:tgtEl>
                                      </p:cBhvr>
                                    </p:animEffect>
                                    <p:anim calcmode="lin" valueType="num">
                                      <p:cBhvr>
                                        <p:cTn id="8" dur="1000" fill="hold"/>
                                        <p:tgtEl>
                                          <p:spTgt spid="41988"/>
                                        </p:tgtEl>
                                        <p:attrNameLst>
                                          <p:attrName>ppt_x</p:attrName>
                                        </p:attrNameLst>
                                      </p:cBhvr>
                                      <p:tavLst>
                                        <p:tav tm="0">
                                          <p:val>
                                            <p:strVal val="#ppt_x"/>
                                          </p:val>
                                        </p:tav>
                                        <p:tav tm="100000">
                                          <p:val>
                                            <p:strVal val="#ppt_x"/>
                                          </p:val>
                                        </p:tav>
                                      </p:tavLst>
                                    </p:anim>
                                    <p:anim calcmode="lin" valueType="num">
                                      <p:cBhvr>
                                        <p:cTn id="9" dur="1000" fill="hold"/>
                                        <p:tgtEl>
                                          <p:spTgt spid="4198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1989"/>
                                        </p:tgtEl>
                                        <p:attrNameLst>
                                          <p:attrName>style.visibility</p:attrName>
                                        </p:attrNameLst>
                                      </p:cBhvr>
                                      <p:to>
                                        <p:strVal val="visible"/>
                                      </p:to>
                                    </p:set>
                                    <p:animEffect transition="in" filter="fade">
                                      <p:cBhvr>
                                        <p:cTn id="14" dur="1000"/>
                                        <p:tgtEl>
                                          <p:spTgt spid="41989"/>
                                        </p:tgtEl>
                                      </p:cBhvr>
                                    </p:animEffect>
                                    <p:anim calcmode="lin" valueType="num">
                                      <p:cBhvr>
                                        <p:cTn id="15" dur="1000" fill="hold"/>
                                        <p:tgtEl>
                                          <p:spTgt spid="41989"/>
                                        </p:tgtEl>
                                        <p:attrNameLst>
                                          <p:attrName>ppt_x</p:attrName>
                                        </p:attrNameLst>
                                      </p:cBhvr>
                                      <p:tavLst>
                                        <p:tav tm="0">
                                          <p:val>
                                            <p:strVal val="#ppt_x"/>
                                          </p:val>
                                        </p:tav>
                                        <p:tav tm="100000">
                                          <p:val>
                                            <p:strVal val="#ppt_x"/>
                                          </p:val>
                                        </p:tav>
                                      </p:tavLst>
                                    </p:anim>
                                    <p:anim calcmode="lin" valueType="num">
                                      <p:cBhvr>
                                        <p:cTn id="16" dur="1000" fill="hold"/>
                                        <p:tgtEl>
                                          <p:spTgt spid="419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1C1BF1B5-BA8F-4688-9A07-DE7FDFCF22FD}"/>
              </a:ext>
            </a:extLst>
          </p:cNvPr>
          <p:cNvSpPr>
            <a:spLocks noGrp="1" noChangeArrowheads="1"/>
          </p:cNvSpPr>
          <p:nvPr>
            <p:ph type="title" idx="4294967295"/>
          </p:nvPr>
        </p:nvSpPr>
        <p:spPr>
          <a:xfrm>
            <a:off x="990600" y="457200"/>
            <a:ext cx="5486400" cy="982662"/>
          </a:xfrm>
        </p:spPr>
        <p:txBody>
          <a:bodyPr/>
          <a:lstStyle/>
          <a:p>
            <a:pPr eaLnBrk="1" fontAlgn="auto" hangingPunct="1">
              <a:spcAft>
                <a:spcPts val="0"/>
              </a:spcAft>
              <a:defRPr/>
            </a:pPr>
            <a:r>
              <a:rPr lang="en-US" altLang="en-US" dirty="0"/>
              <a:t>Vision Related Risks</a:t>
            </a:r>
            <a:endParaRPr lang="en-US" altLang="en-US" dirty="0">
              <a:latin typeface="Arial Black" panose="020B0A04020102020204" pitchFamily="34" charset="0"/>
            </a:endParaRPr>
          </a:p>
        </p:txBody>
      </p:sp>
      <p:sp>
        <p:nvSpPr>
          <p:cNvPr id="44035" name="Rectangle 3">
            <a:extLst>
              <a:ext uri="{FF2B5EF4-FFF2-40B4-BE49-F238E27FC236}">
                <a16:creationId xmlns:a16="http://schemas.microsoft.com/office/drawing/2014/main" id="{DDBF780F-C4B1-4271-9DBF-85CA5C30BBA8}"/>
              </a:ext>
            </a:extLst>
          </p:cNvPr>
          <p:cNvSpPr>
            <a:spLocks noGrp="1" noChangeArrowheads="1"/>
          </p:cNvSpPr>
          <p:nvPr>
            <p:ph type="body" idx="4294967295"/>
          </p:nvPr>
        </p:nvSpPr>
        <p:spPr>
          <a:xfrm>
            <a:off x="1066800" y="1524000"/>
            <a:ext cx="7559675" cy="1295400"/>
          </a:xfrm>
        </p:spPr>
        <p:txBody>
          <a:bodyPr/>
          <a:lstStyle/>
          <a:p>
            <a:pPr eaLnBrk="1" hangingPunct="1">
              <a:buSzPct val="70000"/>
              <a:buFont typeface="Wingdings" panose="05000000000000000000" pitchFamily="2" charset="2"/>
              <a:buChar char="§"/>
            </a:pPr>
            <a:r>
              <a:rPr lang="en-US" altLang="en-US" sz="2600" dirty="0">
                <a:cs typeface="Times New Roman" panose="02020603050405020304" pitchFamily="18" charset="0"/>
              </a:rPr>
              <a:t>Impaired depth perception</a:t>
            </a:r>
          </a:p>
          <a:p>
            <a:pPr eaLnBrk="1" hangingPunct="1">
              <a:buSzPct val="70000"/>
              <a:buFont typeface="Wingdings" panose="05000000000000000000" pitchFamily="2" charset="2"/>
              <a:buChar char="§"/>
            </a:pPr>
            <a:r>
              <a:rPr lang="en-US" altLang="en-US" sz="2600" dirty="0">
                <a:cs typeface="Times New Roman" panose="02020603050405020304" pitchFamily="18" charset="0"/>
              </a:rPr>
              <a:t>Poor edge contrast sensitivity</a:t>
            </a:r>
          </a:p>
          <a:p>
            <a:pPr eaLnBrk="1" hangingPunct="1">
              <a:buFontTx/>
              <a:buNone/>
            </a:pPr>
            <a:endParaRPr lang="en-US" altLang="en-US" b="1" dirty="0">
              <a:cs typeface="Arial" panose="020B0604020202020204" pitchFamily="34" charset="0"/>
            </a:endParaRPr>
          </a:p>
        </p:txBody>
      </p:sp>
      <p:sp>
        <p:nvSpPr>
          <p:cNvPr id="44036" name="TextBox 4">
            <a:extLst>
              <a:ext uri="{FF2B5EF4-FFF2-40B4-BE49-F238E27FC236}">
                <a16:creationId xmlns:a16="http://schemas.microsoft.com/office/drawing/2014/main" id="{6861629A-D950-4365-9473-9327D62A2BF3}"/>
              </a:ext>
            </a:extLst>
          </p:cNvPr>
          <p:cNvSpPr txBox="1">
            <a:spLocks noChangeArrowheads="1"/>
          </p:cNvSpPr>
          <p:nvPr/>
        </p:nvSpPr>
        <p:spPr bwMode="auto">
          <a:xfrm>
            <a:off x="1127125" y="5943600"/>
            <a:ext cx="38258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aseline="-25000">
                <a:solidFill>
                  <a:schemeClr val="tx1"/>
                </a:solidFill>
                <a:latin typeface="Times" panose="02020603050405020304" pitchFamily="18" charset="0"/>
              </a:defRPr>
            </a:lvl1pPr>
            <a:lvl2pPr marL="742950" indent="-285750">
              <a:defRPr sz="2400" baseline="-25000">
                <a:solidFill>
                  <a:schemeClr val="tx1"/>
                </a:solidFill>
                <a:latin typeface="Times" panose="02020603050405020304" pitchFamily="18" charset="0"/>
              </a:defRPr>
            </a:lvl2pPr>
            <a:lvl3pPr marL="1143000" indent="-228600">
              <a:defRPr sz="2400" baseline="-25000">
                <a:solidFill>
                  <a:schemeClr val="tx1"/>
                </a:solidFill>
                <a:latin typeface="Times" panose="02020603050405020304" pitchFamily="18" charset="0"/>
              </a:defRPr>
            </a:lvl3pPr>
            <a:lvl4pPr marL="1600200" indent="-228600">
              <a:defRPr sz="2400" baseline="-25000">
                <a:solidFill>
                  <a:schemeClr val="tx1"/>
                </a:solidFill>
                <a:latin typeface="Times" panose="02020603050405020304" pitchFamily="18" charset="0"/>
              </a:defRPr>
            </a:lvl4pPr>
            <a:lvl5pPr marL="2057400" indent="-228600">
              <a:defRPr sz="2400" baseline="-25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panose="02020603050405020304" pitchFamily="18" charset="0"/>
              </a:defRPr>
            </a:lvl9pPr>
          </a:lstStyle>
          <a:p>
            <a:pPr>
              <a:defRPr/>
            </a:pPr>
            <a:r>
              <a:rPr lang="en-US" altLang="en-US" dirty="0">
                <a:latin typeface="+mn-lt"/>
              </a:rPr>
              <a:t>- Lisa DiBonaventura, M.A., COMS</a:t>
            </a:r>
          </a:p>
        </p:txBody>
      </p:sp>
      <p:pic>
        <p:nvPicPr>
          <p:cNvPr id="6" name="Picture 3">
            <a:extLst>
              <a:ext uri="{FF2B5EF4-FFF2-40B4-BE49-F238E27FC236}">
                <a16:creationId xmlns:a16="http://schemas.microsoft.com/office/drawing/2014/main" id="{79987DCB-69FC-487C-938E-564FFA8531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234530"/>
            <a:ext cx="3367405" cy="2680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a:extLst>
              <a:ext uri="{FF2B5EF4-FFF2-40B4-BE49-F238E27FC236}">
                <a16:creationId xmlns:a16="http://schemas.microsoft.com/office/drawing/2014/main" id="{8883DE94-0AE1-42FA-896B-8095877E4F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3200400"/>
            <a:ext cx="3567113"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a:extLst>
              <a:ext uri="{FF2B5EF4-FFF2-40B4-BE49-F238E27FC236}">
                <a16:creationId xmlns:a16="http://schemas.microsoft.com/office/drawing/2014/main" id="{B936E731-7EAD-4876-9FFD-0D838773699A}"/>
              </a:ext>
            </a:extLst>
          </p:cNvPr>
          <p:cNvSpPr/>
          <p:nvPr/>
        </p:nvSpPr>
        <p:spPr>
          <a:xfrm>
            <a:off x="1196023" y="5173663"/>
            <a:ext cx="3159125" cy="685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616E0ED-84D9-4688-9B29-476DB1C3F072}"/>
              </a:ext>
            </a:extLst>
          </p:cNvPr>
          <p:cNvSpPr/>
          <p:nvPr/>
        </p:nvSpPr>
        <p:spPr>
          <a:xfrm>
            <a:off x="1196022" y="4533900"/>
            <a:ext cx="3159125" cy="32067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32E0214D-A466-4D9B-907C-564648FD32B0}"/>
              </a:ext>
            </a:extLst>
          </p:cNvPr>
          <p:cNvSpPr/>
          <p:nvPr/>
        </p:nvSpPr>
        <p:spPr>
          <a:xfrm>
            <a:off x="5791200" y="4049239"/>
            <a:ext cx="3159125" cy="47704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1C1BF1B5-BA8F-4688-9A07-DE7FDFCF22FD}"/>
              </a:ext>
            </a:extLst>
          </p:cNvPr>
          <p:cNvSpPr>
            <a:spLocks noGrp="1" noChangeArrowheads="1"/>
          </p:cNvSpPr>
          <p:nvPr>
            <p:ph type="title" idx="4294967295"/>
          </p:nvPr>
        </p:nvSpPr>
        <p:spPr>
          <a:xfrm>
            <a:off x="701675" y="457200"/>
            <a:ext cx="5470525" cy="1017587"/>
          </a:xfrm>
        </p:spPr>
        <p:txBody>
          <a:bodyPr/>
          <a:lstStyle/>
          <a:p>
            <a:pPr eaLnBrk="1" fontAlgn="auto" hangingPunct="1">
              <a:spcAft>
                <a:spcPts val="0"/>
              </a:spcAft>
              <a:defRPr/>
            </a:pPr>
            <a:r>
              <a:rPr lang="en-US" altLang="en-US" dirty="0"/>
              <a:t>Vision Related Risks</a:t>
            </a:r>
            <a:endParaRPr lang="en-US" altLang="en-US" dirty="0">
              <a:latin typeface="Arial Black" panose="020B0A04020102020204" pitchFamily="34" charset="0"/>
            </a:endParaRPr>
          </a:p>
        </p:txBody>
      </p:sp>
      <p:sp>
        <p:nvSpPr>
          <p:cNvPr id="16387" name="Rectangle 3">
            <a:extLst>
              <a:ext uri="{FF2B5EF4-FFF2-40B4-BE49-F238E27FC236}">
                <a16:creationId xmlns:a16="http://schemas.microsoft.com/office/drawing/2014/main" id="{D0F3D378-ECAB-4335-897F-4E90545A32F2}"/>
              </a:ext>
            </a:extLst>
          </p:cNvPr>
          <p:cNvSpPr>
            <a:spLocks noGrp="1" noChangeArrowheads="1"/>
          </p:cNvSpPr>
          <p:nvPr>
            <p:ph type="body" idx="4294967295"/>
          </p:nvPr>
        </p:nvSpPr>
        <p:spPr>
          <a:xfrm>
            <a:off x="746125" y="1828800"/>
            <a:ext cx="7483475" cy="3276600"/>
          </a:xfrm>
        </p:spPr>
        <p:txBody>
          <a:bodyPr/>
          <a:lstStyle/>
          <a:p>
            <a:pPr eaLnBrk="1" hangingPunct="1">
              <a:buSzPct val="70000"/>
              <a:buFont typeface="Wingdings" panose="05000000000000000000" pitchFamily="2" charset="2"/>
              <a:buChar char="§"/>
            </a:pPr>
            <a:r>
              <a:rPr lang="en-US" altLang="en-US" sz="2600" dirty="0">
                <a:cs typeface="Times New Roman" panose="02020603050405020304" pitchFamily="18" charset="0"/>
              </a:rPr>
              <a:t>Blur from lower lens of multifocal glasses</a:t>
            </a:r>
          </a:p>
          <a:p>
            <a:pPr eaLnBrk="1" hangingPunct="1">
              <a:buSzPct val="70000"/>
              <a:buFont typeface="Wingdings" panose="05000000000000000000" pitchFamily="2" charset="2"/>
              <a:buChar char="§"/>
            </a:pPr>
            <a:r>
              <a:rPr lang="en-US" altLang="en-US" sz="2600" dirty="0">
                <a:cs typeface="Times New Roman" panose="02020603050405020304" pitchFamily="18" charset="0"/>
              </a:rPr>
              <a:t>Decreased ability for eyes to adjust to light   levels</a:t>
            </a:r>
          </a:p>
          <a:p>
            <a:pPr eaLnBrk="1" hangingPunct="1">
              <a:buSzPct val="70000"/>
              <a:buFont typeface="Wingdings" panose="05000000000000000000" pitchFamily="2" charset="2"/>
              <a:buChar char="§"/>
            </a:pPr>
            <a:r>
              <a:rPr lang="en-US" altLang="en-US" sz="2600" dirty="0">
                <a:cs typeface="Times New Roman" panose="02020603050405020304" pitchFamily="18" charset="0"/>
              </a:rPr>
              <a:t>Sensitivity to glare</a:t>
            </a:r>
          </a:p>
          <a:p>
            <a:pPr eaLnBrk="1" hangingPunct="1">
              <a:buFontTx/>
              <a:buNone/>
            </a:pPr>
            <a:endParaRPr lang="en-US" altLang="en-US" b="1" dirty="0">
              <a:cs typeface="Arial" panose="020B0604020202020204" pitchFamily="34" charset="0"/>
            </a:endParaRPr>
          </a:p>
          <a:p>
            <a:pPr eaLnBrk="1" hangingPunct="1">
              <a:buFontTx/>
              <a:buNone/>
            </a:pPr>
            <a:r>
              <a:rPr lang="en-US" altLang="en-US" b="1" dirty="0">
                <a:solidFill>
                  <a:srgbClr val="000099"/>
                </a:solidFill>
                <a:cs typeface="Arial" panose="020B0604020202020204" pitchFamily="34" charset="0"/>
              </a:rPr>
              <a:t>Check vision annually! </a:t>
            </a:r>
          </a:p>
        </p:txBody>
      </p:sp>
      <p:pic>
        <p:nvPicPr>
          <p:cNvPr id="46084" name="Picture 1">
            <a:extLst>
              <a:ext uri="{FF2B5EF4-FFF2-40B4-BE49-F238E27FC236}">
                <a16:creationId xmlns:a16="http://schemas.microsoft.com/office/drawing/2014/main" id="{C749FF46-6298-47DF-BDE7-78F360AC492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67337" y="2895600"/>
            <a:ext cx="3548063"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TextBox 4">
            <a:extLst>
              <a:ext uri="{FF2B5EF4-FFF2-40B4-BE49-F238E27FC236}">
                <a16:creationId xmlns:a16="http://schemas.microsoft.com/office/drawing/2014/main" id="{D86F96AB-8C0F-4E9E-88A6-CA2A6111D561}"/>
              </a:ext>
            </a:extLst>
          </p:cNvPr>
          <p:cNvSpPr txBox="1">
            <a:spLocks noChangeArrowheads="1"/>
          </p:cNvSpPr>
          <p:nvPr/>
        </p:nvSpPr>
        <p:spPr bwMode="auto">
          <a:xfrm>
            <a:off x="1033463" y="5810250"/>
            <a:ext cx="43005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aseline="-25000">
                <a:solidFill>
                  <a:schemeClr val="tx1"/>
                </a:solidFill>
                <a:latin typeface="Times" panose="02020603050405020304" pitchFamily="18" charset="0"/>
              </a:defRPr>
            </a:lvl1pPr>
            <a:lvl2pPr marL="742950" indent="-285750">
              <a:defRPr sz="2400" baseline="-25000">
                <a:solidFill>
                  <a:schemeClr val="tx1"/>
                </a:solidFill>
                <a:latin typeface="Times" panose="02020603050405020304" pitchFamily="18" charset="0"/>
              </a:defRPr>
            </a:lvl2pPr>
            <a:lvl3pPr marL="1143000" indent="-228600">
              <a:defRPr sz="2400" baseline="-25000">
                <a:solidFill>
                  <a:schemeClr val="tx1"/>
                </a:solidFill>
                <a:latin typeface="Times" panose="02020603050405020304" pitchFamily="18" charset="0"/>
              </a:defRPr>
            </a:lvl3pPr>
            <a:lvl4pPr marL="1600200" indent="-228600">
              <a:defRPr sz="2400" baseline="-25000">
                <a:solidFill>
                  <a:schemeClr val="tx1"/>
                </a:solidFill>
                <a:latin typeface="Times" panose="02020603050405020304" pitchFamily="18" charset="0"/>
              </a:defRPr>
            </a:lvl4pPr>
            <a:lvl5pPr marL="2057400" indent="-228600">
              <a:defRPr sz="2400" baseline="-25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panose="02020603050405020304" pitchFamily="18" charset="0"/>
              </a:defRPr>
            </a:lvl9pPr>
          </a:lstStyle>
          <a:p>
            <a:pPr>
              <a:defRPr/>
            </a:pPr>
            <a:r>
              <a:rPr lang="en-US" altLang="en-US" dirty="0">
                <a:latin typeface="+mn-lt"/>
              </a:rPr>
              <a:t>- Lisa DiBonaventura, M.A., COMS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BC59EA25-6550-44B9-A651-7416303E0392}"/>
              </a:ext>
            </a:extLst>
          </p:cNvPr>
          <p:cNvSpPr>
            <a:spLocks noGrp="1" noChangeArrowheads="1"/>
          </p:cNvSpPr>
          <p:nvPr>
            <p:ph type="title"/>
          </p:nvPr>
        </p:nvSpPr>
        <p:spPr>
          <a:xfrm>
            <a:off x="76200" y="457200"/>
            <a:ext cx="7772400" cy="762000"/>
          </a:xfrm>
        </p:spPr>
        <p:txBody>
          <a:bodyPr/>
          <a:lstStyle/>
          <a:p>
            <a:pPr algn="ctr" eaLnBrk="1" fontAlgn="auto" hangingPunct="1">
              <a:spcAft>
                <a:spcPts val="0"/>
              </a:spcAft>
              <a:defRPr/>
            </a:pPr>
            <a:r>
              <a:rPr lang="en-US" altLang="en-US" dirty="0"/>
              <a:t>Environmental Risk Factors</a:t>
            </a:r>
          </a:p>
        </p:txBody>
      </p:sp>
      <p:sp>
        <p:nvSpPr>
          <p:cNvPr id="3" name="Content Placeholder 2">
            <a:extLst>
              <a:ext uri="{FF2B5EF4-FFF2-40B4-BE49-F238E27FC236}">
                <a16:creationId xmlns:a16="http://schemas.microsoft.com/office/drawing/2014/main" id="{046998F7-4C8D-4DF7-B2D1-B2BBF059815B}"/>
              </a:ext>
            </a:extLst>
          </p:cNvPr>
          <p:cNvSpPr>
            <a:spLocks noGrp="1"/>
          </p:cNvSpPr>
          <p:nvPr>
            <p:ph idx="1"/>
          </p:nvPr>
        </p:nvSpPr>
        <p:spPr>
          <a:xfrm>
            <a:off x="990600" y="1447800"/>
            <a:ext cx="7772400" cy="2514600"/>
          </a:xfrm>
        </p:spPr>
        <p:txBody>
          <a:bodyPr rtlCol="0">
            <a:normAutofit/>
          </a:bodyPr>
          <a:lstStyle/>
          <a:p>
            <a:pPr eaLnBrk="1" fontAlgn="auto" hangingPunct="1">
              <a:buSzPct val="70000"/>
              <a:buFont typeface="Wingdings" panose="05000000000000000000" pitchFamily="2" charset="2"/>
              <a:buChar char="§"/>
              <a:defRPr/>
            </a:pPr>
            <a:r>
              <a:rPr lang="en-US" altLang="en-US" sz="2600" dirty="0">
                <a:solidFill>
                  <a:schemeClr val="tx1">
                    <a:lumMod val="75000"/>
                    <a:lumOff val="25000"/>
                  </a:schemeClr>
                </a:solidFill>
              </a:rPr>
              <a:t>Slippery or wet floor surfaces </a:t>
            </a:r>
          </a:p>
          <a:p>
            <a:pPr eaLnBrk="1" fontAlgn="auto" hangingPunct="1">
              <a:buSzPct val="70000"/>
              <a:buFont typeface="Wingdings" panose="05000000000000000000" pitchFamily="2" charset="2"/>
              <a:buChar char="§"/>
              <a:defRPr/>
            </a:pPr>
            <a:r>
              <a:rPr lang="en-US" altLang="en-US" sz="2600" dirty="0">
                <a:solidFill>
                  <a:schemeClr val="tx1">
                    <a:lumMod val="75000"/>
                    <a:lumOff val="25000"/>
                  </a:schemeClr>
                </a:solidFill>
              </a:rPr>
              <a:t>Low-seated chairs and toilets</a:t>
            </a:r>
          </a:p>
          <a:p>
            <a:pPr eaLnBrk="1" fontAlgn="auto" hangingPunct="1">
              <a:buSzPct val="70000"/>
              <a:buFont typeface="Wingdings" panose="05000000000000000000" pitchFamily="2" charset="2"/>
              <a:buChar char="§"/>
              <a:defRPr/>
            </a:pPr>
            <a:r>
              <a:rPr lang="en-US" altLang="en-US" sz="2600" dirty="0">
                <a:solidFill>
                  <a:schemeClr val="tx1">
                    <a:lumMod val="75000"/>
                    <a:lumOff val="25000"/>
                  </a:schemeClr>
                </a:solidFill>
              </a:rPr>
              <a:t>Poor or dim lighting</a:t>
            </a:r>
          </a:p>
          <a:p>
            <a:pPr eaLnBrk="1" fontAlgn="auto" hangingPunct="1">
              <a:buSzPct val="70000"/>
              <a:buFont typeface="Wingdings" panose="05000000000000000000" pitchFamily="2" charset="2"/>
              <a:buChar char="§"/>
              <a:defRPr/>
            </a:pPr>
            <a:r>
              <a:rPr lang="en-US" altLang="en-US" sz="2600" dirty="0">
                <a:solidFill>
                  <a:schemeClr val="tx1">
                    <a:lumMod val="75000"/>
                    <a:lumOff val="25000"/>
                  </a:schemeClr>
                </a:solidFill>
              </a:rPr>
              <a:t>Lack of bathroom handrails</a:t>
            </a:r>
          </a:p>
          <a:p>
            <a:pPr eaLnBrk="1" fontAlgn="auto" hangingPunct="1">
              <a:buSzPct val="70000"/>
              <a:buFont typeface="Wingdings" panose="05000000000000000000" pitchFamily="2" charset="2"/>
              <a:buChar char="§"/>
              <a:defRPr/>
            </a:pPr>
            <a:r>
              <a:rPr lang="en-US" altLang="en-US" sz="2600" dirty="0">
                <a:solidFill>
                  <a:schemeClr val="tx1">
                    <a:lumMod val="75000"/>
                    <a:lumOff val="25000"/>
                  </a:schemeClr>
                </a:solidFill>
              </a:rPr>
              <a:t>Clutter</a:t>
            </a:r>
          </a:p>
          <a:p>
            <a:pPr marL="0" indent="0" eaLnBrk="1" fontAlgn="auto" hangingPunct="1">
              <a:buFontTx/>
              <a:buNone/>
              <a:defRPr/>
            </a:pPr>
            <a:endParaRPr lang="en-US" dirty="0">
              <a:solidFill>
                <a:schemeClr val="tx1">
                  <a:lumMod val="75000"/>
                  <a:lumOff val="25000"/>
                </a:schemeClr>
              </a:solidFill>
            </a:endParaRPr>
          </a:p>
        </p:txBody>
      </p:sp>
      <p:pic>
        <p:nvPicPr>
          <p:cNvPr id="2050" name="Picture 2">
            <a:extLst>
              <a:ext uri="{FF2B5EF4-FFF2-40B4-BE49-F238E27FC236}">
                <a16:creationId xmlns:a16="http://schemas.microsoft.com/office/drawing/2014/main" id="{5C357C8D-53A4-47FA-82F4-C50B18F3DA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411538"/>
            <a:ext cx="3352800" cy="2347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a:extLst>
              <a:ext uri="{FF2B5EF4-FFF2-40B4-BE49-F238E27FC236}">
                <a16:creationId xmlns:a16="http://schemas.microsoft.com/office/drawing/2014/main" id="{457C7714-EEBE-4DD0-A4A4-91D800157F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2150" y="3886200"/>
            <a:ext cx="2152650" cy="2228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B2FFF54C-E83A-4C4C-9F76-7D521B11374E}"/>
              </a:ext>
            </a:extLst>
          </p:cNvPr>
          <p:cNvSpPr>
            <a:spLocks noGrp="1" noChangeArrowheads="1"/>
          </p:cNvSpPr>
          <p:nvPr>
            <p:ph type="title"/>
          </p:nvPr>
        </p:nvSpPr>
        <p:spPr>
          <a:xfrm>
            <a:off x="914400" y="762000"/>
            <a:ext cx="4572000" cy="914400"/>
          </a:xfrm>
        </p:spPr>
        <p:txBody>
          <a:bodyPr/>
          <a:lstStyle/>
          <a:p>
            <a:pPr eaLnBrk="1" fontAlgn="auto" hangingPunct="1">
              <a:spcAft>
                <a:spcPts val="0"/>
              </a:spcAft>
              <a:defRPr/>
            </a:pPr>
            <a:r>
              <a:rPr lang="en-US" altLang="en-US" dirty="0"/>
              <a:t>Agenda</a:t>
            </a:r>
          </a:p>
        </p:txBody>
      </p:sp>
      <p:sp>
        <p:nvSpPr>
          <p:cNvPr id="19459" name="Content Placeholder 2">
            <a:extLst>
              <a:ext uri="{FF2B5EF4-FFF2-40B4-BE49-F238E27FC236}">
                <a16:creationId xmlns:a16="http://schemas.microsoft.com/office/drawing/2014/main" id="{9E1D1C52-CE56-490B-8B34-A007447D777E}"/>
              </a:ext>
            </a:extLst>
          </p:cNvPr>
          <p:cNvSpPr>
            <a:spLocks noGrp="1" noChangeArrowheads="1"/>
          </p:cNvSpPr>
          <p:nvPr>
            <p:ph idx="1"/>
          </p:nvPr>
        </p:nvSpPr>
        <p:spPr>
          <a:xfrm>
            <a:off x="882650" y="1828800"/>
            <a:ext cx="8185150" cy="3506788"/>
          </a:xfrm>
        </p:spPr>
        <p:txBody>
          <a:bodyPr rtlCol="0">
            <a:normAutofit lnSpcReduction="10000"/>
          </a:bodyPr>
          <a:lstStyle/>
          <a:p>
            <a:pPr eaLnBrk="1" fontAlgn="auto" hangingPunct="1">
              <a:buSzPct val="70000"/>
              <a:buFont typeface="Wingdings" panose="05000000000000000000" pitchFamily="2" charset="2"/>
              <a:buChar char="§"/>
              <a:defRPr/>
            </a:pPr>
            <a:r>
              <a:rPr lang="en-US" altLang="en-US" sz="2800" dirty="0">
                <a:solidFill>
                  <a:schemeClr val="tx1">
                    <a:lumMod val="75000"/>
                    <a:lumOff val="25000"/>
                  </a:schemeClr>
                </a:solidFill>
              </a:rPr>
              <a:t>Overview of Falls Risk in IDD</a:t>
            </a:r>
          </a:p>
          <a:p>
            <a:pPr eaLnBrk="1" fontAlgn="auto" hangingPunct="1">
              <a:buSzPct val="70000"/>
              <a:buFont typeface="Wingdings" panose="05000000000000000000" pitchFamily="2" charset="2"/>
              <a:buChar char="§"/>
              <a:defRPr/>
            </a:pPr>
            <a:r>
              <a:rPr lang="en-US" altLang="en-US" sz="2800" dirty="0">
                <a:solidFill>
                  <a:schemeClr val="tx1">
                    <a:lumMod val="75000"/>
                    <a:lumOff val="25000"/>
                  </a:schemeClr>
                </a:solidFill>
              </a:rPr>
              <a:t>Falls Risk Factors</a:t>
            </a:r>
          </a:p>
          <a:p>
            <a:pPr eaLnBrk="1" fontAlgn="auto" hangingPunct="1">
              <a:buSzPct val="70000"/>
              <a:buFont typeface="Wingdings" panose="05000000000000000000" pitchFamily="2" charset="2"/>
              <a:buChar char="§"/>
              <a:defRPr/>
            </a:pPr>
            <a:r>
              <a:rPr lang="en-US" altLang="en-US" sz="2800" dirty="0">
                <a:solidFill>
                  <a:schemeClr val="tx1">
                    <a:lumMod val="75000"/>
                    <a:lumOff val="25000"/>
                  </a:schemeClr>
                </a:solidFill>
              </a:rPr>
              <a:t>Prevention strategies</a:t>
            </a:r>
          </a:p>
          <a:p>
            <a:pPr eaLnBrk="1" fontAlgn="auto" hangingPunct="1">
              <a:buSzPct val="70000"/>
              <a:buFont typeface="Wingdings" panose="05000000000000000000" pitchFamily="2" charset="2"/>
              <a:buChar char="§"/>
              <a:defRPr/>
            </a:pPr>
            <a:r>
              <a:rPr lang="en-US" altLang="en-US" sz="2800" dirty="0">
                <a:solidFill>
                  <a:schemeClr val="tx1">
                    <a:lumMod val="75000"/>
                    <a:lumOff val="25000"/>
                  </a:schemeClr>
                </a:solidFill>
              </a:rPr>
              <a:t>Assessing falls risk</a:t>
            </a:r>
          </a:p>
          <a:p>
            <a:pPr marL="914400" lvl="1" indent="-457200" eaLnBrk="1" fontAlgn="auto" hangingPunct="1">
              <a:buSzPct val="70000"/>
              <a:buFont typeface="Wingdings" panose="05000000000000000000" pitchFamily="2" charset="2"/>
              <a:buChar char="§"/>
              <a:defRPr/>
            </a:pPr>
            <a:r>
              <a:rPr lang="en-US" altLang="en-US" sz="2600" dirty="0">
                <a:solidFill>
                  <a:schemeClr val="tx1">
                    <a:lumMod val="75000"/>
                    <a:lumOff val="25000"/>
                  </a:schemeClr>
                </a:solidFill>
              </a:rPr>
              <a:t>Tools</a:t>
            </a:r>
          </a:p>
          <a:p>
            <a:pPr eaLnBrk="1" fontAlgn="auto" hangingPunct="1">
              <a:buSzPct val="70000"/>
              <a:buFont typeface="Wingdings" panose="05000000000000000000" pitchFamily="2" charset="2"/>
              <a:buChar char="§"/>
              <a:defRPr/>
            </a:pPr>
            <a:r>
              <a:rPr lang="en-US" altLang="en-US" sz="2800" dirty="0">
                <a:solidFill>
                  <a:schemeClr val="tx1">
                    <a:lumMod val="75000"/>
                    <a:lumOff val="25000"/>
                  </a:schemeClr>
                </a:solidFill>
              </a:rPr>
              <a:t>Post-fall Considerations</a:t>
            </a:r>
          </a:p>
          <a:p>
            <a:pPr eaLnBrk="1" fontAlgn="auto" hangingPunct="1">
              <a:buSzPct val="70000"/>
              <a:buFont typeface="Wingdings" panose="05000000000000000000" pitchFamily="2" charset="2"/>
              <a:buChar char="§"/>
              <a:defRPr/>
            </a:pPr>
            <a:r>
              <a:rPr lang="en-US" altLang="en-US" sz="2800" dirty="0">
                <a:solidFill>
                  <a:schemeClr val="tx1">
                    <a:lumMod val="75000"/>
                    <a:lumOff val="25000"/>
                  </a:schemeClr>
                </a:solidFill>
              </a:rPr>
              <a:t>Lessons learned from research projects</a:t>
            </a:r>
          </a:p>
        </p:txBody>
      </p:sp>
      <p:pic>
        <p:nvPicPr>
          <p:cNvPr id="19460" name="Picture 2">
            <a:extLst>
              <a:ext uri="{FF2B5EF4-FFF2-40B4-BE49-F238E27FC236}">
                <a16:creationId xmlns:a16="http://schemas.microsoft.com/office/drawing/2014/main" id="{79281A59-E7E8-4F29-8EF7-13AC6F4845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3988" y="2209800"/>
            <a:ext cx="2171700" cy="1582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439D6211-6B21-4468-A982-564893A4612A}"/>
              </a:ext>
            </a:extLst>
          </p:cNvPr>
          <p:cNvSpPr>
            <a:spLocks noGrp="1" noChangeArrowheads="1"/>
          </p:cNvSpPr>
          <p:nvPr>
            <p:ph type="title"/>
          </p:nvPr>
        </p:nvSpPr>
        <p:spPr>
          <a:xfrm>
            <a:off x="762000" y="381000"/>
            <a:ext cx="7848600" cy="1327150"/>
          </a:xfrm>
        </p:spPr>
        <p:txBody>
          <a:bodyPr>
            <a:noAutofit/>
          </a:bodyPr>
          <a:lstStyle/>
          <a:p>
            <a:pPr eaLnBrk="1" fontAlgn="auto" hangingPunct="1">
              <a:spcAft>
                <a:spcPts val="0"/>
              </a:spcAft>
              <a:defRPr/>
            </a:pPr>
            <a:r>
              <a:rPr lang="en-US" altLang="en-US" dirty="0"/>
              <a:t>Environmental Factors Continued</a:t>
            </a:r>
          </a:p>
        </p:txBody>
      </p:sp>
      <p:sp>
        <p:nvSpPr>
          <p:cNvPr id="52227" name="Content Placeholder 2">
            <a:extLst>
              <a:ext uri="{FF2B5EF4-FFF2-40B4-BE49-F238E27FC236}">
                <a16:creationId xmlns:a16="http://schemas.microsoft.com/office/drawing/2014/main" id="{A25710D1-0355-40EB-85A1-44EA01493AAD}"/>
              </a:ext>
            </a:extLst>
          </p:cNvPr>
          <p:cNvSpPr>
            <a:spLocks noGrp="1" noChangeArrowheads="1"/>
          </p:cNvSpPr>
          <p:nvPr>
            <p:ph idx="1"/>
          </p:nvPr>
        </p:nvSpPr>
        <p:spPr>
          <a:xfrm>
            <a:off x="838200" y="1752600"/>
            <a:ext cx="7772400" cy="2286000"/>
          </a:xfrm>
        </p:spPr>
        <p:txBody>
          <a:bodyPr/>
          <a:lstStyle/>
          <a:p>
            <a:pPr eaLnBrk="1" hangingPunct="1">
              <a:buSzPct val="70000"/>
              <a:buFont typeface="Wingdings" panose="05000000000000000000" pitchFamily="2" charset="2"/>
              <a:buChar char="§"/>
            </a:pPr>
            <a:r>
              <a:rPr lang="en-US" altLang="en-US" sz="2600" dirty="0"/>
              <a:t>Unstable furniture</a:t>
            </a:r>
          </a:p>
          <a:p>
            <a:pPr eaLnBrk="1" hangingPunct="1">
              <a:buSzPct val="70000"/>
              <a:buFont typeface="Wingdings" panose="05000000000000000000" pitchFamily="2" charset="2"/>
              <a:buChar char="§"/>
            </a:pPr>
            <a:r>
              <a:rPr lang="en-US" altLang="en-US" sz="2600" dirty="0"/>
              <a:t>Lack of handrails on stairs or steps</a:t>
            </a:r>
          </a:p>
          <a:p>
            <a:pPr eaLnBrk="1" hangingPunct="1">
              <a:buSzPct val="70000"/>
              <a:buFont typeface="Wingdings" panose="05000000000000000000" pitchFamily="2" charset="2"/>
              <a:buChar char="§"/>
            </a:pPr>
            <a:r>
              <a:rPr lang="en-US" altLang="en-US" sz="2600" dirty="0"/>
              <a:t>Broken canes, walkers, wheelchairs</a:t>
            </a:r>
          </a:p>
          <a:p>
            <a:pPr eaLnBrk="1" hangingPunct="1">
              <a:buSzPct val="70000"/>
              <a:buFont typeface="Wingdings" panose="05000000000000000000" pitchFamily="2" charset="2"/>
              <a:buChar char="§"/>
            </a:pPr>
            <a:r>
              <a:rPr lang="en-US" altLang="en-US" sz="2600" dirty="0"/>
              <a:t>Improper footwear</a:t>
            </a:r>
            <a:endParaRPr lang="en-US" altLang="en-US" sz="2600" b="1" dirty="0"/>
          </a:p>
          <a:p>
            <a:pPr eaLnBrk="1" hangingPunct="1"/>
            <a:endParaRPr lang="en-US" altLang="en-US" dirty="0"/>
          </a:p>
        </p:txBody>
      </p:sp>
      <p:grpSp>
        <p:nvGrpSpPr>
          <p:cNvPr id="5" name="Group 4">
            <a:extLst>
              <a:ext uri="{FF2B5EF4-FFF2-40B4-BE49-F238E27FC236}">
                <a16:creationId xmlns:a16="http://schemas.microsoft.com/office/drawing/2014/main" id="{607DDF82-C5EE-4C94-974A-B578C10B0356}"/>
              </a:ext>
            </a:extLst>
          </p:cNvPr>
          <p:cNvGrpSpPr>
            <a:grpSpLocks/>
          </p:cNvGrpSpPr>
          <p:nvPr/>
        </p:nvGrpSpPr>
        <p:grpSpPr bwMode="auto">
          <a:xfrm>
            <a:off x="5257800" y="3228975"/>
            <a:ext cx="3544888" cy="2562225"/>
            <a:chOff x="4993772" y="3000374"/>
            <a:chExt cx="3545390" cy="2562224"/>
          </a:xfrm>
        </p:grpSpPr>
        <p:pic>
          <p:nvPicPr>
            <p:cNvPr id="52230" name="Picture 2">
              <a:extLst>
                <a:ext uri="{FF2B5EF4-FFF2-40B4-BE49-F238E27FC236}">
                  <a16:creationId xmlns:a16="http://schemas.microsoft.com/office/drawing/2014/main" id="{53CFA38A-157B-4F9A-A27A-CD042CC9A7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000374"/>
              <a:ext cx="1457325" cy="145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231" name="Picture 3">
              <a:extLst>
                <a:ext uri="{FF2B5EF4-FFF2-40B4-BE49-F238E27FC236}">
                  <a16:creationId xmlns:a16="http://schemas.microsoft.com/office/drawing/2014/main" id="{E30D2CD4-2754-4C61-BA95-DE32F27DA6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3000374"/>
              <a:ext cx="1604962" cy="1604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232" name="Picture 4">
              <a:extLst>
                <a:ext uri="{FF2B5EF4-FFF2-40B4-BE49-F238E27FC236}">
                  <a16:creationId xmlns:a16="http://schemas.microsoft.com/office/drawing/2014/main" id="{A57D372A-A75E-4D1C-A509-7392E67111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84717" y="4386944"/>
              <a:ext cx="1503928"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233" name="Picture 5">
              <a:extLst>
                <a:ext uri="{FF2B5EF4-FFF2-40B4-BE49-F238E27FC236}">
                  <a16:creationId xmlns:a16="http://schemas.microsoft.com/office/drawing/2014/main" id="{F0E514B6-1143-4DF3-A76C-2BAAE9DBE78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93772" y="4386943"/>
              <a:ext cx="1766694" cy="1175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CAD4B944-1480-402E-BAA8-534FD8FE7F3F}"/>
              </a:ext>
            </a:extLst>
          </p:cNvPr>
          <p:cNvSpPr>
            <a:spLocks noGrp="1" noChangeArrowheads="1"/>
          </p:cNvSpPr>
          <p:nvPr>
            <p:ph type="ctrTitle"/>
          </p:nvPr>
        </p:nvSpPr>
        <p:spPr>
          <a:xfrm>
            <a:off x="533400" y="1524000"/>
            <a:ext cx="7696200" cy="2057400"/>
          </a:xfrm>
        </p:spPr>
        <p:txBody>
          <a:bodyPr>
            <a:normAutofit/>
          </a:bodyPr>
          <a:lstStyle/>
          <a:p>
            <a:pPr eaLnBrk="1" fontAlgn="auto" hangingPunct="1">
              <a:spcAft>
                <a:spcPts val="0"/>
              </a:spcAft>
              <a:defRPr/>
            </a:pPr>
            <a:r>
              <a:rPr lang="en-US" altLang="en-US" sz="5400" dirty="0"/>
              <a:t>Prevention Strategies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p:txBody>
          <a:bodyPr/>
          <a:lstStyle/>
          <a:p>
            <a:pPr eaLnBrk="1" hangingPunct="1"/>
            <a:r>
              <a:rPr lang="en-US" altLang="en-US" b="1" dirty="0"/>
              <a:t>Preventive Strategies</a:t>
            </a:r>
            <a:endParaRPr lang="en-US" altLang="en-US" b="1" dirty="0">
              <a:latin typeface="Arial Black" pitchFamily="34" charset="0"/>
            </a:endParaRPr>
          </a:p>
        </p:txBody>
      </p:sp>
      <p:sp>
        <p:nvSpPr>
          <p:cNvPr id="21507" name="Rectangle 3"/>
          <p:cNvSpPr>
            <a:spLocks noGrp="1" noChangeArrowheads="1"/>
          </p:cNvSpPr>
          <p:nvPr>
            <p:ph type="body" idx="4294967295"/>
          </p:nvPr>
        </p:nvSpPr>
        <p:spPr>
          <a:xfrm>
            <a:off x="684211" y="1600200"/>
            <a:ext cx="7772400" cy="3352800"/>
          </a:xfrm>
        </p:spPr>
        <p:txBody>
          <a:bodyPr/>
          <a:lstStyle/>
          <a:p>
            <a:pPr eaLnBrk="1" hangingPunct="1">
              <a:lnSpc>
                <a:spcPct val="110000"/>
              </a:lnSpc>
              <a:buSzPct val="70000"/>
              <a:buFont typeface="Wingdings" panose="05000000000000000000" pitchFamily="2" charset="2"/>
              <a:buChar char="§"/>
            </a:pPr>
            <a:r>
              <a:rPr lang="en-US" altLang="en-US" sz="2600" dirty="0"/>
              <a:t>Medical</a:t>
            </a:r>
          </a:p>
          <a:p>
            <a:pPr eaLnBrk="1" hangingPunct="1">
              <a:lnSpc>
                <a:spcPct val="110000"/>
              </a:lnSpc>
              <a:buSzPct val="70000"/>
              <a:buFont typeface="Wingdings" panose="05000000000000000000" pitchFamily="2" charset="2"/>
              <a:buChar char="§"/>
            </a:pPr>
            <a:r>
              <a:rPr lang="en-US" altLang="en-US" sz="2600" dirty="0"/>
              <a:t>Rehabilitative</a:t>
            </a:r>
          </a:p>
          <a:p>
            <a:pPr eaLnBrk="1" hangingPunct="1">
              <a:lnSpc>
                <a:spcPct val="110000"/>
              </a:lnSpc>
              <a:buSzPct val="70000"/>
              <a:buFont typeface="Wingdings" panose="05000000000000000000" pitchFamily="2" charset="2"/>
              <a:buChar char="§"/>
            </a:pPr>
            <a:r>
              <a:rPr lang="en-US" altLang="en-US" sz="2600" dirty="0"/>
              <a:t>Environmental</a:t>
            </a:r>
          </a:p>
          <a:p>
            <a:pPr eaLnBrk="1" hangingPunct="1">
              <a:lnSpc>
                <a:spcPct val="110000"/>
              </a:lnSpc>
              <a:buSzPct val="70000"/>
              <a:buFont typeface="Wingdings" panose="05000000000000000000" pitchFamily="2" charset="2"/>
              <a:buChar char="§"/>
            </a:pPr>
            <a:r>
              <a:rPr lang="en-US" altLang="en-US" sz="2600" dirty="0"/>
              <a:t>Staff </a:t>
            </a:r>
          </a:p>
          <a:p>
            <a:pPr eaLnBrk="1" hangingPunct="1">
              <a:lnSpc>
                <a:spcPct val="110000"/>
              </a:lnSpc>
              <a:buSzPct val="70000"/>
              <a:buFont typeface="Wingdings" panose="05000000000000000000" pitchFamily="2" charset="2"/>
              <a:buChar char="§"/>
            </a:pPr>
            <a:r>
              <a:rPr lang="en-US" altLang="en-US" sz="2600" dirty="0"/>
              <a:t>Educational</a:t>
            </a:r>
          </a:p>
          <a:p>
            <a:pPr eaLnBrk="1" hangingPunct="1">
              <a:lnSpc>
                <a:spcPct val="110000"/>
              </a:lnSpc>
              <a:buSzPct val="70000"/>
              <a:buFont typeface="Wingdings" panose="05000000000000000000" pitchFamily="2" charset="2"/>
              <a:buChar char="§"/>
            </a:pPr>
            <a:r>
              <a:rPr lang="en-US" altLang="en-US" sz="2600" dirty="0"/>
              <a:t>Use of Fall/Injury Prevention Devices</a:t>
            </a:r>
          </a:p>
        </p:txBody>
      </p:sp>
    </p:spTree>
    <p:extLst>
      <p:ext uri="{BB962C8B-B14F-4D97-AF65-F5344CB8AC3E}">
        <p14:creationId xmlns:p14="http://schemas.microsoft.com/office/powerpoint/2010/main" val="34216707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0869ED34-A8C6-4BAB-B8C3-2C647B491187}"/>
              </a:ext>
            </a:extLst>
          </p:cNvPr>
          <p:cNvSpPr>
            <a:spLocks noGrp="1" noChangeArrowheads="1"/>
          </p:cNvSpPr>
          <p:nvPr>
            <p:ph type="title"/>
          </p:nvPr>
        </p:nvSpPr>
        <p:spPr>
          <a:xfrm>
            <a:off x="822325" y="819150"/>
            <a:ext cx="5349875" cy="917575"/>
          </a:xfrm>
        </p:spPr>
        <p:txBody>
          <a:bodyPr/>
          <a:lstStyle/>
          <a:p>
            <a:pPr eaLnBrk="1" fontAlgn="auto" hangingPunct="1">
              <a:spcAft>
                <a:spcPts val="0"/>
              </a:spcAft>
              <a:defRPr/>
            </a:pPr>
            <a:r>
              <a:rPr lang="en-US" altLang="en-US" dirty="0"/>
              <a:t>Medical Strategies</a:t>
            </a:r>
          </a:p>
        </p:txBody>
      </p:sp>
      <p:sp>
        <p:nvSpPr>
          <p:cNvPr id="58371" name="Content Placeholder 2">
            <a:extLst>
              <a:ext uri="{FF2B5EF4-FFF2-40B4-BE49-F238E27FC236}">
                <a16:creationId xmlns:a16="http://schemas.microsoft.com/office/drawing/2014/main" id="{FE22B1C3-6F7B-4BCD-BF97-D850DCD8F0E5}"/>
              </a:ext>
            </a:extLst>
          </p:cNvPr>
          <p:cNvSpPr>
            <a:spLocks noGrp="1" noChangeArrowheads="1"/>
          </p:cNvSpPr>
          <p:nvPr>
            <p:ph idx="1"/>
          </p:nvPr>
        </p:nvSpPr>
        <p:spPr>
          <a:xfrm>
            <a:off x="838200" y="1768475"/>
            <a:ext cx="7543800" cy="3108325"/>
          </a:xfrm>
        </p:spPr>
        <p:txBody>
          <a:bodyPr/>
          <a:lstStyle/>
          <a:p>
            <a:pPr eaLnBrk="1" hangingPunct="1">
              <a:lnSpc>
                <a:spcPct val="120000"/>
              </a:lnSpc>
              <a:buSzPct val="70000"/>
              <a:buFont typeface="Wingdings" panose="05000000000000000000" pitchFamily="2" charset="2"/>
              <a:buChar char="§"/>
            </a:pPr>
            <a:r>
              <a:rPr lang="en-US" altLang="en-US" sz="2600" dirty="0"/>
              <a:t>Recognize signs and symptoms of underlying illness</a:t>
            </a:r>
          </a:p>
          <a:p>
            <a:pPr eaLnBrk="1" hangingPunct="1">
              <a:lnSpc>
                <a:spcPct val="110000"/>
              </a:lnSpc>
              <a:buSzPct val="70000"/>
              <a:buFont typeface="Wingdings" panose="05000000000000000000" pitchFamily="2" charset="2"/>
              <a:buChar char="§"/>
            </a:pPr>
            <a:r>
              <a:rPr lang="en-US" altLang="en-US" sz="2600" dirty="0"/>
              <a:t>Review medication usage and potentially discontinue inappropriate or excessive medications</a:t>
            </a:r>
          </a:p>
          <a:p>
            <a:pPr eaLnBrk="1" hangingPunct="1">
              <a:lnSpc>
                <a:spcPct val="120000"/>
              </a:lnSpc>
              <a:buSzPct val="70000"/>
              <a:buFont typeface="Wingdings" panose="05000000000000000000" pitchFamily="2" charset="2"/>
              <a:buChar char="§"/>
            </a:pPr>
            <a:r>
              <a:rPr lang="en-US" altLang="en-US" sz="2600" dirty="0"/>
              <a:t>Diagnose and treat osteoporosis</a:t>
            </a:r>
          </a:p>
          <a:p>
            <a:pPr eaLnBrk="1" hangingPunct="1"/>
            <a:endParaRPr lang="en-US" altLang="en-US" dirty="0"/>
          </a:p>
        </p:txBody>
      </p:sp>
      <p:sp>
        <p:nvSpPr>
          <p:cNvPr id="58373" name="TextBox 4">
            <a:extLst>
              <a:ext uri="{FF2B5EF4-FFF2-40B4-BE49-F238E27FC236}">
                <a16:creationId xmlns:a16="http://schemas.microsoft.com/office/drawing/2014/main" id="{A62AA848-5FAC-4FC3-B0D1-480FA563BB3A}"/>
              </a:ext>
            </a:extLst>
          </p:cNvPr>
          <p:cNvSpPr txBox="1">
            <a:spLocks noChangeArrowheads="1"/>
          </p:cNvSpPr>
          <p:nvPr/>
        </p:nvSpPr>
        <p:spPr bwMode="auto">
          <a:xfrm>
            <a:off x="212725" y="5410200"/>
            <a:ext cx="84359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25000">
                <a:solidFill>
                  <a:schemeClr val="tx1"/>
                </a:solidFill>
                <a:latin typeface="Times" panose="02020603050405020304" pitchFamily="18" charset="0"/>
              </a:defRPr>
            </a:lvl1pPr>
            <a:lvl2pPr marL="742950" indent="-285750">
              <a:defRPr sz="2400" baseline="-25000">
                <a:solidFill>
                  <a:schemeClr val="tx1"/>
                </a:solidFill>
                <a:latin typeface="Times" panose="02020603050405020304" pitchFamily="18" charset="0"/>
              </a:defRPr>
            </a:lvl2pPr>
            <a:lvl3pPr marL="1143000" indent="-228600">
              <a:defRPr sz="2400" baseline="-25000">
                <a:solidFill>
                  <a:schemeClr val="tx1"/>
                </a:solidFill>
                <a:latin typeface="Times" panose="02020603050405020304" pitchFamily="18" charset="0"/>
              </a:defRPr>
            </a:lvl3pPr>
            <a:lvl4pPr marL="1600200" indent="-228600">
              <a:defRPr sz="2400" baseline="-25000">
                <a:solidFill>
                  <a:schemeClr val="tx1"/>
                </a:solidFill>
                <a:latin typeface="Times" panose="02020603050405020304" pitchFamily="18" charset="0"/>
              </a:defRPr>
            </a:lvl4pPr>
            <a:lvl5pPr marL="2057400" indent="-228600">
              <a:defRPr sz="2400" baseline="-25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panose="02020603050405020304" pitchFamily="18" charset="0"/>
              </a:defRPr>
            </a:lvl9pPr>
          </a:lstStyle>
          <a:p>
            <a:pPr>
              <a:defRPr/>
            </a:pPr>
            <a:r>
              <a:rPr lang="en-US" altLang="en-US" dirty="0"/>
              <a:t>-</a:t>
            </a:r>
            <a:r>
              <a:rPr lang="en-US" altLang="en-US" dirty="0">
                <a:latin typeface="+mn-lt"/>
              </a:rPr>
              <a:t>Tedaskar, Rein, ‘Falls and People with Intellectual &amp; Developmental Disabilities’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15659B7C-5F00-4FAB-9CF6-4E5D05645693}"/>
              </a:ext>
            </a:extLst>
          </p:cNvPr>
          <p:cNvSpPr>
            <a:spLocks noGrp="1" noChangeArrowheads="1"/>
          </p:cNvSpPr>
          <p:nvPr>
            <p:ph type="title"/>
          </p:nvPr>
        </p:nvSpPr>
        <p:spPr>
          <a:xfrm>
            <a:off x="762000" y="685800"/>
            <a:ext cx="6264275" cy="966787"/>
          </a:xfrm>
        </p:spPr>
        <p:txBody>
          <a:bodyPr/>
          <a:lstStyle/>
          <a:p>
            <a:pPr eaLnBrk="1" fontAlgn="auto" hangingPunct="1">
              <a:spcAft>
                <a:spcPts val="0"/>
              </a:spcAft>
              <a:defRPr/>
            </a:pPr>
            <a:r>
              <a:rPr lang="en-US" altLang="en-US" dirty="0"/>
              <a:t>Rehabilitative Strategies</a:t>
            </a:r>
          </a:p>
        </p:txBody>
      </p:sp>
      <p:sp>
        <p:nvSpPr>
          <p:cNvPr id="3" name="Content Placeholder 2">
            <a:extLst>
              <a:ext uri="{FF2B5EF4-FFF2-40B4-BE49-F238E27FC236}">
                <a16:creationId xmlns:a16="http://schemas.microsoft.com/office/drawing/2014/main" id="{40B3B4D3-464C-4B05-91DF-47CF4C1B7BCF}"/>
              </a:ext>
            </a:extLst>
          </p:cNvPr>
          <p:cNvSpPr>
            <a:spLocks noGrp="1"/>
          </p:cNvSpPr>
          <p:nvPr>
            <p:ph idx="1"/>
          </p:nvPr>
        </p:nvSpPr>
        <p:spPr>
          <a:xfrm>
            <a:off x="914400" y="1828800"/>
            <a:ext cx="7772400" cy="3048000"/>
          </a:xfrm>
        </p:spPr>
        <p:txBody>
          <a:bodyPr rtlCol="0">
            <a:normAutofit/>
          </a:bodyPr>
          <a:lstStyle/>
          <a:p>
            <a:pPr eaLnBrk="1" fontAlgn="auto" hangingPunct="1">
              <a:buSzPct val="70000"/>
              <a:buFont typeface="Wingdings" panose="05000000000000000000" pitchFamily="2" charset="2"/>
              <a:buChar char="§"/>
              <a:defRPr/>
            </a:pPr>
            <a:r>
              <a:rPr lang="en-US" sz="2600" dirty="0">
                <a:solidFill>
                  <a:schemeClr val="tx1">
                    <a:lumMod val="75000"/>
                    <a:lumOff val="25000"/>
                  </a:schemeClr>
                </a:solidFill>
              </a:rPr>
              <a:t>Exercise programs</a:t>
            </a:r>
          </a:p>
          <a:p>
            <a:pPr lvl="1" eaLnBrk="1" fontAlgn="auto" hangingPunct="1">
              <a:buSzPct val="70000"/>
              <a:buFont typeface="Wingdings" panose="05000000000000000000" pitchFamily="2" charset="2"/>
              <a:buChar char="§"/>
              <a:defRPr/>
            </a:pPr>
            <a:r>
              <a:rPr lang="en-US" sz="2200" dirty="0">
                <a:solidFill>
                  <a:schemeClr val="tx1">
                    <a:lumMod val="75000"/>
                    <a:lumOff val="25000"/>
                  </a:schemeClr>
                </a:solidFill>
              </a:rPr>
              <a:t>Walking and endurance </a:t>
            </a:r>
          </a:p>
          <a:p>
            <a:pPr lvl="1" eaLnBrk="1" fontAlgn="auto" hangingPunct="1">
              <a:buSzPct val="70000"/>
              <a:buFont typeface="Wingdings" panose="05000000000000000000" pitchFamily="2" charset="2"/>
              <a:buChar char="§"/>
              <a:defRPr/>
            </a:pPr>
            <a:r>
              <a:rPr lang="en-US" sz="2200" dirty="0">
                <a:solidFill>
                  <a:schemeClr val="tx1">
                    <a:lumMod val="75000"/>
                    <a:lumOff val="25000"/>
                  </a:schemeClr>
                </a:solidFill>
              </a:rPr>
              <a:t>Training geared towards increasing balance, strength, and flexibility</a:t>
            </a:r>
          </a:p>
          <a:p>
            <a:pPr marL="457200" lvl="1" indent="-457200" eaLnBrk="1" fontAlgn="auto" hangingPunct="1">
              <a:buSzPct val="70000"/>
              <a:buFont typeface="Wingdings" panose="05000000000000000000" pitchFamily="2" charset="2"/>
              <a:buChar char="§"/>
              <a:defRPr/>
            </a:pPr>
            <a:r>
              <a:rPr lang="en-US" sz="2600" dirty="0">
                <a:solidFill>
                  <a:schemeClr val="tx1">
                    <a:lumMod val="75000"/>
                    <a:lumOff val="25000"/>
                  </a:schemeClr>
                </a:solidFill>
              </a:rPr>
              <a:t>Ensure footwear fits properly and is slip-resistant</a:t>
            </a:r>
          </a:p>
          <a:p>
            <a:pPr marL="457200" lvl="1" indent="-457200" eaLnBrk="1" fontAlgn="auto" hangingPunct="1">
              <a:buSzPct val="70000"/>
              <a:buFont typeface="Wingdings" panose="05000000000000000000" pitchFamily="2" charset="2"/>
              <a:buChar char="§"/>
              <a:defRPr/>
            </a:pPr>
            <a:r>
              <a:rPr lang="en-US" sz="2600" dirty="0">
                <a:solidFill>
                  <a:schemeClr val="tx1">
                    <a:lumMod val="75000"/>
                    <a:lumOff val="25000"/>
                  </a:schemeClr>
                </a:solidFill>
              </a:rPr>
              <a:t>Consider canes and walkers to improve balance</a:t>
            </a:r>
          </a:p>
        </p:txBody>
      </p:sp>
      <p:pic>
        <p:nvPicPr>
          <p:cNvPr id="60421" name="Picture 2">
            <a:extLst>
              <a:ext uri="{FF2B5EF4-FFF2-40B4-BE49-F238E27FC236}">
                <a16:creationId xmlns:a16="http://schemas.microsoft.com/office/drawing/2014/main" id="{D6A8645D-E91C-4B44-AB62-322D137592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533400"/>
            <a:ext cx="142875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0422" name="TextBox 5">
            <a:extLst>
              <a:ext uri="{FF2B5EF4-FFF2-40B4-BE49-F238E27FC236}">
                <a16:creationId xmlns:a16="http://schemas.microsoft.com/office/drawing/2014/main" id="{0FE9EA77-8938-4448-92D9-26CCC0EDCF9E}"/>
              </a:ext>
            </a:extLst>
          </p:cNvPr>
          <p:cNvSpPr txBox="1">
            <a:spLocks noChangeArrowheads="1"/>
          </p:cNvSpPr>
          <p:nvPr/>
        </p:nvSpPr>
        <p:spPr bwMode="auto">
          <a:xfrm>
            <a:off x="155575" y="5334000"/>
            <a:ext cx="76930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aseline="-25000">
                <a:solidFill>
                  <a:schemeClr val="tx1"/>
                </a:solidFill>
                <a:latin typeface="Times" panose="02020603050405020304" pitchFamily="18" charset="0"/>
              </a:defRPr>
            </a:lvl1pPr>
            <a:lvl2pPr marL="742950" indent="-285750">
              <a:defRPr sz="2400" baseline="-25000">
                <a:solidFill>
                  <a:schemeClr val="tx1"/>
                </a:solidFill>
                <a:latin typeface="Times" panose="02020603050405020304" pitchFamily="18" charset="0"/>
              </a:defRPr>
            </a:lvl2pPr>
            <a:lvl3pPr marL="1143000" indent="-228600">
              <a:defRPr sz="2400" baseline="-25000">
                <a:solidFill>
                  <a:schemeClr val="tx1"/>
                </a:solidFill>
                <a:latin typeface="Times" panose="02020603050405020304" pitchFamily="18" charset="0"/>
              </a:defRPr>
            </a:lvl3pPr>
            <a:lvl4pPr marL="1600200" indent="-228600">
              <a:defRPr sz="2400" baseline="-25000">
                <a:solidFill>
                  <a:schemeClr val="tx1"/>
                </a:solidFill>
                <a:latin typeface="Times" panose="02020603050405020304" pitchFamily="18" charset="0"/>
              </a:defRPr>
            </a:lvl4pPr>
            <a:lvl5pPr marL="2057400" indent="-228600">
              <a:defRPr sz="2400" baseline="-25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panose="02020603050405020304" pitchFamily="18" charset="0"/>
              </a:defRPr>
            </a:lvl9pPr>
          </a:lstStyle>
          <a:p>
            <a:pPr>
              <a:defRPr/>
            </a:pPr>
            <a:r>
              <a:rPr lang="en-US" altLang="en-US" dirty="0">
                <a:latin typeface="+mn-lt"/>
              </a:rPr>
              <a:t>-Tedaskar, Rein, ‘Falls and People with Intellectual &amp; Developmental Disabilities’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E57FDFBC-B410-4AEE-8AF6-BBE5E63D523C}"/>
              </a:ext>
            </a:extLst>
          </p:cNvPr>
          <p:cNvSpPr>
            <a:spLocks noGrp="1" noChangeArrowheads="1"/>
          </p:cNvSpPr>
          <p:nvPr>
            <p:ph type="title"/>
          </p:nvPr>
        </p:nvSpPr>
        <p:spPr>
          <a:xfrm>
            <a:off x="822325" y="304800"/>
            <a:ext cx="6416675" cy="898525"/>
          </a:xfrm>
        </p:spPr>
        <p:txBody>
          <a:bodyPr/>
          <a:lstStyle/>
          <a:p>
            <a:pPr eaLnBrk="1" fontAlgn="auto" hangingPunct="1">
              <a:spcAft>
                <a:spcPts val="0"/>
              </a:spcAft>
              <a:defRPr/>
            </a:pPr>
            <a:r>
              <a:rPr lang="en-US" altLang="en-US" dirty="0"/>
              <a:t>Environmental Strategies</a:t>
            </a:r>
          </a:p>
        </p:txBody>
      </p:sp>
      <p:sp>
        <p:nvSpPr>
          <p:cNvPr id="62467" name="Content Placeholder 2">
            <a:extLst>
              <a:ext uri="{FF2B5EF4-FFF2-40B4-BE49-F238E27FC236}">
                <a16:creationId xmlns:a16="http://schemas.microsoft.com/office/drawing/2014/main" id="{E2B52886-B620-4E37-A9D4-F6CD2BBB3E9D}"/>
              </a:ext>
            </a:extLst>
          </p:cNvPr>
          <p:cNvSpPr>
            <a:spLocks noGrp="1" noChangeArrowheads="1"/>
          </p:cNvSpPr>
          <p:nvPr>
            <p:ph idx="1"/>
          </p:nvPr>
        </p:nvSpPr>
        <p:spPr>
          <a:xfrm>
            <a:off x="685800" y="1219200"/>
            <a:ext cx="7772400" cy="4648200"/>
          </a:xfrm>
        </p:spPr>
        <p:txBody>
          <a:bodyPr rtlCol="0">
            <a:noAutofit/>
          </a:bodyPr>
          <a:lstStyle/>
          <a:p>
            <a:pPr marL="384048" lvl="1" indent="-182880" eaLnBrk="1" fontAlgn="auto" hangingPunct="1">
              <a:buSzPct val="70000"/>
              <a:buFont typeface="Wingdings" panose="05000000000000000000" pitchFamily="2" charset="2"/>
              <a:buChar char="§"/>
              <a:defRPr/>
            </a:pPr>
            <a:r>
              <a:rPr lang="en-US" altLang="en-US" sz="3200" dirty="0">
                <a:solidFill>
                  <a:schemeClr val="tx1">
                    <a:lumMod val="75000"/>
                    <a:lumOff val="25000"/>
                  </a:schemeClr>
                </a:solidFill>
              </a:rPr>
              <a:t> </a:t>
            </a:r>
            <a:r>
              <a:rPr lang="en-US" altLang="en-US" sz="2600" dirty="0">
                <a:solidFill>
                  <a:schemeClr val="tx1">
                    <a:lumMod val="75000"/>
                    <a:lumOff val="25000"/>
                  </a:schemeClr>
                </a:solidFill>
              </a:rPr>
              <a:t>Identifying and eliminating hazards</a:t>
            </a:r>
          </a:p>
          <a:p>
            <a:pPr marL="726948" lvl="2" indent="-182880" eaLnBrk="1" fontAlgn="auto" hangingPunct="1">
              <a:buSzPct val="70000"/>
              <a:buFont typeface="Wingdings" panose="05000000000000000000" pitchFamily="2" charset="2"/>
              <a:buChar char="§"/>
              <a:defRPr/>
            </a:pPr>
            <a:r>
              <a:rPr lang="en-US" altLang="en-US" dirty="0">
                <a:solidFill>
                  <a:schemeClr val="tx1">
                    <a:lumMod val="75000"/>
                    <a:lumOff val="25000"/>
                  </a:schemeClr>
                </a:solidFill>
              </a:rPr>
              <a:t>Reduce clutter</a:t>
            </a:r>
          </a:p>
          <a:p>
            <a:pPr marL="726948" lvl="2" indent="-182880" eaLnBrk="1" fontAlgn="auto" hangingPunct="1">
              <a:buSzPct val="70000"/>
              <a:buFont typeface="Wingdings" panose="05000000000000000000" pitchFamily="2" charset="2"/>
              <a:buChar char="§"/>
              <a:defRPr/>
            </a:pPr>
            <a:r>
              <a:rPr lang="en-US" altLang="en-US" dirty="0">
                <a:solidFill>
                  <a:schemeClr val="tx1">
                    <a:lumMod val="75000"/>
                    <a:lumOff val="25000"/>
                  </a:schemeClr>
                </a:solidFill>
              </a:rPr>
              <a:t>Install grab bars and handrails</a:t>
            </a:r>
          </a:p>
          <a:p>
            <a:pPr marL="726948" lvl="2" indent="-182880" eaLnBrk="1" fontAlgn="auto" hangingPunct="1">
              <a:buSzPct val="70000"/>
              <a:buFont typeface="Wingdings" panose="05000000000000000000" pitchFamily="2" charset="2"/>
              <a:buChar char="§"/>
              <a:defRPr/>
            </a:pPr>
            <a:r>
              <a:rPr lang="en-US" altLang="en-US" dirty="0">
                <a:solidFill>
                  <a:schemeClr val="tx1">
                    <a:lumMod val="75000"/>
                    <a:lumOff val="25000"/>
                  </a:schemeClr>
                </a:solidFill>
              </a:rPr>
              <a:t>Replace lights</a:t>
            </a:r>
          </a:p>
          <a:p>
            <a:pPr marL="726948" lvl="2" indent="-182880" eaLnBrk="1" fontAlgn="auto" hangingPunct="1">
              <a:buSzPct val="70000"/>
              <a:buFont typeface="Wingdings" panose="05000000000000000000" pitchFamily="2" charset="2"/>
              <a:buChar char="§"/>
              <a:defRPr/>
            </a:pPr>
            <a:r>
              <a:rPr lang="en-US" altLang="en-US" dirty="0">
                <a:solidFill>
                  <a:schemeClr val="tx1">
                    <a:lumMod val="75000"/>
                    <a:lumOff val="25000"/>
                  </a:schemeClr>
                </a:solidFill>
              </a:rPr>
              <a:t>Remove unstable or low furniture</a:t>
            </a:r>
          </a:p>
          <a:p>
            <a:pPr marL="726948" lvl="2" indent="-182880" eaLnBrk="1" fontAlgn="auto" hangingPunct="1">
              <a:buSzPct val="70000"/>
              <a:buFont typeface="Wingdings" panose="05000000000000000000" pitchFamily="2" charset="2"/>
              <a:buChar char="§"/>
              <a:defRPr/>
            </a:pPr>
            <a:r>
              <a:rPr lang="en-US" altLang="en-US" dirty="0">
                <a:solidFill>
                  <a:schemeClr val="tx1">
                    <a:lumMod val="75000"/>
                    <a:lumOff val="25000"/>
                  </a:schemeClr>
                </a:solidFill>
              </a:rPr>
              <a:t>Use color contrast</a:t>
            </a:r>
          </a:p>
          <a:p>
            <a:pPr marL="384048" lvl="1" indent="-182880" eaLnBrk="1" fontAlgn="auto" hangingPunct="1">
              <a:buSzPct val="70000"/>
              <a:buFont typeface="Wingdings" panose="05000000000000000000" pitchFamily="2" charset="2"/>
              <a:buChar char="§"/>
              <a:defRPr/>
            </a:pPr>
            <a:r>
              <a:rPr lang="en-US" altLang="en-US" sz="3200" dirty="0">
                <a:solidFill>
                  <a:schemeClr val="tx1">
                    <a:lumMod val="75000"/>
                    <a:lumOff val="25000"/>
                  </a:schemeClr>
                </a:solidFill>
              </a:rPr>
              <a:t> </a:t>
            </a:r>
            <a:r>
              <a:rPr lang="en-US" altLang="en-US" sz="2600" dirty="0">
                <a:solidFill>
                  <a:schemeClr val="tx1">
                    <a:lumMod val="75000"/>
                    <a:lumOff val="25000"/>
                  </a:schemeClr>
                </a:solidFill>
              </a:rPr>
              <a:t>Simplifying the environment to improve mobility</a:t>
            </a:r>
          </a:p>
          <a:p>
            <a:pPr marL="726948" lvl="2" indent="-182880" eaLnBrk="1" fontAlgn="auto" hangingPunct="1">
              <a:buSzPct val="70000"/>
              <a:buFont typeface="Wingdings" panose="05000000000000000000" pitchFamily="2" charset="2"/>
              <a:buChar char="§"/>
              <a:defRPr/>
            </a:pPr>
            <a:r>
              <a:rPr lang="en-US" altLang="en-US" dirty="0">
                <a:solidFill>
                  <a:schemeClr val="tx1">
                    <a:lumMod val="75000"/>
                    <a:lumOff val="25000"/>
                  </a:schemeClr>
                </a:solidFill>
              </a:rPr>
              <a:t>Reposition furniture</a:t>
            </a:r>
          </a:p>
          <a:p>
            <a:pPr marL="726948" lvl="2" indent="-182880" eaLnBrk="1" fontAlgn="auto" hangingPunct="1">
              <a:buSzPct val="70000"/>
              <a:buFont typeface="Wingdings" panose="05000000000000000000" pitchFamily="2" charset="2"/>
              <a:buChar char="§"/>
              <a:defRPr/>
            </a:pPr>
            <a:r>
              <a:rPr lang="en-US" altLang="en-US" dirty="0">
                <a:solidFill>
                  <a:schemeClr val="tx1">
                    <a:lumMod val="75000"/>
                    <a:lumOff val="25000"/>
                  </a:schemeClr>
                </a:solidFill>
              </a:rPr>
              <a:t>Consider door alarms</a:t>
            </a:r>
          </a:p>
          <a:p>
            <a:pPr marL="91440" indent="-91440" eaLnBrk="1" fontAlgn="auto" hangingPunct="1">
              <a:defRPr/>
            </a:pPr>
            <a:endParaRPr lang="en-US" altLang="en-US" dirty="0">
              <a:solidFill>
                <a:schemeClr val="tx1">
                  <a:lumMod val="75000"/>
                  <a:lumOff val="25000"/>
                </a:schemeClr>
              </a:solidFill>
            </a:endParaRPr>
          </a:p>
        </p:txBody>
      </p:sp>
      <p:pic>
        <p:nvPicPr>
          <p:cNvPr id="62469" name="Picture 2">
            <a:extLst>
              <a:ext uri="{FF2B5EF4-FFF2-40B4-BE49-F238E27FC236}">
                <a16:creationId xmlns:a16="http://schemas.microsoft.com/office/drawing/2014/main" id="{D0B88549-5315-4930-93D5-76F0ED40DA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228600"/>
            <a:ext cx="142875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2470" name="TextBox 5">
            <a:extLst>
              <a:ext uri="{FF2B5EF4-FFF2-40B4-BE49-F238E27FC236}">
                <a16:creationId xmlns:a16="http://schemas.microsoft.com/office/drawing/2014/main" id="{DAEF35BE-6035-4449-8F91-C74103CB3792}"/>
              </a:ext>
            </a:extLst>
          </p:cNvPr>
          <p:cNvSpPr txBox="1">
            <a:spLocks noChangeArrowheads="1"/>
          </p:cNvSpPr>
          <p:nvPr/>
        </p:nvSpPr>
        <p:spPr bwMode="auto">
          <a:xfrm>
            <a:off x="228600" y="5562600"/>
            <a:ext cx="7772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aseline="-25000">
                <a:solidFill>
                  <a:schemeClr val="tx1"/>
                </a:solidFill>
                <a:latin typeface="Times" panose="02020603050405020304" pitchFamily="18" charset="0"/>
              </a:defRPr>
            </a:lvl1pPr>
            <a:lvl2pPr marL="742950" indent="-285750">
              <a:defRPr sz="2400" baseline="-25000">
                <a:solidFill>
                  <a:schemeClr val="tx1"/>
                </a:solidFill>
                <a:latin typeface="Times" panose="02020603050405020304" pitchFamily="18" charset="0"/>
              </a:defRPr>
            </a:lvl2pPr>
            <a:lvl3pPr marL="1143000" indent="-228600">
              <a:defRPr sz="2400" baseline="-25000">
                <a:solidFill>
                  <a:schemeClr val="tx1"/>
                </a:solidFill>
                <a:latin typeface="Times" panose="02020603050405020304" pitchFamily="18" charset="0"/>
              </a:defRPr>
            </a:lvl3pPr>
            <a:lvl4pPr marL="1600200" indent="-228600">
              <a:defRPr sz="2400" baseline="-25000">
                <a:solidFill>
                  <a:schemeClr val="tx1"/>
                </a:solidFill>
                <a:latin typeface="Times" panose="02020603050405020304" pitchFamily="18" charset="0"/>
              </a:defRPr>
            </a:lvl4pPr>
            <a:lvl5pPr marL="2057400" indent="-228600">
              <a:defRPr sz="2400" baseline="-25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panose="02020603050405020304" pitchFamily="18" charset="0"/>
              </a:defRPr>
            </a:lvl9pPr>
          </a:lstStyle>
          <a:p>
            <a:pPr>
              <a:defRPr/>
            </a:pPr>
            <a:r>
              <a:rPr lang="en-US" altLang="en-US" dirty="0"/>
              <a:t>-</a:t>
            </a:r>
            <a:r>
              <a:rPr lang="en-US" altLang="en-US" dirty="0">
                <a:latin typeface="+mn-lt"/>
              </a:rPr>
              <a:t>Tedaskar, Rein, ‘Falls and People with Intellectual &amp; Developmental Disabilities’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15659B7C-5F00-4FAB-9CF6-4E5D05645693}"/>
              </a:ext>
            </a:extLst>
          </p:cNvPr>
          <p:cNvSpPr>
            <a:spLocks noGrp="1" noChangeArrowheads="1"/>
          </p:cNvSpPr>
          <p:nvPr>
            <p:ph type="title"/>
          </p:nvPr>
        </p:nvSpPr>
        <p:spPr>
          <a:xfrm>
            <a:off x="822325" y="457200"/>
            <a:ext cx="4587875" cy="1050925"/>
          </a:xfrm>
        </p:spPr>
        <p:txBody>
          <a:bodyPr/>
          <a:lstStyle/>
          <a:p>
            <a:pPr eaLnBrk="1" fontAlgn="auto" hangingPunct="1">
              <a:spcAft>
                <a:spcPts val="0"/>
              </a:spcAft>
              <a:defRPr/>
            </a:pPr>
            <a:r>
              <a:rPr lang="en-US" altLang="en-US" dirty="0"/>
              <a:t>Staff Strategies</a:t>
            </a:r>
          </a:p>
        </p:txBody>
      </p:sp>
      <p:sp>
        <p:nvSpPr>
          <p:cNvPr id="64515" name="Content Placeholder 2">
            <a:extLst>
              <a:ext uri="{FF2B5EF4-FFF2-40B4-BE49-F238E27FC236}">
                <a16:creationId xmlns:a16="http://schemas.microsoft.com/office/drawing/2014/main" id="{1DA7455B-6FEA-4BF4-8522-6E184A877D42}"/>
              </a:ext>
            </a:extLst>
          </p:cNvPr>
          <p:cNvSpPr>
            <a:spLocks noGrp="1" noChangeArrowheads="1"/>
          </p:cNvSpPr>
          <p:nvPr>
            <p:ph idx="1"/>
          </p:nvPr>
        </p:nvSpPr>
        <p:spPr>
          <a:xfrm>
            <a:off x="838200" y="1632501"/>
            <a:ext cx="7772400" cy="3625299"/>
          </a:xfrm>
        </p:spPr>
        <p:txBody>
          <a:bodyPr rtlCol="0">
            <a:noAutofit/>
          </a:bodyPr>
          <a:lstStyle/>
          <a:p>
            <a:pPr eaLnBrk="1" fontAlgn="auto" hangingPunct="1">
              <a:buSzPct val="70000"/>
              <a:buFont typeface="Wingdings" panose="05000000000000000000" pitchFamily="2" charset="2"/>
              <a:buChar char="§"/>
              <a:defRPr/>
            </a:pPr>
            <a:r>
              <a:rPr lang="en-US" altLang="en-US" sz="2600" dirty="0">
                <a:solidFill>
                  <a:schemeClr val="tx1">
                    <a:lumMod val="75000"/>
                    <a:lumOff val="25000"/>
                  </a:schemeClr>
                </a:solidFill>
              </a:rPr>
              <a:t>Staff have a key role in reducing falls: </a:t>
            </a:r>
          </a:p>
          <a:p>
            <a:pPr lvl="1" eaLnBrk="1" fontAlgn="auto" hangingPunct="1">
              <a:buSzPct val="70000"/>
              <a:buFont typeface="Wingdings" panose="05000000000000000000" pitchFamily="2" charset="2"/>
              <a:buChar char="§"/>
              <a:defRPr/>
            </a:pPr>
            <a:r>
              <a:rPr lang="en-US" altLang="en-US" sz="2200" dirty="0">
                <a:solidFill>
                  <a:schemeClr val="tx1">
                    <a:lumMod val="75000"/>
                    <a:lumOff val="25000"/>
                  </a:schemeClr>
                </a:solidFill>
              </a:rPr>
              <a:t>Be aware of which persons are at fall risk</a:t>
            </a:r>
          </a:p>
          <a:p>
            <a:pPr lvl="1" eaLnBrk="1" fontAlgn="auto" hangingPunct="1">
              <a:buSzPct val="70000"/>
              <a:buFont typeface="Wingdings" panose="05000000000000000000" pitchFamily="2" charset="2"/>
              <a:buChar char="§"/>
              <a:defRPr/>
            </a:pPr>
            <a:r>
              <a:rPr lang="en-US" altLang="en-US" sz="2200" dirty="0">
                <a:solidFill>
                  <a:schemeClr val="tx1">
                    <a:lumMod val="75000"/>
                    <a:lumOff val="25000"/>
                  </a:schemeClr>
                </a:solidFill>
              </a:rPr>
              <a:t>Report any sudden “change of condition” in persons</a:t>
            </a:r>
          </a:p>
          <a:p>
            <a:pPr lvl="1" eaLnBrk="1" fontAlgn="auto" hangingPunct="1">
              <a:buSzPct val="70000"/>
              <a:buFont typeface="Wingdings" panose="05000000000000000000" pitchFamily="2" charset="2"/>
              <a:buChar char="§"/>
              <a:defRPr/>
            </a:pPr>
            <a:r>
              <a:rPr lang="en-US" altLang="en-US" sz="2200" dirty="0">
                <a:solidFill>
                  <a:schemeClr val="tx1">
                    <a:lumMod val="75000"/>
                    <a:lumOff val="25000"/>
                  </a:schemeClr>
                </a:solidFill>
              </a:rPr>
              <a:t>Anticipate the needs of persons at fall risk and meet their needs </a:t>
            </a:r>
          </a:p>
          <a:p>
            <a:pPr lvl="1" eaLnBrk="1" fontAlgn="auto" hangingPunct="1">
              <a:buSzPct val="70000"/>
              <a:buFont typeface="Wingdings" panose="05000000000000000000" pitchFamily="2" charset="2"/>
              <a:buChar char="§"/>
              <a:defRPr/>
            </a:pPr>
            <a:r>
              <a:rPr lang="en-US" altLang="en-US" sz="2200" dirty="0">
                <a:solidFill>
                  <a:schemeClr val="tx1">
                    <a:lumMod val="75000"/>
                    <a:lumOff val="25000"/>
                  </a:schemeClr>
                </a:solidFill>
              </a:rPr>
              <a:t>Provide extra supervision for persons at particular fall risk </a:t>
            </a:r>
          </a:p>
          <a:p>
            <a:pPr eaLnBrk="1" fontAlgn="auto" hangingPunct="1">
              <a:buSzPct val="70000"/>
              <a:buFont typeface="Wingdings" panose="05000000000000000000" pitchFamily="2" charset="2"/>
              <a:buChar char="§"/>
              <a:defRPr/>
            </a:pPr>
            <a:r>
              <a:rPr lang="en-US" altLang="en-US" sz="2600" dirty="0">
                <a:solidFill>
                  <a:schemeClr val="tx1">
                    <a:lumMod val="75000"/>
                    <a:lumOff val="25000"/>
                  </a:schemeClr>
                </a:solidFill>
              </a:rPr>
              <a:t>How to communicate risk across locations or shifts?</a:t>
            </a:r>
          </a:p>
        </p:txBody>
      </p:sp>
      <p:pic>
        <p:nvPicPr>
          <p:cNvPr id="64517" name="Picture 2">
            <a:extLst>
              <a:ext uri="{FF2B5EF4-FFF2-40B4-BE49-F238E27FC236}">
                <a16:creationId xmlns:a16="http://schemas.microsoft.com/office/drawing/2014/main" id="{20D9224E-B6F1-4B61-9C11-4203343CA7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381000"/>
            <a:ext cx="142875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4518" name="TextBox 5">
            <a:extLst>
              <a:ext uri="{FF2B5EF4-FFF2-40B4-BE49-F238E27FC236}">
                <a16:creationId xmlns:a16="http://schemas.microsoft.com/office/drawing/2014/main" id="{26E35799-0E6F-4776-8CE7-0514D8B5A721}"/>
              </a:ext>
            </a:extLst>
          </p:cNvPr>
          <p:cNvSpPr txBox="1">
            <a:spLocks noChangeArrowheads="1"/>
          </p:cNvSpPr>
          <p:nvPr/>
        </p:nvSpPr>
        <p:spPr bwMode="auto">
          <a:xfrm>
            <a:off x="128980" y="5454099"/>
            <a:ext cx="7772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25000">
                <a:solidFill>
                  <a:schemeClr val="tx1"/>
                </a:solidFill>
                <a:latin typeface="Times" panose="02020603050405020304" pitchFamily="18" charset="0"/>
              </a:defRPr>
            </a:lvl1pPr>
            <a:lvl2pPr marL="742950" indent="-285750">
              <a:defRPr sz="2400" baseline="-25000">
                <a:solidFill>
                  <a:schemeClr val="tx1"/>
                </a:solidFill>
                <a:latin typeface="Times" panose="02020603050405020304" pitchFamily="18" charset="0"/>
              </a:defRPr>
            </a:lvl2pPr>
            <a:lvl3pPr marL="1143000" indent="-228600">
              <a:defRPr sz="2400" baseline="-25000">
                <a:solidFill>
                  <a:schemeClr val="tx1"/>
                </a:solidFill>
                <a:latin typeface="Times" panose="02020603050405020304" pitchFamily="18" charset="0"/>
              </a:defRPr>
            </a:lvl3pPr>
            <a:lvl4pPr marL="1600200" indent="-228600">
              <a:defRPr sz="2400" baseline="-25000">
                <a:solidFill>
                  <a:schemeClr val="tx1"/>
                </a:solidFill>
                <a:latin typeface="Times" panose="02020603050405020304" pitchFamily="18" charset="0"/>
              </a:defRPr>
            </a:lvl4pPr>
            <a:lvl5pPr marL="2057400" indent="-228600">
              <a:defRPr sz="2400" baseline="-25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panose="02020603050405020304" pitchFamily="18" charset="0"/>
              </a:defRPr>
            </a:lvl9pPr>
          </a:lstStyle>
          <a:p>
            <a:pPr>
              <a:defRPr/>
            </a:pPr>
            <a:r>
              <a:rPr lang="en-US" altLang="en-US" dirty="0">
                <a:latin typeface="+mn-lt"/>
              </a:rPr>
              <a:t>-Tedaskar, Rein, ‘Falls and People with Intellectual &amp; Developmental Disabilities’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15659B7C-5F00-4FAB-9CF6-4E5D05645693}"/>
              </a:ext>
            </a:extLst>
          </p:cNvPr>
          <p:cNvSpPr>
            <a:spLocks noGrp="1" noChangeArrowheads="1"/>
          </p:cNvSpPr>
          <p:nvPr>
            <p:ph type="title"/>
          </p:nvPr>
        </p:nvSpPr>
        <p:spPr>
          <a:xfrm>
            <a:off x="822325" y="762000"/>
            <a:ext cx="6111875" cy="974725"/>
          </a:xfrm>
        </p:spPr>
        <p:txBody>
          <a:bodyPr/>
          <a:lstStyle/>
          <a:p>
            <a:pPr eaLnBrk="1" fontAlgn="auto" hangingPunct="1">
              <a:spcAft>
                <a:spcPts val="0"/>
              </a:spcAft>
              <a:defRPr/>
            </a:pPr>
            <a:r>
              <a:rPr lang="en-US" altLang="en-US" dirty="0"/>
              <a:t>Educational Strategies</a:t>
            </a:r>
          </a:p>
        </p:txBody>
      </p:sp>
      <p:sp>
        <p:nvSpPr>
          <p:cNvPr id="66563" name="Content Placeholder 2">
            <a:extLst>
              <a:ext uri="{FF2B5EF4-FFF2-40B4-BE49-F238E27FC236}">
                <a16:creationId xmlns:a16="http://schemas.microsoft.com/office/drawing/2014/main" id="{4C07ACFF-8A53-4B06-8720-1D4CC612E971}"/>
              </a:ext>
            </a:extLst>
          </p:cNvPr>
          <p:cNvSpPr>
            <a:spLocks noGrp="1" noChangeArrowheads="1"/>
          </p:cNvSpPr>
          <p:nvPr>
            <p:ph idx="1"/>
          </p:nvPr>
        </p:nvSpPr>
        <p:spPr>
          <a:xfrm>
            <a:off x="914400" y="1828800"/>
            <a:ext cx="7772400" cy="3048000"/>
          </a:xfrm>
        </p:spPr>
        <p:txBody>
          <a:bodyPr/>
          <a:lstStyle/>
          <a:p>
            <a:pPr eaLnBrk="1" hangingPunct="1">
              <a:buSzPct val="70000"/>
              <a:buFont typeface="Wingdings" panose="05000000000000000000" pitchFamily="2" charset="2"/>
              <a:buChar char="§"/>
            </a:pPr>
            <a:r>
              <a:rPr lang="en-US" altLang="en-US" sz="3200" dirty="0"/>
              <a:t> </a:t>
            </a:r>
            <a:r>
              <a:rPr lang="en-US" altLang="en-US" sz="2600" dirty="0"/>
              <a:t>Educate people about their own fall risk</a:t>
            </a:r>
          </a:p>
          <a:p>
            <a:pPr lvl="1" eaLnBrk="1" hangingPunct="1">
              <a:buSzPct val="70000"/>
              <a:buFont typeface="Wingdings" panose="05000000000000000000" pitchFamily="2" charset="2"/>
              <a:buChar char="§"/>
            </a:pPr>
            <a:r>
              <a:rPr lang="en-US" altLang="en-US" sz="2400" dirty="0"/>
              <a:t>Ask for assistance when rising from a seated position</a:t>
            </a:r>
          </a:p>
          <a:p>
            <a:pPr lvl="1" eaLnBrk="1" hangingPunct="1">
              <a:buSzPct val="70000"/>
              <a:buFont typeface="Wingdings" panose="05000000000000000000" pitchFamily="2" charset="2"/>
              <a:buChar char="§"/>
            </a:pPr>
            <a:r>
              <a:rPr lang="en-US" altLang="en-US" sz="2400" dirty="0"/>
              <a:t>Ask for assistance when walking</a:t>
            </a:r>
          </a:p>
          <a:p>
            <a:pPr lvl="1" eaLnBrk="1" hangingPunct="1">
              <a:buSzPct val="70000"/>
              <a:buFont typeface="Wingdings" panose="05000000000000000000" pitchFamily="2" charset="2"/>
              <a:buChar char="§"/>
            </a:pPr>
            <a:r>
              <a:rPr lang="en-US" altLang="en-US" sz="2400" dirty="0"/>
              <a:t>Be extra cautious during icy or slippery conditions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15659B7C-5F00-4FAB-9CF6-4E5D05645693}"/>
              </a:ext>
            </a:extLst>
          </p:cNvPr>
          <p:cNvSpPr>
            <a:spLocks noGrp="1" noChangeArrowheads="1"/>
          </p:cNvSpPr>
          <p:nvPr>
            <p:ph type="title"/>
          </p:nvPr>
        </p:nvSpPr>
        <p:spPr>
          <a:xfrm>
            <a:off x="822325" y="685800"/>
            <a:ext cx="7543800" cy="1050925"/>
          </a:xfrm>
        </p:spPr>
        <p:txBody>
          <a:bodyPr/>
          <a:lstStyle/>
          <a:p>
            <a:pPr eaLnBrk="1" fontAlgn="auto" hangingPunct="1">
              <a:spcAft>
                <a:spcPts val="0"/>
              </a:spcAft>
              <a:defRPr/>
            </a:pPr>
            <a:r>
              <a:rPr lang="en-US" altLang="en-US" dirty="0"/>
              <a:t>Fall/Injury Prevention Devices</a:t>
            </a:r>
          </a:p>
        </p:txBody>
      </p:sp>
      <p:pic>
        <p:nvPicPr>
          <p:cNvPr id="68612" name="Picture 6">
            <a:extLst>
              <a:ext uri="{FF2B5EF4-FFF2-40B4-BE49-F238E27FC236}">
                <a16:creationId xmlns:a16="http://schemas.microsoft.com/office/drawing/2014/main" id="{56368B99-C0FA-4C5B-A568-15E0FA9CCD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325" y="2133600"/>
            <a:ext cx="2590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3" name="Picture 6" descr="hips_2020_6503574">
            <a:extLst>
              <a:ext uri="{FF2B5EF4-FFF2-40B4-BE49-F238E27FC236}">
                <a16:creationId xmlns:a16="http://schemas.microsoft.com/office/drawing/2014/main" id="{1A409114-9569-4CDF-BF26-748736ED23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9913" y="2895600"/>
            <a:ext cx="2819400" cy="262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15659B7C-5F00-4FAB-9CF6-4E5D05645693}"/>
              </a:ext>
            </a:extLst>
          </p:cNvPr>
          <p:cNvSpPr>
            <a:spLocks noGrp="1" noChangeArrowheads="1"/>
          </p:cNvSpPr>
          <p:nvPr>
            <p:ph type="title"/>
          </p:nvPr>
        </p:nvSpPr>
        <p:spPr>
          <a:xfrm>
            <a:off x="822325" y="381000"/>
            <a:ext cx="7543800" cy="974725"/>
          </a:xfrm>
        </p:spPr>
        <p:txBody>
          <a:bodyPr/>
          <a:lstStyle/>
          <a:p>
            <a:pPr eaLnBrk="1" fontAlgn="auto" hangingPunct="1">
              <a:spcAft>
                <a:spcPts val="0"/>
              </a:spcAft>
              <a:defRPr/>
            </a:pPr>
            <a:r>
              <a:rPr lang="en-US" altLang="en-US" dirty="0"/>
              <a:t>Fall/Injury Prevention Devices</a:t>
            </a:r>
          </a:p>
        </p:txBody>
      </p:sp>
      <p:pic>
        <p:nvPicPr>
          <p:cNvPr id="70660" name="Picture 4">
            <a:extLst>
              <a:ext uri="{FF2B5EF4-FFF2-40B4-BE49-F238E27FC236}">
                <a16:creationId xmlns:a16="http://schemas.microsoft.com/office/drawing/2014/main" id="{C1D22B5E-2F43-4C08-923B-4A9AC7A20F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438" y="1524000"/>
            <a:ext cx="2909887"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1" name="Picture 6">
            <a:extLst>
              <a:ext uri="{FF2B5EF4-FFF2-40B4-BE49-F238E27FC236}">
                <a16:creationId xmlns:a16="http://schemas.microsoft.com/office/drawing/2014/main" id="{58F6B612-440D-4265-9C10-B4FA638574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3886200"/>
            <a:ext cx="3505200" cy="196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2" name="Picture 5">
            <a:extLst>
              <a:ext uri="{FF2B5EF4-FFF2-40B4-BE49-F238E27FC236}">
                <a16:creationId xmlns:a16="http://schemas.microsoft.com/office/drawing/2014/main" id="{E186CECB-2B95-40E5-907C-5B6183F7B2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9913" y="1371600"/>
            <a:ext cx="30067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3" name="Picture 9">
            <a:extLst>
              <a:ext uri="{FF2B5EF4-FFF2-40B4-BE49-F238E27FC236}">
                <a16:creationId xmlns:a16="http://schemas.microsoft.com/office/drawing/2014/main" id="{96285C6D-C552-4632-841B-3580D9A792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9988" y="3962400"/>
            <a:ext cx="2133600" cy="183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C1EE22DA-964C-4B86-8F28-05CBB9D958B5}"/>
              </a:ext>
            </a:extLst>
          </p:cNvPr>
          <p:cNvSpPr>
            <a:spLocks noGrp="1" noChangeArrowheads="1"/>
          </p:cNvSpPr>
          <p:nvPr>
            <p:ph type="title"/>
          </p:nvPr>
        </p:nvSpPr>
        <p:spPr>
          <a:xfrm>
            <a:off x="822325" y="762000"/>
            <a:ext cx="7543800" cy="974725"/>
          </a:xfrm>
        </p:spPr>
        <p:txBody>
          <a:bodyPr/>
          <a:lstStyle/>
          <a:p>
            <a:pPr eaLnBrk="1" fontAlgn="auto" hangingPunct="1">
              <a:spcAft>
                <a:spcPts val="0"/>
              </a:spcAft>
              <a:defRPr/>
            </a:pPr>
            <a:r>
              <a:rPr lang="en-US" altLang="en-US" dirty="0"/>
              <a:t>Falls Risk – Across the lifespan</a:t>
            </a:r>
          </a:p>
        </p:txBody>
      </p:sp>
      <p:sp>
        <p:nvSpPr>
          <p:cNvPr id="21507" name="Content Placeholder 2">
            <a:extLst>
              <a:ext uri="{FF2B5EF4-FFF2-40B4-BE49-F238E27FC236}">
                <a16:creationId xmlns:a16="http://schemas.microsoft.com/office/drawing/2014/main" id="{3B4F88C9-3FC6-449A-9356-EF27E51FA327}"/>
              </a:ext>
            </a:extLst>
          </p:cNvPr>
          <p:cNvSpPr>
            <a:spLocks noGrp="1" noChangeArrowheads="1"/>
          </p:cNvSpPr>
          <p:nvPr>
            <p:ph idx="1"/>
          </p:nvPr>
        </p:nvSpPr>
        <p:spPr>
          <a:xfrm>
            <a:off x="914400" y="1828800"/>
            <a:ext cx="5715000" cy="3048000"/>
          </a:xfrm>
        </p:spPr>
        <p:txBody>
          <a:bodyPr rtlCol="0">
            <a:normAutofit lnSpcReduction="10000"/>
          </a:bodyPr>
          <a:lstStyle/>
          <a:p>
            <a:pPr eaLnBrk="1" fontAlgn="auto" hangingPunct="1">
              <a:lnSpc>
                <a:spcPct val="90000"/>
              </a:lnSpc>
              <a:spcAft>
                <a:spcPts val="600"/>
              </a:spcAft>
              <a:buSzPct val="70000"/>
              <a:buFont typeface="Wingdings" panose="05000000000000000000" pitchFamily="2" charset="2"/>
              <a:buChar char="§"/>
              <a:defRPr/>
            </a:pPr>
            <a:r>
              <a:rPr lang="en-US" altLang="en-US" sz="2600" dirty="0">
                <a:solidFill>
                  <a:schemeClr val="tx1">
                    <a:lumMod val="75000"/>
                    <a:lumOff val="25000"/>
                  </a:schemeClr>
                </a:solidFill>
              </a:rPr>
              <a:t>The risk of falling for people with intellectual and developmental disability (IDD) is similar to the risk of falling in the elderly population (over age 65) but is experienced across the lifespan.</a:t>
            </a:r>
          </a:p>
          <a:p>
            <a:pPr marL="0" indent="0" eaLnBrk="1" fontAlgn="auto" hangingPunct="1">
              <a:lnSpc>
                <a:spcPct val="90000"/>
              </a:lnSpc>
              <a:spcAft>
                <a:spcPts val="600"/>
              </a:spcAft>
              <a:buSzPct val="70000"/>
              <a:buNone/>
              <a:defRPr/>
            </a:pPr>
            <a:endParaRPr lang="en-US" altLang="en-US" sz="2600" dirty="0">
              <a:solidFill>
                <a:schemeClr val="tx1">
                  <a:lumMod val="75000"/>
                  <a:lumOff val="25000"/>
                </a:schemeClr>
              </a:solidFill>
            </a:endParaRPr>
          </a:p>
          <a:p>
            <a:pPr eaLnBrk="1" fontAlgn="auto" hangingPunct="1">
              <a:lnSpc>
                <a:spcPct val="90000"/>
              </a:lnSpc>
              <a:spcAft>
                <a:spcPts val="600"/>
              </a:spcAft>
              <a:buSzPct val="70000"/>
              <a:buFont typeface="Wingdings" panose="05000000000000000000" pitchFamily="2" charset="2"/>
              <a:buChar char="§"/>
              <a:defRPr/>
            </a:pPr>
            <a:r>
              <a:rPr lang="en-US" altLang="en-US" sz="2600" dirty="0">
                <a:solidFill>
                  <a:schemeClr val="tx1">
                    <a:lumMod val="75000"/>
                    <a:lumOff val="25000"/>
                  </a:schemeClr>
                </a:solidFill>
              </a:rPr>
              <a:t>Higher risk at earlier ages</a:t>
            </a:r>
          </a:p>
        </p:txBody>
      </p:sp>
      <p:pic>
        <p:nvPicPr>
          <p:cNvPr id="21508" name="Picture 2">
            <a:extLst>
              <a:ext uri="{FF2B5EF4-FFF2-40B4-BE49-F238E27FC236}">
                <a16:creationId xmlns:a16="http://schemas.microsoft.com/office/drawing/2014/main" id="{8F73EE47-589C-4F27-B41B-8C1E735A4E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905000"/>
            <a:ext cx="2362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1524000"/>
            <a:ext cx="6172200" cy="1371600"/>
          </a:xfrm>
        </p:spPr>
        <p:txBody>
          <a:bodyPr/>
          <a:lstStyle/>
          <a:p>
            <a:r>
              <a:rPr lang="en-US" sz="5400" dirty="0"/>
              <a:t>Fall Assessment</a:t>
            </a:r>
          </a:p>
        </p:txBody>
      </p:sp>
      <p:sp>
        <p:nvSpPr>
          <p:cNvPr id="3" name="Subtitle 2"/>
          <p:cNvSpPr>
            <a:spLocks noGrp="1"/>
          </p:cNvSpPr>
          <p:nvPr>
            <p:ph type="subTitle" idx="1"/>
          </p:nvPr>
        </p:nvSpPr>
        <p:spPr/>
        <p:txBody>
          <a:bodyPr/>
          <a:lstStyle/>
          <a:p>
            <a:r>
              <a:rPr lang="en-US" sz="3600" dirty="0"/>
              <a:t>Who is most at risk?</a:t>
            </a:r>
          </a:p>
        </p:txBody>
      </p:sp>
    </p:spTree>
    <p:extLst>
      <p:ext uri="{BB962C8B-B14F-4D97-AF65-F5344CB8AC3E}">
        <p14:creationId xmlns:p14="http://schemas.microsoft.com/office/powerpoint/2010/main" val="2433418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594104" y="226219"/>
            <a:ext cx="7772400" cy="1143000"/>
          </a:xfrm>
        </p:spPr>
        <p:txBody>
          <a:bodyPr/>
          <a:lstStyle/>
          <a:p>
            <a:pPr eaLnBrk="1" hangingPunct="1"/>
            <a:r>
              <a:rPr lang="en-US" altLang="en-US" b="1" dirty="0"/>
              <a:t>How to Stop Falls</a:t>
            </a:r>
            <a:endParaRPr lang="en-US" altLang="en-US" b="1" dirty="0">
              <a:latin typeface="Arial Black" pitchFamily="34" charset="0"/>
            </a:endParaRPr>
          </a:p>
        </p:txBody>
      </p:sp>
      <p:sp>
        <p:nvSpPr>
          <p:cNvPr id="29699" name="Rectangle 3"/>
          <p:cNvSpPr>
            <a:spLocks noGrp="1" noChangeArrowheads="1"/>
          </p:cNvSpPr>
          <p:nvPr>
            <p:ph type="body" idx="4294967295"/>
          </p:nvPr>
        </p:nvSpPr>
        <p:spPr>
          <a:xfrm>
            <a:off x="612930" y="1335881"/>
            <a:ext cx="7772400" cy="4302919"/>
          </a:xfrm>
        </p:spPr>
        <p:txBody>
          <a:bodyPr/>
          <a:lstStyle/>
          <a:p>
            <a:pPr marL="0" indent="0" eaLnBrk="1" hangingPunct="1">
              <a:spcAft>
                <a:spcPts val="1200"/>
              </a:spcAft>
              <a:buFontTx/>
              <a:buNone/>
            </a:pPr>
            <a:r>
              <a:rPr lang="en-US" altLang="en-US" sz="3000" dirty="0"/>
              <a:t>Falls can be reduced by adhering to an organized </a:t>
            </a:r>
            <a:r>
              <a:rPr lang="en-US" altLang="en-US" sz="3000" u="sng" dirty="0"/>
              <a:t>step-by step process:</a:t>
            </a:r>
            <a:endParaRPr lang="en-US" altLang="en-US" dirty="0"/>
          </a:p>
          <a:p>
            <a:pPr marL="628650" lvl="1" indent="-514350" eaLnBrk="1" hangingPunct="1">
              <a:buFont typeface="+mj-lt"/>
              <a:buAutoNum type="arabicPeriod"/>
            </a:pPr>
            <a:r>
              <a:rPr lang="en-US" altLang="en-US" sz="2600" dirty="0"/>
              <a:t>Determine who is at risk of falling and why</a:t>
            </a:r>
          </a:p>
          <a:p>
            <a:pPr marL="628650" lvl="1" indent="-514350" eaLnBrk="1" hangingPunct="1">
              <a:buFont typeface="+mj-lt"/>
              <a:buAutoNum type="arabicPeriod"/>
            </a:pPr>
            <a:r>
              <a:rPr lang="en-US" altLang="en-US" sz="2600" dirty="0"/>
              <a:t>Incorporate one or more of the preventive strategies designed to reduce that fall risk</a:t>
            </a:r>
          </a:p>
          <a:p>
            <a:pPr marL="628650" lvl="1" indent="-514350" eaLnBrk="1" hangingPunct="1">
              <a:buFont typeface="+mj-lt"/>
              <a:buAutoNum type="arabicPeriod"/>
            </a:pPr>
            <a:r>
              <a:rPr lang="en-US" altLang="en-US" sz="2600" dirty="0"/>
              <a:t>Conduct post-fall assessments to identify patterns and assess intervention effectiveness</a:t>
            </a:r>
          </a:p>
          <a:p>
            <a:pPr marL="0" indent="0" eaLnBrk="1" hangingPunct="1">
              <a:buNone/>
            </a:pPr>
            <a:endParaRPr lang="en-US" altLang="en-US" dirty="0">
              <a:latin typeface="Arial Black" pitchFamily="34" charset="0"/>
            </a:endParaRPr>
          </a:p>
        </p:txBody>
      </p:sp>
    </p:spTree>
    <p:extLst>
      <p:ext uri="{BB962C8B-B14F-4D97-AF65-F5344CB8AC3E}">
        <p14:creationId xmlns:p14="http://schemas.microsoft.com/office/powerpoint/2010/main" val="20655364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685800" y="381000"/>
            <a:ext cx="7772400" cy="1143000"/>
          </a:xfrm>
        </p:spPr>
        <p:txBody>
          <a:bodyPr/>
          <a:lstStyle/>
          <a:p>
            <a:pPr eaLnBrk="1" hangingPunct="1"/>
            <a:r>
              <a:rPr lang="en-US" altLang="en-US" b="1" dirty="0"/>
              <a:t>Step One: Assess Fall Risk</a:t>
            </a:r>
            <a:endParaRPr lang="en-US" altLang="en-US" b="1" dirty="0">
              <a:latin typeface="Arial Black" pitchFamily="34" charset="0"/>
            </a:endParaRPr>
          </a:p>
        </p:txBody>
      </p:sp>
      <p:sp>
        <p:nvSpPr>
          <p:cNvPr id="28675" name="Rectangle 3"/>
          <p:cNvSpPr>
            <a:spLocks noGrp="1" noChangeArrowheads="1"/>
          </p:cNvSpPr>
          <p:nvPr>
            <p:ph type="body" idx="4294967295"/>
          </p:nvPr>
        </p:nvSpPr>
        <p:spPr>
          <a:xfrm>
            <a:off x="609600" y="1676400"/>
            <a:ext cx="7772400" cy="3581400"/>
          </a:xfrm>
        </p:spPr>
        <p:txBody>
          <a:bodyPr/>
          <a:lstStyle/>
          <a:p>
            <a:pPr marL="0" indent="0" eaLnBrk="1" hangingPunct="1">
              <a:spcAft>
                <a:spcPts val="1200"/>
              </a:spcAft>
              <a:buFontTx/>
              <a:buNone/>
              <a:defRPr/>
            </a:pPr>
            <a:r>
              <a:rPr lang="en-US" sz="3000" dirty="0">
                <a:latin typeface="Helvetica" pitchFamily="48" charset="0"/>
              </a:rPr>
              <a:t>There are many ways to assess risk:</a:t>
            </a:r>
            <a:endParaRPr lang="en-US" sz="3400" dirty="0">
              <a:latin typeface="Helvetica" pitchFamily="48" charset="0"/>
            </a:endParaRPr>
          </a:p>
          <a:p>
            <a:pPr marL="514350" indent="-514350" eaLnBrk="1" hangingPunct="1">
              <a:spcAft>
                <a:spcPts val="1200"/>
              </a:spcAft>
              <a:buFont typeface="+mj-lt"/>
              <a:buAutoNum type="arabicPeriod"/>
              <a:defRPr/>
            </a:pPr>
            <a:r>
              <a:rPr lang="en-US" sz="2600" dirty="0">
                <a:latin typeface="Helvetica" pitchFamily="48" charset="0"/>
              </a:rPr>
              <a:t>Falls Risk Checklist</a:t>
            </a:r>
          </a:p>
          <a:p>
            <a:pPr marL="514350" indent="-514350" eaLnBrk="1" hangingPunct="1">
              <a:spcAft>
                <a:spcPts val="1200"/>
              </a:spcAft>
              <a:buFontTx/>
              <a:buNone/>
              <a:defRPr/>
            </a:pPr>
            <a:r>
              <a:rPr lang="en-US" sz="2600" dirty="0">
                <a:latin typeface="Helvetica" pitchFamily="48" charset="0"/>
              </a:rPr>
              <a:t>2.  Timed Get Up and Go </a:t>
            </a:r>
          </a:p>
          <a:p>
            <a:pPr marL="0" indent="0" eaLnBrk="1" hangingPunct="1">
              <a:buNone/>
              <a:defRPr/>
            </a:pPr>
            <a:endParaRPr lang="en-US" dirty="0">
              <a:latin typeface="Arial Black" pitchFamily="34" charset="0"/>
            </a:endParaRPr>
          </a:p>
        </p:txBody>
      </p:sp>
    </p:spTree>
    <p:extLst>
      <p:ext uri="{BB962C8B-B14F-4D97-AF65-F5344CB8AC3E}">
        <p14:creationId xmlns:p14="http://schemas.microsoft.com/office/powerpoint/2010/main" val="22134743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772400" cy="685800"/>
          </a:xfrm>
        </p:spPr>
        <p:txBody>
          <a:bodyPr/>
          <a:lstStyle/>
          <a:p>
            <a:r>
              <a:rPr lang="en-US" dirty="0"/>
              <a:t>Fall Risk Assessment</a:t>
            </a:r>
          </a:p>
        </p:txBody>
      </p:sp>
      <p:sp>
        <p:nvSpPr>
          <p:cNvPr id="3" name="Content Placeholder 2"/>
          <p:cNvSpPr>
            <a:spLocks noGrp="1"/>
          </p:cNvSpPr>
          <p:nvPr>
            <p:ph idx="1"/>
          </p:nvPr>
        </p:nvSpPr>
        <p:spPr>
          <a:xfrm>
            <a:off x="76200" y="2133600"/>
            <a:ext cx="3505200" cy="2209800"/>
          </a:xfrm>
        </p:spPr>
        <p:txBody>
          <a:bodyPr/>
          <a:lstStyle/>
          <a:p>
            <a:pPr>
              <a:buSzPct val="70000"/>
              <a:buFont typeface="Wingdings" panose="05000000000000000000" pitchFamily="2" charset="2"/>
              <a:buChar char="§"/>
            </a:pPr>
            <a:r>
              <a:rPr lang="en-US" sz="2600" dirty="0"/>
              <a:t>Use the fall risk checklist</a:t>
            </a:r>
          </a:p>
          <a:p>
            <a:pPr>
              <a:buSzPct val="70000"/>
              <a:buFont typeface="Wingdings" panose="05000000000000000000" pitchFamily="2" charset="2"/>
              <a:buChar char="§"/>
            </a:pPr>
            <a:r>
              <a:rPr lang="en-US" sz="2600" dirty="0"/>
              <a:t>Assess fall risk at least annually</a:t>
            </a:r>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1D9FDCFC-0BAA-4980-B42A-2E79ACE74831}"/>
              </a:ext>
            </a:extLst>
          </p:cNvPr>
          <p:cNvPicPr/>
          <p:nvPr/>
        </p:nvPicPr>
        <p:blipFill rotWithShape="1">
          <a:blip r:embed="rId3"/>
          <a:srcRect l="24743" t="22793" r="24872" b="6751"/>
          <a:stretch/>
        </p:blipFill>
        <p:spPr bwMode="auto">
          <a:xfrm>
            <a:off x="3657600" y="1143000"/>
            <a:ext cx="5410200" cy="5410200"/>
          </a:xfrm>
          <a:prstGeom prst="rect">
            <a:avLst/>
          </a:prstGeom>
          <a:ln w="9525">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820918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5791199" y="3062504"/>
            <a:ext cx="2743199" cy="1066800"/>
          </a:xfrm>
          <a:prstGeom prst="homePlate">
            <a:avLst/>
          </a:prstGeom>
          <a:gradFill flip="none" rotWithShape="1">
            <a:gsLst>
              <a:gs pos="0">
                <a:schemeClr val="bg1">
                  <a:lumMod val="85000"/>
                </a:schemeClr>
              </a:gs>
              <a:gs pos="50000">
                <a:schemeClr val="accent2">
                  <a:lumMod val="60000"/>
                  <a:lumOff val="40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entagon 5"/>
          <p:cNvSpPr/>
          <p:nvPr/>
        </p:nvSpPr>
        <p:spPr>
          <a:xfrm rot="10800000">
            <a:off x="419595" y="3073391"/>
            <a:ext cx="5334000" cy="1066800"/>
          </a:xfrm>
          <a:prstGeom prst="homePlate">
            <a:avLst/>
          </a:prstGeom>
          <a:gradFill flip="none" rotWithShape="1">
            <a:gsLst>
              <a:gs pos="0">
                <a:schemeClr val="bg1">
                  <a:lumMod val="85000"/>
                </a:schemeClr>
              </a:gs>
              <a:gs pos="27000">
                <a:schemeClr val="accent3">
                  <a:lumMod val="60000"/>
                  <a:lumOff val="40000"/>
                </a:schemeClr>
              </a:gs>
              <a:gs pos="100000">
                <a:schemeClr val="accent3">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6611587" y="3113778"/>
            <a:ext cx="1600200" cy="954107"/>
          </a:xfrm>
          <a:prstGeom prst="rect">
            <a:avLst/>
          </a:prstGeom>
          <a:noFill/>
        </p:spPr>
        <p:txBody>
          <a:bodyPr wrap="square" rtlCol="0">
            <a:spAutoFit/>
          </a:bodyPr>
          <a:lstStyle/>
          <a:p>
            <a:pPr algn="ctr"/>
            <a:r>
              <a:rPr lang="en-US" sz="2800" b="1" dirty="0"/>
              <a:t>High Risk</a:t>
            </a:r>
          </a:p>
        </p:txBody>
      </p:sp>
      <p:sp>
        <p:nvSpPr>
          <p:cNvPr id="13" name="TextBox 12"/>
          <p:cNvSpPr txBox="1"/>
          <p:nvPr/>
        </p:nvSpPr>
        <p:spPr>
          <a:xfrm>
            <a:off x="1001486" y="3129737"/>
            <a:ext cx="1371600" cy="954107"/>
          </a:xfrm>
          <a:prstGeom prst="rect">
            <a:avLst/>
          </a:prstGeom>
          <a:noFill/>
        </p:spPr>
        <p:txBody>
          <a:bodyPr wrap="square" rtlCol="0">
            <a:spAutoFit/>
          </a:bodyPr>
          <a:lstStyle/>
          <a:p>
            <a:r>
              <a:rPr lang="en-US" sz="2800" b="1" dirty="0">
                <a:solidFill>
                  <a:srgbClr val="FFFF00"/>
                </a:solidFill>
              </a:rPr>
              <a:t>Low Risk</a:t>
            </a:r>
          </a:p>
        </p:txBody>
      </p:sp>
      <p:grpSp>
        <p:nvGrpSpPr>
          <p:cNvPr id="38" name="Group 37"/>
          <p:cNvGrpSpPr/>
          <p:nvPr/>
        </p:nvGrpSpPr>
        <p:grpSpPr>
          <a:xfrm>
            <a:off x="457200" y="2133600"/>
            <a:ext cx="8077200" cy="861775"/>
            <a:chOff x="457200" y="2120028"/>
            <a:chExt cx="8077200" cy="861775"/>
          </a:xfrm>
        </p:grpSpPr>
        <p:sp>
          <p:nvSpPr>
            <p:cNvPr id="15" name="TextBox 14"/>
            <p:cNvSpPr txBox="1"/>
            <p:nvPr/>
          </p:nvSpPr>
          <p:spPr>
            <a:xfrm>
              <a:off x="457200" y="2150806"/>
              <a:ext cx="2286000" cy="830997"/>
            </a:xfrm>
            <a:prstGeom prst="rect">
              <a:avLst/>
            </a:prstGeom>
            <a:solidFill>
              <a:schemeClr val="tx1">
                <a:lumMod val="65000"/>
                <a:lumOff val="35000"/>
              </a:schemeClr>
            </a:solid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400" b="1" dirty="0">
                  <a:solidFill>
                    <a:srgbClr val="FFFF00"/>
                  </a:solidFill>
                </a:rPr>
                <a:t>Few Risk Factors</a:t>
              </a:r>
            </a:p>
          </p:txBody>
        </p:sp>
        <p:sp>
          <p:nvSpPr>
            <p:cNvPr id="17" name="TextBox 16"/>
            <p:cNvSpPr txBox="1"/>
            <p:nvPr/>
          </p:nvSpPr>
          <p:spPr>
            <a:xfrm>
              <a:off x="6400800" y="2145268"/>
              <a:ext cx="2133600" cy="830997"/>
            </a:xfrm>
            <a:prstGeom prst="rect">
              <a:avLst/>
            </a:prstGeom>
            <a:solidFill>
              <a:schemeClr val="accent2">
                <a:lumMod val="60000"/>
                <a:lumOff val="4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2400" b="1" dirty="0">
                  <a:solidFill>
                    <a:schemeClr val="tx1"/>
                  </a:solidFill>
                </a:rPr>
                <a:t>Many Risk Factors</a:t>
              </a:r>
            </a:p>
          </p:txBody>
        </p:sp>
        <p:sp>
          <p:nvSpPr>
            <p:cNvPr id="19" name="TextBox 18"/>
            <p:cNvSpPr txBox="1"/>
            <p:nvPr/>
          </p:nvSpPr>
          <p:spPr>
            <a:xfrm>
              <a:off x="3619500" y="2120028"/>
              <a:ext cx="1828799" cy="523220"/>
            </a:xfrm>
            <a:prstGeom prst="rect">
              <a:avLst/>
            </a:prstGeom>
            <a:noFill/>
          </p:spPr>
          <p:txBody>
            <a:bodyPr wrap="square" rtlCol="0">
              <a:spAutoFit/>
            </a:bodyPr>
            <a:lstStyle/>
            <a:p>
              <a:pPr algn="ctr"/>
              <a:r>
                <a:rPr lang="en-US" sz="2800" b="1" dirty="0">
                  <a:solidFill>
                    <a:srgbClr val="000099"/>
                  </a:solidFill>
                </a:rPr>
                <a:t>Fall Risk</a:t>
              </a:r>
            </a:p>
          </p:txBody>
        </p:sp>
        <p:cxnSp>
          <p:nvCxnSpPr>
            <p:cNvPr id="34" name="Straight Arrow Connector 33"/>
            <p:cNvCxnSpPr>
              <a:stCxn id="19" idx="3"/>
              <a:endCxn id="17" idx="1"/>
            </p:cNvCxnSpPr>
            <p:nvPr/>
          </p:nvCxnSpPr>
          <p:spPr>
            <a:xfrm>
              <a:off x="5448299" y="2381638"/>
              <a:ext cx="952501" cy="179129"/>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37" name="Straight Arrow Connector 36"/>
            <p:cNvCxnSpPr>
              <a:stCxn id="19" idx="1"/>
              <a:endCxn id="15" idx="3"/>
            </p:cNvCxnSpPr>
            <p:nvPr/>
          </p:nvCxnSpPr>
          <p:spPr>
            <a:xfrm flipH="1">
              <a:off x="2743200" y="2381638"/>
              <a:ext cx="876300" cy="184667"/>
            </a:xfrm>
            <a:prstGeom prst="straightConnector1">
              <a:avLst/>
            </a:prstGeom>
            <a:ln>
              <a:tailEnd type="arrow"/>
            </a:ln>
          </p:spPr>
          <p:style>
            <a:lnRef idx="1">
              <a:schemeClr val="accent3"/>
            </a:lnRef>
            <a:fillRef idx="0">
              <a:schemeClr val="accent3"/>
            </a:fillRef>
            <a:effectRef idx="0">
              <a:schemeClr val="accent3"/>
            </a:effectRef>
            <a:fontRef idx="minor">
              <a:schemeClr val="tx1"/>
            </a:fontRef>
          </p:style>
        </p:cxnSp>
      </p:grpSp>
      <p:sp>
        <p:nvSpPr>
          <p:cNvPr id="2" name="Title 1"/>
          <p:cNvSpPr>
            <a:spLocks noGrp="1"/>
          </p:cNvSpPr>
          <p:nvPr>
            <p:ph type="title"/>
          </p:nvPr>
        </p:nvSpPr>
        <p:spPr/>
        <p:txBody>
          <a:bodyPr/>
          <a:lstStyle/>
          <a:p>
            <a:r>
              <a:rPr lang="en-US" dirty="0"/>
              <a:t>Spectrum of Fall Risk</a:t>
            </a:r>
          </a:p>
        </p:txBody>
      </p:sp>
      <p:sp>
        <p:nvSpPr>
          <p:cNvPr id="14" name="TextBox 13">
            <a:extLst>
              <a:ext uri="{FF2B5EF4-FFF2-40B4-BE49-F238E27FC236}">
                <a16:creationId xmlns:a16="http://schemas.microsoft.com/office/drawing/2014/main" id="{5AF97546-E958-4830-946D-8EE47B13539D}"/>
              </a:ext>
            </a:extLst>
          </p:cNvPr>
          <p:cNvSpPr txBox="1"/>
          <p:nvPr/>
        </p:nvSpPr>
        <p:spPr>
          <a:xfrm>
            <a:off x="1409699" y="4724400"/>
            <a:ext cx="6248400" cy="830997"/>
          </a:xfrm>
          <a:prstGeom prst="rect">
            <a:avLst/>
          </a:prstGeom>
          <a:noFill/>
          <a:ln w="25400" cmpd="dbl">
            <a:solidFill>
              <a:srgbClr val="000099"/>
            </a:solidFill>
            <a:prstDash val="solid"/>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99"/>
                </a:solidFill>
                <a:effectLst/>
                <a:uLnTx/>
                <a:uFillTx/>
                <a:latin typeface="Arial" pitchFamily="34" charset="0"/>
                <a:ea typeface="+mn-ea"/>
                <a:cs typeface="Arial" pitchFamily="34" charset="0"/>
              </a:rPr>
              <a:t>Generally, more checks indicate an increased falls risk</a:t>
            </a:r>
          </a:p>
        </p:txBody>
      </p:sp>
    </p:spTree>
    <p:extLst>
      <p:ext uri="{BB962C8B-B14F-4D97-AF65-F5344CB8AC3E}">
        <p14:creationId xmlns:p14="http://schemas.microsoft.com/office/powerpoint/2010/main" val="1865343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2AA32E4E-1E92-4AFA-87F6-6241313CF814}"/>
              </a:ext>
            </a:extLst>
          </p:cNvPr>
          <p:cNvSpPr>
            <a:spLocks noGrp="1" noChangeArrowheads="1"/>
          </p:cNvSpPr>
          <p:nvPr>
            <p:ph type="title"/>
          </p:nvPr>
        </p:nvSpPr>
        <p:spPr>
          <a:xfrm>
            <a:off x="838200" y="685800"/>
            <a:ext cx="6553200" cy="685800"/>
          </a:xfrm>
        </p:spPr>
        <p:txBody>
          <a:bodyPr>
            <a:noAutofit/>
          </a:bodyPr>
          <a:lstStyle/>
          <a:p>
            <a:pPr eaLnBrk="1" fontAlgn="auto" hangingPunct="1">
              <a:spcAft>
                <a:spcPts val="0"/>
              </a:spcAft>
              <a:defRPr/>
            </a:pPr>
            <a:r>
              <a:rPr lang="en-US" altLang="en-US" dirty="0"/>
              <a:t>TUG (Timed get Up and Go)</a:t>
            </a:r>
          </a:p>
        </p:txBody>
      </p:sp>
      <p:sp>
        <p:nvSpPr>
          <p:cNvPr id="3" name="Content Placeholder 2">
            <a:extLst>
              <a:ext uri="{FF2B5EF4-FFF2-40B4-BE49-F238E27FC236}">
                <a16:creationId xmlns:a16="http://schemas.microsoft.com/office/drawing/2014/main" id="{D5BB1570-C85A-493B-BE92-EB0233D5C2B2}"/>
              </a:ext>
            </a:extLst>
          </p:cNvPr>
          <p:cNvSpPr>
            <a:spLocks noGrp="1"/>
          </p:cNvSpPr>
          <p:nvPr>
            <p:ph idx="1"/>
          </p:nvPr>
        </p:nvSpPr>
        <p:spPr>
          <a:xfrm>
            <a:off x="914400" y="1828800"/>
            <a:ext cx="7772400" cy="4038600"/>
          </a:xfrm>
        </p:spPr>
        <p:txBody>
          <a:bodyPr rtlCol="0">
            <a:normAutofit/>
          </a:bodyPr>
          <a:lstStyle/>
          <a:p>
            <a:pPr eaLnBrk="1" fontAlgn="auto" hangingPunct="1">
              <a:buSzPct val="70000"/>
              <a:buFont typeface="Wingdings" panose="05000000000000000000" pitchFamily="2" charset="2"/>
              <a:buChar char="§"/>
              <a:defRPr/>
            </a:pPr>
            <a:r>
              <a:rPr lang="en-US" sz="2600" dirty="0">
                <a:solidFill>
                  <a:schemeClr val="tx1">
                    <a:lumMod val="75000"/>
                    <a:lumOff val="25000"/>
                  </a:schemeClr>
                </a:solidFill>
              </a:rPr>
              <a:t>Timed get up and go test</a:t>
            </a:r>
          </a:p>
          <a:p>
            <a:pPr eaLnBrk="1" fontAlgn="auto" hangingPunct="1">
              <a:buSzPct val="70000"/>
              <a:buFont typeface="Wingdings" panose="05000000000000000000" pitchFamily="2" charset="2"/>
              <a:buChar char="§"/>
              <a:defRPr/>
            </a:pPr>
            <a:r>
              <a:rPr lang="en-US" sz="2600" dirty="0">
                <a:solidFill>
                  <a:schemeClr val="tx1">
                    <a:lumMod val="75000"/>
                    <a:lumOff val="25000"/>
                  </a:schemeClr>
                </a:solidFill>
              </a:rPr>
              <a:t>Person rises from seated position, walks about 10 feet (3 meters), turns, walks back then sits again</a:t>
            </a:r>
          </a:p>
          <a:p>
            <a:pPr eaLnBrk="1" fontAlgn="auto" hangingPunct="1">
              <a:buSzPct val="70000"/>
              <a:buFont typeface="Wingdings" panose="05000000000000000000" pitchFamily="2" charset="2"/>
              <a:buChar char="§"/>
              <a:defRPr/>
            </a:pPr>
            <a:r>
              <a:rPr lang="en-US" sz="2600" dirty="0">
                <a:solidFill>
                  <a:schemeClr val="tx1">
                    <a:lumMod val="75000"/>
                    <a:lumOff val="25000"/>
                  </a:schemeClr>
                </a:solidFill>
              </a:rPr>
              <a:t>Watch for unsteady balance and gait and refer as necessary. </a:t>
            </a:r>
          </a:p>
          <a:p>
            <a:pPr marL="0" indent="0" eaLnBrk="1" fontAlgn="auto" hangingPunct="1">
              <a:buFontTx/>
              <a:buNone/>
              <a:defRPr/>
            </a:pPr>
            <a:r>
              <a:rPr lang="en-US" sz="2600" dirty="0">
                <a:hlinkClick r:id="rId3"/>
              </a:rPr>
              <a:t>https://www.cdc.gov/steadi/pdf/STEADI-Assessment-TUG-508.pdf</a:t>
            </a:r>
            <a:endParaRPr lang="en-US" sz="2600" dirty="0">
              <a:solidFill>
                <a:schemeClr val="tx1">
                  <a:lumMod val="75000"/>
                  <a:lumOff val="25000"/>
                </a:schemeClr>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p:txBody>
          <a:bodyPr/>
          <a:lstStyle/>
          <a:p>
            <a:pPr eaLnBrk="1" hangingPunct="1"/>
            <a:r>
              <a:rPr lang="en-US" altLang="en-US" b="1" dirty="0"/>
              <a:t>Step Two: Implement falls prevention strategies</a:t>
            </a:r>
            <a:endParaRPr lang="en-US" altLang="en-US" b="1" dirty="0">
              <a:latin typeface="Arial Black" pitchFamily="34" charset="0"/>
            </a:endParaRPr>
          </a:p>
        </p:txBody>
      </p:sp>
      <p:sp>
        <p:nvSpPr>
          <p:cNvPr id="34819" name="Rectangle 3"/>
          <p:cNvSpPr>
            <a:spLocks noGrp="1" noChangeArrowheads="1"/>
          </p:cNvSpPr>
          <p:nvPr>
            <p:ph type="body" idx="4294967295"/>
          </p:nvPr>
        </p:nvSpPr>
        <p:spPr>
          <a:xfrm>
            <a:off x="685800" y="1981200"/>
            <a:ext cx="7772400" cy="3200400"/>
          </a:xfrm>
        </p:spPr>
        <p:txBody>
          <a:bodyPr/>
          <a:lstStyle/>
          <a:p>
            <a:pPr eaLnBrk="1" hangingPunct="1">
              <a:spcAft>
                <a:spcPts val="1800"/>
              </a:spcAft>
              <a:buSzPct val="70000"/>
              <a:buFont typeface="Wingdings" panose="05000000000000000000" pitchFamily="2" charset="2"/>
              <a:buChar char="§"/>
              <a:defRPr/>
            </a:pPr>
            <a:r>
              <a:rPr lang="en-US" sz="2600" dirty="0"/>
              <a:t>This may include developing a falls protocol or risk plan</a:t>
            </a:r>
          </a:p>
          <a:p>
            <a:pPr eaLnBrk="1" hangingPunct="1">
              <a:spcAft>
                <a:spcPts val="1800"/>
              </a:spcAft>
              <a:buSzPct val="70000"/>
              <a:buFont typeface="Wingdings" panose="05000000000000000000" pitchFamily="2" charset="2"/>
              <a:buChar char="§"/>
              <a:defRPr/>
            </a:pPr>
            <a:r>
              <a:rPr lang="en-US" sz="2600" dirty="0"/>
              <a:t>It will probably include Universal AND Individual Strategies</a:t>
            </a:r>
          </a:p>
          <a:p>
            <a:pPr eaLnBrk="1" hangingPunct="1">
              <a:spcAft>
                <a:spcPts val="1800"/>
              </a:spcAft>
              <a:buSzPct val="70000"/>
              <a:buFont typeface="Wingdings" panose="05000000000000000000" pitchFamily="2" charset="2"/>
              <a:buChar char="§"/>
              <a:defRPr/>
            </a:pPr>
            <a:r>
              <a:rPr lang="en-US" sz="2600" dirty="0"/>
              <a:t>PT or OT customized interventions</a:t>
            </a:r>
          </a:p>
          <a:p>
            <a:pPr eaLnBrk="1" hangingPunct="1">
              <a:buFontTx/>
              <a:buNone/>
              <a:defRPr/>
            </a:pPr>
            <a:endParaRPr lang="en-US" sz="2800" dirty="0"/>
          </a:p>
          <a:p>
            <a:pPr eaLnBrk="1" hangingPunct="1">
              <a:buFontTx/>
              <a:buNone/>
              <a:defRPr/>
            </a:pPr>
            <a:endParaRPr lang="en-US" sz="2800" dirty="0"/>
          </a:p>
        </p:txBody>
      </p:sp>
    </p:spTree>
    <p:extLst>
      <p:ext uri="{BB962C8B-B14F-4D97-AF65-F5344CB8AC3E}">
        <p14:creationId xmlns:p14="http://schemas.microsoft.com/office/powerpoint/2010/main" val="40390854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AB56264C-7020-464A-AF19-E167E68B28ED}"/>
              </a:ext>
            </a:extLst>
          </p:cNvPr>
          <p:cNvSpPr>
            <a:spLocks noGrp="1" noChangeArrowheads="1"/>
          </p:cNvSpPr>
          <p:nvPr>
            <p:ph type="title"/>
          </p:nvPr>
        </p:nvSpPr>
        <p:spPr>
          <a:xfrm>
            <a:off x="609600" y="228600"/>
            <a:ext cx="7848600" cy="898525"/>
          </a:xfrm>
        </p:spPr>
        <p:txBody>
          <a:bodyPr/>
          <a:lstStyle/>
          <a:p>
            <a:pPr eaLnBrk="1" fontAlgn="auto" hangingPunct="1">
              <a:spcAft>
                <a:spcPts val="0"/>
              </a:spcAft>
              <a:defRPr/>
            </a:pPr>
            <a:r>
              <a:rPr lang="en-US" altLang="en-US" dirty="0"/>
              <a:t>Step Three: Post-Fall Assessment</a:t>
            </a:r>
            <a:endParaRPr lang="en-US" altLang="en-US" dirty="0">
              <a:latin typeface="Arial Black" panose="020B0A04020102020204" pitchFamily="34" charset="0"/>
            </a:endParaRPr>
          </a:p>
        </p:txBody>
      </p:sp>
      <p:sp>
        <p:nvSpPr>
          <p:cNvPr id="84995" name="TextBox 1">
            <a:extLst>
              <a:ext uri="{FF2B5EF4-FFF2-40B4-BE49-F238E27FC236}">
                <a16:creationId xmlns:a16="http://schemas.microsoft.com/office/drawing/2014/main" id="{DF8E4370-60EC-484C-A55D-7DD53851548D}"/>
              </a:ext>
            </a:extLst>
          </p:cNvPr>
          <p:cNvSpPr txBox="1">
            <a:spLocks noChangeArrowheads="1"/>
          </p:cNvSpPr>
          <p:nvPr/>
        </p:nvSpPr>
        <p:spPr bwMode="auto">
          <a:xfrm>
            <a:off x="609600" y="1066800"/>
            <a:ext cx="7924800" cy="477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25000">
                <a:solidFill>
                  <a:schemeClr val="tx1"/>
                </a:solidFill>
                <a:latin typeface="Times" panose="02020603050405020304" pitchFamily="18" charset="0"/>
              </a:defRPr>
            </a:lvl1pPr>
            <a:lvl2pPr marL="742950" indent="-285750">
              <a:defRPr sz="2400" baseline="-25000">
                <a:solidFill>
                  <a:schemeClr val="tx1"/>
                </a:solidFill>
                <a:latin typeface="Times" panose="02020603050405020304" pitchFamily="18" charset="0"/>
              </a:defRPr>
            </a:lvl2pPr>
            <a:lvl3pPr marL="1143000" indent="-228600">
              <a:defRPr sz="2400" baseline="-25000">
                <a:solidFill>
                  <a:schemeClr val="tx1"/>
                </a:solidFill>
                <a:latin typeface="Times" panose="02020603050405020304" pitchFamily="18" charset="0"/>
              </a:defRPr>
            </a:lvl3pPr>
            <a:lvl4pPr marL="1600200" indent="-228600">
              <a:defRPr sz="2400" baseline="-25000">
                <a:solidFill>
                  <a:schemeClr val="tx1"/>
                </a:solidFill>
                <a:latin typeface="Times" panose="02020603050405020304" pitchFamily="18" charset="0"/>
              </a:defRPr>
            </a:lvl4pPr>
            <a:lvl5pPr marL="2057400" indent="-228600">
              <a:defRPr sz="2400" baseline="-25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panose="02020603050405020304" pitchFamily="18" charset="0"/>
              </a:defRPr>
            </a:lvl9pPr>
          </a:lstStyle>
          <a:p>
            <a:pPr>
              <a:defRPr/>
            </a:pPr>
            <a:r>
              <a:rPr lang="en-US" altLang="en-US" sz="7200" b="1" dirty="0">
                <a:latin typeface="+mn-lt"/>
              </a:rPr>
              <a:t>S</a:t>
            </a:r>
            <a:r>
              <a:rPr lang="en-US" altLang="en-US" sz="4000" b="1" dirty="0">
                <a:latin typeface="+mn-lt"/>
              </a:rPr>
              <a:t>  </a:t>
            </a:r>
            <a:r>
              <a:rPr lang="en-US" altLang="en-US" sz="4400" b="1" dirty="0">
                <a:latin typeface="+mn-lt"/>
              </a:rPr>
              <a:t>Symptoms preceding the fall</a:t>
            </a:r>
          </a:p>
          <a:p>
            <a:pPr>
              <a:defRPr/>
            </a:pPr>
            <a:r>
              <a:rPr lang="en-US" altLang="en-US" sz="7200" b="1" dirty="0">
                <a:latin typeface="+mn-lt"/>
              </a:rPr>
              <a:t>P  </a:t>
            </a:r>
            <a:r>
              <a:rPr lang="en-US" altLang="en-US" sz="4400" b="1" dirty="0">
                <a:latin typeface="+mn-lt"/>
              </a:rPr>
              <a:t>Previous falls</a:t>
            </a:r>
            <a:endParaRPr lang="en-US" altLang="en-US" sz="7200" b="1" dirty="0">
              <a:latin typeface="+mn-lt"/>
            </a:endParaRPr>
          </a:p>
          <a:p>
            <a:pPr>
              <a:defRPr/>
            </a:pPr>
            <a:r>
              <a:rPr lang="en-US" altLang="en-US" sz="7200" b="1" dirty="0">
                <a:latin typeface="+mn-lt"/>
              </a:rPr>
              <a:t>L  </a:t>
            </a:r>
            <a:r>
              <a:rPr lang="en-US" altLang="en-US" sz="4400" b="1" dirty="0">
                <a:latin typeface="+mn-lt"/>
              </a:rPr>
              <a:t>Location of fall</a:t>
            </a:r>
            <a:endParaRPr lang="en-US" altLang="en-US" sz="7200" b="1" dirty="0">
              <a:latin typeface="+mn-lt"/>
            </a:endParaRPr>
          </a:p>
          <a:p>
            <a:pPr>
              <a:defRPr/>
            </a:pPr>
            <a:r>
              <a:rPr lang="en-US" altLang="en-US" sz="7200" b="1" dirty="0">
                <a:latin typeface="+mn-lt"/>
              </a:rPr>
              <a:t>A  </a:t>
            </a:r>
            <a:r>
              <a:rPr lang="en-US" altLang="en-US" sz="4400" b="1" dirty="0">
                <a:latin typeface="+mn-lt"/>
              </a:rPr>
              <a:t>Activity</a:t>
            </a:r>
            <a:endParaRPr lang="en-US" altLang="en-US" sz="7200" b="1" dirty="0">
              <a:latin typeface="+mn-lt"/>
            </a:endParaRPr>
          </a:p>
          <a:p>
            <a:pPr>
              <a:defRPr/>
            </a:pPr>
            <a:r>
              <a:rPr lang="en-US" altLang="en-US" sz="7200" b="1" dirty="0">
                <a:latin typeface="+mn-lt"/>
              </a:rPr>
              <a:t>T  </a:t>
            </a:r>
            <a:r>
              <a:rPr lang="en-US" altLang="en-US" sz="4400" b="1" dirty="0">
                <a:latin typeface="+mn-lt"/>
              </a:rPr>
              <a:t>Time of day</a:t>
            </a:r>
            <a:endParaRPr lang="en-US" altLang="en-US" sz="7200" b="1" dirty="0">
              <a:latin typeface="+mn-lt"/>
            </a:endParaRPr>
          </a:p>
          <a:p>
            <a:pPr>
              <a:defRPr/>
            </a:pPr>
            <a:r>
              <a:rPr lang="en-US" altLang="en-US" sz="7200" b="1" dirty="0">
                <a:latin typeface="+mn-lt"/>
              </a:rPr>
              <a:t>T  </a:t>
            </a:r>
            <a:r>
              <a:rPr lang="en-US" altLang="en-US" sz="4400" b="1" dirty="0">
                <a:latin typeface="+mn-lt"/>
              </a:rPr>
              <a:t>Trauma</a:t>
            </a:r>
            <a:endParaRPr lang="en-US" altLang="en-US" sz="7200" b="1" dirty="0">
              <a:latin typeface="+mn-lt"/>
            </a:endParaRPr>
          </a:p>
          <a:p>
            <a:pPr>
              <a:defRPr/>
            </a:pPr>
            <a:endParaRPr lang="en-US" altLang="en-US" dirty="0"/>
          </a:p>
        </p:txBody>
      </p:sp>
      <p:sp>
        <p:nvSpPr>
          <p:cNvPr id="84996" name="TextBox 3">
            <a:extLst>
              <a:ext uri="{FF2B5EF4-FFF2-40B4-BE49-F238E27FC236}">
                <a16:creationId xmlns:a16="http://schemas.microsoft.com/office/drawing/2014/main" id="{C9D5976B-F8D5-414E-AD01-05FBF705097C}"/>
              </a:ext>
            </a:extLst>
          </p:cNvPr>
          <p:cNvSpPr txBox="1">
            <a:spLocks noChangeArrowheads="1"/>
          </p:cNvSpPr>
          <p:nvPr/>
        </p:nvSpPr>
        <p:spPr bwMode="auto">
          <a:xfrm>
            <a:off x="4800600" y="5105401"/>
            <a:ext cx="441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25000">
                <a:solidFill>
                  <a:schemeClr val="tx1"/>
                </a:solidFill>
                <a:latin typeface="Times" panose="02020603050405020304" pitchFamily="18" charset="0"/>
              </a:defRPr>
            </a:lvl1pPr>
            <a:lvl2pPr marL="742950" indent="-285750">
              <a:defRPr sz="2400" baseline="-25000">
                <a:solidFill>
                  <a:schemeClr val="tx1"/>
                </a:solidFill>
                <a:latin typeface="Times" panose="02020603050405020304" pitchFamily="18" charset="0"/>
              </a:defRPr>
            </a:lvl2pPr>
            <a:lvl3pPr marL="1143000" indent="-228600">
              <a:defRPr sz="2400" baseline="-25000">
                <a:solidFill>
                  <a:schemeClr val="tx1"/>
                </a:solidFill>
                <a:latin typeface="Times" panose="02020603050405020304" pitchFamily="18" charset="0"/>
              </a:defRPr>
            </a:lvl3pPr>
            <a:lvl4pPr marL="1600200" indent="-228600">
              <a:defRPr sz="2400" baseline="-25000">
                <a:solidFill>
                  <a:schemeClr val="tx1"/>
                </a:solidFill>
                <a:latin typeface="Times" panose="02020603050405020304" pitchFamily="18" charset="0"/>
              </a:defRPr>
            </a:lvl4pPr>
            <a:lvl5pPr marL="2057400" indent="-228600">
              <a:defRPr sz="2400" baseline="-25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panose="02020603050405020304" pitchFamily="18" charset="0"/>
              </a:defRPr>
            </a:lvl9pPr>
          </a:lstStyle>
          <a:p>
            <a:pPr>
              <a:defRPr/>
            </a:pPr>
            <a:r>
              <a:rPr lang="en-US" altLang="en-US" dirty="0">
                <a:latin typeface="+mn-lt"/>
              </a:rPr>
              <a:t>-Tedaskar, Rein, ‘Falls and People with Intellectual &amp; Developmental Disabilities’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D6B0B-2FE2-4CD9-8659-F104CCF0990F}"/>
              </a:ext>
            </a:extLst>
          </p:cNvPr>
          <p:cNvSpPr>
            <a:spLocks noGrp="1"/>
          </p:cNvSpPr>
          <p:nvPr>
            <p:ph type="title"/>
          </p:nvPr>
        </p:nvSpPr>
        <p:spPr>
          <a:xfrm>
            <a:off x="533400" y="304800"/>
            <a:ext cx="7772400" cy="1143000"/>
          </a:xfrm>
        </p:spPr>
        <p:txBody>
          <a:bodyPr/>
          <a:lstStyle/>
          <a:p>
            <a:r>
              <a:rPr lang="en-US" dirty="0"/>
              <a:t>DDS Post-Fall Assessment</a:t>
            </a:r>
          </a:p>
        </p:txBody>
      </p:sp>
      <p:pic>
        <p:nvPicPr>
          <p:cNvPr id="4" name="Picture 3">
            <a:extLst>
              <a:ext uri="{FF2B5EF4-FFF2-40B4-BE49-F238E27FC236}">
                <a16:creationId xmlns:a16="http://schemas.microsoft.com/office/drawing/2014/main" id="{9BB0A0B8-787A-492C-B30E-4F9AA0CE462D}"/>
              </a:ext>
            </a:extLst>
          </p:cNvPr>
          <p:cNvPicPr/>
          <p:nvPr/>
        </p:nvPicPr>
        <p:blipFill rotWithShape="1">
          <a:blip r:embed="rId2"/>
          <a:srcRect l="24872" t="23020" r="23974" b="5641"/>
          <a:stretch/>
        </p:blipFill>
        <p:spPr bwMode="auto">
          <a:xfrm>
            <a:off x="533400" y="1295400"/>
            <a:ext cx="8382000" cy="5181600"/>
          </a:xfrm>
          <a:prstGeom prst="rect">
            <a:avLst/>
          </a:prstGeom>
          <a:ln w="9525">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730709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D6B0B-2FE2-4CD9-8659-F104CCF0990F}"/>
              </a:ext>
            </a:extLst>
          </p:cNvPr>
          <p:cNvSpPr>
            <a:spLocks noGrp="1"/>
          </p:cNvSpPr>
          <p:nvPr>
            <p:ph type="title"/>
          </p:nvPr>
        </p:nvSpPr>
        <p:spPr>
          <a:xfrm>
            <a:off x="533400" y="299288"/>
            <a:ext cx="7772400" cy="1143000"/>
          </a:xfrm>
        </p:spPr>
        <p:txBody>
          <a:bodyPr/>
          <a:lstStyle/>
          <a:p>
            <a:r>
              <a:rPr lang="en-US" dirty="0"/>
              <a:t>Environmental Assessment</a:t>
            </a:r>
          </a:p>
        </p:txBody>
      </p:sp>
      <p:pic>
        <p:nvPicPr>
          <p:cNvPr id="4" name="Picture 3">
            <a:extLst>
              <a:ext uri="{FF2B5EF4-FFF2-40B4-BE49-F238E27FC236}">
                <a16:creationId xmlns:a16="http://schemas.microsoft.com/office/drawing/2014/main" id="{261F8D67-E6DF-440D-B2B6-229C3B21E6A7}"/>
              </a:ext>
            </a:extLst>
          </p:cNvPr>
          <p:cNvPicPr/>
          <p:nvPr/>
        </p:nvPicPr>
        <p:blipFill rotWithShape="1">
          <a:blip r:embed="rId2"/>
          <a:srcRect l="24231" t="24388" r="23975" b="7008"/>
          <a:stretch/>
        </p:blipFill>
        <p:spPr bwMode="auto">
          <a:xfrm>
            <a:off x="381000" y="1276905"/>
            <a:ext cx="8381999" cy="5269230"/>
          </a:xfrm>
          <a:prstGeom prst="rect">
            <a:avLst/>
          </a:prstGeom>
          <a:ln w="9525">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18096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C249D132-F02F-4FF9-AD13-82F582950D66}"/>
              </a:ext>
            </a:extLst>
          </p:cNvPr>
          <p:cNvSpPr>
            <a:spLocks noGrp="1" noChangeArrowheads="1"/>
          </p:cNvSpPr>
          <p:nvPr>
            <p:ph type="title"/>
          </p:nvPr>
        </p:nvSpPr>
        <p:spPr/>
        <p:txBody>
          <a:bodyPr/>
          <a:lstStyle/>
          <a:p>
            <a:pPr eaLnBrk="1" fontAlgn="auto" hangingPunct="1">
              <a:spcAft>
                <a:spcPts val="0"/>
              </a:spcAft>
              <a:defRPr/>
            </a:pPr>
            <a:r>
              <a:rPr lang="en-US" altLang="en-US" dirty="0"/>
              <a:t>Falls Risk – Greater than the general population</a:t>
            </a:r>
          </a:p>
        </p:txBody>
      </p:sp>
      <p:sp>
        <p:nvSpPr>
          <p:cNvPr id="21507" name="Content Placeholder 2">
            <a:extLst>
              <a:ext uri="{FF2B5EF4-FFF2-40B4-BE49-F238E27FC236}">
                <a16:creationId xmlns:a16="http://schemas.microsoft.com/office/drawing/2014/main" id="{B2375EB2-0D6D-4382-A08E-51E028E87EFF}"/>
              </a:ext>
            </a:extLst>
          </p:cNvPr>
          <p:cNvSpPr>
            <a:spLocks noGrp="1" noChangeArrowheads="1"/>
          </p:cNvSpPr>
          <p:nvPr>
            <p:ph idx="1"/>
          </p:nvPr>
        </p:nvSpPr>
        <p:spPr>
          <a:xfrm>
            <a:off x="838200" y="1981200"/>
            <a:ext cx="7848600" cy="2362200"/>
          </a:xfrm>
        </p:spPr>
        <p:txBody>
          <a:bodyPr rtlCol="0">
            <a:noAutofit/>
          </a:bodyPr>
          <a:lstStyle/>
          <a:p>
            <a:pPr eaLnBrk="1" fontAlgn="auto" hangingPunct="1">
              <a:lnSpc>
                <a:spcPct val="90000"/>
              </a:lnSpc>
              <a:spcAft>
                <a:spcPts val="600"/>
              </a:spcAft>
              <a:buSzPct val="70000"/>
              <a:buFont typeface="Wingdings" panose="05000000000000000000" pitchFamily="2" charset="2"/>
              <a:buChar char="§"/>
              <a:defRPr/>
            </a:pPr>
            <a:r>
              <a:rPr lang="en-US" altLang="en-US" sz="2600" dirty="0">
                <a:solidFill>
                  <a:schemeClr val="tx1">
                    <a:lumMod val="75000"/>
                    <a:lumOff val="25000"/>
                  </a:schemeClr>
                </a:solidFill>
              </a:rPr>
              <a:t>Falls are more common in people with IDD aged 18-64 than in the same age group across the general population</a:t>
            </a:r>
          </a:p>
          <a:p>
            <a:pPr marL="0" indent="0" eaLnBrk="1" fontAlgn="auto" hangingPunct="1">
              <a:lnSpc>
                <a:spcPct val="90000"/>
              </a:lnSpc>
              <a:spcAft>
                <a:spcPts val="600"/>
              </a:spcAft>
              <a:buSzPct val="70000"/>
              <a:buNone/>
              <a:defRPr/>
            </a:pPr>
            <a:endParaRPr lang="en-US" altLang="en-US" sz="2600" dirty="0">
              <a:solidFill>
                <a:schemeClr val="tx1">
                  <a:lumMod val="75000"/>
                  <a:lumOff val="25000"/>
                </a:schemeClr>
              </a:solidFill>
            </a:endParaRPr>
          </a:p>
          <a:p>
            <a:pPr eaLnBrk="1" fontAlgn="auto" hangingPunct="1">
              <a:lnSpc>
                <a:spcPct val="90000"/>
              </a:lnSpc>
              <a:spcAft>
                <a:spcPts val="600"/>
              </a:spcAft>
              <a:buSzPct val="70000"/>
              <a:buFont typeface="Wingdings" panose="05000000000000000000" pitchFamily="2" charset="2"/>
              <a:buChar char="§"/>
              <a:defRPr/>
            </a:pPr>
            <a:r>
              <a:rPr lang="en-US" altLang="en-US" sz="2600" dirty="0">
                <a:solidFill>
                  <a:schemeClr val="tx1">
                    <a:lumMod val="75000"/>
                    <a:lumOff val="25000"/>
                  </a:schemeClr>
                </a:solidFill>
              </a:rPr>
              <a:t>People with IDD fall at least as often as the elderly population </a:t>
            </a:r>
            <a:r>
              <a:rPr lang="en-US" altLang="en-US" sz="2000" dirty="0">
                <a:solidFill>
                  <a:schemeClr val="tx1">
                    <a:lumMod val="75000"/>
                    <a:lumOff val="25000"/>
                  </a:schemeClr>
                </a:solidFill>
              </a:rPr>
              <a:t>(similar fall rates)</a:t>
            </a:r>
          </a:p>
          <a:p>
            <a:pPr marL="200025" lvl="1" indent="0" eaLnBrk="1" fontAlgn="auto" hangingPunct="1">
              <a:buNone/>
              <a:defRPr/>
            </a:pPr>
            <a:endParaRPr lang="en-US" altLang="en-US" sz="2600" dirty="0">
              <a:solidFill>
                <a:schemeClr val="tx1">
                  <a:lumMod val="75000"/>
                  <a:lumOff val="25000"/>
                </a:schemeClr>
              </a:solidFill>
            </a:endParaRPr>
          </a:p>
          <a:p>
            <a:pPr marL="0" indent="0" eaLnBrk="1" fontAlgn="auto" hangingPunct="1">
              <a:buFont typeface="Wingdings" panose="05000000000000000000" pitchFamily="2" charset="2"/>
              <a:buNone/>
              <a:defRPr/>
            </a:pPr>
            <a:endParaRPr lang="en-US" sz="1600" dirty="0">
              <a:solidFill>
                <a:schemeClr val="tx1">
                  <a:lumMod val="75000"/>
                  <a:lumOff val="25000"/>
                </a:schemeClr>
              </a:solidFill>
            </a:endParaRPr>
          </a:p>
          <a:p>
            <a:pPr marL="91440" indent="-91440" eaLnBrk="1" fontAlgn="auto" hangingPunct="1">
              <a:defRPr/>
            </a:pPr>
            <a:endParaRPr lang="en-US" altLang="en-US" dirty="0">
              <a:solidFill>
                <a:schemeClr val="tx1">
                  <a:lumMod val="75000"/>
                  <a:lumOff val="25000"/>
                </a:schemeClr>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609600" y="304800"/>
            <a:ext cx="7772400" cy="1143000"/>
          </a:xfrm>
        </p:spPr>
        <p:txBody>
          <a:bodyPr/>
          <a:lstStyle/>
          <a:p>
            <a:pPr eaLnBrk="1" hangingPunct="1"/>
            <a:r>
              <a:rPr lang="en-US" altLang="en-US" b="1" dirty="0"/>
              <a:t>Step Four: Follow-Up</a:t>
            </a:r>
            <a:endParaRPr lang="en-US" altLang="en-US" b="1" dirty="0">
              <a:latin typeface="Arial Black" pitchFamily="34" charset="0"/>
            </a:endParaRPr>
          </a:p>
        </p:txBody>
      </p:sp>
      <p:sp>
        <p:nvSpPr>
          <p:cNvPr id="39939" name="Rectangle 3"/>
          <p:cNvSpPr>
            <a:spLocks noGrp="1" noChangeArrowheads="1"/>
          </p:cNvSpPr>
          <p:nvPr>
            <p:ph type="body" idx="4294967295"/>
          </p:nvPr>
        </p:nvSpPr>
        <p:spPr>
          <a:xfrm>
            <a:off x="663301" y="1600200"/>
            <a:ext cx="7772400" cy="3581400"/>
          </a:xfrm>
        </p:spPr>
        <p:txBody>
          <a:bodyPr/>
          <a:lstStyle/>
          <a:p>
            <a:pPr eaLnBrk="1" hangingPunct="1">
              <a:spcAft>
                <a:spcPts val="1200"/>
              </a:spcAft>
              <a:buSzPct val="70000"/>
              <a:buFont typeface="Wingdings" panose="05000000000000000000" pitchFamily="2" charset="2"/>
              <a:buChar char="§"/>
            </a:pPr>
            <a:r>
              <a:rPr lang="en-US" altLang="en-US" sz="2600" dirty="0"/>
              <a:t>Determine whether intervention(s) are working to reduce fall and injury risk</a:t>
            </a:r>
          </a:p>
          <a:p>
            <a:pPr eaLnBrk="1" hangingPunct="1">
              <a:spcAft>
                <a:spcPts val="1200"/>
              </a:spcAft>
              <a:buSzPct val="70000"/>
              <a:buFont typeface="Wingdings" panose="05000000000000000000" pitchFamily="2" charset="2"/>
              <a:buChar char="§"/>
            </a:pPr>
            <a:r>
              <a:rPr lang="en-US" altLang="en-US" sz="2600" dirty="0"/>
              <a:t>If yes, continue with the risk plan</a:t>
            </a:r>
          </a:p>
          <a:p>
            <a:pPr eaLnBrk="1" hangingPunct="1">
              <a:spcAft>
                <a:spcPts val="1200"/>
              </a:spcAft>
              <a:buSzPct val="70000"/>
              <a:buFont typeface="Wingdings" panose="05000000000000000000" pitchFamily="2" charset="2"/>
              <a:buChar char="§"/>
            </a:pPr>
            <a:r>
              <a:rPr lang="en-US" altLang="en-US" sz="2600" dirty="0"/>
              <a:t>If not, ask “Why?” Revisit risk assessment and amend care plan</a:t>
            </a:r>
          </a:p>
          <a:p>
            <a:pPr eaLnBrk="1" hangingPunct="1">
              <a:spcAft>
                <a:spcPts val="1200"/>
              </a:spcAft>
              <a:buSzPct val="70000"/>
              <a:buFont typeface="Wingdings" panose="05000000000000000000" pitchFamily="2" charset="2"/>
              <a:buChar char="§"/>
            </a:pPr>
            <a:r>
              <a:rPr lang="en-US" altLang="en-US" sz="2600" dirty="0"/>
              <a:t>Design new interventions, if necessary</a:t>
            </a:r>
          </a:p>
        </p:txBody>
      </p:sp>
    </p:spTree>
    <p:extLst>
      <p:ext uri="{BB962C8B-B14F-4D97-AF65-F5344CB8AC3E}">
        <p14:creationId xmlns:p14="http://schemas.microsoft.com/office/powerpoint/2010/main" val="26824583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lan do study act">
            <a:extLst>
              <a:ext uri="{FF2B5EF4-FFF2-40B4-BE49-F238E27FC236}">
                <a16:creationId xmlns:a16="http://schemas.microsoft.com/office/drawing/2014/main" id="{80E24744-D062-4E32-879A-BB8D5E2B95C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556" t="10000" r="3333" b="11111"/>
          <a:stretch/>
        </p:blipFill>
        <p:spPr bwMode="auto">
          <a:xfrm>
            <a:off x="1600200" y="990600"/>
            <a:ext cx="7239000" cy="5410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5191D6D-377C-4E9D-81BB-C803E2404485}"/>
              </a:ext>
            </a:extLst>
          </p:cNvPr>
          <p:cNvSpPr>
            <a:spLocks noGrp="1"/>
          </p:cNvSpPr>
          <p:nvPr>
            <p:ph type="title"/>
          </p:nvPr>
        </p:nvSpPr>
        <p:spPr>
          <a:xfrm>
            <a:off x="304800" y="228600"/>
            <a:ext cx="7772400" cy="1143000"/>
          </a:xfrm>
        </p:spPr>
        <p:txBody>
          <a:bodyPr/>
          <a:lstStyle/>
          <a:p>
            <a:r>
              <a:rPr lang="en-US" dirty="0"/>
              <a:t>Falls Prevention Cycle</a:t>
            </a:r>
          </a:p>
        </p:txBody>
      </p:sp>
    </p:spTree>
    <p:extLst>
      <p:ext uri="{BB962C8B-B14F-4D97-AF65-F5344CB8AC3E}">
        <p14:creationId xmlns:p14="http://schemas.microsoft.com/office/powerpoint/2010/main" val="24514697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87865550-6D0B-40EC-B74A-6835CE8FD8E8}"/>
              </a:ext>
            </a:extLst>
          </p:cNvPr>
          <p:cNvSpPr>
            <a:spLocks noGrp="1" noChangeArrowheads="1"/>
          </p:cNvSpPr>
          <p:nvPr>
            <p:ph type="ctrTitle"/>
          </p:nvPr>
        </p:nvSpPr>
        <p:spPr>
          <a:xfrm>
            <a:off x="228600" y="1905000"/>
            <a:ext cx="8839199" cy="1581150"/>
          </a:xfrm>
        </p:spPr>
        <p:txBody>
          <a:bodyPr/>
          <a:lstStyle/>
          <a:p>
            <a:pPr eaLnBrk="1" fontAlgn="auto" hangingPunct="1">
              <a:spcAft>
                <a:spcPts val="0"/>
              </a:spcAft>
              <a:defRPr/>
            </a:pPr>
            <a:r>
              <a:rPr lang="en-US" altLang="en-US" sz="4800" dirty="0"/>
              <a:t>Research “Lessons Learned”</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3864AE18-9362-44F7-9256-55824EA209D6}"/>
              </a:ext>
            </a:extLst>
          </p:cNvPr>
          <p:cNvSpPr>
            <a:spLocks noGrp="1" noChangeArrowheads="1"/>
          </p:cNvSpPr>
          <p:nvPr>
            <p:ph type="title"/>
          </p:nvPr>
        </p:nvSpPr>
        <p:spPr>
          <a:xfrm>
            <a:off x="152400" y="76200"/>
            <a:ext cx="8229600" cy="685801"/>
          </a:xfrm>
        </p:spPr>
        <p:txBody>
          <a:bodyPr>
            <a:normAutofit/>
          </a:bodyPr>
          <a:lstStyle/>
          <a:p>
            <a:r>
              <a:rPr lang="en-US" altLang="en-US" dirty="0"/>
              <a:t>Falls Community Application</a:t>
            </a:r>
            <a:endParaRPr lang="en-US" altLang="en-US" b="1" dirty="0"/>
          </a:p>
        </p:txBody>
      </p:sp>
      <p:graphicFrame>
        <p:nvGraphicFramePr>
          <p:cNvPr id="2" name="Content Placeholder 1">
            <a:extLst>
              <a:ext uri="{FF2B5EF4-FFF2-40B4-BE49-F238E27FC236}">
                <a16:creationId xmlns:a16="http://schemas.microsoft.com/office/drawing/2014/main" id="{82DAFD2F-4EA1-4907-A4A3-3BC342CE38B5}"/>
              </a:ext>
            </a:extLst>
          </p:cNvPr>
          <p:cNvGraphicFramePr>
            <a:graphicFrameLocks noGrp="1"/>
          </p:cNvGraphicFramePr>
          <p:nvPr>
            <p:ph idx="1"/>
            <p:extLst>
              <p:ext uri="{D42A27DB-BD31-4B8C-83A1-F6EECF244321}">
                <p14:modId xmlns:p14="http://schemas.microsoft.com/office/powerpoint/2010/main" val="2409133189"/>
              </p:ext>
            </p:extLst>
          </p:nvPr>
        </p:nvGraphicFramePr>
        <p:xfrm>
          <a:off x="375920" y="838200"/>
          <a:ext cx="8610600" cy="5025878"/>
        </p:xfrm>
        <a:graphic>
          <a:graphicData uri="http://schemas.openxmlformats.org/drawingml/2006/table">
            <a:tbl>
              <a:tblPr firstRow="1" bandRow="1">
                <a:tableStyleId>{5C22544A-7EE6-4342-B048-85BDC9FD1C3A}</a:tableStyleId>
              </a:tblPr>
              <a:tblGrid>
                <a:gridCol w="4424680">
                  <a:extLst>
                    <a:ext uri="{9D8B030D-6E8A-4147-A177-3AD203B41FA5}">
                      <a16:colId xmlns:a16="http://schemas.microsoft.com/office/drawing/2014/main" val="4228019319"/>
                    </a:ext>
                  </a:extLst>
                </a:gridCol>
                <a:gridCol w="4185920">
                  <a:extLst>
                    <a:ext uri="{9D8B030D-6E8A-4147-A177-3AD203B41FA5}">
                      <a16:colId xmlns:a16="http://schemas.microsoft.com/office/drawing/2014/main" val="3530770224"/>
                    </a:ext>
                  </a:extLst>
                </a:gridCol>
              </a:tblGrid>
              <a:tr h="606278">
                <a:tc>
                  <a:txBody>
                    <a:bodyPr/>
                    <a:lstStyle/>
                    <a:p>
                      <a:r>
                        <a:rPr lang="en-US" sz="2800" dirty="0">
                          <a:solidFill>
                            <a:schemeClr val="tx1"/>
                          </a:solidFill>
                        </a:rPr>
                        <a:t>STOP Falls Pilot</a:t>
                      </a:r>
                    </a:p>
                  </a:txBody>
                  <a:tcPr marL="91441" marR="91441">
                    <a:lnR w="12700" cap="flat" cmpd="sng" algn="ctr">
                      <a:solidFill>
                        <a:schemeClr val="tx1"/>
                      </a:solidFill>
                      <a:prstDash val="solid"/>
                      <a:round/>
                      <a:headEnd type="none" w="med" len="med"/>
                      <a:tailEnd type="none" w="med" len="med"/>
                    </a:lnR>
                  </a:tcPr>
                </a:tc>
                <a:tc>
                  <a:txBody>
                    <a:bodyPr/>
                    <a:lstStyle/>
                    <a:p>
                      <a:r>
                        <a:rPr lang="en-US" sz="2800" dirty="0">
                          <a:solidFill>
                            <a:schemeClr val="tx1"/>
                          </a:solidFill>
                        </a:rPr>
                        <a:t>VRS Clinical Intervention</a:t>
                      </a:r>
                    </a:p>
                  </a:txBody>
                  <a:tcPr marL="91441" marR="91441">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072872550"/>
                  </a:ext>
                </a:extLst>
              </a:tr>
              <a:tr h="656707">
                <a:tc>
                  <a:txBody>
                    <a:bodyPr/>
                    <a:lstStyle/>
                    <a:p>
                      <a:r>
                        <a:rPr lang="en-US" sz="2600" dirty="0"/>
                        <a:t>910 Individuals for 6 months</a:t>
                      </a:r>
                    </a:p>
                  </a:txBody>
                  <a:tcPr marL="91441" marR="91441">
                    <a:lnR w="12700" cap="flat" cmpd="sng" algn="ctr">
                      <a:solidFill>
                        <a:schemeClr val="tx1"/>
                      </a:solidFill>
                      <a:prstDash val="solid"/>
                      <a:round/>
                      <a:headEnd type="none" w="med" len="med"/>
                      <a:tailEnd type="none" w="med" len="med"/>
                    </a:lnR>
                  </a:tcPr>
                </a:tc>
                <a:tc>
                  <a:txBody>
                    <a:bodyPr/>
                    <a:lstStyle/>
                    <a:p>
                      <a:r>
                        <a:rPr lang="en-US" sz="2600" dirty="0"/>
                        <a:t>58 people over 6 months</a:t>
                      </a:r>
                    </a:p>
                  </a:txBody>
                  <a:tcPr marL="91441" marR="91441">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077811669"/>
                  </a:ext>
                </a:extLst>
              </a:tr>
              <a:tr h="1440123">
                <a:tc>
                  <a:txBody>
                    <a:bodyPr/>
                    <a:lstStyle/>
                    <a:p>
                      <a:r>
                        <a:rPr lang="en-US" sz="2600" dirty="0"/>
                        <a:t>Staff tracked all falls and completed post-fall assessments</a:t>
                      </a:r>
                    </a:p>
                  </a:txBody>
                  <a:tcPr marL="91441" marR="91441">
                    <a:lnR w="12700" cap="flat" cmpd="sng" algn="ctr">
                      <a:solidFill>
                        <a:schemeClr val="tx1"/>
                      </a:solidFill>
                      <a:prstDash val="solid"/>
                      <a:round/>
                      <a:headEnd type="none" w="med" len="med"/>
                      <a:tailEnd type="none" w="med" len="med"/>
                    </a:lnR>
                  </a:tcPr>
                </a:tc>
                <a:tc>
                  <a:txBody>
                    <a:bodyPr/>
                    <a:lstStyle/>
                    <a:p>
                      <a:r>
                        <a:rPr lang="en-US" sz="2600" dirty="0"/>
                        <a:t>Received therapy interventions 3x a week</a:t>
                      </a:r>
                    </a:p>
                  </a:txBody>
                  <a:tcPr marL="91441" marR="91441">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42928378"/>
                  </a:ext>
                </a:extLst>
              </a:tr>
              <a:tr h="992084">
                <a:tc>
                  <a:txBody>
                    <a:bodyPr/>
                    <a:lstStyle/>
                    <a:p>
                      <a:r>
                        <a:rPr lang="en-US" sz="2600" dirty="0"/>
                        <a:t>Piloted tool use </a:t>
                      </a:r>
                    </a:p>
                  </a:txBody>
                  <a:tcPr marL="91441" marR="91441">
                    <a:lnR w="12700" cap="flat" cmpd="sng" algn="ctr">
                      <a:solidFill>
                        <a:schemeClr val="tx1"/>
                      </a:solidFill>
                      <a:prstDash val="solid"/>
                      <a:round/>
                      <a:headEnd type="none" w="med" len="med"/>
                      <a:tailEnd type="none" w="med" len="med"/>
                    </a:lnR>
                  </a:tcPr>
                </a:tc>
                <a:tc>
                  <a:txBody>
                    <a:bodyPr/>
                    <a:lstStyle/>
                    <a:p>
                      <a:r>
                        <a:rPr lang="en-US" sz="2600" dirty="0"/>
                        <a:t>Characterize the intervention</a:t>
                      </a:r>
                    </a:p>
                  </a:txBody>
                  <a:tcPr marL="91441" marR="91441">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128965628"/>
                  </a:ext>
                </a:extLst>
              </a:tr>
              <a:tr h="992084">
                <a:tc>
                  <a:txBody>
                    <a:bodyPr/>
                    <a:lstStyle/>
                    <a:p>
                      <a:r>
                        <a:rPr lang="en-US" sz="2600" dirty="0"/>
                        <a:t>Identify falls patterns to reduce risk</a:t>
                      </a:r>
                    </a:p>
                  </a:txBody>
                  <a:tcPr marL="91441" marR="91441">
                    <a:lnR w="12700" cap="flat" cmpd="sng" algn="ctr">
                      <a:solidFill>
                        <a:schemeClr val="tx1"/>
                      </a:solidFill>
                      <a:prstDash val="solid"/>
                      <a:round/>
                      <a:headEnd type="none" w="med" len="med"/>
                      <a:tailEnd type="none" w="med" len="med"/>
                    </a:lnR>
                  </a:tcPr>
                </a:tc>
                <a:tc>
                  <a:txBody>
                    <a:bodyPr/>
                    <a:lstStyle/>
                    <a:p>
                      <a:r>
                        <a:rPr lang="en-US" sz="2600" dirty="0"/>
                        <a:t>Capture data on falls risk factors</a:t>
                      </a:r>
                    </a:p>
                  </a:txBody>
                  <a:tcPr marL="91441" marR="91441">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556602856"/>
                  </a:ext>
                </a:extLst>
              </a:tr>
            </a:tbl>
          </a:graphicData>
        </a:graphic>
      </p:graphicFrame>
    </p:spTree>
    <p:extLst>
      <p:ext uri="{BB962C8B-B14F-4D97-AF65-F5344CB8AC3E}">
        <p14:creationId xmlns:p14="http://schemas.microsoft.com/office/powerpoint/2010/main" val="34917970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3864AE18-9362-44F7-9256-55824EA209D6}"/>
              </a:ext>
            </a:extLst>
          </p:cNvPr>
          <p:cNvSpPr>
            <a:spLocks noGrp="1" noChangeArrowheads="1"/>
          </p:cNvSpPr>
          <p:nvPr>
            <p:ph type="title"/>
          </p:nvPr>
        </p:nvSpPr>
        <p:spPr>
          <a:xfrm>
            <a:off x="256391" y="0"/>
            <a:ext cx="3401209" cy="792163"/>
          </a:xfrm>
        </p:spPr>
        <p:txBody>
          <a:bodyPr>
            <a:normAutofit/>
          </a:bodyPr>
          <a:lstStyle/>
          <a:p>
            <a:r>
              <a:rPr lang="en-US" altLang="en-US" dirty="0"/>
              <a:t>Results</a:t>
            </a:r>
            <a:endParaRPr lang="en-US" altLang="en-US" b="1" dirty="0"/>
          </a:p>
        </p:txBody>
      </p:sp>
      <p:graphicFrame>
        <p:nvGraphicFramePr>
          <p:cNvPr id="2" name="Content Placeholder 1">
            <a:extLst>
              <a:ext uri="{FF2B5EF4-FFF2-40B4-BE49-F238E27FC236}">
                <a16:creationId xmlns:a16="http://schemas.microsoft.com/office/drawing/2014/main" id="{82DAFD2F-4EA1-4907-A4A3-3BC342CE38B5}"/>
              </a:ext>
            </a:extLst>
          </p:cNvPr>
          <p:cNvGraphicFramePr>
            <a:graphicFrameLocks noGrp="1"/>
          </p:cNvGraphicFramePr>
          <p:nvPr>
            <p:ph idx="1"/>
            <p:extLst>
              <p:ext uri="{D42A27DB-BD31-4B8C-83A1-F6EECF244321}">
                <p14:modId xmlns:p14="http://schemas.microsoft.com/office/powerpoint/2010/main" val="1487201891"/>
              </p:ext>
            </p:extLst>
          </p:nvPr>
        </p:nvGraphicFramePr>
        <p:xfrm>
          <a:off x="228600" y="635847"/>
          <a:ext cx="8686800" cy="6099258"/>
        </p:xfrm>
        <a:graphic>
          <a:graphicData uri="http://schemas.openxmlformats.org/drawingml/2006/table">
            <a:tbl>
              <a:tblPr firstRow="1" bandRow="1">
                <a:tableStyleId>{5C22544A-7EE6-4342-B048-85BDC9FD1C3A}</a:tableStyleId>
              </a:tblPr>
              <a:tblGrid>
                <a:gridCol w="3886200">
                  <a:extLst>
                    <a:ext uri="{9D8B030D-6E8A-4147-A177-3AD203B41FA5}">
                      <a16:colId xmlns:a16="http://schemas.microsoft.com/office/drawing/2014/main" val="4228019319"/>
                    </a:ext>
                  </a:extLst>
                </a:gridCol>
                <a:gridCol w="4800600">
                  <a:extLst>
                    <a:ext uri="{9D8B030D-6E8A-4147-A177-3AD203B41FA5}">
                      <a16:colId xmlns:a16="http://schemas.microsoft.com/office/drawing/2014/main" val="3530770224"/>
                    </a:ext>
                  </a:extLst>
                </a:gridCol>
              </a:tblGrid>
              <a:tr h="446904">
                <a:tc>
                  <a:txBody>
                    <a:bodyPr/>
                    <a:lstStyle/>
                    <a:p>
                      <a:r>
                        <a:rPr lang="en-US" sz="2400" dirty="0">
                          <a:solidFill>
                            <a:schemeClr val="tx1"/>
                          </a:solidFill>
                        </a:rPr>
                        <a:t>STOP Falls Pilot</a:t>
                      </a:r>
                    </a:p>
                  </a:txBody>
                  <a:tcPr marL="90116" marR="90116"/>
                </a:tc>
                <a:tc>
                  <a:txBody>
                    <a:bodyPr/>
                    <a:lstStyle/>
                    <a:p>
                      <a:r>
                        <a:rPr lang="en-US" sz="2400" dirty="0">
                          <a:solidFill>
                            <a:schemeClr val="tx1"/>
                          </a:solidFill>
                        </a:rPr>
                        <a:t>VRS Clinical Intervention</a:t>
                      </a:r>
                    </a:p>
                  </a:txBody>
                  <a:tcPr marL="90116" marR="90116"/>
                </a:tc>
                <a:extLst>
                  <a:ext uri="{0D108BD9-81ED-4DB2-BD59-A6C34878D82A}">
                    <a16:rowId xmlns:a16="http://schemas.microsoft.com/office/drawing/2014/main" val="3072872550"/>
                  </a:ext>
                </a:extLst>
              </a:tr>
              <a:tr h="983189">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33% reduction in monthly rate of falls and reduction in # of people who fell</a:t>
                      </a:r>
                    </a:p>
                  </a:txBody>
                  <a:tcPr/>
                </a:tc>
                <a:tc>
                  <a:txBody>
                    <a:bodyPr/>
                    <a:lstStyle/>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81% of the participants (n=30) had a reduction in the Falls Risk Index score </a:t>
                      </a:r>
                    </a:p>
                  </a:txBody>
                  <a:tcPr/>
                </a:tc>
                <a:extLst>
                  <a:ext uri="{0D108BD9-81ED-4DB2-BD59-A6C34878D82A}">
                    <a16:rowId xmlns:a16="http://schemas.microsoft.com/office/drawing/2014/main" val="3077811669"/>
                  </a:ext>
                </a:extLst>
              </a:tr>
              <a:tr h="1579061">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1" dirty="0"/>
                        <a:t>Factors that increased falls risk: </a:t>
                      </a:r>
                      <a:r>
                        <a:rPr lang="en-US" sz="2000" dirty="0"/>
                        <a:t>Recent falls history (5x), unsteady balance (5x),4 or more prescription drugs (2.5x)  </a:t>
                      </a:r>
                    </a:p>
                  </a:txBody>
                  <a:tcPr/>
                </a:tc>
                <a:tc>
                  <a:txBody>
                    <a:bodyPr/>
                    <a:lstStyle/>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1" dirty="0"/>
                        <a:t>High falls risk driven by: </a:t>
                      </a:r>
                      <a:r>
                        <a:rPr lang="en-US" sz="2000" dirty="0"/>
                        <a:t>falls history, difficulty walking, unsafe footwear, tripping hazard, and medication use</a:t>
                      </a:r>
                    </a:p>
                  </a:txBody>
                  <a:tcPr/>
                </a:tc>
                <a:extLst>
                  <a:ext uri="{0D108BD9-81ED-4DB2-BD59-A6C34878D82A}">
                    <a16:rowId xmlns:a16="http://schemas.microsoft.com/office/drawing/2014/main" val="1242928378"/>
                  </a:ext>
                </a:extLst>
              </a:tr>
              <a:tr h="1579061">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Loss of Balance and Trip/Slip (53%)  were the most common ‘why’</a:t>
                      </a:r>
                    </a:p>
                  </a:txBody>
                  <a:tcPr/>
                </a:tc>
                <a:tc>
                  <a:txBody>
                    <a:bodyPr/>
                    <a:lstStyle/>
                    <a:p>
                      <a:pPr marL="342900" indent="-342900" algn="l">
                        <a:buFont typeface="Arial" panose="020B0604020202020204" pitchFamily="34" charset="0"/>
                        <a:buChar char="•"/>
                      </a:pPr>
                      <a:r>
                        <a:rPr lang="en-US" sz="2000" b="1" dirty="0"/>
                        <a:t>Risk factors correlated with reduction in falls risk: </a:t>
                      </a:r>
                      <a:r>
                        <a:rPr lang="en-US" sz="2000" dirty="0"/>
                        <a:t>reduced in unsafe footwear (26), ambulation (35), toileting (15) and improved  balance (18).</a:t>
                      </a:r>
                    </a:p>
                  </a:txBody>
                  <a:tcPr/>
                </a:tc>
                <a:extLst>
                  <a:ext uri="{0D108BD9-81ED-4DB2-BD59-A6C34878D82A}">
                    <a16:rowId xmlns:a16="http://schemas.microsoft.com/office/drawing/2014/main" val="3128965628"/>
                  </a:ext>
                </a:extLst>
              </a:tr>
              <a:tr h="1405338">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46% of falls occur while the person was “walking around”</a:t>
                      </a:r>
                    </a:p>
                    <a:p>
                      <a:pPr marL="342900" indent="-342900">
                        <a:buFont typeface="Arial" panose="020B0604020202020204" pitchFamily="34" charset="0"/>
                        <a:buChar char="•"/>
                      </a:pPr>
                      <a:endParaRPr lang="en-US" sz="2000" dirty="0"/>
                    </a:p>
                  </a:txBody>
                  <a:tcPr/>
                </a:tc>
                <a:tc>
                  <a:txBody>
                    <a:bodyPr/>
                    <a:lstStyle/>
                    <a:p>
                      <a:pPr marL="342900" indent="-342900" algn="l">
                        <a:buFont typeface="Arial" panose="020B0604020202020204" pitchFamily="34" charset="0"/>
                        <a:buChar char="•"/>
                      </a:pPr>
                      <a:r>
                        <a:rPr lang="en-US" sz="2000" b="1" dirty="0"/>
                        <a:t>Most common interventions: </a:t>
                      </a:r>
                      <a:r>
                        <a:rPr lang="en-US" sz="2000" dirty="0"/>
                        <a:t>55% were therapeutic exercises to develop strength and endurance, ROM and /flexibility</a:t>
                      </a:r>
                    </a:p>
                  </a:txBody>
                  <a:tcPr/>
                </a:tc>
                <a:extLst>
                  <a:ext uri="{0D108BD9-81ED-4DB2-BD59-A6C34878D82A}">
                    <a16:rowId xmlns:a16="http://schemas.microsoft.com/office/drawing/2014/main" val="2556602856"/>
                  </a:ext>
                </a:extLst>
              </a:tr>
            </a:tbl>
          </a:graphicData>
        </a:graphic>
      </p:graphicFrame>
    </p:spTree>
    <p:extLst>
      <p:ext uri="{BB962C8B-B14F-4D97-AF65-F5344CB8AC3E}">
        <p14:creationId xmlns:p14="http://schemas.microsoft.com/office/powerpoint/2010/main" val="41290756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9F26E269-A7CC-4D59-9170-99CB539669E1}"/>
              </a:ext>
            </a:extLst>
          </p:cNvPr>
          <p:cNvSpPr>
            <a:spLocks noGrp="1" noChangeArrowheads="1"/>
          </p:cNvSpPr>
          <p:nvPr>
            <p:ph type="title"/>
          </p:nvPr>
        </p:nvSpPr>
        <p:spPr>
          <a:xfrm>
            <a:off x="304800" y="120650"/>
            <a:ext cx="6605984" cy="946150"/>
          </a:xfrm>
        </p:spPr>
        <p:txBody>
          <a:bodyPr>
            <a:normAutofit/>
          </a:bodyPr>
          <a:lstStyle/>
          <a:p>
            <a:pPr fontAlgn="auto">
              <a:spcAft>
                <a:spcPts val="0"/>
              </a:spcAft>
              <a:defRPr/>
            </a:pPr>
            <a:r>
              <a:rPr lang="en-US" altLang="en-US" dirty="0"/>
              <a:t>“Improper footwear”</a:t>
            </a:r>
            <a:endParaRPr lang="en-US" altLang="en-US" b="1" dirty="0"/>
          </a:p>
        </p:txBody>
      </p:sp>
      <p:sp>
        <p:nvSpPr>
          <p:cNvPr id="74755" name="Content Placeholder 2">
            <a:extLst>
              <a:ext uri="{FF2B5EF4-FFF2-40B4-BE49-F238E27FC236}">
                <a16:creationId xmlns:a16="http://schemas.microsoft.com/office/drawing/2014/main" id="{F0116B15-9F50-47DE-B787-3AA3923F8604}"/>
              </a:ext>
            </a:extLst>
          </p:cNvPr>
          <p:cNvSpPr>
            <a:spLocks noGrp="1" noChangeArrowheads="1"/>
          </p:cNvSpPr>
          <p:nvPr>
            <p:ph idx="1"/>
          </p:nvPr>
        </p:nvSpPr>
        <p:spPr>
          <a:xfrm>
            <a:off x="327819" y="1175086"/>
            <a:ext cx="8739981" cy="3701714"/>
          </a:xfrm>
        </p:spPr>
        <p:txBody>
          <a:bodyPr rtlCol="0">
            <a:normAutofit/>
          </a:bodyPr>
          <a:lstStyle/>
          <a:p>
            <a:pPr marL="285750" indent="-285750" fontAlgn="auto">
              <a:buSzPct val="70000"/>
              <a:buFont typeface="Wingdings" panose="05000000000000000000" pitchFamily="2" charset="2"/>
              <a:buChar char="§"/>
              <a:defRPr/>
            </a:pPr>
            <a:r>
              <a:rPr lang="en-US" sz="2600" dirty="0">
                <a:solidFill>
                  <a:schemeClr val="tx1">
                    <a:lumMod val="75000"/>
                    <a:lumOff val="25000"/>
                  </a:schemeClr>
                </a:solidFill>
              </a:rPr>
              <a:t>Falls are associated with shoes that are loose, worn, or backless. High heeled (more than 1”) or narrow-heeled. </a:t>
            </a:r>
          </a:p>
          <a:p>
            <a:pPr marL="285750" indent="-285750" fontAlgn="auto">
              <a:buSzPct val="70000"/>
              <a:buFont typeface="Wingdings" panose="05000000000000000000" pitchFamily="2" charset="2"/>
              <a:buChar char="§"/>
              <a:defRPr/>
            </a:pPr>
            <a:r>
              <a:rPr lang="en-US" sz="2600" dirty="0">
                <a:solidFill>
                  <a:schemeClr val="tx1">
                    <a:lumMod val="75000"/>
                    <a:lumOff val="25000"/>
                  </a:schemeClr>
                </a:solidFill>
              </a:rPr>
              <a:t>Bare feet and socks increase risk.</a:t>
            </a:r>
          </a:p>
          <a:p>
            <a:pPr marL="285750" indent="-285750" fontAlgn="auto">
              <a:buSzPct val="70000"/>
              <a:buFont typeface="Wingdings" panose="05000000000000000000" pitchFamily="2" charset="2"/>
              <a:buChar char="§"/>
              <a:defRPr/>
            </a:pPr>
            <a:r>
              <a:rPr lang="en-US" sz="2600" dirty="0">
                <a:solidFill>
                  <a:schemeClr val="tx1">
                    <a:lumMod val="75000"/>
                    <a:lumOff val="25000"/>
                  </a:schemeClr>
                </a:solidFill>
              </a:rPr>
              <a:t>Poor fit [feet grow with age; also they swell)</a:t>
            </a:r>
          </a:p>
          <a:p>
            <a:pPr marL="285750" indent="-285750" fontAlgn="auto">
              <a:buSzPct val="70000"/>
              <a:buFont typeface="Wingdings" panose="05000000000000000000" pitchFamily="2" charset="2"/>
              <a:buChar char="§"/>
              <a:defRPr/>
            </a:pPr>
            <a:r>
              <a:rPr lang="en-US" sz="2600" dirty="0">
                <a:solidFill>
                  <a:schemeClr val="tx1">
                    <a:lumMod val="75000"/>
                    <a:lumOff val="25000"/>
                  </a:schemeClr>
                </a:solidFill>
              </a:rPr>
              <a:t>Shoes with thin, hard soles are preferable, with Velcro fasteners or gussets.  This allows the person’s feet to feel the sensations that help them maintain balance.</a:t>
            </a:r>
          </a:p>
          <a:p>
            <a:pPr marL="285750" indent="-285750" fontAlgn="auto">
              <a:buSzPct val="70000"/>
              <a:buFont typeface="Wingdings" panose="05000000000000000000" pitchFamily="2" charset="2"/>
              <a:buChar char="§"/>
              <a:defRPr/>
            </a:pPr>
            <a:r>
              <a:rPr lang="en-US" sz="2600" dirty="0">
                <a:solidFill>
                  <a:schemeClr val="tx1">
                    <a:lumMod val="75000"/>
                    <a:lumOff val="25000"/>
                  </a:schemeClr>
                </a:solidFill>
              </a:rPr>
              <a:t>Slip-resistant socks for night walking. </a:t>
            </a:r>
          </a:p>
        </p:txBody>
      </p:sp>
      <p:pic>
        <p:nvPicPr>
          <p:cNvPr id="100356" name="Picture 2" descr="Dexter Bowling Style: B2513-1">
            <a:extLst>
              <a:ext uri="{FF2B5EF4-FFF2-40B4-BE49-F238E27FC236}">
                <a16:creationId xmlns:a16="http://schemas.microsoft.com/office/drawing/2014/main" id="{6BF7A558-1A55-48A8-8879-09F5F26DD2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4500" y="5432425"/>
            <a:ext cx="78581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7" name="Picture 5">
            <a:extLst>
              <a:ext uri="{FF2B5EF4-FFF2-40B4-BE49-F238E27FC236}">
                <a16:creationId xmlns:a16="http://schemas.microsoft.com/office/drawing/2014/main" id="{CE67E0B9-8471-45F6-89DC-3051ADBCFC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7737" y="161750"/>
            <a:ext cx="15335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D0395241-F867-40C1-A968-797B6D26672D}"/>
              </a:ext>
            </a:extLst>
          </p:cNvPr>
          <p:cNvSpPr/>
          <p:nvPr/>
        </p:nvSpPr>
        <p:spPr>
          <a:xfrm>
            <a:off x="202009" y="5140037"/>
            <a:ext cx="7494191" cy="584775"/>
          </a:xfrm>
          <a:prstGeom prst="rect">
            <a:avLst/>
          </a:prstGeom>
        </p:spPr>
        <p:txBody>
          <a:bodyPr wrap="square">
            <a:spAutoFit/>
          </a:bodyPr>
          <a:lstStyle/>
          <a:p>
            <a:r>
              <a:rPr lang="en-US" dirty="0">
                <a:latin typeface="+mn-lt"/>
                <a:ea typeface="Calibri" panose="020F0502020204030204" pitchFamily="34" charset="0"/>
                <a:cs typeface="Times New Roman" panose="02020603050405020304" pitchFamily="18" charset="0"/>
              </a:rPr>
              <a:t>“Updated Guidelines for Prevention of Falls in Older Persons”, American Geriatric Society and British Geriatric Society</a:t>
            </a:r>
            <a:endParaRPr lang="en-US" dirty="0">
              <a:latin typeface="+mn-lt"/>
            </a:endParaRPr>
          </a:p>
        </p:txBody>
      </p:sp>
    </p:spTree>
    <p:extLst>
      <p:ext uri="{BB962C8B-B14F-4D97-AF65-F5344CB8AC3E}">
        <p14:creationId xmlns:p14="http://schemas.microsoft.com/office/powerpoint/2010/main" val="34693443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87865550-6D0B-40EC-B74A-6835CE8FD8E8}"/>
              </a:ext>
            </a:extLst>
          </p:cNvPr>
          <p:cNvSpPr>
            <a:spLocks noGrp="1" noChangeArrowheads="1"/>
          </p:cNvSpPr>
          <p:nvPr>
            <p:ph type="ctrTitle"/>
          </p:nvPr>
        </p:nvSpPr>
        <p:spPr>
          <a:xfrm>
            <a:off x="1736725" y="1905000"/>
            <a:ext cx="6416675" cy="1581150"/>
          </a:xfrm>
        </p:spPr>
        <p:txBody>
          <a:bodyPr/>
          <a:lstStyle/>
          <a:p>
            <a:pPr eaLnBrk="1" fontAlgn="auto" hangingPunct="1">
              <a:spcAft>
                <a:spcPts val="0"/>
              </a:spcAft>
              <a:defRPr/>
            </a:pPr>
            <a:r>
              <a:rPr lang="en-US" altLang="en-US" sz="5400" dirty="0"/>
              <a:t>Case Studies</a:t>
            </a:r>
          </a:p>
        </p:txBody>
      </p:sp>
    </p:spTree>
    <p:extLst>
      <p:ext uri="{BB962C8B-B14F-4D97-AF65-F5344CB8AC3E}">
        <p14:creationId xmlns:p14="http://schemas.microsoft.com/office/powerpoint/2010/main" val="12247178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381000" y="304800"/>
            <a:ext cx="7772400" cy="1143000"/>
          </a:xfrm>
        </p:spPr>
        <p:txBody>
          <a:bodyPr/>
          <a:lstStyle/>
          <a:p>
            <a:r>
              <a:rPr lang="en-US" altLang="en-US" b="1" dirty="0"/>
              <a:t>CASE STUDY #1</a:t>
            </a:r>
          </a:p>
        </p:txBody>
      </p:sp>
      <p:sp>
        <p:nvSpPr>
          <p:cNvPr id="45059" name="Rectangle 3"/>
          <p:cNvSpPr>
            <a:spLocks noGrp="1" noChangeArrowheads="1"/>
          </p:cNvSpPr>
          <p:nvPr>
            <p:ph type="body" idx="1"/>
          </p:nvPr>
        </p:nvSpPr>
        <p:spPr>
          <a:xfrm>
            <a:off x="457200" y="1524000"/>
            <a:ext cx="8534400" cy="3886200"/>
          </a:xfrm>
        </p:spPr>
        <p:txBody>
          <a:bodyPr/>
          <a:lstStyle/>
          <a:p>
            <a:pPr>
              <a:buSzPct val="70000"/>
              <a:buFont typeface="Wingdings" panose="05000000000000000000" pitchFamily="2" charset="2"/>
              <a:buChar char="§"/>
            </a:pPr>
            <a:r>
              <a:rPr lang="en-US" altLang="en-US" sz="2600" dirty="0"/>
              <a:t>Gertrude is 57 and has Down Syndrome</a:t>
            </a:r>
          </a:p>
          <a:p>
            <a:pPr>
              <a:buSzPct val="70000"/>
              <a:buFont typeface="Wingdings" panose="05000000000000000000" pitchFamily="2" charset="2"/>
              <a:buChar char="§"/>
            </a:pPr>
            <a:r>
              <a:rPr lang="en-US" altLang="en-US" sz="2600" dirty="0"/>
              <a:t>She takes a multivitamin, calcium, and eye drops for dry eyes every day</a:t>
            </a:r>
          </a:p>
          <a:p>
            <a:pPr>
              <a:buSzPct val="70000"/>
              <a:buFont typeface="Wingdings" panose="05000000000000000000" pitchFamily="2" charset="2"/>
              <a:buChar char="§"/>
            </a:pPr>
            <a:r>
              <a:rPr lang="en-US" altLang="en-US" sz="2600" dirty="0"/>
              <a:t>She lives in a community residence which recently underwent a major renovation</a:t>
            </a:r>
          </a:p>
          <a:p>
            <a:pPr>
              <a:buSzPct val="70000"/>
              <a:buFont typeface="Wingdings" panose="05000000000000000000" pitchFamily="2" charset="2"/>
              <a:buChar char="§"/>
            </a:pPr>
            <a:r>
              <a:rPr lang="en-US" altLang="en-US" sz="2600" dirty="0"/>
              <a:t>Last winter she broke her hip</a:t>
            </a:r>
          </a:p>
          <a:p>
            <a:pPr>
              <a:buSzPct val="70000"/>
              <a:buFont typeface="Wingdings" panose="05000000000000000000" pitchFamily="2" charset="2"/>
              <a:buChar char="§"/>
            </a:pPr>
            <a:r>
              <a:rPr lang="en-US" altLang="en-US" sz="2600" dirty="0"/>
              <a:t>She appears confused, refuses to go outside in the cold, and bumps into things</a:t>
            </a:r>
          </a:p>
        </p:txBody>
      </p:sp>
    </p:spTree>
    <p:extLst>
      <p:ext uri="{BB962C8B-B14F-4D97-AF65-F5344CB8AC3E}">
        <p14:creationId xmlns:p14="http://schemas.microsoft.com/office/powerpoint/2010/main" val="21397637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533400" y="228600"/>
            <a:ext cx="7772400" cy="1143000"/>
          </a:xfrm>
        </p:spPr>
        <p:txBody>
          <a:bodyPr/>
          <a:lstStyle/>
          <a:p>
            <a:r>
              <a:rPr lang="en-US" altLang="en-US" b="1" dirty="0"/>
              <a:t>CASE STUDY #2</a:t>
            </a:r>
          </a:p>
        </p:txBody>
      </p:sp>
      <p:sp>
        <p:nvSpPr>
          <p:cNvPr id="46083" name="Rectangle 3"/>
          <p:cNvSpPr>
            <a:spLocks noGrp="1" noChangeArrowheads="1"/>
          </p:cNvSpPr>
          <p:nvPr>
            <p:ph type="body" idx="1"/>
          </p:nvPr>
        </p:nvSpPr>
        <p:spPr>
          <a:xfrm>
            <a:off x="533400" y="1371600"/>
            <a:ext cx="8534400" cy="3657600"/>
          </a:xfrm>
        </p:spPr>
        <p:txBody>
          <a:bodyPr/>
          <a:lstStyle/>
          <a:p>
            <a:pPr>
              <a:buSzPct val="70000"/>
              <a:buFont typeface="Wingdings" panose="05000000000000000000" pitchFamily="2" charset="2"/>
              <a:buChar char="§"/>
            </a:pPr>
            <a:r>
              <a:rPr lang="en-US" altLang="en-US" sz="2600" dirty="0"/>
              <a:t>Elizabeth is 45 years old with limited verbal skills</a:t>
            </a:r>
          </a:p>
          <a:p>
            <a:pPr>
              <a:buSzPct val="70000"/>
              <a:buFont typeface="Wingdings" panose="05000000000000000000" pitchFamily="2" charset="2"/>
              <a:buChar char="§"/>
            </a:pPr>
            <a:r>
              <a:rPr lang="en-US" altLang="en-US" sz="2600" dirty="0"/>
              <a:t>She has a seizure disorder and takes Tegretol 3 times a day</a:t>
            </a:r>
          </a:p>
          <a:p>
            <a:pPr>
              <a:buSzPct val="70000"/>
              <a:buFont typeface="Wingdings" panose="05000000000000000000" pitchFamily="2" charset="2"/>
              <a:buChar char="§"/>
            </a:pPr>
            <a:r>
              <a:rPr lang="en-US" altLang="en-US" sz="2600" dirty="0"/>
              <a:t>No longer interested in favorite activities</a:t>
            </a:r>
          </a:p>
          <a:p>
            <a:pPr>
              <a:buSzPct val="70000"/>
              <a:buFont typeface="Wingdings" panose="05000000000000000000" pitchFamily="2" charset="2"/>
              <a:buChar char="§"/>
            </a:pPr>
            <a:r>
              <a:rPr lang="en-US" altLang="en-US" sz="2600" dirty="0"/>
              <a:t>Seems a little unsteady and has difficulty navigating the carpeted stairs to her room</a:t>
            </a:r>
          </a:p>
          <a:p>
            <a:pPr>
              <a:buSzPct val="70000"/>
              <a:buFont typeface="Wingdings" panose="05000000000000000000" pitchFamily="2" charset="2"/>
              <a:buChar char="§"/>
            </a:pPr>
            <a:r>
              <a:rPr lang="en-US" altLang="en-US" sz="2600" dirty="0"/>
              <a:t>Recently fell in the community and skinned her knees</a:t>
            </a:r>
          </a:p>
        </p:txBody>
      </p:sp>
    </p:spTree>
    <p:extLst>
      <p:ext uri="{BB962C8B-B14F-4D97-AF65-F5344CB8AC3E}">
        <p14:creationId xmlns:p14="http://schemas.microsoft.com/office/powerpoint/2010/main" val="30559580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76200"/>
            <a:ext cx="7772400" cy="1143000"/>
          </a:xfrm>
        </p:spPr>
        <p:txBody>
          <a:bodyPr/>
          <a:lstStyle/>
          <a:p>
            <a:r>
              <a:rPr lang="en-US" altLang="en-US" b="1" dirty="0"/>
              <a:t>CASE STUDY #3</a:t>
            </a:r>
          </a:p>
        </p:txBody>
      </p:sp>
      <p:sp>
        <p:nvSpPr>
          <p:cNvPr id="47107" name="Rectangle 3"/>
          <p:cNvSpPr>
            <a:spLocks noGrp="1" noChangeArrowheads="1"/>
          </p:cNvSpPr>
          <p:nvPr>
            <p:ph type="body" idx="1"/>
          </p:nvPr>
        </p:nvSpPr>
        <p:spPr>
          <a:xfrm>
            <a:off x="533400" y="1143000"/>
            <a:ext cx="8458200" cy="4191000"/>
          </a:xfrm>
        </p:spPr>
        <p:txBody>
          <a:bodyPr/>
          <a:lstStyle/>
          <a:p>
            <a:pPr>
              <a:buSzPct val="70000"/>
              <a:buFont typeface="Wingdings" panose="05000000000000000000" pitchFamily="2" charset="2"/>
              <a:buChar char="§"/>
            </a:pPr>
            <a:r>
              <a:rPr lang="en-US" altLang="en-US" sz="2600" dirty="0"/>
              <a:t>Jonathan is 78 years old</a:t>
            </a:r>
          </a:p>
          <a:p>
            <a:pPr>
              <a:buSzPct val="70000"/>
              <a:buFont typeface="Wingdings" panose="05000000000000000000" pitchFamily="2" charset="2"/>
              <a:buChar char="§"/>
            </a:pPr>
            <a:r>
              <a:rPr lang="en-US" altLang="en-US" sz="2600" dirty="0"/>
              <a:t>He has a seizure disorder and takes Tegretol 3 times a day</a:t>
            </a:r>
          </a:p>
          <a:p>
            <a:pPr>
              <a:buSzPct val="70000"/>
              <a:buFont typeface="Wingdings" panose="05000000000000000000" pitchFamily="2" charset="2"/>
              <a:buChar char="§"/>
            </a:pPr>
            <a:r>
              <a:rPr lang="en-US" altLang="en-US" sz="2600" dirty="0"/>
              <a:t>Takes hypertension medication and a diuretic in the early morning</a:t>
            </a:r>
          </a:p>
          <a:p>
            <a:pPr>
              <a:buSzPct val="70000"/>
              <a:buFont typeface="Wingdings" panose="05000000000000000000" pitchFamily="2" charset="2"/>
              <a:buChar char="§"/>
            </a:pPr>
            <a:r>
              <a:rPr lang="en-US" altLang="en-US" sz="2600" dirty="0"/>
              <a:t>Has almost fallen on several occasions in the bathroom and is incontinent of urine</a:t>
            </a:r>
          </a:p>
          <a:p>
            <a:pPr>
              <a:buSzPct val="70000"/>
              <a:buFont typeface="Wingdings" panose="05000000000000000000" pitchFamily="2" charset="2"/>
              <a:buChar char="§"/>
            </a:pPr>
            <a:r>
              <a:rPr lang="en-US" altLang="en-US" sz="2600" dirty="0"/>
              <a:t>Staff encourage him to wait for assistance when he is unsteady, but he refuses</a:t>
            </a:r>
          </a:p>
        </p:txBody>
      </p:sp>
    </p:spTree>
    <p:extLst>
      <p:ext uri="{BB962C8B-B14F-4D97-AF65-F5344CB8AC3E}">
        <p14:creationId xmlns:p14="http://schemas.microsoft.com/office/powerpoint/2010/main" val="2986745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7F36C45-5C74-4918-9588-8F442B54CFCD}"/>
              </a:ext>
            </a:extLst>
          </p:cNvPr>
          <p:cNvSpPr>
            <a:spLocks noGrp="1"/>
          </p:cNvSpPr>
          <p:nvPr>
            <p:ph type="title"/>
          </p:nvPr>
        </p:nvSpPr>
        <p:spPr>
          <a:xfrm>
            <a:off x="685800" y="868433"/>
            <a:ext cx="7772400" cy="960367"/>
          </a:xfrm>
        </p:spPr>
        <p:txBody>
          <a:bodyPr/>
          <a:lstStyle/>
          <a:p>
            <a:r>
              <a:rPr lang="en-US" dirty="0"/>
              <a:t>Falls in the DDS Population</a:t>
            </a:r>
            <a:br>
              <a:rPr lang="en-US" dirty="0"/>
            </a:br>
            <a:endParaRPr lang="en-US" dirty="0"/>
          </a:p>
        </p:txBody>
      </p:sp>
      <p:sp>
        <p:nvSpPr>
          <p:cNvPr id="5" name="Content Placeholder 2">
            <a:extLst>
              <a:ext uri="{FF2B5EF4-FFF2-40B4-BE49-F238E27FC236}">
                <a16:creationId xmlns:a16="http://schemas.microsoft.com/office/drawing/2014/main" id="{ED1F2E8D-8569-4E15-A9B2-099903875E97}"/>
              </a:ext>
            </a:extLst>
          </p:cNvPr>
          <p:cNvSpPr>
            <a:spLocks noGrp="1"/>
          </p:cNvSpPr>
          <p:nvPr>
            <p:ph idx="1"/>
          </p:nvPr>
        </p:nvSpPr>
        <p:spPr>
          <a:xfrm>
            <a:off x="685800" y="1600200"/>
            <a:ext cx="7772400" cy="2590800"/>
          </a:xfrm>
        </p:spPr>
        <p:txBody>
          <a:bodyPr/>
          <a:lstStyle/>
          <a:p>
            <a:pPr eaLnBrk="1" fontAlgn="auto" hangingPunct="1">
              <a:lnSpc>
                <a:spcPct val="90000"/>
              </a:lnSpc>
              <a:spcAft>
                <a:spcPts val="600"/>
              </a:spcAft>
              <a:buSzPct val="70000"/>
              <a:buFont typeface="Wingdings" panose="05000000000000000000" pitchFamily="2" charset="2"/>
              <a:buChar char="§"/>
              <a:defRPr/>
            </a:pPr>
            <a:r>
              <a:rPr lang="en-US" altLang="en-US" sz="2600" dirty="0">
                <a:solidFill>
                  <a:schemeClr val="tx1">
                    <a:lumMod val="75000"/>
                    <a:lumOff val="25000"/>
                  </a:schemeClr>
                </a:solidFill>
              </a:rPr>
              <a:t>Nationally, about 30% of adults with I/DD fall each year</a:t>
            </a:r>
          </a:p>
          <a:p>
            <a:pPr eaLnBrk="1" fontAlgn="auto" hangingPunct="1">
              <a:lnSpc>
                <a:spcPct val="90000"/>
              </a:lnSpc>
              <a:spcAft>
                <a:spcPts val="600"/>
              </a:spcAft>
              <a:buSzPct val="70000"/>
              <a:buFont typeface="Wingdings" panose="05000000000000000000" pitchFamily="2" charset="2"/>
              <a:buChar char="§"/>
              <a:defRPr/>
            </a:pPr>
            <a:r>
              <a:rPr lang="en-US" altLang="en-US" sz="2600" dirty="0">
                <a:solidFill>
                  <a:schemeClr val="tx1">
                    <a:lumMod val="75000"/>
                    <a:lumOff val="25000"/>
                  </a:schemeClr>
                </a:solidFill>
              </a:rPr>
              <a:t>About two-thirds of adults who fall will fall more than once</a:t>
            </a:r>
          </a:p>
          <a:p>
            <a:pPr eaLnBrk="1" fontAlgn="auto" hangingPunct="1">
              <a:lnSpc>
                <a:spcPct val="90000"/>
              </a:lnSpc>
              <a:spcAft>
                <a:spcPts val="600"/>
              </a:spcAft>
              <a:buSzPct val="70000"/>
              <a:buFont typeface="Wingdings" panose="05000000000000000000" pitchFamily="2" charset="2"/>
              <a:buChar char="§"/>
              <a:defRPr/>
            </a:pPr>
            <a:r>
              <a:rPr lang="en-US" altLang="en-US" sz="2600" dirty="0">
                <a:solidFill>
                  <a:schemeClr val="tx1">
                    <a:lumMod val="75000"/>
                    <a:lumOff val="25000"/>
                  </a:schemeClr>
                </a:solidFill>
              </a:rPr>
              <a:t>15% of falls result in serious injury</a:t>
            </a:r>
          </a:p>
          <a:p>
            <a:pPr lvl="1" eaLnBrk="1" fontAlgn="auto" hangingPunct="1">
              <a:lnSpc>
                <a:spcPct val="90000"/>
              </a:lnSpc>
              <a:spcAft>
                <a:spcPts val="600"/>
              </a:spcAft>
              <a:buSzPct val="70000"/>
              <a:buFont typeface="Wingdings" panose="05000000000000000000" pitchFamily="2" charset="2"/>
              <a:buChar char="§"/>
              <a:defRPr/>
            </a:pPr>
            <a:r>
              <a:rPr lang="en-US" altLang="en-US" sz="2200" dirty="0">
                <a:solidFill>
                  <a:schemeClr val="tx1">
                    <a:lumMod val="75000"/>
                    <a:lumOff val="25000"/>
                  </a:schemeClr>
                </a:solidFill>
              </a:rPr>
              <a:t>In one HCSIS analysis there were 1500 serous falls </a:t>
            </a:r>
          </a:p>
          <a:p>
            <a:pPr eaLnBrk="1" fontAlgn="auto" hangingPunct="1">
              <a:lnSpc>
                <a:spcPct val="90000"/>
              </a:lnSpc>
              <a:spcAft>
                <a:spcPts val="600"/>
              </a:spcAft>
              <a:buSzPct val="70000"/>
              <a:buFont typeface="Wingdings" panose="05000000000000000000" pitchFamily="2" charset="2"/>
              <a:buChar char="§"/>
              <a:defRPr/>
            </a:pPr>
            <a:endParaRPr lang="en-US" altLang="en-US" sz="2600" dirty="0">
              <a:solidFill>
                <a:schemeClr val="tx1">
                  <a:lumMod val="75000"/>
                  <a:lumOff val="25000"/>
                </a:schemeClr>
              </a:solidFill>
            </a:endParaRPr>
          </a:p>
          <a:p>
            <a:endParaRPr lang="en-US" dirty="0"/>
          </a:p>
        </p:txBody>
      </p:sp>
      <p:sp>
        <p:nvSpPr>
          <p:cNvPr id="6" name="TextBox 5">
            <a:extLst>
              <a:ext uri="{FF2B5EF4-FFF2-40B4-BE49-F238E27FC236}">
                <a16:creationId xmlns:a16="http://schemas.microsoft.com/office/drawing/2014/main" id="{B5B31ED6-051C-4780-BA86-AB4F50050470}"/>
              </a:ext>
            </a:extLst>
          </p:cNvPr>
          <p:cNvSpPr txBox="1"/>
          <p:nvPr/>
        </p:nvSpPr>
        <p:spPr>
          <a:xfrm>
            <a:off x="1143000" y="4495800"/>
            <a:ext cx="6248400" cy="830997"/>
          </a:xfrm>
          <a:prstGeom prst="rect">
            <a:avLst/>
          </a:prstGeom>
          <a:noFill/>
          <a:ln w="25400" cmpd="dbl">
            <a:solidFill>
              <a:srgbClr val="000099"/>
            </a:solidFill>
            <a:prstDash val="solid"/>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99"/>
                </a:solidFill>
                <a:effectLst/>
                <a:uLnTx/>
                <a:uFillTx/>
                <a:latin typeface="Arial" pitchFamily="34" charset="0"/>
                <a:ea typeface="+mn-ea"/>
                <a:cs typeface="Arial" pitchFamily="34" charset="0"/>
              </a:rPr>
              <a:t>May be as many as 10,000 falls happening each year</a:t>
            </a:r>
          </a:p>
        </p:txBody>
      </p:sp>
    </p:spTree>
    <p:extLst>
      <p:ext uri="{BB962C8B-B14F-4D97-AF65-F5344CB8AC3E}">
        <p14:creationId xmlns:p14="http://schemas.microsoft.com/office/powerpoint/2010/main" val="195624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76200"/>
            <a:ext cx="7772400" cy="1143000"/>
          </a:xfrm>
        </p:spPr>
        <p:txBody>
          <a:bodyPr/>
          <a:lstStyle/>
          <a:p>
            <a:r>
              <a:rPr lang="en-US" altLang="en-US" b="1" dirty="0"/>
              <a:t>CASE STUDY #4</a:t>
            </a:r>
          </a:p>
        </p:txBody>
      </p:sp>
      <p:sp>
        <p:nvSpPr>
          <p:cNvPr id="48131" name="Rectangle 3"/>
          <p:cNvSpPr>
            <a:spLocks noGrp="1" noChangeArrowheads="1"/>
          </p:cNvSpPr>
          <p:nvPr>
            <p:ph type="body" idx="1"/>
          </p:nvPr>
        </p:nvSpPr>
        <p:spPr>
          <a:xfrm>
            <a:off x="609600" y="1219200"/>
            <a:ext cx="8077200" cy="3810000"/>
          </a:xfrm>
        </p:spPr>
        <p:txBody>
          <a:bodyPr/>
          <a:lstStyle/>
          <a:p>
            <a:pPr>
              <a:buSzPct val="70000"/>
              <a:buFont typeface="Wingdings" panose="05000000000000000000" pitchFamily="2" charset="2"/>
              <a:buChar char="§"/>
            </a:pPr>
            <a:r>
              <a:rPr lang="en-US" altLang="en-US" sz="2600" dirty="0"/>
              <a:t>Eric is 47 years old and has CP</a:t>
            </a:r>
          </a:p>
          <a:p>
            <a:pPr>
              <a:buSzPct val="70000"/>
              <a:buFont typeface="Wingdings" panose="05000000000000000000" pitchFamily="2" charset="2"/>
              <a:buChar char="§"/>
            </a:pPr>
            <a:r>
              <a:rPr lang="en-US" altLang="en-US" sz="2600" dirty="0"/>
              <a:t>He has a significant seizure disorder and takes Tegretol and Keppra 4x/day, along with a multivitamin and Colace</a:t>
            </a:r>
          </a:p>
          <a:p>
            <a:pPr>
              <a:buSzPct val="70000"/>
              <a:buFont typeface="Wingdings" panose="05000000000000000000" pitchFamily="2" charset="2"/>
              <a:buChar char="§"/>
            </a:pPr>
            <a:r>
              <a:rPr lang="en-US" altLang="en-US" sz="2600" dirty="0"/>
              <a:t>Lately, Eric seems less able to help with transfers and has fallen once transferring into the bathtub</a:t>
            </a:r>
          </a:p>
          <a:p>
            <a:pPr>
              <a:buSzPct val="70000"/>
              <a:buFont typeface="Wingdings" panose="05000000000000000000" pitchFamily="2" charset="2"/>
              <a:buChar char="§"/>
            </a:pPr>
            <a:r>
              <a:rPr lang="en-US" altLang="en-US" sz="2600" dirty="0"/>
              <a:t>He has started to refuse baths and only allows certain staff to help him</a:t>
            </a:r>
          </a:p>
        </p:txBody>
      </p:sp>
    </p:spTree>
    <p:extLst>
      <p:ext uri="{BB962C8B-B14F-4D97-AF65-F5344CB8AC3E}">
        <p14:creationId xmlns:p14="http://schemas.microsoft.com/office/powerpoint/2010/main" val="18547139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a:extLst>
              <a:ext uri="{FF2B5EF4-FFF2-40B4-BE49-F238E27FC236}">
                <a16:creationId xmlns:a16="http://schemas.microsoft.com/office/drawing/2014/main" id="{575308C9-08CD-4E24-A490-07D532B5728C}"/>
              </a:ext>
            </a:extLst>
          </p:cNvPr>
          <p:cNvSpPr>
            <a:spLocks noGrp="1" noChangeArrowheads="1"/>
          </p:cNvSpPr>
          <p:nvPr>
            <p:ph type="title"/>
          </p:nvPr>
        </p:nvSpPr>
        <p:spPr>
          <a:xfrm>
            <a:off x="609600" y="152400"/>
            <a:ext cx="3978275" cy="898525"/>
          </a:xfrm>
        </p:spPr>
        <p:txBody>
          <a:bodyPr/>
          <a:lstStyle/>
          <a:p>
            <a:pPr eaLnBrk="1" fontAlgn="auto" hangingPunct="1">
              <a:spcAft>
                <a:spcPts val="0"/>
              </a:spcAft>
              <a:defRPr/>
            </a:pPr>
            <a:r>
              <a:rPr lang="en-US" altLang="en-US" dirty="0">
                <a:solidFill>
                  <a:schemeClr val="tx1">
                    <a:lumMod val="75000"/>
                    <a:lumOff val="25000"/>
                  </a:schemeClr>
                </a:solidFill>
              </a:rPr>
              <a:t>References</a:t>
            </a:r>
          </a:p>
        </p:txBody>
      </p:sp>
      <p:sp>
        <p:nvSpPr>
          <p:cNvPr id="124931" name="Content Placeholder 2">
            <a:extLst>
              <a:ext uri="{FF2B5EF4-FFF2-40B4-BE49-F238E27FC236}">
                <a16:creationId xmlns:a16="http://schemas.microsoft.com/office/drawing/2014/main" id="{81E62107-8734-4731-9D75-D2631D2CC5C7}"/>
              </a:ext>
            </a:extLst>
          </p:cNvPr>
          <p:cNvSpPr>
            <a:spLocks noGrp="1" noChangeArrowheads="1"/>
          </p:cNvSpPr>
          <p:nvPr>
            <p:ph idx="1"/>
          </p:nvPr>
        </p:nvSpPr>
        <p:spPr>
          <a:xfrm>
            <a:off x="685800" y="914400"/>
            <a:ext cx="8153400" cy="4800600"/>
          </a:xfrm>
        </p:spPr>
        <p:txBody>
          <a:bodyPr/>
          <a:lstStyle/>
          <a:p>
            <a:pPr eaLnBrk="1" hangingPunct="1"/>
            <a:r>
              <a:rPr lang="en-US" altLang="en-US" sz="1600" dirty="0"/>
              <a:t>Finlayson, M. et al (2010). Injuries, falls and accidents among adults with intellectual disabilities. Prospective cohort study. </a:t>
            </a:r>
            <a:r>
              <a:rPr lang="en-US" altLang="en-US" sz="1600" i="1" dirty="0"/>
              <a:t>JIDR</a:t>
            </a:r>
            <a:r>
              <a:rPr lang="en-US" altLang="en-US" sz="1600" dirty="0"/>
              <a:t>, 54(11), 966-980.</a:t>
            </a:r>
          </a:p>
          <a:p>
            <a:pPr eaLnBrk="1" hangingPunct="1"/>
            <a:r>
              <a:rPr lang="en-US" altLang="en-US" sz="1600" dirty="0"/>
              <a:t>Sherrard J, Tonge BJ &amp; Ozanne-Smith J (2001) Injury in young people with intellectual disability: descriptive epidemiology. Injury Prevention 7, 56-61.</a:t>
            </a:r>
          </a:p>
          <a:p>
            <a:pPr eaLnBrk="1" hangingPunct="1"/>
            <a:r>
              <a:rPr lang="en-US" altLang="en-US" sz="1600" dirty="0"/>
              <a:t>Hsieh, K., Heller, T., &amp; Miller, B. (2001). Risk factors for injuries and falls among adults with developmental disabilities. JIDR, 45(1), 76-82.</a:t>
            </a:r>
          </a:p>
          <a:p>
            <a:pPr eaLnBrk="1" hangingPunct="1"/>
            <a:r>
              <a:rPr lang="en-US" altLang="en-US" sz="1600" dirty="0"/>
              <a:t>Cox, CR et all (2010). Incidence of and risk factors for falls among adults with an intellectual disability. JIDR 54(12) 1045-1057.</a:t>
            </a:r>
          </a:p>
          <a:p>
            <a:pPr eaLnBrk="1" hangingPunct="1"/>
            <a:r>
              <a:rPr lang="en-US" altLang="en-US" sz="1600" dirty="0"/>
              <a:t>Grant, HJ. (2001). Falls among person who have developmental disabilities in institutional and group home settings. Journal on Developmental Disabilities, 8(1), 57-73.</a:t>
            </a:r>
          </a:p>
          <a:p>
            <a:pPr eaLnBrk="1" hangingPunct="1"/>
            <a:r>
              <a:rPr lang="en-US" altLang="en-US" sz="1600" dirty="0"/>
              <a:t>Wagemans, AMA &amp; Cluitmans, JJM. (2006). Falls and fractures: a major health risk for adults with intellectual disabilities in residential settings. Journal of Policy and Practice in Intellectual Disabilities 3, 136-138.</a:t>
            </a:r>
          </a:p>
          <a:p>
            <a:pPr eaLnBrk="1" hangingPunct="1"/>
            <a:r>
              <a:rPr lang="en-US" altLang="en-US" sz="1600" dirty="0"/>
              <a:t>Smulders, E., Enkelaar, L. Weerdesteyn, V., Geurts, A. C. H. &amp; van Schrojenstein Lantman-deValk, H. (2013). Falls in older persons with intellectual disabilities:fall rate, circumstances and consequences. Journal of Intellectual Disability Research. 57(12). December.</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a:extLst>
              <a:ext uri="{FF2B5EF4-FFF2-40B4-BE49-F238E27FC236}">
                <a16:creationId xmlns:a16="http://schemas.microsoft.com/office/drawing/2014/main" id="{31122724-C091-44F6-BEA3-FF2473C26870}"/>
              </a:ext>
            </a:extLst>
          </p:cNvPr>
          <p:cNvSpPr>
            <a:spLocks noGrp="1" noChangeArrowheads="1"/>
          </p:cNvSpPr>
          <p:nvPr>
            <p:ph type="title"/>
          </p:nvPr>
        </p:nvSpPr>
        <p:spPr>
          <a:xfrm>
            <a:off x="685800" y="304800"/>
            <a:ext cx="4054475" cy="898525"/>
          </a:xfrm>
        </p:spPr>
        <p:txBody>
          <a:bodyPr/>
          <a:lstStyle/>
          <a:p>
            <a:pPr eaLnBrk="1" fontAlgn="auto" hangingPunct="1">
              <a:spcAft>
                <a:spcPts val="0"/>
              </a:spcAft>
              <a:defRPr/>
            </a:pPr>
            <a:r>
              <a:rPr lang="en-US" altLang="en-US" dirty="0">
                <a:solidFill>
                  <a:schemeClr val="tx1">
                    <a:lumMod val="75000"/>
                    <a:lumOff val="25000"/>
                  </a:schemeClr>
                </a:solidFill>
              </a:rPr>
              <a:t>References</a:t>
            </a:r>
          </a:p>
        </p:txBody>
      </p:sp>
      <p:sp>
        <p:nvSpPr>
          <p:cNvPr id="126979" name="Content Placeholder 2">
            <a:extLst>
              <a:ext uri="{FF2B5EF4-FFF2-40B4-BE49-F238E27FC236}">
                <a16:creationId xmlns:a16="http://schemas.microsoft.com/office/drawing/2014/main" id="{52D3B155-6026-4A1E-AC52-1DB44E123FFD}"/>
              </a:ext>
            </a:extLst>
          </p:cNvPr>
          <p:cNvSpPr>
            <a:spLocks noGrp="1" noChangeArrowheads="1"/>
          </p:cNvSpPr>
          <p:nvPr>
            <p:ph idx="1"/>
          </p:nvPr>
        </p:nvSpPr>
        <p:spPr>
          <a:xfrm>
            <a:off x="762000" y="1143000"/>
            <a:ext cx="7772400" cy="3048000"/>
          </a:xfrm>
        </p:spPr>
        <p:txBody>
          <a:bodyPr/>
          <a:lstStyle/>
          <a:p>
            <a:pPr eaLnBrk="1" hangingPunct="1">
              <a:defRPr/>
            </a:pPr>
            <a:r>
              <a:rPr lang="en-US" altLang="en-US" sz="1600" dirty="0"/>
              <a:t>Willgoss TG, Yohannes AM &amp; Mitchell D. (2010) Review of risk factors and preventative strategies for fall related injuries in people with intellectual disabilities. Journal of Clinical Nursing 19, 2100–9.</a:t>
            </a:r>
          </a:p>
          <a:p>
            <a:pPr eaLnBrk="1" hangingPunct="1">
              <a:defRPr/>
            </a:pPr>
            <a:r>
              <a:rPr lang="en-US" altLang="en-US" sz="1600" dirty="0"/>
              <a:t>Sherrard J, Tonge BJ &amp; Ozanne-Smith J (2001) Injury in young people with intellectual disability: descriptive epidemiology. Injury Prevention 7, 56-61.</a:t>
            </a:r>
          </a:p>
          <a:p>
            <a:pPr eaLnBrk="1" hangingPunct="1">
              <a:defRPr/>
            </a:pPr>
            <a:r>
              <a:rPr lang="en-US" altLang="en-US" sz="1600" dirty="0"/>
              <a:t>Wang D, McDermott S, Sease T. (2002). Analysis of hospital use for injury among individuals with mental retardation. Journal of Injury Control and Safety Promotion 9 (v2), 30. </a:t>
            </a:r>
          </a:p>
          <a:p>
            <a:pPr marL="0" indent="0" eaLnBrk="1" hangingPunct="1">
              <a:buFont typeface="Calibri" panose="020F0502020204030204" pitchFamily="34" charset="0"/>
              <a:buNone/>
              <a:defRPr/>
            </a:pPr>
            <a:endParaRPr lang="en-US" altLang="en-US" sz="1600" dirty="0"/>
          </a:p>
          <a:p>
            <a:pPr eaLnBrk="1" hangingPunct="1">
              <a:defRPr/>
            </a:pPr>
            <a:endParaRPr lang="en-US" altLang="en-US"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D7351C88-48FE-4D73-B1EB-8DBCB5B59D0E}"/>
              </a:ext>
            </a:extLst>
          </p:cNvPr>
          <p:cNvSpPr>
            <a:spLocks noGrp="1" noChangeArrowheads="1"/>
          </p:cNvSpPr>
          <p:nvPr>
            <p:ph type="title"/>
          </p:nvPr>
        </p:nvSpPr>
        <p:spPr>
          <a:xfrm>
            <a:off x="822325" y="381000"/>
            <a:ext cx="4664075" cy="974725"/>
          </a:xfrm>
        </p:spPr>
        <p:txBody>
          <a:bodyPr/>
          <a:lstStyle/>
          <a:p>
            <a:pPr eaLnBrk="1" fontAlgn="auto" hangingPunct="1">
              <a:spcAft>
                <a:spcPts val="0"/>
              </a:spcAft>
              <a:defRPr/>
            </a:pPr>
            <a:r>
              <a:rPr lang="en-US" altLang="en-US" dirty="0"/>
              <a:t>High Injury Rates</a:t>
            </a:r>
          </a:p>
        </p:txBody>
      </p:sp>
      <p:sp>
        <p:nvSpPr>
          <p:cNvPr id="3" name="Content Placeholder 2">
            <a:extLst>
              <a:ext uri="{FF2B5EF4-FFF2-40B4-BE49-F238E27FC236}">
                <a16:creationId xmlns:a16="http://schemas.microsoft.com/office/drawing/2014/main" id="{479B57E2-AC15-44B5-A643-899ABA32F07E}"/>
              </a:ext>
            </a:extLst>
          </p:cNvPr>
          <p:cNvSpPr>
            <a:spLocks noGrp="1" noChangeArrowheads="1"/>
          </p:cNvSpPr>
          <p:nvPr>
            <p:ph idx="1"/>
          </p:nvPr>
        </p:nvSpPr>
        <p:spPr>
          <a:xfrm>
            <a:off x="914400" y="1447800"/>
            <a:ext cx="7772400" cy="4267200"/>
          </a:xfrm>
        </p:spPr>
        <p:txBody>
          <a:bodyPr rtlCol="0">
            <a:noAutofit/>
          </a:bodyPr>
          <a:lstStyle/>
          <a:p>
            <a:pPr eaLnBrk="1" fontAlgn="auto" hangingPunct="1">
              <a:lnSpc>
                <a:spcPct val="90000"/>
              </a:lnSpc>
              <a:spcAft>
                <a:spcPts val="600"/>
              </a:spcAft>
              <a:buSzPct val="70000"/>
              <a:buFont typeface="Wingdings" panose="05000000000000000000" pitchFamily="2" charset="2"/>
              <a:buChar char="§"/>
              <a:defRPr/>
            </a:pPr>
            <a:r>
              <a:rPr lang="en-US" altLang="en-US" sz="2600" dirty="0">
                <a:solidFill>
                  <a:schemeClr val="tx1">
                    <a:lumMod val="75000"/>
                    <a:lumOff val="25000"/>
                  </a:schemeClr>
                </a:solidFill>
              </a:rPr>
              <a:t>Falls contribute to as many as 50-60% of reported injuries regardless of age. </a:t>
            </a:r>
          </a:p>
          <a:p>
            <a:pPr eaLnBrk="1" fontAlgn="auto" hangingPunct="1">
              <a:lnSpc>
                <a:spcPct val="90000"/>
              </a:lnSpc>
              <a:spcAft>
                <a:spcPts val="600"/>
              </a:spcAft>
              <a:buSzPct val="70000"/>
              <a:buFont typeface="Wingdings" panose="05000000000000000000" pitchFamily="2" charset="2"/>
              <a:buChar char="§"/>
              <a:defRPr/>
            </a:pPr>
            <a:r>
              <a:rPr lang="en-US" altLang="en-US" sz="2600" dirty="0">
                <a:solidFill>
                  <a:schemeClr val="tx1">
                    <a:lumMod val="75000"/>
                    <a:lumOff val="25000"/>
                  </a:schemeClr>
                </a:solidFill>
              </a:rPr>
              <a:t>Significantly more likely </a:t>
            </a:r>
            <a:r>
              <a:rPr lang="en-US" altLang="en-US" sz="2000" dirty="0">
                <a:solidFill>
                  <a:schemeClr val="tx1">
                    <a:lumMod val="75000"/>
                    <a:lumOff val="25000"/>
                  </a:schemeClr>
                </a:solidFill>
              </a:rPr>
              <a:t>(RR=2.9) </a:t>
            </a:r>
            <a:r>
              <a:rPr lang="en-US" altLang="en-US" sz="2600" dirty="0">
                <a:solidFill>
                  <a:schemeClr val="tx1">
                    <a:lumMod val="75000"/>
                    <a:lumOff val="25000"/>
                  </a:schemeClr>
                </a:solidFill>
              </a:rPr>
              <a:t>than adults in the general population to experience at least one injury from a fall. </a:t>
            </a:r>
          </a:p>
          <a:p>
            <a:pPr eaLnBrk="1" fontAlgn="auto" hangingPunct="1">
              <a:lnSpc>
                <a:spcPct val="90000"/>
              </a:lnSpc>
              <a:spcAft>
                <a:spcPts val="600"/>
              </a:spcAft>
              <a:buSzPct val="70000"/>
              <a:buFont typeface="Wingdings" panose="05000000000000000000" pitchFamily="2" charset="2"/>
              <a:buChar char="§"/>
              <a:defRPr/>
            </a:pPr>
            <a:r>
              <a:rPr lang="en-US" altLang="en-US" sz="2600" dirty="0">
                <a:solidFill>
                  <a:schemeClr val="tx1">
                    <a:lumMod val="75000"/>
                    <a:lumOff val="25000"/>
                  </a:schemeClr>
                </a:solidFill>
              </a:rPr>
              <a:t>Emergency Room (ER) usage data consistently identifies injuries as the top causes of ER visits and falls as the top cause of injury. </a:t>
            </a:r>
          </a:p>
          <a:p>
            <a:pPr eaLnBrk="1" fontAlgn="auto" hangingPunct="1">
              <a:lnSpc>
                <a:spcPct val="90000"/>
              </a:lnSpc>
              <a:spcAft>
                <a:spcPts val="600"/>
              </a:spcAft>
              <a:buSzPct val="70000"/>
              <a:buFont typeface="Wingdings" panose="05000000000000000000" pitchFamily="2" charset="2"/>
              <a:buChar char="§"/>
              <a:defRPr/>
            </a:pPr>
            <a:r>
              <a:rPr lang="en-US" altLang="en-US" sz="2600" dirty="0">
                <a:solidFill>
                  <a:schemeClr val="tx1">
                    <a:lumMod val="75000"/>
                    <a:lumOff val="25000"/>
                  </a:schemeClr>
                </a:solidFill>
              </a:rPr>
              <a:t>Falls can also be fatal. </a:t>
            </a:r>
          </a:p>
          <a:p>
            <a:pPr eaLnBrk="1" fontAlgn="auto" hangingPunct="1">
              <a:buFont typeface="Wingdings" panose="05000000000000000000" pitchFamily="2" charset="2"/>
              <a:buChar char="§"/>
              <a:defRPr/>
            </a:pPr>
            <a:endParaRPr lang="en-US" altLang="en-US" sz="2800" dirty="0">
              <a:solidFill>
                <a:schemeClr val="tx1">
                  <a:lumMod val="75000"/>
                  <a:lumOff val="25000"/>
                </a:schemeClr>
              </a:solidFill>
            </a:endParaRPr>
          </a:p>
          <a:p>
            <a:pPr marL="91440" indent="-91440" eaLnBrk="1" fontAlgn="auto" hangingPunct="1">
              <a:defRPr/>
            </a:pPr>
            <a:endParaRPr lang="en-US" altLang="en-US" dirty="0">
              <a:solidFill>
                <a:schemeClr val="tx1">
                  <a:lumMod val="75000"/>
                  <a:lumOff val="25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D7351C88-48FE-4D73-B1EB-8DBCB5B59D0E}"/>
              </a:ext>
            </a:extLst>
          </p:cNvPr>
          <p:cNvSpPr>
            <a:spLocks noGrp="1" noChangeArrowheads="1"/>
          </p:cNvSpPr>
          <p:nvPr>
            <p:ph type="title"/>
          </p:nvPr>
        </p:nvSpPr>
        <p:spPr>
          <a:xfrm>
            <a:off x="822325" y="457200"/>
            <a:ext cx="4740275" cy="822325"/>
          </a:xfrm>
        </p:spPr>
        <p:txBody>
          <a:bodyPr/>
          <a:lstStyle/>
          <a:p>
            <a:pPr eaLnBrk="1" fontAlgn="auto" hangingPunct="1">
              <a:spcAft>
                <a:spcPts val="0"/>
              </a:spcAft>
              <a:defRPr/>
            </a:pPr>
            <a:r>
              <a:rPr lang="en-US" altLang="en-US" dirty="0"/>
              <a:t>Fall Complications</a:t>
            </a:r>
          </a:p>
        </p:txBody>
      </p:sp>
      <p:sp>
        <p:nvSpPr>
          <p:cNvPr id="3" name="Content Placeholder 2">
            <a:extLst>
              <a:ext uri="{FF2B5EF4-FFF2-40B4-BE49-F238E27FC236}">
                <a16:creationId xmlns:a16="http://schemas.microsoft.com/office/drawing/2014/main" id="{4039423D-2619-432D-8047-15030E6AFE76}"/>
              </a:ext>
            </a:extLst>
          </p:cNvPr>
          <p:cNvSpPr>
            <a:spLocks noGrp="1" noChangeArrowheads="1"/>
          </p:cNvSpPr>
          <p:nvPr>
            <p:ph idx="1"/>
          </p:nvPr>
        </p:nvSpPr>
        <p:spPr>
          <a:xfrm>
            <a:off x="914400" y="1371600"/>
            <a:ext cx="7772400" cy="3733800"/>
          </a:xfrm>
        </p:spPr>
        <p:txBody>
          <a:bodyPr rtlCol="0">
            <a:noAutofit/>
          </a:bodyPr>
          <a:lstStyle/>
          <a:p>
            <a:pPr eaLnBrk="1" fontAlgn="auto" hangingPunct="1">
              <a:lnSpc>
                <a:spcPct val="90000"/>
              </a:lnSpc>
              <a:spcAft>
                <a:spcPts val="600"/>
              </a:spcAft>
              <a:buSzPct val="70000"/>
              <a:buFont typeface="Wingdings" panose="05000000000000000000" pitchFamily="2" charset="2"/>
              <a:buChar char="§"/>
              <a:defRPr/>
            </a:pPr>
            <a:r>
              <a:rPr lang="en-US" altLang="en-US" sz="2800" dirty="0">
                <a:solidFill>
                  <a:schemeClr val="tx1">
                    <a:lumMod val="75000"/>
                    <a:lumOff val="25000"/>
                  </a:schemeClr>
                </a:solidFill>
              </a:rPr>
              <a:t> Physical Injury</a:t>
            </a:r>
          </a:p>
          <a:p>
            <a:pPr marL="685800" lvl="2" indent="-342900" eaLnBrk="1" fontAlgn="auto" hangingPunct="1">
              <a:lnSpc>
                <a:spcPct val="90000"/>
              </a:lnSpc>
              <a:spcAft>
                <a:spcPts val="600"/>
              </a:spcAft>
              <a:buSzPct val="70000"/>
              <a:buFont typeface="Wingdings" panose="05000000000000000000" pitchFamily="2" charset="2"/>
              <a:buChar char="§"/>
              <a:defRPr/>
            </a:pPr>
            <a:r>
              <a:rPr lang="en-US" altLang="en-US" dirty="0">
                <a:solidFill>
                  <a:schemeClr val="tx1">
                    <a:lumMod val="75000"/>
                    <a:lumOff val="25000"/>
                  </a:schemeClr>
                </a:solidFill>
                <a:cs typeface="+mn-cs"/>
              </a:rPr>
              <a:t>Major and minor injuries</a:t>
            </a:r>
          </a:p>
          <a:p>
            <a:pPr marL="685800" lvl="2" indent="-342900" eaLnBrk="1" fontAlgn="auto" hangingPunct="1">
              <a:lnSpc>
                <a:spcPct val="90000"/>
              </a:lnSpc>
              <a:spcAft>
                <a:spcPts val="600"/>
              </a:spcAft>
              <a:buSzPct val="70000"/>
              <a:buFont typeface="Wingdings" panose="05000000000000000000" pitchFamily="2" charset="2"/>
              <a:buChar char="§"/>
              <a:defRPr/>
            </a:pPr>
            <a:r>
              <a:rPr lang="en-US" altLang="en-US" dirty="0">
                <a:solidFill>
                  <a:schemeClr val="tx1">
                    <a:lumMod val="75000"/>
                    <a:lumOff val="25000"/>
                  </a:schemeClr>
                </a:solidFill>
                <a:cs typeface="+mn-cs"/>
              </a:rPr>
              <a:t>15% of falls result in serious injuries </a:t>
            </a:r>
          </a:p>
          <a:p>
            <a:pPr eaLnBrk="1" fontAlgn="auto" hangingPunct="1">
              <a:lnSpc>
                <a:spcPct val="90000"/>
              </a:lnSpc>
              <a:spcAft>
                <a:spcPts val="600"/>
              </a:spcAft>
              <a:buSzPct val="70000"/>
              <a:buFont typeface="Wingdings" panose="05000000000000000000" pitchFamily="2" charset="2"/>
              <a:buChar char="§"/>
              <a:defRPr/>
            </a:pPr>
            <a:r>
              <a:rPr lang="en-US" altLang="en-US" sz="2800" dirty="0">
                <a:solidFill>
                  <a:schemeClr val="tx1">
                    <a:lumMod val="75000"/>
                    <a:lumOff val="25000"/>
                  </a:schemeClr>
                </a:solidFill>
              </a:rPr>
              <a:t> Psychological </a:t>
            </a:r>
          </a:p>
          <a:p>
            <a:pPr eaLnBrk="1" fontAlgn="auto" hangingPunct="1">
              <a:lnSpc>
                <a:spcPct val="90000"/>
              </a:lnSpc>
              <a:spcAft>
                <a:spcPts val="600"/>
              </a:spcAft>
              <a:buSzPct val="70000"/>
              <a:buFont typeface="Wingdings" panose="05000000000000000000" pitchFamily="2" charset="2"/>
              <a:buChar char="§"/>
              <a:defRPr/>
            </a:pPr>
            <a:r>
              <a:rPr lang="en-US" altLang="en-US" sz="2800" dirty="0">
                <a:solidFill>
                  <a:schemeClr val="tx1">
                    <a:lumMod val="75000"/>
                    <a:lumOff val="25000"/>
                  </a:schemeClr>
                </a:solidFill>
              </a:rPr>
              <a:t> Fear of falling</a:t>
            </a:r>
          </a:p>
          <a:p>
            <a:pPr marL="685800" lvl="2" indent="-342900" eaLnBrk="1" fontAlgn="auto" hangingPunct="1">
              <a:lnSpc>
                <a:spcPct val="90000"/>
              </a:lnSpc>
              <a:spcAft>
                <a:spcPts val="600"/>
              </a:spcAft>
              <a:buSzPct val="70000"/>
              <a:buFont typeface="Wingdings" panose="05000000000000000000" pitchFamily="2" charset="2"/>
              <a:buChar char="§"/>
              <a:defRPr/>
            </a:pPr>
            <a:r>
              <a:rPr lang="en-US" altLang="en-US" dirty="0">
                <a:solidFill>
                  <a:schemeClr val="tx1">
                    <a:lumMod val="75000"/>
                    <a:lumOff val="25000"/>
                  </a:schemeClr>
                </a:solidFill>
                <a:cs typeface="+mn-cs"/>
              </a:rPr>
              <a:t>50% of people who fall avoid activities out of fear of falling again</a:t>
            </a:r>
          </a:p>
          <a:p>
            <a:pPr marL="91440" indent="-91440" eaLnBrk="1" fontAlgn="auto" hangingPunct="1">
              <a:defRPr/>
            </a:pPr>
            <a:endParaRPr lang="en-US" altLang="en-US" dirty="0">
              <a:solidFill>
                <a:schemeClr val="tx1">
                  <a:lumMod val="75000"/>
                  <a:lumOff val="25000"/>
                </a:schemeClr>
              </a:solidFill>
            </a:endParaRPr>
          </a:p>
        </p:txBody>
      </p:sp>
      <p:sp>
        <p:nvSpPr>
          <p:cNvPr id="31748" name="TextBox 4">
            <a:extLst>
              <a:ext uri="{FF2B5EF4-FFF2-40B4-BE49-F238E27FC236}">
                <a16:creationId xmlns:a16="http://schemas.microsoft.com/office/drawing/2014/main" id="{5C1E4DDD-AABE-4F82-BAF7-DE0B9E541993}"/>
              </a:ext>
            </a:extLst>
          </p:cNvPr>
          <p:cNvSpPr txBox="1">
            <a:spLocks noChangeArrowheads="1"/>
          </p:cNvSpPr>
          <p:nvPr/>
        </p:nvSpPr>
        <p:spPr bwMode="auto">
          <a:xfrm>
            <a:off x="252412" y="5334000"/>
            <a:ext cx="84343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25000">
                <a:solidFill>
                  <a:schemeClr val="tx1"/>
                </a:solidFill>
                <a:latin typeface="Times" panose="02020603050405020304" pitchFamily="18" charset="0"/>
              </a:defRPr>
            </a:lvl1pPr>
            <a:lvl2pPr marL="742950" indent="-285750">
              <a:defRPr sz="2400" baseline="-25000">
                <a:solidFill>
                  <a:schemeClr val="tx1"/>
                </a:solidFill>
                <a:latin typeface="Times" panose="02020603050405020304" pitchFamily="18" charset="0"/>
              </a:defRPr>
            </a:lvl2pPr>
            <a:lvl3pPr marL="1143000" indent="-228600">
              <a:defRPr sz="2400" baseline="-25000">
                <a:solidFill>
                  <a:schemeClr val="tx1"/>
                </a:solidFill>
                <a:latin typeface="Times" panose="02020603050405020304" pitchFamily="18" charset="0"/>
              </a:defRPr>
            </a:lvl3pPr>
            <a:lvl4pPr marL="1600200" indent="-228600">
              <a:defRPr sz="2400" baseline="-25000">
                <a:solidFill>
                  <a:schemeClr val="tx1"/>
                </a:solidFill>
                <a:latin typeface="Times" panose="02020603050405020304" pitchFamily="18" charset="0"/>
              </a:defRPr>
            </a:lvl4pPr>
            <a:lvl5pPr marL="2057400" indent="-228600">
              <a:defRPr sz="2400" baseline="-25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panose="02020603050405020304" pitchFamily="18" charset="0"/>
              </a:defRPr>
            </a:lvl9pPr>
          </a:lstStyle>
          <a:p>
            <a:pPr>
              <a:defRPr/>
            </a:pPr>
            <a:r>
              <a:rPr lang="en-US" altLang="en-US" dirty="0"/>
              <a:t>-</a:t>
            </a:r>
            <a:r>
              <a:rPr lang="en-US" altLang="en-US" dirty="0">
                <a:latin typeface="+mn-lt"/>
              </a:rPr>
              <a:t>Tedaskar, Rein, ‘Falls and People with Intellectual &amp; Developmental Disabilities’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D7351C88-48FE-4D73-B1EB-8DBCB5B59D0E}"/>
              </a:ext>
            </a:extLst>
          </p:cNvPr>
          <p:cNvSpPr>
            <a:spLocks noGrp="1" noChangeArrowheads="1"/>
          </p:cNvSpPr>
          <p:nvPr>
            <p:ph type="title"/>
          </p:nvPr>
        </p:nvSpPr>
        <p:spPr>
          <a:xfrm>
            <a:off x="685800" y="381000"/>
            <a:ext cx="4191000" cy="1143000"/>
          </a:xfrm>
        </p:spPr>
        <p:txBody>
          <a:bodyPr/>
          <a:lstStyle/>
          <a:p>
            <a:pPr eaLnBrk="1" fontAlgn="auto" hangingPunct="1">
              <a:spcAft>
                <a:spcPts val="0"/>
              </a:spcAft>
              <a:defRPr/>
            </a:pPr>
            <a:r>
              <a:rPr lang="en-US" altLang="en-US" dirty="0"/>
              <a:t>Repeat Falls</a:t>
            </a:r>
          </a:p>
        </p:txBody>
      </p:sp>
      <p:sp>
        <p:nvSpPr>
          <p:cNvPr id="3" name="Content Placeholder 2">
            <a:extLst>
              <a:ext uri="{FF2B5EF4-FFF2-40B4-BE49-F238E27FC236}">
                <a16:creationId xmlns:a16="http://schemas.microsoft.com/office/drawing/2014/main" id="{19E1D282-160D-4BA2-B7FA-1B1F0D2B7897}"/>
              </a:ext>
            </a:extLst>
          </p:cNvPr>
          <p:cNvSpPr>
            <a:spLocks noGrp="1" noChangeArrowheads="1"/>
          </p:cNvSpPr>
          <p:nvPr>
            <p:ph idx="1"/>
          </p:nvPr>
        </p:nvSpPr>
        <p:spPr>
          <a:xfrm>
            <a:off x="914400" y="1600200"/>
            <a:ext cx="7772400" cy="2971800"/>
          </a:xfrm>
        </p:spPr>
        <p:txBody>
          <a:bodyPr rtlCol="0">
            <a:normAutofit fontScale="85000" lnSpcReduction="20000"/>
          </a:bodyPr>
          <a:lstStyle/>
          <a:p>
            <a:pPr eaLnBrk="1" fontAlgn="auto" hangingPunct="1">
              <a:spcAft>
                <a:spcPts val="600"/>
              </a:spcAft>
              <a:buSzPct val="70000"/>
              <a:buFont typeface="Wingdings" panose="05000000000000000000" pitchFamily="2" charset="2"/>
              <a:buChar char="§"/>
              <a:defRPr/>
            </a:pPr>
            <a:r>
              <a:rPr lang="en-US" altLang="en-US" sz="3100" dirty="0">
                <a:solidFill>
                  <a:schemeClr val="tx1">
                    <a:lumMod val="75000"/>
                    <a:lumOff val="25000"/>
                  </a:schemeClr>
                </a:solidFill>
              </a:rPr>
              <a:t>About two-thirds of adults who fall will fall again.</a:t>
            </a:r>
          </a:p>
          <a:p>
            <a:pPr eaLnBrk="1" fontAlgn="auto" hangingPunct="1">
              <a:spcAft>
                <a:spcPts val="600"/>
              </a:spcAft>
              <a:buSzPct val="70000"/>
              <a:buFont typeface="Wingdings" panose="05000000000000000000" pitchFamily="2" charset="2"/>
              <a:buChar char="§"/>
              <a:defRPr/>
            </a:pPr>
            <a:r>
              <a:rPr lang="en-US" altLang="en-US" sz="3100" dirty="0">
                <a:solidFill>
                  <a:schemeClr val="tx1">
                    <a:lumMod val="75000"/>
                    <a:lumOff val="25000"/>
                  </a:schemeClr>
                </a:solidFill>
              </a:rPr>
              <a:t>Each time someone experiences a fall, it increases their risk of not only falling again, but of eventually suffering a more serious injury from that fall.</a:t>
            </a:r>
          </a:p>
          <a:p>
            <a:pPr eaLnBrk="1" fontAlgn="auto" hangingPunct="1">
              <a:spcAft>
                <a:spcPts val="600"/>
              </a:spcAft>
              <a:buSzPct val="70000"/>
              <a:buFont typeface="Wingdings" panose="05000000000000000000" pitchFamily="2" charset="2"/>
              <a:buChar char="§"/>
              <a:defRPr/>
            </a:pPr>
            <a:r>
              <a:rPr lang="en-US" altLang="en-US" sz="3100" dirty="0">
                <a:solidFill>
                  <a:schemeClr val="tx1">
                    <a:lumMod val="75000"/>
                    <a:lumOff val="25000"/>
                  </a:schemeClr>
                </a:solidFill>
              </a:rPr>
              <a:t>Every fall matters!</a:t>
            </a:r>
            <a:br>
              <a:rPr lang="en-US" altLang="en-US" sz="2800" dirty="0">
                <a:solidFill>
                  <a:schemeClr val="tx1">
                    <a:lumMod val="75000"/>
                    <a:lumOff val="25000"/>
                  </a:schemeClr>
                </a:solidFill>
              </a:rPr>
            </a:br>
            <a:br>
              <a:rPr lang="en-US" altLang="en-US" sz="2800" dirty="0">
                <a:solidFill>
                  <a:schemeClr val="tx1">
                    <a:lumMod val="75000"/>
                    <a:lumOff val="25000"/>
                  </a:schemeClr>
                </a:solidFill>
              </a:rPr>
            </a:br>
            <a:r>
              <a:rPr lang="en-US" altLang="en-US" sz="3000" dirty="0">
                <a:solidFill>
                  <a:schemeClr val="tx1">
                    <a:lumMod val="75000"/>
                    <a:lumOff val="25000"/>
                  </a:schemeClr>
                </a:solidFill>
              </a:rPr>
              <a:t> </a:t>
            </a:r>
          </a:p>
        </p:txBody>
      </p:sp>
      <p:pic>
        <p:nvPicPr>
          <p:cNvPr id="33796" name="Picture 3">
            <a:extLst>
              <a:ext uri="{FF2B5EF4-FFF2-40B4-BE49-F238E27FC236}">
                <a16:creationId xmlns:a16="http://schemas.microsoft.com/office/drawing/2014/main" id="{0A61F12A-55F8-4B80-8194-B902DB5382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4060825"/>
            <a:ext cx="1371600" cy="203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5">
            <a:extLst>
              <a:ext uri="{FF2B5EF4-FFF2-40B4-BE49-F238E27FC236}">
                <a16:creationId xmlns:a16="http://schemas.microsoft.com/office/drawing/2014/main" id="{6F8A5E85-98A2-4C92-ABBC-1B5A00F85D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3352800"/>
            <a:ext cx="2362200"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D7351C88-48FE-4D73-B1EB-8DBCB5B59D0E}"/>
              </a:ext>
            </a:extLst>
          </p:cNvPr>
          <p:cNvSpPr>
            <a:spLocks noGrp="1" noChangeArrowheads="1"/>
          </p:cNvSpPr>
          <p:nvPr>
            <p:ph type="title"/>
          </p:nvPr>
        </p:nvSpPr>
        <p:spPr>
          <a:xfrm>
            <a:off x="685800" y="304800"/>
            <a:ext cx="5029200" cy="1143000"/>
          </a:xfrm>
        </p:spPr>
        <p:txBody>
          <a:bodyPr/>
          <a:lstStyle/>
          <a:p>
            <a:pPr eaLnBrk="1" fontAlgn="auto" hangingPunct="1">
              <a:spcAft>
                <a:spcPts val="0"/>
              </a:spcAft>
              <a:defRPr/>
            </a:pPr>
            <a:r>
              <a:rPr lang="en-US" altLang="en-US" dirty="0"/>
              <a:t>What is a fall?</a:t>
            </a:r>
          </a:p>
        </p:txBody>
      </p:sp>
      <p:sp>
        <p:nvSpPr>
          <p:cNvPr id="3" name="Content Placeholder 2">
            <a:extLst>
              <a:ext uri="{FF2B5EF4-FFF2-40B4-BE49-F238E27FC236}">
                <a16:creationId xmlns:a16="http://schemas.microsoft.com/office/drawing/2014/main" id="{114AE85A-424E-4F6F-892E-62C5CDA4B572}"/>
              </a:ext>
            </a:extLst>
          </p:cNvPr>
          <p:cNvSpPr>
            <a:spLocks noGrp="1" noChangeArrowheads="1"/>
          </p:cNvSpPr>
          <p:nvPr>
            <p:ph idx="1"/>
          </p:nvPr>
        </p:nvSpPr>
        <p:spPr>
          <a:xfrm>
            <a:off x="914400" y="1524000"/>
            <a:ext cx="7924800" cy="2590800"/>
          </a:xfrm>
        </p:spPr>
        <p:txBody>
          <a:bodyPr/>
          <a:lstStyle/>
          <a:p>
            <a:pPr eaLnBrk="1" hangingPunct="1">
              <a:buSzPct val="70000"/>
              <a:buFont typeface="Wingdings" panose="05000000000000000000" pitchFamily="2" charset="2"/>
              <a:buChar char="§"/>
            </a:pPr>
            <a:r>
              <a:rPr lang="en-US" altLang="en-US" sz="2600" dirty="0">
                <a:solidFill>
                  <a:schemeClr val="tx1">
                    <a:lumMod val="75000"/>
                    <a:lumOff val="25000"/>
                  </a:schemeClr>
                </a:solidFill>
              </a:rPr>
              <a:t>A fall is any loss of balance or uncontrolled, unintended contact with a surface or object. This includes the floor, furnishings or other persons.</a:t>
            </a:r>
          </a:p>
          <a:p>
            <a:pPr eaLnBrk="1" hangingPunct="1">
              <a:buSzPct val="70000"/>
              <a:buFont typeface="Wingdings" panose="05000000000000000000" pitchFamily="2" charset="2"/>
              <a:buChar char="§"/>
            </a:pPr>
            <a:r>
              <a:rPr lang="en-US" altLang="en-US" sz="2600" dirty="0">
                <a:solidFill>
                  <a:schemeClr val="tx1">
                    <a:lumMod val="75000"/>
                    <a:lumOff val="25000"/>
                  </a:schemeClr>
                </a:solidFill>
              </a:rPr>
              <a:t>This also Includes falling back onto a chair or bed after rising, if the transition is not controlled.  </a:t>
            </a:r>
          </a:p>
        </p:txBody>
      </p:sp>
      <p:grpSp>
        <p:nvGrpSpPr>
          <p:cNvPr id="4" name="Group 3">
            <a:extLst>
              <a:ext uri="{FF2B5EF4-FFF2-40B4-BE49-F238E27FC236}">
                <a16:creationId xmlns:a16="http://schemas.microsoft.com/office/drawing/2014/main" id="{891A1BC6-C039-43DE-934B-B6599E0CF569}"/>
              </a:ext>
            </a:extLst>
          </p:cNvPr>
          <p:cNvGrpSpPr/>
          <p:nvPr/>
        </p:nvGrpSpPr>
        <p:grpSpPr>
          <a:xfrm>
            <a:off x="609600" y="4343400"/>
            <a:ext cx="8001000" cy="1449387"/>
            <a:chOff x="609600" y="4343400"/>
            <a:chExt cx="8001000" cy="1449387"/>
          </a:xfrm>
        </p:grpSpPr>
        <p:sp>
          <p:nvSpPr>
            <p:cNvPr id="29700" name="Rectangle 1">
              <a:extLst>
                <a:ext uri="{FF2B5EF4-FFF2-40B4-BE49-F238E27FC236}">
                  <a16:creationId xmlns:a16="http://schemas.microsoft.com/office/drawing/2014/main" id="{8A1B96AE-8FA6-4A07-90F4-DD46DC0D8B83}"/>
                </a:ext>
              </a:extLst>
            </p:cNvPr>
            <p:cNvSpPr>
              <a:spLocks noChangeArrowheads="1"/>
            </p:cNvSpPr>
            <p:nvPr/>
          </p:nvSpPr>
          <p:spPr bwMode="auto">
            <a:xfrm>
              <a:off x="914400" y="4572000"/>
              <a:ext cx="7696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25000">
                  <a:solidFill>
                    <a:schemeClr val="tx1"/>
                  </a:solidFill>
                  <a:latin typeface="Times" panose="02020603050405020304" pitchFamily="18" charset="0"/>
                </a:defRPr>
              </a:lvl1pPr>
              <a:lvl2pPr marL="742950" indent="-285750">
                <a:defRPr sz="2400" baseline="-25000">
                  <a:solidFill>
                    <a:schemeClr val="tx1"/>
                  </a:solidFill>
                  <a:latin typeface="Times" panose="02020603050405020304" pitchFamily="18" charset="0"/>
                </a:defRPr>
              </a:lvl2pPr>
              <a:lvl3pPr marL="1143000" indent="-228600">
                <a:defRPr sz="2400" baseline="-25000">
                  <a:solidFill>
                    <a:schemeClr val="tx1"/>
                  </a:solidFill>
                  <a:latin typeface="Times" panose="02020603050405020304" pitchFamily="18" charset="0"/>
                </a:defRPr>
              </a:lvl3pPr>
              <a:lvl4pPr marL="1600200" indent="-228600">
                <a:defRPr sz="2400" baseline="-25000">
                  <a:solidFill>
                    <a:schemeClr val="tx1"/>
                  </a:solidFill>
                  <a:latin typeface="Times" panose="02020603050405020304" pitchFamily="18" charset="0"/>
                </a:defRPr>
              </a:lvl4pPr>
              <a:lvl5pPr marL="2057400" indent="-228600">
                <a:defRPr sz="2400" baseline="-25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panose="02020603050405020304" pitchFamily="18" charset="0"/>
                </a:defRPr>
              </a:lvl9pPr>
            </a:lstStyle>
            <a:p>
              <a:pPr>
                <a:defRPr/>
              </a:pPr>
              <a:r>
                <a:rPr lang="en-US" altLang="en-US" sz="3600" b="1" dirty="0">
                  <a:solidFill>
                    <a:srgbClr val="000099"/>
                  </a:solidFill>
                  <a:latin typeface="+mn-lt"/>
                </a:rPr>
                <a:t>**Previous falls are a risk factor for more serious falls**</a:t>
              </a:r>
            </a:p>
          </p:txBody>
        </p:sp>
        <p:sp>
          <p:nvSpPr>
            <p:cNvPr id="2" name="Oval 1">
              <a:extLst>
                <a:ext uri="{FF2B5EF4-FFF2-40B4-BE49-F238E27FC236}">
                  <a16:creationId xmlns:a16="http://schemas.microsoft.com/office/drawing/2014/main" id="{393C7AE7-6A81-418C-BF3F-66A3ED011F38}"/>
                </a:ext>
              </a:extLst>
            </p:cNvPr>
            <p:cNvSpPr/>
            <p:nvPr/>
          </p:nvSpPr>
          <p:spPr>
            <a:xfrm>
              <a:off x="609600" y="4343400"/>
              <a:ext cx="7788275" cy="144938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623"/>
  <p:tag name="MMPROD_UIDATA" val="&lt;database version=&quot;9.0&quot;&gt;&lt;object type=&quot;1&quot; unique_id=&quot;10001&quot;&gt;&lt;object type=&quot;8&quot; unique_id=&quot;53100&quot;&gt;&lt;/object&gt;&lt;object type=&quot;2&quot; unique_id=&quot;53101&quot;&gt;&lt;object type=&quot;3&quot; unique_id=&quot;54872&quot;&gt;&lt;property id=&quot;20148&quot; value=&quot;5&quot;/&gt;&lt;property id=&quot;20300&quot; value=&quot;Slide 45 - &amp;quot;Falls assessment pilot&amp;quot;&quot;/&gt;&lt;property id=&quot;20307&quot; value=&quot;313&quot;/&gt;&lt;/object&gt;&lt;object type=&quot;3&quot; unique_id=&quot;54966&quot;&gt;&lt;property id=&quot;20148&quot; value=&quot;5&quot;/&gt;&lt;property id=&quot;20300&quot; value=&quot;Slide 55 - &amp;quot;References&amp;quot;&quot;/&gt;&lt;property id=&quot;20307&quot; value=&quot;315&quot;/&gt;&lt;/object&gt;&lt;object type=&quot;3&quot; unique_id=&quot;55669&quot;&gt;&lt;property id=&quot;20148&quot; value=&quot;5&quot;/&gt;&lt;property id=&quot;20300&quot; value=&quot;Slide 4 - &amp;quot;Falls Risk – Across the lifespan&amp;quot;&quot;/&gt;&lt;property id=&quot;20307&quot; value=&quot;332&quot;/&gt;&lt;/object&gt;&lt;object type=&quot;3&quot; unique_id=&quot;55682&quot;&gt;&lt;property id=&quot;20148&quot; value=&quot;5&quot;/&gt;&lt;property id=&quot;20300&quot; value=&quot;Slide 47 - &amp;quot;Second example: Community Intervention &amp;quot;&quot;/&gt;&lt;property id=&quot;20307&quot; value=&quot;331&quot;/&gt;&lt;/object&gt;&lt;object type=&quot;3&quot; unique_id=&quot;56359&quot;&gt;&lt;property id=&quot;20148&quot; value=&quot;5&quot;/&gt;&lt;property id=&quot;20300&quot; value=&quot;Slide 1 - &amp;quot;Falls Risk and Prevention  in People With Intellectual and Developmental Disabilities (I/DD)&amp;quot;&quot;/&gt;&lt;property id=&quot;20307&quot; value=&quot;333&quot;/&gt;&lt;/object&gt;&lt;object type=&quot;3&quot; unique_id=&quot;56365&quot;&gt;&lt;property id=&quot;20148&quot; value=&quot;5&quot;/&gt;&lt;property id=&quot;20300&quot; value=&quot;Slide 5 - &amp;quot;Falls Risk – Greater than the general population&amp;quot;&quot;/&gt;&lt;property id=&quot;20307&quot; value=&quot;339&quot;/&gt;&lt;/object&gt;&lt;object type=&quot;3&quot; unique_id=&quot;56366&quot;&gt;&lt;property id=&quot;20148&quot; value=&quot;5&quot;/&gt;&lt;property id=&quot;20300&quot; value=&quot;Slide 6 - &amp;quot;High Injury Rates&amp;quot;&quot;/&gt;&lt;property id=&quot;20307&quot; value=&quot;341&quot;/&gt;&lt;/object&gt;&lt;object type=&quot;3&quot; unique_id=&quot;57015&quot;&gt;&lt;property id=&quot;20148&quot; value=&quot;5&quot;/&gt;&lt;property id=&quot;20300&quot; value=&quot;Slide 12 - &amp;quot;IDD-Specific Risk Factors&amp;quot;&quot;/&gt;&lt;property id=&quot;20307&quot; value=&quot;344&quot;/&gt;&lt;/object&gt;&lt;object type=&quot;3&quot; unique_id=&quot;57468&quot;&gt;&lt;property id=&quot;20148&quot; value=&quot;5&quot;/&gt;&lt;property id=&quot;20300&quot; value=&quot;Slide 56 - &amp;quot;References&amp;quot;&quot;/&gt;&lt;property id=&quot;20307&quot; value=&quot;356&quot;/&gt;&lt;/object&gt;&lt;object type=&quot;3&quot; unique_id=&quot;58064&quot;&gt;&lt;property id=&quot;20148&quot; value=&quot;5&quot;/&gt;&lt;property id=&quot;20300&quot; value=&quot;Slide 14 - &amp;quot;Vision Loss &amp;quot;&quot;/&gt;&lt;property id=&quot;20307&quot; value=&quot;364&quot;/&gt;&lt;/object&gt;&lt;object type=&quot;3&quot; unique_id=&quot;58067&quot;&gt;&lt;property id=&quot;20148&quot; value=&quot;5&quot;/&gt;&lt;property id=&quot;20300&quot; value=&quot;Slide 48 - &amp;quot;Risk factors related to ‘High Falls Risk’ &amp;quot;&quot;/&gt;&lt;property id=&quot;20307&quot; value=&quot;361&quot;/&gt;&lt;/object&gt;&lt;object type=&quot;3&quot; unique_id=&quot;58938&quot;&gt;&lt;property id=&quot;20148&quot; value=&quot;5&quot;/&gt;&lt;property id=&quot;20300&quot; value=&quot;Slide 11 - &amp;quot;Why do people fall?&amp;quot;&quot;/&gt;&lt;property id=&quot;20307&quot; value=&quot;517&quot;/&gt;&lt;/object&gt;&lt;object type=&quot;3&quot; unique_id=&quot;58939&quot;&gt;&lt;property id=&quot;20148&quot; value=&quot;5&quot;/&gt;&lt;property id=&quot;20300&quot; value=&quot;Slide 13 - &amp;quot;Associated conditions that increase falls risk&amp;quot;&quot;/&gt;&lt;property id=&quot;20307&quot; value=&quot;481&quot;/&gt;&lt;/object&gt;&lt;object type=&quot;3&quot; unique_id=&quot;58940&quot;&gt;&lt;property id=&quot;20148&quot; value=&quot;5&quot;/&gt;&lt;property id=&quot;20300&quot; value=&quot;Slide 31 - &amp;quot;Post-Fall Review&amp;quot;&quot;/&gt;&lt;property id=&quot;20307&quot; value=&quot;492&quot;/&gt;&lt;/object&gt;&lt;object type=&quot;3&quot; unique_id=&quot;58942&quot;&gt;&lt;property id=&quot;20148&quot; value=&quot;5&quot;/&gt;&lt;property id=&quot;20300&quot; value=&quot;Slide 36&quot;/&gt;&lt;property id=&quot;20307&quot; value=&quot;520&quot;/&gt;&lt;/object&gt;&lt;object type=&quot;3&quot; unique_id=&quot;58943&quot;&gt;&lt;property id=&quot;20148&quot; value=&quot;5&quot;/&gt;&lt;property id=&quot;20300&quot; value=&quot;Slide 35 - &amp;quot;Post-Fall Assessment&amp;quot;&quot;/&gt;&lt;property id=&quot;20307&quot; value=&quot;494&quot;/&gt;&lt;/object&gt;&lt;object type=&quot;3&quot; unique_id=&quot;59748&quot;&gt;&lt;property id=&quot;20148&quot; value=&quot;5&quot;/&gt;&lt;property id=&quot;20300&quot; value=&quot;Slide 2 - &amp;quot;Speaker Introduction&amp;quot;&quot;/&gt;&lt;property id=&quot;20307&quot; value=&quot;521&quot;/&gt;&lt;/object&gt;&lt;object type=&quot;3&quot; unique_id=&quot;59749&quot;&gt;&lt;property id=&quot;20148&quot; value=&quot;5&quot;/&gt;&lt;property id=&quot;20300&quot; value=&quot;Slide 3 - &amp;quot;Agenda&amp;quot;&quot;/&gt;&lt;property id=&quot;20307&quot; value=&quot;522&quot;/&gt;&lt;/object&gt;&lt;object type=&quot;3&quot; unique_id=&quot;61101&quot;&gt;&lt;property id=&quot;20148&quot; value=&quot;5&quot;/&gt;&lt;property id=&quot;20300&quot; value=&quot;Slide 7 - &amp;quot;Reported Falls&amp;quot;&quot;/&gt;&lt;property id=&quot;20307&quot; value=&quot;523&quot;/&gt;&lt;/object&gt;&lt;object type=&quot;3&quot; unique_id=&quot;61103&quot;&gt;&lt;property id=&quot;20148&quot; value=&quot;5&quot;/&gt;&lt;property id=&quot;20300&quot; value=&quot;Slide 15 - &amp;quot;Vision Related Risks&amp;quot;&quot;/&gt;&lt;property id=&quot;20307&quot; value=&quot;518&quot;/&gt;&lt;/object&gt;&lt;object type=&quot;3&quot; unique_id=&quot;61104&quot;&gt;&lt;property id=&quot;20148&quot; value=&quot;5&quot;/&gt;&lt;property id=&quot;20300&quot; value=&quot;Slide 17 - &amp;quot;Medication Use&amp;quot;&quot;/&gt;&lt;property id=&quot;20307&quot; value=&quot;474&quot;/&gt;&lt;/object&gt;&lt;object type=&quot;3&quot; unique_id=&quot;61105&quot;&gt;&lt;property id=&quot;20148&quot; value=&quot;5&quot;/&gt;&lt;property id=&quot;20300&quot; value=&quot;Slide 18 - &amp;quot;Environmental Risk Factors&amp;quot;&quot;/&gt;&lt;property id=&quot;20307&quot; value=&quot;516&quot;/&gt;&lt;/object&gt;&lt;object type=&quot;3&quot; unique_id=&quot;61106&quot;&gt;&lt;property id=&quot;20148&quot; value=&quot;5&quot;/&gt;&lt;property id=&quot;20300&quot; value=&quot;Slide 19 - &amp;quot;Environmental Factors Continued&amp;quot;&quot;/&gt;&lt;property id=&quot;20307&quot; value=&quot;483&quot;/&gt;&lt;/object&gt;&lt;object type=&quot;3&quot; unique_id=&quot;61107&quot;&gt;&lt;property id=&quot;20148&quot; value=&quot;5&quot;/&gt;&lt;property id=&quot;20300&quot; value=&quot;Slide 20 - &amp;quot;Prevention Strategies&amp;quot;&quot;/&gt;&lt;property id=&quot;20307&quot; value=&quot;486&quot;/&gt;&lt;/object&gt;&lt;object type=&quot;3&quot; unique_id=&quot;61108&quot;&gt;&lt;property id=&quot;20148&quot; value=&quot;5&quot;/&gt;&lt;property id=&quot;20300&quot; value=&quot;Slide 22 - &amp;quot;Medical Strategies&amp;quot;&quot;/&gt;&lt;property id=&quot;20307&quot; value=&quot;485&quot;/&gt;&lt;/object&gt;&lt;object type=&quot;3&quot; unique_id=&quot;61109&quot;&gt;&lt;property id=&quot;20148&quot; value=&quot;5&quot;/&gt;&lt;property id=&quot;20300&quot; value=&quot;Slide 23 - &amp;quot;Rehabilitative Strategies&amp;quot;&quot;/&gt;&lt;property id=&quot;20307&quot; value=&quot;488&quot;/&gt;&lt;/object&gt;&lt;object type=&quot;3&quot; unique_id=&quot;61110&quot;&gt;&lt;property id=&quot;20148&quot; value=&quot;5&quot;/&gt;&lt;property id=&quot;20300&quot; value=&quot;Slide 24 - &amp;quot;Environmental Strategies&amp;quot;&quot;/&gt;&lt;property id=&quot;20307&quot; value=&quot;490&quot;/&gt;&lt;/object&gt;&lt;object type=&quot;3&quot; unique_id=&quot;61113&quot;&gt;&lt;property id=&quot;20148&quot; value=&quot;5&quot;/&gt;&lt;property id=&quot;20300&quot; value=&quot;Slide 29 - &amp;quot;How do you stop falls?&amp;quot;&quot;/&gt;&lt;property id=&quot;20307&quot; value=&quot;491&quot;/&gt;&lt;/object&gt;&lt;object type=&quot;3&quot; unique_id=&quot;61116&quot;&gt;&lt;property id=&quot;20148&quot; value=&quot;5&quot;/&gt;&lt;property id=&quot;20300&quot; value=&quot;Slide 34 - &amp;quot;Fall Assessment&amp;quot;&quot;/&gt;&lt;property id=&quot;20307&quot; value=&quot;499&quot;/&gt;&lt;/object&gt;&lt;object type=&quot;3&quot; unique_id=&quot;61117&quot;&gt;&lt;property id=&quot;20148&quot; value=&quot;5&quot;/&gt;&lt;property id=&quot;20300&quot; value=&quot;Slide 44 - &amp;quot;Does it work?&amp;quot;&quot;/&gt;&lt;property id=&quot;20307&quot; value=&quot;524&quot;/&gt;&lt;/object&gt;&lt;object type=&quot;3&quot; unique_id=&quot;61118&quot;&gt;&lt;property id=&quot;20148&quot; value=&quot;5&quot;/&gt;&lt;property id=&quot;20300&quot; value=&quot;Slide 50 - &amp;quot;Example: How one provider integrated these tools into their system&amp;quot;&quot;/&gt;&lt;property id=&quot;20307&quot; value=&quot;525&quot;/&gt;&lt;/object&gt;&lt;object type=&quot;3&quot; unique_id=&quot;61119&quot;&gt;&lt;property id=&quot;20148&quot; value=&quot;5&quot;/&gt;&lt;property id=&quot;20300&quot; value=&quot;Slide 51&quot;/&gt;&lt;property id=&quot;20307&quot; value=&quot;527&quot;/&gt;&lt;/object&gt;&lt;object type=&quot;3&quot; unique_id=&quot;61123&quot;&gt;&lt;property id=&quot;20148&quot; value=&quot;5&quot;/&gt;&lt;property id=&quot;20300&quot; value=&quot;Slide 54&quot;/&gt;&lt;property id=&quot;20307&quot; value=&quot;531&quot;/&gt;&lt;/object&gt;&lt;object type=&quot;3&quot; unique_id=&quot;61674&quot;&gt;&lt;property id=&quot;20148&quot; value=&quot;5&quot;/&gt;&lt;property id=&quot;20300&quot; value=&quot;Slide 52 - &amp;quot;Fall Prevention Program&amp;quot;&quot;/&gt;&lt;property id=&quot;20307&quot; value=&quot;546&quot;/&gt;&lt;/object&gt;&lt;object type=&quot;3&quot; unique_id=&quot;62239&quot;&gt;&lt;property id=&quot;20148&quot; value=&quot;5&quot;/&gt;&lt;property id=&quot;20300&quot; value=&quot;Slide 32 - &amp;quot;Post-Fall Review Guidance&amp;quot;&quot;/&gt;&lt;property id=&quot;20307&quot; value=&quot;551&quot;/&gt;&lt;/object&gt;&lt;object type=&quot;3&quot; unique_id=&quot;62240&quot;&gt;&lt;property id=&quot;20148&quot; value=&quot;5&quot;/&gt;&lt;property id=&quot;20300&quot; value=&quot;Slide 37 - &amp;quot;Environmental Review&amp;quot;&quot;/&gt;&lt;property id=&quot;20307&quot; value=&quot;548&quot;/&gt;&lt;/object&gt;&lt;object type=&quot;3&quot; unique_id=&quot;62241&quot;&gt;&lt;property id=&quot;20148&quot; value=&quot;5&quot;/&gt;&lt;property id=&quot;20300&quot; value=&quot;Slide 38 - &amp;quot;Environmental Review Guidance&amp;quot;&quot;/&gt;&lt;property id=&quot;20307&quot; value=&quot;550&quot;/&gt;&lt;/object&gt;&lt;object type=&quot;3&quot; unique_id=&quot;63020&quot;&gt;&lt;property id=&quot;20148&quot; value=&quot;5&quot;/&gt;&lt;property id=&quot;20300&quot; value=&quot;Slide 8 - &amp;quot;What is a fall?&amp;quot;&quot;/&gt;&lt;property id=&quot;20307&quot; value=&quot;552&quot;/&gt;&lt;/object&gt;&lt;object type=&quot;3&quot; unique_id=&quot;63022&quot;&gt;&lt;property id=&quot;20148&quot; value=&quot;5&quot;/&gt;&lt;property id=&quot;20300&quot; value=&quot;Slide 10 - &amp;quot;Repeat falls&amp;quot;&quot;/&gt;&lt;property id=&quot;20307&quot; value=&quot;553&quot;/&gt;&lt;/object&gt;&lt;object type=&quot;3&quot; unique_id=&quot;63026&quot;&gt;&lt;property id=&quot;20148&quot; value=&quot;5&quot;/&gt;&lt;property id=&quot;20300&quot; value=&quot;Slide 46 - &amp;quot;Falls analysis&amp;quot;&quot;/&gt;&lt;property id=&quot;20307&quot; value=&quot;558&quot;/&gt;&lt;/object&gt;&lt;object type=&quot;3&quot; unique_id=&quot;63690&quot;&gt;&lt;property id=&quot;20148&quot; value=&quot;5&quot;/&gt;&lt;property id=&quot;20300&quot; value=&quot;Slide 33 - &amp;quot;Spectrum of Okay-ness&amp;quot;&quot;/&gt;&lt;property id=&quot;20307&quot; value=&quot;560&quot;/&gt;&lt;/object&gt;&lt;object type=&quot;3&quot; unique_id=&quot;63692&quot;&gt;&lt;property id=&quot;20148&quot; value=&quot;5&quot;/&gt;&lt;property id=&quot;20300&quot; value=&quot;Slide 41 - &amp;quot;“Legs gave way”&amp;quot;&quot;/&gt;&lt;property id=&quot;20307&quot; value=&quot;562&quot;/&gt;&lt;/object&gt;&lt;object type=&quot;3&quot; unique_id=&quot;63693&quot;&gt;&lt;property id=&quot;20148&quot; value=&quot;5&quot;/&gt;&lt;property id=&quot;20300&quot; value=&quot;Slide 42 - &amp;quot;“Dizziness”&amp;quot;&quot;/&gt;&lt;property id=&quot;20307&quot; value=&quot;565&quot;/&gt;&lt;/object&gt;&lt;object type=&quot;3&quot; unique_id=&quot;63694&quot;&gt;&lt;property id=&quot;20148&quot; value=&quot;5&quot;/&gt;&lt;property id=&quot;20300&quot; value=&quot;Slide 43 - &amp;quot;“Improper foot ware”&amp;quot;&quot;/&gt;&lt;property id=&quot;20307&quot; value=&quot;566&quot;/&gt;&lt;/object&gt;&lt;object type=&quot;3&quot; unique_id=&quot;63695&quot;&gt;&lt;property id=&quot;20148&quot; value=&quot;5&quot;/&gt;&lt;property id=&quot;20300&quot; value=&quot;Slide 40 - &amp;quot;What to change first?&amp;quot;&quot;/&gt;&lt;property id=&quot;20307&quot; value=&quot;563&quot;/&gt;&lt;/object&gt;&lt;object type=&quot;3&quot; unique_id=&quot;63697&quot;&gt;&lt;property id=&quot;20148&quot; value=&quot;5&quot;/&gt;&lt;property id=&quot;20300&quot; value=&quot;Slide 49 - &amp;quot;Factors driving the reduction&amp;quot;&quot;/&gt;&lt;property id=&quot;20307&quot; value=&quot;559&quot;/&gt;&lt;/object&gt;&lt;object type=&quot;3&quot; unique_id=&quot;64485&quot;&gt;&lt;property id=&quot;20148&quot; value=&quot;5&quot;/&gt;&lt;property id=&quot;20300&quot; value=&quot;Slide 9 - &amp;quot;Fall Complications&amp;quot;&quot;/&gt;&lt;property id=&quot;20307&quot; value=&quot;567&quot;/&gt;&lt;/object&gt;&lt;object type=&quot;3&quot; unique_id=&quot;64486&quot;&gt;&lt;property id=&quot;20148&quot; value=&quot;5&quot;/&gt;&lt;property id=&quot;20300&quot; value=&quot;Slide 16 - &amp;quot;Vision Related Risks&amp;quot;&quot;/&gt;&lt;property id=&quot;20307&quot; value=&quot;568&quot;/&gt;&lt;/object&gt;&lt;object type=&quot;3&quot; unique_id=&quot;64487&quot;&gt;&lt;property id=&quot;20148&quot; value=&quot;5&quot;/&gt;&lt;property id=&quot;20300&quot; value=&quot;Slide 21 - &amp;quot;Falls can be:&amp;quot;&quot;/&gt;&lt;property id=&quot;20307&quot; value=&quot;569&quot;/&gt;&lt;/object&gt;&lt;object type=&quot;3&quot; unique_id=&quot;64488&quot;&gt;&lt;property id=&quot;20148&quot; value=&quot;5&quot;/&gt;&lt;property id=&quot;20300&quot; value=&quot;Slide 25 - &amp;quot;Staff Strategies&amp;quot;&quot;/&gt;&lt;property id=&quot;20307&quot; value=&quot;570&quot;/&gt;&lt;/object&gt;&lt;object type=&quot;3&quot; unique_id=&quot;64489&quot;&gt;&lt;property id=&quot;20148&quot; value=&quot;5&quot;/&gt;&lt;property id=&quot;20300&quot; value=&quot;Slide 26 - &amp;quot;Educational Strategies&amp;quot;&quot;/&gt;&lt;property id=&quot;20307&quot; value=&quot;571&quot;/&gt;&lt;/object&gt;&lt;object type=&quot;3&quot; unique_id=&quot;64490&quot;&gt;&lt;property id=&quot;20148&quot; value=&quot;5&quot;/&gt;&lt;property id=&quot;20300&quot; value=&quot;Slide 27 - &amp;quot;Fall/Injury Prevention Devices&amp;quot;&quot;/&gt;&lt;property id=&quot;20307&quot; value=&quot;572&quot;/&gt;&lt;/object&gt;&lt;object type=&quot;3&quot; unique_id=&quot;64491&quot;&gt;&lt;property id=&quot;20148&quot; value=&quot;5&quot;/&gt;&lt;property id=&quot;20300&quot; value=&quot;Slide 28 - &amp;quot;Fall/Injury Prevention Devices&amp;quot;&quot;/&gt;&lt;property id=&quot;20307&quot; value=&quot;573&quot;/&gt;&lt;/object&gt;&lt;object type=&quot;3&quot; unique_id=&quot;64492&quot;&gt;&lt;property id=&quot;20148&quot; value=&quot;5&quot;/&gt;&lt;property id=&quot;20300&quot; value=&quot;Slide 30 - &amp;quot;Use an organized step-by step process:&amp;quot;&quot;/&gt;&lt;property id=&quot;20307&quot; value=&quot;574&quot;/&gt;&lt;/object&gt;&lt;object type=&quot;3&quot; unique_id=&quot;64493&quot;&gt;&lt;property id=&quot;20148&quot; value=&quot;5&quot;/&gt;&lt;property id=&quot;20300&quot; value=&quot;Slide 39 - &amp;quot;Tools in Practice&amp;quot;&quot;/&gt;&lt;property id=&quot;20307&quot; value=&quot;575&quot;/&gt;&lt;/object&gt;&lt;object type=&quot;3&quot; unique_id=&quot;64494&quot;&gt;&lt;property id=&quot;20148&quot; value=&quot;5&quot;/&gt;&lt;property id=&quot;20300&quot; value=&quot;Slide 53&quot;/&gt;&lt;property id=&quot;20307&quot; value=&quot;576&quot;/&gt;&lt;/object&gt;&lt;/object&gt;&lt;/object&gt;&lt;/database&gt;"/>
  <p:tag name="SECTOMILLISECCONVERTED" val="1"/>
</p:tagLst>
</file>

<file path=ppt/theme/theme1.xml><?xml version="1.0" encoding="utf-8"?>
<a:theme xmlns:a="http://schemas.openxmlformats.org/drawingml/2006/main" name="CDDER2">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WM_PPT_Color_RGB">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Times"/>
          </a:defRPr>
        </a:defPPr>
      </a:lstStyle>
    </a:lnDef>
  </a:objectDefaults>
  <a:extraClrSchemeLst>
    <a:extraClrScheme>
      <a:clrScheme name="CWM_PPT_Color_RGB 1">
        <a:dk1>
          <a:srgbClr val="000000"/>
        </a:dk1>
        <a:lt1>
          <a:srgbClr val="FFFFFF"/>
        </a:lt1>
        <a:dk2>
          <a:srgbClr val="2859A6"/>
        </a:dk2>
        <a:lt2>
          <a:srgbClr val="808080"/>
        </a:lt2>
        <a:accent1>
          <a:srgbClr val="D4AD8F"/>
        </a:accent1>
        <a:accent2>
          <a:srgbClr val="B2B7DC"/>
        </a:accent2>
        <a:accent3>
          <a:srgbClr val="FFFFFF"/>
        </a:accent3>
        <a:accent4>
          <a:srgbClr val="000000"/>
        </a:accent4>
        <a:accent5>
          <a:srgbClr val="E6D3C6"/>
        </a:accent5>
        <a:accent6>
          <a:srgbClr val="A1A6C7"/>
        </a:accent6>
        <a:hlink>
          <a:srgbClr val="2905A1"/>
        </a:hlink>
        <a:folHlink>
          <a:srgbClr val="594FB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DDER2">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WM_PPT_Color_RGB">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Times"/>
          </a:defRPr>
        </a:defPPr>
      </a:lstStyle>
    </a:lnDef>
  </a:objectDefaults>
  <a:extraClrSchemeLst>
    <a:extraClrScheme>
      <a:clrScheme name="CWM_PPT_Color_RGB 1">
        <a:dk1>
          <a:srgbClr val="000000"/>
        </a:dk1>
        <a:lt1>
          <a:srgbClr val="FFFFFF"/>
        </a:lt1>
        <a:dk2>
          <a:srgbClr val="2859A6"/>
        </a:dk2>
        <a:lt2>
          <a:srgbClr val="808080"/>
        </a:lt2>
        <a:accent1>
          <a:srgbClr val="D4AD8F"/>
        </a:accent1>
        <a:accent2>
          <a:srgbClr val="B2B7DC"/>
        </a:accent2>
        <a:accent3>
          <a:srgbClr val="FFFFFF"/>
        </a:accent3>
        <a:accent4>
          <a:srgbClr val="000000"/>
        </a:accent4>
        <a:accent5>
          <a:srgbClr val="E6D3C6"/>
        </a:accent5>
        <a:accent6>
          <a:srgbClr val="A1A6C7"/>
        </a:accent6>
        <a:hlink>
          <a:srgbClr val="2905A1"/>
        </a:hlink>
        <a:folHlink>
          <a:srgbClr val="594FB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15631</TotalTime>
  <Words>5086</Words>
  <Application>Microsoft Office PowerPoint</Application>
  <PresentationFormat>On-screen Show (4:3)</PresentationFormat>
  <Paragraphs>429</Paragraphs>
  <Slides>52</Slides>
  <Notes>50</Notes>
  <HiddenSlides>0</HiddenSlides>
  <MMClips>0</MMClips>
  <ScaleCrop>false</ScaleCrop>
  <HeadingPairs>
    <vt:vector size="8" baseType="variant">
      <vt:variant>
        <vt:lpstr>Fonts Used</vt:lpstr>
      </vt:variant>
      <vt:variant>
        <vt:i4>8</vt:i4>
      </vt:variant>
      <vt:variant>
        <vt:lpstr>Theme</vt:lpstr>
      </vt:variant>
      <vt:variant>
        <vt:i4>2</vt:i4>
      </vt:variant>
      <vt:variant>
        <vt:lpstr>Slide Titles</vt:lpstr>
      </vt:variant>
      <vt:variant>
        <vt:i4>52</vt:i4>
      </vt:variant>
      <vt:variant>
        <vt:lpstr>Custom Shows</vt:lpstr>
      </vt:variant>
      <vt:variant>
        <vt:i4>1</vt:i4>
      </vt:variant>
    </vt:vector>
  </HeadingPairs>
  <TitlesOfParts>
    <vt:vector size="63" baseType="lpstr">
      <vt:lpstr>Arial</vt:lpstr>
      <vt:lpstr>Arial Black</vt:lpstr>
      <vt:lpstr>Calibri</vt:lpstr>
      <vt:lpstr>Helvetica</vt:lpstr>
      <vt:lpstr>Symbol</vt:lpstr>
      <vt:lpstr>Times</vt:lpstr>
      <vt:lpstr>Times New Roman</vt:lpstr>
      <vt:lpstr>Wingdings</vt:lpstr>
      <vt:lpstr>CDDER2</vt:lpstr>
      <vt:lpstr>1_CDDER2</vt:lpstr>
      <vt:lpstr>Falls Risk and Prevention  in People with Intellectual and Developmental Disabilities (IDD)  Presented by the Massachusetts Department of Developmental Services (DDS) and the Center for Developmental Disabilities Evaluation and Research (CDDER), UMass Medical School </vt:lpstr>
      <vt:lpstr>Agenda</vt:lpstr>
      <vt:lpstr>Falls Risk – Across the lifespan</vt:lpstr>
      <vt:lpstr>Falls Risk – Greater than the general population</vt:lpstr>
      <vt:lpstr>Falls in the DDS Population </vt:lpstr>
      <vt:lpstr>High Injury Rates</vt:lpstr>
      <vt:lpstr>Fall Complications</vt:lpstr>
      <vt:lpstr>Repeat Falls</vt:lpstr>
      <vt:lpstr>What is a fall?</vt:lpstr>
      <vt:lpstr>Falls Risk Factors</vt:lpstr>
      <vt:lpstr>Why Falls Occur</vt:lpstr>
      <vt:lpstr>Internal Falls Risk Factors</vt:lpstr>
      <vt:lpstr>Other Fall Risk Factors</vt:lpstr>
      <vt:lpstr>Associated Conditions</vt:lpstr>
      <vt:lpstr>Medication Use</vt:lpstr>
      <vt:lpstr>Vision Loss </vt:lpstr>
      <vt:lpstr>Vision Related Risks</vt:lpstr>
      <vt:lpstr>Vision Related Risks</vt:lpstr>
      <vt:lpstr>Environmental Risk Factors</vt:lpstr>
      <vt:lpstr>Environmental Factors Continued</vt:lpstr>
      <vt:lpstr>Prevention Strategies</vt:lpstr>
      <vt:lpstr>Preventive Strategies</vt:lpstr>
      <vt:lpstr>Medical Strategies</vt:lpstr>
      <vt:lpstr>Rehabilitative Strategies</vt:lpstr>
      <vt:lpstr>Environmental Strategies</vt:lpstr>
      <vt:lpstr>Staff Strategies</vt:lpstr>
      <vt:lpstr>Educational Strategies</vt:lpstr>
      <vt:lpstr>Fall/Injury Prevention Devices</vt:lpstr>
      <vt:lpstr>Fall/Injury Prevention Devices</vt:lpstr>
      <vt:lpstr>Fall Assessment</vt:lpstr>
      <vt:lpstr>How to Stop Falls</vt:lpstr>
      <vt:lpstr>Step One: Assess Fall Risk</vt:lpstr>
      <vt:lpstr>Fall Risk Assessment</vt:lpstr>
      <vt:lpstr>Spectrum of Fall Risk</vt:lpstr>
      <vt:lpstr>TUG (Timed get Up and Go)</vt:lpstr>
      <vt:lpstr>Step Two: Implement falls prevention strategies</vt:lpstr>
      <vt:lpstr>Step Three: Post-Fall Assessment</vt:lpstr>
      <vt:lpstr>DDS Post-Fall Assessment</vt:lpstr>
      <vt:lpstr>Environmental Assessment</vt:lpstr>
      <vt:lpstr>Step Four: Follow-Up</vt:lpstr>
      <vt:lpstr>Falls Prevention Cycle</vt:lpstr>
      <vt:lpstr>Research “Lessons Learned”</vt:lpstr>
      <vt:lpstr>Falls Community Application</vt:lpstr>
      <vt:lpstr>Results</vt:lpstr>
      <vt:lpstr>“Improper footwear”</vt:lpstr>
      <vt:lpstr>Case Studies</vt:lpstr>
      <vt:lpstr>CASE STUDY #1</vt:lpstr>
      <vt:lpstr>CASE STUDY #2</vt:lpstr>
      <vt:lpstr>CASE STUDY #3</vt:lpstr>
      <vt:lpstr>CASE STUDY #4</vt:lpstr>
      <vt:lpstr>References</vt:lpstr>
      <vt:lpstr>References</vt:lpstr>
      <vt:lpstr>Custom Show 1</vt:lpstr>
    </vt:vector>
  </TitlesOfParts>
  <Company>Մ쀀՛ᦜ</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Title</dc:title>
  <dc:creator>Captains Industry</dc:creator>
  <cp:lastModifiedBy>Dutra, Courtney</cp:lastModifiedBy>
  <cp:revision>270</cp:revision>
  <cp:lastPrinted>2019-02-07T21:45:21Z</cp:lastPrinted>
  <dcterms:created xsi:type="dcterms:W3CDTF">2006-09-05T16:18:17Z</dcterms:created>
  <dcterms:modified xsi:type="dcterms:W3CDTF">2019-12-09T12:37:02Z</dcterms:modified>
</cp:coreProperties>
</file>