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handoutMasters/handoutMaster1.xml" ContentType="application/vnd.openxmlformats-officedocument.presentationml.handoutMaster+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presentation.xml" ContentType="application/vnd.openxmlformats-officedocument.presentationml.presentation.main+xml"/>
  <Override PartName="/ppt/presProps.xml" ContentType="application/vnd.openxmlformats-officedocument.presentationml.presProp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viewProps.xml" ContentType="application/vnd.openxmlformats-officedocument.presentationml.viewProps+xml"/>
</Types>
</file>

<file path=_rels/.rels><?xml version="1.0" encoding="UTF-8"?>

<Relationships xmlns="http://schemas.openxmlformats.org/package/2006/relationships">
  <Relationship Id="rId1" Type="http://schemas.openxmlformats.org/officeDocument/2006/relationships/officeDocument" Target="ppt/presentation.xml"/>
  <Relationship Id="rId2" Type="http://schemas.openxmlformats.org/package/2006/relationships/metadata/thumbnail" Target="docProps/thumbnail.jpeg"/>
  <Relationship Id="rId3" Type="http://schemas.openxmlformats.org/package/2006/relationships/metadata/core-properties" Target="docProps/core.xml"/>
  <Relationship Id="rId4" Type="http://schemas.openxmlformats.org/officeDocument/2006/relationships/extended-properties" Target="docProps/app.xml"/>
  <Relationship Id="rId5" Type="http://schemas.openxmlformats.org/officeDocument/2006/relationships/custom-properties" Target="docProps/custom.xml"/>
</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748" r:id="rId1"/>
  </p:sldMasterIdLst>
  <p:notesMasterIdLst>
    <p:notesMasterId r:id="rId26"/>
  </p:notesMasterIdLst>
  <p:handoutMasterIdLst>
    <p:handoutMasterId r:id="rId27"/>
  </p:handoutMasterIdLst>
  <p:sldIdLst>
    <p:sldId id="286" r:id="rId2"/>
    <p:sldId id="283" r:id="rId3"/>
    <p:sldId id="284" r:id="rId4"/>
    <p:sldId id="285" r:id="rId5"/>
    <p:sldId id="256" r:id="rId6"/>
    <p:sldId id="258" r:id="rId7"/>
    <p:sldId id="260" r:id="rId8"/>
    <p:sldId id="264" r:id="rId9"/>
    <p:sldId id="262" r:id="rId10"/>
    <p:sldId id="280" r:id="rId11"/>
    <p:sldId id="281" r:id="rId12"/>
    <p:sldId id="273" r:id="rId13"/>
    <p:sldId id="275" r:id="rId14"/>
    <p:sldId id="282" r:id="rId15"/>
    <p:sldId id="263" r:id="rId16"/>
    <p:sldId id="271" r:id="rId17"/>
    <p:sldId id="270" r:id="rId18"/>
    <p:sldId id="269" r:id="rId19"/>
    <p:sldId id="268" r:id="rId20"/>
    <p:sldId id="272" r:id="rId21"/>
    <p:sldId id="276" r:id="rId22"/>
    <p:sldId id="277" r:id="rId23"/>
    <p:sldId id="278" r:id="rId24"/>
    <p:sldId id="279" r:id="rId25"/>
  </p:sldIdLst>
  <p:sldSz cx="9144000" cy="6858000" type="screen4x3"/>
  <p:notesSz cx="6858000" cy="9144000"/>
  <p:defaultTextStyle>
    <a:defPPr>
      <a:defRPr lang="en-US"/>
    </a:defPPr>
    <a:lvl1pPr algn="l" rtl="0" eaLnBrk="0" fontAlgn="base" hangingPunct="0">
      <a:spcBef>
        <a:spcPct val="0"/>
      </a:spcBef>
      <a:spcAft>
        <a:spcPct val="0"/>
      </a:spcAft>
      <a:defRPr kern="1200">
        <a:solidFill>
          <a:schemeClr val="tx1"/>
        </a:solidFill>
        <a:latin typeface="Arial" charset="0"/>
        <a:ea typeface="+mn-ea"/>
        <a:cs typeface="Arial" charset="0"/>
      </a:defRPr>
    </a:lvl1pPr>
    <a:lvl2pPr marL="457200" algn="l" rtl="0" eaLnBrk="0" fontAlgn="base" hangingPunct="0">
      <a:spcBef>
        <a:spcPct val="0"/>
      </a:spcBef>
      <a:spcAft>
        <a:spcPct val="0"/>
      </a:spcAft>
      <a:defRPr kern="1200">
        <a:solidFill>
          <a:schemeClr val="tx1"/>
        </a:solidFill>
        <a:latin typeface="Arial" charset="0"/>
        <a:ea typeface="+mn-ea"/>
        <a:cs typeface="Arial" charset="0"/>
      </a:defRPr>
    </a:lvl2pPr>
    <a:lvl3pPr marL="914400" algn="l" rtl="0" eaLnBrk="0" fontAlgn="base" hangingPunct="0">
      <a:spcBef>
        <a:spcPct val="0"/>
      </a:spcBef>
      <a:spcAft>
        <a:spcPct val="0"/>
      </a:spcAft>
      <a:defRPr kern="1200">
        <a:solidFill>
          <a:schemeClr val="tx1"/>
        </a:solidFill>
        <a:latin typeface="Arial" charset="0"/>
        <a:ea typeface="+mn-ea"/>
        <a:cs typeface="Arial" charset="0"/>
      </a:defRPr>
    </a:lvl3pPr>
    <a:lvl4pPr marL="1371600" algn="l" rtl="0" eaLnBrk="0" fontAlgn="base" hangingPunct="0">
      <a:spcBef>
        <a:spcPct val="0"/>
      </a:spcBef>
      <a:spcAft>
        <a:spcPct val="0"/>
      </a:spcAft>
      <a:defRPr kern="1200">
        <a:solidFill>
          <a:schemeClr val="tx1"/>
        </a:solidFill>
        <a:latin typeface="Arial" charset="0"/>
        <a:ea typeface="+mn-ea"/>
        <a:cs typeface="Arial" charset="0"/>
      </a:defRPr>
    </a:lvl4pPr>
    <a:lvl5pPr marL="1828800" algn="l" rtl="0" eaLnBrk="0" fontAlgn="base" hangingPunct="0">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showPr>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2" autoAdjust="0"/>
    <p:restoredTop sz="94620" autoAdjust="0"/>
  </p:normalViewPr>
  <p:slideViewPr>
    <p:cSldViewPr>
      <p:cViewPr varScale="1">
        <p:scale>
          <a:sx n="38" d="100"/>
          <a:sy n="38" d="100"/>
        </p:scale>
        <p:origin x="-660" y="-102"/>
      </p:cViewPr>
      <p:guideLst>
        <p:guide orient="horz" pos="2160"/>
        <p:guide pos="3168"/>
      </p:guideLst>
    </p:cSldViewPr>
  </p:slideViewPr>
  <p:outlineViewPr>
    <p:cViewPr>
      <p:scale>
        <a:sx n="33" d="100"/>
        <a:sy n="33" d="100"/>
      </p:scale>
      <p:origin x="0" y="0"/>
    </p:cViewPr>
  </p:outlineViewPr>
  <p:notesTextViewPr>
    <p:cViewPr>
      <p:scale>
        <a:sx n="100" d="100"/>
        <a:sy n="100" d="100"/>
      </p:scale>
      <p:origin x="0" y="0"/>
    </p:cViewPr>
  </p:notesTextViewPr>
  <p:notesViewPr>
    <p:cSldViewPr>
      <p:cViewPr varScale="1">
        <p:scale>
          <a:sx n="74" d="100"/>
          <a:sy n="74" d="100"/>
        </p:scale>
        <p:origin x="-2928" y="-77"/>
      </p:cViewPr>
      <p:guideLst>
        <p:guide orient="horz" pos="2880"/>
        <p:guide pos="2160"/>
      </p:guideLst>
    </p:cSldViewPr>
  </p:notesViewPr>
  <p:gridSpacing cx="78028800" cy="78028800"/>
</p:viewPr>
</file>

<file path=ppt/_rels/presentation.xml.rels><?xml version="1.0" encoding="UTF-8"?>

<Relationships xmlns="http://schemas.openxmlformats.org/package/2006/relationships">
  <Relationship Id="rId1" Type="http://schemas.openxmlformats.org/officeDocument/2006/relationships/slideMaster" Target="slideMasters/slideMaster1.xml"/>
  <Relationship Id="rId10" Type="http://schemas.openxmlformats.org/officeDocument/2006/relationships/slide" Target="slides/slide9.xml"/>
  <Relationship Id="rId11" Type="http://schemas.openxmlformats.org/officeDocument/2006/relationships/slide" Target="slides/slide10.xml"/>
  <Relationship Id="rId12" Type="http://schemas.openxmlformats.org/officeDocument/2006/relationships/slide" Target="slides/slide11.xml"/>
  <Relationship Id="rId13" Type="http://schemas.openxmlformats.org/officeDocument/2006/relationships/slide" Target="slides/slide12.xml"/>
  <Relationship Id="rId14" Type="http://schemas.openxmlformats.org/officeDocument/2006/relationships/slide" Target="slides/slide13.xml"/>
  <Relationship Id="rId15" Type="http://schemas.openxmlformats.org/officeDocument/2006/relationships/slide" Target="slides/slide14.xml"/>
  <Relationship Id="rId16" Type="http://schemas.openxmlformats.org/officeDocument/2006/relationships/slide" Target="slides/slide15.xml"/>
  <Relationship Id="rId17" Type="http://schemas.openxmlformats.org/officeDocument/2006/relationships/slide" Target="slides/slide16.xml"/>
  <Relationship Id="rId18" Type="http://schemas.openxmlformats.org/officeDocument/2006/relationships/slide" Target="slides/slide17.xml"/>
  <Relationship Id="rId19" Type="http://schemas.openxmlformats.org/officeDocument/2006/relationships/slide" Target="slides/slide18.xml"/>
  <Relationship Id="rId2" Type="http://schemas.openxmlformats.org/officeDocument/2006/relationships/slide" Target="slides/slide1.xml"/>
  <Relationship Id="rId20" Type="http://schemas.openxmlformats.org/officeDocument/2006/relationships/slide" Target="slides/slide19.xml"/>
  <Relationship Id="rId21" Type="http://schemas.openxmlformats.org/officeDocument/2006/relationships/slide" Target="slides/slide20.xml"/>
  <Relationship Id="rId22" Type="http://schemas.openxmlformats.org/officeDocument/2006/relationships/slide" Target="slides/slide21.xml"/>
  <Relationship Id="rId23" Type="http://schemas.openxmlformats.org/officeDocument/2006/relationships/slide" Target="slides/slide22.xml"/>
  <Relationship Id="rId24" Type="http://schemas.openxmlformats.org/officeDocument/2006/relationships/slide" Target="slides/slide23.xml"/>
  <Relationship Id="rId25" Type="http://schemas.openxmlformats.org/officeDocument/2006/relationships/slide" Target="slides/slide24.xml"/>
  <Relationship Id="rId26" Type="http://schemas.openxmlformats.org/officeDocument/2006/relationships/notesMaster" Target="notesMasters/notesMaster1.xml"/>
  <Relationship Id="rId27" Type="http://schemas.openxmlformats.org/officeDocument/2006/relationships/handoutMaster" Target="handoutMasters/handoutMaster1.xml"/>
  <Relationship Id="rId28" Type="http://schemas.openxmlformats.org/officeDocument/2006/relationships/presProps" Target="presProps.xml"/>
  <Relationship Id="rId29" Type="http://schemas.openxmlformats.org/officeDocument/2006/relationships/viewProps" Target="viewProps.xml"/>
  <Relationship Id="rId3" Type="http://schemas.openxmlformats.org/officeDocument/2006/relationships/slide" Target="slides/slide2.xml"/>
  <Relationship Id="rId30" Type="http://schemas.openxmlformats.org/officeDocument/2006/relationships/theme" Target="theme/theme1.xml"/>
  <Relationship Id="rId31" Type="http://schemas.openxmlformats.org/officeDocument/2006/relationships/tableStyles" Target="tableStyles.xml"/>
  <Relationship Id="rId32" Type="http://schemas.openxmlformats.org/officeDocument/2006/relationships/customXml" Target="../customXml/item1.xml"/>
  <Relationship Id="rId33" Type="http://schemas.openxmlformats.org/officeDocument/2006/relationships/customXml" Target="../customXml/item2.xml"/>
  <Relationship Id="rId34" Type="http://schemas.openxmlformats.org/officeDocument/2006/relationships/customXml" Target="../customXml/item3.xml"/>
  <Relationship Id="rId35" Type="http://schemas.openxmlformats.org/officeDocument/2006/relationships/customXml" Target="../customXml/item4.xml"/>
  <Relationship Id="rId4" Type="http://schemas.openxmlformats.org/officeDocument/2006/relationships/slide" Target="slides/slide3.xml"/>
  <Relationship Id="rId5" Type="http://schemas.openxmlformats.org/officeDocument/2006/relationships/slide" Target="slides/slide4.xml"/>
  <Relationship Id="rId6" Type="http://schemas.openxmlformats.org/officeDocument/2006/relationships/slide" Target="slides/slide5.xml"/>
  <Relationship Id="rId7" Type="http://schemas.openxmlformats.org/officeDocument/2006/relationships/slide" Target="slides/slide6.xml"/>
  <Relationship Id="rId8" Type="http://schemas.openxmlformats.org/officeDocument/2006/relationships/slide" Target="slides/slide7.xml"/>
  <Relationship Id="rId9" Type="http://schemas.openxmlformats.org/officeDocument/2006/relationships/slide" Target="slides/slide8.xml"/>
</Relationships>

</file>

<file path=ppt/handoutMasters/_rels/handoutMaster1.xml.rels><?xml version="1.0" encoding="UTF-8"?>

<Relationships xmlns="http://schemas.openxmlformats.org/package/2006/relationships">
  <Relationship Id="rId1" Type="http://schemas.openxmlformats.org/officeDocument/2006/relationships/theme" Target="../theme/theme3.xml"/>
</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hf hdr="0" dt="0"/>
</p:handoutMaster>
</file>

<file path=ppt/notesMasters/_rels/notesMaster1.xml.rels><?xml version="1.0" encoding="UTF-8"?>

<Relationships xmlns="http://schemas.openxmlformats.org/package/2006/relationships">
  <Relationship Id="rId1" Type="http://schemas.openxmlformats.org/officeDocument/2006/relationships/theme" Target="../theme/theme2.xml"/>
</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eaLnBrk="1" fontAlgn="auto" hangingPunct="1">
              <a:spcBef>
                <a:spcPts val="0"/>
              </a:spcBef>
              <a:spcAft>
                <a:spcPts val="0"/>
              </a:spcAft>
              <a:defRPr sz="1200">
                <a:latin typeface="+mn-lt"/>
                <a:cs typeface="+mn-cs"/>
              </a:defRPr>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eaLnBrk="1" fontAlgn="auto" hangingPunct="1">
              <a:spcBef>
                <a:spcPts val="0"/>
              </a:spcBef>
              <a:spcAft>
                <a:spcPts val="0"/>
              </a:spcAft>
              <a:defRPr sz="1200">
                <a:latin typeface="+mn-lt"/>
                <a:cs typeface="+mn-cs"/>
              </a:defRPr>
            </a:lvl1pPr>
          </a:lstStyle>
          <a:p>
            <a:pPr>
              <a:defRPr/>
            </a:pPr>
            <a:fld id="{A47D1FC9-7348-40CA-B55F-6888B77FF6FB}" type="datetimeFigureOut">
              <a:rPr lang="en-US"/>
              <a:pPr>
                <a:defRPr/>
              </a:pPr>
              <a:t>6/7/2017</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eaLnBrk="1" fontAlgn="auto" hangingPunct="1">
              <a:spcBef>
                <a:spcPts val="0"/>
              </a:spcBef>
              <a:spcAft>
                <a:spcPts val="0"/>
              </a:spcAft>
              <a:defRPr sz="1200">
                <a:latin typeface="+mn-lt"/>
                <a:cs typeface="+mn-cs"/>
              </a:defRPr>
            </a:lvl1pPr>
          </a:lstStyle>
          <a:p>
            <a:pPr>
              <a:defRPr/>
            </a:pPr>
            <a:r>
              <a:rPr lang="en-US"/>
              <a:t>Massachusetts Department of Elementary and Secondary Education</a:t>
            </a:r>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a:latin typeface="Calibri" pitchFamily="34" charset="0"/>
              </a:defRPr>
            </a:lvl1pPr>
          </a:lstStyle>
          <a:p>
            <a:fld id="{E0FFF31B-7AC5-43DC-A934-597BA433338A}" type="slidenum">
              <a:rPr lang="en-US" altLang="en-US"/>
              <a:pPr/>
              <a:t>‹#›</a:t>
            </a:fld>
            <a:endParaRPr lang="en-US" altLang="en-US"/>
          </a:p>
        </p:txBody>
      </p:sp>
    </p:spTree>
  </p:cSld>
  <p:clrMap bg1="lt1" tx1="dk1" bg2="lt2" tx2="dk2" accent1="accent1" accent2="accent2" accent3="accent3" accent4="accent4" accent5="accent5" accent6="accent6" hlink="hlink" folHlink="folHlink"/>
  <p:hf hdr="0" dt="0"/>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2.xml"/>
</Relationships>

</file>

<file path=ppt/notesSlides/_rels/notesSlide2.xml.rels><?xml version="1.0" encoding="UTF-8"?>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3.xml"/>
</Relationships>

</file>

<file path=ppt/notesSlides/_rels/notesSlide3.xml.rels><?xml version="1.0" encoding="UTF-8"?>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4.xml"/>
</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Slide Image Placeholder 1"/>
          <p:cNvSpPr>
            <a:spLocks noGrp="1" noRot="1" noChangeAspect="1" noTextEdit="1"/>
          </p:cNvSpPr>
          <p:nvPr>
            <p:ph type="sldImg"/>
          </p:nvPr>
        </p:nvSpPr>
        <p:spPr bwMode="auto">
          <a:noFill/>
          <a:ln>
            <a:solidFill>
              <a:srgbClr val="000000"/>
            </a:solidFill>
            <a:miter lim="800000"/>
            <a:headEnd/>
            <a:tailEnd/>
          </a:ln>
        </p:spPr>
      </p:sp>
      <p:sp>
        <p:nvSpPr>
          <p:cNvPr id="9219"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smtClean="0"/>
              <a:t>SEC 3115(c)   REQUIRED   SUBGRANTEE  ACTIVITIES.—An eligible entity receiving funds under section 3114(a) shall use  the  funds—</a:t>
            </a:r>
          </a:p>
          <a:p>
            <a:pPr eaLnBrk="1" hangingPunct="1">
              <a:spcBef>
                <a:spcPct val="0"/>
              </a:spcBef>
            </a:pPr>
            <a:r>
              <a:rPr lang="en-US" smtClean="0"/>
              <a:t>(3) to provide and implement other effective activities and strategies that enhance or supplement language instruction educational programs for English learners which –</a:t>
            </a:r>
          </a:p>
          <a:p>
            <a:pPr eaLnBrk="1" hangingPunct="1">
              <a:spcBef>
                <a:spcPct val="0"/>
              </a:spcBef>
            </a:pPr>
            <a:r>
              <a:rPr lang="en-US" smtClean="0"/>
              <a:t>(A) shall include parent, family, and community engagement activities; and</a:t>
            </a:r>
          </a:p>
          <a:p>
            <a:pPr eaLnBrk="1" hangingPunct="1">
              <a:spcBef>
                <a:spcPct val="0"/>
              </a:spcBef>
            </a:pPr>
            <a:r>
              <a:rPr lang="en-US" smtClean="0"/>
              <a:t>(B) may include strategies that serve to coordinate and align related programs.</a:t>
            </a:r>
          </a:p>
          <a:p>
            <a:pPr eaLnBrk="1" hangingPunct="1">
              <a:spcBef>
                <a:spcPct val="0"/>
              </a:spcBef>
            </a:pPr>
            <a:endParaRPr lang="en-US" smtClean="0"/>
          </a:p>
          <a:p>
            <a:pPr eaLnBrk="1" hangingPunct="1">
              <a:spcBef>
                <a:spcPct val="0"/>
              </a:spcBef>
            </a:pPr>
            <a:endParaRPr lang="en-US" smtClean="0"/>
          </a:p>
        </p:txBody>
      </p:sp>
      <p:sp>
        <p:nvSpPr>
          <p:cNvPr id="7172" name="Footer Placeholder 3"/>
          <p:cNvSpPr>
            <a:spLocks noGrp="1"/>
          </p:cNvSpPr>
          <p:nvPr>
            <p:ph type="ftr" sz="quarter" idx="4"/>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r>
              <a:rPr lang="en-US" smtClean="0"/>
              <a:t>Massachusetts Department of Elementary and Secondary Education</a:t>
            </a:r>
          </a:p>
        </p:txBody>
      </p:sp>
      <p:sp>
        <p:nvSpPr>
          <p:cNvPr id="7173" name="Slide Number Placeholder 4"/>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824C0516-00E0-421E-8CB1-2FF27F4A14CB}" type="slidenum">
              <a:rPr lang="en-US" smtClean="0"/>
              <a:pPr fontAlgn="base">
                <a:spcBef>
                  <a:spcPct val="0"/>
                </a:spcBef>
                <a:spcAft>
                  <a:spcPct val="0"/>
                </a:spcAft>
                <a:defRPr/>
              </a:pPr>
              <a:t>2</a:t>
            </a:fld>
            <a:endParaRPr lang="en-US"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Slide Image Placeholder 1"/>
          <p:cNvSpPr>
            <a:spLocks noGrp="1" noRot="1" noChangeAspect="1" noTextEdit="1"/>
          </p:cNvSpPr>
          <p:nvPr>
            <p:ph type="sldImg"/>
          </p:nvPr>
        </p:nvSpPr>
        <p:spPr bwMode="auto">
          <a:noFill/>
          <a:ln>
            <a:solidFill>
              <a:srgbClr val="000000"/>
            </a:solidFill>
            <a:miter lim="800000"/>
            <a:headEnd/>
            <a:tailEnd/>
          </a:ln>
        </p:spPr>
      </p:sp>
      <p:sp>
        <p:nvSpPr>
          <p:cNvPr id="10243"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a:p>
            <a:pPr eaLnBrk="1" hangingPunct="1">
              <a:spcBef>
                <a:spcPct val="0"/>
              </a:spcBef>
            </a:pPr>
            <a:endParaRPr lang="en-US" smtClean="0"/>
          </a:p>
        </p:txBody>
      </p:sp>
      <p:sp>
        <p:nvSpPr>
          <p:cNvPr id="7172" name="Footer Placeholder 3"/>
          <p:cNvSpPr>
            <a:spLocks noGrp="1"/>
          </p:cNvSpPr>
          <p:nvPr>
            <p:ph type="ftr" sz="quarter" idx="4"/>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r>
              <a:rPr lang="en-US" smtClean="0"/>
              <a:t>Massachusetts Department of Elementary and Secondary Education</a:t>
            </a:r>
          </a:p>
        </p:txBody>
      </p:sp>
      <p:sp>
        <p:nvSpPr>
          <p:cNvPr id="7173" name="Slide Number Placeholder 4"/>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1441ACEA-C746-4D6F-BCB7-C7A0DA9F30AB}" type="slidenum">
              <a:rPr lang="en-US" smtClean="0"/>
              <a:pPr fontAlgn="base">
                <a:spcBef>
                  <a:spcPct val="0"/>
                </a:spcBef>
                <a:spcAft>
                  <a:spcPct val="0"/>
                </a:spcAft>
                <a:defRPr/>
              </a:pPr>
              <a:t>3</a:t>
            </a:fld>
            <a:endParaRPr lang="en-US"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Slide Image Placeholder 1"/>
          <p:cNvSpPr>
            <a:spLocks noGrp="1" noRot="1" noChangeAspect="1" noTextEdit="1"/>
          </p:cNvSpPr>
          <p:nvPr>
            <p:ph type="sldImg"/>
          </p:nvPr>
        </p:nvSpPr>
        <p:spPr bwMode="auto">
          <a:noFill/>
          <a:ln>
            <a:solidFill>
              <a:srgbClr val="000000"/>
            </a:solidFill>
            <a:miter lim="800000"/>
            <a:headEnd/>
            <a:tailEnd/>
          </a:ln>
        </p:spPr>
      </p:sp>
      <p:sp>
        <p:nvSpPr>
          <p:cNvPr id="11267"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smtClean="0"/>
              <a:t>SEC 3115(c)   REQUIRED   SUBGRANTEE  ACTIVITIES.—An eligible entity receiving funds under section 3114(a) shall use  the  funds—</a:t>
            </a:r>
          </a:p>
          <a:p>
            <a:pPr eaLnBrk="1" hangingPunct="1">
              <a:spcBef>
                <a:spcPct val="0"/>
              </a:spcBef>
            </a:pPr>
            <a:r>
              <a:rPr lang="en-US" smtClean="0"/>
              <a:t>(3) to provide and implement other effective activities and strategies that enhance or supplement language instruction educational programs for English learners which –</a:t>
            </a:r>
          </a:p>
          <a:p>
            <a:pPr eaLnBrk="1" hangingPunct="1">
              <a:spcBef>
                <a:spcPct val="0"/>
              </a:spcBef>
            </a:pPr>
            <a:r>
              <a:rPr lang="en-US" smtClean="0"/>
              <a:t>(A) shall include parent, family, and community engagement activities; and</a:t>
            </a:r>
          </a:p>
          <a:p>
            <a:pPr eaLnBrk="1" hangingPunct="1">
              <a:spcBef>
                <a:spcPct val="0"/>
              </a:spcBef>
            </a:pPr>
            <a:r>
              <a:rPr lang="en-US" smtClean="0"/>
              <a:t>(B) may include strategies that serve to coordinate and align related programs.</a:t>
            </a:r>
          </a:p>
          <a:p>
            <a:pPr eaLnBrk="1" hangingPunct="1">
              <a:spcBef>
                <a:spcPct val="0"/>
              </a:spcBef>
            </a:pPr>
            <a:endParaRPr lang="en-US" smtClean="0"/>
          </a:p>
          <a:p>
            <a:pPr eaLnBrk="1" hangingPunct="1">
              <a:spcBef>
                <a:spcPct val="0"/>
              </a:spcBef>
            </a:pPr>
            <a:endParaRPr lang="en-US" smtClean="0"/>
          </a:p>
        </p:txBody>
      </p:sp>
      <p:sp>
        <p:nvSpPr>
          <p:cNvPr id="7172" name="Footer Placeholder 3"/>
          <p:cNvSpPr>
            <a:spLocks noGrp="1"/>
          </p:cNvSpPr>
          <p:nvPr>
            <p:ph type="ftr" sz="quarter" idx="4"/>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r>
              <a:rPr lang="en-US" smtClean="0"/>
              <a:t>Massachusetts Department of Elementary and Secondary Education</a:t>
            </a:r>
          </a:p>
        </p:txBody>
      </p:sp>
      <p:sp>
        <p:nvSpPr>
          <p:cNvPr id="7173" name="Slide Number Placeholder 4"/>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9882552B-940C-4A47-A3E9-726AAA3EC61F}" type="slidenum">
              <a:rPr lang="en-US" smtClean="0"/>
              <a:pPr fontAlgn="base">
                <a:spcBef>
                  <a:spcPct val="0"/>
                </a:spcBef>
                <a:spcAft>
                  <a:spcPct val="0"/>
                </a:spcAft>
                <a:defRPr/>
              </a:pPr>
              <a:t>4</a:t>
            </a:fld>
            <a:endParaRPr lang="en-US" smtClean="0"/>
          </a:p>
        </p:txBody>
      </p:sp>
    </p:spTree>
  </p:cSld>
  <p:clrMapOvr>
    <a:masterClrMapping/>
  </p:clrMapOvr>
</p:notes>
</file>

<file path=ppt/slideLayouts/_rels/slideLayout1.xml.rels><?xml version="1.0" encoding="UTF-8"?>

<Relationships xmlns="http://schemas.openxmlformats.org/package/2006/relationships">
  <Relationship Id="rId1" Type="http://schemas.openxmlformats.org/officeDocument/2006/relationships/slideMaster" Target="../slideMasters/slideMaster1.xml"/>
  <Relationship Id="rId2" Type="http://schemas.openxmlformats.org/officeDocument/2006/relationships/image" Target="../media/image2.png"/>
  <Relationship Id="rId3" Type="http://schemas.openxmlformats.org/officeDocument/2006/relationships/image" Target="../media/image3.jpeg"/>
</Relationships>

</file>

<file path=ppt/slideLayouts/_rels/slideLayout2.xml.rels><?xml version="1.0" encoding="UTF-8"?>

<Relationships xmlns="http://schemas.openxmlformats.org/package/2006/relationships">
  <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p:cSld name="Title Slide">
    <p:spTree>
      <p:nvGrpSpPr>
        <p:cNvPr id="1" name=""/>
        <p:cNvGrpSpPr/>
        <p:nvPr/>
      </p:nvGrpSpPr>
      <p:grpSpPr>
        <a:xfrm>
          <a:off x="0" y="0"/>
          <a:ext cx="0" cy="0"/>
          <a:chOff x="0" y="0"/>
          <a:chExt cx="0" cy="0"/>
        </a:xfrm>
      </p:grpSpPr>
      <p:pic>
        <p:nvPicPr>
          <p:cNvPr id="4" name="Picture 9" descr="ESE Logo"/>
          <p:cNvPicPr>
            <a:picLocks noChangeAspect="1"/>
          </p:cNvPicPr>
          <p:nvPr/>
        </p:nvPicPr>
        <p:blipFill>
          <a:blip r:embed="rId2" cstate="print">
            <a:lum bright="20000"/>
          </a:blip>
          <a:srcRect r="77994"/>
          <a:stretch>
            <a:fillRect/>
          </a:stretch>
        </p:blipFill>
        <p:spPr bwMode="auto">
          <a:xfrm>
            <a:off x="5867400" y="-381000"/>
            <a:ext cx="3505200" cy="7745413"/>
          </a:xfrm>
          <a:prstGeom prst="rect">
            <a:avLst/>
          </a:prstGeom>
          <a:noFill/>
          <a:ln w="9525">
            <a:noFill/>
            <a:miter lim="800000"/>
            <a:headEnd/>
            <a:tailEnd/>
          </a:ln>
        </p:spPr>
      </p:pic>
      <p:pic>
        <p:nvPicPr>
          <p:cNvPr id="5" name="Picture 2" descr="Massachusetts Department of Elementary and Secondary Education"/>
          <p:cNvPicPr>
            <a:picLocks noChangeAspect="1"/>
          </p:cNvPicPr>
          <p:nvPr userDrawn="1"/>
        </p:nvPicPr>
        <p:blipFill>
          <a:blip r:embed="rId3" cstate="print"/>
          <a:srcRect/>
          <a:stretch>
            <a:fillRect/>
          </a:stretch>
        </p:blipFill>
        <p:spPr bwMode="auto">
          <a:xfrm>
            <a:off x="533400" y="5562600"/>
            <a:ext cx="2714625" cy="647700"/>
          </a:xfrm>
          <a:prstGeom prst="rect">
            <a:avLst/>
          </a:prstGeom>
          <a:noFill/>
          <a:ln w="9525">
            <a:noFill/>
            <a:miter lim="800000"/>
            <a:headEnd/>
            <a:tailEnd/>
          </a:ln>
        </p:spPr>
      </p:pic>
      <p:sp>
        <p:nvSpPr>
          <p:cNvPr id="9" name="Title 1"/>
          <p:cNvSpPr>
            <a:spLocks noGrp="1"/>
          </p:cNvSpPr>
          <p:nvPr>
            <p:ph type="ctrTitle"/>
          </p:nvPr>
        </p:nvSpPr>
        <p:spPr>
          <a:xfrm>
            <a:off x="533400" y="990601"/>
            <a:ext cx="7772400" cy="1905000"/>
          </a:xfrm>
        </p:spPr>
        <p:txBody>
          <a:bodyPr anchor="b"/>
          <a:lstStyle>
            <a:lvl1pPr algn="l">
              <a:defRPr/>
            </a:lvl1pPr>
          </a:lstStyle>
          <a:p>
            <a:r>
              <a:rPr lang="en-US" smtClean="0"/>
              <a:t>Click to edit Master title style</a:t>
            </a:r>
            <a:endParaRPr lang="en-US" dirty="0"/>
          </a:p>
        </p:txBody>
      </p:sp>
      <p:sp>
        <p:nvSpPr>
          <p:cNvPr id="10" name="Subtitle 2"/>
          <p:cNvSpPr>
            <a:spLocks noGrp="1"/>
          </p:cNvSpPr>
          <p:nvPr>
            <p:ph type="subTitle" idx="1"/>
          </p:nvPr>
        </p:nvSpPr>
        <p:spPr>
          <a:xfrm>
            <a:off x="533400" y="2895600"/>
            <a:ext cx="6400800" cy="1066800"/>
          </a:xfrm>
        </p:spPr>
        <p:txBody>
          <a:bodyPr/>
          <a:lstStyle>
            <a:lvl1pPr marL="0" indent="0" algn="l">
              <a:buNone/>
              <a:defRPr>
                <a:solidFill>
                  <a:schemeClr val="tx1">
                    <a:tint val="75000"/>
                  </a:schemeClr>
                </a:solidFill>
                <a:latin typeface="+mn-l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lvl1pPr>
              <a:defRPr>
                <a:latin typeface="+mn-lt"/>
              </a:defRPr>
            </a:lvl1pPr>
            <a:lvl2pPr>
              <a:defRPr>
                <a:latin typeface="+mn-lt"/>
              </a:defRPr>
            </a:lvl2pPr>
            <a:lvl3pPr>
              <a:defRPr>
                <a:latin typeface="+mn-lt"/>
              </a:defRPr>
            </a:lvl3pPr>
            <a:lvl4pPr>
              <a:defRPr>
                <a:latin typeface="+mn-lt"/>
              </a:defRPr>
            </a:lvl4pPr>
            <a:lvl5pPr>
              <a:defRPr>
                <a:latin typeface="+mn-l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Footer Placeholder 4"/>
          <p:cNvSpPr>
            <a:spLocks noGrp="1"/>
          </p:cNvSpPr>
          <p:nvPr>
            <p:ph type="ftr" sz="quarter" idx="10"/>
          </p:nvPr>
        </p:nvSpPr>
        <p:spPr/>
        <p:txBody>
          <a:bodyPr/>
          <a:lstStyle>
            <a:lvl1pPr>
              <a:defRPr/>
            </a:lvl1pPr>
          </a:lstStyle>
          <a:p>
            <a:pPr>
              <a:defRPr/>
            </a:pPr>
            <a:r>
              <a:rPr lang="en-US"/>
              <a:t>Massachusetts Department of Elementary and Secondary Education</a:t>
            </a:r>
          </a:p>
        </p:txBody>
      </p:sp>
      <p:sp>
        <p:nvSpPr>
          <p:cNvPr id="5" name="Slide Number Placeholder 5"/>
          <p:cNvSpPr>
            <a:spLocks noGrp="1"/>
          </p:cNvSpPr>
          <p:nvPr>
            <p:ph type="sldNum" sz="quarter" idx="11"/>
          </p:nvPr>
        </p:nvSpPr>
        <p:spPr/>
        <p:txBody>
          <a:bodyPr/>
          <a:lstStyle>
            <a:lvl1pPr>
              <a:defRPr/>
            </a:lvl1pPr>
          </a:lstStyle>
          <a:p>
            <a:fld id="{5FC57DCC-EBCE-4389-9EF7-DAFD4790630B}" type="slidenum">
              <a:rPr lang="en-US" altLang="en-US"/>
              <a:pPr/>
              <a:t>‹#›</a:t>
            </a:fld>
            <a:endParaRPr lang="en-US" altLang="en-US"/>
          </a:p>
        </p:txBody>
      </p:sp>
    </p:spTree>
  </p:cSld>
  <p:clrMapOvr>
    <a:masterClrMapping/>
  </p:clrMapOvr>
</p:sldLayout>
</file>

<file path=ppt/slideMasters/_rels/slideMaster1.xml.rels><?xml version="1.0" encoding="UTF-8"?>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slideLayout" Target="../slideLayouts/slideLayout2.xml"/>
  <Relationship Id="rId3" Type="http://schemas.openxmlformats.org/officeDocument/2006/relationships/theme" Target="../theme/theme1.xml"/>
  <Relationship Id="rId4" Type="http://schemas.openxmlformats.org/officeDocument/2006/relationships/image" Target="../media/image1.png"/>
</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6" name="Picture 8" descr="ESE_StarLogo_2881_1401_transparent_color.gif"/>
          <p:cNvPicPr>
            <a:picLocks noChangeAspect="1"/>
          </p:cNvPicPr>
          <p:nvPr/>
        </p:nvPicPr>
        <p:blipFill>
          <a:blip r:embed="rId4" cstate="print">
            <a:lum bright="40000"/>
          </a:blip>
          <a:srcRect r="76031"/>
          <a:stretch>
            <a:fillRect/>
          </a:stretch>
        </p:blipFill>
        <p:spPr bwMode="auto">
          <a:xfrm>
            <a:off x="8258175" y="4953000"/>
            <a:ext cx="914400" cy="1905000"/>
          </a:xfrm>
          <a:prstGeom prst="rect">
            <a:avLst/>
          </a:prstGeom>
          <a:noFill/>
          <a:ln w="9525">
            <a:noFill/>
            <a:miter lim="800000"/>
            <a:headEnd/>
            <a:tailEnd/>
          </a:ln>
        </p:spPr>
      </p:pic>
      <p:pic>
        <p:nvPicPr>
          <p:cNvPr id="1027" name="Picture 7" descr="ESE_StarLogo_2881_1401_transparent_color.gif"/>
          <p:cNvPicPr>
            <a:picLocks noChangeAspect="1"/>
          </p:cNvPicPr>
          <p:nvPr/>
        </p:nvPicPr>
        <p:blipFill>
          <a:blip r:embed="rId4" cstate="print">
            <a:lum bright="40000"/>
          </a:blip>
          <a:srcRect r="76031"/>
          <a:stretch>
            <a:fillRect/>
          </a:stretch>
        </p:blipFill>
        <p:spPr bwMode="auto">
          <a:xfrm>
            <a:off x="8258175" y="4953000"/>
            <a:ext cx="914400" cy="1905000"/>
          </a:xfrm>
          <a:prstGeom prst="rect">
            <a:avLst/>
          </a:prstGeom>
          <a:noFill/>
          <a:ln w="9525">
            <a:noFill/>
            <a:miter lim="800000"/>
            <a:headEnd/>
            <a:tailEnd/>
          </a:ln>
        </p:spPr>
      </p:pic>
      <p:pic>
        <p:nvPicPr>
          <p:cNvPr id="1028" name="Picture 6" descr="ESE Logo"/>
          <p:cNvPicPr>
            <a:picLocks noChangeAspect="1"/>
          </p:cNvPicPr>
          <p:nvPr/>
        </p:nvPicPr>
        <p:blipFill>
          <a:blip r:embed="rId4" cstate="print">
            <a:lum bright="40000"/>
          </a:blip>
          <a:srcRect r="76031"/>
          <a:stretch>
            <a:fillRect/>
          </a:stretch>
        </p:blipFill>
        <p:spPr bwMode="auto">
          <a:xfrm>
            <a:off x="8258175" y="4953000"/>
            <a:ext cx="914400" cy="1905000"/>
          </a:xfrm>
          <a:prstGeom prst="rect">
            <a:avLst/>
          </a:prstGeom>
          <a:noFill/>
          <a:ln w="9525">
            <a:noFill/>
            <a:miter lim="800000"/>
            <a:headEnd/>
            <a:tailEnd/>
          </a:ln>
        </p:spPr>
      </p:pic>
      <p:sp>
        <p:nvSpPr>
          <p:cNvPr id="1029" name="Title Placeholder 1"/>
          <p:cNvSpPr>
            <a:spLocks noGrp="1"/>
          </p:cNvSpPr>
          <p:nvPr>
            <p:ph type="title"/>
          </p:nvPr>
        </p:nvSpPr>
        <p:spPr bwMode="auto">
          <a:xfrm>
            <a:off x="609600" y="274638"/>
            <a:ext cx="79248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030" name="Text Placeholder 2"/>
          <p:cNvSpPr>
            <a:spLocks noGrp="1"/>
          </p:cNvSpPr>
          <p:nvPr>
            <p:ph type="body" idx="1"/>
          </p:nvPr>
        </p:nvSpPr>
        <p:spPr bwMode="auto">
          <a:xfrm>
            <a:off x="609600" y="1524000"/>
            <a:ext cx="7924800" cy="46021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4" name="Date Placeholder 3"/>
          <p:cNvSpPr>
            <a:spLocks noGrp="1"/>
          </p:cNvSpPr>
          <p:nvPr>
            <p:ph type="dt" sz="half" idx="2"/>
          </p:nvPr>
        </p:nvSpPr>
        <p:spPr>
          <a:xfrm>
            <a:off x="685800" y="6356350"/>
            <a:ext cx="2133600" cy="365125"/>
          </a:xfrm>
          <a:prstGeom prst="rect">
            <a:avLst/>
          </a:prstGeom>
        </p:spPr>
        <p:txBody>
          <a:bodyPr vert="horz" lIns="91440" tIns="45720" rIns="91440" bIns="45720" rtlCol="0" anchor="ctr"/>
          <a:lstStyle>
            <a:lvl1pPr algn="l" eaLnBrk="1" fontAlgn="auto" hangingPunct="1">
              <a:spcBef>
                <a:spcPts val="0"/>
              </a:spcBef>
              <a:spcAft>
                <a:spcPts val="0"/>
              </a:spcAft>
              <a:defRPr sz="1200">
                <a:solidFill>
                  <a:schemeClr val="tx1">
                    <a:tint val="75000"/>
                  </a:schemeClr>
                </a:solidFill>
                <a:latin typeface="+mn-lt"/>
                <a:cs typeface="+mn-cs"/>
              </a:defRPr>
            </a:lvl1pPr>
          </a:lstStyle>
          <a:p>
            <a:pPr>
              <a:defRPr/>
            </a:pPr>
            <a:fld id="{7BC746F2-EFDF-488C-B42B-7E66AFF06ECE}" type="datetime1">
              <a:rPr lang="en-US"/>
              <a:pPr>
                <a:defRPr/>
              </a:pPr>
              <a:t>6/7/2017</a:t>
            </a:fld>
            <a:endParaRPr lang="en-US" dirty="0"/>
          </a:p>
        </p:txBody>
      </p:sp>
      <p:sp>
        <p:nvSpPr>
          <p:cNvPr id="5" name="Footer Placeholder 4"/>
          <p:cNvSpPr>
            <a:spLocks noGrp="1"/>
          </p:cNvSpPr>
          <p:nvPr>
            <p:ph type="ftr" sz="quarter" idx="3"/>
          </p:nvPr>
        </p:nvSpPr>
        <p:spPr>
          <a:xfrm>
            <a:off x="3124200" y="6356350"/>
            <a:ext cx="5410200" cy="365125"/>
          </a:xfrm>
          <a:prstGeom prst="rect">
            <a:avLst/>
          </a:prstGeom>
        </p:spPr>
        <p:txBody>
          <a:bodyPr vert="horz" lIns="91440" tIns="45720" rIns="91440" bIns="45720" rtlCol="0" anchor="ctr"/>
          <a:lstStyle>
            <a:lvl1pPr algn="r" eaLnBrk="1" fontAlgn="auto" hangingPunct="1">
              <a:spcBef>
                <a:spcPts val="0"/>
              </a:spcBef>
              <a:spcAft>
                <a:spcPts val="0"/>
              </a:spcAft>
              <a:defRPr sz="1200">
                <a:solidFill>
                  <a:schemeClr val="tx1">
                    <a:tint val="75000"/>
                  </a:schemeClr>
                </a:solidFill>
                <a:latin typeface="+mn-lt"/>
                <a:cs typeface="+mn-cs"/>
              </a:defRPr>
            </a:lvl1pPr>
          </a:lstStyle>
          <a:p>
            <a:pPr>
              <a:defRPr/>
            </a:pPr>
            <a:r>
              <a:rPr lang="en-US"/>
              <a:t>Massachusetts Department of Elementary and Secondary Education</a:t>
            </a:r>
            <a:endParaRPr lang="en-US" dirty="0"/>
          </a:p>
        </p:txBody>
      </p:sp>
      <p:sp>
        <p:nvSpPr>
          <p:cNvPr id="6" name="Slide Number Placeholder 5"/>
          <p:cNvSpPr>
            <a:spLocks noGrp="1"/>
          </p:cNvSpPr>
          <p:nvPr>
            <p:ph type="sldNum" sz="quarter" idx="4"/>
          </p:nvPr>
        </p:nvSpPr>
        <p:spPr>
          <a:xfrm>
            <a:off x="8486775" y="5257800"/>
            <a:ext cx="533400" cy="457200"/>
          </a:xfrm>
          <a:prstGeom prst="rect">
            <a:avLst/>
          </a:prstGeom>
        </p:spPr>
        <p:txBody>
          <a:bodyPr vert="horz" wrap="square" lIns="91440" tIns="45720" rIns="91440" bIns="45720" numCol="1" anchor="ctr" anchorCtr="0" compatLnSpc="1">
            <a:prstTxWarp prst="textNoShape">
              <a:avLst/>
            </a:prstTxWarp>
          </a:bodyPr>
          <a:lstStyle>
            <a:lvl1pPr algn="ctr" eaLnBrk="1" hangingPunct="1">
              <a:defRPr sz="1600">
                <a:solidFill>
                  <a:srgbClr val="8A8BA1"/>
                </a:solidFill>
                <a:latin typeface="Calibri" pitchFamily="34" charset="0"/>
              </a:defRPr>
            </a:lvl1pPr>
          </a:lstStyle>
          <a:p>
            <a:fld id="{B9D96AA6-9B01-43FC-8C91-D6F4948424C0}" type="slidenum">
              <a:rPr lang="en-US" altLang="en-US"/>
              <a:pPr/>
              <a:t>‹#›</a:t>
            </a:fld>
            <a:endParaRPr lang="en-US" altLang="en-US"/>
          </a:p>
        </p:txBody>
      </p:sp>
    </p:spTree>
  </p:cSld>
  <p:clrMap bg1="lt1" tx1="dk1" bg2="lt2" tx2="dk2" accent1="accent1" accent2="accent2" accent3="accent3" accent4="accent4" accent5="accent5" accent6="accent6" hlink="hlink" folHlink="folHlink"/>
  <p:sldLayoutIdLst>
    <p:sldLayoutId id="2147483765" r:id="rId1"/>
    <p:sldLayoutId id="2147483766" r:id="rId2"/>
  </p:sldLayoutIdLst>
  <p:hf hdr="0" dt="0"/>
  <p:txStyles>
    <p:titleStyle>
      <a:lvl1pPr algn="l" rtl="0" eaLnBrk="0" fontAlgn="base" hangingPunct="0">
        <a:spcBef>
          <a:spcPct val="0"/>
        </a:spcBef>
        <a:spcAft>
          <a:spcPct val="0"/>
        </a:spcAft>
        <a:defRPr sz="4400" kern="1200">
          <a:solidFill>
            <a:schemeClr val="tx1"/>
          </a:solidFill>
          <a:latin typeface="+mj-lt"/>
          <a:ea typeface="+mj-ea"/>
          <a:cs typeface="+mj-cs"/>
        </a:defRPr>
      </a:lvl1pPr>
      <a:lvl2pPr algn="l" rtl="0" eaLnBrk="0" fontAlgn="base" hangingPunct="0">
        <a:spcBef>
          <a:spcPct val="0"/>
        </a:spcBef>
        <a:spcAft>
          <a:spcPct val="0"/>
        </a:spcAft>
        <a:defRPr sz="4400">
          <a:solidFill>
            <a:schemeClr val="tx1"/>
          </a:solidFill>
          <a:latin typeface="Calibri" pitchFamily="34" charset="0"/>
        </a:defRPr>
      </a:lvl2pPr>
      <a:lvl3pPr algn="l" rtl="0" eaLnBrk="0" fontAlgn="base" hangingPunct="0">
        <a:spcBef>
          <a:spcPct val="0"/>
        </a:spcBef>
        <a:spcAft>
          <a:spcPct val="0"/>
        </a:spcAft>
        <a:defRPr sz="4400">
          <a:solidFill>
            <a:schemeClr val="tx1"/>
          </a:solidFill>
          <a:latin typeface="Calibri" pitchFamily="34" charset="0"/>
        </a:defRPr>
      </a:lvl3pPr>
      <a:lvl4pPr algn="l" rtl="0" eaLnBrk="0" fontAlgn="base" hangingPunct="0">
        <a:spcBef>
          <a:spcPct val="0"/>
        </a:spcBef>
        <a:spcAft>
          <a:spcPct val="0"/>
        </a:spcAft>
        <a:defRPr sz="4400">
          <a:solidFill>
            <a:schemeClr val="tx1"/>
          </a:solidFill>
          <a:latin typeface="Calibri" pitchFamily="34" charset="0"/>
        </a:defRPr>
      </a:lvl4pPr>
      <a:lvl5pPr algn="l" rtl="0" eaLnBrk="0" fontAlgn="base" hangingPunct="0">
        <a:spcBef>
          <a:spcPct val="0"/>
        </a:spcBef>
        <a:spcAft>
          <a:spcPct val="0"/>
        </a:spcAft>
        <a:defRPr sz="4400">
          <a:solidFill>
            <a:schemeClr val="tx1"/>
          </a:solidFill>
          <a:latin typeface="Calibri" pitchFamily="34" charset="0"/>
        </a:defRPr>
      </a:lvl5pPr>
      <a:lvl6pPr marL="457200" algn="l" rtl="0" fontAlgn="base">
        <a:spcBef>
          <a:spcPct val="0"/>
        </a:spcBef>
        <a:spcAft>
          <a:spcPct val="0"/>
        </a:spcAft>
        <a:defRPr sz="4400">
          <a:solidFill>
            <a:schemeClr val="tx1"/>
          </a:solidFill>
          <a:latin typeface="Calibri" pitchFamily="34" charset="0"/>
        </a:defRPr>
      </a:lvl6pPr>
      <a:lvl7pPr marL="914400" algn="l" rtl="0" fontAlgn="base">
        <a:spcBef>
          <a:spcPct val="0"/>
        </a:spcBef>
        <a:spcAft>
          <a:spcPct val="0"/>
        </a:spcAft>
        <a:defRPr sz="4400">
          <a:solidFill>
            <a:schemeClr val="tx1"/>
          </a:solidFill>
          <a:latin typeface="Calibri" pitchFamily="34" charset="0"/>
        </a:defRPr>
      </a:lvl7pPr>
      <a:lvl8pPr marL="1371600" algn="l" rtl="0" fontAlgn="base">
        <a:spcBef>
          <a:spcPct val="0"/>
        </a:spcBef>
        <a:spcAft>
          <a:spcPct val="0"/>
        </a:spcAft>
        <a:defRPr sz="4400">
          <a:solidFill>
            <a:schemeClr val="tx1"/>
          </a:solidFill>
          <a:latin typeface="Calibri" pitchFamily="34" charset="0"/>
        </a:defRPr>
      </a:lvl8pPr>
      <a:lvl9pPr marL="1828800" algn="l"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Clr>
          <a:schemeClr val="accent1"/>
        </a:buClr>
        <a:buFont typeface="Wingdings 2" pitchFamily="18" charset="2"/>
        <a:buChar char=""/>
        <a:defRPr sz="2800" kern="1200">
          <a:solidFill>
            <a:schemeClr val="tx1"/>
          </a:solidFill>
          <a:latin typeface="Tahoma" pitchFamily="34" charset="0"/>
          <a:ea typeface="Tahoma" pitchFamily="34" charset="0"/>
          <a:cs typeface="Tahoma" pitchFamily="34" charset="0"/>
        </a:defRPr>
      </a:lvl1pPr>
      <a:lvl2pPr marL="742950" indent="-285750" algn="l" rtl="0" eaLnBrk="0" fontAlgn="base" hangingPunct="0">
        <a:spcBef>
          <a:spcPct val="20000"/>
        </a:spcBef>
        <a:spcAft>
          <a:spcPct val="0"/>
        </a:spcAft>
        <a:buClr>
          <a:schemeClr val="accent1"/>
        </a:buClr>
        <a:buFont typeface="Wingdings 2" pitchFamily="18" charset="2"/>
        <a:buChar char="ê"/>
        <a:defRPr sz="2400" kern="1200">
          <a:solidFill>
            <a:schemeClr val="tx1"/>
          </a:solidFill>
          <a:latin typeface="Tahoma" pitchFamily="34" charset="0"/>
          <a:ea typeface="Tahoma" pitchFamily="34" charset="0"/>
          <a:cs typeface="Tahoma" pitchFamily="34" charset="0"/>
        </a:defRPr>
      </a:lvl2pPr>
      <a:lvl3pPr marL="1143000" indent="-228600" algn="l" rtl="0" eaLnBrk="0" fontAlgn="base" hangingPunct="0">
        <a:spcBef>
          <a:spcPct val="20000"/>
        </a:spcBef>
        <a:spcAft>
          <a:spcPct val="0"/>
        </a:spcAft>
        <a:buClr>
          <a:schemeClr val="accent1"/>
        </a:buClr>
        <a:buFont typeface="Wingdings 2" pitchFamily="18" charset="2"/>
        <a:buChar char="ê"/>
        <a:defRPr sz="2000" kern="1200">
          <a:solidFill>
            <a:schemeClr val="tx1"/>
          </a:solidFill>
          <a:latin typeface="Tahoma" pitchFamily="34" charset="0"/>
          <a:ea typeface="Tahoma" pitchFamily="34" charset="0"/>
          <a:cs typeface="Tahoma" pitchFamily="34" charset="0"/>
        </a:defRPr>
      </a:lvl3pPr>
      <a:lvl4pPr marL="1600200" indent="-228600" algn="l" rtl="0" eaLnBrk="0" fontAlgn="base" hangingPunct="0">
        <a:spcBef>
          <a:spcPct val="20000"/>
        </a:spcBef>
        <a:spcAft>
          <a:spcPct val="0"/>
        </a:spcAft>
        <a:buClr>
          <a:schemeClr val="accent1"/>
        </a:buClr>
        <a:buFont typeface="Wingdings 2" pitchFamily="18" charset="2"/>
        <a:buChar char="ê"/>
        <a:defRPr sz="2000" kern="1200">
          <a:solidFill>
            <a:schemeClr val="tx1"/>
          </a:solidFill>
          <a:latin typeface="Tahoma" pitchFamily="34" charset="0"/>
          <a:ea typeface="Tahoma" pitchFamily="34" charset="0"/>
          <a:cs typeface="Tahoma" pitchFamily="34" charset="0"/>
        </a:defRPr>
      </a:lvl4pPr>
      <a:lvl5pPr marL="2057400" indent="-228600" algn="l" rtl="0" eaLnBrk="0" fontAlgn="base" hangingPunct="0">
        <a:spcBef>
          <a:spcPct val="20000"/>
        </a:spcBef>
        <a:spcAft>
          <a:spcPct val="0"/>
        </a:spcAft>
        <a:buClr>
          <a:schemeClr val="accent1"/>
        </a:buClr>
        <a:buFont typeface="Wingdings 2" pitchFamily="18" charset="2"/>
        <a:buChar char="ê"/>
        <a:defRPr sz="2000" kern="1200">
          <a:solidFill>
            <a:schemeClr val="tx1"/>
          </a:solidFill>
          <a:latin typeface="Tahoma" pitchFamily="34" charset="0"/>
          <a:ea typeface="Tahoma" pitchFamily="34" charset="0"/>
          <a:cs typeface="Tahoma"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Relationships xmlns="http://schemas.openxmlformats.org/package/2006/relationships">
  <Relationship Id="rId1" Type="http://schemas.openxmlformats.org/officeDocument/2006/relationships/slideLayout" Target="../slideLayouts/slideLayout1.xml"/>
</Relationships>

</file>

<file path=ppt/slides/_rels/slide10.xml.rels><?xml version="1.0" encoding="UTF-8"?>

<Relationships xmlns="http://schemas.openxmlformats.org/package/2006/relationships">
  <Relationship Id="rId1" Type="http://schemas.openxmlformats.org/officeDocument/2006/relationships/slideLayout" Target="../slideLayouts/slideLayout2.xml"/>
  <Relationship Id="rId2" Type="http://schemas.openxmlformats.org/officeDocument/2006/relationships/image" Target="../media/image4.jpeg"/>
</Relationships>

</file>

<file path=ppt/slides/_rels/slide11.xml.rels><?xml version="1.0" encoding="UTF-8"?>

<Relationships xmlns="http://schemas.openxmlformats.org/package/2006/relationships">
  <Relationship Id="rId1" Type="http://schemas.openxmlformats.org/officeDocument/2006/relationships/slideLayout" Target="../slideLayouts/slideLayout2.xml"/>
  <Relationship Id="rId2" Type="http://schemas.openxmlformats.org/officeDocument/2006/relationships/image" Target="../media/image5.jpeg"/>
</Relationships>

</file>

<file path=ppt/slides/_rels/slide12.xml.rels><?xml version="1.0" encoding="UTF-8"?>

<Relationships xmlns="http://schemas.openxmlformats.org/package/2006/relationships">
  <Relationship Id="rId1" Type="http://schemas.openxmlformats.org/officeDocument/2006/relationships/slideLayout" Target="../slideLayouts/slideLayout2.xml"/>
</Relationships>

</file>

<file path=ppt/slides/_rels/slide13.xml.rels><?xml version="1.0" encoding="UTF-8"?>

<Relationships xmlns="http://schemas.openxmlformats.org/package/2006/relationships">
  <Relationship Id="rId1" Type="http://schemas.openxmlformats.org/officeDocument/2006/relationships/slideLayout" Target="../slideLayouts/slideLayout2.xml"/>
</Relationships>

</file>

<file path=ppt/slides/_rels/slide14.xml.rels><?xml version="1.0" encoding="UTF-8"?>

<Relationships xmlns="http://schemas.openxmlformats.org/package/2006/relationships">
  <Relationship Id="rId1" Type="http://schemas.openxmlformats.org/officeDocument/2006/relationships/slideLayout" Target="../slideLayouts/slideLayout2.xml"/>
</Relationships>

</file>

<file path=ppt/slides/_rels/slide15.xml.rels><?xml version="1.0" encoding="UTF-8"?>

<Relationships xmlns="http://schemas.openxmlformats.org/package/2006/relationships">
  <Relationship Id="rId1" Type="http://schemas.openxmlformats.org/officeDocument/2006/relationships/slideLayout" Target="../slideLayouts/slideLayout2.xml"/>
</Relationships>

</file>

<file path=ppt/slides/_rels/slide16.xml.rels><?xml version="1.0" encoding="UTF-8"?>

<Relationships xmlns="http://schemas.openxmlformats.org/package/2006/relationships">
  <Relationship Id="rId1" Type="http://schemas.openxmlformats.org/officeDocument/2006/relationships/slideLayout" Target="../slideLayouts/slideLayout2.xml"/>
</Relationships>

</file>

<file path=ppt/slides/_rels/slide17.xml.rels><?xml version="1.0" encoding="UTF-8"?>

<Relationships xmlns="http://schemas.openxmlformats.org/package/2006/relationships">
  <Relationship Id="rId1" Type="http://schemas.openxmlformats.org/officeDocument/2006/relationships/slideLayout" Target="../slideLayouts/slideLayout2.xml"/>
</Relationships>

</file>

<file path=ppt/slides/_rels/slide18.xml.rels><?xml version="1.0" encoding="UTF-8"?>

<Relationships xmlns="http://schemas.openxmlformats.org/package/2006/relationships">
  <Relationship Id="rId1" Type="http://schemas.openxmlformats.org/officeDocument/2006/relationships/slideLayout" Target="../slideLayouts/slideLayout2.xml"/>
</Relationships>

</file>

<file path=ppt/slides/_rels/slide19.xml.rels><?xml version="1.0" encoding="UTF-8"?>

<Relationships xmlns="http://schemas.openxmlformats.org/package/2006/relationships">
  <Relationship Id="rId1" Type="http://schemas.openxmlformats.org/officeDocument/2006/relationships/slideLayout" Target="../slideLayouts/slideLayout2.xml"/>
</Relationships>

</file>

<file path=ppt/slides/_rels/slide2.xml.rels><?xml version="1.0" encoding="UTF-8"?>

<Relationships xmlns="http://schemas.openxmlformats.org/package/2006/relationships">
  <Relationship Id="rId1" Type="http://schemas.openxmlformats.org/officeDocument/2006/relationships/slideLayout" Target="../slideLayouts/slideLayout2.xml"/>
  <Relationship Id="rId2" Type="http://schemas.openxmlformats.org/officeDocument/2006/relationships/notesSlide" Target="../notesSlides/notesSlide1.xml"/>
</Relationships>

</file>

<file path=ppt/slides/_rels/slide20.xml.rels><?xml version="1.0" encoding="UTF-8"?>

<Relationships xmlns="http://schemas.openxmlformats.org/package/2006/relationships">
  <Relationship Id="rId1" Type="http://schemas.openxmlformats.org/officeDocument/2006/relationships/slideLayout" Target="../slideLayouts/slideLayout2.xml"/>
</Relationships>

</file>

<file path=ppt/slides/_rels/slide21.xml.rels><?xml version="1.0" encoding="UTF-8"?>

<Relationships xmlns="http://schemas.openxmlformats.org/package/2006/relationships">
  <Relationship Id="rId1" Type="http://schemas.openxmlformats.org/officeDocument/2006/relationships/slideLayout" Target="../slideLayouts/slideLayout2.xml"/>
</Relationships>

</file>

<file path=ppt/slides/_rels/slide22.xml.rels><?xml version="1.0" encoding="UTF-8"?>

<Relationships xmlns="http://schemas.openxmlformats.org/package/2006/relationships">
  <Relationship Id="rId1" Type="http://schemas.openxmlformats.org/officeDocument/2006/relationships/slideLayout" Target="../slideLayouts/slideLayout2.xml"/>
  <Relationship Id="rId2" Type="http://schemas.openxmlformats.org/officeDocument/2006/relationships/image" Target="../media/image6.jpeg"/>
</Relationships>

</file>

<file path=ppt/slides/_rels/slide23.xml.rels><?xml version="1.0" encoding="UTF-8"?>

<Relationships xmlns="http://schemas.openxmlformats.org/package/2006/relationships">
  <Relationship Id="rId1" Type="http://schemas.openxmlformats.org/officeDocument/2006/relationships/slideLayout" Target="../slideLayouts/slideLayout2.xml"/>
  <Relationship Id="rId2" Type="http://schemas.openxmlformats.org/officeDocument/2006/relationships/image" Target="../media/image7.jpeg"/>
</Relationships>

</file>

<file path=ppt/slides/_rels/slide24.xml.rels><?xml version="1.0" encoding="UTF-8"?>

<Relationships xmlns="http://schemas.openxmlformats.org/package/2006/relationships">
  <Relationship Id="rId1" Type="http://schemas.openxmlformats.org/officeDocument/2006/relationships/slideLayout" Target="../slideLayouts/slideLayout2.xml"/>
  <Relationship Id="rId2" Type="http://schemas.openxmlformats.org/officeDocument/2006/relationships/image" Target="../media/image8.jpeg"/>
</Relationships>

</file>

<file path=ppt/slides/_rels/slide3.xml.rels><?xml version="1.0" encoding="UTF-8"?>

<Relationships xmlns="http://schemas.openxmlformats.org/package/2006/relationships">
  <Relationship Id="rId1" Type="http://schemas.openxmlformats.org/officeDocument/2006/relationships/slideLayout" Target="../slideLayouts/slideLayout2.xml"/>
  <Relationship Id="rId2" Type="http://schemas.openxmlformats.org/officeDocument/2006/relationships/notesSlide" Target="../notesSlides/notesSlide2.xml"/>
</Relationships>

</file>

<file path=ppt/slides/_rels/slide4.xml.rels><?xml version="1.0" encoding="UTF-8"?>

<Relationships xmlns="http://schemas.openxmlformats.org/package/2006/relationships">
  <Relationship Id="rId1" Type="http://schemas.openxmlformats.org/officeDocument/2006/relationships/slideLayout" Target="../slideLayouts/slideLayout2.xml"/>
  <Relationship Id="rId2" Type="http://schemas.openxmlformats.org/officeDocument/2006/relationships/notesSlide" Target="../notesSlides/notesSlide3.xml"/>
  <Relationship Id="rId3" Type="http://schemas.openxmlformats.org/officeDocument/2006/relationships/hyperlink" TargetMode="External" Target="https://www2.ed.gov/policy/elsec/leg/essa/essatitleiiiguidenglishlearners92016.pdf"/>
</Relationships>

</file>

<file path=ppt/slides/_rels/slide5.xml.rels><?xml version="1.0" encoding="UTF-8"?>

<Relationships xmlns="http://schemas.openxmlformats.org/package/2006/relationships">
  <Relationship Id="rId1" Type="http://schemas.openxmlformats.org/officeDocument/2006/relationships/slideLayout" Target="../slideLayouts/slideLayout1.xml"/>
</Relationships>

</file>

<file path=ppt/slides/_rels/slide6.xml.rels><?xml version="1.0" encoding="UTF-8"?>

<Relationships xmlns="http://schemas.openxmlformats.org/package/2006/relationships">
  <Relationship Id="rId1" Type="http://schemas.openxmlformats.org/officeDocument/2006/relationships/slideLayout" Target="../slideLayouts/slideLayout2.xml"/>
</Relationships>

</file>

<file path=ppt/slides/_rels/slide7.xml.rels><?xml version="1.0" encoding="UTF-8"?>

<Relationships xmlns="http://schemas.openxmlformats.org/package/2006/relationships">
  <Relationship Id="rId1" Type="http://schemas.openxmlformats.org/officeDocument/2006/relationships/slideLayout" Target="../slideLayouts/slideLayout2.xml"/>
</Relationships>

</file>

<file path=ppt/slides/_rels/slide8.xml.rels><?xml version="1.0" encoding="UTF-8"?>

<Relationships xmlns="http://schemas.openxmlformats.org/package/2006/relationships">
  <Relationship Id="rId1" Type="http://schemas.openxmlformats.org/officeDocument/2006/relationships/slideLayout" Target="../slideLayouts/slideLayout2.xml"/>
</Relationships>

</file>

<file path=ppt/slides/_rels/slide9.xml.rels><?xml version="1.0" encoding="UTF-8"?>

<Relationships xmlns="http://schemas.openxmlformats.org/package/2006/relationships">
  <Relationship Id="rId1" Type="http://schemas.openxmlformats.org/officeDocument/2006/relationships/slideLayout" Target="../slideLayouts/slideLayout2.xml"/>
</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5"/>
          <p:cNvSpPr>
            <a:spLocks noGrp="1"/>
          </p:cNvSpPr>
          <p:nvPr>
            <p:ph type="ctrTitle"/>
          </p:nvPr>
        </p:nvSpPr>
        <p:spPr>
          <a:xfrm>
            <a:off x="533400" y="990600"/>
            <a:ext cx="7772400" cy="1905000"/>
          </a:xfrm>
        </p:spPr>
        <p:txBody>
          <a:bodyPr/>
          <a:lstStyle/>
          <a:p>
            <a:pPr eaLnBrk="1" hangingPunct="1"/>
            <a:r>
              <a:rPr lang="en-US" smtClean="0"/>
              <a:t>Family Engagement</a:t>
            </a:r>
          </a:p>
        </p:txBody>
      </p:sp>
      <p:sp>
        <p:nvSpPr>
          <p:cNvPr id="7" name="Subtitle 6"/>
          <p:cNvSpPr>
            <a:spLocks noGrp="1"/>
          </p:cNvSpPr>
          <p:nvPr>
            <p:ph type="subTitle" idx="1"/>
          </p:nvPr>
        </p:nvSpPr>
        <p:spPr/>
        <p:txBody>
          <a:bodyPr rtlCol="0">
            <a:normAutofit/>
          </a:bodyPr>
          <a:lstStyle/>
          <a:p>
            <a:pPr eaLnBrk="1" fontAlgn="auto" hangingPunct="1">
              <a:spcAft>
                <a:spcPts val="0"/>
              </a:spcAft>
              <a:defRPr/>
            </a:pPr>
            <a:r>
              <a:rPr lang="en-US" dirty="0" smtClean="0"/>
              <a:t>Spring Statewide Conference</a:t>
            </a:r>
          </a:p>
          <a:p>
            <a:pPr eaLnBrk="1" fontAlgn="auto" hangingPunct="1">
              <a:spcAft>
                <a:spcPts val="0"/>
              </a:spcAft>
              <a:defRPr/>
            </a:pPr>
            <a:r>
              <a:rPr lang="en-US" dirty="0" smtClean="0"/>
              <a:t>June 5, 2017</a:t>
            </a:r>
            <a:endParaRPr lang="en-US"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le 1"/>
          <p:cNvSpPr>
            <a:spLocks noGrp="1"/>
          </p:cNvSpPr>
          <p:nvPr>
            <p:ph type="title"/>
          </p:nvPr>
        </p:nvSpPr>
        <p:spPr>
          <a:xfrm>
            <a:off x="609600" y="76200"/>
            <a:ext cx="7924800" cy="1143000"/>
          </a:xfrm>
        </p:spPr>
        <p:txBody>
          <a:bodyPr/>
          <a:lstStyle/>
          <a:p>
            <a:r>
              <a:rPr lang="en-US" smtClean="0"/>
              <a:t>Parent Workshop- ages 3 to 8 </a:t>
            </a:r>
          </a:p>
        </p:txBody>
      </p:sp>
      <p:pic>
        <p:nvPicPr>
          <p:cNvPr id="10243" name="Content Placeholder 5" descr="Brochure of a parent workshop series on understanding and managing your child's behavior."/>
          <p:cNvPicPr>
            <a:picLocks noGrp="1" noChangeAspect="1"/>
          </p:cNvPicPr>
          <p:nvPr>
            <p:ph idx="1"/>
          </p:nvPr>
        </p:nvPicPr>
        <p:blipFill>
          <a:blip r:embed="rId2" cstate="print"/>
          <a:srcRect/>
          <a:stretch>
            <a:fillRect/>
          </a:stretch>
        </p:blipFill>
        <p:spPr>
          <a:xfrm>
            <a:off x="1905000" y="1076325"/>
            <a:ext cx="5029200" cy="5324475"/>
          </a:xfrm>
        </p:spPr>
      </p:pic>
      <p:sp>
        <p:nvSpPr>
          <p:cNvPr id="4" name="Footer Placeholder 3"/>
          <p:cNvSpPr>
            <a:spLocks noGrp="1"/>
          </p:cNvSpPr>
          <p:nvPr>
            <p:ph type="ftr" sz="quarter" idx="10"/>
          </p:nvPr>
        </p:nvSpPr>
        <p:spPr/>
        <p:txBody>
          <a:bodyPr/>
          <a:lstStyle/>
          <a:p>
            <a:pPr>
              <a:defRPr/>
            </a:pPr>
            <a:r>
              <a:rPr lang="en-US" smtClean="0"/>
              <a:t>Massachusetts Department of Elementary and Secondary Education</a:t>
            </a:r>
            <a:endParaRPr lang="en-US"/>
          </a:p>
        </p:txBody>
      </p:sp>
      <p:sp>
        <p:nvSpPr>
          <p:cNvPr id="10245" name="Slide Number Placeholder 4"/>
          <p:cNvSpPr>
            <a:spLocks noGrp="1"/>
          </p:cNvSpPr>
          <p:nvPr>
            <p:ph type="sldNum" sz="quarter" idx="11"/>
          </p:nvPr>
        </p:nvSpPr>
        <p:spPr bwMode="auto">
          <a:noFill/>
          <a:ln>
            <a:miter lim="800000"/>
            <a:headEnd/>
            <a:tailEnd/>
          </a:ln>
        </p:spPr>
        <p:txBody>
          <a:bodyPr/>
          <a:lstStyle/>
          <a:p>
            <a:fld id="{20FDCC23-B642-4910-BAAE-F38ADB5330E7}" type="slidenum">
              <a:rPr lang="en-US" altLang="en-US"/>
              <a:pPr/>
              <a:t>10</a:t>
            </a:fld>
            <a:endParaRPr lang="en-US" altLang="en-US"/>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le 1"/>
          <p:cNvSpPr>
            <a:spLocks noGrp="1"/>
          </p:cNvSpPr>
          <p:nvPr>
            <p:ph type="title"/>
          </p:nvPr>
        </p:nvSpPr>
        <p:spPr/>
        <p:txBody>
          <a:bodyPr/>
          <a:lstStyle/>
          <a:p>
            <a:pPr algn="ctr"/>
            <a:r>
              <a:rPr lang="en-US" smtClean="0"/>
              <a:t>Kinship Caregivers Group</a:t>
            </a:r>
          </a:p>
        </p:txBody>
      </p:sp>
      <p:pic>
        <p:nvPicPr>
          <p:cNvPr id="11267" name="Content Placeholder 5" descr="Brochure of the Kinship Caregivers Group, a support group for grandparents who are raising children."/>
          <p:cNvPicPr>
            <a:picLocks noGrp="1" noChangeAspect="1"/>
          </p:cNvPicPr>
          <p:nvPr>
            <p:ph idx="1"/>
          </p:nvPr>
        </p:nvPicPr>
        <p:blipFill>
          <a:blip r:embed="rId2" cstate="print"/>
          <a:srcRect/>
          <a:stretch>
            <a:fillRect/>
          </a:stretch>
        </p:blipFill>
        <p:spPr>
          <a:xfrm>
            <a:off x="1828800" y="1144588"/>
            <a:ext cx="5486400" cy="5521325"/>
          </a:xfrm>
        </p:spPr>
      </p:pic>
      <p:sp>
        <p:nvSpPr>
          <p:cNvPr id="4" name="Footer Placeholder 3"/>
          <p:cNvSpPr>
            <a:spLocks noGrp="1"/>
          </p:cNvSpPr>
          <p:nvPr>
            <p:ph type="ftr" sz="quarter" idx="10"/>
          </p:nvPr>
        </p:nvSpPr>
        <p:spPr/>
        <p:txBody>
          <a:bodyPr/>
          <a:lstStyle/>
          <a:p>
            <a:pPr>
              <a:defRPr/>
            </a:pPr>
            <a:r>
              <a:rPr lang="en-US" smtClean="0"/>
              <a:t>Massachusetts Department of Elementary and Secondary Education</a:t>
            </a:r>
            <a:endParaRPr lang="en-US"/>
          </a:p>
        </p:txBody>
      </p:sp>
      <p:sp>
        <p:nvSpPr>
          <p:cNvPr id="11269" name="Slide Number Placeholder 4"/>
          <p:cNvSpPr>
            <a:spLocks noGrp="1"/>
          </p:cNvSpPr>
          <p:nvPr>
            <p:ph type="sldNum" sz="quarter" idx="11"/>
          </p:nvPr>
        </p:nvSpPr>
        <p:spPr bwMode="auto">
          <a:noFill/>
          <a:ln>
            <a:miter lim="800000"/>
            <a:headEnd/>
            <a:tailEnd/>
          </a:ln>
        </p:spPr>
        <p:txBody>
          <a:bodyPr/>
          <a:lstStyle/>
          <a:p>
            <a:fld id="{BD7F04FF-5F8F-4A43-956B-0C8F45A0EFFF}" type="slidenum">
              <a:rPr lang="en-US" altLang="en-US"/>
              <a:pPr/>
              <a:t>11</a:t>
            </a:fld>
            <a:endParaRPr lang="en-US" altLang="en-US"/>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le 1"/>
          <p:cNvSpPr>
            <a:spLocks noGrp="1"/>
          </p:cNvSpPr>
          <p:nvPr>
            <p:ph type="title"/>
          </p:nvPr>
        </p:nvSpPr>
        <p:spPr/>
        <p:txBody>
          <a:bodyPr/>
          <a:lstStyle/>
          <a:p>
            <a:r>
              <a:rPr lang="en-US" altLang="en-US" smtClean="0"/>
              <a:t>Family Engagement-Transitions</a:t>
            </a:r>
          </a:p>
        </p:txBody>
      </p:sp>
      <p:sp>
        <p:nvSpPr>
          <p:cNvPr id="3" name="Content Placeholder 2"/>
          <p:cNvSpPr>
            <a:spLocks noGrp="1"/>
          </p:cNvSpPr>
          <p:nvPr>
            <p:ph idx="1"/>
          </p:nvPr>
        </p:nvSpPr>
        <p:spPr>
          <a:xfrm>
            <a:off x="609600" y="1219200"/>
            <a:ext cx="7924800" cy="4960938"/>
          </a:xfrm>
        </p:spPr>
        <p:txBody>
          <a:bodyPr/>
          <a:lstStyle/>
          <a:p>
            <a:pPr>
              <a:defRPr/>
            </a:pPr>
            <a:r>
              <a:rPr lang="en-US" dirty="0"/>
              <a:t>A goal for the FRC last year was to develop a Transitions Program for our families and students </a:t>
            </a:r>
            <a:r>
              <a:rPr lang="en-US" dirty="0" smtClean="0"/>
              <a:t>entering into </a:t>
            </a:r>
            <a:r>
              <a:rPr lang="en-US" dirty="0"/>
              <a:t>Kindergarten and First Grade.</a:t>
            </a:r>
          </a:p>
          <a:p>
            <a:pPr lvl="1">
              <a:defRPr/>
            </a:pPr>
            <a:r>
              <a:rPr lang="en-US" dirty="0" smtClean="0"/>
              <a:t>K Summer Social </a:t>
            </a:r>
          </a:p>
          <a:p>
            <a:pPr lvl="1">
              <a:defRPr/>
            </a:pPr>
            <a:r>
              <a:rPr lang="en-US" dirty="0" smtClean="0"/>
              <a:t>Boohoo/Woohoo Breakfast </a:t>
            </a:r>
          </a:p>
          <a:p>
            <a:pPr lvl="1">
              <a:defRPr/>
            </a:pPr>
            <a:r>
              <a:rPr lang="en-US" dirty="0" smtClean="0"/>
              <a:t>Movie Nights for 1</a:t>
            </a:r>
            <a:r>
              <a:rPr lang="en-US" baseline="30000" dirty="0" smtClean="0"/>
              <a:t>st</a:t>
            </a:r>
            <a:r>
              <a:rPr lang="en-US" dirty="0" smtClean="0"/>
              <a:t> Grade Families</a:t>
            </a:r>
          </a:p>
          <a:p>
            <a:pPr lvl="1">
              <a:defRPr/>
            </a:pPr>
            <a:r>
              <a:rPr lang="en-US" dirty="0" smtClean="0"/>
              <a:t>Countdown to K Calendars for Distribution to Class of 2031</a:t>
            </a:r>
          </a:p>
          <a:p>
            <a:pPr lvl="1">
              <a:defRPr/>
            </a:pPr>
            <a:r>
              <a:rPr lang="en-US" dirty="0" smtClean="0"/>
              <a:t>The </a:t>
            </a:r>
            <a:r>
              <a:rPr lang="en-US" dirty="0"/>
              <a:t>FRC collaborated with </a:t>
            </a:r>
            <a:r>
              <a:rPr lang="en-US" dirty="0" smtClean="0"/>
              <a:t>the MECC PTA </a:t>
            </a:r>
            <a:r>
              <a:rPr lang="en-US" dirty="0"/>
              <a:t>CFCE, Middleboro Children’s Library, and Soule Farm Homestead Education Center in the development of </a:t>
            </a:r>
            <a:r>
              <a:rPr lang="en-US" dirty="0" smtClean="0"/>
              <a:t>the above programming</a:t>
            </a:r>
            <a:endParaRPr lang="en-US" dirty="0"/>
          </a:p>
        </p:txBody>
      </p:sp>
      <p:sp>
        <p:nvSpPr>
          <p:cNvPr id="4" name="Footer Placeholder 3"/>
          <p:cNvSpPr>
            <a:spLocks noGrp="1"/>
          </p:cNvSpPr>
          <p:nvPr>
            <p:ph type="ftr" sz="quarter" idx="10"/>
          </p:nvPr>
        </p:nvSpPr>
        <p:spPr/>
        <p:txBody>
          <a:bodyPr/>
          <a:lstStyle/>
          <a:p>
            <a:pPr>
              <a:defRPr/>
            </a:pPr>
            <a:r>
              <a:rPr lang="en-US" smtClean="0"/>
              <a:t>Massachusetts Department of Elementary and Secondary Education</a:t>
            </a:r>
            <a:endParaRPr lang="en-US"/>
          </a:p>
        </p:txBody>
      </p:sp>
      <p:sp>
        <p:nvSpPr>
          <p:cNvPr id="12293" name="Slide Number Placeholder 4"/>
          <p:cNvSpPr>
            <a:spLocks noGrp="1"/>
          </p:cNvSpPr>
          <p:nvPr>
            <p:ph type="sldNum" sz="quarter" idx="11"/>
          </p:nvPr>
        </p:nvSpPr>
        <p:spPr bwMode="auto">
          <a:noFill/>
          <a:ln>
            <a:miter lim="800000"/>
            <a:headEnd/>
            <a:tailEnd/>
          </a:ln>
        </p:spPr>
        <p:txBody>
          <a:bodyPr/>
          <a:lstStyle/>
          <a:p>
            <a:fld id="{F2438558-7003-4F48-B613-49B567ECF38A}" type="slidenum">
              <a:rPr lang="en-US" altLang="en-US"/>
              <a:pPr/>
              <a:t>12</a:t>
            </a:fld>
            <a:endParaRPr lang="en-US" altLang="en-US"/>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p:cNvSpPr>
            <a:spLocks noGrp="1"/>
          </p:cNvSpPr>
          <p:nvPr>
            <p:ph type="title"/>
          </p:nvPr>
        </p:nvSpPr>
        <p:spPr/>
        <p:txBody>
          <a:bodyPr/>
          <a:lstStyle/>
          <a:p>
            <a:r>
              <a:rPr lang="en-US" altLang="en-US" smtClean="0"/>
              <a:t>Family Programming-</a:t>
            </a:r>
            <a:br>
              <a:rPr lang="en-US" altLang="en-US" smtClean="0"/>
            </a:br>
            <a:r>
              <a:rPr lang="en-US" altLang="en-US" smtClean="0"/>
              <a:t>McLean Funded</a:t>
            </a:r>
          </a:p>
        </p:txBody>
      </p:sp>
      <p:sp>
        <p:nvSpPr>
          <p:cNvPr id="3" name="Content Placeholder 2"/>
          <p:cNvSpPr>
            <a:spLocks noGrp="1"/>
          </p:cNvSpPr>
          <p:nvPr>
            <p:ph idx="1"/>
          </p:nvPr>
        </p:nvSpPr>
        <p:spPr/>
        <p:txBody>
          <a:bodyPr/>
          <a:lstStyle/>
          <a:p>
            <a:pPr>
              <a:defRPr/>
            </a:pPr>
            <a:r>
              <a:rPr lang="en-US" dirty="0" smtClean="0"/>
              <a:t>In collaboration with the Council on Aging in Middleboro, Grandparents and Kinship Caregivers are offered a Support Group; held on Monday evenings including dinner and child care</a:t>
            </a:r>
          </a:p>
          <a:p>
            <a:pPr>
              <a:defRPr/>
            </a:pPr>
            <a:r>
              <a:rPr lang="en-US" dirty="0" smtClean="0"/>
              <a:t>Understanding and Managing Your Child’s Behavior, a Program developed for Caregivers of children ages 3 to 8 who are behaviorally challenging– A 5 Part Workshop with dinner and child care- Presented by Kelly Rodriguez of Early Education Consultation</a:t>
            </a:r>
          </a:p>
          <a:p>
            <a:pPr>
              <a:defRPr/>
            </a:pPr>
            <a:endParaRPr lang="en-US" dirty="0"/>
          </a:p>
        </p:txBody>
      </p:sp>
      <p:sp>
        <p:nvSpPr>
          <p:cNvPr id="4" name="Footer Placeholder 3"/>
          <p:cNvSpPr>
            <a:spLocks noGrp="1"/>
          </p:cNvSpPr>
          <p:nvPr>
            <p:ph type="ftr" sz="quarter" idx="10"/>
          </p:nvPr>
        </p:nvSpPr>
        <p:spPr/>
        <p:txBody>
          <a:bodyPr/>
          <a:lstStyle/>
          <a:p>
            <a:pPr>
              <a:defRPr/>
            </a:pPr>
            <a:r>
              <a:rPr lang="en-US" smtClean="0"/>
              <a:t>Massachusetts Department of Elementary and Secondary Education</a:t>
            </a:r>
            <a:endParaRPr lang="en-US"/>
          </a:p>
        </p:txBody>
      </p:sp>
      <p:sp>
        <p:nvSpPr>
          <p:cNvPr id="14341" name="Slide Number Placeholder 4"/>
          <p:cNvSpPr>
            <a:spLocks noGrp="1"/>
          </p:cNvSpPr>
          <p:nvPr>
            <p:ph type="sldNum" sz="quarter" idx="11"/>
          </p:nvPr>
        </p:nvSpPr>
        <p:spPr bwMode="auto">
          <a:noFill/>
          <a:ln>
            <a:miter lim="800000"/>
            <a:headEnd/>
            <a:tailEnd/>
          </a:ln>
        </p:spPr>
        <p:txBody>
          <a:bodyPr/>
          <a:lstStyle/>
          <a:p>
            <a:fld id="{3CB3A8EA-1D35-405A-923D-9BB6DCFD9DDA}" type="slidenum">
              <a:rPr lang="en-US" altLang="en-US"/>
              <a:pPr/>
              <a:t>13</a:t>
            </a:fld>
            <a:endParaRPr lang="en-US" altLang="en-US"/>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1"/>
          <p:cNvSpPr>
            <a:spLocks noGrp="1"/>
          </p:cNvSpPr>
          <p:nvPr>
            <p:ph type="title"/>
          </p:nvPr>
        </p:nvSpPr>
        <p:spPr/>
        <p:txBody>
          <a:bodyPr/>
          <a:lstStyle/>
          <a:p>
            <a:r>
              <a:rPr lang="en-US" smtClean="0"/>
              <a:t>Families Reached by FRC</a:t>
            </a:r>
          </a:p>
        </p:txBody>
      </p:sp>
      <p:sp>
        <p:nvSpPr>
          <p:cNvPr id="3" name="Content Placeholder 2"/>
          <p:cNvSpPr>
            <a:spLocks noGrp="1"/>
          </p:cNvSpPr>
          <p:nvPr>
            <p:ph idx="1"/>
          </p:nvPr>
        </p:nvSpPr>
        <p:spPr/>
        <p:txBody>
          <a:bodyPr/>
          <a:lstStyle/>
          <a:p>
            <a:pPr>
              <a:defRPr/>
            </a:pPr>
            <a:endParaRPr lang="en-US" dirty="0" smtClean="0"/>
          </a:p>
          <a:p>
            <a:pPr>
              <a:defRPr/>
            </a:pPr>
            <a:r>
              <a:rPr lang="en-US" dirty="0" smtClean="0"/>
              <a:t>2015-2016</a:t>
            </a:r>
          </a:p>
          <a:p>
            <a:pPr lvl="1">
              <a:defRPr/>
            </a:pPr>
            <a:r>
              <a:rPr lang="en-US" dirty="0" smtClean="0"/>
              <a:t>85 Families Served</a:t>
            </a:r>
          </a:p>
          <a:p>
            <a:pPr lvl="1">
              <a:defRPr/>
            </a:pPr>
            <a:r>
              <a:rPr lang="en-US" dirty="0" smtClean="0"/>
              <a:t>Plus 65 Families attended K Summer Social</a:t>
            </a:r>
            <a:endParaRPr lang="en-US" dirty="0"/>
          </a:p>
          <a:p>
            <a:pPr marL="0" indent="0">
              <a:buFont typeface="Wingdings 2" pitchFamily="18" charset="2"/>
              <a:buNone/>
              <a:defRPr/>
            </a:pPr>
            <a:endParaRPr lang="en-US" dirty="0"/>
          </a:p>
          <a:p>
            <a:pPr>
              <a:defRPr/>
            </a:pPr>
            <a:r>
              <a:rPr lang="en-US" dirty="0" smtClean="0"/>
              <a:t>2016-2017</a:t>
            </a:r>
          </a:p>
          <a:p>
            <a:pPr lvl="1">
              <a:defRPr/>
            </a:pPr>
            <a:r>
              <a:rPr lang="en-US" dirty="0" smtClean="0"/>
              <a:t>______ Families Served</a:t>
            </a:r>
            <a:endParaRPr lang="en-US" dirty="0"/>
          </a:p>
          <a:p>
            <a:pPr marL="457200" lvl="1" indent="0">
              <a:buFont typeface="Wingdings 2" pitchFamily="18" charset="2"/>
              <a:buNone/>
              <a:defRPr/>
            </a:pPr>
            <a:endParaRPr lang="en-US" dirty="0" smtClean="0"/>
          </a:p>
        </p:txBody>
      </p:sp>
      <p:sp>
        <p:nvSpPr>
          <p:cNvPr id="4" name="Footer Placeholder 3"/>
          <p:cNvSpPr>
            <a:spLocks noGrp="1"/>
          </p:cNvSpPr>
          <p:nvPr>
            <p:ph type="ftr" sz="quarter" idx="10"/>
          </p:nvPr>
        </p:nvSpPr>
        <p:spPr/>
        <p:txBody>
          <a:bodyPr/>
          <a:lstStyle/>
          <a:p>
            <a:pPr>
              <a:defRPr/>
            </a:pPr>
            <a:r>
              <a:rPr lang="en-US" smtClean="0"/>
              <a:t>Massachusetts Department of Elementary and Secondary Education</a:t>
            </a:r>
            <a:endParaRPr lang="en-US"/>
          </a:p>
        </p:txBody>
      </p:sp>
      <p:sp>
        <p:nvSpPr>
          <p:cNvPr id="15365" name="Slide Number Placeholder 4"/>
          <p:cNvSpPr>
            <a:spLocks noGrp="1"/>
          </p:cNvSpPr>
          <p:nvPr>
            <p:ph type="sldNum" sz="quarter" idx="11"/>
          </p:nvPr>
        </p:nvSpPr>
        <p:spPr bwMode="auto">
          <a:noFill/>
          <a:ln>
            <a:miter lim="800000"/>
            <a:headEnd/>
            <a:tailEnd/>
          </a:ln>
        </p:spPr>
        <p:txBody>
          <a:bodyPr/>
          <a:lstStyle/>
          <a:p>
            <a:fld id="{B1A87539-7BED-43FF-8D58-C17BDD2FAFFA}" type="slidenum">
              <a:rPr lang="en-US" altLang="en-US"/>
              <a:pPr/>
              <a:t>14</a:t>
            </a:fld>
            <a:endParaRPr lang="en-US" altLang="en-US"/>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1"/>
          <p:cNvSpPr>
            <a:spLocks noGrp="1"/>
          </p:cNvSpPr>
          <p:nvPr>
            <p:ph type="title"/>
          </p:nvPr>
        </p:nvSpPr>
        <p:spPr/>
        <p:txBody>
          <a:bodyPr/>
          <a:lstStyle/>
          <a:p>
            <a:pPr eaLnBrk="1" hangingPunct="1"/>
            <a:r>
              <a:rPr lang="en-US" altLang="en-US" smtClean="0"/>
              <a:t>Primary Areas of Support</a:t>
            </a:r>
          </a:p>
        </p:txBody>
      </p:sp>
      <p:sp>
        <p:nvSpPr>
          <p:cNvPr id="3" name="Content Placeholder 2"/>
          <p:cNvSpPr>
            <a:spLocks noGrp="1"/>
          </p:cNvSpPr>
          <p:nvPr>
            <p:ph idx="1"/>
          </p:nvPr>
        </p:nvSpPr>
        <p:spPr/>
        <p:txBody>
          <a:bodyPr rtlCol="0">
            <a:normAutofit/>
          </a:bodyPr>
          <a:lstStyle/>
          <a:p>
            <a:pPr eaLnBrk="1" fontAlgn="auto" hangingPunct="1">
              <a:spcAft>
                <a:spcPts val="0"/>
              </a:spcAft>
              <a:defRPr/>
            </a:pPr>
            <a:endParaRPr lang="en-US" dirty="0" smtClean="0"/>
          </a:p>
          <a:p>
            <a:pPr eaLnBrk="1" fontAlgn="auto" hangingPunct="1">
              <a:spcAft>
                <a:spcPts val="0"/>
              </a:spcAft>
              <a:defRPr/>
            </a:pPr>
            <a:r>
              <a:rPr lang="en-US" dirty="0" smtClean="0"/>
              <a:t>Nutrition</a:t>
            </a:r>
          </a:p>
          <a:p>
            <a:pPr eaLnBrk="1" fontAlgn="auto" hangingPunct="1">
              <a:spcAft>
                <a:spcPts val="0"/>
              </a:spcAft>
              <a:defRPr/>
            </a:pPr>
            <a:r>
              <a:rPr lang="en-US" dirty="0" smtClean="0"/>
              <a:t>Housing &amp; Utilities</a:t>
            </a:r>
          </a:p>
          <a:p>
            <a:pPr eaLnBrk="1" fontAlgn="auto" hangingPunct="1">
              <a:spcAft>
                <a:spcPts val="0"/>
              </a:spcAft>
              <a:defRPr/>
            </a:pPr>
            <a:r>
              <a:rPr lang="en-US" dirty="0" smtClean="0"/>
              <a:t>Clothing &amp; Winter Coats</a:t>
            </a:r>
          </a:p>
          <a:p>
            <a:pPr eaLnBrk="1" fontAlgn="auto" hangingPunct="1">
              <a:spcAft>
                <a:spcPts val="0"/>
              </a:spcAft>
              <a:defRPr/>
            </a:pPr>
            <a:r>
              <a:rPr lang="en-US" dirty="0" smtClean="0"/>
              <a:t>Child Care and Employment</a:t>
            </a:r>
          </a:p>
          <a:p>
            <a:pPr eaLnBrk="1" fontAlgn="auto" hangingPunct="1">
              <a:spcAft>
                <a:spcPts val="0"/>
              </a:spcAft>
              <a:defRPr/>
            </a:pPr>
            <a:r>
              <a:rPr lang="en-US" dirty="0" smtClean="0"/>
              <a:t>Emotional and Behavioral Health</a:t>
            </a:r>
          </a:p>
          <a:p>
            <a:pPr eaLnBrk="1" fontAlgn="auto" hangingPunct="1">
              <a:spcAft>
                <a:spcPts val="0"/>
              </a:spcAft>
              <a:defRPr/>
            </a:pPr>
            <a:r>
              <a:rPr lang="en-US" dirty="0" smtClean="0"/>
              <a:t>Healthcare- Access to Insurance (</a:t>
            </a:r>
            <a:r>
              <a:rPr lang="en-US" dirty="0" err="1" smtClean="0"/>
              <a:t>Masshealth</a:t>
            </a:r>
            <a:r>
              <a:rPr lang="en-US" dirty="0" smtClean="0"/>
              <a:t>)</a:t>
            </a:r>
          </a:p>
          <a:p>
            <a:pPr marL="457200" lvl="1" indent="0" eaLnBrk="1" fontAlgn="auto" hangingPunct="1">
              <a:spcAft>
                <a:spcPts val="0"/>
              </a:spcAft>
              <a:buFont typeface="Wingdings 2" pitchFamily="18" charset="2"/>
              <a:buNone/>
              <a:defRPr/>
            </a:pPr>
            <a:endParaRPr lang="en-US" dirty="0" smtClean="0"/>
          </a:p>
        </p:txBody>
      </p:sp>
      <p:sp>
        <p:nvSpPr>
          <p:cNvPr id="4" name="Footer Placeholder 3"/>
          <p:cNvSpPr>
            <a:spLocks noGrp="1"/>
          </p:cNvSpPr>
          <p:nvPr>
            <p:ph type="ftr" sz="quarter" idx="10"/>
          </p:nvPr>
        </p:nvSpPr>
        <p:spPr/>
        <p:txBody>
          <a:bodyPr/>
          <a:lstStyle/>
          <a:p>
            <a:pPr>
              <a:defRPr/>
            </a:pPr>
            <a:r>
              <a:rPr lang="en-US"/>
              <a:t>Massachusetts Department of Elementary and Secondary Education</a:t>
            </a:r>
          </a:p>
        </p:txBody>
      </p:sp>
      <p:sp>
        <p:nvSpPr>
          <p:cNvPr id="16389" name="Slide Number Placeholder 4"/>
          <p:cNvSpPr>
            <a:spLocks noGrp="1"/>
          </p:cNvSpPr>
          <p:nvPr>
            <p:ph type="sldNum" sz="quarter" idx="11"/>
          </p:nvPr>
        </p:nvSpPr>
        <p:spPr bwMode="auto">
          <a:noFill/>
          <a:ln>
            <a:miter lim="800000"/>
            <a:headEnd/>
            <a:tailEnd/>
          </a:ln>
        </p:spPr>
        <p:txBody>
          <a:bodyPr/>
          <a:lstStyle/>
          <a:p>
            <a:fld id="{082411AB-C1AF-41AE-9A62-8644156D2DC5}" type="slidenum">
              <a:rPr lang="en-US" altLang="en-US"/>
              <a:pPr/>
              <a:t>15</a:t>
            </a:fld>
            <a:endParaRPr lang="en-US" altLang="en-US"/>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1"/>
          <p:cNvSpPr>
            <a:spLocks noGrp="1"/>
          </p:cNvSpPr>
          <p:nvPr>
            <p:ph type="title"/>
          </p:nvPr>
        </p:nvSpPr>
        <p:spPr/>
        <p:txBody>
          <a:bodyPr/>
          <a:lstStyle/>
          <a:p>
            <a:r>
              <a:rPr lang="en-US" altLang="en-US" smtClean="0"/>
              <a:t>Nutrition</a:t>
            </a:r>
          </a:p>
        </p:txBody>
      </p:sp>
      <p:sp>
        <p:nvSpPr>
          <p:cNvPr id="3" name="Content Placeholder 2"/>
          <p:cNvSpPr>
            <a:spLocks noGrp="1"/>
          </p:cNvSpPr>
          <p:nvPr>
            <p:ph idx="1"/>
          </p:nvPr>
        </p:nvSpPr>
        <p:spPr/>
        <p:txBody>
          <a:bodyPr/>
          <a:lstStyle/>
          <a:p>
            <a:pPr>
              <a:defRPr/>
            </a:pPr>
            <a:r>
              <a:rPr lang="en-US" dirty="0"/>
              <a:t>Families experiencing food insecurity can access resources through the </a:t>
            </a:r>
            <a:r>
              <a:rPr lang="en-US" dirty="0" smtClean="0"/>
              <a:t>FRC</a:t>
            </a:r>
          </a:p>
          <a:p>
            <a:pPr lvl="1">
              <a:defRPr/>
            </a:pPr>
            <a:r>
              <a:rPr lang="en-US" dirty="0" smtClean="0"/>
              <a:t>Referrals to local food pantries </a:t>
            </a:r>
          </a:p>
          <a:p>
            <a:pPr lvl="1">
              <a:defRPr/>
            </a:pPr>
            <a:r>
              <a:rPr lang="en-US" dirty="0" smtClean="0"/>
              <a:t>Sharing of DTA information </a:t>
            </a:r>
          </a:p>
          <a:p>
            <a:pPr lvl="1">
              <a:defRPr/>
            </a:pPr>
            <a:r>
              <a:rPr lang="en-US" dirty="0" smtClean="0"/>
              <a:t>Sharing of Application for Food Service Program</a:t>
            </a:r>
          </a:p>
          <a:p>
            <a:pPr>
              <a:defRPr/>
            </a:pPr>
            <a:r>
              <a:rPr lang="en-US" dirty="0" smtClean="0"/>
              <a:t>The </a:t>
            </a:r>
            <a:r>
              <a:rPr lang="en-US" dirty="0"/>
              <a:t>FRC is began the snack support program during the current school year and at this time sends home 600 snacks a month to 30 children.</a:t>
            </a:r>
          </a:p>
          <a:p>
            <a:pPr>
              <a:defRPr/>
            </a:pPr>
            <a:r>
              <a:rPr lang="en-US" dirty="0" smtClean="0"/>
              <a:t>Currently planning a Summer Eating Program and Resource Guide</a:t>
            </a:r>
            <a:endParaRPr lang="en-US" dirty="0"/>
          </a:p>
        </p:txBody>
      </p:sp>
      <p:sp>
        <p:nvSpPr>
          <p:cNvPr id="4" name="Footer Placeholder 3"/>
          <p:cNvSpPr>
            <a:spLocks noGrp="1"/>
          </p:cNvSpPr>
          <p:nvPr>
            <p:ph type="ftr" sz="quarter" idx="10"/>
          </p:nvPr>
        </p:nvSpPr>
        <p:spPr/>
        <p:txBody>
          <a:bodyPr/>
          <a:lstStyle/>
          <a:p>
            <a:pPr>
              <a:defRPr/>
            </a:pPr>
            <a:r>
              <a:rPr lang="en-US" smtClean="0"/>
              <a:t>Massachusetts Department of Elementary and Secondary Education</a:t>
            </a:r>
            <a:endParaRPr lang="en-US"/>
          </a:p>
        </p:txBody>
      </p:sp>
      <p:sp>
        <p:nvSpPr>
          <p:cNvPr id="17413" name="Slide Number Placeholder 4"/>
          <p:cNvSpPr>
            <a:spLocks noGrp="1"/>
          </p:cNvSpPr>
          <p:nvPr>
            <p:ph type="sldNum" sz="quarter" idx="11"/>
          </p:nvPr>
        </p:nvSpPr>
        <p:spPr bwMode="auto">
          <a:noFill/>
          <a:ln>
            <a:miter lim="800000"/>
            <a:headEnd/>
            <a:tailEnd/>
          </a:ln>
        </p:spPr>
        <p:txBody>
          <a:bodyPr/>
          <a:lstStyle/>
          <a:p>
            <a:fld id="{3FAE1CC4-E4D4-4107-A2EB-01CE7B07A35B}" type="slidenum">
              <a:rPr lang="en-US" altLang="en-US"/>
              <a:pPr/>
              <a:t>16</a:t>
            </a:fld>
            <a:endParaRPr lang="en-US" altLang="en-US"/>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le 1"/>
          <p:cNvSpPr>
            <a:spLocks noGrp="1"/>
          </p:cNvSpPr>
          <p:nvPr>
            <p:ph type="title"/>
          </p:nvPr>
        </p:nvSpPr>
        <p:spPr/>
        <p:txBody>
          <a:bodyPr/>
          <a:lstStyle/>
          <a:p>
            <a:r>
              <a:rPr lang="en-US" altLang="en-US" smtClean="0"/>
              <a:t>Housing &amp; Utilities</a:t>
            </a:r>
          </a:p>
        </p:txBody>
      </p:sp>
      <p:sp>
        <p:nvSpPr>
          <p:cNvPr id="3" name="Content Placeholder 2"/>
          <p:cNvSpPr>
            <a:spLocks noGrp="1"/>
          </p:cNvSpPr>
          <p:nvPr>
            <p:ph idx="1"/>
          </p:nvPr>
        </p:nvSpPr>
        <p:spPr/>
        <p:txBody>
          <a:bodyPr/>
          <a:lstStyle/>
          <a:p>
            <a:pPr>
              <a:defRPr/>
            </a:pPr>
            <a:r>
              <a:rPr lang="en-US" dirty="0"/>
              <a:t>The FRC can refer families </a:t>
            </a:r>
            <a:r>
              <a:rPr lang="en-US" dirty="0" smtClean="0"/>
              <a:t>to Housing </a:t>
            </a:r>
            <a:r>
              <a:rPr lang="en-US" dirty="0"/>
              <a:t>Solutions </a:t>
            </a:r>
            <a:r>
              <a:rPr lang="en-US" dirty="0" smtClean="0"/>
              <a:t>for Homelessness Prevention Programs.</a:t>
            </a:r>
            <a:endParaRPr lang="en-US" dirty="0"/>
          </a:p>
          <a:p>
            <a:pPr>
              <a:defRPr/>
            </a:pPr>
            <a:r>
              <a:rPr lang="en-US" dirty="0"/>
              <a:t>The FRC </a:t>
            </a:r>
            <a:r>
              <a:rPr lang="en-US" dirty="0" smtClean="0"/>
              <a:t>will collaborate with community partners for support in paying utility bills.</a:t>
            </a:r>
            <a:endParaRPr lang="en-US" dirty="0"/>
          </a:p>
          <a:p>
            <a:pPr>
              <a:defRPr/>
            </a:pPr>
            <a:r>
              <a:rPr lang="en-US" dirty="0"/>
              <a:t>The FRC will work with local resources to support a family who finds themselves in an emergency homeless situation.  </a:t>
            </a:r>
            <a:endParaRPr lang="en-US" dirty="0" smtClean="0"/>
          </a:p>
          <a:p>
            <a:pPr>
              <a:defRPr/>
            </a:pPr>
            <a:r>
              <a:rPr lang="en-US" dirty="0" smtClean="0"/>
              <a:t>The FRC will help families apply and interview for housing as well as connect with Housing Authority.</a:t>
            </a:r>
            <a:endParaRPr lang="en-US" dirty="0"/>
          </a:p>
        </p:txBody>
      </p:sp>
      <p:sp>
        <p:nvSpPr>
          <p:cNvPr id="4" name="Footer Placeholder 3"/>
          <p:cNvSpPr>
            <a:spLocks noGrp="1"/>
          </p:cNvSpPr>
          <p:nvPr>
            <p:ph type="ftr" sz="quarter" idx="10"/>
          </p:nvPr>
        </p:nvSpPr>
        <p:spPr/>
        <p:txBody>
          <a:bodyPr/>
          <a:lstStyle/>
          <a:p>
            <a:pPr>
              <a:defRPr/>
            </a:pPr>
            <a:r>
              <a:rPr lang="en-US" smtClean="0"/>
              <a:t>Massachusetts Department of Elementary and Secondary Education</a:t>
            </a:r>
            <a:endParaRPr lang="en-US"/>
          </a:p>
        </p:txBody>
      </p:sp>
      <p:sp>
        <p:nvSpPr>
          <p:cNvPr id="18437" name="Slide Number Placeholder 4"/>
          <p:cNvSpPr>
            <a:spLocks noGrp="1"/>
          </p:cNvSpPr>
          <p:nvPr>
            <p:ph type="sldNum" sz="quarter" idx="11"/>
          </p:nvPr>
        </p:nvSpPr>
        <p:spPr bwMode="auto">
          <a:noFill/>
          <a:ln>
            <a:miter lim="800000"/>
            <a:headEnd/>
            <a:tailEnd/>
          </a:ln>
        </p:spPr>
        <p:txBody>
          <a:bodyPr/>
          <a:lstStyle/>
          <a:p>
            <a:fld id="{7D04392F-A732-444D-A878-42F96D26C340}" type="slidenum">
              <a:rPr lang="en-US" altLang="en-US"/>
              <a:pPr/>
              <a:t>17</a:t>
            </a:fld>
            <a:endParaRPr lang="en-US" altLang="en-US"/>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le 1"/>
          <p:cNvSpPr>
            <a:spLocks noGrp="1"/>
          </p:cNvSpPr>
          <p:nvPr>
            <p:ph type="title"/>
          </p:nvPr>
        </p:nvSpPr>
        <p:spPr/>
        <p:txBody>
          <a:bodyPr/>
          <a:lstStyle/>
          <a:p>
            <a:r>
              <a:rPr lang="en-US" altLang="en-US" smtClean="0"/>
              <a:t>Emotional and Behavioral Health</a:t>
            </a:r>
          </a:p>
        </p:txBody>
      </p:sp>
      <p:sp>
        <p:nvSpPr>
          <p:cNvPr id="3" name="Content Placeholder 2"/>
          <p:cNvSpPr>
            <a:spLocks noGrp="1"/>
          </p:cNvSpPr>
          <p:nvPr>
            <p:ph idx="1"/>
          </p:nvPr>
        </p:nvSpPr>
        <p:spPr/>
        <p:txBody>
          <a:bodyPr/>
          <a:lstStyle/>
          <a:p>
            <a:pPr lvl="1">
              <a:defRPr/>
            </a:pPr>
            <a:r>
              <a:rPr lang="en-US" dirty="0"/>
              <a:t>Families seeking support in accessing Emotional and Behavioral Health Services and Resources can start the process at the Resource Center.  </a:t>
            </a:r>
            <a:r>
              <a:rPr lang="en-US" dirty="0" smtClean="0"/>
              <a:t>This continued to be a </a:t>
            </a:r>
            <a:r>
              <a:rPr lang="en-US" dirty="0"/>
              <a:t>challenging area for the FRC to help </a:t>
            </a:r>
            <a:r>
              <a:rPr lang="en-US" dirty="0" smtClean="0"/>
              <a:t>with entering into the 2</a:t>
            </a:r>
            <a:r>
              <a:rPr lang="en-US" baseline="30000" dirty="0" smtClean="0"/>
              <a:t>nd</a:t>
            </a:r>
            <a:r>
              <a:rPr lang="en-US" dirty="0" smtClean="0"/>
              <a:t> year in the district</a:t>
            </a:r>
          </a:p>
          <a:p>
            <a:pPr lvl="1">
              <a:defRPr/>
            </a:pPr>
            <a:r>
              <a:rPr lang="en-US" dirty="0" smtClean="0"/>
              <a:t> </a:t>
            </a:r>
            <a:r>
              <a:rPr lang="en-US" dirty="0"/>
              <a:t> </a:t>
            </a:r>
            <a:r>
              <a:rPr lang="en-US" dirty="0" smtClean="0"/>
              <a:t>A goal the FRC set was to obtain a Care Coordination Service that goes a bit further than calling the back of the insurance card.</a:t>
            </a:r>
          </a:p>
          <a:p>
            <a:pPr lvl="1">
              <a:defRPr/>
            </a:pPr>
            <a:r>
              <a:rPr lang="en-US" dirty="0" smtClean="0"/>
              <a:t>The FRC applied for a grant from McLean and obtained funding to provide the 23,116 Middleborough residents with INTERFACE</a:t>
            </a:r>
          </a:p>
        </p:txBody>
      </p:sp>
      <p:sp>
        <p:nvSpPr>
          <p:cNvPr id="4" name="Footer Placeholder 3"/>
          <p:cNvSpPr>
            <a:spLocks noGrp="1"/>
          </p:cNvSpPr>
          <p:nvPr>
            <p:ph type="ftr" sz="quarter" idx="10"/>
          </p:nvPr>
        </p:nvSpPr>
        <p:spPr/>
        <p:txBody>
          <a:bodyPr/>
          <a:lstStyle/>
          <a:p>
            <a:pPr>
              <a:defRPr/>
            </a:pPr>
            <a:r>
              <a:rPr lang="en-US" smtClean="0"/>
              <a:t>Massachusetts Department of Elementary and Secondary Education</a:t>
            </a:r>
            <a:endParaRPr lang="en-US"/>
          </a:p>
        </p:txBody>
      </p:sp>
      <p:sp>
        <p:nvSpPr>
          <p:cNvPr id="19461" name="Slide Number Placeholder 4"/>
          <p:cNvSpPr>
            <a:spLocks noGrp="1"/>
          </p:cNvSpPr>
          <p:nvPr>
            <p:ph type="sldNum" sz="quarter" idx="11"/>
          </p:nvPr>
        </p:nvSpPr>
        <p:spPr bwMode="auto">
          <a:noFill/>
          <a:ln>
            <a:miter lim="800000"/>
            <a:headEnd/>
            <a:tailEnd/>
          </a:ln>
        </p:spPr>
        <p:txBody>
          <a:bodyPr/>
          <a:lstStyle/>
          <a:p>
            <a:fld id="{6C4F659D-32CA-41D1-BCE5-D8F143AF6DAC}" type="slidenum">
              <a:rPr lang="en-US" altLang="en-US"/>
              <a:pPr/>
              <a:t>18</a:t>
            </a:fld>
            <a:endParaRPr lang="en-US" altLang="en-US"/>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le 1"/>
          <p:cNvSpPr>
            <a:spLocks noGrp="1"/>
          </p:cNvSpPr>
          <p:nvPr>
            <p:ph type="title"/>
          </p:nvPr>
        </p:nvSpPr>
        <p:spPr/>
        <p:txBody>
          <a:bodyPr/>
          <a:lstStyle/>
          <a:p>
            <a:r>
              <a:rPr lang="en-US" altLang="en-US" smtClean="0"/>
              <a:t>More on </a:t>
            </a:r>
            <a:br>
              <a:rPr lang="en-US" altLang="en-US" smtClean="0"/>
            </a:br>
            <a:r>
              <a:rPr lang="en-US" altLang="en-US" smtClean="0"/>
              <a:t>Emotional and Behavioral Health</a:t>
            </a:r>
          </a:p>
        </p:txBody>
      </p:sp>
      <p:sp>
        <p:nvSpPr>
          <p:cNvPr id="3" name="Content Placeholder 2"/>
          <p:cNvSpPr>
            <a:spLocks noGrp="1"/>
          </p:cNvSpPr>
          <p:nvPr>
            <p:ph idx="1"/>
          </p:nvPr>
        </p:nvSpPr>
        <p:spPr/>
        <p:txBody>
          <a:bodyPr/>
          <a:lstStyle/>
          <a:p>
            <a:pPr>
              <a:defRPr/>
            </a:pPr>
            <a:endParaRPr lang="en-US" dirty="0" smtClean="0"/>
          </a:p>
          <a:p>
            <a:pPr>
              <a:defRPr/>
            </a:pPr>
            <a:r>
              <a:rPr lang="en-US" dirty="0" smtClean="0"/>
              <a:t>The </a:t>
            </a:r>
            <a:r>
              <a:rPr lang="en-US" dirty="0"/>
              <a:t>FRC works to connect with providers in the area by attending the local Community Service Agency’s System of Care meetings each month in Taunton and Plymouth.  </a:t>
            </a:r>
          </a:p>
          <a:p>
            <a:pPr>
              <a:defRPr/>
            </a:pPr>
            <a:r>
              <a:rPr lang="en-US" dirty="0"/>
              <a:t>As well, </a:t>
            </a:r>
            <a:r>
              <a:rPr lang="en-US" dirty="0" smtClean="0"/>
              <a:t>the </a:t>
            </a:r>
            <a:r>
              <a:rPr lang="en-US" dirty="0"/>
              <a:t>FRC </a:t>
            </a:r>
            <a:r>
              <a:rPr lang="en-US" dirty="0" smtClean="0"/>
              <a:t>shares </a:t>
            </a:r>
            <a:r>
              <a:rPr lang="en-US" dirty="0"/>
              <a:t>the Community Resource </a:t>
            </a:r>
            <a:r>
              <a:rPr lang="en-US" dirty="0" smtClean="0"/>
              <a:t>Guide (developed by the Wellness Committee) </a:t>
            </a:r>
            <a:r>
              <a:rPr lang="en-US" dirty="0"/>
              <a:t>with a </a:t>
            </a:r>
            <a:r>
              <a:rPr lang="en-US" dirty="0" smtClean="0"/>
              <a:t>Parent/Guardian</a:t>
            </a:r>
          </a:p>
          <a:p>
            <a:pPr marL="0" indent="0">
              <a:buFont typeface="Wingdings 2" pitchFamily="18" charset="2"/>
              <a:buNone/>
              <a:defRPr/>
            </a:pPr>
            <a:r>
              <a:rPr lang="en-US" dirty="0"/>
              <a:t/>
            </a:r>
            <a:br>
              <a:rPr lang="en-US" dirty="0"/>
            </a:br>
            <a:endParaRPr lang="en-US" dirty="0"/>
          </a:p>
        </p:txBody>
      </p:sp>
      <p:sp>
        <p:nvSpPr>
          <p:cNvPr id="4" name="Footer Placeholder 3"/>
          <p:cNvSpPr>
            <a:spLocks noGrp="1"/>
          </p:cNvSpPr>
          <p:nvPr>
            <p:ph type="ftr" sz="quarter" idx="10"/>
          </p:nvPr>
        </p:nvSpPr>
        <p:spPr/>
        <p:txBody>
          <a:bodyPr/>
          <a:lstStyle/>
          <a:p>
            <a:pPr>
              <a:defRPr/>
            </a:pPr>
            <a:r>
              <a:rPr lang="en-US" smtClean="0"/>
              <a:t>Massachusetts Department of Elementary and Secondary Education</a:t>
            </a:r>
            <a:endParaRPr lang="en-US"/>
          </a:p>
        </p:txBody>
      </p:sp>
      <p:sp>
        <p:nvSpPr>
          <p:cNvPr id="20485" name="Slide Number Placeholder 4"/>
          <p:cNvSpPr>
            <a:spLocks noGrp="1"/>
          </p:cNvSpPr>
          <p:nvPr>
            <p:ph type="sldNum" sz="quarter" idx="11"/>
          </p:nvPr>
        </p:nvSpPr>
        <p:spPr bwMode="auto">
          <a:noFill/>
          <a:ln>
            <a:miter lim="800000"/>
            <a:headEnd/>
            <a:tailEnd/>
          </a:ln>
        </p:spPr>
        <p:txBody>
          <a:bodyPr/>
          <a:lstStyle/>
          <a:p>
            <a:fld id="{5F575756-9DF2-4518-BA18-DF079EC4F6AB}" type="slidenum">
              <a:rPr lang="en-US" altLang="en-US"/>
              <a:pPr/>
              <a:t>19</a:t>
            </a:fld>
            <a:endParaRPr lang="en-US" altLang="en-US"/>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le 1"/>
          <p:cNvSpPr>
            <a:spLocks noGrp="1"/>
          </p:cNvSpPr>
          <p:nvPr>
            <p:ph type="title"/>
          </p:nvPr>
        </p:nvSpPr>
        <p:spPr/>
        <p:txBody>
          <a:bodyPr/>
          <a:lstStyle/>
          <a:p>
            <a:pPr eaLnBrk="1" hangingPunct="1"/>
            <a:r>
              <a:rPr lang="en-US" smtClean="0"/>
              <a:t>Title I Family Engagement</a:t>
            </a:r>
          </a:p>
        </p:txBody>
      </p:sp>
      <p:sp>
        <p:nvSpPr>
          <p:cNvPr id="3" name="Content Placeholder 2"/>
          <p:cNvSpPr>
            <a:spLocks noGrp="1"/>
          </p:cNvSpPr>
          <p:nvPr>
            <p:ph idx="1"/>
          </p:nvPr>
        </p:nvSpPr>
        <p:spPr/>
        <p:txBody>
          <a:bodyPr rtlCol="0">
            <a:noAutofit/>
          </a:bodyPr>
          <a:lstStyle/>
          <a:p>
            <a:pPr eaLnBrk="1" fontAlgn="auto" hangingPunct="1">
              <a:spcAft>
                <a:spcPts val="0"/>
              </a:spcAft>
              <a:defRPr/>
            </a:pPr>
            <a:r>
              <a:rPr lang="en-US" sz="2300" dirty="0" smtClean="0"/>
              <a:t>Same:</a:t>
            </a:r>
          </a:p>
          <a:p>
            <a:pPr lvl="1" eaLnBrk="1" fontAlgn="auto" hangingPunct="1">
              <a:spcAft>
                <a:spcPts val="0"/>
              </a:spcAft>
              <a:defRPr/>
            </a:pPr>
            <a:r>
              <a:rPr lang="en-US" sz="1900" dirty="0" smtClean="0"/>
              <a:t>Family Engagement policy for the district AND every Title I school</a:t>
            </a:r>
          </a:p>
          <a:p>
            <a:pPr lvl="1" eaLnBrk="1" fontAlgn="auto" hangingPunct="1">
              <a:spcAft>
                <a:spcPts val="0"/>
              </a:spcAft>
              <a:defRPr/>
            </a:pPr>
            <a:r>
              <a:rPr lang="en-US" sz="1900" dirty="0" smtClean="0"/>
              <a:t>Parents need to have opportunity to review those policies annually</a:t>
            </a:r>
          </a:p>
          <a:p>
            <a:pPr lvl="1" eaLnBrk="1" fontAlgn="auto" hangingPunct="1">
              <a:spcAft>
                <a:spcPts val="0"/>
              </a:spcAft>
              <a:defRPr/>
            </a:pPr>
            <a:r>
              <a:rPr lang="en-US" sz="1900" dirty="0" smtClean="0"/>
              <a:t>School compact provided for all Title I families</a:t>
            </a:r>
          </a:p>
          <a:p>
            <a:pPr lvl="1" eaLnBrk="1" fontAlgn="auto" hangingPunct="1">
              <a:spcAft>
                <a:spcPts val="0"/>
              </a:spcAft>
              <a:defRPr/>
            </a:pPr>
            <a:r>
              <a:rPr lang="en-US" sz="1900" dirty="0" smtClean="0"/>
              <a:t>School must provide an annual Title I meeting</a:t>
            </a:r>
          </a:p>
          <a:p>
            <a:pPr lvl="1" eaLnBrk="1" fontAlgn="auto" hangingPunct="1">
              <a:spcAft>
                <a:spcPts val="0"/>
              </a:spcAft>
              <a:defRPr/>
            </a:pPr>
            <a:endParaRPr lang="en-US" sz="1900" dirty="0" smtClean="0"/>
          </a:p>
          <a:p>
            <a:pPr eaLnBrk="1" fontAlgn="auto" hangingPunct="1">
              <a:spcAft>
                <a:spcPts val="0"/>
              </a:spcAft>
              <a:defRPr/>
            </a:pPr>
            <a:r>
              <a:rPr lang="en-US" sz="2300" dirty="0" smtClean="0"/>
              <a:t>What’s New:</a:t>
            </a:r>
          </a:p>
          <a:p>
            <a:pPr lvl="1" eaLnBrk="1" fontAlgn="auto" hangingPunct="1">
              <a:spcAft>
                <a:spcPts val="0"/>
              </a:spcAft>
              <a:defRPr/>
            </a:pPr>
            <a:r>
              <a:rPr lang="en-US" sz="1900" dirty="0" smtClean="0"/>
              <a:t>Language is now Family Engagement</a:t>
            </a:r>
          </a:p>
          <a:p>
            <a:pPr lvl="1" eaLnBrk="1" fontAlgn="auto" hangingPunct="1">
              <a:spcAft>
                <a:spcPts val="0"/>
              </a:spcAft>
              <a:defRPr/>
            </a:pPr>
            <a:r>
              <a:rPr lang="en-US" sz="1900" dirty="0" smtClean="0"/>
              <a:t>Posting report card to district website meets requirements</a:t>
            </a:r>
          </a:p>
          <a:p>
            <a:pPr lvl="1" eaLnBrk="1" fontAlgn="auto" hangingPunct="1">
              <a:spcAft>
                <a:spcPts val="0"/>
              </a:spcAft>
              <a:defRPr/>
            </a:pPr>
            <a:r>
              <a:rPr lang="en-US" sz="1900" dirty="0" smtClean="0"/>
              <a:t>Must notify parents if their child taught for 4 or more weeks by a teacher not meeting </a:t>
            </a:r>
            <a:r>
              <a:rPr lang="en-US" sz="1900" u="sng" dirty="0" smtClean="0"/>
              <a:t>licensure</a:t>
            </a:r>
            <a:r>
              <a:rPr lang="en-US" sz="1900" dirty="0" smtClean="0"/>
              <a:t> requirements</a:t>
            </a:r>
          </a:p>
          <a:p>
            <a:pPr lvl="1" eaLnBrk="1" fontAlgn="auto" hangingPunct="1">
              <a:spcAft>
                <a:spcPts val="0"/>
              </a:spcAft>
              <a:defRPr/>
            </a:pPr>
            <a:r>
              <a:rPr lang="en-US" sz="1900" dirty="0" smtClean="0"/>
              <a:t>Must notify </a:t>
            </a:r>
            <a:r>
              <a:rPr lang="en-US" sz="1900" u="sng" dirty="0" smtClean="0"/>
              <a:t>all</a:t>
            </a:r>
            <a:r>
              <a:rPr lang="en-US" sz="1900" dirty="0" smtClean="0"/>
              <a:t> parents of their right to request teacher qualifications</a:t>
            </a:r>
          </a:p>
          <a:p>
            <a:pPr lvl="1" eaLnBrk="1" fontAlgn="auto" hangingPunct="1">
              <a:spcAft>
                <a:spcPts val="0"/>
              </a:spcAft>
              <a:defRPr/>
            </a:pPr>
            <a:endParaRPr lang="en-US" sz="1900" dirty="0" smtClean="0"/>
          </a:p>
        </p:txBody>
      </p:sp>
      <p:sp>
        <p:nvSpPr>
          <p:cNvPr id="4" name="Footer Placeholder 3"/>
          <p:cNvSpPr>
            <a:spLocks noGrp="1"/>
          </p:cNvSpPr>
          <p:nvPr>
            <p:ph type="ftr" sz="quarter" idx="10"/>
          </p:nvPr>
        </p:nvSpPr>
        <p:spPr/>
        <p:txBody>
          <a:bodyPr/>
          <a:lstStyle/>
          <a:p>
            <a:pPr>
              <a:defRPr/>
            </a:pPr>
            <a:r>
              <a:rPr lang="en-US" dirty="0"/>
              <a:t>Massachusetts Department of Elementary and Secondary Education</a:t>
            </a:r>
          </a:p>
        </p:txBody>
      </p:sp>
      <p:sp>
        <p:nvSpPr>
          <p:cNvPr id="5" name="Slide Number Placeholder 4"/>
          <p:cNvSpPr>
            <a:spLocks noGrp="1"/>
          </p:cNvSpPr>
          <p:nvPr>
            <p:ph type="sldNum" sz="quarter" idx="11"/>
          </p:nvPr>
        </p:nvSpPr>
        <p:spPr/>
        <p:txBody>
          <a:bodyPr/>
          <a:lstStyle/>
          <a:p>
            <a:pPr>
              <a:defRPr/>
            </a:pPr>
            <a:fld id="{8DF7B136-48E9-4E7B-B048-9E64843B91B0}" type="slidenum">
              <a:rPr lang="en-US"/>
              <a:pPr>
                <a:defRPr/>
              </a:pPr>
              <a:t>2</a:t>
            </a:fld>
            <a:endParaRPr lang="en-US"/>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le 1"/>
          <p:cNvSpPr>
            <a:spLocks noGrp="1"/>
          </p:cNvSpPr>
          <p:nvPr>
            <p:ph type="title"/>
          </p:nvPr>
        </p:nvSpPr>
        <p:spPr/>
        <p:txBody>
          <a:bodyPr/>
          <a:lstStyle/>
          <a:p>
            <a:r>
              <a:rPr lang="en-US" altLang="en-US" smtClean="0"/>
              <a:t>Other areas of support</a:t>
            </a:r>
          </a:p>
        </p:txBody>
      </p:sp>
      <p:sp>
        <p:nvSpPr>
          <p:cNvPr id="3" name="Content Placeholder 2"/>
          <p:cNvSpPr>
            <a:spLocks noGrp="1"/>
          </p:cNvSpPr>
          <p:nvPr>
            <p:ph idx="1"/>
          </p:nvPr>
        </p:nvSpPr>
        <p:spPr/>
        <p:txBody>
          <a:bodyPr/>
          <a:lstStyle/>
          <a:p>
            <a:pPr>
              <a:defRPr/>
            </a:pPr>
            <a:r>
              <a:rPr lang="en-US" dirty="0" smtClean="0"/>
              <a:t>Families can be referred to the FRC for support in accessing Health Insurance Application Support and Information</a:t>
            </a:r>
          </a:p>
          <a:p>
            <a:pPr>
              <a:defRPr/>
            </a:pPr>
            <a:r>
              <a:rPr lang="en-US" dirty="0" smtClean="0"/>
              <a:t>Students experiencing an emergency placement with a family member or families experiencing emergency homelessness receive a bag of clothes and supplies</a:t>
            </a:r>
          </a:p>
          <a:p>
            <a:pPr>
              <a:defRPr/>
            </a:pPr>
            <a:r>
              <a:rPr lang="en-US" dirty="0" smtClean="0"/>
              <a:t>Families seeking Tutoring, Extra curricular, Child Care, and Employment Services can connect with the FRC for support</a:t>
            </a:r>
          </a:p>
        </p:txBody>
      </p:sp>
      <p:sp>
        <p:nvSpPr>
          <p:cNvPr id="4" name="Footer Placeholder 3"/>
          <p:cNvSpPr>
            <a:spLocks noGrp="1"/>
          </p:cNvSpPr>
          <p:nvPr>
            <p:ph type="ftr" sz="quarter" idx="10"/>
          </p:nvPr>
        </p:nvSpPr>
        <p:spPr/>
        <p:txBody>
          <a:bodyPr/>
          <a:lstStyle/>
          <a:p>
            <a:pPr>
              <a:defRPr/>
            </a:pPr>
            <a:r>
              <a:rPr lang="en-US" smtClean="0"/>
              <a:t>Massachusetts Department of Elementary and Secondary Education</a:t>
            </a:r>
            <a:endParaRPr lang="en-US"/>
          </a:p>
        </p:txBody>
      </p:sp>
      <p:sp>
        <p:nvSpPr>
          <p:cNvPr id="21509" name="Slide Number Placeholder 4"/>
          <p:cNvSpPr>
            <a:spLocks noGrp="1"/>
          </p:cNvSpPr>
          <p:nvPr>
            <p:ph type="sldNum" sz="quarter" idx="11"/>
          </p:nvPr>
        </p:nvSpPr>
        <p:spPr bwMode="auto">
          <a:noFill/>
          <a:ln>
            <a:miter lim="800000"/>
            <a:headEnd/>
            <a:tailEnd/>
          </a:ln>
        </p:spPr>
        <p:txBody>
          <a:bodyPr/>
          <a:lstStyle/>
          <a:p>
            <a:fld id="{F939FE2F-0B1B-49CF-A360-B19E1B05AF80}" type="slidenum">
              <a:rPr lang="en-US" altLang="en-US"/>
              <a:pPr/>
              <a:t>20</a:t>
            </a:fld>
            <a:endParaRPr lang="en-US" altLang="en-US"/>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itle 1"/>
          <p:cNvSpPr>
            <a:spLocks noGrp="1"/>
          </p:cNvSpPr>
          <p:nvPr>
            <p:ph type="title"/>
          </p:nvPr>
        </p:nvSpPr>
        <p:spPr/>
        <p:txBody>
          <a:bodyPr/>
          <a:lstStyle/>
          <a:p>
            <a:pPr algn="ctr"/>
            <a:r>
              <a:rPr lang="en-US" smtClean="0"/>
              <a:t>Organizing &amp; Sharing Resources</a:t>
            </a:r>
          </a:p>
        </p:txBody>
      </p:sp>
      <p:sp>
        <p:nvSpPr>
          <p:cNvPr id="3" name="Content Placeholder 2"/>
          <p:cNvSpPr>
            <a:spLocks noGrp="1"/>
          </p:cNvSpPr>
          <p:nvPr>
            <p:ph idx="1"/>
          </p:nvPr>
        </p:nvSpPr>
        <p:spPr>
          <a:xfrm>
            <a:off x="609600" y="1279525"/>
            <a:ext cx="7924800" cy="4756150"/>
          </a:xfrm>
        </p:spPr>
        <p:txBody>
          <a:bodyPr/>
          <a:lstStyle/>
          <a:p>
            <a:pPr marL="0" indent="0">
              <a:buFont typeface="Wingdings 2" pitchFamily="18" charset="2"/>
              <a:buNone/>
              <a:defRPr/>
            </a:pPr>
            <a:endParaRPr lang="en-US" dirty="0" smtClean="0"/>
          </a:p>
          <a:p>
            <a:pPr>
              <a:defRPr/>
            </a:pPr>
            <a:r>
              <a:rPr lang="en-US" dirty="0" smtClean="0"/>
              <a:t>It was evident within the first few weeks that resources and information to be shared with families was abundant.. And so the Blog was born:</a:t>
            </a:r>
          </a:p>
          <a:p>
            <a:pPr>
              <a:defRPr/>
            </a:pPr>
            <a:endParaRPr lang="en-US" dirty="0" smtClean="0"/>
          </a:p>
          <a:p>
            <a:pPr>
              <a:defRPr/>
            </a:pPr>
            <a:r>
              <a:rPr lang="en-US" dirty="0" smtClean="0"/>
              <a:t>Middleborofamilyresourcecenter.blogspot.com</a:t>
            </a:r>
          </a:p>
          <a:p>
            <a:pPr marL="0" indent="0">
              <a:buFont typeface="Wingdings 2" pitchFamily="18" charset="2"/>
              <a:buNone/>
              <a:defRPr/>
            </a:pPr>
            <a:endParaRPr lang="en-US" dirty="0"/>
          </a:p>
          <a:p>
            <a:pPr>
              <a:defRPr/>
            </a:pPr>
            <a:r>
              <a:rPr lang="en-US" dirty="0" smtClean="0"/>
              <a:t>We are also </a:t>
            </a:r>
            <a:r>
              <a:rPr lang="en-US" dirty="0"/>
              <a:t>on Facebook-https://www.facebook.com/MiddleboroughFamilyResourceCenter/</a:t>
            </a:r>
            <a:endParaRPr lang="en-US" dirty="0" smtClean="0"/>
          </a:p>
          <a:p>
            <a:pPr marL="0" indent="0">
              <a:buFont typeface="Wingdings 2" pitchFamily="18" charset="2"/>
              <a:buNone/>
              <a:defRPr/>
            </a:pPr>
            <a:endParaRPr lang="en-US" dirty="0" smtClean="0"/>
          </a:p>
        </p:txBody>
      </p:sp>
      <p:sp>
        <p:nvSpPr>
          <p:cNvPr id="4" name="Footer Placeholder 3"/>
          <p:cNvSpPr>
            <a:spLocks noGrp="1"/>
          </p:cNvSpPr>
          <p:nvPr>
            <p:ph type="ftr" sz="quarter" idx="10"/>
          </p:nvPr>
        </p:nvSpPr>
        <p:spPr/>
        <p:txBody>
          <a:bodyPr/>
          <a:lstStyle/>
          <a:p>
            <a:pPr>
              <a:defRPr/>
            </a:pPr>
            <a:r>
              <a:rPr lang="en-US" smtClean="0"/>
              <a:t>Massachusetts Department of Elementary and Secondary Education</a:t>
            </a:r>
            <a:endParaRPr lang="en-US"/>
          </a:p>
        </p:txBody>
      </p:sp>
      <p:sp>
        <p:nvSpPr>
          <p:cNvPr id="22533" name="Slide Number Placeholder 4"/>
          <p:cNvSpPr>
            <a:spLocks noGrp="1"/>
          </p:cNvSpPr>
          <p:nvPr>
            <p:ph type="sldNum" sz="quarter" idx="11"/>
          </p:nvPr>
        </p:nvSpPr>
        <p:spPr bwMode="auto">
          <a:noFill/>
          <a:ln>
            <a:miter lim="800000"/>
            <a:headEnd/>
            <a:tailEnd/>
          </a:ln>
        </p:spPr>
        <p:txBody>
          <a:bodyPr/>
          <a:lstStyle/>
          <a:p>
            <a:fld id="{2E361AF9-738F-4076-AD1D-AF5E604804C1}" type="slidenum">
              <a:rPr lang="en-US" altLang="en-US"/>
              <a:pPr/>
              <a:t>21</a:t>
            </a:fld>
            <a:endParaRPr lang="en-US" altLang="en-US"/>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itle 1"/>
          <p:cNvSpPr>
            <a:spLocks noGrp="1"/>
          </p:cNvSpPr>
          <p:nvPr>
            <p:ph type="title"/>
          </p:nvPr>
        </p:nvSpPr>
        <p:spPr/>
        <p:txBody>
          <a:bodyPr/>
          <a:lstStyle/>
          <a:p>
            <a:pPr algn="ctr"/>
            <a:r>
              <a:rPr lang="en-US" smtClean="0"/>
              <a:t>Branding the FRC</a:t>
            </a:r>
          </a:p>
        </p:txBody>
      </p:sp>
      <p:pic>
        <p:nvPicPr>
          <p:cNvPr id="23555" name="Content Placeholder 5" descr="Image of the Middleborough Family Resource Center."/>
          <p:cNvPicPr>
            <a:picLocks noGrp="1" noChangeAspect="1"/>
          </p:cNvPicPr>
          <p:nvPr>
            <p:ph idx="1"/>
          </p:nvPr>
        </p:nvPicPr>
        <p:blipFill>
          <a:blip r:embed="rId2" cstate="print"/>
          <a:srcRect/>
          <a:stretch>
            <a:fillRect/>
          </a:stretch>
        </p:blipFill>
        <p:spPr>
          <a:xfrm>
            <a:off x="1033463" y="1295400"/>
            <a:ext cx="7043737" cy="4265613"/>
          </a:xfrm>
        </p:spPr>
      </p:pic>
      <p:sp>
        <p:nvSpPr>
          <p:cNvPr id="4" name="Footer Placeholder 3"/>
          <p:cNvSpPr>
            <a:spLocks noGrp="1"/>
          </p:cNvSpPr>
          <p:nvPr>
            <p:ph type="ftr" sz="quarter" idx="10"/>
          </p:nvPr>
        </p:nvSpPr>
        <p:spPr/>
        <p:txBody>
          <a:bodyPr/>
          <a:lstStyle/>
          <a:p>
            <a:pPr>
              <a:defRPr/>
            </a:pPr>
            <a:r>
              <a:rPr lang="en-US" smtClean="0"/>
              <a:t>Massachusetts Department of Elementary and Secondary Education</a:t>
            </a:r>
            <a:endParaRPr lang="en-US"/>
          </a:p>
        </p:txBody>
      </p:sp>
      <p:sp>
        <p:nvSpPr>
          <p:cNvPr id="23557" name="Slide Number Placeholder 4"/>
          <p:cNvSpPr>
            <a:spLocks noGrp="1"/>
          </p:cNvSpPr>
          <p:nvPr>
            <p:ph type="sldNum" sz="quarter" idx="11"/>
          </p:nvPr>
        </p:nvSpPr>
        <p:spPr bwMode="auto">
          <a:noFill/>
          <a:ln>
            <a:miter lim="800000"/>
            <a:headEnd/>
            <a:tailEnd/>
          </a:ln>
        </p:spPr>
        <p:txBody>
          <a:bodyPr/>
          <a:lstStyle/>
          <a:p>
            <a:fld id="{6A2CD10C-5882-47E1-999A-E5F415B99341}" type="slidenum">
              <a:rPr lang="en-US" altLang="en-US"/>
              <a:pPr/>
              <a:t>22</a:t>
            </a:fld>
            <a:endParaRPr lang="en-US" altLang="en-US"/>
          </a:p>
        </p:txBody>
      </p:sp>
      <p:sp>
        <p:nvSpPr>
          <p:cNvPr id="7" name="TextBox 6"/>
          <p:cNvSpPr txBox="1"/>
          <p:nvPr/>
        </p:nvSpPr>
        <p:spPr>
          <a:xfrm>
            <a:off x="1539875" y="5678488"/>
            <a:ext cx="6064250" cy="646112"/>
          </a:xfrm>
          <a:prstGeom prst="rect">
            <a:avLst/>
          </a:prstGeom>
          <a:noFill/>
        </p:spPr>
        <p:txBody>
          <a:bodyPr>
            <a:spAutoFit/>
          </a:bodyPr>
          <a:lstStyle/>
          <a:p>
            <a:pPr algn="ctr">
              <a:defRPr/>
            </a:pPr>
            <a:r>
              <a:rPr lang="en-US" dirty="0">
                <a:ln w="0"/>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Gratitude to Judy Cochran, a Middleborough Public School Parent, for the creation of our Logo!</a:t>
            </a: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itle 1"/>
          <p:cNvSpPr>
            <a:spLocks noGrp="1"/>
          </p:cNvSpPr>
          <p:nvPr>
            <p:ph type="title"/>
          </p:nvPr>
        </p:nvSpPr>
        <p:spPr>
          <a:xfrm>
            <a:off x="609600" y="0"/>
            <a:ext cx="7924800" cy="1143000"/>
          </a:xfrm>
        </p:spPr>
        <p:txBody>
          <a:bodyPr/>
          <a:lstStyle/>
          <a:p>
            <a:pPr algn="ctr"/>
            <a:r>
              <a:rPr lang="en-US" smtClean="0"/>
              <a:t>Informational Brochure</a:t>
            </a:r>
          </a:p>
        </p:txBody>
      </p:sp>
      <p:pic>
        <p:nvPicPr>
          <p:cNvPr id="24579" name="Content Placeholder 5" descr="A picture of the informational brochure the Middleborough Family Resource Center mails to families. "/>
          <p:cNvPicPr>
            <a:picLocks noGrp="1" noChangeAspect="1"/>
          </p:cNvPicPr>
          <p:nvPr>
            <p:ph idx="1"/>
          </p:nvPr>
        </p:nvPicPr>
        <p:blipFill>
          <a:blip r:embed="rId2" cstate="print"/>
          <a:srcRect/>
          <a:stretch>
            <a:fillRect/>
          </a:stretch>
        </p:blipFill>
        <p:spPr>
          <a:xfrm>
            <a:off x="914400" y="1143000"/>
            <a:ext cx="7315200" cy="4983163"/>
          </a:xfrm>
        </p:spPr>
      </p:pic>
      <p:sp>
        <p:nvSpPr>
          <p:cNvPr id="4" name="Footer Placeholder 3"/>
          <p:cNvSpPr>
            <a:spLocks noGrp="1"/>
          </p:cNvSpPr>
          <p:nvPr>
            <p:ph type="ftr" sz="quarter" idx="10"/>
          </p:nvPr>
        </p:nvSpPr>
        <p:spPr/>
        <p:txBody>
          <a:bodyPr/>
          <a:lstStyle/>
          <a:p>
            <a:pPr>
              <a:defRPr/>
            </a:pPr>
            <a:r>
              <a:rPr lang="en-US" smtClean="0"/>
              <a:t>Massachusetts Department of Elementary and Secondary Education</a:t>
            </a:r>
            <a:endParaRPr lang="en-US"/>
          </a:p>
        </p:txBody>
      </p:sp>
      <p:sp>
        <p:nvSpPr>
          <p:cNvPr id="24581" name="Slide Number Placeholder 4"/>
          <p:cNvSpPr>
            <a:spLocks noGrp="1"/>
          </p:cNvSpPr>
          <p:nvPr>
            <p:ph type="sldNum" sz="quarter" idx="11"/>
          </p:nvPr>
        </p:nvSpPr>
        <p:spPr bwMode="auto">
          <a:noFill/>
          <a:ln>
            <a:miter lim="800000"/>
            <a:headEnd/>
            <a:tailEnd/>
          </a:ln>
        </p:spPr>
        <p:txBody>
          <a:bodyPr/>
          <a:lstStyle/>
          <a:p>
            <a:fld id="{729C897C-29FF-49FD-892E-0136810BD57F}" type="slidenum">
              <a:rPr lang="en-US" altLang="en-US"/>
              <a:pPr/>
              <a:t>23</a:t>
            </a:fld>
            <a:endParaRPr lang="en-US" altLang="en-US"/>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itle 1"/>
          <p:cNvSpPr>
            <a:spLocks noGrp="1"/>
          </p:cNvSpPr>
          <p:nvPr>
            <p:ph type="title"/>
          </p:nvPr>
        </p:nvSpPr>
        <p:spPr>
          <a:xfrm>
            <a:off x="609600" y="76200"/>
            <a:ext cx="7924800" cy="1143000"/>
          </a:xfrm>
        </p:spPr>
        <p:txBody>
          <a:bodyPr/>
          <a:lstStyle/>
          <a:p>
            <a:pPr algn="ctr"/>
            <a:r>
              <a:rPr lang="en-US" smtClean="0"/>
              <a:t>Informational Brochure</a:t>
            </a:r>
          </a:p>
        </p:txBody>
      </p:sp>
      <p:pic>
        <p:nvPicPr>
          <p:cNvPr id="25603" name="Content Placeholder 5" descr="An image of the informational brochure the Middleborough Family Resource Center mails to families. "/>
          <p:cNvPicPr>
            <a:picLocks noGrp="1" noChangeAspect="1"/>
          </p:cNvPicPr>
          <p:nvPr>
            <p:ph idx="1"/>
          </p:nvPr>
        </p:nvPicPr>
        <p:blipFill>
          <a:blip r:embed="rId2" cstate="print"/>
          <a:srcRect/>
          <a:stretch>
            <a:fillRect/>
          </a:stretch>
        </p:blipFill>
        <p:spPr>
          <a:xfrm>
            <a:off x="609600" y="1082675"/>
            <a:ext cx="7924800" cy="5273675"/>
          </a:xfrm>
        </p:spPr>
      </p:pic>
      <p:sp>
        <p:nvSpPr>
          <p:cNvPr id="4" name="Footer Placeholder 3"/>
          <p:cNvSpPr>
            <a:spLocks noGrp="1"/>
          </p:cNvSpPr>
          <p:nvPr>
            <p:ph type="ftr" sz="quarter" idx="10"/>
          </p:nvPr>
        </p:nvSpPr>
        <p:spPr/>
        <p:txBody>
          <a:bodyPr/>
          <a:lstStyle/>
          <a:p>
            <a:pPr>
              <a:defRPr/>
            </a:pPr>
            <a:r>
              <a:rPr lang="en-US" smtClean="0"/>
              <a:t>Massachusetts Department of Elementary and Secondary Education</a:t>
            </a:r>
            <a:endParaRPr lang="en-US"/>
          </a:p>
        </p:txBody>
      </p:sp>
      <p:sp>
        <p:nvSpPr>
          <p:cNvPr id="25605" name="Slide Number Placeholder 4"/>
          <p:cNvSpPr>
            <a:spLocks noGrp="1"/>
          </p:cNvSpPr>
          <p:nvPr>
            <p:ph type="sldNum" sz="quarter" idx="11"/>
          </p:nvPr>
        </p:nvSpPr>
        <p:spPr bwMode="auto">
          <a:noFill/>
          <a:ln>
            <a:miter lim="800000"/>
            <a:headEnd/>
            <a:tailEnd/>
          </a:ln>
        </p:spPr>
        <p:txBody>
          <a:bodyPr/>
          <a:lstStyle/>
          <a:p>
            <a:fld id="{144743EC-46D6-4D94-95BA-8D656DA706A4}" type="slidenum">
              <a:rPr lang="en-US" altLang="en-US"/>
              <a:pPr/>
              <a:t>24</a:t>
            </a:fld>
            <a:endParaRPr lang="en-US" altLang="en-US"/>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le 1"/>
          <p:cNvSpPr>
            <a:spLocks noGrp="1"/>
          </p:cNvSpPr>
          <p:nvPr>
            <p:ph type="title"/>
          </p:nvPr>
        </p:nvSpPr>
        <p:spPr/>
        <p:txBody>
          <a:bodyPr/>
          <a:lstStyle/>
          <a:p>
            <a:pPr eaLnBrk="1" hangingPunct="1"/>
            <a:r>
              <a:rPr lang="en-US" smtClean="0"/>
              <a:t>Title IIA Family Engagement</a:t>
            </a:r>
          </a:p>
        </p:txBody>
      </p:sp>
      <p:sp>
        <p:nvSpPr>
          <p:cNvPr id="3" name="Content Placeholder 2"/>
          <p:cNvSpPr>
            <a:spLocks noGrp="1"/>
          </p:cNvSpPr>
          <p:nvPr>
            <p:ph idx="1"/>
          </p:nvPr>
        </p:nvSpPr>
        <p:spPr/>
        <p:txBody>
          <a:bodyPr rtlCol="0">
            <a:noAutofit/>
          </a:bodyPr>
          <a:lstStyle/>
          <a:p>
            <a:pPr eaLnBrk="1" fontAlgn="auto" hangingPunct="1">
              <a:spcAft>
                <a:spcPts val="0"/>
              </a:spcAft>
              <a:defRPr/>
            </a:pPr>
            <a:r>
              <a:rPr lang="en-US" sz="2300" dirty="0" smtClean="0"/>
              <a:t>Districts are required to consult with parents/families when developing/updating district improvement plans.</a:t>
            </a:r>
          </a:p>
          <a:p>
            <a:pPr eaLnBrk="1" fontAlgn="auto" hangingPunct="1">
              <a:spcAft>
                <a:spcPts val="0"/>
              </a:spcAft>
              <a:defRPr/>
            </a:pPr>
            <a:r>
              <a:rPr lang="en-US" sz="2300" dirty="0" smtClean="0"/>
              <a:t>Suggestions for consulting families:</a:t>
            </a:r>
          </a:p>
          <a:p>
            <a:pPr lvl="1" eaLnBrk="1" fontAlgn="auto" hangingPunct="1">
              <a:spcAft>
                <a:spcPts val="0"/>
              </a:spcAft>
              <a:defRPr/>
            </a:pPr>
            <a:r>
              <a:rPr lang="en-US" sz="1900" dirty="0" smtClean="0"/>
              <a:t>Consult school councils</a:t>
            </a:r>
          </a:p>
          <a:p>
            <a:pPr lvl="1" eaLnBrk="1" fontAlgn="auto" hangingPunct="1">
              <a:spcAft>
                <a:spcPts val="0"/>
              </a:spcAft>
              <a:defRPr/>
            </a:pPr>
            <a:r>
              <a:rPr lang="en-US" sz="1900" dirty="0" smtClean="0"/>
              <a:t>Conduct parent surveys</a:t>
            </a:r>
          </a:p>
          <a:p>
            <a:pPr lvl="1" eaLnBrk="1" fontAlgn="auto" hangingPunct="1">
              <a:spcAft>
                <a:spcPts val="0"/>
              </a:spcAft>
              <a:defRPr/>
            </a:pPr>
            <a:r>
              <a:rPr lang="en-US" sz="1900" dirty="0" smtClean="0"/>
              <a:t>Include parent members on school/district improvement plan committees</a:t>
            </a:r>
          </a:p>
          <a:p>
            <a:pPr lvl="1" eaLnBrk="1" fontAlgn="auto" hangingPunct="1">
              <a:spcAft>
                <a:spcPts val="0"/>
              </a:spcAft>
              <a:defRPr/>
            </a:pPr>
            <a:endParaRPr lang="en-US" sz="1900" dirty="0" smtClean="0"/>
          </a:p>
        </p:txBody>
      </p:sp>
      <p:sp>
        <p:nvSpPr>
          <p:cNvPr id="4" name="Footer Placeholder 3"/>
          <p:cNvSpPr>
            <a:spLocks noGrp="1"/>
          </p:cNvSpPr>
          <p:nvPr>
            <p:ph type="ftr" sz="quarter" idx="10"/>
          </p:nvPr>
        </p:nvSpPr>
        <p:spPr/>
        <p:txBody>
          <a:bodyPr/>
          <a:lstStyle/>
          <a:p>
            <a:pPr>
              <a:defRPr/>
            </a:pPr>
            <a:r>
              <a:rPr lang="en-US" dirty="0"/>
              <a:t>Massachusetts Department of Elementary and Secondary Education</a:t>
            </a:r>
          </a:p>
        </p:txBody>
      </p:sp>
      <p:sp>
        <p:nvSpPr>
          <p:cNvPr id="5" name="Slide Number Placeholder 4"/>
          <p:cNvSpPr>
            <a:spLocks noGrp="1"/>
          </p:cNvSpPr>
          <p:nvPr>
            <p:ph type="sldNum" sz="quarter" idx="11"/>
          </p:nvPr>
        </p:nvSpPr>
        <p:spPr/>
        <p:txBody>
          <a:bodyPr/>
          <a:lstStyle/>
          <a:p>
            <a:pPr>
              <a:defRPr/>
            </a:pPr>
            <a:fld id="{7AFA3A2F-14BB-406C-8E25-B322EFF292B1}" type="slidenum">
              <a:rPr lang="en-US"/>
              <a:pPr>
                <a:defRPr/>
              </a:pPr>
              <a:t>3</a:t>
            </a:fld>
            <a:endParaRPr lang="en-US"/>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1"/>
          <p:cNvSpPr>
            <a:spLocks noGrp="1"/>
          </p:cNvSpPr>
          <p:nvPr>
            <p:ph type="title"/>
          </p:nvPr>
        </p:nvSpPr>
        <p:spPr/>
        <p:txBody>
          <a:bodyPr/>
          <a:lstStyle/>
          <a:p>
            <a:pPr eaLnBrk="1" hangingPunct="1"/>
            <a:r>
              <a:rPr lang="en-US" smtClean="0"/>
              <a:t>Title III Family Engagement</a:t>
            </a:r>
          </a:p>
        </p:txBody>
      </p:sp>
      <p:sp>
        <p:nvSpPr>
          <p:cNvPr id="3" name="Content Placeholder 2"/>
          <p:cNvSpPr>
            <a:spLocks noGrp="1"/>
          </p:cNvSpPr>
          <p:nvPr>
            <p:ph idx="1"/>
          </p:nvPr>
        </p:nvSpPr>
        <p:spPr/>
        <p:txBody>
          <a:bodyPr rtlCol="0">
            <a:noAutofit/>
          </a:bodyPr>
          <a:lstStyle/>
          <a:p>
            <a:pPr eaLnBrk="1" fontAlgn="auto" hangingPunct="1">
              <a:spcAft>
                <a:spcPts val="0"/>
              </a:spcAft>
              <a:defRPr/>
            </a:pPr>
            <a:r>
              <a:rPr lang="en-US" sz="2300" dirty="0" smtClean="0"/>
              <a:t>MA has always required a family engagement component to Title III grant applications.  Now, under ESSA, family engagement is a requirement of an approvable Title III grant.</a:t>
            </a:r>
          </a:p>
          <a:p>
            <a:pPr eaLnBrk="1" fontAlgn="auto" hangingPunct="1">
              <a:spcAft>
                <a:spcPts val="0"/>
              </a:spcAft>
              <a:defRPr/>
            </a:pPr>
            <a:r>
              <a:rPr lang="en-US" sz="2300" dirty="0" smtClean="0"/>
              <a:t>Today during the “Innovative Uses of Title III” session (Session 4), one Title III district will make a brief presentation of what they have done to meet this requirement.</a:t>
            </a:r>
          </a:p>
          <a:p>
            <a:pPr eaLnBrk="1" fontAlgn="auto" hangingPunct="1">
              <a:spcAft>
                <a:spcPts val="0"/>
              </a:spcAft>
              <a:defRPr/>
            </a:pPr>
            <a:r>
              <a:rPr lang="en-US" sz="2300" dirty="0" smtClean="0"/>
              <a:t> Information about how districts can enhance or improve their Family Engagement activities will be forthcoming from the DESE. </a:t>
            </a:r>
          </a:p>
          <a:p>
            <a:pPr eaLnBrk="1" fontAlgn="auto" hangingPunct="1">
              <a:spcAft>
                <a:spcPts val="0"/>
              </a:spcAft>
              <a:defRPr/>
            </a:pPr>
            <a:r>
              <a:rPr lang="en-US" sz="2300" dirty="0" smtClean="0"/>
              <a:t>More information regarding Title III (including Family Engagement) can be found here: </a:t>
            </a:r>
            <a:r>
              <a:rPr lang="en-US" sz="2300" dirty="0" smtClean="0">
                <a:hlinkClick r:id="rId3"/>
              </a:rPr>
              <a:t>https://www2.ed.gov/policy/elsec/leg/essa/essatitleiiiguidenglishlearners92016.pdf</a:t>
            </a:r>
            <a:r>
              <a:rPr lang="en-US" sz="2300" dirty="0" smtClean="0"/>
              <a:t> </a:t>
            </a:r>
            <a:endParaRPr lang="en-US" sz="2300" dirty="0"/>
          </a:p>
        </p:txBody>
      </p:sp>
      <p:sp>
        <p:nvSpPr>
          <p:cNvPr id="4" name="Footer Placeholder 3"/>
          <p:cNvSpPr>
            <a:spLocks noGrp="1"/>
          </p:cNvSpPr>
          <p:nvPr>
            <p:ph type="ftr" sz="quarter" idx="10"/>
          </p:nvPr>
        </p:nvSpPr>
        <p:spPr/>
        <p:txBody>
          <a:bodyPr/>
          <a:lstStyle/>
          <a:p>
            <a:pPr>
              <a:defRPr/>
            </a:pPr>
            <a:r>
              <a:rPr lang="en-US" dirty="0"/>
              <a:t>Massachusetts Department of Elementary and Secondary Education</a:t>
            </a:r>
          </a:p>
        </p:txBody>
      </p:sp>
      <p:sp>
        <p:nvSpPr>
          <p:cNvPr id="5" name="Slide Number Placeholder 4"/>
          <p:cNvSpPr>
            <a:spLocks noGrp="1"/>
          </p:cNvSpPr>
          <p:nvPr>
            <p:ph type="sldNum" sz="quarter" idx="11"/>
          </p:nvPr>
        </p:nvSpPr>
        <p:spPr/>
        <p:txBody>
          <a:bodyPr/>
          <a:lstStyle/>
          <a:p>
            <a:pPr>
              <a:defRPr/>
            </a:pPr>
            <a:fld id="{BB97BBE8-356A-4467-A909-51422E3A682B}" type="slidenum">
              <a:rPr lang="en-US"/>
              <a:pPr>
                <a:defRPr/>
              </a:pPr>
              <a:t>4</a:t>
            </a:fld>
            <a:endParaRPr lang="en-US"/>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le 5"/>
          <p:cNvSpPr>
            <a:spLocks noGrp="1"/>
          </p:cNvSpPr>
          <p:nvPr>
            <p:ph type="ctrTitle"/>
          </p:nvPr>
        </p:nvSpPr>
        <p:spPr>
          <a:xfrm>
            <a:off x="533400" y="990600"/>
            <a:ext cx="7772400" cy="1905000"/>
          </a:xfrm>
        </p:spPr>
        <p:txBody>
          <a:bodyPr/>
          <a:lstStyle/>
          <a:p>
            <a:pPr eaLnBrk="1" hangingPunct="1"/>
            <a:r>
              <a:rPr lang="en-US" altLang="en-US" smtClean="0"/>
              <a:t>Middleborough Public Schools</a:t>
            </a:r>
          </a:p>
        </p:txBody>
      </p:sp>
      <p:sp>
        <p:nvSpPr>
          <p:cNvPr id="7" name="Subtitle 6"/>
          <p:cNvSpPr>
            <a:spLocks noGrp="1"/>
          </p:cNvSpPr>
          <p:nvPr>
            <p:ph type="subTitle" idx="1"/>
          </p:nvPr>
        </p:nvSpPr>
        <p:spPr/>
        <p:txBody>
          <a:bodyPr rtlCol="0">
            <a:normAutofit/>
          </a:bodyPr>
          <a:lstStyle/>
          <a:p>
            <a:pPr eaLnBrk="1" fontAlgn="auto" hangingPunct="1">
              <a:spcAft>
                <a:spcPts val="0"/>
              </a:spcAft>
              <a:defRPr/>
            </a:pPr>
            <a:r>
              <a:rPr lang="en-US" dirty="0" smtClean="0"/>
              <a:t>Middleborough Family Resource Center</a:t>
            </a:r>
            <a:endParaRPr lang="en-US"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le 1"/>
          <p:cNvSpPr>
            <a:spLocks noGrp="1"/>
          </p:cNvSpPr>
          <p:nvPr>
            <p:ph type="title"/>
          </p:nvPr>
        </p:nvSpPr>
        <p:spPr/>
        <p:txBody>
          <a:bodyPr/>
          <a:lstStyle/>
          <a:p>
            <a:pPr eaLnBrk="1" hangingPunct="1"/>
            <a:r>
              <a:rPr lang="en-US" altLang="en-US" smtClean="0"/>
              <a:t>MFRC Established</a:t>
            </a:r>
          </a:p>
        </p:txBody>
      </p:sp>
      <p:sp>
        <p:nvSpPr>
          <p:cNvPr id="3" name="Content Placeholder 2"/>
          <p:cNvSpPr>
            <a:spLocks noGrp="1"/>
          </p:cNvSpPr>
          <p:nvPr>
            <p:ph idx="1"/>
          </p:nvPr>
        </p:nvSpPr>
        <p:spPr/>
        <p:txBody>
          <a:bodyPr rtlCol="0">
            <a:normAutofit/>
          </a:bodyPr>
          <a:lstStyle/>
          <a:p>
            <a:pPr eaLnBrk="1" fontAlgn="auto" hangingPunct="1">
              <a:spcAft>
                <a:spcPts val="0"/>
              </a:spcAft>
              <a:defRPr/>
            </a:pPr>
            <a:r>
              <a:rPr lang="en-US" dirty="0" smtClean="0"/>
              <a:t>The Middleborough Family Resource Center was established on September 28, 2015 as a part time service to the 3 elementary schools.  Funded by the HBB PTA and Title I, the FRC reached over 150 families encompassing 1:1 services and transition programming (Kindergarten). </a:t>
            </a:r>
          </a:p>
          <a:p>
            <a:pPr eaLnBrk="1" fontAlgn="auto" hangingPunct="1">
              <a:spcAft>
                <a:spcPts val="0"/>
              </a:spcAft>
              <a:defRPr/>
            </a:pPr>
            <a:r>
              <a:rPr lang="en-US" dirty="0" smtClean="0"/>
              <a:t>In the fall of 2016, the Family Resource Center Coordinator Position was increased to Full Time within the 3 elementary schools</a:t>
            </a:r>
            <a:r>
              <a:rPr lang="en-US" dirty="0"/>
              <a:t>.</a:t>
            </a:r>
            <a:endParaRPr lang="en-US" dirty="0" smtClean="0"/>
          </a:p>
          <a:p>
            <a:pPr eaLnBrk="1" fontAlgn="auto" hangingPunct="1">
              <a:spcAft>
                <a:spcPts val="0"/>
              </a:spcAft>
              <a:buFont typeface="Wingdings 2" pitchFamily="18" charset="2"/>
              <a:buNone/>
              <a:defRPr/>
            </a:pPr>
            <a:endParaRPr lang="en-US" dirty="0"/>
          </a:p>
        </p:txBody>
      </p:sp>
      <p:sp>
        <p:nvSpPr>
          <p:cNvPr id="4" name="Footer Placeholder 3"/>
          <p:cNvSpPr>
            <a:spLocks noGrp="1"/>
          </p:cNvSpPr>
          <p:nvPr>
            <p:ph type="ftr" sz="quarter" idx="10"/>
          </p:nvPr>
        </p:nvSpPr>
        <p:spPr/>
        <p:txBody>
          <a:bodyPr/>
          <a:lstStyle/>
          <a:p>
            <a:pPr>
              <a:defRPr/>
            </a:pPr>
            <a:r>
              <a:rPr lang="en-US"/>
              <a:t>Massachusetts Department of Elementary and Secondary Education</a:t>
            </a:r>
          </a:p>
        </p:txBody>
      </p:sp>
      <p:sp>
        <p:nvSpPr>
          <p:cNvPr id="6149" name="Slide Number Placeholder 4"/>
          <p:cNvSpPr>
            <a:spLocks noGrp="1"/>
          </p:cNvSpPr>
          <p:nvPr>
            <p:ph type="sldNum" sz="quarter" idx="11"/>
          </p:nvPr>
        </p:nvSpPr>
        <p:spPr bwMode="auto">
          <a:noFill/>
          <a:ln>
            <a:miter lim="800000"/>
            <a:headEnd/>
            <a:tailEnd/>
          </a:ln>
        </p:spPr>
        <p:txBody>
          <a:bodyPr/>
          <a:lstStyle/>
          <a:p>
            <a:fld id="{91B47C6A-1495-40D1-8793-6817C0F4C7D4}" type="slidenum">
              <a:rPr lang="en-US" altLang="en-US"/>
              <a:pPr/>
              <a:t>6</a:t>
            </a:fld>
            <a:endParaRPr lang="en-US" altLang="en-US"/>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1"/>
          <p:cNvSpPr>
            <a:spLocks noGrp="1"/>
          </p:cNvSpPr>
          <p:nvPr>
            <p:ph type="title"/>
          </p:nvPr>
        </p:nvSpPr>
        <p:spPr/>
        <p:txBody>
          <a:bodyPr/>
          <a:lstStyle/>
          <a:p>
            <a:pPr eaLnBrk="1" hangingPunct="1"/>
            <a:r>
              <a:rPr lang="en-US" altLang="en-US" smtClean="0"/>
              <a:t>Connecting and Collecting</a:t>
            </a:r>
          </a:p>
        </p:txBody>
      </p:sp>
      <p:sp>
        <p:nvSpPr>
          <p:cNvPr id="3" name="Content Placeholder 2"/>
          <p:cNvSpPr>
            <a:spLocks noGrp="1"/>
          </p:cNvSpPr>
          <p:nvPr>
            <p:ph idx="1"/>
          </p:nvPr>
        </p:nvSpPr>
        <p:spPr/>
        <p:txBody>
          <a:bodyPr rtlCol="0">
            <a:normAutofit fontScale="70000" lnSpcReduction="20000"/>
          </a:bodyPr>
          <a:lstStyle/>
          <a:p>
            <a:pPr eaLnBrk="1" fontAlgn="auto" hangingPunct="1">
              <a:spcAft>
                <a:spcPts val="0"/>
              </a:spcAft>
              <a:defRPr/>
            </a:pPr>
            <a:r>
              <a:rPr lang="en-US" dirty="0" smtClean="0"/>
              <a:t>Upon launching the FRC last year, we immediately began to gather information and resources by connecting and collaborating with our community partners.  These partnerships have been imperative for the FRC to refer and inform families in a timely manner as well as develop new programming for families.  </a:t>
            </a:r>
          </a:p>
          <a:p>
            <a:pPr marL="0" indent="0" eaLnBrk="1" fontAlgn="auto" hangingPunct="1">
              <a:spcAft>
                <a:spcPts val="0"/>
              </a:spcAft>
              <a:buFont typeface="Wingdings 2" pitchFamily="18" charset="2"/>
              <a:buNone/>
              <a:defRPr/>
            </a:pPr>
            <a:endParaRPr lang="en-US" dirty="0"/>
          </a:p>
          <a:p>
            <a:pPr marL="0" indent="0" eaLnBrk="1" fontAlgn="auto" hangingPunct="1">
              <a:spcAft>
                <a:spcPts val="0"/>
              </a:spcAft>
              <a:buFont typeface="Wingdings 2" pitchFamily="18" charset="2"/>
              <a:buNone/>
              <a:defRPr/>
            </a:pPr>
            <a:r>
              <a:rPr lang="en-US" dirty="0" smtClean="0"/>
              <a:t>A selection of the Partnerships Developed:</a:t>
            </a:r>
          </a:p>
          <a:p>
            <a:pPr marL="0" indent="0" eaLnBrk="1" fontAlgn="auto" hangingPunct="1">
              <a:spcAft>
                <a:spcPts val="0"/>
              </a:spcAft>
              <a:buFont typeface="Wingdings 2" pitchFamily="18" charset="2"/>
              <a:buNone/>
              <a:defRPr/>
            </a:pPr>
            <a:endParaRPr lang="en-US" dirty="0"/>
          </a:p>
          <a:p>
            <a:pPr eaLnBrk="1" fontAlgn="auto" hangingPunct="1">
              <a:spcAft>
                <a:spcPts val="0"/>
              </a:spcAft>
              <a:defRPr/>
            </a:pPr>
            <a:r>
              <a:rPr lang="en-US" dirty="0" smtClean="0"/>
              <a:t>Middleborough Area Assistance Coalition (COA, </a:t>
            </a:r>
            <a:r>
              <a:rPr lang="en-US" dirty="0" err="1" smtClean="0"/>
              <a:t>St.VdP</a:t>
            </a:r>
            <a:r>
              <a:rPr lang="en-US" dirty="0" smtClean="0"/>
              <a:t>, YMCA, Town </a:t>
            </a:r>
            <a:r>
              <a:rPr lang="en-US" dirty="0" err="1" smtClean="0"/>
              <a:t>Depts</a:t>
            </a:r>
            <a:r>
              <a:rPr lang="en-US" dirty="0" smtClean="0"/>
              <a:t>, Housing (multi), WIC, EI, Salvation Army)</a:t>
            </a:r>
          </a:p>
          <a:p>
            <a:pPr eaLnBrk="1" fontAlgn="auto" hangingPunct="1">
              <a:spcAft>
                <a:spcPts val="0"/>
              </a:spcAft>
              <a:defRPr/>
            </a:pPr>
            <a:r>
              <a:rPr lang="en-US" dirty="0" smtClean="0"/>
              <a:t>Local Community Service Agencies (Systems of Care Meetings)</a:t>
            </a:r>
          </a:p>
          <a:p>
            <a:pPr eaLnBrk="1" fontAlgn="auto" hangingPunct="1">
              <a:spcAft>
                <a:spcPts val="0"/>
              </a:spcAft>
              <a:defRPr/>
            </a:pPr>
            <a:r>
              <a:rPr lang="en-US" dirty="0" smtClean="0"/>
              <a:t> South Shore Community Action Council</a:t>
            </a:r>
          </a:p>
          <a:p>
            <a:pPr eaLnBrk="1" fontAlgn="auto" hangingPunct="1">
              <a:spcAft>
                <a:spcPts val="0"/>
              </a:spcAft>
              <a:defRPr/>
            </a:pPr>
            <a:r>
              <a:rPr lang="en-US" dirty="0" smtClean="0"/>
              <a:t>Coordinated Family and Community Engagement</a:t>
            </a:r>
          </a:p>
          <a:p>
            <a:pPr eaLnBrk="1" fontAlgn="auto" hangingPunct="1">
              <a:spcAft>
                <a:spcPts val="0"/>
              </a:spcAft>
              <a:defRPr/>
            </a:pPr>
            <a:r>
              <a:rPr lang="en-US" dirty="0" smtClean="0"/>
              <a:t>Soule Farm Education Homestead</a:t>
            </a:r>
          </a:p>
          <a:p>
            <a:pPr eaLnBrk="1" fontAlgn="auto" hangingPunct="1">
              <a:spcAft>
                <a:spcPts val="0"/>
              </a:spcAft>
              <a:defRPr/>
            </a:pPr>
            <a:r>
              <a:rPr lang="en-US" dirty="0" smtClean="0"/>
              <a:t>Middleborough Public Library</a:t>
            </a:r>
          </a:p>
          <a:p>
            <a:pPr eaLnBrk="1" fontAlgn="auto" hangingPunct="1">
              <a:spcAft>
                <a:spcPts val="0"/>
              </a:spcAft>
              <a:buFont typeface="Wingdings 2" pitchFamily="18" charset="2"/>
              <a:buNone/>
              <a:defRPr/>
            </a:pPr>
            <a:endParaRPr lang="en-US" dirty="0"/>
          </a:p>
        </p:txBody>
      </p:sp>
      <p:sp>
        <p:nvSpPr>
          <p:cNvPr id="4" name="Footer Placeholder 3"/>
          <p:cNvSpPr>
            <a:spLocks noGrp="1"/>
          </p:cNvSpPr>
          <p:nvPr>
            <p:ph type="ftr" sz="quarter" idx="10"/>
          </p:nvPr>
        </p:nvSpPr>
        <p:spPr/>
        <p:txBody>
          <a:bodyPr/>
          <a:lstStyle/>
          <a:p>
            <a:pPr>
              <a:defRPr/>
            </a:pPr>
            <a:r>
              <a:rPr lang="en-US"/>
              <a:t>Massachusetts Department of Elementary and Secondary Education</a:t>
            </a:r>
          </a:p>
        </p:txBody>
      </p:sp>
      <p:sp>
        <p:nvSpPr>
          <p:cNvPr id="7173" name="Slide Number Placeholder 4"/>
          <p:cNvSpPr>
            <a:spLocks noGrp="1"/>
          </p:cNvSpPr>
          <p:nvPr>
            <p:ph type="sldNum" sz="quarter" idx="11"/>
          </p:nvPr>
        </p:nvSpPr>
        <p:spPr bwMode="auto">
          <a:noFill/>
          <a:ln>
            <a:miter lim="800000"/>
            <a:headEnd/>
            <a:tailEnd/>
          </a:ln>
        </p:spPr>
        <p:txBody>
          <a:bodyPr/>
          <a:lstStyle/>
          <a:p>
            <a:fld id="{B3B094FF-A039-4329-934E-CFFAE87D964F}" type="slidenum">
              <a:rPr lang="en-US" altLang="en-US"/>
              <a:pPr/>
              <a:t>7</a:t>
            </a:fld>
            <a:endParaRPr lang="en-US" altLang="en-US"/>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1"/>
          <p:cNvSpPr>
            <a:spLocks noGrp="1"/>
          </p:cNvSpPr>
          <p:nvPr>
            <p:ph type="title"/>
          </p:nvPr>
        </p:nvSpPr>
        <p:spPr/>
        <p:txBody>
          <a:bodyPr/>
          <a:lstStyle/>
          <a:p>
            <a:pPr eaLnBrk="1" hangingPunct="1"/>
            <a:r>
              <a:rPr lang="en-US" altLang="en-US" smtClean="0"/>
              <a:t>Connecting and Sharing with MPS</a:t>
            </a:r>
          </a:p>
        </p:txBody>
      </p:sp>
      <p:sp>
        <p:nvSpPr>
          <p:cNvPr id="3" name="Content Placeholder 2"/>
          <p:cNvSpPr>
            <a:spLocks noGrp="1"/>
          </p:cNvSpPr>
          <p:nvPr>
            <p:ph idx="1"/>
          </p:nvPr>
        </p:nvSpPr>
        <p:spPr/>
        <p:txBody>
          <a:bodyPr/>
          <a:lstStyle/>
          <a:p>
            <a:pPr eaLnBrk="1" hangingPunct="1">
              <a:defRPr/>
            </a:pPr>
            <a:r>
              <a:rPr lang="en-US" dirty="0" smtClean="0"/>
              <a:t>Along with community based efforts, the FRC began to define the functions of the FRC and share with MPS Staff and Families.</a:t>
            </a:r>
          </a:p>
          <a:p>
            <a:pPr lvl="1" eaLnBrk="1" hangingPunct="1">
              <a:defRPr/>
            </a:pPr>
            <a:r>
              <a:rPr lang="en-US" dirty="0" smtClean="0"/>
              <a:t>Share within the Schools (PTA, Staff Meetings, Family Nights, School Committee, Health and Wellness Committee)</a:t>
            </a:r>
          </a:p>
          <a:p>
            <a:pPr lvl="1" eaLnBrk="1" hangingPunct="1">
              <a:defRPr/>
            </a:pPr>
            <a:r>
              <a:rPr lang="en-US" dirty="0" smtClean="0"/>
              <a:t>Establish Referral and Data Collection Processes (Working with Pupil Personnel and Admin, developed plan for connecting with families)</a:t>
            </a:r>
          </a:p>
          <a:p>
            <a:pPr lvl="1" eaLnBrk="1" hangingPunct="1">
              <a:defRPr/>
            </a:pPr>
            <a:r>
              <a:rPr lang="en-US" dirty="0" smtClean="0"/>
              <a:t>Start serving Families (85 Families Served 2015-2016 school year)</a:t>
            </a:r>
          </a:p>
          <a:p>
            <a:pPr marL="457200" lvl="1" indent="0" eaLnBrk="1" hangingPunct="1">
              <a:buFont typeface="Wingdings 2" pitchFamily="18" charset="2"/>
              <a:buNone/>
              <a:defRPr/>
            </a:pPr>
            <a:endParaRPr lang="en-US" dirty="0" smtClean="0"/>
          </a:p>
          <a:p>
            <a:pPr marL="457200" lvl="1" indent="0" eaLnBrk="1" hangingPunct="1">
              <a:buFont typeface="Wingdings 2" pitchFamily="18" charset="2"/>
              <a:buNone/>
              <a:defRPr/>
            </a:pPr>
            <a:endParaRPr lang="en-US" dirty="0" smtClean="0"/>
          </a:p>
          <a:p>
            <a:pPr lvl="1" eaLnBrk="1" hangingPunct="1">
              <a:buFont typeface="Wingdings 2" pitchFamily="18" charset="2"/>
              <a:buNone/>
              <a:defRPr/>
            </a:pPr>
            <a:endParaRPr lang="en-US" dirty="0" smtClean="0"/>
          </a:p>
        </p:txBody>
      </p:sp>
      <p:sp>
        <p:nvSpPr>
          <p:cNvPr id="4" name="Footer Placeholder 3"/>
          <p:cNvSpPr>
            <a:spLocks noGrp="1"/>
          </p:cNvSpPr>
          <p:nvPr>
            <p:ph type="ftr" sz="quarter" idx="10"/>
          </p:nvPr>
        </p:nvSpPr>
        <p:spPr/>
        <p:txBody>
          <a:bodyPr/>
          <a:lstStyle/>
          <a:p>
            <a:pPr>
              <a:defRPr/>
            </a:pPr>
            <a:r>
              <a:rPr lang="en-US" smtClean="0"/>
              <a:t>Massachusetts Department of Elementary and Secondary Education</a:t>
            </a:r>
            <a:endParaRPr lang="en-US"/>
          </a:p>
        </p:txBody>
      </p:sp>
      <p:sp>
        <p:nvSpPr>
          <p:cNvPr id="8197" name="Slide Number Placeholder 4"/>
          <p:cNvSpPr>
            <a:spLocks noGrp="1"/>
          </p:cNvSpPr>
          <p:nvPr>
            <p:ph type="sldNum" sz="quarter" idx="11"/>
          </p:nvPr>
        </p:nvSpPr>
        <p:spPr bwMode="auto">
          <a:noFill/>
          <a:ln>
            <a:miter lim="800000"/>
            <a:headEnd/>
            <a:tailEnd/>
          </a:ln>
        </p:spPr>
        <p:txBody>
          <a:bodyPr/>
          <a:lstStyle/>
          <a:p>
            <a:fld id="{A5E8DF4A-5598-4D4D-A438-9FE8236E559C}" type="slidenum">
              <a:rPr lang="en-US" altLang="en-US"/>
              <a:pPr/>
              <a:t>8</a:t>
            </a:fld>
            <a:endParaRPr lang="en-US" altLang="en-US"/>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
          <p:cNvSpPr>
            <a:spLocks noGrp="1"/>
          </p:cNvSpPr>
          <p:nvPr>
            <p:ph type="title"/>
          </p:nvPr>
        </p:nvSpPr>
        <p:spPr>
          <a:xfrm>
            <a:off x="609600" y="274638"/>
            <a:ext cx="7877175" cy="1143000"/>
          </a:xfrm>
        </p:spPr>
        <p:txBody>
          <a:bodyPr/>
          <a:lstStyle/>
          <a:p>
            <a:pPr algn="ctr" eaLnBrk="1" hangingPunct="1"/>
            <a:r>
              <a:rPr lang="en-US" altLang="en-US" smtClean="0"/>
              <a:t>Family Engagement- </a:t>
            </a:r>
            <a:br>
              <a:rPr lang="en-US" altLang="en-US" smtClean="0"/>
            </a:br>
            <a:r>
              <a:rPr lang="en-US" altLang="en-US" smtClean="0"/>
              <a:t>Parent Ed and Support</a:t>
            </a:r>
          </a:p>
        </p:txBody>
      </p:sp>
      <p:sp>
        <p:nvSpPr>
          <p:cNvPr id="3" name="Content Placeholder 2"/>
          <p:cNvSpPr>
            <a:spLocks noGrp="1"/>
          </p:cNvSpPr>
          <p:nvPr>
            <p:ph idx="1"/>
          </p:nvPr>
        </p:nvSpPr>
        <p:spPr/>
        <p:txBody>
          <a:bodyPr rtlCol="0">
            <a:normAutofit lnSpcReduction="10000"/>
          </a:bodyPr>
          <a:lstStyle/>
          <a:p>
            <a:pPr eaLnBrk="1" fontAlgn="auto" hangingPunct="1">
              <a:spcAft>
                <a:spcPts val="0"/>
              </a:spcAft>
              <a:defRPr/>
            </a:pPr>
            <a:r>
              <a:rPr lang="en-US" dirty="0" smtClean="0"/>
              <a:t>Along with Referrals for support to families in accessing information and services, the FRC has been able to offer programming to families such as:</a:t>
            </a:r>
          </a:p>
          <a:p>
            <a:pPr marL="0" indent="0" eaLnBrk="1" fontAlgn="auto" hangingPunct="1">
              <a:spcAft>
                <a:spcPts val="0"/>
              </a:spcAft>
              <a:buFont typeface="Wingdings 2" pitchFamily="18" charset="2"/>
              <a:buNone/>
              <a:defRPr/>
            </a:pPr>
            <a:endParaRPr lang="en-US" dirty="0" smtClean="0"/>
          </a:p>
          <a:p>
            <a:pPr lvl="1" eaLnBrk="1" fontAlgn="auto" hangingPunct="1">
              <a:spcAft>
                <a:spcPts val="0"/>
              </a:spcAft>
              <a:defRPr/>
            </a:pPr>
            <a:r>
              <a:rPr lang="en-US" dirty="0" smtClean="0"/>
              <a:t>McLean Grant funded Parent Workshop to parents of children age 3 to 8 - Understanding and Managing Your Child’s Behavior </a:t>
            </a:r>
          </a:p>
          <a:p>
            <a:pPr marL="457200" lvl="1" indent="0" eaLnBrk="1" fontAlgn="auto" hangingPunct="1">
              <a:spcAft>
                <a:spcPts val="0"/>
              </a:spcAft>
              <a:buFont typeface="Wingdings 2" pitchFamily="18" charset="2"/>
              <a:buNone/>
              <a:defRPr/>
            </a:pPr>
            <a:endParaRPr lang="en-US" dirty="0" smtClean="0"/>
          </a:p>
          <a:p>
            <a:pPr lvl="1" eaLnBrk="1" fontAlgn="auto" hangingPunct="1">
              <a:spcAft>
                <a:spcPts val="0"/>
              </a:spcAft>
              <a:defRPr/>
            </a:pPr>
            <a:r>
              <a:rPr lang="en-US" dirty="0" smtClean="0"/>
              <a:t>McLean Grant funded partnership with COA- Grandparent/Kinship Care Group</a:t>
            </a:r>
          </a:p>
        </p:txBody>
      </p:sp>
      <p:sp>
        <p:nvSpPr>
          <p:cNvPr id="4" name="Footer Placeholder 3"/>
          <p:cNvSpPr>
            <a:spLocks noGrp="1"/>
          </p:cNvSpPr>
          <p:nvPr>
            <p:ph type="ftr" sz="quarter" idx="10"/>
          </p:nvPr>
        </p:nvSpPr>
        <p:spPr/>
        <p:txBody>
          <a:bodyPr/>
          <a:lstStyle/>
          <a:p>
            <a:pPr>
              <a:defRPr/>
            </a:pPr>
            <a:r>
              <a:rPr lang="en-US"/>
              <a:t>Massachusetts Department of Elementary and Secondary Education</a:t>
            </a:r>
          </a:p>
        </p:txBody>
      </p:sp>
      <p:sp>
        <p:nvSpPr>
          <p:cNvPr id="9221" name="Slide Number Placeholder 4"/>
          <p:cNvSpPr>
            <a:spLocks noGrp="1"/>
          </p:cNvSpPr>
          <p:nvPr>
            <p:ph type="sldNum" sz="quarter" idx="11"/>
          </p:nvPr>
        </p:nvSpPr>
        <p:spPr bwMode="auto">
          <a:noFill/>
          <a:ln>
            <a:miter lim="800000"/>
            <a:headEnd/>
            <a:tailEnd/>
          </a:ln>
        </p:spPr>
        <p:txBody>
          <a:bodyPr/>
          <a:lstStyle/>
          <a:p>
            <a:fld id="{CB2D433D-E9F0-404C-8AB5-8A8F3267FCE0}" type="slidenum">
              <a:rPr lang="en-US" altLang="en-US"/>
              <a:pPr/>
              <a:t>9</a:t>
            </a:fld>
            <a:endParaRPr lang="en-US" altLang="en-US"/>
          </a:p>
        </p:txBody>
      </p:sp>
    </p:spTree>
  </p:cSld>
  <p:clrMapOvr>
    <a:masterClrMapping/>
  </p:clrMapOvr>
</p:sld>
</file>

<file path=ppt/theme/theme1.xml><?xml version="1.0" encoding="utf-8"?>
<a:theme xmlns:a="http://schemas.openxmlformats.org/drawingml/2006/main" name="2007_ESE_Template">
  <a:themeElements>
    <a:clrScheme name="ESE">
      <a:dk1>
        <a:srgbClr val="0D1969"/>
      </a:dk1>
      <a:lt1>
        <a:sysClr val="window" lastClr="FFFFFF"/>
      </a:lt1>
      <a:dk2>
        <a:srgbClr val="0D1969"/>
      </a:dk2>
      <a:lt2>
        <a:srgbClr val="EEECE1"/>
      </a:lt2>
      <a:accent1>
        <a:srgbClr val="E86B01"/>
      </a:accent1>
      <a:accent2>
        <a:srgbClr val="0D1969"/>
      </a:accent2>
      <a:accent3>
        <a:srgbClr val="FBC40E"/>
      </a:accent3>
      <a:accent4>
        <a:srgbClr val="006600"/>
      </a:accent4>
      <a:accent5>
        <a:srgbClr val="C00000"/>
      </a:accent5>
      <a:accent6>
        <a:srgbClr val="800080"/>
      </a:accent6>
      <a:hlink>
        <a:srgbClr val="0000FF"/>
      </a:hlink>
      <a:folHlink>
        <a:srgbClr val="7F7F7F"/>
      </a:folHlink>
    </a:clrScheme>
    <a:fontScheme name="Custom 1">
      <a:majorFont>
        <a:latin typeface="Calibri"/>
        <a:ea typeface=""/>
        <a:cs typeface=""/>
      </a:majorFont>
      <a:minorFont>
        <a:latin typeface="Calibr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Relationships xmlns="http://schemas.openxmlformats.org/package/2006/relationships">
  <Relationship Id="rId1" Type="http://schemas.openxmlformats.org/officeDocument/2006/relationships/customXmlProps" Target="itemProps1.xml"/>
</Relationships>

</file>

<file path=customXml/_rels/item2.xml.rels><?xml version="1.0" encoding="UTF-8"?>

<Relationships xmlns="http://schemas.openxmlformats.org/package/2006/relationships">
  <Relationship Id="rId1" Type="http://schemas.openxmlformats.org/officeDocument/2006/relationships/customXmlProps" Target="itemProps2.xml"/>
</Relationships>

</file>

<file path=customXml/_rels/item3.xml.rels><?xml version="1.0" encoding="UTF-8"?>

<Relationships xmlns="http://schemas.openxmlformats.org/package/2006/relationships">
  <Relationship Id="rId1" Type="http://schemas.openxmlformats.org/officeDocument/2006/relationships/customXmlProps" Target="itemProps3.xml"/>
</Relationships>

</file>

<file path=customXml/_rels/item4.xml.rels><?xml version="1.0" encoding="UTF-8"?>

<Relationships xmlns="http://schemas.openxmlformats.org/package/2006/relationships">
  <Relationship Id="rId1" Type="http://schemas.openxmlformats.org/officeDocument/2006/relationships/customXmlProps" Target="itemProps4.xml"/>
</Relationships>

</file>

<file path=customXml/item1.xml><?xml version="1.0" encoding="utf-8"?>
<?mso-contentType ?>
<FormTemplates xmlns="http://schemas.microsoft.com/sharepoint/v3/contenttype/forms">
  <Display>DocumentLibraryForm</Display>
  <Edit>DropOffZoneRoutingForm</Edit>
  <New>DocumentLibraryForm</New>
</FormTemplates>
</file>

<file path=customXml/item2.xml><?xml version="1.0" encoding="utf-8"?>
<?mso-contentType ?>
<spe:Receivers xmlns:spe="http://schemas.microsoft.com/sharepoint/events">
  <Receiver>
    <Name>Document ID Generator</Name>
    <Synchronization>Synchronous</Synchronization>
    <Type>10001</Type>
    <SequenceNumber>1000</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10002</Type>
    <SequenceNumber>1001</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10004</Type>
    <SequenceNumber>1002</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10006</Type>
    <SequenceNumber>1003</SequenceNumber>
    <Assembly>Microsoft.Office.DocumentManagement, Version=14.0.0.0, Culture=neutral, PublicKeyToken=71e9bce111e9429c</Assembly>
    <Class>Microsoft.Office.DocumentManagement.Internal.DocIdHandler</Class>
    <Data/>
    <Filter/>
  </Receiver>
</spe:Receivers>
</file>

<file path=customXml/item3.xml><?xml version="1.0" encoding="utf-8"?>
<ct:contentTypeSchema xmlns:ct="http://schemas.microsoft.com/office/2006/metadata/contentType" xmlns:ma="http://schemas.microsoft.com/office/2006/metadata/properties/metaAttributes" ct:_="" ma:_="" ma:contentTypeName="Document" ma:contentTypeID="0x010100524261BFE874874F899C38CF9C771BFF" ma:contentTypeVersion="7" ma:contentTypeDescription="Create a new document." ma:contentTypeScope="" ma:versionID="3a5a55f13e9bb649c79d8b6e4cc9fe8c">
  <xsd:schema xmlns:xsd="http://www.w3.org/2001/XMLSchema" xmlns:xs="http://www.w3.org/2001/XMLSchema" xmlns:p="http://schemas.microsoft.com/office/2006/metadata/properties" xmlns:ns2="0a4e05da-b9bc-4326-ad73-01ef31b95567" xmlns:ns3="733efe1c-5bbe-4968-87dc-d400e65c879f" targetNamespace="http://schemas.microsoft.com/office/2006/metadata/properties" ma:root="true" ma:fieldsID="9f746412060615af2bac066d19f8186c" ns2:_="" ns3:_="">
    <xsd:import namespace="0a4e05da-b9bc-4326-ad73-01ef31b95567"/>
    <xsd:import namespace="733efe1c-5bbe-4968-87dc-d400e65c879f"/>
    <xsd:element name="properties">
      <xsd:complexType>
        <xsd:sequence>
          <xsd:element name="documentManagement">
            <xsd:complexType>
              <xsd:all>
                <xsd:element ref="ns2:_vti_RoutingExistingProperties" minOccurs="0"/>
                <xsd:element ref="ns3:_dlc_DocId" minOccurs="0"/>
                <xsd:element ref="ns3:_dlc_DocIdUrl" minOccurs="0"/>
                <xsd:element ref="ns3:_dlc_DocIdPersistId"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0a4e05da-b9bc-4326-ad73-01ef31b95567" elementFormDefault="qualified">
    <xsd:import namespace="http://schemas.microsoft.com/office/2006/documentManagement/types"/>
    <xsd:import namespace="http://schemas.microsoft.com/office/infopath/2007/PartnerControls"/>
    <xsd:element name="_vti_RoutingExistingProperties" ma:index="8" nillable="true" ma:displayName="Original Properties" ma:hidden="true" ma:internalName="_vti_RoutingExistingProperties">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733efe1c-5bbe-4968-87dc-d400e65c879f" elementFormDefault="qualified">
    <xsd:import namespace="http://schemas.microsoft.com/office/2006/documentManagement/types"/>
    <xsd:import namespace="http://schemas.microsoft.com/office/infopath/2007/PartnerControls"/>
    <xsd:element name="_dlc_DocId" ma:index="9" nillable="true" ma:displayName="Document ID Value" ma:description="The value of the document ID assigned to this item." ma:internalName="_dlc_DocId" ma:readOnly="true">
      <xsd:simpleType>
        <xsd:restriction base="dms:Text"/>
      </xsd:simpleType>
    </xsd:element>
    <xsd:element name="_dlc_DocIdUrl" ma:index="10"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11" nillable="true" ma:displayName="Persist ID" ma:description="Keep ID on add." ma:hidden="true" ma:internalName="_dlc_DocIdPersistId" ma:readOnly="true">
      <xsd:simpleType>
        <xsd:restriction base="dms:Boolea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4.xml><?xml version="1.0" encoding="utf-8"?>
<p:properties xmlns:p="http://schemas.microsoft.com/office/2006/metadata/properties" xmlns:xsi="http://www.w3.org/2001/XMLSchema-instance" xmlns:pc="http://schemas.microsoft.com/office/infopath/2007/PartnerControls">
  <documentManagement>
    <_vti_RoutingExistingProperties xmlns="0a4e05da-b9bc-4326-ad73-01ef31b95567" xsi:nil="true"/>
    <_dlc_DocIdPersistId xmlns="733efe1c-5bbe-4968-87dc-d400e65c879f">true</_dlc_DocIdPersistId>
    <_dlc_DocId xmlns="733efe1c-5bbe-4968-87dc-d400e65c879f">DESE-231-33957</_dlc_DocId>
    <_dlc_DocIdUrl xmlns="733efe1c-5bbe-4968-87dc-d400e65c879f">
      <Url>https://sharepoint.doemass.org/ese/webteam/cps/_layouts/DocIdRedir.aspx?ID=DESE-231-33957</Url>
      <Description>DESE-231-33957</Description>
    </_dlc_DocIdUrl>
  </documentManagement>
</p:properties>
</file>

<file path=customXml/itemProps1.xml><?xml version="1.0" encoding="utf-8"?>
<ds:datastoreItem xmlns:ds="http://schemas.openxmlformats.org/officeDocument/2006/customXml" ds:itemID="{7660874C-C990-4C89-9415-04DDFEDB33E5}"/>
</file>

<file path=customXml/itemProps2.xml><?xml version="1.0" encoding="utf-8"?>
<ds:datastoreItem xmlns:ds="http://schemas.openxmlformats.org/officeDocument/2006/customXml" ds:itemID="{33F6D6F9-B25F-419B-AFE7-D01EEA5643EE}"/>
</file>

<file path=customXml/itemProps3.xml><?xml version="1.0" encoding="utf-8"?>
<ds:datastoreItem xmlns:ds="http://schemas.openxmlformats.org/officeDocument/2006/customXml" ds:itemID="{9AE486BF-E194-4208-89F0-95485F3443EC}"/>
</file>

<file path=customXml/itemProps4.xml><?xml version="1.0" encoding="utf-8"?>
<ds:datastoreItem xmlns:ds="http://schemas.openxmlformats.org/officeDocument/2006/customXml" ds:itemID="{32E8A5CE-B188-457E-B09A-5BF68CABFFAC}"/>
</file>

<file path=docProps/app.xml><?xml version="1.0" encoding="utf-8"?>
<Properties xmlns="http://schemas.openxmlformats.org/officeDocument/2006/extended-properties" xmlns:vt="http://schemas.openxmlformats.org/officeDocument/2006/docPropsVTypes">
  <Template>2007_ESE_Template</Template>
  <TotalTime>420</TotalTime>
  <Words>1372</Words>
  <Application>Microsoft Office PowerPoint</Application>
  <PresentationFormat>On-screen Show (4:3)</PresentationFormat>
  <Paragraphs>176</Paragraphs>
  <Slides>24</Slides>
  <Notes>3</Notes>
  <HiddenSlides>0</HiddenSlides>
  <MMClips>0</MMClips>
  <ScaleCrop>false</ScaleCrop>
  <HeadingPairs>
    <vt:vector size="4" baseType="variant">
      <vt:variant>
        <vt:lpstr>Theme</vt:lpstr>
      </vt:variant>
      <vt:variant>
        <vt:i4>1</vt:i4>
      </vt:variant>
      <vt:variant>
        <vt:lpstr>Slide Titles</vt:lpstr>
      </vt:variant>
      <vt:variant>
        <vt:i4>24</vt:i4>
      </vt:variant>
    </vt:vector>
  </HeadingPairs>
  <TitlesOfParts>
    <vt:vector size="25" baseType="lpstr">
      <vt:lpstr>2007_ESE_Template</vt:lpstr>
      <vt:lpstr>Family Engagement</vt:lpstr>
      <vt:lpstr>Title I Family Engagement</vt:lpstr>
      <vt:lpstr>Title IIA Family Engagement</vt:lpstr>
      <vt:lpstr>Title III Family Engagement</vt:lpstr>
      <vt:lpstr>Middleborough Public Schools</vt:lpstr>
      <vt:lpstr>MFRC Established</vt:lpstr>
      <vt:lpstr>Connecting and Collecting</vt:lpstr>
      <vt:lpstr>Connecting and Sharing with MPS</vt:lpstr>
      <vt:lpstr>Family Engagement-  Parent Ed and Support</vt:lpstr>
      <vt:lpstr>Parent Workshop- ages 3 to 8 </vt:lpstr>
      <vt:lpstr>Kinship Caregivers Group</vt:lpstr>
      <vt:lpstr>Family Engagement-Transitions</vt:lpstr>
      <vt:lpstr>Family Programming- McLean Funded</vt:lpstr>
      <vt:lpstr>Families Reached by FRC</vt:lpstr>
      <vt:lpstr>Primary Areas of Support</vt:lpstr>
      <vt:lpstr>Nutrition</vt:lpstr>
      <vt:lpstr>Housing &amp; Utilities</vt:lpstr>
      <vt:lpstr>Emotional and Behavioral Health</vt:lpstr>
      <vt:lpstr>More on  Emotional and Behavioral Health</vt:lpstr>
      <vt:lpstr>Other areas of support</vt:lpstr>
      <vt:lpstr>Organizing &amp; Sharing Resources</vt:lpstr>
      <vt:lpstr>Branding the FRC</vt:lpstr>
      <vt:lpstr>Informational Brochure</vt:lpstr>
      <vt:lpstr>Informational Brochure</vt:lpstr>
    </vt:vector>
  </TitlesOfParts>
  <Company>Microsoft</Company>
  <LinksUpToDate>false</LinksUpToDate>
  <SharedDoc>false</SharedDoc>
  <HyperlinksChanged>false</HyperlinksChanged>
  <AppVersion>12.0000</AppVersion>
</Properties>
</file>

<file path=docProps/core.xml><?xml version="1.0" encoding="utf-8"?>
<coreProperties xmlns="http://schemas.openxmlformats.org/package/2006/metadata/core-properties" xmlns:cp="http://schemas.openxmlformats.org/package/2006/metadata/core-properties" xmlns:dc="http://purl.org/dc/elements/1.1/" xmlns:dcterms="http://purl.org/dc/terms/" xmlns:xsi="http://www.w3.org/2001/XMLSchema-instance">
  <dcterms:created xsi:type="dcterms:W3CDTF">2014-03-24T16:54:40Z</dcterms:created>
  <dc:creator>Seymour</dc:creator>
  <lastModifiedBy>mjs</lastModifiedBy>
  <dcterms:modified xsi:type="dcterms:W3CDTF">2017-06-07T14:39:28Z</dcterms:modified>
  <revision>50</revision>
  <dc:title>Family Engagement</dc:title>
</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0x010100524261BFE874874F899C38CF9C771BFF</vt:lpwstr>
  </property>
  <property fmtid="{D5CDD505-2E9C-101B-9397-08002B2CF9AE}" pid="3" name="_dlc_DocIdItemGuid">
    <vt:lpwstr>1a8d3445-6ef2-48e7-83c4-29c6ffd0e8aa</vt:lpwstr>
  </property>
</Properties>
</file>