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147483559" r:id="rId5"/>
    <p:sldId id="2147483630" r:id="rId6"/>
    <p:sldId id="2147483641" r:id="rId7"/>
    <p:sldId id="2147483642" r:id="rId8"/>
    <p:sldId id="2147483631" r:id="rId9"/>
    <p:sldId id="2147483562" r:id="rId10"/>
    <p:sldId id="2147483563" r:id="rId11"/>
    <p:sldId id="2147483632" r:id="rId12"/>
    <p:sldId id="214748364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CC Pilot" id="{6657B068-C5A9-4D02-8D16-AD79A85C4104}">
          <p14:sldIdLst>
            <p14:sldId id="2147483559"/>
            <p14:sldId id="2147483630"/>
            <p14:sldId id="2147483641"/>
            <p14:sldId id="2147483642"/>
            <p14:sldId id="2147483631"/>
            <p14:sldId id="2147483562"/>
            <p14:sldId id="2147483563"/>
            <p14:sldId id="2147483632"/>
            <p14:sldId id="21474836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4B9101-BBD0-D6C5-2548-D35C70A6C168}" name="Foley, Jacquelyne E. (EEC)" initials="F(" userId="S::jacquelyne.e.foley@mass.gov::50e5947b-eb5f-48a7-afc4-9788e1e5ed54" providerId="AD"/>
  <p188:author id="{319F100B-1A75-DF8C-7B10-3761CB8BA473}" name="Habchy, Susan E. (EEC)" initials="H(" userId="S::susan.e.habchy@mass.gov::52c7505e-d6a3-459c-b71b-0a5c1a3365d6" providerId="AD"/>
  <p188:author id="{6728350D-C7B9-B1DE-A2BB-BBFD70858FE9}" name="Ward, Paul (EEC)" initials="WP" userId="S::paul.ward2@mass.gov::f445c8f2-f3cc-403d-8258-086811ca860b" providerId="AD"/>
  <p188:author id="{11EB8B15-86BD-0882-1E29-54E983FDEE3C}" name="Kershaw, Amy (EEC)" initials="AK" userId="S::amy.kershaw2@mass.gov::863cd089-ee56-4616-807b-bb84c497e830" providerId="AD"/>
  <p188:author id="{907E611A-2B6C-E886-231E-E97DC5C41921}" name="Craft, Erin (EEC)" initials="" userId="S::Erin.Craft@mass.gov::cb9d8f10-e989-462a-b8f2-b9fd740d0069" providerId="AD"/>
  <p188:author id="{5B32952A-0F2A-3B03-2A5D-FC8DEC479A82}" name="Nicolas, Tyreese (EEC)" initials="TN" userId="S::tyreese.nicolas3@mass.gov::42b873ba-b1ad-4939-b485-f51db23d44b3" providerId="AD"/>
  <p188:author id="{C3925739-8A81-EE14-E4AC-2636A62685CE}" name="Soiles, Eugenia (EEC)" initials="SE" userId="S::eugenia.soiles@mass.gov::42e1d30c-a1bc-4ac8-b756-fbed5dcc8b88" providerId="AD"/>
  <p188:author id="{91CC7A49-4A9D-719A-40BC-4C6AAC1F3116}" name="Saulnier, Michelle E. (EEC)" initials="MS" userId="S::michelle.e.saulnier@mass.gov::0fe6b09d-187d-48a8-a732-77d985f40ed9" providerId="AD"/>
  <p188:author id="{1C8E2280-F1C3-38C8-7990-C3390CE1CBFC}" name="Koelle, Addison (EEC)" initials="KA" userId="S::addison.koelle@mass.gov::6ea80ade-bdbf-47c7-acfe-9af8f75a3cfe" providerId="AD"/>
  <p188:author id="{A8B84386-3F7B-ADBC-D1A5-37D368BA2221}" name="Leiter, Stephanie (EOE)" initials="SL" userId="S::Stephanie.Leiter@mass.gov::05253967-9844-48d4-8a72-680f05b3c52d" providerId="AD"/>
  <p188:author id="{099C4D94-A608-4D2B-5E60-B29101AEDB54}" name="White, Ashley A. (EEC)" initials="" userId="S::ashley.a.white@mass.gov::3e40b92e-6c29-4f84-b65a-be4578af8765" providerId="AD"/>
  <p188:author id="{859D7996-1F3D-242A-CC46-A17A72893143}" name="Conner-Simons, Emily (EEC)" initials="CE" userId="S::emily.conner-simons@mass.gov::4684ff0c-c2c9-49cf-8406-c1c722a3177b" providerId="AD"/>
  <p188:author id="{93D533A3-BD63-0C7A-8387-5726F96B0DEA}" name="Checkoway, Amy (EEC)" initials="CA" userId="S::amy.checkoway@mass.gov::705991ab-b9c1-44f2-bfb6-4d1b22ebe416" providerId="AD"/>
  <p188:author id="{0DD190AB-F4B1-2B26-ECF9-B4FA213F1431}" name="Lantin, Christel R. (EEC)" initials="CL" userId="S::christel.r.lantin2@mass.gov::19e3b5ce-c1cd-4569-8145-ab880cbdd78c" providerId="AD"/>
  <p188:author id="{18E2FCCC-0CD6-E54A-BD7F-BC730113EDAC}" name="Hansson, Eric (EEC)" initials="EH" userId="S::Eric.Hansson3@mass.gov::ac40cc67-5ea7-422d-8b64-499b59c5a0e2" providerId="AD"/>
  <p188:author id="{CA3F0FD2-F793-7B08-2AAA-0C0A15D797D5}" name="Rucker, Joseph (EEC)" initials="JR" userId="S::Joseph.Rucker2@mass.gov::0f59fb5e-02f6-46cd-a3d2-267cfc85349f" providerId="AD"/>
  <p188:author id="{4A0242DB-239E-A056-60F4-605EA397CE38}" name="Conner-Simons, Emily (EEC)" initials="EC" userId="S::Emily.Conner-Simons@mass.gov::4684ff0c-c2c9-49cf-8406-c1c722a3177b" providerId="AD"/>
  <p188:author id="{82A6C3DF-953F-812E-1942-74F419FFE9E6}" name="Szydlik, Terry (EEC)" initials="" userId="S::terry.szydlik@mass.gov::f9db7251-cfa4-4f51-9f48-f9bd51137875" providerId="AD"/>
  <p188:author id="{2106CCFC-6F08-3A77-869D-EA7500D77A28}" name="Power, Chris (EEC)" initials="CP" userId="S::chris.power@mass.gov::7355e77b-c52c-4307-b1d1-ece46b2ca1c7" providerId="AD"/>
  <p188:author id="{664088FE-E026-2DF2-9B7B-E518476547E5}" name="Morin, Erica (EEC)" initials="ME" userId="S::erica.morin2@mass.gov::c081c56c-749f-458d-b11a-062a8f07d6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9F36"/>
    <a:srgbClr val="74399A"/>
    <a:srgbClr val="0C2D83"/>
    <a:srgbClr val="93BB61"/>
    <a:srgbClr val="B50F19"/>
    <a:srgbClr val="FAFAFA"/>
    <a:srgbClr val="28377D"/>
    <a:srgbClr val="E4A637"/>
    <a:srgbClr val="65A647"/>
    <a:srgbClr val="65A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31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40A234-A550-21EC-CB56-84AB810FDE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81FB7-0A89-5563-B3A7-25E0A287B5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F0EAC4-A31C-4A27-B384-8546C205C8F6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E46EE-27BF-E4D4-3B45-1E52CA2070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6DF37-DC17-A023-5B2A-FCE29A86EC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4B0E23-6E6E-4444-BF79-7DBCD9FEC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22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44F956-D1E3-43E4-A7FD-A63AC3A86F0F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2FE9EE-1ECF-4A6E-96C7-66C41E00F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82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FE9EE-1ECF-4A6E-96C7-66C41E00FE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1328D-9B8A-B82C-5DCB-9C5A50E0C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28C604-241F-CA0E-8C9A-5A5500816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4EF0A9-B37B-7038-22BE-3EFE1A769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Erin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AF051-0656-F089-FA18-4B918C352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3D35-CA9D-4DD2-A564-BECE85CB5A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4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E80B6-60FF-E1DC-39F7-475AA70A4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C2FD6-8D87-BFF0-C430-76D11A70C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A5877-DD1A-4A7A-D046-66A38EF52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Erin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72E32-3C0F-8E78-3801-3EFAD140B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F3D35-CA9D-4DD2-A564-BECE85CB5A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9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FB9C4-4B88-2596-2018-78B7AFBD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4884" y="6401840"/>
            <a:ext cx="597515" cy="365125"/>
          </a:xfrm>
        </p:spPr>
        <p:txBody>
          <a:bodyPr rIns="0"/>
          <a:lstStyle/>
          <a:p>
            <a:fld id="{7408B8CA-226C-4571-9FEE-B704CFEBF6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2D0BED-4A2A-9EB9-BD2A-0C3B94FC03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900" y="2734364"/>
            <a:ext cx="11130722" cy="1094340"/>
          </a:xfrm>
        </p:spPr>
        <p:txBody>
          <a:bodyPr lIns="0" anchor="b">
            <a:noAutofit/>
          </a:bodyPr>
          <a:lstStyle>
            <a:lvl1pPr algn="l">
              <a:defRPr sz="4400" b="1" i="0" baseline="0">
                <a:solidFill>
                  <a:srgbClr val="28377D"/>
                </a:solidFill>
                <a:latin typeface="Montserrat" pitchFamily="2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ABE83AF-D337-BB85-82D9-8D20AC80FD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900" y="3919329"/>
            <a:ext cx="8809384" cy="748205"/>
          </a:xfrm>
        </p:spPr>
        <p:txBody>
          <a:bodyPr lIns="0"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AND DATE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EAB60F2-1D6C-3140-5BD7-5EE5FF71C8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7" y="348343"/>
            <a:ext cx="985644" cy="986043"/>
          </a:xfrm>
          <a:prstGeom prst="rect">
            <a:avLst/>
          </a:prstGeom>
        </p:spPr>
      </p:pic>
      <p:pic>
        <p:nvPicPr>
          <p:cNvPr id="11" name="Picture 10" descr="Text&#10;&#10;AI-generated content may be incorrect.">
            <a:extLst>
              <a:ext uri="{FF2B5EF4-FFF2-40B4-BE49-F238E27FC236}">
                <a16:creationId xmlns:a16="http://schemas.microsoft.com/office/drawing/2014/main" id="{5676E263-45E7-C3FD-9280-0CC1C4936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" y="277281"/>
            <a:ext cx="4753716" cy="10571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CE6F1F-1560-FD49-E63C-42D58EFD8F72}"/>
              </a:ext>
            </a:extLst>
          </p:cNvPr>
          <p:cNvSpPr/>
          <p:nvPr userDrawn="1"/>
        </p:nvSpPr>
        <p:spPr>
          <a:xfrm>
            <a:off x="171452" y="0"/>
            <a:ext cx="171452" cy="6858000"/>
          </a:xfrm>
          <a:prstGeom prst="rect">
            <a:avLst/>
          </a:prstGeom>
          <a:solidFill>
            <a:srgbClr val="283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AFA225-00C8-81A0-1F40-84A4DC7861DE}"/>
              </a:ext>
            </a:extLst>
          </p:cNvPr>
          <p:cNvSpPr/>
          <p:nvPr userDrawn="1"/>
        </p:nvSpPr>
        <p:spPr>
          <a:xfrm>
            <a:off x="0" y="0"/>
            <a:ext cx="171452" cy="6858000"/>
          </a:xfrm>
          <a:prstGeom prst="rect">
            <a:avLst/>
          </a:prstGeom>
          <a:solidFill>
            <a:srgbClr val="B51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35C9D0-DCFD-BA2E-74D0-111E93ED17CC}"/>
              </a:ext>
            </a:extLst>
          </p:cNvPr>
          <p:cNvSpPr/>
          <p:nvPr userDrawn="1"/>
        </p:nvSpPr>
        <p:spPr>
          <a:xfrm>
            <a:off x="0" y="6348731"/>
            <a:ext cx="12192000" cy="45719"/>
          </a:xfrm>
          <a:prstGeom prst="rect">
            <a:avLst/>
          </a:prstGeom>
          <a:solidFill>
            <a:srgbClr val="E4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9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 userDrawn="1">
          <p15:clr>
            <a:srgbClr val="FBAE40"/>
          </p15:clr>
        </p15:guide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2FED-CAD0-8767-4F53-F0195230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DE108-D0DF-AC6E-C60C-9B2AB34F6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F14-343A-B9BC-0B33-35F7D2B3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408B8CA-226C-4571-9FEE-B704CFEBF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2FED-CAD0-8767-4F53-F0195230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DE108-D0DF-AC6E-C60C-9B2AB34F6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72129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F14-343A-B9BC-0B33-35F7D2B3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6D3578-3746-231D-D6A3-7B8054454B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900" y="1149937"/>
            <a:ext cx="4345992" cy="36008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13591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ng title that wr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2FED-CAD0-8767-4F53-F01952304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20008"/>
            <a:ext cx="11208456" cy="81738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 with a long title that wraps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DE108-D0DF-AC6E-C60C-9B2AB34F6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72129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F14-343A-B9BC-0B33-35F7D2B3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22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C02BF-1C84-BF4C-B7DB-91CCC0AEA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3285455"/>
            <a:ext cx="10515600" cy="2423195"/>
          </a:xfrm>
        </p:spPr>
        <p:txBody>
          <a:bodyPr>
            <a:normAutofit/>
          </a:bodyPr>
          <a:lstStyle>
            <a:lvl1pPr marL="0" indent="0">
              <a:buNone/>
              <a:defRPr sz="38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CB8AA-1945-B119-E4E2-4EE50E52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528A61-4D1C-3368-F935-B10877DFB53C}"/>
              </a:ext>
            </a:extLst>
          </p:cNvPr>
          <p:cNvSpPr/>
          <p:nvPr userDrawn="1"/>
        </p:nvSpPr>
        <p:spPr>
          <a:xfrm>
            <a:off x="0" y="6348731"/>
            <a:ext cx="12192000" cy="45719"/>
          </a:xfrm>
          <a:prstGeom prst="rect">
            <a:avLst/>
          </a:prstGeom>
          <a:solidFill>
            <a:srgbClr val="E4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B2AF0-B092-EFF7-2118-A84A1CC48387}"/>
              </a:ext>
            </a:extLst>
          </p:cNvPr>
          <p:cNvSpPr txBox="1"/>
          <p:nvPr userDrawn="1"/>
        </p:nvSpPr>
        <p:spPr>
          <a:xfrm>
            <a:off x="723900" y="6448901"/>
            <a:ext cx="4133850" cy="31457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algn="l"/>
            <a:r>
              <a:rPr lang="en-US" sz="105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MASSACHUSETTS DEPARTMENT OF EARLY EDUCATION AND CARE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42CE146-8008-C676-C100-AE50381CC039}"/>
              </a:ext>
            </a:extLst>
          </p:cNvPr>
          <p:cNvSpPr txBox="1">
            <a:spLocks/>
          </p:cNvSpPr>
          <p:nvPr userDrawn="1"/>
        </p:nvSpPr>
        <p:spPr>
          <a:xfrm>
            <a:off x="9605066" y="6465509"/>
            <a:ext cx="1611264" cy="192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89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1461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>
                <a:solidFill>
                  <a:schemeClr val="bg2">
                    <a:lumMod val="25000"/>
                  </a:schemeClr>
                </a:solidFill>
              </a:rPr>
              <a:t>MAY 13, 2026</a:t>
            </a:r>
          </a:p>
        </p:txBody>
      </p:sp>
      <p:pic>
        <p:nvPicPr>
          <p:cNvPr id="7" name="Picture 6" descr="Shape, rectangle&#10;&#10;AI-generated content may be incorrect.">
            <a:extLst>
              <a:ext uri="{FF2B5EF4-FFF2-40B4-BE49-F238E27FC236}">
                <a16:creationId xmlns:a16="http://schemas.microsoft.com/office/drawing/2014/main" id="{C7729BC2-71B1-B265-0D55-99C0BF28E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b="13847"/>
          <a:stretch/>
        </p:blipFill>
        <p:spPr>
          <a:xfrm>
            <a:off x="-1" y="-1"/>
            <a:ext cx="12192000" cy="28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5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C02BF-1C84-BF4C-B7DB-91CCC0AEA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3285455"/>
            <a:ext cx="10515600" cy="2423195"/>
          </a:xfrm>
        </p:spPr>
        <p:txBody>
          <a:bodyPr>
            <a:normAutofit/>
          </a:bodyPr>
          <a:lstStyle>
            <a:lvl1pPr marL="0" indent="0">
              <a:buNone/>
              <a:defRPr sz="380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CB8AA-1945-B119-E4E2-4EE50E52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528A61-4D1C-3368-F935-B10877DFB53C}"/>
              </a:ext>
            </a:extLst>
          </p:cNvPr>
          <p:cNvSpPr/>
          <p:nvPr userDrawn="1"/>
        </p:nvSpPr>
        <p:spPr>
          <a:xfrm>
            <a:off x="0" y="6348731"/>
            <a:ext cx="12192000" cy="45719"/>
          </a:xfrm>
          <a:prstGeom prst="rect">
            <a:avLst/>
          </a:prstGeom>
          <a:solidFill>
            <a:srgbClr val="E4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B2AF0-B092-EFF7-2118-A84A1CC48387}"/>
              </a:ext>
            </a:extLst>
          </p:cNvPr>
          <p:cNvSpPr txBox="1"/>
          <p:nvPr userDrawn="1"/>
        </p:nvSpPr>
        <p:spPr>
          <a:xfrm>
            <a:off x="723900" y="6448901"/>
            <a:ext cx="4133850" cy="31457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algn="l"/>
            <a:r>
              <a:rPr lang="en-US" sz="105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MASSACHUSETTS DEPARTMENT OF EARLY EDUCATION AND CARE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42CE146-8008-C676-C100-AE50381CC039}"/>
              </a:ext>
            </a:extLst>
          </p:cNvPr>
          <p:cNvSpPr txBox="1">
            <a:spLocks/>
          </p:cNvSpPr>
          <p:nvPr userDrawn="1"/>
        </p:nvSpPr>
        <p:spPr>
          <a:xfrm>
            <a:off x="9605066" y="6465509"/>
            <a:ext cx="1611264" cy="192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89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1461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>
                <a:solidFill>
                  <a:schemeClr val="bg2">
                    <a:lumMod val="25000"/>
                  </a:schemeClr>
                </a:solidFill>
              </a:rPr>
              <a:t>MAY 13, 2026</a:t>
            </a:r>
          </a:p>
        </p:txBody>
      </p:sp>
      <p:pic>
        <p:nvPicPr>
          <p:cNvPr id="11" name="Picture 10" descr="Logo, company name&#10;&#10;AI-generated content may be incorrect.">
            <a:extLst>
              <a:ext uri="{FF2B5EF4-FFF2-40B4-BE49-F238E27FC236}">
                <a16:creationId xmlns:a16="http://schemas.microsoft.com/office/drawing/2014/main" id="{C4EA568E-0E01-E567-1426-450D79AAA9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32718"/>
            <a:ext cx="2328677" cy="1987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C9CA6A-7508-7A17-71AE-47A9F4F63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623" b="14209"/>
          <a:stretch>
            <a:fillRect/>
          </a:stretch>
        </p:blipFill>
        <p:spPr>
          <a:xfrm>
            <a:off x="0" y="0"/>
            <a:ext cx="12193378" cy="284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8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A35E-C52B-DB9B-9228-8115B13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89309-98E4-9BD0-A8F4-45EFF8CA2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60ABF-91A7-08DA-7654-39F4DC1B6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793CF-5CAA-3418-46ED-D752BB27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643BC1-94B4-C124-31DD-CB4F7A40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19973"/>
            <a:ext cx="10755249" cy="817383"/>
          </a:xfrm>
          <a:prstGeom prst="rect">
            <a:avLst/>
          </a:prstGeom>
        </p:spPr>
        <p:txBody>
          <a:bodyPr vert="horz" lIns="0" tIns="0" rIns="9144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22ED4-AADE-11DB-FD43-65C2D85BA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305" y="1423779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9F300-CB32-D60B-A254-6F8A0E93D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04" y="6401840"/>
            <a:ext cx="337495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408B8CA-226C-4571-9FEE-B704CFEBF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43477E-56D2-4745-466F-F1DCE8AA63A8}"/>
              </a:ext>
            </a:extLst>
          </p:cNvPr>
          <p:cNvSpPr/>
          <p:nvPr userDrawn="1"/>
        </p:nvSpPr>
        <p:spPr>
          <a:xfrm>
            <a:off x="171452" y="0"/>
            <a:ext cx="171452" cy="6858000"/>
          </a:xfrm>
          <a:prstGeom prst="rect">
            <a:avLst/>
          </a:prstGeom>
          <a:solidFill>
            <a:srgbClr val="283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F9627-A0D6-7604-ED10-771F17BF4D97}"/>
              </a:ext>
            </a:extLst>
          </p:cNvPr>
          <p:cNvSpPr/>
          <p:nvPr userDrawn="1"/>
        </p:nvSpPr>
        <p:spPr>
          <a:xfrm>
            <a:off x="0" y="0"/>
            <a:ext cx="171452" cy="6858000"/>
          </a:xfrm>
          <a:prstGeom prst="rect">
            <a:avLst/>
          </a:prstGeom>
          <a:solidFill>
            <a:srgbClr val="B51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BE113-7748-C410-C3ED-4C4E969F62AA}"/>
              </a:ext>
            </a:extLst>
          </p:cNvPr>
          <p:cNvSpPr/>
          <p:nvPr userDrawn="1"/>
        </p:nvSpPr>
        <p:spPr>
          <a:xfrm>
            <a:off x="0" y="6348731"/>
            <a:ext cx="12192000" cy="45719"/>
          </a:xfrm>
          <a:prstGeom prst="rect">
            <a:avLst/>
          </a:prstGeom>
          <a:solidFill>
            <a:srgbClr val="E4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D90AE5-3CC2-BE43-0B9C-594EB92883B2}"/>
              </a:ext>
            </a:extLst>
          </p:cNvPr>
          <p:cNvSpPr txBox="1"/>
          <p:nvPr userDrawn="1"/>
        </p:nvSpPr>
        <p:spPr>
          <a:xfrm>
            <a:off x="723899" y="6448901"/>
            <a:ext cx="3894109" cy="31457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algn="l"/>
            <a:r>
              <a:rPr lang="en-US" sz="105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MASSACHUSETTS DEPARTMENT OF EARLY EDUCATION AND CARE	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697F1B-F8A3-3718-AD4B-CA5E2A0566B4}"/>
              </a:ext>
            </a:extLst>
          </p:cNvPr>
          <p:cNvSpPr txBox="1">
            <a:spLocks/>
          </p:cNvSpPr>
          <p:nvPr userDrawn="1"/>
        </p:nvSpPr>
        <p:spPr>
          <a:xfrm>
            <a:off x="9605066" y="6465509"/>
            <a:ext cx="1611264" cy="192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89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1461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>
                <a:solidFill>
                  <a:schemeClr val="bg2">
                    <a:lumMod val="25000"/>
                  </a:schemeClr>
                </a:solidFill>
              </a:rPr>
              <a:t>MAY 13, 2026</a:t>
            </a:r>
          </a:p>
        </p:txBody>
      </p:sp>
    </p:spTree>
    <p:extLst>
      <p:ext uri="{BB962C8B-B14F-4D97-AF65-F5344CB8AC3E}">
        <p14:creationId xmlns:p14="http://schemas.microsoft.com/office/powerpoint/2010/main" val="47499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52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rgbClr val="28377D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457200" indent="-22542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6889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914400" indent="-22542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1461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8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1080" userDrawn="1">
          <p15:clr>
            <a:srgbClr val="F26B43"/>
          </p15:clr>
        </p15:guide>
        <p15:guide id="4" pos="456" userDrawn="1">
          <p15:clr>
            <a:srgbClr val="F26B43"/>
          </p15:clr>
        </p15:guide>
        <p15:guide id="5" orient="horz" pos="4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legislature.gov/Budget/FY2025/FinalBudg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F551EF-74C2-0555-F9FD-0C19F989E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zh-CN" altLang="en-US" dirty="0">
                <a:latin typeface="Montserrat SemiBold"/>
                <a:ea typeface="Calibri"/>
                <a:cs typeface="Calibri"/>
              </a:rPr>
              <a:t>家庭儿童看护服务可容纳人数试点项目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A40EDF-B615-A640-9A40-5D560D87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9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8E9536-0E63-ECCB-D020-0D9A332F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立法沿革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96FF8B-5742-B4B1-D669-32721BDE8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05" y="1423779"/>
            <a:ext cx="10515600" cy="4476507"/>
          </a:xfrm>
        </p:spPr>
        <p:txBody>
          <a:bodyPr vert="horz" lIns="0" tIns="45720" rIns="91440" bIns="45720" rtlCol="0" anchor="t"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dirty="0"/>
              <a:t>该州</a:t>
            </a:r>
            <a:r>
              <a:rPr lang="en-US" altLang="zh-CN" dirty="0">
                <a:hlinkClick r:id="rId2"/>
              </a:rPr>
              <a:t>2025</a:t>
            </a:r>
            <a:r>
              <a:rPr lang="zh-CN" altLang="en-US" dirty="0">
                <a:hlinkClick r:id="rId2"/>
              </a:rPr>
              <a:t>财年预算</a:t>
            </a:r>
            <a:r>
              <a:rPr lang="zh-CN" altLang="en-US" dirty="0"/>
              <a:t>对</a:t>
            </a:r>
            <a:r>
              <a:rPr lang="en-US" altLang="zh-CN" dirty="0"/>
              <a:t>《</a:t>
            </a:r>
            <a:r>
              <a:rPr lang="zh-CN" altLang="en-US" dirty="0"/>
              <a:t>普通法</a:t>
            </a:r>
            <a:r>
              <a:rPr lang="en-US" altLang="zh-CN" dirty="0"/>
              <a:t>》</a:t>
            </a:r>
            <a:r>
              <a:rPr lang="zh-CN" altLang="en-US" dirty="0"/>
              <a:t>（</a:t>
            </a:r>
            <a:r>
              <a:rPr lang="en-US" altLang="zh-CN" dirty="0"/>
              <a:t>General Laws</a:t>
            </a:r>
            <a:r>
              <a:rPr lang="zh-CN" altLang="en-US" dirty="0"/>
              <a:t>）中与</a:t>
            </a:r>
            <a:r>
              <a:rPr lang="en-US" altLang="zh-CN" dirty="0"/>
              <a:t>EEC</a:t>
            </a:r>
            <a:r>
              <a:rPr lang="zh-CN" altLang="en-US" dirty="0"/>
              <a:t>相关的条款进行了修订，删除了此前的一项限制性规定：即“家庭式儿童看护服务”（</a:t>
            </a:r>
            <a:r>
              <a:rPr lang="en-US" altLang="zh-CN" dirty="0"/>
              <a:t>Family Child Care</a:t>
            </a:r>
            <a:r>
              <a:rPr lang="zh-CN" altLang="en-US" dirty="0"/>
              <a:t>，简称</a:t>
            </a:r>
            <a:r>
              <a:rPr lang="en-US" altLang="zh-CN" dirty="0"/>
              <a:t>FCC</a:t>
            </a:r>
            <a:r>
              <a:rPr lang="zh-CN" altLang="en-US" dirty="0"/>
              <a:t>）项目可照看的儿童人数上限（亦称“小组规模”）不得超过</a:t>
            </a:r>
            <a:r>
              <a:rPr lang="en-US" altLang="zh-CN" dirty="0"/>
              <a:t>10</a:t>
            </a:r>
            <a:r>
              <a:rPr lang="zh-CN" altLang="en-US" dirty="0"/>
              <a:t>名。在此项修订实施前，</a:t>
            </a:r>
            <a:r>
              <a:rPr lang="en-US" altLang="zh-CN" dirty="0"/>
              <a:t>FCC</a:t>
            </a:r>
            <a:r>
              <a:rPr lang="zh-CN" altLang="en-US" dirty="0"/>
              <a:t>服务提供者是唯一在州法律层面受此小组规模上限约束的服务类型。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endParaRPr lang="zh-CN" alt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dirty="0"/>
              <a:t>删除上述法律条文意味着，今后</a:t>
            </a:r>
            <a:r>
              <a:rPr lang="en-US" altLang="zh-CN" dirty="0"/>
              <a:t>FCC</a:t>
            </a:r>
            <a:r>
              <a:rPr lang="zh-CN" altLang="en-US" dirty="0"/>
              <a:t>服务提供者的小组规模将由</a:t>
            </a:r>
            <a:r>
              <a:rPr lang="en-US" altLang="zh-CN" dirty="0"/>
              <a:t>EEC</a:t>
            </a:r>
            <a:r>
              <a:rPr lang="zh-CN" altLang="en-US" dirty="0"/>
              <a:t>（州教育与保育局）的</a:t>
            </a:r>
            <a:r>
              <a:rPr lang="en-US" altLang="zh-CN" dirty="0"/>
              <a:t>FCC</a:t>
            </a:r>
            <a:r>
              <a:rPr lang="zh-CN" altLang="en-US" dirty="0"/>
              <a:t>许可管理条例具体界定。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endParaRPr lang="zh-CN" alt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dirty="0"/>
              <a:t>尽管</a:t>
            </a:r>
            <a:r>
              <a:rPr lang="en-US" altLang="zh-CN" dirty="0"/>
              <a:t>EEC</a:t>
            </a:r>
            <a:r>
              <a:rPr lang="zh-CN" altLang="en-US" dirty="0"/>
              <a:t>现行的</a:t>
            </a:r>
            <a:r>
              <a:rPr lang="en-US" altLang="zh-CN" dirty="0"/>
              <a:t>FCC</a:t>
            </a:r>
            <a:r>
              <a:rPr lang="zh-CN" altLang="en-US" dirty="0"/>
              <a:t>许可管理条例仍将</a:t>
            </a:r>
            <a:r>
              <a:rPr lang="en-US" altLang="zh-CN" dirty="0"/>
              <a:t>FCC</a:t>
            </a:r>
            <a:r>
              <a:rPr lang="zh-CN" altLang="en-US" dirty="0"/>
              <a:t>的小组规模上限维持为</a:t>
            </a:r>
            <a:r>
              <a:rPr lang="en-US" altLang="zh-CN" dirty="0"/>
              <a:t>10</a:t>
            </a:r>
            <a:r>
              <a:rPr lang="zh-CN" altLang="en-US" dirty="0"/>
              <a:t>名儿童，但由于上述法律修订，</a:t>
            </a:r>
            <a:r>
              <a:rPr lang="en-US" altLang="zh-CN" dirty="0"/>
              <a:t>EEC</a:t>
            </a:r>
            <a:r>
              <a:rPr lang="zh-CN" altLang="en-US" dirty="0"/>
              <a:t>现已能够将其纳入正在进行的监管审查工作，对</a:t>
            </a:r>
            <a:r>
              <a:rPr lang="en-US" altLang="zh-CN" dirty="0"/>
              <a:t>FCC</a:t>
            </a:r>
            <a:r>
              <a:rPr lang="zh-CN" altLang="en-US" dirty="0"/>
              <a:t>的小组规模及师幼比例等相关规定进行重新审视与评估。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67EF63-1CD2-433D-F9AB-9EA010D6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046F4-F3AD-97D5-83E7-0DE28D662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DD63B7-5A1D-9133-E7C3-C96539B3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家庭儿童看护可容纳人数试点项目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39C7D1-6C31-9B62-4794-1DAC40426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05" y="1423779"/>
            <a:ext cx="10515599" cy="232760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家庭儿童看护（</a:t>
            </a:r>
            <a:r>
              <a:rPr lang="en-US" altLang="zh-CN" dirty="0"/>
              <a:t>FCC</a:t>
            </a:r>
            <a:r>
              <a:rPr lang="zh-CN" altLang="en-US" dirty="0"/>
              <a:t>）可容纳人数试点项目将评估：在保持项目质量、安全以及法规合规的前提下，将家庭托育机构的许可在册人数从 </a:t>
            </a:r>
            <a:r>
              <a:rPr lang="en-US" altLang="zh-CN" dirty="0"/>
              <a:t>10 </a:t>
            </a:r>
            <a:r>
              <a:rPr lang="zh-CN" altLang="en-US" dirty="0"/>
              <a:t>名儿童提高到 </a:t>
            </a:r>
            <a:r>
              <a:rPr lang="en-US" altLang="zh-CN" dirty="0"/>
              <a:t>12 </a:t>
            </a:r>
            <a:r>
              <a:rPr lang="zh-CN" altLang="en-US" dirty="0"/>
              <a:t>名儿童的可行性。</a:t>
            </a:r>
          </a:p>
          <a:p>
            <a:pPr>
              <a:lnSpc>
                <a:spcPct val="100000"/>
              </a:lnSpc>
            </a:pPr>
            <a:r>
              <a:rPr lang="zh-CN" altLang="en-US" dirty="0"/>
              <a:t>该试点将跟踪一小组获得许可、可服务最多 </a:t>
            </a:r>
            <a:r>
              <a:rPr lang="en-US" altLang="zh-CN" dirty="0"/>
              <a:t>12 </a:t>
            </a:r>
            <a:r>
              <a:rPr lang="zh-CN" altLang="en-US" dirty="0"/>
              <a:t>名儿童的 </a:t>
            </a:r>
            <a:r>
              <a:rPr lang="en-US" altLang="zh-CN" dirty="0"/>
              <a:t>FCC </a:t>
            </a:r>
            <a:r>
              <a:rPr lang="zh-CN" altLang="en-US" dirty="0"/>
              <a:t>儿童看护提供者；收集运营数据、教育工作者与家庭的反馈，以及许可监管（监测）结果，用于为未来与 </a:t>
            </a:r>
            <a:r>
              <a:rPr lang="en-US" altLang="zh-CN" dirty="0"/>
              <a:t>FCC </a:t>
            </a:r>
            <a:r>
              <a:rPr lang="zh-CN" altLang="en-US" dirty="0"/>
              <a:t>容量、人员配比、分组方式及许可结构相关的法规、政策与支持决策提供依据。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EAB24-D0F1-3B3C-5322-5A466751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F2D4F-1157-FE43-4A14-16E94D9DA209}"/>
              </a:ext>
            </a:extLst>
          </p:cNvPr>
          <p:cNvSpPr txBox="1"/>
          <p:nvPr/>
        </p:nvSpPr>
        <p:spPr>
          <a:xfrm>
            <a:off x="877824" y="3840480"/>
            <a:ext cx="5358384" cy="649224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r>
              <a:rPr lang="zh-CN" altLang="en-US" b="1" dirty="0"/>
              <a:t>本试点将帮助识别：</a:t>
            </a:r>
            <a:endParaRPr lang="en-US" b="1" dirty="0">
              <a:latin typeface="Montserrat" pitchFamily="2" charset="0"/>
              <a:cs typeface="Mongolian Baiti" panose="03000500000000000000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4D10B6-ECD5-7EC9-0595-486AA3FF0D3A}"/>
              </a:ext>
            </a:extLst>
          </p:cNvPr>
          <p:cNvSpPr/>
          <p:nvPr/>
        </p:nvSpPr>
        <p:spPr>
          <a:xfrm>
            <a:off x="877824" y="4489704"/>
            <a:ext cx="1563624" cy="129844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关键挑战 </a:t>
            </a:r>
            <a:endParaRPr lang="en-US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713C8C-881B-3DF1-C10C-60B734CACF6C}"/>
              </a:ext>
            </a:extLst>
          </p:cNvPr>
          <p:cNvSpPr/>
          <p:nvPr/>
        </p:nvSpPr>
        <p:spPr>
          <a:xfrm>
            <a:off x="3141119" y="4489704"/>
            <a:ext cx="1563624" cy="12984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人员配置</a:t>
            </a:r>
            <a:endParaRPr lang="en-US" altLang="zh-CN" dirty="0"/>
          </a:p>
          <a:p>
            <a:pPr algn="ctr"/>
            <a:r>
              <a:rPr lang="zh-CN" altLang="en-US" dirty="0"/>
              <a:t>问题 </a:t>
            </a:r>
            <a:endParaRPr lang="en-US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E79A70-96ED-6EAE-F3B6-F6335C40ECCD}"/>
              </a:ext>
            </a:extLst>
          </p:cNvPr>
          <p:cNvSpPr/>
          <p:nvPr/>
        </p:nvSpPr>
        <p:spPr>
          <a:xfrm>
            <a:off x="5404414" y="4489704"/>
            <a:ext cx="1563624" cy="129844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合规趋势 </a:t>
            </a:r>
            <a:endParaRPr lang="en-US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8003ABA-2723-5732-7D40-078B067084BA}"/>
              </a:ext>
            </a:extLst>
          </p:cNvPr>
          <p:cNvSpPr/>
          <p:nvPr/>
        </p:nvSpPr>
        <p:spPr>
          <a:xfrm>
            <a:off x="7670434" y="4489704"/>
            <a:ext cx="1563624" cy="12984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对许可监管人员的影响 </a:t>
            </a:r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5B4E20-CA76-9C22-210B-0C0D232C3804}"/>
              </a:ext>
            </a:extLst>
          </p:cNvPr>
          <p:cNvSpPr/>
          <p:nvPr/>
        </p:nvSpPr>
        <p:spPr>
          <a:xfrm>
            <a:off x="9936454" y="4489704"/>
            <a:ext cx="1563624" cy="12984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系统影响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487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4CA13-D179-451E-70AA-36C37B32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试点设计反馈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CB3B5-EFC1-C2D6-581A-99B5B3DD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3590F4-DD4F-DE9F-2F47-68CED2ED7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96" y="1915887"/>
            <a:ext cx="3522408" cy="3363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58E041-D7D9-9B3A-FCE4-644CFDE7C20E}"/>
              </a:ext>
            </a:extLst>
          </p:cNvPr>
          <p:cNvSpPr txBox="1"/>
          <p:nvPr/>
        </p:nvSpPr>
        <p:spPr>
          <a:xfrm>
            <a:off x="8131665" y="1915887"/>
            <a:ext cx="38426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FCC </a:t>
            </a:r>
            <a:r>
              <a:rPr lang="zh-CN" altLang="en-US" b="1" dirty="0"/>
              <a:t>教育工作组</a:t>
            </a:r>
            <a:endParaRPr lang="en-US" dirty="0"/>
          </a:p>
          <a:p>
            <a:endParaRPr lang="en-US" altLang="zh-CN" dirty="0"/>
          </a:p>
          <a:p>
            <a:r>
              <a:rPr lang="zh-CN" altLang="en-US" dirty="0"/>
              <a:t>收集了全州教育工作者对试点设计、参与方式和学习目标的反馈。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D9710-50C9-C43A-7061-66597C643B38}"/>
              </a:ext>
            </a:extLst>
          </p:cNvPr>
          <p:cNvSpPr txBox="1"/>
          <p:nvPr/>
        </p:nvSpPr>
        <p:spPr>
          <a:xfrm>
            <a:off x="8131666" y="3649452"/>
            <a:ext cx="38426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反馈调查</a:t>
            </a:r>
            <a:endParaRPr lang="en-US" dirty="0"/>
          </a:p>
          <a:p>
            <a:endParaRPr lang="en-US" altLang="zh-CN" dirty="0"/>
          </a:p>
          <a:p>
            <a:r>
              <a:rPr lang="zh-CN" altLang="en-US" dirty="0"/>
              <a:t>向工作组成员分享了一份简短问卷，用于就设计要素提供意见。</a:t>
            </a:r>
            <a:r>
              <a:rPr lang="en-US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AA118B-CA0F-0581-A266-5A02C0E521A7}"/>
              </a:ext>
            </a:extLst>
          </p:cNvPr>
          <p:cNvSpPr txBox="1"/>
          <p:nvPr/>
        </p:nvSpPr>
        <p:spPr>
          <a:xfrm>
            <a:off x="604154" y="1915887"/>
            <a:ext cx="34344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b="1" dirty="0"/>
              <a:t>许可方学习圈</a:t>
            </a:r>
            <a:endParaRPr lang="en-US" b="1" dirty="0"/>
          </a:p>
          <a:p>
            <a:pPr algn="r"/>
            <a:endParaRPr lang="en-US" dirty="0"/>
          </a:p>
          <a:p>
            <a:pPr algn="r"/>
            <a:r>
              <a:rPr lang="en-US" altLang="zh-CN" dirty="0"/>
              <a:t>FCC </a:t>
            </a:r>
            <a:r>
              <a:rPr lang="zh-CN" altLang="en-US" dirty="0"/>
              <a:t>许可团队共同合作，制定了试点方案和学习目标。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5EDC47-CF3A-D15D-B04F-7F5350ADA526}"/>
              </a:ext>
            </a:extLst>
          </p:cNvPr>
          <p:cNvSpPr txBox="1"/>
          <p:nvPr/>
        </p:nvSpPr>
        <p:spPr>
          <a:xfrm>
            <a:off x="692380" y="3649452"/>
            <a:ext cx="34344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FCC </a:t>
            </a:r>
            <a:r>
              <a:rPr lang="zh-CN" altLang="en-US" b="1" dirty="0"/>
              <a:t>系统工作组</a:t>
            </a:r>
            <a:endParaRPr lang="en-US" dirty="0"/>
          </a:p>
          <a:p>
            <a:pPr algn="r"/>
            <a:endParaRPr lang="en-US" altLang="zh-CN" dirty="0"/>
          </a:p>
          <a:p>
            <a:pPr algn="r"/>
            <a:r>
              <a:rPr lang="zh-CN" altLang="en-US" dirty="0"/>
              <a:t>收集了 </a:t>
            </a:r>
            <a:r>
              <a:rPr lang="en-US" altLang="zh-CN" dirty="0"/>
              <a:t>FCC </a:t>
            </a:r>
            <a:r>
              <a:rPr lang="zh-CN" altLang="en-US" dirty="0"/>
              <a:t>系统团队员工对试点设计的反馈，以及试点成功所需的支持。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6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3A79-21EF-03F7-9771-C51F8624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试点资格（</a:t>
            </a:r>
            <a:r>
              <a:rPr lang="en-US" b="1" dirty="0"/>
              <a:t>Pilot Eligibility）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F82FA-2E9E-2917-771F-6A0E68374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EEC </a:t>
            </a:r>
            <a:r>
              <a:rPr lang="zh-CN" altLang="en-US" b="1" dirty="0"/>
              <a:t>将向符合条件的 </a:t>
            </a:r>
            <a:r>
              <a:rPr lang="en-US" altLang="zh-CN" b="1" dirty="0"/>
              <a:t>FCC </a:t>
            </a:r>
            <a:r>
              <a:rPr lang="zh-CN" altLang="en-US" b="1" dirty="0"/>
              <a:t>儿童看护机构（共 </a:t>
            </a:r>
            <a:r>
              <a:rPr lang="en-US" altLang="zh-CN" b="1" dirty="0"/>
              <a:t>1,374 </a:t>
            </a:r>
            <a:r>
              <a:rPr lang="zh-CN" altLang="en-US" b="1" dirty="0"/>
              <a:t>家）发送如何申请的相关信息。</a:t>
            </a:r>
            <a:endParaRPr lang="en-US" altLang="zh-CN" b="1" dirty="0"/>
          </a:p>
          <a:p>
            <a:endParaRPr lang="zh-CN" altLang="en-US" dirty="0"/>
          </a:p>
          <a:p>
            <a:r>
              <a:rPr lang="zh-CN" altLang="en-US" b="1" dirty="0"/>
              <a:t>参与试点的 </a:t>
            </a:r>
            <a:r>
              <a:rPr lang="en-US" altLang="zh-CN" b="1" dirty="0"/>
              <a:t>FCC </a:t>
            </a:r>
            <a:r>
              <a:rPr lang="zh-CN" altLang="en-US" b="1" dirty="0"/>
              <a:t>儿童看护机构应满足以下条件：</a:t>
            </a:r>
            <a:r>
              <a:rPr lang="zh-CN" altLang="en-US" dirty="0"/>
              <a:t> </a:t>
            </a:r>
          </a:p>
          <a:p>
            <a:pPr lvl="1"/>
            <a:r>
              <a:rPr lang="zh-CN" altLang="en-US" dirty="0"/>
              <a:t>许可证状态良好（无正在进行的执法行动、处罚或严重的许可违规）</a:t>
            </a:r>
          </a:p>
          <a:p>
            <a:pPr lvl="1"/>
            <a:r>
              <a:rPr lang="zh-CN" altLang="en-US" dirty="0"/>
              <a:t>获准看护 </a:t>
            </a:r>
            <a:r>
              <a:rPr lang="en-US" altLang="zh-CN" dirty="0"/>
              <a:t>10 </a:t>
            </a:r>
            <a:r>
              <a:rPr lang="zh-CN" altLang="en-US" dirty="0"/>
              <a:t>名儿童</a:t>
            </a:r>
          </a:p>
          <a:p>
            <a:pPr lvl="1"/>
            <a:r>
              <a:rPr lang="zh-CN" altLang="en-US" dirty="0"/>
              <a:t>机构在获准可容纳人数为 </a:t>
            </a:r>
            <a:r>
              <a:rPr lang="en-US" altLang="zh-CN" dirty="0"/>
              <a:t>10 </a:t>
            </a:r>
            <a:r>
              <a:rPr lang="zh-CN" altLang="en-US" dirty="0"/>
              <a:t>名的情况下，已连续运营至少满 </a:t>
            </a:r>
            <a:r>
              <a:rPr lang="en-US" altLang="zh-CN" dirty="0"/>
              <a:t>3 </a:t>
            </a:r>
            <a:r>
              <a:rPr lang="zh-CN" altLang="en-US" dirty="0"/>
              <a:t>个完整年度</a:t>
            </a:r>
            <a:endParaRPr lang="en-US" altLang="zh-CN" dirty="0"/>
          </a:p>
          <a:p>
            <a:pPr marL="231775" lvl="1" indent="0">
              <a:buNone/>
            </a:pPr>
            <a:endParaRPr lang="zh-CN" altLang="en-US" dirty="0"/>
          </a:p>
          <a:p>
            <a:r>
              <a:rPr lang="zh-CN" altLang="en-US" b="1" dirty="0"/>
              <a:t>试点目标规模：</a:t>
            </a:r>
            <a:r>
              <a:rPr lang="en-US" altLang="zh-CN" b="1" dirty="0"/>
              <a:t>25–30 </a:t>
            </a:r>
            <a:r>
              <a:rPr lang="zh-CN" altLang="en-US" b="1" dirty="0"/>
              <a:t>家机构，每个地区约 </a:t>
            </a:r>
            <a:r>
              <a:rPr lang="en-US" altLang="zh-CN" b="1" dirty="0"/>
              <a:t>5 </a:t>
            </a:r>
            <a:r>
              <a:rPr lang="zh-CN" altLang="en-US" b="1" dirty="0"/>
              <a:t>家，以确保全州代表性，并涵盖多样的项目类型。</a:t>
            </a:r>
            <a:endParaRPr lang="zh-CN" altLang="en-US" dirty="0"/>
          </a:p>
          <a:p>
            <a:pPr marL="285750" indent="-285750">
              <a:buFont typeface="Arial"/>
              <a:buChar char="•"/>
            </a:pPr>
            <a:endParaRPr lang="en-US" sz="2000" dirty="0"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AE57-2B09-E46A-0A2A-31422EEA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5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2F01D-1B60-4CCB-BFF5-EE0851804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823B2-9B82-6817-3043-788F1C240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sz="4000" dirty="0"/>
              <a:t>试点参与要求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D291CA-8E2E-44AA-0185-EFA285396764}"/>
              </a:ext>
            </a:extLst>
          </p:cNvPr>
          <p:cNvSpPr txBox="1"/>
          <p:nvPr/>
        </p:nvSpPr>
        <p:spPr>
          <a:xfrm>
            <a:off x="2699161" y="1281286"/>
            <a:ext cx="2899807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600" b="1" dirty="0"/>
              <a:t>人员配置（</a:t>
            </a:r>
            <a:r>
              <a:rPr lang="en-US" sz="1600" b="1" dirty="0"/>
              <a:t>Staffing）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持照人居住在该住宅内，并积极全职看护儿童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1 </a:t>
            </a:r>
            <a:r>
              <a:rPr lang="zh-CN" altLang="en-US" sz="1600" dirty="0"/>
              <a:t>名全职认证助理（</a:t>
            </a:r>
            <a:r>
              <a:rPr lang="en-US" sz="1600" dirty="0"/>
              <a:t>Certified Assistant）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其他人员</a:t>
            </a:r>
            <a:r>
              <a:rPr lang="zh-CN" altLang="en-US" sz="1600" dirty="0"/>
              <a:t>需获批准，且至少具备“普通助理（</a:t>
            </a:r>
            <a:r>
              <a:rPr lang="en-US" sz="1600" dirty="0"/>
              <a:t>Regular Assistants）”</a:t>
            </a:r>
            <a:r>
              <a:rPr lang="zh-CN" altLang="en-US" sz="1600" dirty="0"/>
              <a:t>资格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214A18-9BC3-A10D-793A-C9851F77DC4C}"/>
              </a:ext>
            </a:extLst>
          </p:cNvPr>
          <p:cNvSpPr txBox="1"/>
          <p:nvPr/>
        </p:nvSpPr>
        <p:spPr>
          <a:xfrm>
            <a:off x="6443783" y="1281286"/>
            <a:ext cx="320532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600" b="1" dirty="0"/>
              <a:t>场地设施（</a:t>
            </a:r>
            <a:r>
              <a:rPr lang="en-US" altLang="zh-CN" sz="1600" b="1" dirty="0"/>
              <a:t>Facility</a:t>
            </a:r>
            <a:r>
              <a:rPr lang="zh-CN" altLang="en-US" sz="1600" b="1" dirty="0"/>
              <a:t>）</a:t>
            </a:r>
            <a:endParaRPr lang="zh-CN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每名儿童 </a:t>
            </a:r>
            <a:r>
              <a:rPr lang="en-US" altLang="zh-CN" sz="1600" dirty="0"/>
              <a:t>35 </a:t>
            </a:r>
            <a:r>
              <a:rPr lang="zh-CN" altLang="en-US" sz="1600" dirty="0"/>
              <a:t>平方英尺（如收 </a:t>
            </a:r>
            <a:r>
              <a:rPr lang="en-US" altLang="zh-CN" sz="1600" dirty="0"/>
              <a:t>12 </a:t>
            </a:r>
            <a:r>
              <a:rPr lang="zh-CN" altLang="en-US" sz="1600" dirty="0"/>
              <a:t>名儿童，室内空间至少 </a:t>
            </a:r>
            <a:r>
              <a:rPr lang="en-US" altLang="zh-CN" sz="1600" dirty="0"/>
              <a:t>420 </a:t>
            </a:r>
            <a:r>
              <a:rPr lang="zh-CN" altLang="en-US" sz="1600" dirty="0"/>
              <a:t>平方英尺）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900 </a:t>
            </a:r>
            <a:r>
              <a:rPr lang="zh-CN" altLang="en-US" sz="1600" dirty="0"/>
              <a:t>平方英尺的室外活动空间，符合现行规定（或经批准的替代游乐场地）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仅可在一楼、二楼或地下室运营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D4CAD67-CE18-008D-821C-D1794A8BAB62}"/>
              </a:ext>
            </a:extLst>
          </p:cNvPr>
          <p:cNvSpPr txBox="1"/>
          <p:nvPr/>
        </p:nvSpPr>
        <p:spPr>
          <a:xfrm>
            <a:off x="928306" y="3683292"/>
            <a:ext cx="2919172" cy="209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/>
              <a:t>通知</a:t>
            </a:r>
            <a:r>
              <a:rPr lang="en-US" altLang="zh-CN" sz="1600" b="1" dirty="0"/>
              <a:t>/</a:t>
            </a:r>
            <a:r>
              <a:rPr lang="zh-CN" altLang="en-US" sz="1600" b="1" dirty="0"/>
              <a:t>报备（</a:t>
            </a:r>
            <a:r>
              <a:rPr lang="en-US" sz="1600" b="1" dirty="0"/>
              <a:t>Notifications）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当地市政部门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当地消防部门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FCC </a:t>
            </a:r>
            <a:r>
              <a:rPr lang="zh-CN" altLang="en-US" sz="1600" dirty="0"/>
              <a:t>系统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CCR&amp;R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CACFP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家长与监护人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1AF223C5-9C0C-B698-9655-73414DA8A75E}"/>
              </a:ext>
            </a:extLst>
          </p:cNvPr>
          <p:cNvSpPr txBox="1"/>
          <p:nvPr/>
        </p:nvSpPr>
        <p:spPr>
          <a:xfrm>
            <a:off x="4411086" y="3680880"/>
            <a:ext cx="2892208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/>
              <a:t>项目</a:t>
            </a:r>
            <a:r>
              <a:rPr lang="en-US" altLang="zh-CN" sz="1600" b="1" dirty="0"/>
              <a:t>/</a:t>
            </a:r>
            <a:r>
              <a:rPr lang="zh-CN" altLang="en-US" sz="1600" b="1" dirty="0"/>
              <a:t>教育人员（</a:t>
            </a:r>
            <a:r>
              <a:rPr lang="en-US" altLang="zh-CN" sz="1600" b="1" dirty="0"/>
              <a:t>Program/Educator</a:t>
            </a:r>
            <a:r>
              <a:rPr lang="zh-CN" altLang="en-US" sz="1600" b="1" dirty="0"/>
              <a:t>）</a:t>
            </a:r>
            <a:endParaRPr lang="zh-CN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更新后的家长手册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员工排班表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员工记录检查清单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遵守交通</a:t>
            </a:r>
            <a:r>
              <a:rPr lang="en-US" altLang="zh-CN" sz="1600" dirty="0"/>
              <a:t>/</a:t>
            </a:r>
            <a:r>
              <a:rPr lang="zh-CN" altLang="en-US" sz="1600" dirty="0"/>
              <a:t>接送相关法规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DC506D1A-3214-FBA0-0887-AE2C08B10E00}"/>
              </a:ext>
            </a:extLst>
          </p:cNvPr>
          <p:cNvSpPr txBox="1"/>
          <p:nvPr/>
        </p:nvSpPr>
        <p:spPr>
          <a:xfrm>
            <a:off x="8046444" y="3683291"/>
            <a:ext cx="320196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/>
              <a:t>监测与数据（</a:t>
            </a:r>
            <a:r>
              <a:rPr lang="en-US" altLang="zh-CN" sz="1600" b="1" dirty="0"/>
              <a:t>Monitoring and Data</a:t>
            </a:r>
            <a:r>
              <a:rPr lang="zh-CN" altLang="en-US" sz="1600" b="1" dirty="0"/>
              <a:t>）</a:t>
            </a:r>
            <a:endParaRPr lang="zh-CN" altLang="en-US" sz="1600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/>
              <a:t>参加试点项目培训</a:t>
            </a:r>
            <a:r>
              <a:rPr lang="en-US" altLang="zh-CN" sz="1600" dirty="0"/>
              <a:t>/</a:t>
            </a:r>
            <a:r>
              <a:rPr lang="zh-CN" altLang="en-US" sz="1600" dirty="0"/>
              <a:t>说明会（</a:t>
            </a:r>
            <a:r>
              <a:rPr lang="en-US" altLang="zh-CN" sz="1600" dirty="0"/>
              <a:t>orientation</a:t>
            </a:r>
            <a:r>
              <a:rPr lang="zh-CN" altLang="en-US" sz="1600" dirty="0"/>
              <a:t>）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/>
              <a:t>每月提交出勤</a:t>
            </a:r>
            <a:r>
              <a:rPr lang="en-US" altLang="zh-CN" sz="1600" dirty="0"/>
              <a:t>/</a:t>
            </a:r>
            <a:r>
              <a:rPr lang="zh-CN" altLang="en-US" sz="1600" dirty="0"/>
              <a:t>到课记录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/>
              <a:t>完成问卷与反馈活动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/>
              <a:t>在前 </a:t>
            </a:r>
            <a:r>
              <a:rPr lang="en-US" altLang="zh-CN" sz="1600" dirty="0"/>
              <a:t>6 </a:t>
            </a:r>
            <a:r>
              <a:rPr lang="zh-CN" altLang="en-US" sz="1600" dirty="0"/>
              <a:t>个月内参加 </a:t>
            </a:r>
            <a:r>
              <a:rPr lang="en-US" altLang="zh-CN" sz="1600" dirty="0"/>
              <a:t>2 </a:t>
            </a:r>
            <a:r>
              <a:rPr lang="zh-CN" altLang="en-US" sz="1600" dirty="0"/>
              <a:t>次监测访问（</a:t>
            </a:r>
            <a:r>
              <a:rPr lang="en-US" altLang="zh-CN" sz="1600" dirty="0"/>
              <a:t>monitoring visits</a:t>
            </a:r>
            <a:r>
              <a:rPr lang="zh-CN" altLang="en-US" sz="1600" dirty="0"/>
              <a:t>）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/>
              <a:t>参加退出会议（</a:t>
            </a:r>
            <a:r>
              <a:rPr lang="en-US" altLang="zh-CN" sz="1600" dirty="0"/>
              <a:t>exit meeting</a:t>
            </a:r>
            <a:r>
              <a:rPr lang="zh-CN" altLang="en-US" sz="16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35294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619FA-F3A5-EBC3-4EC1-79012F2F0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DB014-55D1-8FD0-B0C4-DD75E5A9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/>
              <a:t>试点选择标准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6DA15-3E0A-838A-EB0D-20540EB585F5}"/>
              </a:ext>
            </a:extLst>
          </p:cNvPr>
          <p:cNvSpPr txBox="1"/>
          <p:nvPr/>
        </p:nvSpPr>
        <p:spPr>
          <a:xfrm>
            <a:off x="723900" y="1137356"/>
            <a:ext cx="10808510" cy="25069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dirty="0">
                <a:ea typeface="Calibri"/>
                <a:cs typeface="Calibri"/>
              </a:rPr>
              <a:t>每个类别均用于评估项目安全管理扩招规模的准备就绪程度。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+mn-lt"/>
              <a:cs typeface="+mn-lt"/>
            </a:endParaRPr>
          </a:p>
          <a:p>
            <a:pPr>
              <a:buFont typeface="Arial"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pPr>
              <a:lnSpc>
                <a:spcPts val="1425"/>
              </a:lnSpc>
            </a:pPr>
            <a:endParaRPr lang="en-US" dirty="0">
              <a:latin typeface="Aptos"/>
              <a:cs typeface="Segoe U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99E9EF-59A6-2C3E-D863-5CAAF89FC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44753"/>
              </p:ext>
            </p:extLst>
          </p:nvPr>
        </p:nvGraphicFramePr>
        <p:xfrm>
          <a:off x="815060" y="1702157"/>
          <a:ext cx="10808510" cy="4099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348">
                  <a:extLst>
                    <a:ext uri="{9D8B030D-6E8A-4147-A177-3AD203B41FA5}">
                      <a16:colId xmlns:a16="http://schemas.microsoft.com/office/drawing/2014/main" val="3200528657"/>
                    </a:ext>
                  </a:extLst>
                </a:gridCol>
                <a:gridCol w="8359162">
                  <a:extLst>
                    <a:ext uri="{9D8B030D-6E8A-4147-A177-3AD203B41FA5}">
                      <a16:colId xmlns:a16="http://schemas.microsoft.com/office/drawing/2014/main" val="481806720"/>
                    </a:ext>
                  </a:extLst>
                </a:gridCol>
              </a:tblGrid>
              <a:tr h="3319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标准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 dirty="0"/>
                        <a:t>说明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5635732"/>
                  </a:ext>
                </a:extLst>
              </a:tr>
              <a:tr h="5849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学习与适应能力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教育者参与试点的准备程度，以及其适应项目运营的能力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0545932"/>
                  </a:ext>
                </a:extLst>
              </a:tr>
              <a:tr h="5143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参与度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教育者在专业发展、相关倡议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项目，以及与许可监管方沟通方面的参与程度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866758"/>
                  </a:ext>
                </a:extLst>
              </a:tr>
              <a:tr h="615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教育者与项目经验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教育者运营家庭儿童看护（</a:t>
                      </a:r>
                      <a:r>
                        <a:rPr lang="en-US" altLang="zh-CN"/>
                        <a:t>FCC</a:t>
                      </a:r>
                      <a:r>
                        <a:rPr lang="zh-CN" altLang="en-US"/>
                        <a:t>）项目的经验，以及在照护更大规模群体时保持质量的能力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6759534"/>
                  </a:ext>
                </a:extLst>
              </a:tr>
              <a:tr h="4987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家庭需求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教育者与家庭的沟通与合作情况，以及增加名额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可容纳人数将如何为家庭需求提供支持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5862432"/>
                  </a:ext>
                </a:extLst>
              </a:tr>
              <a:tr h="7146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 dirty="0"/>
                        <a:t>人员配置一致性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教育者在看护更大规模群体时，维持安全看护（监督）与一致人员配置做法的能力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94558"/>
                  </a:ext>
                </a:extLst>
              </a:tr>
              <a:tr h="5592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b="1"/>
                        <a:t>出勤记录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评估过去一个月入托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出勤的稳定性与承载能力，优先考虑能保持满员或接近满员出勤的项目（</a:t>
                      </a:r>
                      <a:r>
                        <a:rPr lang="en-US" altLang="zh-CN" dirty="0"/>
                        <a:t>10 </a:t>
                      </a:r>
                      <a:r>
                        <a:rPr lang="zh-CN" altLang="en-US" dirty="0"/>
                        <a:t>名儿童）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21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89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5E67BC5-E29C-0C7D-AA18-0341B1B2F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2" y="1510018"/>
            <a:ext cx="11306130" cy="456085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FD7D1D7-3941-E4DE-0285-29651781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从试点中学习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ECF54-847B-29D0-0374-36019FAC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5DFEE0-2D4B-BC2F-485F-C0CE23BE3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3900" y="1149937"/>
            <a:ext cx="9965436" cy="360081"/>
          </a:xfrm>
        </p:spPr>
        <p:txBody>
          <a:bodyPr>
            <a:normAutofit/>
          </a:bodyPr>
          <a:lstStyle/>
          <a:p>
            <a:r>
              <a:rPr lang="zh-CN" altLang="en-US" i="1" dirty="0"/>
              <a:t>用于帮助完善法规、政策与支持更新的关键问题。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75539-8753-1875-4E80-AB074C8616FF}"/>
              </a:ext>
            </a:extLst>
          </p:cNvPr>
          <p:cNvSpPr txBox="1"/>
          <p:nvPr/>
        </p:nvSpPr>
        <p:spPr>
          <a:xfrm>
            <a:off x="1280160" y="3330769"/>
            <a:ext cx="1207008" cy="1296095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pPr algn="l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EDEB92-9D51-9417-BBDD-59751FCA0BDD}"/>
              </a:ext>
            </a:extLst>
          </p:cNvPr>
          <p:cNvSpPr txBox="1"/>
          <p:nvPr/>
        </p:nvSpPr>
        <p:spPr>
          <a:xfrm>
            <a:off x="771420" y="2971892"/>
            <a:ext cx="1790956" cy="1403200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人员配置模式如何变化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招聘与留任的方法</a:t>
            </a:r>
            <a:r>
              <a:rPr lang="en-US" altLang="zh-CN" sz="1400" dirty="0"/>
              <a:t>/</a:t>
            </a:r>
            <a:r>
              <a:rPr lang="zh-CN" altLang="en-US" sz="1400" dirty="0"/>
              <a:t>策略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薪酬结构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971F4C-8203-34F4-0B75-7123BA335317}"/>
              </a:ext>
            </a:extLst>
          </p:cNvPr>
          <p:cNvSpPr txBox="1"/>
          <p:nvPr/>
        </p:nvSpPr>
        <p:spPr>
          <a:xfrm>
            <a:off x="3148167" y="2971846"/>
            <a:ext cx="1826169" cy="2888026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对投诉</a:t>
            </a:r>
            <a:r>
              <a:rPr lang="en-US" altLang="zh-CN" sz="1400" dirty="0"/>
              <a:t>/</a:t>
            </a:r>
            <a:r>
              <a:rPr lang="zh-CN" altLang="en-US" sz="1400" dirty="0"/>
              <a:t>不合规情况的影响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教育者与许可监管人员（</a:t>
            </a:r>
            <a:r>
              <a:rPr lang="en-US" altLang="zh-CN" sz="1400" dirty="0"/>
              <a:t>licensor</a:t>
            </a:r>
            <a:r>
              <a:rPr lang="zh-CN" altLang="en-US" sz="1400" dirty="0"/>
              <a:t>）之间的关系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混龄课程体系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项目理念</a:t>
            </a:r>
            <a:r>
              <a:rPr lang="en-US" altLang="zh-CN" sz="1400" dirty="0"/>
              <a:t>/</a:t>
            </a:r>
            <a:r>
              <a:rPr lang="zh-CN" altLang="en-US" sz="1400" dirty="0"/>
              <a:t>核心价值的变化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所需的质量支持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9D377C-3CEB-E115-1BAD-3EDE4D773BBC}"/>
              </a:ext>
            </a:extLst>
          </p:cNvPr>
          <p:cNvSpPr txBox="1"/>
          <p:nvPr/>
        </p:nvSpPr>
        <p:spPr>
          <a:xfrm>
            <a:off x="5361243" y="2958107"/>
            <a:ext cx="1921725" cy="3058102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从 </a:t>
            </a:r>
            <a:r>
              <a:rPr lang="en-US" altLang="zh-CN" sz="1400" dirty="0"/>
              <a:t>10 </a:t>
            </a:r>
            <a:r>
              <a:rPr lang="zh-CN" altLang="en-US" sz="1400" dirty="0"/>
              <a:t>扩展到 </a:t>
            </a:r>
            <a:r>
              <a:rPr lang="en-US" altLang="zh-CN" sz="1400" dirty="0"/>
              <a:t>12 </a:t>
            </a:r>
            <a:r>
              <a:rPr lang="zh-CN" altLang="en-US" sz="1400" dirty="0"/>
              <a:t>的扩容流程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需要的运营调整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保险与责任相关考虑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对空间需求的影响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项目成本、收入与预算的变化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E083F-8F78-FD7E-DA5F-FF79A0A3B547}"/>
              </a:ext>
            </a:extLst>
          </p:cNvPr>
          <p:cNvSpPr txBox="1"/>
          <p:nvPr/>
        </p:nvSpPr>
        <p:spPr>
          <a:xfrm>
            <a:off x="7669875" y="2971846"/>
            <a:ext cx="1733650" cy="2665072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兄弟姐妹照护的连续性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社区需求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照护需求的季节性变化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5480DD-278B-9BAD-6AE7-4DF1D35F4908}"/>
              </a:ext>
            </a:extLst>
          </p:cNvPr>
          <p:cNvSpPr txBox="1"/>
          <p:nvPr/>
        </p:nvSpPr>
        <p:spPr>
          <a:xfrm>
            <a:off x="9798337" y="2977387"/>
            <a:ext cx="1771393" cy="1388446"/>
          </a:xfrm>
          <a:prstGeom prst="rect">
            <a:avLst/>
          </a:prstGeom>
        </p:spPr>
        <p:txBody>
          <a:bodyPr vert="horz" wrap="square" lIns="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对许可监管人员工作负荷的影响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需要的 </a:t>
            </a:r>
            <a:r>
              <a:rPr lang="en-US" altLang="zh-CN" sz="1400" dirty="0"/>
              <a:t>LEAD </a:t>
            </a:r>
            <a:r>
              <a:rPr lang="zh-CN" altLang="en-US" sz="1400" dirty="0"/>
              <a:t>改进</a:t>
            </a:r>
            <a:r>
              <a:rPr lang="en-US" altLang="zh-CN" sz="1400" dirty="0"/>
              <a:t>/</a:t>
            </a:r>
            <a:r>
              <a:rPr lang="zh-CN" altLang="en-US" sz="1400" dirty="0"/>
              <a:t>增强措施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0F93FB-7CF5-1463-FEE7-4069DA17558A}"/>
              </a:ext>
            </a:extLst>
          </p:cNvPr>
          <p:cNvSpPr txBox="1"/>
          <p:nvPr/>
        </p:nvSpPr>
        <p:spPr>
          <a:xfrm>
            <a:off x="723901" y="2239108"/>
            <a:ext cx="1838476" cy="563331"/>
          </a:xfrm>
          <a:prstGeom prst="rect">
            <a:avLst/>
          </a:prstGeom>
          <a:solidFill>
            <a:srgbClr val="B50F19"/>
          </a:solidFill>
        </p:spPr>
        <p:txBody>
          <a:bodyPr vert="horz" wrap="none" lIns="0" tIns="45720" rIns="91440" bIns="45720" rtlCol="0">
            <a:normAutofit fontScale="92500" lnSpcReduction="1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人员配置、分组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与师生比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0ED95-E24E-6D0E-58A6-5C9E687991C9}"/>
              </a:ext>
            </a:extLst>
          </p:cNvPr>
          <p:cNvSpPr txBox="1"/>
          <p:nvPr/>
        </p:nvSpPr>
        <p:spPr>
          <a:xfrm>
            <a:off x="2998178" y="2239108"/>
            <a:ext cx="1838476" cy="563331"/>
          </a:xfrm>
          <a:prstGeom prst="rect">
            <a:avLst/>
          </a:prstGeom>
          <a:solidFill>
            <a:srgbClr val="93BB61"/>
          </a:solidFill>
        </p:spPr>
        <p:txBody>
          <a:bodyPr vert="horz" wrap="none" lIns="0" tIns="45720" rIns="91440" bIns="45720" rtlCol="0">
            <a:normAutofit fontScale="92500" lnSpcReduction="1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项目质量、健康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与安全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E9178-4E30-574A-7601-227F7AB6FCEF}"/>
              </a:ext>
            </a:extLst>
          </p:cNvPr>
          <p:cNvSpPr txBox="1"/>
          <p:nvPr/>
        </p:nvSpPr>
        <p:spPr>
          <a:xfrm>
            <a:off x="5272455" y="2208445"/>
            <a:ext cx="1838476" cy="563331"/>
          </a:xfrm>
          <a:prstGeom prst="rect">
            <a:avLst/>
          </a:prstGeom>
          <a:solidFill>
            <a:srgbClr val="0C2D83"/>
          </a:solidFill>
        </p:spPr>
        <p:txBody>
          <a:bodyPr vert="horz" wrap="none" lIns="0" tIns="45720" rIns="91440" bIns="45720" rtlCol="0">
            <a:normAutofit fontScale="92500" lnSpcReduction="1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运营、业务实践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与空间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21497-62D4-5779-62C5-C3174B1EA358}"/>
              </a:ext>
            </a:extLst>
          </p:cNvPr>
          <p:cNvSpPr txBox="1"/>
          <p:nvPr/>
        </p:nvSpPr>
        <p:spPr>
          <a:xfrm>
            <a:off x="7355348" y="2255338"/>
            <a:ext cx="2029860" cy="563331"/>
          </a:xfrm>
          <a:prstGeom prst="rect">
            <a:avLst/>
          </a:prstGeom>
          <a:solidFill>
            <a:srgbClr val="74399A"/>
          </a:solidFill>
        </p:spPr>
        <p:txBody>
          <a:bodyPr vert="horz" wrap="none" lIns="0" tIns="45720" rIns="91440" bIns="45720" rtlCol="0"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     家庭与社区影响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73DA8D-4E15-7D02-AE1C-4F6AE204F849}"/>
              </a:ext>
            </a:extLst>
          </p:cNvPr>
          <p:cNvSpPr txBox="1"/>
          <p:nvPr/>
        </p:nvSpPr>
        <p:spPr>
          <a:xfrm>
            <a:off x="9750412" y="2259845"/>
            <a:ext cx="1967446" cy="511931"/>
          </a:xfrm>
          <a:prstGeom prst="rect">
            <a:avLst/>
          </a:prstGeom>
          <a:solidFill>
            <a:srgbClr val="DC9F36"/>
          </a:solidFill>
        </p:spPr>
        <p:txBody>
          <a:bodyPr vert="horz" wrap="none" lIns="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EEC </a:t>
            </a:r>
            <a:r>
              <a:rPr lang="zh-CN" altLang="en-US" dirty="0">
                <a:solidFill>
                  <a:schemeClr val="bg1"/>
                </a:solidFill>
              </a:rPr>
              <a:t>流程影响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5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8693-FCFA-21B2-75BB-AC73EDF8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D559D-662C-F65E-829A-B8672BBA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8CA-226C-4571-9FEE-B704CFEBF665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191C3-1062-A620-9B07-84A783E3E0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Proposed next steps for the pilot program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DF748E-BFA3-72CC-07FB-0CC10FF3593E}"/>
              </a:ext>
            </a:extLst>
          </p:cNvPr>
          <p:cNvCxnSpPr>
            <a:cxnSpLocks/>
          </p:cNvCxnSpPr>
          <p:nvPr/>
        </p:nvCxnSpPr>
        <p:spPr>
          <a:xfrm>
            <a:off x="887417" y="2837821"/>
            <a:ext cx="10911736" cy="0"/>
          </a:xfrm>
          <a:prstGeom prst="line">
            <a:avLst/>
          </a:prstGeom>
          <a:ln w="603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B8E7808-F4A5-8873-14EB-94D38AC70CB4}"/>
              </a:ext>
            </a:extLst>
          </p:cNvPr>
          <p:cNvSpPr/>
          <p:nvPr/>
        </p:nvSpPr>
        <p:spPr>
          <a:xfrm>
            <a:off x="2026554" y="2716659"/>
            <a:ext cx="247650" cy="2423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7DC4A5-4409-1118-F90E-7DEB92D930DF}"/>
              </a:ext>
            </a:extLst>
          </p:cNvPr>
          <p:cNvSpPr/>
          <p:nvPr/>
        </p:nvSpPr>
        <p:spPr>
          <a:xfrm>
            <a:off x="4739556" y="2716659"/>
            <a:ext cx="266545" cy="2423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0C77D6-3C7D-962D-37A2-DBD86DFAA7E1}"/>
              </a:ext>
            </a:extLst>
          </p:cNvPr>
          <p:cNvCxnSpPr>
            <a:cxnSpLocks/>
          </p:cNvCxnSpPr>
          <p:nvPr/>
        </p:nvCxnSpPr>
        <p:spPr>
          <a:xfrm>
            <a:off x="2150379" y="2860321"/>
            <a:ext cx="0" cy="549274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050ED584-DD22-1DA5-E5DA-20895A842C28}"/>
              </a:ext>
            </a:extLst>
          </p:cNvPr>
          <p:cNvSpPr txBox="1"/>
          <p:nvPr/>
        </p:nvSpPr>
        <p:spPr>
          <a:xfrm>
            <a:off x="1046212" y="3409595"/>
            <a:ext cx="2380763" cy="2298461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lIns="182880" tIns="45720" rIns="182880" bIns="45720" anchor="ctr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/>
                <a:cs typeface="Roboto"/>
                <a:sym typeface="Roboto"/>
              </a:rPr>
              <a:t>Pilot design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Roboto"/>
              <a:cs typeface="Roboto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black"/>
                </a:solidFill>
                <a:latin typeface="Calibri"/>
                <a:ea typeface="Roboto"/>
                <a:cs typeface="Roboto"/>
                <a:sym typeface="Roboto"/>
              </a:rPr>
              <a:t>Engagement with the licensing team, FCC Systems and FCC Educators to create the pilot scope and eligibility.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501E4A63-FE1C-DA71-E845-F9781D2F0F2C}"/>
              </a:ext>
            </a:extLst>
          </p:cNvPr>
          <p:cNvSpPr txBox="1"/>
          <p:nvPr/>
        </p:nvSpPr>
        <p:spPr>
          <a:xfrm>
            <a:off x="1078196" y="2049119"/>
            <a:ext cx="2199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7377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Winter/ Spring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737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51BD76-778B-6423-95BB-B93A8C50C4C9}"/>
              </a:ext>
            </a:extLst>
          </p:cNvPr>
          <p:cNvCxnSpPr>
            <a:cxnSpLocks/>
          </p:cNvCxnSpPr>
          <p:nvPr/>
        </p:nvCxnSpPr>
        <p:spPr>
          <a:xfrm>
            <a:off x="4872829" y="2822705"/>
            <a:ext cx="0" cy="58689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7">
            <a:extLst>
              <a:ext uri="{FF2B5EF4-FFF2-40B4-BE49-F238E27FC236}">
                <a16:creationId xmlns:a16="http://schemas.microsoft.com/office/drawing/2014/main" id="{34450EED-80D2-5FA5-817C-A299AF0DA170}"/>
              </a:ext>
            </a:extLst>
          </p:cNvPr>
          <p:cNvSpPr txBox="1"/>
          <p:nvPr/>
        </p:nvSpPr>
        <p:spPr>
          <a:xfrm>
            <a:off x="9385140" y="2053223"/>
            <a:ext cx="1798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7377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August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737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D20788-45F1-0624-DBC1-3D71DD36F294}"/>
              </a:ext>
            </a:extLst>
          </p:cNvPr>
          <p:cNvCxnSpPr>
            <a:cxnSpLocks/>
          </p:cNvCxnSpPr>
          <p:nvPr/>
        </p:nvCxnSpPr>
        <p:spPr>
          <a:xfrm>
            <a:off x="7488036" y="2860321"/>
            <a:ext cx="0" cy="549274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30">
            <a:extLst>
              <a:ext uri="{FF2B5EF4-FFF2-40B4-BE49-F238E27FC236}">
                <a16:creationId xmlns:a16="http://schemas.microsoft.com/office/drawing/2014/main" id="{C871C63D-0915-791F-5A7B-6D344E6EAE24}"/>
              </a:ext>
            </a:extLst>
          </p:cNvPr>
          <p:cNvSpPr txBox="1"/>
          <p:nvPr/>
        </p:nvSpPr>
        <p:spPr>
          <a:xfrm>
            <a:off x="3730585" y="3409595"/>
            <a:ext cx="2380760" cy="2298457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lIns="182880" tIns="45720" rIns="182880" bIns="45720" anchor="ctr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Application opens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Qualified FCC Programs are invited to apply. The application will be open for one month.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554EE56-CF93-B84B-7289-026DFE45796C}"/>
              </a:ext>
            </a:extLst>
          </p:cNvPr>
          <p:cNvSpPr/>
          <p:nvPr/>
        </p:nvSpPr>
        <p:spPr>
          <a:xfrm>
            <a:off x="7364211" y="2701543"/>
            <a:ext cx="247650" cy="2423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36285F-1272-90DE-08B9-0B7694D577FA}"/>
              </a:ext>
            </a:extLst>
          </p:cNvPr>
          <p:cNvSpPr txBox="1"/>
          <p:nvPr/>
        </p:nvSpPr>
        <p:spPr>
          <a:xfrm>
            <a:off x="4100208" y="2053223"/>
            <a:ext cx="1545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7377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June </a:t>
            </a:r>
          </a:p>
        </p:txBody>
      </p:sp>
      <p:sp>
        <p:nvSpPr>
          <p:cNvPr id="19" name="TextBox 30">
            <a:extLst>
              <a:ext uri="{FF2B5EF4-FFF2-40B4-BE49-F238E27FC236}">
                <a16:creationId xmlns:a16="http://schemas.microsoft.com/office/drawing/2014/main" id="{39A9FD77-AD78-E307-0D3D-ED4565BD47C2}"/>
              </a:ext>
            </a:extLst>
          </p:cNvPr>
          <p:cNvSpPr txBox="1"/>
          <p:nvPr/>
        </p:nvSpPr>
        <p:spPr>
          <a:xfrm>
            <a:off x="6414955" y="3409596"/>
            <a:ext cx="2380760" cy="2298456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lIns="182880" tIns="45720" rIns="182880" bIns="45720" anchor="ctr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review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black"/>
                </a:solidFill>
                <a:latin typeface="Calibri"/>
              </a:rPr>
              <a:t>EEC team reviews all applications looking for a variety of programs across all regions. 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DEB136FC-2191-31DB-428D-6E4D633C1F43}"/>
              </a:ext>
            </a:extLst>
          </p:cNvPr>
          <p:cNvSpPr txBox="1"/>
          <p:nvPr/>
        </p:nvSpPr>
        <p:spPr>
          <a:xfrm>
            <a:off x="6715416" y="2009661"/>
            <a:ext cx="1545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7377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July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737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id="{ABD18039-9DB3-AD56-D1C1-F36BCF60F065}"/>
              </a:ext>
            </a:extLst>
          </p:cNvPr>
          <p:cNvSpPr txBox="1"/>
          <p:nvPr/>
        </p:nvSpPr>
        <p:spPr>
          <a:xfrm>
            <a:off x="9093952" y="3409594"/>
            <a:ext cx="2380760" cy="2298455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lIns="182880" tIns="45720" rIns="182880" bIns="45720" anchor="ctr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Pilot begins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Throughout the process the EEC team will be working with pilot participants to collect data and gather feedback. </a:t>
            </a: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D9B22BC0-A11D-BA50-0AE2-F6150B91A39F}"/>
              </a:ext>
            </a:extLst>
          </p:cNvPr>
          <p:cNvSpPr/>
          <p:nvPr/>
        </p:nvSpPr>
        <p:spPr>
          <a:xfrm>
            <a:off x="3387818" y="2656208"/>
            <a:ext cx="361948" cy="332994"/>
          </a:xfrm>
          <a:prstGeom prst="star5">
            <a:avLst>
              <a:gd name="adj" fmla="val 29447"/>
              <a:gd name="hf" fmla="val 105146"/>
              <a:gd name="vf" fmla="val 11055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4107A5-D333-9A5A-B9B4-E760764BFD3C}"/>
              </a:ext>
            </a:extLst>
          </p:cNvPr>
          <p:cNvCxnSpPr>
            <a:cxnSpLocks/>
          </p:cNvCxnSpPr>
          <p:nvPr/>
        </p:nvCxnSpPr>
        <p:spPr>
          <a:xfrm>
            <a:off x="10259361" y="2860321"/>
            <a:ext cx="0" cy="549274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AE98CDDA-5A5A-DE2B-B8D1-7BCED50FE27B}"/>
              </a:ext>
            </a:extLst>
          </p:cNvPr>
          <p:cNvSpPr/>
          <p:nvPr/>
        </p:nvSpPr>
        <p:spPr>
          <a:xfrm>
            <a:off x="10135536" y="2701543"/>
            <a:ext cx="247650" cy="2423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28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EC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7377C"/>
      </a:accent1>
      <a:accent2>
        <a:srgbClr val="B5121B"/>
      </a:accent2>
      <a:accent3>
        <a:srgbClr val="65A647"/>
      </a:accent3>
      <a:accent4>
        <a:srgbClr val="E4A637"/>
      </a:accent4>
      <a:accent5>
        <a:srgbClr val="5C71CC"/>
      </a:accent5>
      <a:accent6>
        <a:srgbClr val="4B7C35"/>
      </a:accent6>
      <a:hlink>
        <a:srgbClr val="467886"/>
      </a:hlink>
      <a:folHlink>
        <a:srgbClr val="A6C9EB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45720" rIns="91440" bIns="45720" rtlCol="0">
        <a:normAutofit fontScale="92500" lnSpcReduction="20000"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5D5CA54D086040AD9588318807D12A" ma:contentTypeVersion="17" ma:contentTypeDescription="Create a new document." ma:contentTypeScope="" ma:versionID="ba8bab5871d9739d6bccbf74c08188ba">
  <xsd:schema xmlns:xsd="http://www.w3.org/2001/XMLSchema" xmlns:xs="http://www.w3.org/2001/XMLSchema" xmlns:p="http://schemas.microsoft.com/office/2006/metadata/properties" xmlns:ns2="f0dadd96-bb02-43ff-b721-c5b7f234f31a" xmlns:ns3="baeaa786-ebd5-4f52-8cee-8fa081d737a1" targetNamespace="http://schemas.microsoft.com/office/2006/metadata/properties" ma:root="true" ma:fieldsID="c653cc88eb2702338df69ef1c8a762ee" ns2:_="" ns3:_="">
    <xsd:import namespace="f0dadd96-bb02-43ff-b721-c5b7f234f31a"/>
    <xsd:import namespace="baeaa786-ebd5-4f52-8cee-8fa081d73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add96-bb02-43ff-b721-c5b7f234f3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aa786-ebd5-4f52-8cee-8fa081d737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ec8390a-f1c3-40b7-b7b1-bd6814995954}" ma:internalName="TaxCatchAll" ma:showField="CatchAllData" ma:web="baeaa786-ebd5-4f52-8cee-8fa081d737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dadd96-bb02-43ff-b721-c5b7f234f31a">
      <Terms xmlns="http://schemas.microsoft.com/office/infopath/2007/PartnerControls"/>
    </lcf76f155ced4ddcb4097134ff3c332f>
    <TaxCatchAll xmlns="baeaa786-ebd5-4f52-8cee-8fa081d737a1" xsi:nil="true"/>
  </documentManagement>
</p:properties>
</file>

<file path=customXml/itemProps1.xml><?xml version="1.0" encoding="utf-8"?>
<ds:datastoreItem xmlns:ds="http://schemas.openxmlformats.org/officeDocument/2006/customXml" ds:itemID="{5A75CC3D-424A-4D26-8F3D-93EF9A2A7CE4}">
  <ds:schemaRefs>
    <ds:schemaRef ds:uri="baeaa786-ebd5-4f52-8cee-8fa081d737a1"/>
    <ds:schemaRef ds:uri="f0dadd96-bb02-43ff-b721-c5b7f234f3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06649BA-0745-4B04-A3A4-B4264E8750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6EF895-8E0D-41BA-80BC-B4F76F75705E}">
  <ds:schemaRefs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baeaa786-ebd5-4f52-8cee-8fa081d737a1"/>
    <ds:schemaRef ds:uri="f0dadd96-bb02-43ff-b721-c5b7f234f31a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1160</Words>
  <Application>Microsoft Office PowerPoint</Application>
  <PresentationFormat>Widescreen</PresentationFormat>
  <Paragraphs>144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Montserrat</vt:lpstr>
      <vt:lpstr>Montserrat SemiBold</vt:lpstr>
      <vt:lpstr>Office Theme</vt:lpstr>
      <vt:lpstr>PowerPoint Presentation</vt:lpstr>
      <vt:lpstr>立法沿革</vt:lpstr>
      <vt:lpstr>家庭儿童看护可容纳人数试点项目</vt:lpstr>
      <vt:lpstr>试点设计反馈</vt:lpstr>
      <vt:lpstr>试点资格（Pilot Eligibility）</vt:lpstr>
      <vt:lpstr>试点参与要求</vt:lpstr>
      <vt:lpstr>试点选择标准</vt:lpstr>
      <vt:lpstr>从试点中学习 </vt:lpstr>
      <vt:lpstr>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Le, Kim (EEC)</dc:creator>
  <cp:lastModifiedBy>Snow McDonald</cp:lastModifiedBy>
  <cp:revision>10</cp:revision>
  <cp:lastPrinted>2026-05-11T17:06:35Z</cp:lastPrinted>
  <dcterms:created xsi:type="dcterms:W3CDTF">2025-02-07T20:54:22Z</dcterms:created>
  <dcterms:modified xsi:type="dcterms:W3CDTF">2026-05-25T13:55:15Z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0x010100405D5CA54D086040AD9588318807D12A</vt:lpwstr>
  </property>
  <property fmtid="{D5CDD505-2E9C-101B-9397-08002B2CF9AE}" pid="3" name="MediaServiceImageTags">
    <vt:lpwstr/>
  </property>
</Properties>
</file>