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147483559" r:id="rId5"/>
    <p:sldId id="2147483630" r:id="rId6"/>
    <p:sldId id="2147483641" r:id="rId7"/>
    <p:sldId id="2147483642" r:id="rId8"/>
    <p:sldId id="2147483631" r:id="rId9"/>
    <p:sldId id="2147483562" r:id="rId10"/>
    <p:sldId id="2147483563" r:id="rId11"/>
    <p:sldId id="2147483632" r:id="rId12"/>
    <p:sldId id="2147483643" r:id="rId1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CC Pilot" id="{6657B068-C5A9-4D02-8D16-AD79A85C4104}">
          <p14:sldIdLst>
            <p14:sldId id="2147483559"/>
            <p14:sldId id="2147483630"/>
            <p14:sldId id="2147483641"/>
            <p14:sldId id="2147483642"/>
            <p14:sldId id="2147483631"/>
            <p14:sldId id="2147483562"/>
            <p14:sldId id="2147483563"/>
            <p14:sldId id="2147483632"/>
            <p14:sldId id="214748364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E4B9101-BBD0-D6C5-2548-D35C70A6C168}" name="Foley, Jacquelyne E. (EEC)" initials="F(" userId="S::jacquelyne.e.foley@mass.gov::50e5947b-eb5f-48a7-afc4-9788e1e5ed54" providerId="AD"/>
  <p188:author id="{319F100B-1A75-DF8C-7B10-3761CB8BA473}" name="Habchy, Susan E. (EEC)" initials="H(" userId="S::susan.e.habchy@mass.gov::52c7505e-d6a3-459c-b71b-0a5c1a3365d6" providerId="AD"/>
  <p188:author id="{6728350D-C7B9-B1DE-A2BB-BBFD70858FE9}" name="Ward, Paul (EEC)" initials="WP" userId="S::paul.ward2@mass.gov::f445c8f2-f3cc-403d-8258-086811ca860b" providerId="AD"/>
  <p188:author id="{11EB8B15-86BD-0882-1E29-54E983FDEE3C}" name="Kershaw, Amy (EEC)" initials="AK" userId="S::amy.kershaw2@mass.gov::863cd089-ee56-4616-807b-bb84c497e830" providerId="AD"/>
  <p188:author id="{907E611A-2B6C-E886-231E-E97DC5C41921}" name="Craft, Erin (EEC)" initials="" userId="S::Erin.Craft@mass.gov::cb9d8f10-e989-462a-b8f2-b9fd740d0069" providerId="AD"/>
  <p188:author id="{5B32952A-0F2A-3B03-2A5D-FC8DEC479A82}" name="Nicolas, Tyreese (EEC)" initials="TN" userId="S::tyreese.nicolas3@mass.gov::42b873ba-b1ad-4939-b485-f51db23d44b3" providerId="AD"/>
  <p188:author id="{C3925739-8A81-EE14-E4AC-2636A62685CE}" name="Soiles, Eugenia (EEC)" initials="SE" userId="S::eugenia.soiles@mass.gov::42e1d30c-a1bc-4ac8-b756-fbed5dcc8b88" providerId="AD"/>
  <p188:author id="{91CC7A49-4A9D-719A-40BC-4C6AAC1F3116}" name="Saulnier, Michelle E. (EEC)" initials="MS" userId="S::michelle.e.saulnier@mass.gov::0fe6b09d-187d-48a8-a732-77d985f40ed9" providerId="AD"/>
  <p188:author id="{1C8E2280-F1C3-38C8-7990-C3390CE1CBFC}" name="Koelle, Addison (EEC)" initials="KA" userId="S::addison.koelle@mass.gov::6ea80ade-bdbf-47c7-acfe-9af8f75a3cfe" providerId="AD"/>
  <p188:author id="{A8B84386-3F7B-ADBC-D1A5-37D368BA2221}" name="Leiter, Stephanie (EOE)" initials="SL" userId="S::Stephanie.Leiter@mass.gov::05253967-9844-48d4-8a72-680f05b3c52d" providerId="AD"/>
  <p188:author id="{099C4D94-A608-4D2B-5E60-B29101AEDB54}" name="White, Ashley A. (EEC)" initials="" userId="S::ashley.a.white@mass.gov::3e40b92e-6c29-4f84-b65a-be4578af8765" providerId="AD"/>
  <p188:author id="{859D7996-1F3D-242A-CC46-A17A72893143}" name="Conner-Simons, Emily (EEC)" initials="CE" userId="S::emily.conner-simons@mass.gov::4684ff0c-c2c9-49cf-8406-c1c722a3177b" providerId="AD"/>
  <p188:author id="{93D533A3-BD63-0C7A-8387-5726F96B0DEA}" name="Checkoway, Amy (EEC)" initials="CA" userId="S::amy.checkoway@mass.gov::705991ab-b9c1-44f2-bfb6-4d1b22ebe416" providerId="AD"/>
  <p188:author id="{0DD190AB-F4B1-2B26-ECF9-B4FA213F1431}" name="Lantin, Christel R. (EEC)" initials="CL" userId="S::christel.r.lantin2@mass.gov::19e3b5ce-c1cd-4569-8145-ab880cbdd78c" providerId="AD"/>
  <p188:author id="{18E2FCCC-0CD6-E54A-BD7F-BC730113EDAC}" name="Hansson, Eric (EEC)" initials="EH" userId="S::Eric.Hansson3@mass.gov::ac40cc67-5ea7-422d-8b64-499b59c5a0e2" providerId="AD"/>
  <p188:author id="{CA3F0FD2-F793-7B08-2AAA-0C0A15D797D5}" name="Rucker, Joseph (EEC)" initials="JR" userId="S::Joseph.Rucker2@mass.gov::0f59fb5e-02f6-46cd-a3d2-267cfc85349f" providerId="AD"/>
  <p188:author id="{4A0242DB-239E-A056-60F4-605EA397CE38}" name="Conner-Simons, Emily (EEC)" initials="EC" userId="S::Emily.Conner-Simons@mass.gov::4684ff0c-c2c9-49cf-8406-c1c722a3177b" providerId="AD"/>
  <p188:author id="{82A6C3DF-953F-812E-1942-74F419FFE9E6}" name="Szydlik, Terry (EEC)" initials="" userId="S::terry.szydlik@mass.gov::f9db7251-cfa4-4f51-9f48-f9bd51137875" providerId="AD"/>
  <p188:author id="{2106CCFC-6F08-3A77-869D-EA7500D77A28}" name="Power, Chris (EEC)" initials="CP" userId="S::chris.power@mass.gov::7355e77b-c52c-4307-b1d1-ece46b2ca1c7" providerId="AD"/>
  <p188:author id="{664088FE-E026-2DF2-9B7B-E518476547E5}" name="Morin, Erica (EEC)" initials="ME" userId="S::erica.morin2@mass.gov::c081c56c-749f-458d-b11a-062a8f07d6d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377D"/>
    <a:srgbClr val="E4A637"/>
    <a:srgbClr val="65A647"/>
    <a:srgbClr val="65A6AB"/>
    <a:srgbClr val="FFA637"/>
    <a:srgbClr val="B512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490D83-E3A7-4E28-7B98-42D3027F0F82}" v="11" dt="2026-05-18T13:10:41.7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976" y="44"/>
      </p:cViewPr>
      <p:guideLst>
        <p:guide orient="horz" pos="316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D40A234-A550-21EC-CB56-84AB810FDEB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181FB7-0A89-5563-B3A7-25E0A287B59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1F0EAC4-A31C-4A27-B384-8546C205C8F6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1E46EE-27BF-E4D4-3B45-1E52CA2070A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D6DF37-DC17-A023-5B2A-FCE29A86EC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04B0E23-6E6E-4444-BF79-7DBCD9FEC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32226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44F956-D1E3-43E4-A7FD-A63AC3A86F0F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A2FE9EE-1ECF-4A6E-96C7-66C41E00FE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38220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FE9EE-1ECF-4A6E-96C7-66C41E00FE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1328D-9B8A-B82C-5DCB-9C5A50E0C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28C604-241F-CA0E-8C9A-5A5500816D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4EF0A9-B37B-7038-22BE-3EFE1A769C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  <a:p>
            <a:pPr>
              <a:defRPr>
                <a:ea typeface="Calibri"/>
                <a:cs typeface="Calibri"/>
              </a:defRPr>
            </a:pPr>
            <a:r>
              <a:t>Erin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AAF051-0656-F089-FA18-4B918C352D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8F3D35-CA9D-4DD2-A564-BECE85CB5AA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542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E80B6-60FF-E1DC-39F7-475AA70A4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BC2FD6-8D87-BFF0-C430-76D11A70C9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FA5877-DD1A-4A7A-D046-66A38EF524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>
                <a:ea typeface="Calibri"/>
                <a:cs typeface="Calibri"/>
              </a:defRPr>
            </a:pPr>
            <a:r>
              <a:t>Erin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072E32-3C0F-8E78-3801-3EFAD140B5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8F3D35-CA9D-4DD2-A564-BECE85CB5AA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593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4FB9C4-4B88-2596-2018-78B7AFBD3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84884" y="6401840"/>
            <a:ext cx="597515" cy="365125"/>
          </a:xfrm>
        </p:spPr>
        <p:txBody>
          <a:bodyPr rIns="0"/>
          <a:lstStyle/>
          <a:p>
            <a:fld id="{7408B8CA-226C-4571-9FEE-B704CFEBF66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A2D0BED-4A2A-9EB9-BD2A-0C3B94FC03A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3900" y="2734364"/>
            <a:ext cx="11130722" cy="1094340"/>
          </a:xfrm>
        </p:spPr>
        <p:txBody>
          <a:bodyPr lIns="0" anchor="b">
            <a:noAutofit/>
          </a:bodyPr>
          <a:lstStyle>
            <a:lvl1pPr algn="l">
              <a:defRPr sz="4400" b="1" i="0" baseline="0">
                <a:solidFill>
                  <a:srgbClr val="28377D"/>
                </a:solidFill>
                <a:latin typeface="Montserrat" pitchFamily="2" charset="0"/>
              </a:defRPr>
            </a:lvl1pPr>
          </a:lstStyle>
          <a:p>
            <a:r>
              <a:rPr lang="en-US"/>
              <a:t>Click to edit presentation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ABE83AF-D337-BB85-82D9-8D20AC80FDE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3900" y="3919329"/>
            <a:ext cx="8809384" cy="748205"/>
          </a:xfrm>
        </p:spPr>
        <p:txBody>
          <a:bodyPr lIns="0"/>
          <a:lstStyle>
            <a:lvl1pPr marL="0" indent="0" algn="l">
              <a:buNone/>
              <a:defRPr sz="24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 AND DATE</a:t>
            </a:r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2EAB60F2-1D6C-3140-5BD7-5EE5FF71C8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017" y="348343"/>
            <a:ext cx="985644" cy="986043"/>
          </a:xfrm>
          <a:prstGeom prst="rect">
            <a:avLst/>
          </a:prstGeom>
        </p:spPr>
      </p:pic>
      <p:pic>
        <p:nvPicPr>
          <p:cNvPr id="11" name="Picture 10" descr="Text&#10;&#10;AI-generated content may be incorrect.">
            <a:extLst>
              <a:ext uri="{FF2B5EF4-FFF2-40B4-BE49-F238E27FC236}">
                <a16:creationId xmlns:a16="http://schemas.microsoft.com/office/drawing/2014/main" id="{5676E263-45E7-C3FD-9280-0CC1C49369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60" y="277281"/>
            <a:ext cx="4753716" cy="105710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DCE6F1F-1560-FD49-E63C-42D58EFD8F72}"/>
              </a:ext>
            </a:extLst>
          </p:cNvPr>
          <p:cNvSpPr/>
          <p:nvPr userDrawn="1"/>
        </p:nvSpPr>
        <p:spPr>
          <a:xfrm>
            <a:off x="171452" y="0"/>
            <a:ext cx="171452" cy="6858000"/>
          </a:xfrm>
          <a:prstGeom prst="rect">
            <a:avLst/>
          </a:prstGeom>
          <a:solidFill>
            <a:srgbClr val="283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AFA225-00C8-81A0-1F40-84A4DC7861DE}"/>
              </a:ext>
            </a:extLst>
          </p:cNvPr>
          <p:cNvSpPr/>
          <p:nvPr userDrawn="1"/>
        </p:nvSpPr>
        <p:spPr>
          <a:xfrm>
            <a:off x="0" y="0"/>
            <a:ext cx="171452" cy="6858000"/>
          </a:xfrm>
          <a:prstGeom prst="rect">
            <a:avLst/>
          </a:prstGeom>
          <a:solidFill>
            <a:srgbClr val="B512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35C9D0-DCFD-BA2E-74D0-111E93ED17CC}"/>
              </a:ext>
            </a:extLst>
          </p:cNvPr>
          <p:cNvSpPr/>
          <p:nvPr userDrawn="1"/>
        </p:nvSpPr>
        <p:spPr>
          <a:xfrm>
            <a:off x="0" y="6348731"/>
            <a:ext cx="12192000" cy="45719"/>
          </a:xfrm>
          <a:prstGeom prst="rect">
            <a:avLst/>
          </a:prstGeom>
          <a:solidFill>
            <a:srgbClr val="E4A6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309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8" userDrawn="1">
          <p15:clr>
            <a:srgbClr val="FBAE40"/>
          </p15:clr>
        </p15:guide>
        <p15:guide id="2" pos="384" userDrawn="1">
          <p15:clr>
            <a:srgbClr val="FBAE40"/>
          </p15:clr>
        </p15:guide>
        <p15:guide id="3" pos="7296" userDrawn="1">
          <p15:clr>
            <a:srgbClr val="FBAE40"/>
          </p15:clr>
        </p15:guide>
        <p15:guide id="4" orient="horz" pos="216" userDrawn="1">
          <p15:clr>
            <a:srgbClr val="FBAE40"/>
          </p15:clr>
        </p15:guide>
        <p15:guide id="5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 one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52FED-CAD0-8767-4F53-F01952304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DE108-D0DF-AC6E-C60C-9B2AB34F6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ACF14-343A-B9BC-0B33-35F7D2B30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408B8CA-226C-4571-9FEE-B704CFEBF6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096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52FED-CAD0-8767-4F53-F01952304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DE108-D0DF-AC6E-C60C-9B2AB34F6D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1672129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ACF14-343A-B9BC-0B33-35F7D2B30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B6D3578-3746-231D-D6A3-7B8054454B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3900" y="1149937"/>
            <a:ext cx="4345992" cy="36008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813591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ong title that wra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52FED-CAD0-8767-4F53-F019523042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620008"/>
            <a:ext cx="11208456" cy="817383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 with a long title that wraps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DE108-D0DF-AC6E-C60C-9B2AB34F6D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1672129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ACF14-343A-B9BC-0B33-35F7D2B30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822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3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in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9C02BF-1C84-BF4C-B7DB-91CCC0AEA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3900" y="3285455"/>
            <a:ext cx="10515600" cy="2423195"/>
          </a:xfrm>
        </p:spPr>
        <p:txBody>
          <a:bodyPr>
            <a:normAutofit/>
          </a:bodyPr>
          <a:lstStyle>
            <a:lvl1pPr marL="0" indent="0">
              <a:buNone/>
              <a:defRPr sz="380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 panose="000007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6CB8AA-1945-B119-E4E2-4EE50E52A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528A61-4D1C-3368-F935-B10877DFB53C}"/>
              </a:ext>
            </a:extLst>
          </p:cNvPr>
          <p:cNvSpPr/>
          <p:nvPr userDrawn="1"/>
        </p:nvSpPr>
        <p:spPr>
          <a:xfrm>
            <a:off x="0" y="6348731"/>
            <a:ext cx="12192000" cy="45719"/>
          </a:xfrm>
          <a:prstGeom prst="rect">
            <a:avLst/>
          </a:prstGeom>
          <a:solidFill>
            <a:srgbClr val="E4A6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BB2AF0-B092-EFF7-2118-A84A1CC48387}"/>
              </a:ext>
            </a:extLst>
          </p:cNvPr>
          <p:cNvSpPr txBox="1"/>
          <p:nvPr userDrawn="1"/>
        </p:nvSpPr>
        <p:spPr>
          <a:xfrm>
            <a:off x="723900" y="6448901"/>
            <a:ext cx="4133850" cy="314577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/>
          <a:p>
            <a:pPr algn="l"/>
            <a:r>
              <a:rPr lang="en-US" sz="105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MASSACHUSETTS DEPARTMENT OF EARLY EDUCATION AND CARE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42CE146-8008-C676-C100-AE50381CC039}"/>
              </a:ext>
            </a:extLst>
          </p:cNvPr>
          <p:cNvSpPr txBox="1">
            <a:spLocks/>
          </p:cNvSpPr>
          <p:nvPr userDrawn="1"/>
        </p:nvSpPr>
        <p:spPr>
          <a:xfrm>
            <a:off x="9605066" y="6465509"/>
            <a:ext cx="1611264" cy="1920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-225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−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68897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914400" indent="-225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−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114617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>
                <a:solidFill>
                  <a:schemeClr val="bg2">
                    <a:lumMod val="25000"/>
                  </a:schemeClr>
                </a:solidFill>
              </a:rPr>
              <a:t>MAY 13, 2026</a:t>
            </a:r>
          </a:p>
        </p:txBody>
      </p:sp>
      <p:pic>
        <p:nvPicPr>
          <p:cNvPr id="7" name="Picture 6" descr="Shape, rectangle&#10;&#10;AI-generated content may be incorrect.">
            <a:extLst>
              <a:ext uri="{FF2B5EF4-FFF2-40B4-BE49-F238E27FC236}">
                <a16:creationId xmlns:a16="http://schemas.microsoft.com/office/drawing/2014/main" id="{C7729BC2-71B1-B265-0D55-99C0BF28E1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4" b="13847"/>
          <a:stretch/>
        </p:blipFill>
        <p:spPr>
          <a:xfrm>
            <a:off x="-1" y="-1"/>
            <a:ext cx="12192000" cy="285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358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ain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9C02BF-1C84-BF4C-B7DB-91CCC0AEA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3900" y="3285455"/>
            <a:ext cx="10515600" cy="2423195"/>
          </a:xfrm>
        </p:spPr>
        <p:txBody>
          <a:bodyPr>
            <a:normAutofit/>
          </a:bodyPr>
          <a:lstStyle>
            <a:lvl1pPr marL="0" indent="0">
              <a:buNone/>
              <a:defRPr sz="380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 panose="000007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6CB8AA-1945-B119-E4E2-4EE50E52A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528A61-4D1C-3368-F935-B10877DFB53C}"/>
              </a:ext>
            </a:extLst>
          </p:cNvPr>
          <p:cNvSpPr/>
          <p:nvPr userDrawn="1"/>
        </p:nvSpPr>
        <p:spPr>
          <a:xfrm>
            <a:off x="0" y="6348731"/>
            <a:ext cx="12192000" cy="45719"/>
          </a:xfrm>
          <a:prstGeom prst="rect">
            <a:avLst/>
          </a:prstGeom>
          <a:solidFill>
            <a:srgbClr val="E4A6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BB2AF0-B092-EFF7-2118-A84A1CC48387}"/>
              </a:ext>
            </a:extLst>
          </p:cNvPr>
          <p:cNvSpPr txBox="1"/>
          <p:nvPr userDrawn="1"/>
        </p:nvSpPr>
        <p:spPr>
          <a:xfrm>
            <a:off x="723900" y="6448901"/>
            <a:ext cx="4133850" cy="314577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/>
          <a:p>
            <a:pPr algn="l"/>
            <a:r>
              <a:rPr lang="en-US" sz="105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MASSACHUSETTS DEPARTMENT OF EARLY EDUCATION AND CARE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42CE146-8008-C676-C100-AE50381CC039}"/>
              </a:ext>
            </a:extLst>
          </p:cNvPr>
          <p:cNvSpPr txBox="1">
            <a:spLocks/>
          </p:cNvSpPr>
          <p:nvPr userDrawn="1"/>
        </p:nvSpPr>
        <p:spPr>
          <a:xfrm>
            <a:off x="9605066" y="6465509"/>
            <a:ext cx="1611264" cy="1920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-225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−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68897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914400" indent="-225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−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114617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>
                <a:solidFill>
                  <a:schemeClr val="bg2">
                    <a:lumMod val="25000"/>
                  </a:schemeClr>
                </a:solidFill>
              </a:rPr>
              <a:t>MAY 13, 2026</a:t>
            </a:r>
          </a:p>
        </p:txBody>
      </p:sp>
      <p:pic>
        <p:nvPicPr>
          <p:cNvPr id="11" name="Picture 10" descr="Logo, company name&#10;&#10;AI-generated content may be incorrect.">
            <a:extLst>
              <a:ext uri="{FF2B5EF4-FFF2-40B4-BE49-F238E27FC236}">
                <a16:creationId xmlns:a16="http://schemas.microsoft.com/office/drawing/2014/main" id="{C4EA568E-0E01-E567-1426-450D79AAA9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" y="432718"/>
            <a:ext cx="2328677" cy="19873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5C9CA6A-7508-7A17-71AE-47A9F4F63C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3623" b="14209"/>
          <a:stretch>
            <a:fillRect/>
          </a:stretch>
        </p:blipFill>
        <p:spPr>
          <a:xfrm>
            <a:off x="0" y="0"/>
            <a:ext cx="12193378" cy="284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080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6A35E-C52B-DB9B-9228-8115B13EE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089309-98E4-9BD0-A8F4-45EFF8CA2D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360ABF-91A7-08DA-7654-39F4DC1B6A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0793CF-5CAA-3418-46ED-D752BB277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69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643BC1-94B4-C124-31DD-CB4F7A40F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319973"/>
            <a:ext cx="10755249" cy="817383"/>
          </a:xfrm>
          <a:prstGeom prst="rect">
            <a:avLst/>
          </a:prstGeom>
        </p:spPr>
        <p:txBody>
          <a:bodyPr vert="horz" lIns="0" tIns="0" rIns="9144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B22ED4-AADE-11DB-FD43-65C2D85BA6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9305" y="1423779"/>
            <a:ext cx="10515600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D9F300-CB32-D60B-A254-6F8A0E93D6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44904" y="6401840"/>
            <a:ext cx="337495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408B8CA-226C-4571-9FEE-B704CFEBF6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43477E-56D2-4745-466F-F1DCE8AA63A8}"/>
              </a:ext>
            </a:extLst>
          </p:cNvPr>
          <p:cNvSpPr/>
          <p:nvPr userDrawn="1"/>
        </p:nvSpPr>
        <p:spPr>
          <a:xfrm>
            <a:off x="171452" y="0"/>
            <a:ext cx="171452" cy="6858000"/>
          </a:xfrm>
          <a:prstGeom prst="rect">
            <a:avLst/>
          </a:prstGeom>
          <a:solidFill>
            <a:srgbClr val="283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1F9627-A0D6-7604-ED10-771F17BF4D97}"/>
              </a:ext>
            </a:extLst>
          </p:cNvPr>
          <p:cNvSpPr/>
          <p:nvPr userDrawn="1"/>
        </p:nvSpPr>
        <p:spPr>
          <a:xfrm>
            <a:off x="0" y="0"/>
            <a:ext cx="171452" cy="6858000"/>
          </a:xfrm>
          <a:prstGeom prst="rect">
            <a:avLst/>
          </a:prstGeom>
          <a:solidFill>
            <a:srgbClr val="B512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4BE113-7748-C410-C3ED-4C4E969F62AA}"/>
              </a:ext>
            </a:extLst>
          </p:cNvPr>
          <p:cNvSpPr/>
          <p:nvPr userDrawn="1"/>
        </p:nvSpPr>
        <p:spPr>
          <a:xfrm>
            <a:off x="0" y="6348731"/>
            <a:ext cx="12192000" cy="45719"/>
          </a:xfrm>
          <a:prstGeom prst="rect">
            <a:avLst/>
          </a:prstGeom>
          <a:solidFill>
            <a:srgbClr val="E4A6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D90AE5-3CC2-BE43-0B9C-594EB92883B2}"/>
              </a:ext>
            </a:extLst>
          </p:cNvPr>
          <p:cNvSpPr txBox="1"/>
          <p:nvPr userDrawn="1"/>
        </p:nvSpPr>
        <p:spPr>
          <a:xfrm>
            <a:off x="723899" y="6448901"/>
            <a:ext cx="3894109" cy="314577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/>
          <a:p>
            <a:pPr algn="l"/>
            <a:r>
              <a:rPr lang="en-US" sz="105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MASSACHUSETTS DEPARTMENT OF EARLY EDUCATION AND CARE	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F697F1B-F8A3-3718-AD4B-CA5E2A0566B4}"/>
              </a:ext>
            </a:extLst>
          </p:cNvPr>
          <p:cNvSpPr txBox="1">
            <a:spLocks/>
          </p:cNvSpPr>
          <p:nvPr userDrawn="1"/>
        </p:nvSpPr>
        <p:spPr>
          <a:xfrm>
            <a:off x="9605066" y="6465509"/>
            <a:ext cx="1611264" cy="1920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-225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−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68897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914400" indent="-225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−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114617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>
                <a:solidFill>
                  <a:schemeClr val="bg2">
                    <a:lumMod val="25000"/>
                  </a:schemeClr>
                </a:solidFill>
              </a:rPr>
              <a:t>MAY 13, 2026</a:t>
            </a:r>
          </a:p>
        </p:txBody>
      </p:sp>
    </p:spTree>
    <p:extLst>
      <p:ext uri="{BB962C8B-B14F-4D97-AF65-F5344CB8AC3E}">
        <p14:creationId xmlns:p14="http://schemas.microsoft.com/office/powerpoint/2010/main" val="474996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62" r:id="rId6"/>
    <p:sldLayoutId id="2147483652" r:id="rId7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 baseline="0">
          <a:solidFill>
            <a:srgbClr val="28377D"/>
          </a:solidFill>
          <a:latin typeface="Montserrat SemiBold" panose="000007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  <a:lvl2pPr marL="457200" indent="-225425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−"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2pPr>
      <a:lvl3pPr marL="688975" indent="-2317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3pPr>
      <a:lvl4pPr marL="914400" indent="-225425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−"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4pPr>
      <a:lvl5pPr marL="1146175" indent="-2317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48" userDrawn="1">
          <p15:clr>
            <a:srgbClr val="F26B43"/>
          </p15:clr>
        </p15:guide>
        <p15:guide id="2" pos="7296" userDrawn="1">
          <p15:clr>
            <a:srgbClr val="F26B43"/>
          </p15:clr>
        </p15:guide>
        <p15:guide id="3" orient="horz" pos="1080" userDrawn="1">
          <p15:clr>
            <a:srgbClr val="F26B43"/>
          </p15:clr>
        </p15:guide>
        <p15:guide id="4" pos="456" userDrawn="1">
          <p15:clr>
            <a:srgbClr val="F26B43"/>
          </p15:clr>
        </p15:guide>
        <p15:guide id="5" orient="horz" pos="417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malegislature.gov/Budget/FY2025/FinalBudge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F551EF-74C2-0555-F9FD-0C19F989EE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0" tIns="45720" rIns="91440" bIns="45720" anchor="t">
            <a:normAutofit/>
          </a:bodyPr>
          <a:lstStyle/>
          <a:p>
            <a:pPr>
              <a:defRPr>
                <a:latin typeface="Montserrat SemiBold"/>
                <a:ea typeface="Calibri"/>
                <a:cs typeface="Calibri"/>
              </a:defRPr>
            </a:pPr>
            <a:r>
              <a:rPr dirty="0" err="1"/>
              <a:t>Pwo</a:t>
            </a:r>
            <a:r>
              <a:rPr lang="en-US" dirty="0" err="1"/>
              <a:t>gram</a:t>
            </a:r>
            <a:r>
              <a:rPr dirty="0"/>
              <a:t> </a:t>
            </a:r>
            <a:r>
              <a:rPr dirty="0" err="1"/>
              <a:t>pilòt</a:t>
            </a:r>
            <a:r>
              <a:rPr dirty="0"/>
              <a:t> sou </a:t>
            </a:r>
            <a:r>
              <a:rPr dirty="0" err="1"/>
              <a:t>kapasite</a:t>
            </a:r>
            <a:r>
              <a:rPr dirty="0"/>
              <a:t> </a:t>
            </a:r>
            <a:r>
              <a:rPr dirty="0" err="1"/>
              <a:t>akèy</a:t>
            </a:r>
            <a:r>
              <a:rPr dirty="0"/>
              <a:t> </a:t>
            </a:r>
            <a:r>
              <a:rPr dirty="0" err="1"/>
              <a:t>gadri</a:t>
            </a:r>
            <a:r>
              <a:rPr dirty="0"/>
              <a:t> </a:t>
            </a:r>
            <a:r>
              <a:rPr dirty="0" err="1"/>
              <a:t>familyal</a:t>
            </a:r>
            <a:r>
              <a:rPr dirty="0"/>
              <a:t> </a:t>
            </a:r>
            <a:r>
              <a:rPr dirty="0" err="1"/>
              <a:t>yo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A40EDF-B615-A640-9A40-5D560D87D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595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88E9536-0E63-ECCB-D020-0D9A332F9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Istwa lejislatif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96FF8B-5742-B4B1-D669-32721BDE8F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305" y="1423779"/>
            <a:ext cx="10515600" cy="4476507"/>
          </a:xfrm>
        </p:spPr>
        <p:txBody>
          <a:bodyPr vert="horz" lIns="0" tIns="45720" rIns="91440" bIns="45720" anchor="t"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>
                <a:latin typeface="Calibri"/>
                <a:ea typeface="Calibri"/>
                <a:cs typeface="Calibri"/>
              </a:defRPr>
            </a:pPr>
            <a:r>
              <a:rPr dirty="0"/>
              <a:t> </a:t>
            </a:r>
            <a:r>
              <a:rPr b="1" dirty="0">
                <a:hlinkClick r:id="rId2"/>
              </a:rPr>
              <a:t>Nan </a:t>
            </a:r>
            <a:r>
              <a:rPr b="1" dirty="0" err="1">
                <a:hlinkClick r:id="rId2"/>
              </a:rPr>
              <a:t>Bidjè</a:t>
            </a:r>
            <a:r>
              <a:rPr b="1" dirty="0">
                <a:hlinkClick r:id="rId2"/>
              </a:rPr>
              <a:t> </a:t>
            </a:r>
            <a:r>
              <a:rPr b="1" dirty="0" err="1">
                <a:hlinkClick r:id="rId2"/>
              </a:rPr>
              <a:t>ane</a:t>
            </a:r>
            <a:r>
              <a:rPr b="1" dirty="0">
                <a:hlinkClick r:id="rId2"/>
              </a:rPr>
              <a:t> </a:t>
            </a:r>
            <a:r>
              <a:rPr b="1" dirty="0" err="1">
                <a:hlinkClick r:id="rId2"/>
              </a:rPr>
              <a:t>fiskal</a:t>
            </a:r>
            <a:r>
              <a:rPr b="1" dirty="0">
                <a:hlinkClick r:id="rId2"/>
              </a:rPr>
              <a:t> 2025</a:t>
            </a:r>
            <a:r>
              <a:rPr lang="en-US" b="1" dirty="0"/>
              <a:t> </a:t>
            </a:r>
            <a:r>
              <a:rPr dirty="0"/>
              <a:t>eta a</a:t>
            </a:r>
            <a:r>
              <a:rPr dirty="0">
                <a:hlinkClick r:id="rId2"/>
              </a:rPr>
              <a:t> </a:t>
            </a:r>
            <a:r>
              <a:rPr dirty="0"/>
              <a:t>gen yon </a:t>
            </a:r>
            <a:r>
              <a:rPr dirty="0" err="1"/>
              <a:t>chanjman</a:t>
            </a:r>
            <a:r>
              <a:rPr dirty="0"/>
              <a:t> nan </a:t>
            </a:r>
            <a:r>
              <a:rPr dirty="0" err="1"/>
              <a:t>Lwa</a:t>
            </a:r>
            <a:r>
              <a:rPr dirty="0"/>
              <a:t> </a:t>
            </a:r>
            <a:r>
              <a:rPr dirty="0" err="1"/>
              <a:t>Jeneral</a:t>
            </a:r>
            <a:r>
              <a:rPr dirty="0"/>
              <a:t> ki </a:t>
            </a:r>
            <a:r>
              <a:rPr dirty="0" err="1"/>
              <a:t>reji</a:t>
            </a:r>
            <a:r>
              <a:rPr dirty="0"/>
              <a:t> EEC ki </a:t>
            </a:r>
            <a:r>
              <a:rPr dirty="0" err="1"/>
              <a:t>siprime</a:t>
            </a:r>
            <a:r>
              <a:rPr dirty="0"/>
              <a:t> </a:t>
            </a:r>
            <a:r>
              <a:rPr dirty="0" err="1"/>
              <a:t>dispozisyon</a:t>
            </a:r>
            <a:r>
              <a:rPr dirty="0"/>
              <a:t> ki </a:t>
            </a:r>
            <a:r>
              <a:rPr dirty="0" err="1"/>
              <a:t>fikse</a:t>
            </a:r>
            <a:r>
              <a:rPr dirty="0"/>
              <a:t> a 10 </a:t>
            </a:r>
            <a:r>
              <a:rPr dirty="0" err="1"/>
              <a:t>kantite</a:t>
            </a:r>
            <a:r>
              <a:rPr dirty="0"/>
              <a:t> </a:t>
            </a:r>
            <a:r>
              <a:rPr dirty="0" err="1"/>
              <a:t>maksimòm</a:t>
            </a:r>
            <a:r>
              <a:rPr lang="en-US" dirty="0"/>
              <a:t> </a:t>
            </a:r>
            <a:r>
              <a:rPr lang="en-US" dirty="0" err="1"/>
              <a:t>timoun</a:t>
            </a:r>
            <a:r>
              <a:rPr dirty="0"/>
              <a:t> </a:t>
            </a:r>
            <a:r>
              <a:rPr dirty="0" err="1"/>
              <a:t>pwogram</a:t>
            </a:r>
            <a:r>
              <a:rPr dirty="0"/>
              <a:t> </a:t>
            </a:r>
            <a:r>
              <a:rPr dirty="0" err="1"/>
              <a:t>gadri</a:t>
            </a:r>
            <a:r>
              <a:rPr dirty="0"/>
              <a:t> </a:t>
            </a:r>
            <a:r>
              <a:rPr dirty="0" err="1"/>
              <a:t>Familyal</a:t>
            </a:r>
            <a:r>
              <a:rPr dirty="0"/>
              <a:t> </a:t>
            </a:r>
            <a:r>
              <a:rPr dirty="0" err="1"/>
              <a:t>yo</a:t>
            </a:r>
            <a:r>
              <a:rPr dirty="0"/>
              <a:t> te ka </a:t>
            </a:r>
            <a:r>
              <a:rPr dirty="0" err="1"/>
              <a:t>pran</a:t>
            </a:r>
            <a:r>
              <a:rPr dirty="0"/>
              <a:t>, </a:t>
            </a:r>
            <a:r>
              <a:rPr dirty="0" err="1"/>
              <a:t>sa</a:t>
            </a:r>
            <a:r>
              <a:rPr dirty="0"/>
              <a:t> </a:t>
            </a:r>
            <a:r>
              <a:rPr dirty="0" err="1"/>
              <a:t>yo</a:t>
            </a:r>
            <a:r>
              <a:rPr dirty="0"/>
              <a:t> rele «</a:t>
            </a:r>
            <a:r>
              <a:rPr dirty="0" err="1"/>
              <a:t>gwosè</a:t>
            </a:r>
            <a:r>
              <a:rPr dirty="0"/>
              <a:t> </a:t>
            </a:r>
            <a:r>
              <a:rPr dirty="0" err="1"/>
              <a:t>gwoup</a:t>
            </a:r>
            <a:r>
              <a:rPr dirty="0"/>
              <a:t> ». Nan </a:t>
            </a:r>
            <a:r>
              <a:rPr dirty="0" err="1"/>
              <a:t>moman</a:t>
            </a:r>
            <a:r>
              <a:rPr dirty="0"/>
              <a:t> </a:t>
            </a:r>
            <a:r>
              <a:rPr dirty="0" err="1"/>
              <a:t>sa</a:t>
            </a:r>
            <a:r>
              <a:rPr dirty="0"/>
              <a:t> a, </a:t>
            </a:r>
            <a:r>
              <a:rPr dirty="0" err="1"/>
              <a:t>founisè</a:t>
            </a:r>
            <a:r>
              <a:rPr dirty="0"/>
              <a:t> FCC </a:t>
            </a:r>
            <a:r>
              <a:rPr dirty="0" err="1"/>
              <a:t>yo</a:t>
            </a:r>
            <a:r>
              <a:rPr dirty="0"/>
              <a:t> te </a:t>
            </a:r>
            <a:r>
              <a:rPr dirty="0" err="1"/>
              <a:t>sèl</a:t>
            </a:r>
            <a:r>
              <a:rPr dirty="0"/>
              <a:t> tip </a:t>
            </a:r>
            <a:r>
              <a:rPr dirty="0" err="1"/>
              <a:t>founisè</a:t>
            </a:r>
            <a:r>
              <a:rPr dirty="0"/>
              <a:t> ki te </a:t>
            </a:r>
            <a:r>
              <a:rPr dirty="0" err="1"/>
              <a:t>soumèt</a:t>
            </a:r>
            <a:r>
              <a:rPr dirty="0"/>
              <a:t> a limit </a:t>
            </a:r>
            <a:r>
              <a:rPr dirty="0" err="1"/>
              <a:t>kantite</a:t>
            </a:r>
            <a:r>
              <a:rPr dirty="0"/>
              <a:t> </a:t>
            </a:r>
            <a:r>
              <a:rPr dirty="0" err="1"/>
              <a:t>timoun</a:t>
            </a:r>
            <a:r>
              <a:rPr dirty="0"/>
              <a:t> pa </a:t>
            </a:r>
            <a:r>
              <a:rPr dirty="0" err="1"/>
              <a:t>gwoup</a:t>
            </a:r>
            <a:r>
              <a:rPr dirty="0"/>
              <a:t> </a:t>
            </a:r>
            <a:r>
              <a:rPr dirty="0" err="1"/>
              <a:t>dapre</a:t>
            </a:r>
            <a:r>
              <a:rPr dirty="0"/>
              <a:t> </a:t>
            </a:r>
            <a:r>
              <a:rPr dirty="0" err="1"/>
              <a:t>lwa</a:t>
            </a:r>
            <a:r>
              <a:rPr dirty="0"/>
              <a:t> eta a.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dirty="0" err="1"/>
              <a:t>Sipresyon</a:t>
            </a:r>
            <a:r>
              <a:rPr dirty="0"/>
              <a:t> </a:t>
            </a:r>
            <a:r>
              <a:rPr dirty="0" err="1"/>
              <a:t>dispozisyon</a:t>
            </a:r>
            <a:r>
              <a:rPr dirty="0"/>
              <a:t> </a:t>
            </a:r>
            <a:r>
              <a:rPr dirty="0" err="1"/>
              <a:t>sa</a:t>
            </a:r>
            <a:r>
              <a:rPr dirty="0"/>
              <a:t> a </a:t>
            </a:r>
            <a:r>
              <a:rPr dirty="0" err="1"/>
              <a:t>vle</a:t>
            </a:r>
            <a:r>
              <a:rPr dirty="0"/>
              <a:t> di </a:t>
            </a:r>
            <a:r>
              <a:rPr dirty="0" err="1"/>
              <a:t>règleman</a:t>
            </a:r>
            <a:r>
              <a:rPr dirty="0"/>
              <a:t> </a:t>
            </a:r>
            <a:r>
              <a:rPr dirty="0" err="1"/>
              <a:t>otorizasyon</a:t>
            </a:r>
            <a:r>
              <a:rPr dirty="0"/>
              <a:t> FCC EEC a </a:t>
            </a:r>
            <a:r>
              <a:rPr dirty="0" err="1"/>
              <a:t>defini</a:t>
            </a:r>
            <a:r>
              <a:rPr dirty="0"/>
              <a:t> </a:t>
            </a:r>
            <a:r>
              <a:rPr dirty="0" err="1"/>
              <a:t>gwosè</a:t>
            </a:r>
            <a:r>
              <a:rPr dirty="0"/>
              <a:t> </a:t>
            </a:r>
            <a:r>
              <a:rPr dirty="0" err="1"/>
              <a:t>gwoup</a:t>
            </a:r>
            <a:r>
              <a:rPr dirty="0"/>
              <a:t> </a:t>
            </a:r>
            <a:r>
              <a:rPr dirty="0" err="1"/>
              <a:t>yo</a:t>
            </a:r>
            <a:r>
              <a:rPr dirty="0"/>
              <a:t> pou </a:t>
            </a:r>
            <a:r>
              <a:rPr dirty="0" err="1"/>
              <a:t>founisè</a:t>
            </a:r>
            <a:r>
              <a:rPr dirty="0"/>
              <a:t> FCC </a:t>
            </a:r>
            <a:r>
              <a:rPr dirty="0" err="1"/>
              <a:t>yo</a:t>
            </a:r>
            <a:r>
              <a:rPr dirty="0"/>
              <a:t>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dirty="0" err="1"/>
              <a:t>Byenke</a:t>
            </a:r>
            <a:r>
              <a:rPr dirty="0"/>
              <a:t> </a:t>
            </a:r>
            <a:r>
              <a:rPr dirty="0" err="1"/>
              <a:t>règleman</a:t>
            </a:r>
            <a:r>
              <a:rPr dirty="0"/>
              <a:t> </a:t>
            </a:r>
            <a:r>
              <a:rPr dirty="0" err="1"/>
              <a:t>otorizasyon</a:t>
            </a:r>
            <a:r>
              <a:rPr dirty="0"/>
              <a:t> FCC EEC </a:t>
            </a:r>
            <a:r>
              <a:rPr dirty="0" err="1"/>
              <a:t>yo</a:t>
            </a:r>
            <a:r>
              <a:rPr dirty="0"/>
              <a:t> kounye a kenbe </a:t>
            </a:r>
            <a:r>
              <a:rPr dirty="0" err="1"/>
              <a:t>gwosè</a:t>
            </a:r>
            <a:r>
              <a:rPr dirty="0"/>
              <a:t> </a:t>
            </a:r>
            <a:r>
              <a:rPr dirty="0" err="1"/>
              <a:t>gwoup</a:t>
            </a:r>
            <a:r>
              <a:rPr dirty="0"/>
              <a:t> </a:t>
            </a:r>
            <a:r>
              <a:rPr dirty="0" err="1"/>
              <a:t>yo</a:t>
            </a:r>
            <a:r>
              <a:rPr dirty="0"/>
              <a:t> pou FCC </a:t>
            </a:r>
            <a:r>
              <a:rPr dirty="0" err="1"/>
              <a:t>yo</a:t>
            </a:r>
            <a:r>
              <a:rPr dirty="0"/>
              <a:t> a 10 </a:t>
            </a:r>
            <a:r>
              <a:rPr dirty="0" err="1"/>
              <a:t>timoun</a:t>
            </a:r>
            <a:r>
              <a:rPr dirty="0"/>
              <a:t>, </a:t>
            </a:r>
            <a:r>
              <a:rPr dirty="0" err="1"/>
              <a:t>chanjman</a:t>
            </a:r>
            <a:r>
              <a:rPr dirty="0"/>
              <a:t> nan </a:t>
            </a:r>
            <a:r>
              <a:rPr dirty="0" err="1"/>
              <a:t>lwa</a:t>
            </a:r>
            <a:r>
              <a:rPr dirty="0"/>
              <a:t> a te </a:t>
            </a:r>
            <a:r>
              <a:rPr dirty="0" err="1"/>
              <a:t>pèmèt</a:t>
            </a:r>
            <a:r>
              <a:rPr dirty="0"/>
              <a:t> EEC </a:t>
            </a:r>
            <a:r>
              <a:rPr dirty="0" err="1"/>
              <a:t>konsidere</a:t>
            </a:r>
            <a:r>
              <a:rPr dirty="0"/>
              <a:t> </a:t>
            </a:r>
            <a:r>
              <a:rPr dirty="0" err="1"/>
              <a:t>gwosè</a:t>
            </a:r>
            <a:r>
              <a:rPr dirty="0"/>
              <a:t> </a:t>
            </a:r>
            <a:r>
              <a:rPr dirty="0" err="1"/>
              <a:t>gwoup</a:t>
            </a:r>
            <a:r>
              <a:rPr dirty="0"/>
              <a:t> </a:t>
            </a:r>
            <a:r>
              <a:rPr dirty="0" err="1"/>
              <a:t>ak</a:t>
            </a:r>
            <a:r>
              <a:rPr dirty="0"/>
              <a:t> </a:t>
            </a:r>
            <a:r>
              <a:rPr lang="en-US" dirty="0" err="1"/>
              <a:t>kantite</a:t>
            </a:r>
            <a:r>
              <a:rPr dirty="0"/>
              <a:t> FCC </a:t>
            </a:r>
            <a:r>
              <a:rPr dirty="0" err="1"/>
              <a:t>yo</a:t>
            </a:r>
            <a:r>
              <a:rPr dirty="0"/>
              <a:t> nan </a:t>
            </a:r>
            <a:r>
              <a:rPr dirty="0" err="1"/>
              <a:t>kad</a:t>
            </a:r>
            <a:r>
              <a:rPr dirty="0"/>
              <a:t> </a:t>
            </a:r>
            <a:r>
              <a:rPr dirty="0" err="1"/>
              <a:t>revizyon</a:t>
            </a:r>
            <a:r>
              <a:rPr dirty="0"/>
              <a:t> </a:t>
            </a:r>
            <a:r>
              <a:rPr dirty="0" err="1"/>
              <a:t>reglemantè</a:t>
            </a:r>
            <a:r>
              <a:rPr dirty="0"/>
              <a:t> </a:t>
            </a:r>
            <a:r>
              <a:rPr dirty="0" err="1"/>
              <a:t>kontinyèl</a:t>
            </a:r>
            <a:r>
              <a:rPr dirty="0"/>
              <a:t> li </a:t>
            </a:r>
            <a:r>
              <a:rPr dirty="0" err="1"/>
              <a:t>yo</a:t>
            </a:r>
            <a:r>
              <a:rPr dirty="0"/>
              <a:t>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67EF63-1CD2-433D-F9AB-9EA010D6A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00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046F4-F3AD-97D5-83E7-0DE28D662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1DD63B7-5A1D-9133-E7C3-C96539B31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 err="1"/>
              <a:t>Pw</a:t>
            </a:r>
            <a:r>
              <a:rPr lang="en-US" dirty="0" err="1"/>
              <a:t>ogram</a:t>
            </a:r>
            <a:r>
              <a:rPr dirty="0"/>
              <a:t> </a:t>
            </a:r>
            <a:r>
              <a:rPr dirty="0" err="1"/>
              <a:t>pilòt</a:t>
            </a:r>
            <a:r>
              <a:rPr dirty="0"/>
              <a:t> </a:t>
            </a:r>
            <a:r>
              <a:rPr dirty="0" err="1"/>
              <a:t>kapasite</a:t>
            </a:r>
            <a:r>
              <a:rPr dirty="0"/>
              <a:t> </a:t>
            </a:r>
            <a:r>
              <a:rPr dirty="0" err="1"/>
              <a:t>akèy</a:t>
            </a:r>
            <a:r>
              <a:rPr dirty="0"/>
              <a:t> </a:t>
            </a:r>
            <a:r>
              <a:rPr dirty="0" err="1"/>
              <a:t>gadri</a:t>
            </a:r>
            <a:r>
              <a:rPr dirty="0"/>
              <a:t> </a:t>
            </a:r>
            <a:r>
              <a:rPr dirty="0" err="1"/>
              <a:t>familyal</a:t>
            </a:r>
            <a:r>
              <a:rPr dirty="0"/>
              <a:t> </a:t>
            </a:r>
            <a:r>
              <a:rPr dirty="0" err="1"/>
              <a:t>yo</a:t>
            </a:r>
            <a:endParaRPr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39C7D1-6C31-9B62-4794-1DAC40426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305" y="1423779"/>
            <a:ext cx="10515600" cy="2279541"/>
          </a:xfrm>
        </p:spPr>
        <p:txBody>
          <a:bodyPr>
            <a:normAutofit fontScale="92500" lnSpcReduction="10000"/>
          </a:bodyPr>
          <a:lstStyle/>
          <a:p>
            <a:r>
              <a:rPr dirty="0" err="1"/>
              <a:t>Pwogram</a:t>
            </a:r>
            <a:r>
              <a:rPr dirty="0"/>
              <a:t> </a:t>
            </a:r>
            <a:r>
              <a:rPr dirty="0" err="1"/>
              <a:t>pilòt</a:t>
            </a:r>
            <a:r>
              <a:rPr dirty="0"/>
              <a:t> </a:t>
            </a:r>
            <a:r>
              <a:rPr dirty="0" err="1"/>
              <a:t>kapasite</a:t>
            </a:r>
            <a:r>
              <a:rPr dirty="0"/>
              <a:t> </a:t>
            </a:r>
            <a:r>
              <a:rPr dirty="0" err="1"/>
              <a:t>gadri</a:t>
            </a:r>
            <a:r>
              <a:rPr dirty="0"/>
              <a:t> </a:t>
            </a:r>
            <a:r>
              <a:rPr dirty="0" err="1"/>
              <a:t>familyal</a:t>
            </a:r>
            <a:r>
              <a:rPr dirty="0"/>
              <a:t> la (FCC) </a:t>
            </a:r>
            <a:r>
              <a:rPr dirty="0" err="1"/>
              <a:t>pral</a:t>
            </a:r>
            <a:r>
              <a:rPr dirty="0"/>
              <a:t> </a:t>
            </a:r>
            <a:r>
              <a:rPr dirty="0" err="1"/>
              <a:t>evalye</a:t>
            </a:r>
            <a:r>
              <a:rPr dirty="0"/>
              <a:t> </a:t>
            </a:r>
            <a:r>
              <a:rPr dirty="0" err="1"/>
              <a:t>posibilite</a:t>
            </a:r>
            <a:r>
              <a:rPr dirty="0"/>
              <a:t> pou </a:t>
            </a:r>
            <a:r>
              <a:rPr dirty="0" err="1"/>
              <a:t>ogmante</a:t>
            </a:r>
            <a:r>
              <a:rPr dirty="0"/>
              <a:t> </a:t>
            </a:r>
            <a:r>
              <a:rPr dirty="0" err="1"/>
              <a:t>enskripsyon</a:t>
            </a:r>
            <a:r>
              <a:rPr dirty="0"/>
              <a:t> </a:t>
            </a:r>
            <a:r>
              <a:rPr dirty="0" err="1"/>
              <a:t>otorize</a:t>
            </a:r>
            <a:r>
              <a:rPr dirty="0"/>
              <a:t> nan kay </a:t>
            </a:r>
            <a:r>
              <a:rPr dirty="0" err="1"/>
              <a:t>gadri</a:t>
            </a:r>
            <a:r>
              <a:rPr dirty="0"/>
              <a:t> </a:t>
            </a:r>
            <a:r>
              <a:rPr dirty="0" err="1"/>
              <a:t>familyal</a:t>
            </a:r>
            <a:r>
              <a:rPr dirty="0"/>
              <a:t> </a:t>
            </a:r>
            <a:r>
              <a:rPr dirty="0" err="1"/>
              <a:t>yo</a:t>
            </a:r>
            <a:r>
              <a:rPr dirty="0"/>
              <a:t> </a:t>
            </a:r>
            <a:r>
              <a:rPr dirty="0" err="1"/>
              <a:t>soti</a:t>
            </a:r>
            <a:r>
              <a:rPr dirty="0"/>
              <a:t> 10 rive 12 </a:t>
            </a:r>
            <a:r>
              <a:rPr dirty="0" err="1"/>
              <a:t>timoun</a:t>
            </a:r>
            <a:r>
              <a:rPr dirty="0"/>
              <a:t> pandan y ap kenbe bon </a:t>
            </a:r>
            <a:r>
              <a:rPr dirty="0" err="1"/>
              <a:t>jan</a:t>
            </a:r>
            <a:r>
              <a:rPr dirty="0"/>
              <a:t> </a:t>
            </a:r>
            <a:r>
              <a:rPr dirty="0" err="1"/>
              <a:t>kalite</a:t>
            </a:r>
            <a:r>
              <a:rPr dirty="0"/>
              <a:t> </a:t>
            </a:r>
            <a:r>
              <a:rPr dirty="0" err="1"/>
              <a:t>pwogram</a:t>
            </a:r>
            <a:r>
              <a:rPr dirty="0"/>
              <a:t> nan, </a:t>
            </a:r>
            <a:r>
              <a:rPr dirty="0" err="1"/>
              <a:t>sekirite</a:t>
            </a:r>
            <a:r>
              <a:rPr dirty="0"/>
              <a:t>, </a:t>
            </a:r>
            <a:r>
              <a:rPr dirty="0" err="1"/>
              <a:t>ak</a:t>
            </a:r>
            <a:r>
              <a:rPr dirty="0"/>
              <a:t> </a:t>
            </a:r>
            <a:r>
              <a:rPr dirty="0" err="1"/>
              <a:t>konfòmite</a:t>
            </a:r>
            <a:r>
              <a:rPr dirty="0"/>
              <a:t> </a:t>
            </a:r>
            <a:r>
              <a:rPr dirty="0" err="1"/>
              <a:t>avèk</a:t>
            </a:r>
            <a:r>
              <a:rPr dirty="0"/>
              <a:t> </a:t>
            </a:r>
            <a:r>
              <a:rPr dirty="0" err="1"/>
              <a:t>regleman</a:t>
            </a:r>
            <a:r>
              <a:rPr dirty="0"/>
              <a:t> </a:t>
            </a:r>
            <a:r>
              <a:rPr dirty="0" err="1"/>
              <a:t>yo</a:t>
            </a:r>
            <a:r>
              <a:rPr dirty="0"/>
              <a:t>. </a:t>
            </a:r>
            <a:endParaRPr lang="en-US" dirty="0">
              <a:ea typeface="Calibri"/>
              <a:cs typeface="Calibri"/>
            </a:endParaRPr>
          </a:p>
          <a:p>
            <a:r>
              <a:rPr dirty="0" err="1">
                <a:ea typeface="Calibri"/>
                <a:cs typeface="Calibri"/>
              </a:rPr>
              <a:t>Pwogram</a:t>
            </a:r>
            <a:r>
              <a:rPr dirty="0">
                <a:ea typeface="Calibri"/>
                <a:cs typeface="Calibri"/>
              </a:rPr>
              <a:t> </a:t>
            </a:r>
            <a:r>
              <a:rPr dirty="0" err="1">
                <a:ea typeface="Calibri"/>
                <a:cs typeface="Calibri"/>
              </a:rPr>
              <a:t>pilòt</a:t>
            </a:r>
            <a:r>
              <a:rPr dirty="0">
                <a:ea typeface="Calibri"/>
                <a:cs typeface="Calibri"/>
              </a:rPr>
              <a:t> la </a:t>
            </a:r>
            <a:r>
              <a:rPr dirty="0" err="1">
                <a:ea typeface="Calibri"/>
                <a:cs typeface="Calibri"/>
              </a:rPr>
              <a:t>pral</a:t>
            </a:r>
            <a:r>
              <a:rPr dirty="0">
                <a:ea typeface="Calibri"/>
                <a:cs typeface="Calibri"/>
              </a:rPr>
              <a:t> </a:t>
            </a:r>
            <a:r>
              <a:rPr dirty="0" err="1">
                <a:ea typeface="Calibri"/>
                <a:cs typeface="Calibri"/>
              </a:rPr>
              <a:t>swiv</a:t>
            </a:r>
            <a:r>
              <a:rPr dirty="0">
                <a:ea typeface="Calibri"/>
                <a:cs typeface="Calibri"/>
              </a:rPr>
              <a:t> yon </a:t>
            </a:r>
            <a:r>
              <a:rPr dirty="0" err="1">
                <a:ea typeface="Calibri"/>
                <a:cs typeface="Calibri"/>
              </a:rPr>
              <a:t>ti</a:t>
            </a:r>
            <a:r>
              <a:rPr dirty="0">
                <a:ea typeface="Calibri"/>
                <a:cs typeface="Calibri"/>
              </a:rPr>
              <a:t> </a:t>
            </a:r>
            <a:r>
              <a:rPr dirty="0" err="1">
                <a:ea typeface="Calibri"/>
                <a:cs typeface="Calibri"/>
              </a:rPr>
              <a:t>gwoup</a:t>
            </a:r>
            <a:r>
              <a:rPr dirty="0">
                <a:ea typeface="Calibri"/>
                <a:cs typeface="Calibri"/>
              </a:rPr>
              <a:t> </a:t>
            </a:r>
            <a:r>
              <a:rPr dirty="0" err="1">
                <a:ea typeface="Calibri"/>
                <a:cs typeface="Calibri"/>
              </a:rPr>
              <a:t>founisè</a:t>
            </a:r>
            <a:r>
              <a:rPr dirty="0">
                <a:ea typeface="Calibri"/>
                <a:cs typeface="Calibri"/>
              </a:rPr>
              <a:t> FCC </a:t>
            </a:r>
            <a:r>
              <a:rPr dirty="0" err="1">
                <a:ea typeface="Calibri"/>
                <a:cs typeface="Calibri"/>
              </a:rPr>
              <a:t>yo</a:t>
            </a:r>
            <a:r>
              <a:rPr dirty="0">
                <a:ea typeface="Calibri"/>
                <a:cs typeface="Calibri"/>
              </a:rPr>
              <a:t> </a:t>
            </a:r>
            <a:r>
              <a:rPr dirty="0" err="1">
                <a:ea typeface="Calibri"/>
                <a:cs typeface="Calibri"/>
              </a:rPr>
              <a:t>akòde</a:t>
            </a:r>
            <a:r>
              <a:rPr dirty="0">
                <a:ea typeface="Calibri"/>
                <a:cs typeface="Calibri"/>
              </a:rPr>
              <a:t> </a:t>
            </a:r>
            <a:r>
              <a:rPr dirty="0" err="1">
                <a:ea typeface="Calibri"/>
                <a:cs typeface="Calibri"/>
              </a:rPr>
              <a:t>pèmisyon</a:t>
            </a:r>
            <a:r>
              <a:rPr dirty="0">
                <a:ea typeface="Calibri"/>
                <a:cs typeface="Calibri"/>
              </a:rPr>
              <a:t> pou </a:t>
            </a:r>
            <a:r>
              <a:rPr dirty="0" err="1">
                <a:ea typeface="Calibri"/>
                <a:cs typeface="Calibri"/>
              </a:rPr>
              <a:t>sèvi</a:t>
            </a:r>
            <a:r>
              <a:rPr dirty="0">
                <a:ea typeface="Calibri"/>
                <a:cs typeface="Calibri"/>
              </a:rPr>
              <a:t> </a:t>
            </a:r>
            <a:r>
              <a:rPr dirty="0" err="1">
                <a:ea typeface="Calibri"/>
                <a:cs typeface="Calibri"/>
              </a:rPr>
              <a:t>jiska</a:t>
            </a:r>
            <a:r>
              <a:rPr dirty="0">
                <a:ea typeface="Calibri"/>
                <a:cs typeface="Calibri"/>
              </a:rPr>
              <a:t> 12 </a:t>
            </a:r>
            <a:r>
              <a:rPr dirty="0" err="1">
                <a:ea typeface="Calibri"/>
                <a:cs typeface="Calibri"/>
              </a:rPr>
              <a:t>timoun</a:t>
            </a:r>
            <a:r>
              <a:rPr dirty="0">
                <a:ea typeface="Calibri"/>
                <a:cs typeface="Calibri"/>
              </a:rPr>
              <a:t>, </a:t>
            </a:r>
            <a:r>
              <a:rPr dirty="0" err="1">
                <a:ea typeface="Calibri"/>
                <a:cs typeface="Calibri"/>
              </a:rPr>
              <a:t>kolekte</a:t>
            </a:r>
            <a:r>
              <a:rPr dirty="0"/>
              <a:t> done </a:t>
            </a:r>
            <a:r>
              <a:rPr dirty="0" err="1"/>
              <a:t>operasyonèl</a:t>
            </a:r>
            <a:r>
              <a:rPr dirty="0"/>
              <a:t>, </a:t>
            </a:r>
            <a:r>
              <a:rPr dirty="0" err="1"/>
              <a:t>kòmantè</a:t>
            </a:r>
            <a:r>
              <a:rPr dirty="0"/>
              <a:t> </a:t>
            </a:r>
            <a:r>
              <a:rPr dirty="0" err="1"/>
              <a:t>edikatè</a:t>
            </a:r>
            <a:r>
              <a:rPr dirty="0"/>
              <a:t> </a:t>
            </a:r>
            <a:r>
              <a:rPr dirty="0" err="1"/>
              <a:t>ak</a:t>
            </a:r>
            <a:r>
              <a:rPr dirty="0"/>
              <a:t> </a:t>
            </a:r>
            <a:r>
              <a:rPr dirty="0" err="1"/>
              <a:t>fanmi</a:t>
            </a:r>
            <a:r>
              <a:rPr dirty="0"/>
              <a:t> </a:t>
            </a:r>
            <a:r>
              <a:rPr dirty="0" err="1"/>
              <a:t>yo</a:t>
            </a:r>
            <a:r>
              <a:rPr dirty="0"/>
              <a:t>, </a:t>
            </a:r>
            <a:r>
              <a:rPr dirty="0" err="1"/>
              <a:t>ak</a:t>
            </a:r>
            <a:r>
              <a:rPr dirty="0"/>
              <a:t> </a:t>
            </a:r>
            <a:r>
              <a:rPr dirty="0" err="1"/>
              <a:t>rezilta</a:t>
            </a:r>
            <a:r>
              <a:rPr dirty="0"/>
              <a:t> </a:t>
            </a:r>
            <a:r>
              <a:rPr dirty="0" err="1"/>
              <a:t>swivi</a:t>
            </a:r>
            <a:r>
              <a:rPr dirty="0"/>
              <a:t> </a:t>
            </a:r>
            <a:r>
              <a:rPr dirty="0" err="1"/>
              <a:t>otorizasyon</a:t>
            </a:r>
            <a:r>
              <a:rPr dirty="0"/>
              <a:t> an pou </a:t>
            </a:r>
            <a:r>
              <a:rPr dirty="0" err="1"/>
              <a:t>gide</a:t>
            </a:r>
            <a:r>
              <a:rPr dirty="0"/>
              <a:t> </a:t>
            </a:r>
            <a:r>
              <a:rPr dirty="0" err="1"/>
              <a:t>desizyon</a:t>
            </a:r>
            <a:r>
              <a:rPr dirty="0"/>
              <a:t> nan </a:t>
            </a:r>
            <a:r>
              <a:rPr dirty="0" err="1"/>
              <a:t>zafè</a:t>
            </a:r>
            <a:r>
              <a:rPr dirty="0"/>
              <a:t> </a:t>
            </a:r>
            <a:r>
              <a:rPr dirty="0" err="1"/>
              <a:t>regilasyon</a:t>
            </a:r>
            <a:r>
              <a:rPr dirty="0"/>
              <a:t>, </a:t>
            </a:r>
            <a:r>
              <a:rPr dirty="0" err="1"/>
              <a:t>politik</a:t>
            </a:r>
            <a:r>
              <a:rPr dirty="0"/>
              <a:t>, </a:t>
            </a:r>
            <a:r>
              <a:rPr dirty="0" err="1"/>
              <a:t>ak</a:t>
            </a:r>
            <a:r>
              <a:rPr dirty="0"/>
              <a:t> </a:t>
            </a:r>
            <a:r>
              <a:rPr dirty="0" err="1"/>
              <a:t>sipò</a:t>
            </a:r>
            <a:r>
              <a:rPr dirty="0"/>
              <a:t> nan </a:t>
            </a:r>
            <a:r>
              <a:rPr dirty="0" err="1"/>
              <a:t>lavni</a:t>
            </a:r>
            <a:r>
              <a:rPr dirty="0"/>
              <a:t> ki gen </a:t>
            </a:r>
            <a:r>
              <a:rPr dirty="0" err="1"/>
              <a:t>rapò</a:t>
            </a:r>
            <a:r>
              <a:rPr dirty="0"/>
              <a:t> </a:t>
            </a:r>
            <a:r>
              <a:rPr dirty="0" err="1"/>
              <a:t>ak</a:t>
            </a:r>
            <a:r>
              <a:rPr dirty="0"/>
              <a:t> </a:t>
            </a:r>
            <a:r>
              <a:rPr dirty="0" err="1"/>
              <a:t>kapasite</a:t>
            </a:r>
            <a:r>
              <a:rPr dirty="0"/>
              <a:t> FCC, </a:t>
            </a:r>
            <a:r>
              <a:rPr dirty="0" err="1"/>
              <a:t>kantite</a:t>
            </a:r>
            <a:r>
              <a:rPr dirty="0"/>
              <a:t> </a:t>
            </a:r>
            <a:r>
              <a:rPr dirty="0" err="1"/>
              <a:t>anplwaye</a:t>
            </a:r>
            <a:r>
              <a:rPr dirty="0"/>
              <a:t> </a:t>
            </a:r>
            <a:r>
              <a:rPr dirty="0" err="1"/>
              <a:t>yo</a:t>
            </a:r>
            <a:r>
              <a:rPr dirty="0"/>
              <a:t>, </a:t>
            </a:r>
            <a:r>
              <a:rPr dirty="0" err="1"/>
              <a:t>gwoupman</a:t>
            </a:r>
            <a:r>
              <a:rPr dirty="0"/>
              <a:t> </a:t>
            </a:r>
            <a:r>
              <a:rPr dirty="0" err="1"/>
              <a:t>ak</a:t>
            </a:r>
            <a:r>
              <a:rPr dirty="0"/>
              <a:t> </a:t>
            </a:r>
            <a:r>
              <a:rPr dirty="0" err="1"/>
              <a:t>estrikti</a:t>
            </a:r>
            <a:r>
              <a:rPr dirty="0"/>
              <a:t> </a:t>
            </a:r>
            <a:r>
              <a:rPr dirty="0" err="1"/>
              <a:t>otorizasyon</a:t>
            </a:r>
            <a:r>
              <a:rPr dirty="0"/>
              <a:t> </a:t>
            </a:r>
            <a:r>
              <a:rPr dirty="0" err="1"/>
              <a:t>yo</a:t>
            </a:r>
            <a:r>
              <a:rPr dirty="0"/>
              <a:t>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EEAB24-D0F1-3B3C-5322-5A4667518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t>3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AF2D4F-1157-FE43-4A14-16E94D9DA209}"/>
              </a:ext>
            </a:extLst>
          </p:cNvPr>
          <p:cNvSpPr txBox="1"/>
          <p:nvPr/>
        </p:nvSpPr>
        <p:spPr>
          <a:xfrm>
            <a:off x="877824" y="3840480"/>
            <a:ext cx="5358384" cy="649224"/>
          </a:xfrm>
          <a:prstGeom prst="rect">
            <a:avLst/>
          </a:prstGeom>
        </p:spPr>
        <p:txBody>
          <a:bodyPr vert="horz" wrap="square" lIns="0" tIns="45720" rIns="91440" bIns="45720">
            <a:normAutofit/>
          </a:bodyPr>
          <a:lstStyle/>
          <a:p>
            <a:pPr algn="l">
              <a:defRPr b="1">
                <a:latin typeface="Montserrat" pitchFamily="2" charset="0"/>
                <a:cs typeface="Mongolian Baiti" panose="03000500000000000000" pitchFamily="66" charset="0"/>
              </a:defRPr>
            </a:pPr>
            <a:r>
              <a:t>Pwogram pilòt la pral ede idantifye :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44D10B6-ECD5-7EC9-0595-486AA3FF0D3A}"/>
              </a:ext>
            </a:extLst>
          </p:cNvPr>
          <p:cNvSpPr/>
          <p:nvPr/>
        </p:nvSpPr>
        <p:spPr>
          <a:xfrm>
            <a:off x="877824" y="4489704"/>
            <a:ext cx="1563624" cy="129844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b="1"/>
            </a:pPr>
            <a:r>
              <a:t>Defi kle yo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4713C8C-881B-3DF1-C10C-60B734CACF6C}"/>
              </a:ext>
            </a:extLst>
          </p:cNvPr>
          <p:cNvSpPr/>
          <p:nvPr/>
        </p:nvSpPr>
        <p:spPr>
          <a:xfrm>
            <a:off x="3141119" y="4489704"/>
            <a:ext cx="1563624" cy="1298448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b="1"/>
            </a:pPr>
            <a:r>
              <a:t>Pwoblèm efektif yo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8E79A70-96ED-6EAE-F3B6-F6335C40ECCD}"/>
              </a:ext>
            </a:extLst>
          </p:cNvPr>
          <p:cNvSpPr/>
          <p:nvPr/>
        </p:nvSpPr>
        <p:spPr>
          <a:xfrm>
            <a:off x="5404414" y="4489704"/>
            <a:ext cx="1563624" cy="1298448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b="1"/>
            </a:pPr>
            <a:r>
              <a:t>Tandans konfòmite yo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8003ABA-2723-5732-7D40-078B067084BA}"/>
              </a:ext>
            </a:extLst>
          </p:cNvPr>
          <p:cNvSpPr/>
          <p:nvPr/>
        </p:nvSpPr>
        <p:spPr>
          <a:xfrm>
            <a:off x="7670434" y="4489704"/>
            <a:ext cx="1563624" cy="1298448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b="1"/>
            </a:pPr>
            <a:r>
              <a:t>Enpak sou moun k ap bay lisans yo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C5B4E20-CA76-9C22-210B-0C0D232C3804}"/>
              </a:ext>
            </a:extLst>
          </p:cNvPr>
          <p:cNvSpPr/>
          <p:nvPr/>
        </p:nvSpPr>
        <p:spPr>
          <a:xfrm>
            <a:off x="9936454" y="4489704"/>
            <a:ext cx="1563624" cy="129844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b="1"/>
            </a:pPr>
            <a:r>
              <a:t>Enpak sistèm yo</a:t>
            </a:r>
          </a:p>
        </p:txBody>
      </p:sp>
    </p:spTree>
    <p:extLst>
      <p:ext uri="{BB962C8B-B14F-4D97-AF65-F5344CB8AC3E}">
        <p14:creationId xmlns:p14="http://schemas.microsoft.com/office/powerpoint/2010/main" val="2324874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4CA13-D179-451E-70AA-36C37B32E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Kòmantè pou konsepsyon pwogram pilòt la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2CB3B5-EFC1-C2D6-581A-99B5B3DD8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t>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3590F4-DD4F-DE9F-2F47-68CED2ED7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796" y="1915887"/>
            <a:ext cx="3522408" cy="33636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C58E041-D7D9-9B3A-FCE4-644CFDE7C20E}"/>
              </a:ext>
            </a:extLst>
          </p:cNvPr>
          <p:cNvSpPr txBox="1"/>
          <p:nvPr/>
        </p:nvSpPr>
        <p:spPr>
          <a:xfrm>
            <a:off x="8131665" y="1915887"/>
            <a:ext cx="384265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/>
            </a:pPr>
            <a:r>
              <a:rPr dirty="0" err="1"/>
              <a:t>Gwoup</a:t>
            </a:r>
            <a:r>
              <a:rPr dirty="0"/>
              <a:t> </a:t>
            </a:r>
            <a:r>
              <a:rPr dirty="0" err="1"/>
              <a:t>travay</a:t>
            </a:r>
            <a:r>
              <a:rPr dirty="0"/>
              <a:t> </a:t>
            </a:r>
            <a:r>
              <a:rPr dirty="0" err="1"/>
              <a:t>edikatè</a:t>
            </a:r>
            <a:r>
              <a:rPr dirty="0"/>
              <a:t> FCC</a:t>
            </a:r>
          </a:p>
          <a:p>
            <a:endParaRPr lang="en-US" dirty="0"/>
          </a:p>
          <a:p>
            <a:r>
              <a:rPr dirty="0"/>
              <a:t>te </a:t>
            </a:r>
            <a:r>
              <a:rPr dirty="0" err="1"/>
              <a:t>ranmase</a:t>
            </a:r>
            <a:r>
              <a:rPr dirty="0"/>
              <a:t> </a:t>
            </a:r>
            <a:r>
              <a:rPr dirty="0" err="1"/>
              <a:t>kòmantè</a:t>
            </a:r>
            <a:r>
              <a:rPr dirty="0"/>
              <a:t> </a:t>
            </a:r>
            <a:r>
              <a:rPr dirty="0" err="1"/>
              <a:t>edikatè</a:t>
            </a:r>
            <a:r>
              <a:rPr dirty="0"/>
              <a:t> </a:t>
            </a:r>
            <a:r>
              <a:rPr dirty="0" err="1"/>
              <a:t>yo</a:t>
            </a:r>
            <a:r>
              <a:rPr dirty="0"/>
              <a:t> </a:t>
            </a:r>
            <a:r>
              <a:rPr dirty="0" err="1"/>
              <a:t>atravè</a:t>
            </a:r>
            <a:r>
              <a:rPr dirty="0"/>
              <a:t> eta a sou </a:t>
            </a:r>
            <a:r>
              <a:rPr dirty="0" err="1"/>
              <a:t>konsepsyon</a:t>
            </a:r>
            <a:r>
              <a:rPr dirty="0"/>
              <a:t> </a:t>
            </a:r>
            <a:r>
              <a:rPr dirty="0" err="1"/>
              <a:t>pwogram</a:t>
            </a:r>
            <a:r>
              <a:rPr dirty="0"/>
              <a:t> </a:t>
            </a:r>
            <a:r>
              <a:rPr dirty="0" err="1"/>
              <a:t>pilòt</a:t>
            </a:r>
            <a:r>
              <a:rPr dirty="0"/>
              <a:t> la, </a:t>
            </a:r>
            <a:r>
              <a:rPr dirty="0" err="1"/>
              <a:t>patisipasyon</a:t>
            </a:r>
            <a:r>
              <a:rPr dirty="0"/>
              <a:t> </a:t>
            </a:r>
            <a:r>
              <a:rPr dirty="0" err="1"/>
              <a:t>ak</a:t>
            </a:r>
            <a:r>
              <a:rPr dirty="0"/>
              <a:t> </a:t>
            </a:r>
            <a:r>
              <a:rPr dirty="0" err="1"/>
              <a:t>objektif</a:t>
            </a:r>
            <a:r>
              <a:rPr dirty="0"/>
              <a:t> </a:t>
            </a:r>
            <a:r>
              <a:rPr dirty="0" err="1"/>
              <a:t>aprantisaj</a:t>
            </a:r>
            <a:r>
              <a:rPr dirty="0"/>
              <a:t> </a:t>
            </a:r>
            <a:r>
              <a:rPr dirty="0" err="1"/>
              <a:t>yo</a:t>
            </a:r>
            <a:r>
              <a:rPr dirty="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6D9710-50C9-C43A-7061-66597C643B38}"/>
              </a:ext>
            </a:extLst>
          </p:cNvPr>
          <p:cNvSpPr txBox="1"/>
          <p:nvPr/>
        </p:nvSpPr>
        <p:spPr>
          <a:xfrm>
            <a:off x="8131666" y="3649452"/>
            <a:ext cx="384265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/>
            </a:pPr>
            <a:r>
              <a:rPr dirty="0" err="1"/>
              <a:t>Ankèt</a:t>
            </a:r>
            <a:r>
              <a:rPr dirty="0"/>
              <a:t> </a:t>
            </a:r>
            <a:r>
              <a:rPr lang="en-US" dirty="0" err="1"/>
              <a:t>opinyon</a:t>
            </a:r>
            <a:endParaRPr dirty="0"/>
          </a:p>
          <a:p>
            <a:endParaRPr lang="en-US" dirty="0"/>
          </a:p>
          <a:p>
            <a:r>
              <a:rPr dirty="0" err="1"/>
              <a:t>Ankèt</a:t>
            </a:r>
            <a:r>
              <a:rPr dirty="0"/>
              <a:t> </a:t>
            </a:r>
            <a:r>
              <a:rPr dirty="0" err="1"/>
              <a:t>kout</a:t>
            </a:r>
            <a:r>
              <a:rPr dirty="0"/>
              <a:t> ki </a:t>
            </a:r>
            <a:r>
              <a:rPr dirty="0" err="1"/>
              <a:t>pataje</a:t>
            </a:r>
            <a:r>
              <a:rPr dirty="0"/>
              <a:t> </a:t>
            </a:r>
            <a:r>
              <a:rPr dirty="0" err="1"/>
              <a:t>avèk</a:t>
            </a:r>
            <a:r>
              <a:rPr dirty="0"/>
              <a:t> </a:t>
            </a:r>
            <a:r>
              <a:rPr dirty="0" err="1"/>
              <a:t>manm</a:t>
            </a:r>
            <a:r>
              <a:rPr dirty="0"/>
              <a:t> </a:t>
            </a:r>
            <a:r>
              <a:rPr dirty="0" err="1"/>
              <a:t>gwoup</a:t>
            </a:r>
            <a:r>
              <a:rPr dirty="0"/>
              <a:t> </a:t>
            </a:r>
            <a:r>
              <a:rPr dirty="0" err="1"/>
              <a:t>travay</a:t>
            </a:r>
            <a:r>
              <a:rPr dirty="0"/>
              <a:t> </a:t>
            </a:r>
            <a:r>
              <a:rPr dirty="0" err="1"/>
              <a:t>yo</a:t>
            </a:r>
            <a:r>
              <a:rPr dirty="0"/>
              <a:t> pou </a:t>
            </a:r>
            <a:r>
              <a:rPr dirty="0" err="1"/>
              <a:t>rekeyi</a:t>
            </a:r>
            <a:r>
              <a:rPr dirty="0"/>
              <a:t> </a:t>
            </a:r>
            <a:r>
              <a:rPr dirty="0" err="1"/>
              <a:t>opinyon</a:t>
            </a:r>
            <a:r>
              <a:rPr dirty="0"/>
              <a:t> </a:t>
            </a:r>
            <a:r>
              <a:rPr dirty="0" err="1"/>
              <a:t>yo</a:t>
            </a:r>
            <a:r>
              <a:rPr dirty="0"/>
              <a:t> sou </a:t>
            </a:r>
            <a:r>
              <a:rPr dirty="0" err="1"/>
              <a:t>eleman</a:t>
            </a:r>
            <a:r>
              <a:rPr dirty="0"/>
              <a:t> </a:t>
            </a:r>
            <a:r>
              <a:rPr dirty="0" err="1"/>
              <a:t>konsepsyon</a:t>
            </a:r>
            <a:r>
              <a:rPr dirty="0"/>
              <a:t> </a:t>
            </a:r>
            <a:r>
              <a:rPr dirty="0" err="1"/>
              <a:t>yo</a:t>
            </a:r>
            <a:r>
              <a:rPr dirty="0"/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AA118B-CA0F-0581-A266-5A02C0E521A7}"/>
              </a:ext>
            </a:extLst>
          </p:cNvPr>
          <p:cNvSpPr txBox="1"/>
          <p:nvPr/>
        </p:nvSpPr>
        <p:spPr>
          <a:xfrm>
            <a:off x="604154" y="1915887"/>
            <a:ext cx="343444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b="1"/>
            </a:pPr>
            <a:r>
              <a:rPr dirty="0" err="1"/>
              <a:t>Sèk</a:t>
            </a:r>
            <a:r>
              <a:rPr dirty="0"/>
              <a:t> </a:t>
            </a:r>
            <a:r>
              <a:rPr dirty="0" err="1"/>
              <a:t>aprantisaj</a:t>
            </a:r>
            <a:r>
              <a:rPr dirty="0"/>
              <a:t> pou </a:t>
            </a:r>
            <a:r>
              <a:rPr lang="en-US" dirty="0" err="1"/>
              <a:t>founisè</a:t>
            </a:r>
            <a:r>
              <a:rPr dirty="0"/>
              <a:t> </a:t>
            </a:r>
            <a:r>
              <a:rPr dirty="0" err="1"/>
              <a:t>lisans</a:t>
            </a:r>
            <a:endParaRPr dirty="0"/>
          </a:p>
          <a:p>
            <a:pPr algn="r"/>
            <a:endParaRPr lang="en-US" dirty="0"/>
          </a:p>
          <a:p>
            <a:pPr algn="r"/>
            <a:r>
              <a:rPr dirty="0" err="1"/>
              <a:t>Ekip</a:t>
            </a:r>
            <a:r>
              <a:rPr dirty="0"/>
              <a:t> </a:t>
            </a:r>
            <a:r>
              <a:rPr dirty="0" err="1"/>
              <a:t>otorizasyon</a:t>
            </a:r>
            <a:r>
              <a:rPr dirty="0"/>
              <a:t> FCC a te </a:t>
            </a:r>
            <a:r>
              <a:rPr dirty="0" err="1"/>
              <a:t>travay</a:t>
            </a:r>
            <a:r>
              <a:rPr dirty="0"/>
              <a:t> nan </a:t>
            </a:r>
            <a:r>
              <a:rPr dirty="0" err="1"/>
              <a:t>tèt</a:t>
            </a:r>
            <a:r>
              <a:rPr dirty="0"/>
              <a:t> </a:t>
            </a:r>
            <a:r>
              <a:rPr dirty="0" err="1"/>
              <a:t>kole</a:t>
            </a:r>
            <a:r>
              <a:rPr dirty="0"/>
              <a:t> pou mete </a:t>
            </a:r>
            <a:r>
              <a:rPr dirty="0" err="1"/>
              <a:t>ansanm</a:t>
            </a:r>
            <a:r>
              <a:rPr dirty="0"/>
              <a:t> yon </a:t>
            </a:r>
            <a:r>
              <a:rPr dirty="0" err="1"/>
              <a:t>pwopozisyon</a:t>
            </a:r>
            <a:r>
              <a:rPr dirty="0"/>
              <a:t> </a:t>
            </a:r>
            <a:r>
              <a:rPr dirty="0" err="1"/>
              <a:t>pilòt</a:t>
            </a:r>
            <a:r>
              <a:rPr dirty="0"/>
              <a:t> </a:t>
            </a:r>
            <a:r>
              <a:rPr dirty="0" err="1"/>
              <a:t>ak</a:t>
            </a:r>
            <a:r>
              <a:rPr dirty="0"/>
              <a:t> </a:t>
            </a:r>
            <a:r>
              <a:rPr dirty="0" err="1"/>
              <a:t>objektif</a:t>
            </a:r>
            <a:r>
              <a:rPr dirty="0"/>
              <a:t> </a:t>
            </a:r>
            <a:r>
              <a:rPr dirty="0" err="1"/>
              <a:t>aprantisaj</a:t>
            </a:r>
            <a:r>
              <a:rPr dirty="0"/>
              <a:t>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5EDC47-CF3A-D15D-B04F-7F5350ADA526}"/>
              </a:ext>
            </a:extLst>
          </p:cNvPr>
          <p:cNvSpPr txBox="1"/>
          <p:nvPr/>
        </p:nvSpPr>
        <p:spPr>
          <a:xfrm>
            <a:off x="692380" y="3649452"/>
            <a:ext cx="343444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b="1"/>
            </a:pPr>
            <a:r>
              <a:t>Gwoup travay sistèm FCC</a:t>
            </a:r>
          </a:p>
          <a:p>
            <a:pPr algn="r"/>
            <a:endParaRPr lang="en-US"/>
          </a:p>
          <a:p>
            <a:pPr algn="r"/>
            <a:r>
              <a:t>Kolekte kòmantè anplwaye sistèm FCC yo sou konsepsyon pwogram pilòt ak sipò ki nesesè pou siksè pwogram pilòt la.</a:t>
            </a:r>
          </a:p>
        </p:txBody>
      </p:sp>
    </p:spTree>
    <p:extLst>
      <p:ext uri="{BB962C8B-B14F-4D97-AF65-F5344CB8AC3E}">
        <p14:creationId xmlns:p14="http://schemas.microsoft.com/office/powerpoint/2010/main" val="1383460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33A79-21EF-03F7-9771-C51F86240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Elijibilite pwogram pilòt la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7F82FA-2E9E-2917-771F-6A0E683743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b="1">
                <a:latin typeface="Calibri"/>
                <a:ea typeface="Calibri"/>
                <a:cs typeface="Calibri"/>
              </a:defRPr>
            </a:pPr>
            <a:r>
              <a:t>EEC pral voye founisè FCC ki elijib yo (1,374 an total) enfòmasyon sou fason pou aplike. </a:t>
            </a:r>
          </a:p>
          <a:p>
            <a:endParaRPr lang="en-US"/>
          </a:p>
          <a:p>
            <a:pPr>
              <a:defRPr b="1"/>
            </a:pPr>
            <a:r>
              <a:t>Pou patisipe, founisè FCC yo ta dwe satisfè kritè sa yo :</a:t>
            </a:r>
          </a:p>
          <a:p>
            <a:pPr lvl="1">
              <a:defRPr sz="2000">
                <a:ea typeface="Calibri"/>
                <a:cs typeface="Calibri"/>
              </a:defRPr>
            </a:pPr>
            <a:r>
              <a:t>Lisans lan nan bon kondisyon (</a:t>
            </a:r>
            <a:r>
              <a:rPr>
                <a:highlight>
                  <a:srgbClr val="FFFFFF"/>
                </a:highlight>
                <a:latin typeface="Calibri"/>
              </a:rPr>
              <a:t>pa gen okenn aksyon ranfòsman annatant, sanksyon, oswa vyolasyon lisans grav)</a:t>
            </a:r>
            <a:endParaRPr lang="en-US" sz="2000">
              <a:ea typeface="Calibri"/>
              <a:cs typeface="Calibri"/>
            </a:endParaRPr>
          </a:p>
          <a:p>
            <a:pPr lvl="1">
              <a:defRPr sz="2000">
                <a:latin typeface="Calibri"/>
                <a:ea typeface="Calibri"/>
                <a:cs typeface="Calibri"/>
              </a:defRPr>
            </a:pPr>
            <a:r>
              <a:t>Lisans pou 10 timoun</a:t>
            </a:r>
          </a:p>
          <a:p>
            <a:pPr lvl="1">
              <a:defRPr sz="2000">
                <a:latin typeface="Calibri"/>
                <a:ea typeface="Calibri"/>
                <a:cs typeface="Calibri"/>
              </a:defRPr>
            </a:pPr>
            <a:r>
              <a:t>Pwogram nan te fonksyone kontinyèlman avèk yon kapasite 10  lisans pou omwen 3 ane konplè</a:t>
            </a:r>
          </a:p>
          <a:p>
            <a:pPr marL="231775" lvl="1" indent="0">
              <a:buNone/>
            </a:pPr>
            <a:endParaRPr lang="en-US" sz="200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b="1">
                <a:latin typeface="Calibri"/>
                <a:ea typeface="Calibri"/>
                <a:cs typeface="Calibri"/>
              </a:defRPr>
            </a:pPr>
            <a:r>
              <a:t>Gwosè pwogram pilòt la sib : 25-30 pwogram, ~5 pou chak rejyon pou asire reprezantasyon nan tout eta a ak divès kalite pwogram. </a:t>
            </a:r>
            <a:endParaRPr lang="en-US" b="1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00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00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21AE57-2B09-E46A-0A2A-31422EEA5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356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2F01D-1B60-4CCB-BFF5-EE0851804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823B2-9B82-6817-3043-788F1C240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anchor="b">
            <a:noAutofit/>
          </a:bodyPr>
          <a:lstStyle/>
          <a:p>
            <a:pPr>
              <a:defRPr sz="4000"/>
            </a:pPr>
            <a:r>
              <a:t>Kondisyon pou patisipasyon pwogram pilòt la 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D291CA-8E2E-44AA-0185-EFA285396764}"/>
              </a:ext>
            </a:extLst>
          </p:cNvPr>
          <p:cNvSpPr txBox="1"/>
          <p:nvPr/>
        </p:nvSpPr>
        <p:spPr>
          <a:xfrm>
            <a:off x="2699161" y="1281286"/>
            <a:ext cx="2899807" cy="206210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 sz="1600" b="1">
                <a:solidFill>
                  <a:srgbClr val="000000"/>
                </a:solidFill>
                <a:ea typeface="Calibri"/>
                <a:cs typeface="Calibri"/>
              </a:defRPr>
            </a:pPr>
            <a:r>
              <a:t>Rekritman </a:t>
            </a:r>
          </a:p>
          <a:p>
            <a:pPr marL="285750" indent="-285750">
              <a:buFont typeface="Arial"/>
              <a:buChar char="•"/>
              <a:defRPr sz="1600">
                <a:solidFill>
                  <a:srgbClr val="000000"/>
                </a:solidFill>
                <a:ea typeface="Calibri"/>
                <a:cs typeface="Calibri"/>
              </a:defRPr>
            </a:pPr>
            <a:r>
              <a:t>Moun ki gen lisans lan abite nan kay la epi li travay aktivman a plen tan avèk timoun yo</a:t>
            </a:r>
          </a:p>
          <a:p>
            <a:pPr marL="285750" indent="-285750">
              <a:buFont typeface="Arial"/>
              <a:buChar char="•"/>
              <a:defRPr sz="1600">
                <a:solidFill>
                  <a:srgbClr val="000000"/>
                </a:solidFill>
                <a:ea typeface="Calibri"/>
                <a:cs typeface="Calibri"/>
              </a:defRPr>
            </a:pPr>
            <a:r>
              <a:t>1 Asistan sètifye aplentan </a:t>
            </a:r>
          </a:p>
          <a:p>
            <a:pPr marL="285750" indent="-285750">
              <a:buFont typeface="Arial"/>
              <a:buChar char="•"/>
              <a:defRPr sz="1600">
                <a:solidFill>
                  <a:srgbClr val="000000"/>
                </a:solidFill>
                <a:ea typeface="Calibri"/>
                <a:cs typeface="Calibri"/>
              </a:defRPr>
            </a:pPr>
            <a:r>
              <a:t>Anplwaye siplemantè apwouve, nan yon minimòm, kòm Asistan regilye 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214A18-9BC3-A10D-793A-C9851F77DC4C}"/>
              </a:ext>
            </a:extLst>
          </p:cNvPr>
          <p:cNvSpPr txBox="1"/>
          <p:nvPr/>
        </p:nvSpPr>
        <p:spPr>
          <a:xfrm>
            <a:off x="6443783" y="1281286"/>
            <a:ext cx="3205322" cy="20621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 sz="1600" b="1">
                <a:solidFill>
                  <a:srgbClr val="000000"/>
                </a:solidFill>
                <a:ea typeface="Calibri"/>
                <a:cs typeface="Calibri"/>
              </a:defRPr>
            </a:pPr>
            <a:r>
              <a:t>Etablisman</a:t>
            </a:r>
          </a:p>
          <a:p>
            <a:pPr marL="285750" indent="-285750">
              <a:buFont typeface="Arial"/>
              <a:buChar char="•"/>
              <a:defRPr sz="1600">
                <a:solidFill>
                  <a:srgbClr val="000000"/>
                </a:solidFill>
                <a:ea typeface="Calibri"/>
                <a:cs typeface="Calibri"/>
              </a:defRPr>
            </a:pPr>
            <a:r>
              <a:t>35 pye kare/timoun (420 pye kare minimòm espas andedan kay la pou 12) </a:t>
            </a:r>
          </a:p>
          <a:p>
            <a:pPr marL="285750" indent="-285750">
              <a:buFont typeface="Arial"/>
              <a:buChar char="•"/>
              <a:defRPr sz="1600">
                <a:solidFill>
                  <a:srgbClr val="000000"/>
                </a:solidFill>
                <a:ea typeface="Calibri"/>
                <a:cs typeface="Calibri"/>
              </a:defRPr>
            </a:pPr>
            <a:r>
              <a:t>900 pye kare espas deyò ki satisfè reg aktyèl yo (oswa lakou rekreyasyon altènatif apwouve)</a:t>
            </a:r>
          </a:p>
          <a:p>
            <a:pPr marL="285750" indent="-285750">
              <a:buFont typeface="Arial"/>
              <a:buChar char="•"/>
              <a:defRPr sz="1600">
                <a:solidFill>
                  <a:srgbClr val="000000"/>
                </a:solidFill>
                <a:ea typeface="Calibri"/>
                <a:cs typeface="Calibri"/>
              </a:defRPr>
            </a:pPr>
            <a:r>
              <a:t>Fonksyone nan 1ye oswa 2yèm etaj oswa sousòl sèlman </a:t>
            </a: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0D4CAD67-CE18-008D-821C-D1794A8BAB62}"/>
              </a:ext>
            </a:extLst>
          </p:cNvPr>
          <p:cNvSpPr txBox="1"/>
          <p:nvPr/>
        </p:nvSpPr>
        <p:spPr>
          <a:xfrm>
            <a:off x="928306" y="3683292"/>
            <a:ext cx="2919172" cy="209288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rot="0" spcFirstLastPara="0" vert="horz" wrap="square" lIns="91440" tIns="45720" rIns="91440" bIns="45720" numCol="1" spc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600" b="1">
                <a:solidFill>
                  <a:srgbClr val="000000"/>
                </a:solidFill>
                <a:ea typeface="Calibri"/>
                <a:cs typeface="Calibri"/>
              </a:defRPr>
            </a:pPr>
            <a:r>
              <a:t>Notifikasyon</a:t>
            </a:r>
            <a:endParaRPr lang="en-US" sz="160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1600">
                <a:solidFill>
                  <a:srgbClr val="000000"/>
                </a:solidFill>
                <a:ea typeface="Calibri"/>
                <a:cs typeface="Calibri"/>
              </a:defRPr>
            </a:pPr>
            <a:r>
              <a:t>Minisipalite lokal </a:t>
            </a:r>
            <a:endParaRPr lang="en-US" sz="1600">
              <a:solidFill>
                <a:srgbClr val="000000"/>
              </a:solidFill>
            </a:endParaRPr>
          </a:p>
          <a:p>
            <a:pPr marL="285750" indent="-285750">
              <a:buFont typeface="Arial"/>
              <a:buChar char="•"/>
              <a:defRPr sz="1600">
                <a:solidFill>
                  <a:srgbClr val="000000"/>
                </a:solidFill>
                <a:ea typeface="Calibri"/>
                <a:cs typeface="Calibri"/>
              </a:defRPr>
            </a:pPr>
            <a:r>
              <a:t>Depatman ponpye lokal</a:t>
            </a:r>
          </a:p>
          <a:p>
            <a:pPr marL="285750" indent="-285750">
              <a:buFont typeface="Arial"/>
              <a:buChar char="•"/>
              <a:defRPr sz="1600">
                <a:solidFill>
                  <a:srgbClr val="000000"/>
                </a:solidFill>
                <a:ea typeface="Calibri"/>
                <a:cs typeface="Calibri"/>
              </a:defRPr>
            </a:pPr>
            <a:r>
              <a:t>Sistèm FCC</a:t>
            </a:r>
          </a:p>
          <a:p>
            <a:pPr marL="285750" indent="-285750">
              <a:buFont typeface="Arial"/>
              <a:buChar char="•"/>
              <a:defRPr sz="1600">
                <a:solidFill>
                  <a:srgbClr val="000000"/>
                </a:solidFill>
                <a:ea typeface="Calibri"/>
                <a:cs typeface="Calibri"/>
              </a:defRPr>
            </a:pPr>
            <a:r>
              <a:t>CCR&amp;R</a:t>
            </a:r>
          </a:p>
          <a:p>
            <a:pPr marL="285750" indent="-285750">
              <a:buFont typeface="Arial"/>
              <a:buChar char="•"/>
              <a:defRPr sz="1600">
                <a:solidFill>
                  <a:srgbClr val="000000"/>
                </a:solidFill>
                <a:ea typeface="Calibri"/>
                <a:cs typeface="Calibri"/>
              </a:defRPr>
            </a:pPr>
            <a:r>
              <a:t>CACFP</a:t>
            </a:r>
          </a:p>
          <a:p>
            <a:pPr marL="285750" indent="-285750">
              <a:buFont typeface="Arial"/>
              <a:buChar char="•"/>
              <a:defRPr sz="1600">
                <a:solidFill>
                  <a:srgbClr val="000000"/>
                </a:solidFill>
                <a:ea typeface="Calibri"/>
                <a:cs typeface="Calibri"/>
              </a:defRPr>
            </a:pPr>
            <a:r>
              <a:t>Paran ak responsab legal </a:t>
            </a:r>
          </a:p>
          <a:p>
            <a:pPr marL="285750" indent="-285750">
              <a:buFont typeface="Arial"/>
              <a:buChar char="•"/>
            </a:pPr>
            <a:endParaRPr lang="en-US"/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1AF223C5-9C0C-B698-9655-73414DA8A75E}"/>
              </a:ext>
            </a:extLst>
          </p:cNvPr>
          <p:cNvSpPr txBox="1"/>
          <p:nvPr/>
        </p:nvSpPr>
        <p:spPr>
          <a:xfrm>
            <a:off x="4411086" y="3680880"/>
            <a:ext cx="2892208" cy="206210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rot="0" spcFirstLastPara="0" vert="horz" wrap="square" lIns="91440" tIns="45720" rIns="91440" bIns="45720" numCol="1" spc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600" b="1">
                <a:solidFill>
                  <a:srgbClr val="000000"/>
                </a:solidFill>
                <a:ea typeface="Calibri"/>
                <a:cs typeface="Calibri"/>
              </a:defRPr>
            </a:pPr>
            <a:r>
              <a:t>Pwogram / edikatè</a:t>
            </a:r>
            <a:endParaRPr lang="en-US" sz="160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1600">
                <a:solidFill>
                  <a:srgbClr val="000000"/>
                </a:solidFill>
                <a:ea typeface="Calibri"/>
                <a:cs typeface="Calibri"/>
              </a:defRPr>
            </a:pPr>
            <a:r>
              <a:t>Manyèl paran ki ajou</a:t>
            </a:r>
          </a:p>
          <a:p>
            <a:pPr marL="285750" indent="-285750">
              <a:buFont typeface="Arial"/>
              <a:buChar char="•"/>
              <a:defRPr sz="1600">
                <a:solidFill>
                  <a:srgbClr val="000000"/>
                </a:solidFill>
                <a:ea typeface="Calibri"/>
                <a:cs typeface="Calibri"/>
              </a:defRPr>
            </a:pPr>
            <a:r>
              <a:t>Orè anplwaye</a:t>
            </a:r>
          </a:p>
          <a:p>
            <a:pPr marL="285750" indent="-285750">
              <a:buFont typeface="Arial"/>
              <a:buChar char="•"/>
              <a:defRPr sz="1600">
                <a:solidFill>
                  <a:srgbClr val="000000"/>
                </a:solidFill>
                <a:ea typeface="Calibri"/>
                <a:cs typeface="Calibri"/>
              </a:defRPr>
            </a:pPr>
            <a:r>
              <a:t>Lis verifikasyon dosye anplwaye yo</a:t>
            </a:r>
          </a:p>
          <a:p>
            <a:pPr marL="285750" indent="-285750">
              <a:buFont typeface="Arial"/>
              <a:buChar char="•"/>
              <a:defRPr sz="1600">
                <a:solidFill>
                  <a:srgbClr val="000000"/>
                </a:solidFill>
                <a:ea typeface="Calibri"/>
                <a:cs typeface="Calibri"/>
              </a:defRPr>
            </a:pPr>
            <a:r>
              <a:t>Konfòmite avèk règleman transpò yo </a:t>
            </a:r>
          </a:p>
          <a:p>
            <a:pPr marL="285750" indent="-285750">
              <a:buFont typeface="Arial"/>
              <a:buChar char="•"/>
            </a:pPr>
            <a:endParaRPr lang="en-US" sz="160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160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DC506D1A-3214-FBA0-0887-AE2C08B10E00}"/>
              </a:ext>
            </a:extLst>
          </p:cNvPr>
          <p:cNvSpPr txBox="1"/>
          <p:nvPr/>
        </p:nvSpPr>
        <p:spPr>
          <a:xfrm>
            <a:off x="8046444" y="3683291"/>
            <a:ext cx="3201960" cy="20621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rot="0" spcFirstLastPara="0" vert="horz" wrap="square" lIns="91440" tIns="45720" rIns="91440" bIns="45720" numCol="1" spc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600" b="1">
                <a:solidFill>
                  <a:srgbClr val="000000"/>
                </a:solidFill>
                <a:ea typeface="Calibri"/>
                <a:cs typeface="Calibri"/>
              </a:defRPr>
            </a:pPr>
            <a:r>
              <a:t>Siveyans ak done</a:t>
            </a:r>
          </a:p>
          <a:p>
            <a:pPr marL="285750" indent="-285750">
              <a:buFont typeface="Arial"/>
              <a:buChar char="•"/>
              <a:defRPr sz="1600">
                <a:solidFill>
                  <a:srgbClr val="000000"/>
                </a:solidFill>
                <a:ea typeface="Calibri"/>
                <a:cs typeface="Calibri"/>
              </a:defRPr>
            </a:pPr>
            <a:r>
              <a:t>Patisipe nan oryantasyon pwogram pilòt la</a:t>
            </a:r>
          </a:p>
          <a:p>
            <a:pPr marL="285750" indent="-285750">
              <a:buFont typeface="Arial"/>
              <a:buChar char="•"/>
              <a:defRPr sz="1600">
                <a:solidFill>
                  <a:srgbClr val="000000"/>
                </a:solidFill>
                <a:ea typeface="Calibri"/>
                <a:cs typeface="Calibri"/>
              </a:defRPr>
            </a:pPr>
            <a:r>
              <a:t>Soumèt prezans chak mwa  </a:t>
            </a:r>
            <a:endParaRPr lang="en-US" sz="1600">
              <a:solidFill>
                <a:srgbClr val="000000"/>
              </a:solidFill>
            </a:endParaRPr>
          </a:p>
          <a:p>
            <a:pPr marL="285750" indent="-285750">
              <a:buFont typeface="Arial"/>
              <a:buChar char="•"/>
              <a:defRPr sz="1600">
                <a:solidFill>
                  <a:srgbClr val="000000"/>
                </a:solidFill>
                <a:ea typeface="Calibri"/>
                <a:cs typeface="Calibri"/>
              </a:defRPr>
            </a:pPr>
            <a:r>
              <a:t>Reponn a ankèt la epi fè kòmantè</a:t>
            </a:r>
          </a:p>
          <a:p>
            <a:pPr marL="285750" indent="-285750">
              <a:buFont typeface="Arial"/>
              <a:buChar char="•"/>
              <a:defRPr sz="1600">
                <a:solidFill>
                  <a:srgbClr val="000000"/>
                </a:solidFill>
                <a:ea typeface="Calibri"/>
                <a:cs typeface="Calibri"/>
              </a:defRPr>
            </a:pPr>
            <a:r>
              <a:t>Patisipe nan 2 vizit swivi nan 6 premye mwa yo</a:t>
            </a:r>
          </a:p>
          <a:p>
            <a:pPr marL="285750" indent="-285750">
              <a:buFont typeface="Arial"/>
              <a:buChar char="•"/>
              <a:defRPr sz="1600">
                <a:solidFill>
                  <a:srgbClr val="000000"/>
                </a:solidFill>
                <a:ea typeface="Calibri"/>
                <a:cs typeface="Calibri"/>
              </a:defRPr>
            </a:pPr>
            <a:r>
              <a:t>Patisipe nan reyinyon sòti </a:t>
            </a:r>
          </a:p>
        </p:txBody>
      </p:sp>
    </p:spTree>
    <p:extLst>
      <p:ext uri="{BB962C8B-B14F-4D97-AF65-F5344CB8AC3E}">
        <p14:creationId xmlns:p14="http://schemas.microsoft.com/office/powerpoint/2010/main" val="1352947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619FA-F3A5-EBC3-4EC1-79012F2F0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DB014-55D1-8FD0-B0C4-DD75E5A98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anchor="b">
            <a:noAutofit/>
          </a:bodyPr>
          <a:lstStyle/>
          <a:p>
            <a:r>
              <a:t>Kritè Seleksyon pwogram pilòt yo 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76DA15-3E0A-838A-EB0D-20540EB585F5}"/>
              </a:ext>
            </a:extLst>
          </p:cNvPr>
          <p:cNvSpPr txBox="1"/>
          <p:nvPr/>
        </p:nvSpPr>
        <p:spPr>
          <a:xfrm>
            <a:off x="723900" y="1137356"/>
            <a:ext cx="10808510" cy="27839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>
                <a:ea typeface="+mn-lt"/>
                <a:cs typeface="+mn-lt"/>
              </a:rPr>
              <a:t> Chak</a:t>
            </a:r>
            <a:r>
              <a:rPr>
                <a:ea typeface="Calibri"/>
                <a:cs typeface="Calibri"/>
              </a:rPr>
              <a:t> kategori evalye preparasyon yon pwogram pou jere enskripsyon elaji san danje.</a:t>
            </a:r>
            <a:endParaRPr lang="en-US"/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  <a:p>
            <a:pPr marL="342900" indent="-342900">
              <a:buAutoNum type="arabicPeriod"/>
            </a:pPr>
            <a:endParaRPr lang="en-US">
              <a:ea typeface="Calibri"/>
              <a:cs typeface="Calibri"/>
            </a:endParaRPr>
          </a:p>
          <a:p>
            <a:endParaRPr lang="en-US">
              <a:ea typeface="+mn-lt"/>
              <a:cs typeface="+mn-lt"/>
            </a:endParaRPr>
          </a:p>
          <a:p>
            <a:pPr>
              <a:buFont typeface="Arial"/>
            </a:pPr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  <a:p>
            <a:endParaRPr lang="en-US">
              <a:latin typeface="Calibri"/>
              <a:ea typeface="Calibri"/>
              <a:cs typeface="Calibri"/>
            </a:endParaRPr>
          </a:p>
          <a:p>
            <a:pPr>
              <a:lnSpc>
                <a:spcPts val="1425"/>
              </a:lnSpc>
            </a:pPr>
            <a:endParaRPr lang="en-US">
              <a:latin typeface="Aptos"/>
              <a:cs typeface="Segoe UI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999E9EF-59A6-2C3E-D863-5CAAF89FCF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4640437"/>
              </p:ext>
            </p:extLst>
          </p:nvPr>
        </p:nvGraphicFramePr>
        <p:xfrm>
          <a:off x="815060" y="1702157"/>
          <a:ext cx="10808510" cy="39874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9348">
                  <a:extLst>
                    <a:ext uri="{9D8B030D-6E8A-4147-A177-3AD203B41FA5}">
                      <a16:colId xmlns:a16="http://schemas.microsoft.com/office/drawing/2014/main" val="3200528657"/>
                    </a:ext>
                  </a:extLst>
                </a:gridCol>
                <a:gridCol w="8359162">
                  <a:extLst>
                    <a:ext uri="{9D8B030D-6E8A-4147-A177-3AD203B41FA5}">
                      <a16:colId xmlns:a16="http://schemas.microsoft.com/office/drawing/2014/main" val="481806720"/>
                    </a:ext>
                  </a:extLst>
                </a:gridCol>
              </a:tblGrid>
              <a:tr h="331931">
                <a:tc>
                  <a:txBody>
                    <a:bodyPr/>
                    <a:lstStyle/>
                    <a:p>
                      <a:pPr>
                        <a:defRPr sz="1600"/>
                      </a:pPr>
                      <a:r>
                        <a:t>Kritè yo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600"/>
                      </a:pPr>
                      <a:r>
                        <a:t>Deskripsyon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635732"/>
                  </a:ext>
                </a:extLst>
              </a:tr>
              <a:tr h="584947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6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defRPr>
                      </a:pPr>
                      <a:r>
                        <a:t>Aprantisaj ak adaptabilite</a:t>
                      </a:r>
                      <a:endParaRPr lang="en-US" sz="1600" b="1">
                        <a:latin typeface="Calibri"/>
                        <a:ea typeface="Calibri"/>
                        <a:cs typeface="Calibri"/>
                      </a:endParaRPr>
                    </a:p>
                    <a:p>
                      <a:pPr lvl="0">
                        <a:buNone/>
                      </a:pPr>
                      <a:endParaRPr lang="en-US" sz="1600" b="1" i="0" u="none" strike="noStrike" noProof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600">
                          <a:latin typeface="Calibri"/>
                          <a:ea typeface="Calibri"/>
                          <a:cs typeface="Calibri"/>
                        </a:defRPr>
                      </a:pPr>
                      <a:r>
                        <a:t>Preparasyon edikatè a pou patisipe nan pwogram pilòt la ak kapasite li pou adapte operasyon pwogram yo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0545932"/>
                  </a:ext>
                </a:extLst>
              </a:tr>
              <a:tr h="514349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6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defRPr>
                      </a:pPr>
                      <a:r>
                        <a:t>Angajman</a:t>
                      </a:r>
                      <a:endParaRPr lang="en-US" sz="1600" b="1">
                        <a:latin typeface="Calibri"/>
                        <a:ea typeface="Calibri"/>
                        <a:cs typeface="Calibri"/>
                      </a:endParaRPr>
                    </a:p>
                    <a:p>
                      <a:pPr lvl="0">
                        <a:buNone/>
                      </a:pPr>
                      <a:endParaRPr lang="en-US" sz="1600" b="1" i="0" u="none" strike="noStrike" noProof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600">
                          <a:latin typeface="Calibri"/>
                          <a:ea typeface="Calibri"/>
                          <a:cs typeface="Calibri"/>
                        </a:defRPr>
                      </a:pPr>
                      <a:r>
                        <a:t>Angajman Edikatè a nan devlopman pwofesyonèl, inisyativ, ak kominikasyon ak livrezon lisans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866758"/>
                  </a:ext>
                </a:extLst>
              </a:tr>
              <a:tr h="61520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6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defRPr>
                      </a:pPr>
                      <a:r>
                        <a:t>Eksperyans edikatè ak pwogram nan</a:t>
                      </a:r>
                      <a:endParaRPr lang="en-US" sz="1600" b="1">
                        <a:latin typeface="Calibri"/>
                        <a:ea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600">
                          <a:latin typeface="Calibri"/>
                          <a:ea typeface="Calibri"/>
                          <a:cs typeface="Calibri"/>
                        </a:defRPr>
                      </a:pPr>
                      <a:r>
                        <a:t>Eksperyans edikatè a nan fè fonksyone yon pwogram FCC ak kapasite pou kenbe bon jan kalite pandan y ap pran swen yon gwoup ki pi gwo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6759534"/>
                  </a:ext>
                </a:extLst>
              </a:tr>
              <a:tr h="498763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6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defRPr>
                      </a:pPr>
                      <a:r>
                        <a:t>Bezwen Fanmi an</a:t>
                      </a:r>
                      <a:endParaRPr lang="en-US" sz="1600" b="1">
                        <a:latin typeface="Calibri"/>
                        <a:ea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600">
                          <a:latin typeface="Calibri"/>
                          <a:ea typeface="Calibri"/>
                          <a:cs typeface="Calibri"/>
                        </a:defRPr>
                      </a:pPr>
                      <a:r>
                        <a:t>Kominikasyon ak patenarya edikatè a avèk fanmi yo ak kijan ogmantasyon kapasite a pral sipòte bezwen fanmi yo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5862432"/>
                  </a:ext>
                </a:extLst>
              </a:tr>
              <a:tr h="71465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6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defRPr>
                      </a:pPr>
                      <a:r>
                        <a:t>Koyerans nan rekritman</a:t>
                      </a:r>
                      <a:endParaRPr lang="en-US" sz="1600" b="1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b="1" i="0" u="none" strike="noStrike" noProof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600">
                          <a:latin typeface="Calibri"/>
                          <a:ea typeface="Calibri"/>
                          <a:cs typeface="Calibri"/>
                        </a:defRPr>
                      </a:pPr>
                      <a:r>
                        <a:t>Kapasite edikatè a pou kenbe sipèvizyon san danje ak pratik anplwaye ki koyeran pandan l ap pran swen yon pi gwo gwoup 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94558"/>
                  </a:ext>
                </a:extLst>
              </a:tr>
              <a:tr h="55929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600" b="1">
                          <a:latin typeface="Calibri"/>
                          <a:ea typeface="Calibri"/>
                          <a:cs typeface="Calibri"/>
                        </a:defRPr>
                      </a:pPr>
                      <a:r>
                        <a:t>Dosye prezans</a:t>
                      </a:r>
                      <a:endParaRPr lang="en-US" sz="1600" b="1">
                        <a:latin typeface="Calibri"/>
                        <a:ea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  <a:defRPr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defRPr>
                      </a:pPr>
                      <a:r>
                        <a:t>Pou evalye koyerans ak kapasite enskripsyon/prezans pandan mwa anvan an, priyorite pwogram ki kenbe prezans konplè oswa prèske konplè (10 timoun).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6216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0895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5E67BC5-E29C-0C7D-AA18-0341B1B2F8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42" y="1510018"/>
            <a:ext cx="11306130" cy="456085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2FD7D1D7-3941-E4DE-0285-29651781B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Aprann de pwogram pilòt la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CECF54-847B-29D0-0374-36019FACB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t>8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75DFEE0-2D4B-BC2F-485F-C0CE23BE3A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3900" y="1149937"/>
            <a:ext cx="9965436" cy="360081"/>
          </a:xfrm>
        </p:spPr>
        <p:txBody>
          <a:bodyPr>
            <a:normAutofit/>
          </a:bodyPr>
          <a:lstStyle/>
          <a:p>
            <a:r>
              <a:t>Kesyon kle pou ede eklere mizajou règlemantasyon, politik, ak sipò.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375539-8753-1875-4E80-AB074C8616FF}"/>
              </a:ext>
            </a:extLst>
          </p:cNvPr>
          <p:cNvSpPr txBox="1"/>
          <p:nvPr/>
        </p:nvSpPr>
        <p:spPr>
          <a:xfrm>
            <a:off x="1280160" y="3330769"/>
            <a:ext cx="1207008" cy="1296095"/>
          </a:xfrm>
          <a:prstGeom prst="rect">
            <a:avLst/>
          </a:prstGeom>
        </p:spPr>
        <p:txBody>
          <a:bodyPr vert="horz" wrap="square" lIns="0" tIns="45720" rIns="91440" bIns="45720">
            <a:normAutofit/>
          </a:bodyPr>
          <a:lstStyle/>
          <a:p>
            <a:pPr algn="l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EDEB92-9D51-9417-BBDD-59751FCA0BDD}"/>
              </a:ext>
            </a:extLst>
          </p:cNvPr>
          <p:cNvSpPr txBox="1"/>
          <p:nvPr/>
        </p:nvSpPr>
        <p:spPr>
          <a:xfrm>
            <a:off x="771420" y="2971892"/>
            <a:ext cx="1790956" cy="1403200"/>
          </a:xfrm>
          <a:prstGeom prst="rect">
            <a:avLst/>
          </a:prstGeom>
        </p:spPr>
        <p:txBody>
          <a:bodyPr vert="horz" wrap="square" lIns="0" tIns="45720" rIns="91440" bIns="45720"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  <a:defRPr sz="1400"/>
            </a:pPr>
            <a:r>
              <a:t>Ki jan modèl rekritman yo chanje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 sz="1400"/>
            </a:pPr>
            <a:r>
              <a:t>Apwòch pou rekritman ak retansyon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 sz="1400"/>
            </a:pPr>
            <a:r>
              <a:t>Estrikti salè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971F4C-8203-34F4-0B75-7123BA335317}"/>
              </a:ext>
            </a:extLst>
          </p:cNvPr>
          <p:cNvSpPr txBox="1"/>
          <p:nvPr/>
        </p:nvSpPr>
        <p:spPr>
          <a:xfrm>
            <a:off x="3148167" y="2971846"/>
            <a:ext cx="1826169" cy="2888026"/>
          </a:xfrm>
          <a:prstGeom prst="rect">
            <a:avLst/>
          </a:prstGeom>
        </p:spPr>
        <p:txBody>
          <a:bodyPr vert="horz" wrap="square" lIns="0" tIns="45720" rIns="91440" bIns="45720"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  <a:defRPr sz="1400"/>
            </a:pPr>
            <a:r>
              <a:t>Enpak sou plent / non-konfòmite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 sz="1400"/>
            </a:pPr>
            <a:r>
              <a:t>Relasyon edikatè-founisè lisans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 sz="1400"/>
            </a:pPr>
            <a:r>
              <a:t>Kourikoulòm plizyè laj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 sz="1400"/>
            </a:pPr>
            <a:r>
              <a:t>Chanjman nan filozofi pwogram/valè debaz yo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 sz="1400"/>
            </a:pPr>
            <a:r>
              <a:t>Sipò kalite ki nesesè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A9D377C-3CEB-E115-1BAD-3EDE4D773BBC}"/>
              </a:ext>
            </a:extLst>
          </p:cNvPr>
          <p:cNvSpPr txBox="1"/>
          <p:nvPr/>
        </p:nvSpPr>
        <p:spPr>
          <a:xfrm>
            <a:off x="5361243" y="2958107"/>
            <a:ext cx="1921725" cy="3058102"/>
          </a:xfrm>
          <a:prstGeom prst="rect">
            <a:avLst/>
          </a:prstGeom>
        </p:spPr>
        <p:txBody>
          <a:bodyPr vert="horz" wrap="square" lIns="0" tIns="45720" rIns="91440" bIns="4572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400"/>
            </a:pPr>
            <a:r>
              <a:t>Pwosedi pou pase de 10 a 12</a:t>
            </a:r>
          </a:p>
          <a:p>
            <a:pPr marL="285750" indent="-285750">
              <a:buFont typeface="Arial" panose="020B0604020202020204" pitchFamily="34" charset="0"/>
              <a:buChar char="•"/>
              <a:defRPr sz="1400"/>
            </a:pPr>
            <a:r>
              <a:t>Ajisteman operasyonèl obligatwa</a:t>
            </a:r>
          </a:p>
          <a:p>
            <a:pPr marL="285750" indent="-285750">
              <a:buFont typeface="Arial" panose="020B0604020202020204" pitchFamily="34" charset="0"/>
              <a:buChar char="•"/>
              <a:defRPr sz="1400"/>
            </a:pPr>
            <a:r>
              <a:t>Konsiderasyon asirans ak responsablite</a:t>
            </a:r>
          </a:p>
          <a:p>
            <a:pPr marL="285750" indent="-285750">
              <a:buFont typeface="Arial" panose="020B0604020202020204" pitchFamily="34" charset="0"/>
              <a:buChar char="•"/>
              <a:defRPr sz="1400"/>
            </a:pPr>
            <a:r>
              <a:t>Enpak sou bezwen espas yo</a:t>
            </a:r>
          </a:p>
          <a:p>
            <a:pPr marL="285750" indent="-285750">
              <a:buFont typeface="Arial" panose="020B0604020202020204" pitchFamily="34" charset="0"/>
              <a:buChar char="•"/>
              <a:defRPr sz="1400"/>
            </a:pPr>
            <a:r>
              <a:t>Chanjman nan depans, revni ak bidjè pwogram nan </a:t>
            </a:r>
          </a:p>
          <a:p>
            <a:pPr algn="l"/>
            <a:endParaRPr lang="en-US" sz="14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E083F-8F78-FD7E-DA5F-FF79A0A3B547}"/>
              </a:ext>
            </a:extLst>
          </p:cNvPr>
          <p:cNvSpPr txBox="1"/>
          <p:nvPr/>
        </p:nvSpPr>
        <p:spPr>
          <a:xfrm>
            <a:off x="7669875" y="2971846"/>
            <a:ext cx="1733650" cy="2665072"/>
          </a:xfrm>
          <a:prstGeom prst="rect">
            <a:avLst/>
          </a:prstGeom>
        </p:spPr>
        <p:txBody>
          <a:bodyPr vert="horz" wrap="square" lIns="0" tIns="45720" rIns="91440" bIns="45720"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  <a:defRPr sz="1400"/>
            </a:pPr>
            <a:r>
              <a:t>Kontinyite swen frè ak sè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 sz="1400"/>
            </a:pPr>
            <a:r>
              <a:t>Egzijans kominote a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 sz="1400"/>
            </a:pPr>
            <a:r>
              <a:t>Evolisyon sezonye swen yo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5480DD-278B-9BAD-6AE7-4DF1D35F4908}"/>
              </a:ext>
            </a:extLst>
          </p:cNvPr>
          <p:cNvSpPr txBox="1"/>
          <p:nvPr/>
        </p:nvSpPr>
        <p:spPr>
          <a:xfrm>
            <a:off x="9798337" y="2977387"/>
            <a:ext cx="1771393" cy="1388446"/>
          </a:xfrm>
          <a:prstGeom prst="rect">
            <a:avLst/>
          </a:prstGeom>
        </p:spPr>
        <p:txBody>
          <a:bodyPr vert="horz" wrap="square" lIns="0" tIns="45720" rIns="91440" bIns="45720"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  <a:defRPr sz="1400"/>
            </a:pPr>
            <a:r>
              <a:t>Enpak kantite travay founisè lisans yo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 sz="1400"/>
            </a:pPr>
            <a:r>
              <a:t>Amelyorasyon LEAD la obligatwa </a:t>
            </a:r>
          </a:p>
        </p:txBody>
      </p:sp>
    </p:spTree>
    <p:extLst>
      <p:ext uri="{BB962C8B-B14F-4D97-AF65-F5344CB8AC3E}">
        <p14:creationId xmlns:p14="http://schemas.microsoft.com/office/powerpoint/2010/main" val="1413753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78693-FCFA-21B2-75BB-AC73EDF8D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Kalandriye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AD559D-662C-F65E-829A-B8672BBA1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t>9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F191C3-1062-A620-9B07-84A783E3E0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t>Pwochen etap ki pwopoze pou pwogram pilòt la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BDF748E-BFA3-72CC-07FB-0CC10FF3593E}"/>
              </a:ext>
            </a:extLst>
          </p:cNvPr>
          <p:cNvCxnSpPr>
            <a:cxnSpLocks/>
          </p:cNvCxnSpPr>
          <p:nvPr/>
        </p:nvCxnSpPr>
        <p:spPr>
          <a:xfrm>
            <a:off x="887417" y="2837821"/>
            <a:ext cx="10911736" cy="0"/>
          </a:xfrm>
          <a:prstGeom prst="line">
            <a:avLst/>
          </a:prstGeom>
          <a:ln w="6032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EB8E7808-F4A5-8873-14EB-94D38AC70CB4}"/>
              </a:ext>
            </a:extLst>
          </p:cNvPr>
          <p:cNvSpPr/>
          <p:nvPr/>
        </p:nvSpPr>
        <p:spPr>
          <a:xfrm>
            <a:off x="2026554" y="2716659"/>
            <a:ext cx="247650" cy="24232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07DC4A5-4409-1118-F90E-7DEB92D930DF}"/>
              </a:ext>
            </a:extLst>
          </p:cNvPr>
          <p:cNvSpPr/>
          <p:nvPr/>
        </p:nvSpPr>
        <p:spPr>
          <a:xfrm>
            <a:off x="4739556" y="2716659"/>
            <a:ext cx="266545" cy="24232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0C77D6-3C7D-962D-37A2-DBD86DFAA7E1}"/>
              </a:ext>
            </a:extLst>
          </p:cNvPr>
          <p:cNvCxnSpPr>
            <a:cxnSpLocks/>
          </p:cNvCxnSpPr>
          <p:nvPr/>
        </p:nvCxnSpPr>
        <p:spPr>
          <a:xfrm>
            <a:off x="2150379" y="2860321"/>
            <a:ext cx="0" cy="549274"/>
          </a:xfrm>
          <a:prstGeom prst="line">
            <a:avLst/>
          </a:prstGeom>
          <a:ln>
            <a:solidFill>
              <a:schemeClr val="accent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4">
            <a:extLst>
              <a:ext uri="{FF2B5EF4-FFF2-40B4-BE49-F238E27FC236}">
                <a16:creationId xmlns:a16="http://schemas.microsoft.com/office/drawing/2014/main" id="{050ED584-DD22-1DA5-E5DA-20895A842C28}"/>
              </a:ext>
            </a:extLst>
          </p:cNvPr>
          <p:cNvSpPr txBox="1"/>
          <p:nvPr/>
        </p:nvSpPr>
        <p:spPr>
          <a:xfrm>
            <a:off x="1046212" y="3409595"/>
            <a:ext cx="2380763" cy="2298461"/>
          </a:xfrm>
          <a:prstGeom prst="rect">
            <a:avLst/>
          </a:prstGeom>
          <a:noFill/>
          <a:ln>
            <a:solidFill>
              <a:schemeClr val="accent1"/>
            </a:solidFill>
            <a:prstDash val="sysDash"/>
          </a:ln>
        </p:spPr>
        <p:txBody>
          <a:bodyPr wrap="square" lIns="182880" tIns="45720" rIns="182880" bIns="45720" anchor="ctr" anchorCtr="0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kern="120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Roboto"/>
                <a:cs typeface="Roboto"/>
                <a:sym typeface="Roboto"/>
              </a:defRPr>
            </a:pPr>
            <a:r>
              <a:t>Konsepsyon pwogram pilòt la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Roboto"/>
              <a:cs typeface="Roboto"/>
              <a:sym typeface="Roboto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prstClr val="black"/>
                </a:solidFill>
                <a:latin typeface="Calibri"/>
                <a:ea typeface="Roboto"/>
                <a:cs typeface="Roboto"/>
                <a:sym typeface="Roboto"/>
              </a:defRPr>
            </a:pPr>
            <a:r>
              <a:t>Kolaborasyon avèk ekip lisans lan, Sistèm FCC yo ak Edikatè FCC yo pou kreye kad ak elijibilite pwogram pilòt la.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TextBox 17">
            <a:extLst>
              <a:ext uri="{FF2B5EF4-FFF2-40B4-BE49-F238E27FC236}">
                <a16:creationId xmlns:a16="http://schemas.microsoft.com/office/drawing/2014/main" id="{501E4A63-FE1C-DA71-E845-F9781D2F0F2C}"/>
              </a:ext>
            </a:extLst>
          </p:cNvPr>
          <p:cNvSpPr txBox="1"/>
          <p:nvPr/>
        </p:nvSpPr>
        <p:spPr>
          <a:xfrm>
            <a:off x="1078196" y="2049119"/>
            <a:ext cx="21990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kern="1200">
                <a:ln>
                  <a:noFill/>
                </a:ln>
                <a:solidFill>
                  <a:srgbClr val="27377C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defRPr>
            </a:pPr>
            <a:r>
              <a:t>Ivè / Prentan 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2737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A51BD76-778B-6423-95BB-B93A8C50C4C9}"/>
              </a:ext>
            </a:extLst>
          </p:cNvPr>
          <p:cNvCxnSpPr>
            <a:cxnSpLocks/>
          </p:cNvCxnSpPr>
          <p:nvPr/>
        </p:nvCxnSpPr>
        <p:spPr>
          <a:xfrm>
            <a:off x="4872829" y="2822705"/>
            <a:ext cx="0" cy="586890"/>
          </a:xfrm>
          <a:prstGeom prst="line">
            <a:avLst/>
          </a:prstGeom>
          <a:ln>
            <a:solidFill>
              <a:schemeClr val="accent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7">
            <a:extLst>
              <a:ext uri="{FF2B5EF4-FFF2-40B4-BE49-F238E27FC236}">
                <a16:creationId xmlns:a16="http://schemas.microsoft.com/office/drawing/2014/main" id="{34450EED-80D2-5FA5-817C-A299AF0DA170}"/>
              </a:ext>
            </a:extLst>
          </p:cNvPr>
          <p:cNvSpPr txBox="1"/>
          <p:nvPr/>
        </p:nvSpPr>
        <p:spPr>
          <a:xfrm>
            <a:off x="9385140" y="2053223"/>
            <a:ext cx="17983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kern="1200">
                <a:ln>
                  <a:noFill/>
                </a:ln>
                <a:solidFill>
                  <a:srgbClr val="27377C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defRPr>
            </a:pPr>
            <a:r>
              <a:t>Out 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2737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8D20788-45F1-0624-DBC1-3D71DD36F294}"/>
              </a:ext>
            </a:extLst>
          </p:cNvPr>
          <p:cNvCxnSpPr>
            <a:cxnSpLocks/>
          </p:cNvCxnSpPr>
          <p:nvPr/>
        </p:nvCxnSpPr>
        <p:spPr>
          <a:xfrm>
            <a:off x="7488036" y="2860321"/>
            <a:ext cx="0" cy="549274"/>
          </a:xfrm>
          <a:prstGeom prst="line">
            <a:avLst/>
          </a:prstGeom>
          <a:ln>
            <a:solidFill>
              <a:schemeClr val="accent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30">
            <a:extLst>
              <a:ext uri="{FF2B5EF4-FFF2-40B4-BE49-F238E27FC236}">
                <a16:creationId xmlns:a16="http://schemas.microsoft.com/office/drawing/2014/main" id="{C871C63D-0915-791F-5A7B-6D344E6EAE24}"/>
              </a:ext>
            </a:extLst>
          </p:cNvPr>
          <p:cNvSpPr txBox="1"/>
          <p:nvPr/>
        </p:nvSpPr>
        <p:spPr>
          <a:xfrm>
            <a:off x="3730585" y="3409595"/>
            <a:ext cx="2380760" cy="2298457"/>
          </a:xfrm>
          <a:prstGeom prst="rect">
            <a:avLst/>
          </a:prstGeom>
          <a:noFill/>
          <a:ln>
            <a:solidFill>
              <a:schemeClr val="accent1"/>
            </a:solidFill>
            <a:prstDash val="sysDash"/>
          </a:ln>
        </p:spPr>
        <p:txBody>
          <a:bodyPr wrap="square" lIns="182880" tIns="45720" rIns="182880" bIns="45720" anchor="ctr" anchorCtr="0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600" b="1">
                <a:solidFill>
                  <a:prstClr val="black"/>
                </a:solidFill>
                <a:latin typeface="Calibri"/>
                <a:ea typeface="Calibri"/>
                <a:cs typeface="Calibri"/>
              </a:defRPr>
            </a:pPr>
            <a:r>
              <a:t>Ouvèti aplikasyon an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600">
                <a:solidFill>
                  <a:prstClr val="black"/>
                </a:solidFill>
                <a:latin typeface="Calibri"/>
                <a:ea typeface="Calibri"/>
                <a:cs typeface="Calibri"/>
              </a:defRPr>
            </a:pPr>
            <a:r>
              <a:t>Pwogram FCC ki kalifye yo envite pou aplike. Aplikasyon an pral louvri pou yon mwa.</a:t>
            </a:r>
            <a:endParaRPr kumimoji="0" lang="en-US" sz="16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554EE56-CF93-B84B-7289-026DFE45796C}"/>
              </a:ext>
            </a:extLst>
          </p:cNvPr>
          <p:cNvSpPr/>
          <p:nvPr/>
        </p:nvSpPr>
        <p:spPr>
          <a:xfrm>
            <a:off x="7364211" y="2701543"/>
            <a:ext cx="247650" cy="24232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36285F-1272-90DE-08B9-0B7694D577FA}"/>
              </a:ext>
            </a:extLst>
          </p:cNvPr>
          <p:cNvSpPr txBox="1"/>
          <p:nvPr/>
        </p:nvSpPr>
        <p:spPr>
          <a:xfrm>
            <a:off x="4100208" y="2053223"/>
            <a:ext cx="1545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kern="1200">
                <a:ln>
                  <a:noFill/>
                </a:ln>
                <a:solidFill>
                  <a:srgbClr val="27377C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defRPr>
            </a:pPr>
            <a:r>
              <a:t>Jen </a:t>
            </a:r>
          </a:p>
        </p:txBody>
      </p:sp>
      <p:sp>
        <p:nvSpPr>
          <p:cNvPr id="19" name="TextBox 30">
            <a:extLst>
              <a:ext uri="{FF2B5EF4-FFF2-40B4-BE49-F238E27FC236}">
                <a16:creationId xmlns:a16="http://schemas.microsoft.com/office/drawing/2014/main" id="{39A9FD77-AD78-E307-0D3D-ED4565BD47C2}"/>
              </a:ext>
            </a:extLst>
          </p:cNvPr>
          <p:cNvSpPr txBox="1"/>
          <p:nvPr/>
        </p:nvSpPr>
        <p:spPr>
          <a:xfrm>
            <a:off x="6414955" y="3409596"/>
            <a:ext cx="2380760" cy="2298456"/>
          </a:xfrm>
          <a:prstGeom prst="rect">
            <a:avLst/>
          </a:prstGeom>
          <a:noFill/>
          <a:ln>
            <a:solidFill>
              <a:schemeClr val="accent1"/>
            </a:solidFill>
            <a:prstDash val="sysDash"/>
          </a:ln>
        </p:spPr>
        <p:txBody>
          <a:bodyPr wrap="square" lIns="182880" tIns="45720" rIns="182880" bIns="45720" anchor="ctr" anchorCtr="0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600" b="1" kern="120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defRPr>
            </a:pPr>
            <a:r>
              <a:t>Revizyon aplikasyon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600">
                <a:solidFill>
                  <a:prstClr val="black"/>
                </a:solidFill>
                <a:latin typeface="Calibri"/>
              </a:defRPr>
            </a:pPr>
            <a:r>
              <a:t>Ekip EEC revize tout aplikasyon k ap chèche divès kalite pwogram atravè tout rejyon yo. </a:t>
            </a:r>
            <a:endParaRPr kumimoji="0" lang="en-US" sz="16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DEB136FC-2191-31DB-428D-6E4D633C1F43}"/>
              </a:ext>
            </a:extLst>
          </p:cNvPr>
          <p:cNvSpPr txBox="1"/>
          <p:nvPr/>
        </p:nvSpPr>
        <p:spPr>
          <a:xfrm>
            <a:off x="6715416" y="2009661"/>
            <a:ext cx="1545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kern="1200">
                <a:ln>
                  <a:noFill/>
                </a:ln>
                <a:solidFill>
                  <a:srgbClr val="27377C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defRPr>
            </a:pPr>
            <a:r>
              <a:t>Jiyè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2737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30">
            <a:extLst>
              <a:ext uri="{FF2B5EF4-FFF2-40B4-BE49-F238E27FC236}">
                <a16:creationId xmlns:a16="http://schemas.microsoft.com/office/drawing/2014/main" id="{ABD18039-9DB3-AD56-D1C1-F36BCF60F065}"/>
              </a:ext>
            </a:extLst>
          </p:cNvPr>
          <p:cNvSpPr txBox="1"/>
          <p:nvPr/>
        </p:nvSpPr>
        <p:spPr>
          <a:xfrm>
            <a:off x="9093952" y="3409594"/>
            <a:ext cx="2380760" cy="2298455"/>
          </a:xfrm>
          <a:prstGeom prst="rect">
            <a:avLst/>
          </a:prstGeom>
          <a:noFill/>
          <a:ln>
            <a:solidFill>
              <a:schemeClr val="accent1"/>
            </a:solidFill>
            <a:prstDash val="sysDash"/>
          </a:ln>
        </p:spPr>
        <p:txBody>
          <a:bodyPr wrap="square" lIns="182880" tIns="45720" rIns="182880" bIns="45720" anchor="ctr" anchorCtr="0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600" b="1" kern="120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defRPr>
            </a:pPr>
            <a:r>
              <a:t>Pwogram pilòt la kòmanse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600" kern="120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defRPr>
            </a:pPr>
            <a:r>
              <a:t>Pandan tout pwosesis la ekip EEC a pral travay avèk patisipan pilòt yo pou kolekte done ak ranmase kòmantè. </a:t>
            </a:r>
          </a:p>
        </p:txBody>
      </p:sp>
      <p:sp>
        <p:nvSpPr>
          <p:cNvPr id="23" name="Star: 5 Points 22">
            <a:extLst>
              <a:ext uri="{FF2B5EF4-FFF2-40B4-BE49-F238E27FC236}">
                <a16:creationId xmlns:a16="http://schemas.microsoft.com/office/drawing/2014/main" id="{D9B22BC0-A11D-BA50-0AE2-F6150B91A39F}"/>
              </a:ext>
            </a:extLst>
          </p:cNvPr>
          <p:cNvSpPr/>
          <p:nvPr/>
        </p:nvSpPr>
        <p:spPr>
          <a:xfrm>
            <a:off x="3387818" y="2656208"/>
            <a:ext cx="361948" cy="332994"/>
          </a:xfrm>
          <a:prstGeom prst="star5">
            <a:avLst>
              <a:gd name="adj" fmla="val 29447"/>
              <a:gd name="hf" fmla="val 105146"/>
              <a:gd name="vf" fmla="val 110557"/>
            </a:avLst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D4107A5-D333-9A5A-B9B4-E760764BFD3C}"/>
              </a:ext>
            </a:extLst>
          </p:cNvPr>
          <p:cNvCxnSpPr>
            <a:cxnSpLocks/>
          </p:cNvCxnSpPr>
          <p:nvPr/>
        </p:nvCxnSpPr>
        <p:spPr>
          <a:xfrm>
            <a:off x="10259361" y="2860321"/>
            <a:ext cx="0" cy="549274"/>
          </a:xfrm>
          <a:prstGeom prst="line">
            <a:avLst/>
          </a:prstGeom>
          <a:ln>
            <a:solidFill>
              <a:schemeClr val="accent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AE98CDDA-5A5A-DE2B-B8D1-7BCED50FE27B}"/>
              </a:ext>
            </a:extLst>
          </p:cNvPr>
          <p:cNvSpPr/>
          <p:nvPr/>
        </p:nvSpPr>
        <p:spPr>
          <a:xfrm>
            <a:off x="10135536" y="2701543"/>
            <a:ext cx="247650" cy="24232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12863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EC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27377C"/>
      </a:accent1>
      <a:accent2>
        <a:srgbClr val="B5121B"/>
      </a:accent2>
      <a:accent3>
        <a:srgbClr val="65A647"/>
      </a:accent3>
      <a:accent4>
        <a:srgbClr val="E4A637"/>
      </a:accent4>
      <a:accent5>
        <a:srgbClr val="5C71CC"/>
      </a:accent5>
      <a:accent6>
        <a:srgbClr val="4B7C35"/>
      </a:accent6>
      <a:hlink>
        <a:srgbClr val="467886"/>
      </a:hlink>
      <a:folHlink>
        <a:srgbClr val="A6C9EB"/>
      </a:folHlink>
    </a:clrScheme>
    <a:fontScheme name="Custom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0" tIns="45720" rIns="91440" bIns="45720" rtlCol="0">
        <a:normAutofit fontScale="92500" lnSpcReduction="20000"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0dadd96-bb02-43ff-b721-c5b7f234f31a">
      <Terms xmlns="http://schemas.microsoft.com/office/infopath/2007/PartnerControls"/>
    </lcf76f155ced4ddcb4097134ff3c332f>
    <TaxCatchAll xmlns="baeaa786-ebd5-4f52-8cee-8fa081d737a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5D5CA54D086040AD9588318807D12A" ma:contentTypeVersion="17" ma:contentTypeDescription="Create a new document." ma:contentTypeScope="" ma:versionID="ba8bab5871d9739d6bccbf74c08188ba">
  <xsd:schema xmlns:xsd="http://www.w3.org/2001/XMLSchema" xmlns:xs="http://www.w3.org/2001/XMLSchema" xmlns:p="http://schemas.microsoft.com/office/2006/metadata/properties" xmlns:ns2="f0dadd96-bb02-43ff-b721-c5b7f234f31a" xmlns:ns3="baeaa786-ebd5-4f52-8cee-8fa081d737a1" targetNamespace="http://schemas.microsoft.com/office/2006/metadata/properties" ma:root="true" ma:fieldsID="c653cc88eb2702338df69ef1c8a762ee" ns2:_="" ns3:_="">
    <xsd:import namespace="f0dadd96-bb02-43ff-b721-c5b7f234f31a"/>
    <xsd:import namespace="baeaa786-ebd5-4f52-8cee-8fa081d737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add96-bb02-43ff-b721-c5b7f234f3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eaa786-ebd5-4f52-8cee-8fa081d737a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ec8390a-f1c3-40b7-b7b1-bd6814995954}" ma:internalName="TaxCatchAll" ma:showField="CatchAllData" ma:web="baeaa786-ebd5-4f52-8cee-8fa081d737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A6EF895-8E0D-41BA-80BC-B4F76F75705E}">
  <ds:schemaRefs>
    <ds:schemaRef ds:uri="http://purl.org/dc/terms/"/>
    <ds:schemaRef ds:uri="http://www.w3.org/XML/1998/namespace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baeaa786-ebd5-4f52-8cee-8fa081d737a1"/>
    <ds:schemaRef ds:uri="f0dadd96-bb02-43ff-b721-c5b7f234f31a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06649BA-0745-4B04-A3A4-B4264E87506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75CC3D-424A-4D26-8F3D-93EF9A2A7CE4}">
  <ds:schemaRefs>
    <ds:schemaRef ds:uri="baeaa786-ebd5-4f52-8cee-8fa081d737a1"/>
    <ds:schemaRef ds:uri="f0dadd96-bb02-43ff-b721-c5b7f234f31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1017</Words>
  <Application>Microsoft Office PowerPoint</Application>
  <PresentationFormat>Widescreen</PresentationFormat>
  <Paragraphs>136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Arial</vt:lpstr>
      <vt:lpstr>Calibri</vt:lpstr>
      <vt:lpstr>Montserrat</vt:lpstr>
      <vt:lpstr>Montserrat SemiBold</vt:lpstr>
      <vt:lpstr>Office Theme</vt:lpstr>
      <vt:lpstr>PowerPoint Presentation</vt:lpstr>
      <vt:lpstr>Istwa lejislatif</vt:lpstr>
      <vt:lpstr>Pwogram pilòt kapasite akèy gadri familyal yo</vt:lpstr>
      <vt:lpstr>Kòmantè pou konsepsyon pwogram pilòt la</vt:lpstr>
      <vt:lpstr>Elijibilite pwogram pilòt la </vt:lpstr>
      <vt:lpstr>Kondisyon pou patisipasyon pwogram pilòt la </vt:lpstr>
      <vt:lpstr>Kritè Seleksyon pwogram pilòt yo </vt:lpstr>
      <vt:lpstr>Aprann de pwogram pilòt la</vt:lpstr>
      <vt:lpstr>Kalandriye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Le, Kim (EEC)</dc:creator>
  <cp:lastModifiedBy>Reviewer</cp:lastModifiedBy>
  <cp:revision>7</cp:revision>
  <cp:lastPrinted>2026-05-11T17:06:35Z</cp:lastPrinted>
  <dcterms:created xsi:type="dcterms:W3CDTF">2025-02-07T20:54:22Z</dcterms:created>
  <dcterms:modified xsi:type="dcterms:W3CDTF">2026-05-25T21:28:45Z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0x010100405D5CA54D086040AD9588318807D12A</vt:lpwstr>
  </property>
  <property fmtid="{D5CDD505-2E9C-101B-9397-08002B2CF9AE}" pid="3" name="MediaServiceImageTags">
    <vt:lpwstr/>
  </property>
</Properties>
</file>