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147483559" r:id="rId5"/>
    <p:sldId id="2147483630" r:id="rId6"/>
    <p:sldId id="2147483641" r:id="rId7"/>
    <p:sldId id="2147483642" r:id="rId8"/>
    <p:sldId id="2147483631" r:id="rId9"/>
    <p:sldId id="2147483562" r:id="rId10"/>
    <p:sldId id="2147483563" r:id="rId11"/>
    <p:sldId id="2147483632" r:id="rId12"/>
    <p:sldId id="214748364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CC Pilot" id="{6657B068-C5A9-4D02-8D16-AD79A85C4104}">
          <p14:sldIdLst>
            <p14:sldId id="2147483559"/>
            <p14:sldId id="2147483630"/>
            <p14:sldId id="2147483641"/>
            <p14:sldId id="2147483642"/>
            <p14:sldId id="2147483631"/>
            <p14:sldId id="2147483562"/>
            <p14:sldId id="2147483563"/>
            <p14:sldId id="2147483632"/>
            <p14:sldId id="21474836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4B9101-BBD0-D6C5-2548-D35C70A6C168}" name="Foley, Jacquelyne E. (EEC)" initials="F(" userId="S::jacquelyne.e.foley@mass.gov::50e5947b-eb5f-48a7-afc4-9788e1e5ed54" providerId="AD"/>
  <p188:author id="{319F100B-1A75-DF8C-7B10-3761CB8BA473}" name="Habchy, Susan E. (EEC)" initials="H(" userId="S::susan.e.habchy@mass.gov::52c7505e-d6a3-459c-b71b-0a5c1a3365d6" providerId="AD"/>
  <p188:author id="{6728350D-C7B9-B1DE-A2BB-BBFD70858FE9}" name="Ward, Paul (EEC)" initials="WP" userId="S::paul.ward2@mass.gov::f445c8f2-f3cc-403d-8258-086811ca860b" providerId="AD"/>
  <p188:author id="{11EB8B15-86BD-0882-1E29-54E983FDEE3C}" name="Kershaw, Amy (EEC)" initials="AK" userId="S::amy.kershaw2@mass.gov::863cd089-ee56-4616-807b-bb84c497e830" providerId="AD"/>
  <p188:author id="{907E611A-2B6C-E886-231E-E97DC5C41921}" name="Craft, Erin (EEC)" initials="" userId="S::Erin.Craft@mass.gov::cb9d8f10-e989-462a-b8f2-b9fd740d0069" providerId="AD"/>
  <p188:author id="{5B32952A-0F2A-3B03-2A5D-FC8DEC479A82}" name="Nicolas, Tyreese (EEC)" initials="TN" userId="S::tyreese.nicolas3@mass.gov::42b873ba-b1ad-4939-b485-f51db23d44b3" providerId="AD"/>
  <p188:author id="{C3925739-8A81-EE14-E4AC-2636A62685CE}" name="Soiles, Eugenia (EEC)" initials="SE" userId="S::eugenia.soiles@mass.gov::42e1d30c-a1bc-4ac8-b756-fbed5dcc8b88" providerId="AD"/>
  <p188:author id="{91CC7A49-4A9D-719A-40BC-4C6AAC1F3116}" name="Saulnier, Michelle E. (EEC)" initials="MS" userId="S::michelle.e.saulnier@mass.gov::0fe6b09d-187d-48a8-a732-77d985f40ed9" providerId="AD"/>
  <p188:author id="{1C8E2280-F1C3-38C8-7990-C3390CE1CBFC}" name="Koelle, Addison (EEC)" initials="KA" userId="S::addison.koelle@mass.gov::6ea80ade-bdbf-47c7-acfe-9af8f75a3cfe" providerId="AD"/>
  <p188:author id="{A8B84386-3F7B-ADBC-D1A5-37D368BA2221}" name="Leiter, Stephanie (EOE)" initials="SL" userId="S::Stephanie.Leiter@mass.gov::05253967-9844-48d4-8a72-680f05b3c52d" providerId="AD"/>
  <p188:author id="{099C4D94-A608-4D2B-5E60-B29101AEDB54}" name="White, Ashley A. (EEC)" initials="" userId="S::ashley.a.white@mass.gov::3e40b92e-6c29-4f84-b65a-be4578af8765" providerId="AD"/>
  <p188:author id="{859D7996-1F3D-242A-CC46-A17A72893143}" name="Conner-Simons, Emily (EEC)" initials="CE" userId="S::emily.conner-simons@mass.gov::4684ff0c-c2c9-49cf-8406-c1c722a3177b" providerId="AD"/>
  <p188:author id="{93D533A3-BD63-0C7A-8387-5726F96B0DEA}" name="Checkoway, Amy (EEC)" initials="CA" userId="S::amy.checkoway@mass.gov::705991ab-b9c1-44f2-bfb6-4d1b22ebe416" providerId="AD"/>
  <p188:author id="{0DD190AB-F4B1-2B26-ECF9-B4FA213F1431}" name="Lantin, Christel R. (EEC)" initials="CL" userId="S::christel.r.lantin2@mass.gov::19e3b5ce-c1cd-4569-8145-ab880cbdd78c" providerId="AD"/>
  <p188:author id="{18E2FCCC-0CD6-E54A-BD7F-BC730113EDAC}" name="Hansson, Eric (EEC)" initials="EH" userId="S::Eric.Hansson3@mass.gov::ac40cc67-5ea7-422d-8b64-499b59c5a0e2" providerId="AD"/>
  <p188:author id="{CA3F0FD2-F793-7B08-2AAA-0C0A15D797D5}" name="Rucker, Joseph (EEC)" initials="JR" userId="S::Joseph.Rucker2@mass.gov::0f59fb5e-02f6-46cd-a3d2-267cfc85349f" providerId="AD"/>
  <p188:author id="{4A0242DB-239E-A056-60F4-605EA397CE38}" name="Conner-Simons, Emily (EEC)" initials="EC" userId="S::Emily.Conner-Simons@mass.gov::4684ff0c-c2c9-49cf-8406-c1c722a3177b" providerId="AD"/>
  <p188:author id="{82A6C3DF-953F-812E-1942-74F419FFE9E6}" name="Szydlik, Terry (EEC)" initials="" userId="S::terry.szydlik@mass.gov::f9db7251-cfa4-4f51-9f48-f9bd51137875" providerId="AD"/>
  <p188:author id="{2106CCFC-6F08-3A77-869D-EA7500D77A28}" name="Power, Chris (EEC)" initials="CP" userId="S::chris.power@mass.gov::7355e77b-c52c-4307-b1d1-ece46b2ca1c7" providerId="AD"/>
  <p188:author id="{664088FE-E026-2DF2-9B7B-E518476547E5}" name="Morin, Erica (EEC)" initials="ME" userId="S::erica.morin2@mass.gov::c081c56c-749f-458d-b11a-062a8f07d6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F36"/>
    <a:srgbClr val="74399A"/>
    <a:srgbClr val="0C2D83"/>
    <a:srgbClr val="93BB61"/>
    <a:srgbClr val="B50F19"/>
    <a:srgbClr val="28377D"/>
    <a:srgbClr val="E4A637"/>
    <a:srgbClr val="65A647"/>
    <a:srgbClr val="65A6AB"/>
    <a:srgbClr val="FFA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302"/>
      </p:cViewPr>
      <p:guideLst>
        <p:guide orient="horz" pos="3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40A234-A550-21EC-CB56-84AB810FDE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81FB7-0A89-5563-B3A7-25E0A287B5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F0EAC4-A31C-4A27-B384-8546C205C8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E46EE-27BF-E4D4-3B45-1E52CA2070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6DF37-DC17-A023-5B2A-FCE29A86E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B0E23-6E6E-4444-BF79-7DBCD9FEC2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44F956-D1E3-43E4-A7FD-A63AC3A86F0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FE9EE-1ECF-4A6E-96C7-66C41E00FE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FE9EE-1ECF-4A6E-96C7-66C41E00F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328D-9B8A-B82C-5DCB-9C5A50E0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8C604-241F-CA0E-8C9A-5A5500816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EF0A9-B37B-7038-22BE-3EFE1A769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F051-0656-F089-FA18-4B918C352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3D35-CA9D-4DD2-A564-BECE85CB5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E80B6-60FF-E1DC-39F7-475AA70A4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C2FD6-8D87-BFF0-C430-76D11A70C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A5877-DD1A-4A7A-D046-66A38EF52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2E32-3C0F-8E78-3801-3EFAD140B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3D35-CA9D-4DD2-A564-BECE85CB5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B9C4-4B88-2596-2018-78B7AFBD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884" y="6401840"/>
            <a:ext cx="597515" cy="365125"/>
          </a:xfrm>
        </p:spPr>
        <p:txBody>
          <a:bodyPr rIns="0"/>
          <a:lstStyle/>
          <a:p>
            <a:fld id="{7408B8CA-226C-4571-9FEE-B704CFEBF66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D0BED-4A2A-9EB9-BD2A-0C3B94FC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2734364"/>
            <a:ext cx="11130722" cy="1094340"/>
          </a:xfrm>
        </p:spPr>
        <p:txBody>
          <a:bodyPr lIns="0" anchor="b">
            <a:noAutofit/>
          </a:bodyPr>
          <a:lstStyle>
            <a:lvl1pPr algn="l">
              <a:defRPr sz="4400" b="1" i="0" baseline="0">
                <a:solidFill>
                  <a:srgbClr val="28377D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BE83AF-D337-BB85-82D9-8D20AC80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3919329"/>
            <a:ext cx="8809384" cy="748205"/>
          </a:xfrm>
        </p:spPr>
        <p:txBody>
          <a:bodyPr lIns="0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AND DATE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AB60F2-1D6C-3140-5BD7-5EE5FF71C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7" y="348343"/>
            <a:ext cx="985644" cy="986043"/>
          </a:xfrm>
          <a:prstGeom prst="rect">
            <a:avLst/>
          </a:prstGeom>
        </p:spPr>
      </p:pic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5676E263-45E7-C3FD-9280-0CC1C4936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" y="277281"/>
            <a:ext cx="4753716" cy="10571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CE6F1F-1560-FD49-E63C-42D58EFD8F72}"/>
              </a:ext>
            </a:extLst>
          </p:cNvPr>
          <p:cNvSpPr/>
          <p:nvPr userDrawn="1"/>
        </p:nvSpPr>
        <p:spPr>
          <a:xfrm>
            <a:off x="171452" y="0"/>
            <a:ext cx="171452" cy="6858000"/>
          </a:xfrm>
          <a:prstGeom prst="rect">
            <a:avLst/>
          </a:prstGeom>
          <a:solidFill>
            <a:srgbClr val="28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AFA225-00C8-81A0-1F40-84A4DC7861DE}"/>
              </a:ext>
            </a:extLst>
          </p:cNvPr>
          <p:cNvSpPr/>
          <p:nvPr userDrawn="1"/>
        </p:nvSpPr>
        <p:spPr>
          <a:xfrm>
            <a:off x="0" y="0"/>
            <a:ext cx="171452" cy="6858000"/>
          </a:xfrm>
          <a:prstGeom prst="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5C9D0-DCFD-BA2E-74D0-111E93ED17C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408B8CA-226C-4571-9FEE-B704CFEBF6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212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6D3578-3746-231D-D6A3-7B8054454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149937"/>
            <a:ext cx="4345992" cy="3600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1359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that wr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20008"/>
            <a:ext cx="11208456" cy="81738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 with a long title that wraps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212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2BF-1C84-BF4C-B7DB-91CCC0AE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3285455"/>
            <a:ext cx="10515600" cy="2423195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8AA-1945-B119-E4E2-4EE50E52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28A61-4D1C-3368-F935-B10877DFB53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2AF0-B092-EFF7-2118-A84A1CC48387}"/>
              </a:ext>
            </a:extLst>
          </p:cNvPr>
          <p:cNvSpPr txBox="1"/>
          <p:nvPr userDrawn="1"/>
        </p:nvSpPr>
        <p:spPr>
          <a:xfrm>
            <a:off x="723900" y="6448901"/>
            <a:ext cx="4133850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2CE146-8008-C676-C100-AE50381CC039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  <p:pic>
        <p:nvPicPr>
          <p:cNvPr id="7" name="Picture 6" descr="Shape, rectangle&#10;&#10;AI-generated content may be incorrect.">
            <a:extLst>
              <a:ext uri="{FF2B5EF4-FFF2-40B4-BE49-F238E27FC236}">
                <a16:creationId xmlns:a16="http://schemas.microsoft.com/office/drawing/2014/main" id="{C7729BC2-71B1-B265-0D55-99C0BF28E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b="13847"/>
          <a:stretch/>
        </p:blipFill>
        <p:spPr>
          <a:xfrm>
            <a:off x="-1" y="-1"/>
            <a:ext cx="12192000" cy="28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2BF-1C84-BF4C-B7DB-91CCC0AE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3285455"/>
            <a:ext cx="10515600" cy="2423195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8AA-1945-B119-E4E2-4EE50E52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28A61-4D1C-3368-F935-B10877DFB53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2AF0-B092-EFF7-2118-A84A1CC48387}"/>
              </a:ext>
            </a:extLst>
          </p:cNvPr>
          <p:cNvSpPr txBox="1"/>
          <p:nvPr userDrawn="1"/>
        </p:nvSpPr>
        <p:spPr>
          <a:xfrm>
            <a:off x="723900" y="6448901"/>
            <a:ext cx="4133850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2CE146-8008-C676-C100-AE50381CC039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C4EA568E-0E01-E567-1426-450D79AAA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32718"/>
            <a:ext cx="2328677" cy="198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9CA6A-7508-7A17-71AE-47A9F4F63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623" b="14209"/>
          <a:stretch>
            <a:fillRect/>
          </a:stretch>
        </p:blipFill>
        <p:spPr>
          <a:xfrm>
            <a:off x="0" y="0"/>
            <a:ext cx="12193378" cy="28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A35E-C52B-DB9B-9228-8115B13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9309-98E4-9BD0-A8F4-45EFF8CA2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0ABF-91A7-08DA-7654-39F4DC1B6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793CF-5CAA-3418-46ED-D752BB27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43BC1-94B4-C124-31DD-CB4F7A40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19973"/>
            <a:ext cx="10755249" cy="817383"/>
          </a:xfrm>
          <a:prstGeom prst="rect">
            <a:avLst/>
          </a:prstGeom>
        </p:spPr>
        <p:txBody>
          <a:bodyPr vert="horz" lIns="0" tIns="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22ED4-AADE-11DB-FD43-65C2D85B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05" y="1423779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F300-CB32-D60B-A254-6F8A0E93D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04" y="6401840"/>
            <a:ext cx="3374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408B8CA-226C-4571-9FEE-B704CFEBF6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3477E-56D2-4745-466F-F1DCE8AA63A8}"/>
              </a:ext>
            </a:extLst>
          </p:cNvPr>
          <p:cNvSpPr/>
          <p:nvPr userDrawn="1"/>
        </p:nvSpPr>
        <p:spPr>
          <a:xfrm>
            <a:off x="171452" y="0"/>
            <a:ext cx="171452" cy="6858000"/>
          </a:xfrm>
          <a:prstGeom prst="rect">
            <a:avLst/>
          </a:prstGeom>
          <a:solidFill>
            <a:srgbClr val="28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9627-A0D6-7604-ED10-771F17BF4D97}"/>
              </a:ext>
            </a:extLst>
          </p:cNvPr>
          <p:cNvSpPr/>
          <p:nvPr userDrawn="1"/>
        </p:nvSpPr>
        <p:spPr>
          <a:xfrm>
            <a:off x="0" y="0"/>
            <a:ext cx="171452" cy="6858000"/>
          </a:xfrm>
          <a:prstGeom prst="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BE113-7748-C410-C3ED-4C4E969F62AA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90AE5-3CC2-BE43-0B9C-594EB92883B2}"/>
              </a:ext>
            </a:extLst>
          </p:cNvPr>
          <p:cNvSpPr txBox="1"/>
          <p:nvPr userDrawn="1"/>
        </p:nvSpPr>
        <p:spPr>
          <a:xfrm>
            <a:off x="723899" y="6448901"/>
            <a:ext cx="3894109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	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697F1B-F8A3-3718-AD4B-CA5E2A0566B4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</p:spTree>
    <p:extLst>
      <p:ext uri="{BB962C8B-B14F-4D97-AF65-F5344CB8AC3E}">
        <p14:creationId xmlns:p14="http://schemas.microsoft.com/office/powerpoint/2010/main" val="47499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rgbClr val="28377D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200" indent="-2254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6889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1461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1080" userDrawn="1">
          <p15:clr>
            <a:srgbClr val="F26B43"/>
          </p15:clr>
        </p15:guide>
        <p15:guide id="4" pos="45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gislature.gov/Budget/FY2025/FinalBudg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551EF-74C2-0555-F9FD-0C19F989E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04" y="2968214"/>
            <a:ext cx="10515600" cy="242319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Montserrat SemiBold"/>
                <a:ea typeface="Calibri"/>
                <a:cs typeface="Calibri"/>
              </a:rPr>
              <a:t>Family Child Care Capacity Pilot</a:t>
            </a:r>
          </a:p>
          <a:p>
            <a:endParaRPr lang="en-US" sz="1200" dirty="0">
              <a:latin typeface="Montserrat SemiBold"/>
              <a:ea typeface="Calibri"/>
              <a:cs typeface="Calibri"/>
            </a:endParaRPr>
          </a:p>
          <a:p>
            <a:r>
              <a:rPr lang="pt-BR" i="1" dirty="0">
                <a:latin typeface="Montserrat SemiBold"/>
                <a:ea typeface="Calibri"/>
                <a:cs typeface="Calibri"/>
              </a:rPr>
              <a:t>Projeto-Piloto de Ampliação da Capacidade de Cuidado Infantil Familiar</a:t>
            </a:r>
            <a:endParaRPr lang="en-US" i="1" dirty="0">
              <a:latin typeface="Montserrat SemiBold"/>
              <a:ea typeface="Calibri"/>
              <a:cs typeface="Calibri"/>
            </a:endParaRPr>
          </a:p>
          <a:p>
            <a:endParaRPr lang="en-US" dirty="0">
              <a:latin typeface="Montserrat SemiBold"/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40EDF-B615-A640-9A40-5D560D87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E9536-0E63-ECCB-D020-0D9A332F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Histórico </a:t>
            </a:r>
            <a:r>
              <a:rPr lang="pt-BR" noProof="0" dirty="0"/>
              <a:t>Legislativo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6FF8B-5742-B4B1-D669-32721BDE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5" y="1423779"/>
            <a:ext cx="10515600" cy="4476507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O </a:t>
            </a:r>
            <a:r>
              <a:rPr lang="pt-BR" noProof="0" dirty="0">
                <a:latin typeface="Calibri"/>
                <a:ea typeface="Calibri"/>
                <a:cs typeface="Calibri"/>
              </a:rPr>
              <a:t>Orçamento</a:t>
            </a:r>
            <a:r>
              <a:rPr lang="en-US" dirty="0">
                <a:latin typeface="Calibri"/>
                <a:ea typeface="Calibri"/>
                <a:cs typeface="Calibri"/>
              </a:rPr>
              <a:t> do Estado </a:t>
            </a:r>
            <a:r>
              <a:rPr lang="en-US" b="1" dirty="0">
                <a:latin typeface="Calibri"/>
                <a:ea typeface="Calibri"/>
                <a:cs typeface="Calibri"/>
                <a:hlinkClick r:id="rId2"/>
              </a:rPr>
              <a:t>Fiscal Year 2025 budget</a:t>
            </a:r>
            <a:r>
              <a:rPr lang="en-US" dirty="0">
                <a:latin typeface="Calibri"/>
                <a:ea typeface="Calibri"/>
                <a:cs typeface="Calibri"/>
                <a:hlinkClick r:id="rId2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pt-BR" dirty="0">
                <a:latin typeface="Calibri"/>
                <a:ea typeface="Calibri"/>
                <a:cs typeface="Calibri"/>
              </a:rPr>
              <a:t>incluiu uma alteração nas Leis Gerais que regem o EEC que removeu a linguagem que estabelecia um limite de 10 crianças para o número de crianças que os programas de Cuidado Infantil em Ambiente Familiar podiam atender, conhecido como tamanho do grupo. Na época, os provedores FCC eram o único tipo de provedor sujeito a esse limite de tamanho de grupo por lei estadual.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dirty="0"/>
              <a:t>A remoção dessa linguagem significou que os regulamentos de licenciamento do FCC do EEC definem os tamanhos dos grupos para os provedores do FCC.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dirty="0"/>
              <a:t>Embora as normas de licenciamento do FCC para o EEC atualmente mantenham o tamanho dos grupos de crianças em 10, a alteração na lei permitiu que o EEC considerasse o tamanho e a proporção dos grupos de crianças como parte de sua revisão regulatória contínua.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7EF63-1CD2-433D-F9AB-9EA010D6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046F4-F3AD-97D5-83E7-0DE28D662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D63B7-5A1D-9133-E7C3-C96539B3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05" y="201775"/>
            <a:ext cx="11359243" cy="966646"/>
          </a:xfrm>
        </p:spPr>
        <p:txBody>
          <a:bodyPr>
            <a:normAutofit fontScale="90000"/>
          </a:bodyPr>
          <a:lstStyle/>
          <a:p>
            <a:pPr algn="ctr"/>
            <a:r>
              <a:rPr lang="pt-BR" noProof="0" dirty="0">
                <a:latin typeface="Montserrat SemiBold"/>
                <a:ea typeface="Calibri"/>
                <a:cs typeface="Calibri"/>
              </a:rPr>
              <a:t>Projeto-Piloto de Ampliação da Capacidade de Cuidado Infantil Familiar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39C7D1-6C31-9B62-4794-1DAC4042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04" y="1377237"/>
            <a:ext cx="10957796" cy="22795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000" noProof="0" dirty="0">
                <a:latin typeface="+mn-lt"/>
                <a:ea typeface="Calibri"/>
                <a:cs typeface="Calibri"/>
              </a:rPr>
              <a:t>O Projeto-Piloto de Ampliação da Capacidade de Cuidado Infantil Familiar (FCC)</a:t>
            </a:r>
            <a:r>
              <a:rPr lang="pt-BR" sz="2000" noProof="0" dirty="0">
                <a:latin typeface="+mn-lt"/>
              </a:rPr>
              <a:t> avaliará a viabilidade de aumentar o número de crianças matriculadas em creches familiares licenciadas de 10 para 12, mantendo a qualidade do programa, a segurança e a conformidade com as normas regulamentares.</a:t>
            </a:r>
            <a:endParaRPr lang="pt-BR" sz="2000" noProof="0" dirty="0">
              <a:latin typeface="+mn-lt"/>
              <a:ea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pt-BR" sz="2000" noProof="0" dirty="0">
                <a:latin typeface="+mn-lt"/>
                <a:ea typeface="Calibri"/>
                <a:cs typeface="Calibri"/>
              </a:rPr>
              <a:t>O Projeto-Piloto acompanhará um pequeno grupo de provedores de serviços FCC que receberam permissão para atender até 12 crianças, coletará dados operacionais, feedback de educadores e famílias e resultados do monitoramento de licenciamento para subsidiar futuras decisões regulatórias, políticas e de apoio relacionadas à capacidade do FCC, proporções de pessoal, agrupamentos e estruturas de licenciamento.</a:t>
            </a:r>
            <a:endParaRPr lang="pt-BR" sz="2000" noProof="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EAB24-D0F1-3B3C-5322-5A466751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pt-BR" noProof="0" smtClean="0"/>
              <a:t>3</a:t>
            </a:fld>
            <a:endParaRPr lang="pt-B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F2D4F-1157-FE43-4A14-16E94D9DA209}"/>
              </a:ext>
            </a:extLst>
          </p:cNvPr>
          <p:cNvSpPr txBox="1"/>
          <p:nvPr/>
        </p:nvSpPr>
        <p:spPr>
          <a:xfrm>
            <a:off x="877824" y="3840480"/>
            <a:ext cx="5358384" cy="649224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pt-BR" b="1" noProof="0" dirty="0">
                <a:latin typeface="Montserrat" pitchFamily="2" charset="0"/>
                <a:cs typeface="Mongolian Baiti" panose="03000500000000000000" pitchFamily="66" charset="0"/>
              </a:rPr>
              <a:t>O Projeto-Piloto ajudará a identificar: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4D10B6-ECD5-7EC9-0595-486AA3FF0D3A}"/>
              </a:ext>
            </a:extLst>
          </p:cNvPr>
          <p:cNvSpPr/>
          <p:nvPr/>
        </p:nvSpPr>
        <p:spPr>
          <a:xfrm>
            <a:off x="877824" y="4489704"/>
            <a:ext cx="1563624" cy="12984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/>
              <a:t>Principais desafios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713C8C-881B-3DF1-C10C-60B734CACF6C}"/>
              </a:ext>
            </a:extLst>
          </p:cNvPr>
          <p:cNvSpPr/>
          <p:nvPr/>
        </p:nvSpPr>
        <p:spPr>
          <a:xfrm>
            <a:off x="3141119" y="4489704"/>
            <a:ext cx="1563624" cy="12984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/>
              <a:t>Problemas de pessoal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E79A70-96ED-6EAE-F3B6-F6335C40ECCD}"/>
              </a:ext>
            </a:extLst>
          </p:cNvPr>
          <p:cNvSpPr/>
          <p:nvPr/>
        </p:nvSpPr>
        <p:spPr>
          <a:xfrm>
            <a:off x="5404413" y="4489704"/>
            <a:ext cx="1705513" cy="12984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/>
              <a:t>Tendências de conformidade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03ABA-2723-5732-7D40-078B067084BA}"/>
              </a:ext>
            </a:extLst>
          </p:cNvPr>
          <p:cNvSpPr/>
          <p:nvPr/>
        </p:nvSpPr>
        <p:spPr>
          <a:xfrm>
            <a:off x="7670434" y="4489704"/>
            <a:ext cx="1563624" cy="12984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/>
              <a:t>Impactos para os licenciadores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5B4E20-CA76-9C22-210B-0C0D232C3804}"/>
              </a:ext>
            </a:extLst>
          </p:cNvPr>
          <p:cNvSpPr/>
          <p:nvPr/>
        </p:nvSpPr>
        <p:spPr>
          <a:xfrm>
            <a:off x="9936454" y="4489704"/>
            <a:ext cx="1563624" cy="12984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noProof="0" dirty="0"/>
              <a:t>Impactos no sistema</a:t>
            </a:r>
          </a:p>
        </p:txBody>
      </p:sp>
    </p:spTree>
    <p:extLst>
      <p:ext uri="{BB962C8B-B14F-4D97-AF65-F5344CB8AC3E}">
        <p14:creationId xmlns:p14="http://schemas.microsoft.com/office/powerpoint/2010/main" val="23248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CA13-D179-451E-70AA-36C37B32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Feedback do Design do Projeto-Piloto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B3B5-EFC1-C2D6-581A-99B5B3DD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590F4-DD4F-DE9F-2F47-68CED2ED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96" y="1915887"/>
            <a:ext cx="3522408" cy="336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8E041-D7D9-9B3A-FCE4-644CFDE7C20E}"/>
              </a:ext>
            </a:extLst>
          </p:cNvPr>
          <p:cNvSpPr txBox="1"/>
          <p:nvPr/>
        </p:nvSpPr>
        <p:spPr>
          <a:xfrm>
            <a:off x="8131665" y="1618127"/>
            <a:ext cx="3842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Grupo de Trabalho de Educadores do FCC</a:t>
            </a:r>
          </a:p>
          <a:p>
            <a:endParaRPr lang="en-US" sz="1050" dirty="0"/>
          </a:p>
          <a:p>
            <a:r>
              <a:rPr lang="pt-BR" dirty="0"/>
              <a:t>Reuniu  feedback de educadores de todo o estado sobre o projeto-piloto, a participação e os objetivos de aprendizagem.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D9710-50C9-C43A-7061-66597C643B38}"/>
              </a:ext>
            </a:extLst>
          </p:cNvPr>
          <p:cNvSpPr txBox="1"/>
          <p:nvPr/>
        </p:nvSpPr>
        <p:spPr>
          <a:xfrm>
            <a:off x="8131665" y="3901379"/>
            <a:ext cx="3842657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Pesquisa de Feedback</a:t>
            </a:r>
          </a:p>
          <a:p>
            <a:endParaRPr lang="en-US" sz="1050" dirty="0"/>
          </a:p>
          <a:p>
            <a:r>
              <a:rPr lang="pt-BR" dirty="0"/>
              <a:t>Breve questionário compartilhado com os membros do grupo de trabalho para que opinassem sobre os elementos de design.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A118B-CA0F-0581-A266-5A02C0E521A7}"/>
              </a:ext>
            </a:extLst>
          </p:cNvPr>
          <p:cNvSpPr txBox="1"/>
          <p:nvPr/>
        </p:nvSpPr>
        <p:spPr>
          <a:xfrm>
            <a:off x="608589" y="1618127"/>
            <a:ext cx="3631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/>
              <a:t>Círculos de Aprendizagem do Licenciador</a:t>
            </a:r>
            <a:endParaRPr lang="en-US" dirty="0"/>
          </a:p>
          <a:p>
            <a:pPr algn="r"/>
            <a:endParaRPr lang="pt-BR" sz="1050" dirty="0"/>
          </a:p>
          <a:p>
            <a:pPr algn="r"/>
            <a:r>
              <a:rPr lang="pt-BR" dirty="0"/>
              <a:t>A equipe de licenciamento do FCC trabalhou em conjunto para elaborar uma proposta de projeto-piloto e definir objetivos de aprendizado.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EDC47-CF3A-D15D-B04F-7F5350ADA526}"/>
              </a:ext>
            </a:extLst>
          </p:cNvPr>
          <p:cNvSpPr txBox="1"/>
          <p:nvPr/>
        </p:nvSpPr>
        <p:spPr>
          <a:xfrm>
            <a:off x="514325" y="3901379"/>
            <a:ext cx="382047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/>
              <a:t>Grupo de Trabalho de Sistemas do FCC</a:t>
            </a:r>
            <a:endParaRPr lang="en-US" dirty="0"/>
          </a:p>
          <a:p>
            <a:pPr algn="r"/>
            <a:endParaRPr lang="pt-BR" sz="1050" dirty="0"/>
          </a:p>
          <a:p>
            <a:pPr algn="r"/>
            <a:r>
              <a:rPr lang="pt-BR" dirty="0"/>
              <a:t>Coletou feedback da equipe de Sistemas do FCC sobre o projeto- piloto e o suporte necessário para o sucesso do projeto.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3A79-21EF-03F7-9771-C51F8624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Elegibilidade para Piloto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82FA-2E9E-2917-771F-6A0E6837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noProof="0" dirty="0">
                <a:latin typeface="Calibri"/>
                <a:ea typeface="Calibri"/>
                <a:cs typeface="Calibri"/>
              </a:rPr>
              <a:t>O EEC enviará aos provedores elegíveis FCC (1.374 no total) informações sobre como solicitar participação.</a:t>
            </a:r>
          </a:p>
          <a:p>
            <a:endParaRPr lang="pt-BR" noProof="0" dirty="0"/>
          </a:p>
          <a:p>
            <a:r>
              <a:rPr lang="pt-BR" b="1" noProof="0" dirty="0"/>
              <a:t>Para participar, os provedores FCC devem atender aos seguintes critérios:</a:t>
            </a:r>
          </a:p>
          <a:p>
            <a:pPr lvl="1"/>
            <a:r>
              <a:rPr lang="pt-BR" sz="2000" noProof="0" dirty="0">
                <a:latin typeface="Calibri"/>
                <a:ea typeface="Calibri"/>
                <a:cs typeface="Calibri"/>
              </a:rPr>
              <a:t>A licença deve estar em situação regular (sem ações de fiscalização pendentes, sanções ou violações graves de licenciamento).</a:t>
            </a:r>
            <a:endParaRPr lang="pt-BR" sz="2000" noProof="0" dirty="0">
              <a:ea typeface="Calibri"/>
              <a:cs typeface="Calibri"/>
            </a:endParaRPr>
          </a:p>
          <a:p>
            <a:pPr lvl="1"/>
            <a:r>
              <a:rPr lang="pt-BR" sz="2000" noProof="0" dirty="0">
                <a:latin typeface="Calibri"/>
                <a:ea typeface="Calibri"/>
                <a:cs typeface="Calibri"/>
              </a:rPr>
              <a:t>Licenciado para 10 crianças. </a:t>
            </a:r>
          </a:p>
          <a:p>
            <a:pPr lvl="1"/>
            <a:r>
              <a:rPr lang="pt-BR" sz="2000" noProof="0" dirty="0">
                <a:latin typeface="Calibri"/>
                <a:ea typeface="Calibri"/>
                <a:cs typeface="Calibri"/>
              </a:rPr>
              <a:t>O programa deve ter operado continuamente com uma capacidade licenciada de 10 pessoas por pelo menos 3 anos completos.</a:t>
            </a:r>
          </a:p>
          <a:p>
            <a:pPr marL="231775" lvl="1" indent="0">
              <a:buNone/>
            </a:pPr>
            <a:endParaRPr lang="pt-BR" sz="2000" noProof="0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b="1" noProof="0" dirty="0">
                <a:latin typeface="Calibri"/>
                <a:ea typeface="Calibri"/>
                <a:cs typeface="Calibri"/>
              </a:rPr>
              <a:t>Tamanho alvo do projeto-piloto: 25 a 30 programas, aproximadamente ~5 por região, para garantir representatividade em todo o estado e variedade nos tipos de programa.</a:t>
            </a:r>
            <a:endParaRPr lang="pt-BR" b="1" noProof="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 sz="2000" noProof="0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 sz="2000" noProof="0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AE57-2B09-E46A-0A2A-31422EEA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2335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F01D-1B60-4CCB-BFF5-EE0851804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23B2-9B82-6817-3043-788F1C24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2" y="124000"/>
            <a:ext cx="11262049" cy="8173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noProof="0" dirty="0"/>
              <a:t>Requisitos de Participação no Projeto- Piloto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291CA-8E2E-44AA-0185-EFA285396764}"/>
              </a:ext>
            </a:extLst>
          </p:cNvPr>
          <p:cNvSpPr txBox="1"/>
          <p:nvPr/>
        </p:nvSpPr>
        <p:spPr>
          <a:xfrm>
            <a:off x="2699161" y="1170498"/>
            <a:ext cx="3049057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noProof="0" dirty="0">
                <a:solidFill>
                  <a:srgbClr val="000000"/>
                </a:solidFill>
                <a:ea typeface="Calibri"/>
                <a:cs typeface="Calibri"/>
              </a:rPr>
              <a:t>Quadro de funcionários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O(A) licenciado(a) reside na casa e trabalha ativamente em tempo integral com crianças.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1 Assistente Certificado(a) em tempo integral.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Funcionários adicionais aprovados, no mínimo, como Assistentes Regulares.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14A18-9BC3-A10D-793A-C9851F77DC4C}"/>
              </a:ext>
            </a:extLst>
          </p:cNvPr>
          <p:cNvSpPr txBox="1"/>
          <p:nvPr/>
        </p:nvSpPr>
        <p:spPr>
          <a:xfrm>
            <a:off x="6443783" y="1158175"/>
            <a:ext cx="365193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noProof="0" dirty="0">
                <a:solidFill>
                  <a:srgbClr val="000000"/>
                </a:solidFill>
                <a:ea typeface="Calibri"/>
                <a:cs typeface="Calibri"/>
              </a:rPr>
              <a:t>Instalações 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35 pés quadrados por criança (espaço interno mínimo de 420 pés quadrados para 12 crianças).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900 pés quadrados de espaço externo que atenda às normas vigentes (ou playground alternativo aprovado).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Funciona somente no 1º ou 2º andar ou no subsolo.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D4CAD67-CE18-008D-821C-D1794A8BAB62}"/>
              </a:ext>
            </a:extLst>
          </p:cNvPr>
          <p:cNvSpPr txBox="1"/>
          <p:nvPr/>
        </p:nvSpPr>
        <p:spPr>
          <a:xfrm>
            <a:off x="928306" y="3683292"/>
            <a:ext cx="291917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noProof="0" dirty="0">
                <a:solidFill>
                  <a:srgbClr val="000000"/>
                </a:solidFill>
                <a:ea typeface="Calibri"/>
                <a:cs typeface="Calibri"/>
              </a:rPr>
              <a:t>Notificações</a:t>
            </a:r>
            <a:endParaRPr lang="pt-BR" sz="1600" noProof="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Prefeitura Local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Corpo de Bombeiros Local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Sistema FCC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CCR&amp;R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CACFP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Pais e Responsáveis</a:t>
            </a:r>
            <a:endParaRPr lang="pt-BR" noProof="0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AF223C5-9C0C-B698-9655-73414DA8A75E}"/>
              </a:ext>
            </a:extLst>
          </p:cNvPr>
          <p:cNvSpPr txBox="1"/>
          <p:nvPr/>
        </p:nvSpPr>
        <p:spPr>
          <a:xfrm>
            <a:off x="4411086" y="3680880"/>
            <a:ext cx="2892208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noProof="0" dirty="0">
                <a:solidFill>
                  <a:srgbClr val="000000"/>
                </a:solidFill>
                <a:ea typeface="Calibri"/>
                <a:cs typeface="Calibri"/>
              </a:rPr>
              <a:t>Programa/Educador</a:t>
            </a:r>
            <a:endParaRPr lang="pt-BR" sz="1600" noProof="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Manual dos pais atualizado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Escala de trabalho da equipe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Lista de verificação dos registros da equipe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Conformidade com as normas de transporte</a:t>
            </a:r>
          </a:p>
          <a:p>
            <a:pPr marL="285750" indent="-285750">
              <a:buFont typeface="Arial"/>
              <a:buChar char="•"/>
            </a:pPr>
            <a:endParaRPr lang="pt-BR" sz="1600" noProof="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C506D1A-3214-FBA0-0887-AE2C08B10E00}"/>
              </a:ext>
            </a:extLst>
          </p:cNvPr>
          <p:cNvSpPr txBox="1"/>
          <p:nvPr/>
        </p:nvSpPr>
        <p:spPr>
          <a:xfrm>
            <a:off x="7660434" y="3713491"/>
            <a:ext cx="3909526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noProof="0" dirty="0">
                <a:solidFill>
                  <a:srgbClr val="000000"/>
                </a:solidFill>
                <a:ea typeface="Calibri"/>
                <a:cs typeface="Calibri"/>
              </a:rPr>
              <a:t>Monitoramento e Dados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Participar da orientação do projeto-piloto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Enviar o relatório de presença mensal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Responder às pesquisas e atividades de feedback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Participar de 2 visitas de monitoramento nos primeiros 6 meses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0" dirty="0">
                <a:solidFill>
                  <a:srgbClr val="000000"/>
                </a:solidFill>
                <a:ea typeface="Calibri"/>
                <a:cs typeface="Calibri"/>
              </a:rPr>
              <a:t>Participar da reunião de encerramento</a:t>
            </a:r>
          </a:p>
        </p:txBody>
      </p:sp>
    </p:spTree>
    <p:extLst>
      <p:ext uri="{BB962C8B-B14F-4D97-AF65-F5344CB8AC3E}">
        <p14:creationId xmlns:p14="http://schemas.microsoft.com/office/powerpoint/2010/main" val="135294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19FA-F3A5-EBC3-4EC1-79012F2F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B014-55D1-8FD0-B0C4-DD75E5A9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pt-BR" noProof="0" dirty="0"/>
              <a:t>Critérios de Seleção do Projeto-Piloto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6DA15-3E0A-838A-EB0D-20540EB585F5}"/>
              </a:ext>
            </a:extLst>
          </p:cNvPr>
          <p:cNvSpPr txBox="1"/>
          <p:nvPr/>
        </p:nvSpPr>
        <p:spPr>
          <a:xfrm>
            <a:off x="712851" y="978735"/>
            <a:ext cx="10808510" cy="3060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noProof="0" dirty="0">
                <a:ea typeface="Calibri"/>
                <a:cs typeface="Calibri"/>
              </a:rPr>
              <a:t>Cada categoria avalia a capacidade de um programa para administrar com segurança um aumento no número de matrículas.</a:t>
            </a:r>
            <a:endParaRPr lang="pt-BR" noProof="0" dirty="0"/>
          </a:p>
          <a:p>
            <a:endParaRPr lang="pt-BR" noProof="0" dirty="0">
              <a:ea typeface="Calibri"/>
              <a:cs typeface="Calibri"/>
            </a:endParaRPr>
          </a:p>
          <a:p>
            <a:endParaRPr lang="pt-BR" noProof="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pt-BR" noProof="0" dirty="0">
              <a:ea typeface="Calibri"/>
              <a:cs typeface="Calibri"/>
            </a:endParaRPr>
          </a:p>
          <a:p>
            <a:endParaRPr lang="pt-BR" noProof="0" dirty="0">
              <a:ea typeface="+mn-lt"/>
              <a:cs typeface="+mn-lt"/>
            </a:endParaRPr>
          </a:p>
          <a:p>
            <a:pPr>
              <a:buFont typeface="Arial"/>
            </a:pPr>
            <a:endParaRPr lang="pt-BR" noProof="0" dirty="0">
              <a:ea typeface="Calibri"/>
              <a:cs typeface="Calibri"/>
            </a:endParaRPr>
          </a:p>
          <a:p>
            <a:endParaRPr lang="pt-BR" noProof="0" dirty="0">
              <a:ea typeface="Calibri"/>
              <a:cs typeface="Calibri"/>
            </a:endParaRPr>
          </a:p>
          <a:p>
            <a:endParaRPr lang="pt-BR" noProof="0" dirty="0">
              <a:ea typeface="Calibri"/>
              <a:cs typeface="Calibri"/>
            </a:endParaRPr>
          </a:p>
          <a:p>
            <a:endParaRPr lang="pt-BR" noProof="0" dirty="0">
              <a:latin typeface="Calibri"/>
              <a:ea typeface="Calibri"/>
              <a:cs typeface="Calibri"/>
            </a:endParaRPr>
          </a:p>
          <a:p>
            <a:pPr>
              <a:lnSpc>
                <a:spcPts val="1425"/>
              </a:lnSpc>
            </a:pPr>
            <a:endParaRPr lang="pt-BR" noProof="0" dirty="0">
              <a:latin typeface="Aptos"/>
              <a:cs typeface="Segoe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99E9EF-59A6-2C3E-D863-5CAAF89F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28887"/>
              </p:ext>
            </p:extLst>
          </p:nvPr>
        </p:nvGraphicFramePr>
        <p:xfrm>
          <a:off x="815060" y="1702157"/>
          <a:ext cx="10808510" cy="398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48">
                  <a:extLst>
                    <a:ext uri="{9D8B030D-6E8A-4147-A177-3AD203B41FA5}">
                      <a16:colId xmlns:a16="http://schemas.microsoft.com/office/drawing/2014/main" val="3200528657"/>
                    </a:ext>
                  </a:extLst>
                </a:gridCol>
                <a:gridCol w="8359162">
                  <a:extLst>
                    <a:ext uri="{9D8B030D-6E8A-4147-A177-3AD203B41FA5}">
                      <a16:colId xmlns:a16="http://schemas.microsoft.com/office/drawing/2014/main" val="481806720"/>
                    </a:ext>
                  </a:extLst>
                </a:gridCol>
              </a:tblGrid>
              <a:tr h="331931"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Critério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35732"/>
                  </a:ext>
                </a:extLst>
              </a:tr>
              <a:tr h="5849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Aprendizagem e Adaptabilidade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 dirty="0">
                          <a:latin typeface="+mn-lt"/>
                          <a:ea typeface="Calibri"/>
                          <a:cs typeface="Calibri"/>
                        </a:rPr>
                        <a:t>A capacidade dos educadores para participar do projeto-piloto e sua capacidade de adaptar as operações do programa.</a:t>
                      </a:r>
                      <a:endParaRPr lang="pt-BR" sz="1600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45932"/>
                  </a:ext>
                </a:extLst>
              </a:tr>
              <a:tr h="5143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Envolvimento</a:t>
                      </a:r>
                      <a:endParaRPr lang="pt-BR" sz="1600" b="1" noProof="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>
                        <a:buNone/>
                      </a:pP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 dirty="0">
                          <a:latin typeface="+mn-lt"/>
                          <a:ea typeface="Calibri"/>
                          <a:cs typeface="Calibri"/>
                        </a:rPr>
                        <a:t>Envolvimento do educador no desenvolvimento profissional, em iniciativas e na comunicação com o órgão de licenciamento.</a:t>
                      </a:r>
                      <a:endParaRPr lang="pt-BR" sz="1600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6758"/>
                  </a:ext>
                </a:extLst>
              </a:tr>
              <a:tr h="6152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Experiência em Educação e Programas</a:t>
                      </a:r>
                      <a:endParaRPr lang="pt-BR" sz="1600" b="1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 dirty="0">
                          <a:latin typeface="+mn-lt"/>
                          <a:ea typeface="Calibri"/>
                          <a:cs typeface="Calibri"/>
                        </a:rPr>
                        <a:t>Experiência do(a) educador(a) na gestão de um programa FCC e capacidade de manter a qualidade ao mesmo tempo que cuida de um grupo maior.</a:t>
                      </a:r>
                      <a:endParaRPr lang="pt-BR" sz="1600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59534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Necessidades da Família</a:t>
                      </a:r>
                      <a:endParaRPr lang="pt-BR" sz="1600" b="1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 dirty="0">
                          <a:latin typeface="+mn-lt"/>
                          <a:ea typeface="Calibri"/>
                          <a:cs typeface="Calibri"/>
                        </a:rPr>
                        <a:t>Comunicação e parceria entre educadores e famílias e como o aumento da capacidade atenderá às necessidades das famílias.</a:t>
                      </a:r>
                      <a:endParaRPr lang="pt-BR" sz="1600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62432"/>
                  </a:ext>
                </a:extLst>
              </a:tr>
              <a:tr h="7146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Consistência de Pessoal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 dirty="0">
                          <a:latin typeface="+mn-lt"/>
                          <a:ea typeface="Calibri"/>
                          <a:cs typeface="Calibri"/>
                        </a:rPr>
                        <a:t>A capacidade do educador de manter uma supervisão segura e práticas de pessoal consistentes ao cuidar de um grupo maior.</a:t>
                      </a:r>
                      <a:endParaRPr lang="pt-BR" sz="1600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558"/>
                  </a:ext>
                </a:extLst>
              </a:tr>
              <a:tr h="5592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noProof="0" dirty="0">
                          <a:latin typeface="+mn-lt"/>
                          <a:ea typeface="Calibri"/>
                          <a:cs typeface="Calibri"/>
                        </a:rPr>
                        <a:t>Registro de Presença</a:t>
                      </a:r>
                      <a:endParaRPr lang="pt-BR" sz="1600" b="1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avaliar a consistência e a capacidade de matrícula/frequência no mês anterior, priorizar os programas que mantêm frequência total ou quase total (10 crianças).</a:t>
                      </a:r>
                      <a:endParaRPr lang="pt-BR" sz="1600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E67BC5-E29C-0C7D-AA18-0341B1B2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" y="1510018"/>
            <a:ext cx="11306130" cy="45608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D7D1D7-3941-E4DE-0285-29651781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Aprendendo com o Projeto-Piloto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CF54-847B-29D0-0374-36019FAC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pt-BR" noProof="0" smtClean="0"/>
              <a:pPr/>
              <a:t>8</a:t>
            </a:fld>
            <a:endParaRPr lang="pt-BR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5DFEE0-2D4B-BC2F-485F-C0CE23BE3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149937"/>
            <a:ext cx="9965436" cy="360081"/>
          </a:xfrm>
        </p:spPr>
        <p:txBody>
          <a:bodyPr>
            <a:normAutofit/>
          </a:bodyPr>
          <a:lstStyle/>
          <a:p>
            <a:r>
              <a:rPr lang="pt-BR" noProof="0" dirty="0"/>
              <a:t>Questões-chave para ajudar a orientar as atualizações de regulamentação, políticas e apoio.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75539-8753-1875-4E80-AB074C8616FF}"/>
              </a:ext>
            </a:extLst>
          </p:cNvPr>
          <p:cNvSpPr txBox="1"/>
          <p:nvPr/>
        </p:nvSpPr>
        <p:spPr>
          <a:xfrm>
            <a:off x="1280160" y="3330769"/>
            <a:ext cx="1207008" cy="1296095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algn="l"/>
            <a:endParaRPr lang="pt-BR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DEB92-9D51-9417-BBDD-59751FCA0BDD}"/>
              </a:ext>
            </a:extLst>
          </p:cNvPr>
          <p:cNvSpPr txBox="1"/>
          <p:nvPr/>
        </p:nvSpPr>
        <p:spPr>
          <a:xfrm>
            <a:off x="771420" y="2971892"/>
            <a:ext cx="1790956" cy="14032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Como os padrões de contratação mudam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Abordagens para recrutamento e retenção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Estruturas salariais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71F4C-8203-34F4-0B75-7123BA335317}"/>
              </a:ext>
            </a:extLst>
          </p:cNvPr>
          <p:cNvSpPr txBox="1"/>
          <p:nvPr/>
        </p:nvSpPr>
        <p:spPr>
          <a:xfrm>
            <a:off x="3148167" y="2971846"/>
            <a:ext cx="1826169" cy="2888026"/>
          </a:xfrm>
          <a:prstGeom prst="rect">
            <a:avLst/>
          </a:prstGeom>
        </p:spPr>
        <p:txBody>
          <a:bodyPr vert="horz" wrap="square" lIns="0" tIns="45720" rIns="91440" bIns="4572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Impacto nas reclamações/descumprimentos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Relação entre educador e licenciador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Currículo multietário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Alterações na filosofia/valores essenciais do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Apoio à qualidade necessário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9D377C-3CEB-E115-1BAD-3EDE4D773BBC}"/>
              </a:ext>
            </a:extLst>
          </p:cNvPr>
          <p:cNvSpPr txBox="1"/>
          <p:nvPr/>
        </p:nvSpPr>
        <p:spPr>
          <a:xfrm>
            <a:off x="5204442" y="2886854"/>
            <a:ext cx="2013224" cy="30581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Processo de expansão de 10 para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Ajustes operacionais necessários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Considerações sobre seguros e responsabilidade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Impacto nas necessidades de espaço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Alterações nos custos, receitas e orçamentos do programa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E083F-8F78-FD7E-DA5F-FF79A0A3B547}"/>
              </a:ext>
            </a:extLst>
          </p:cNvPr>
          <p:cNvSpPr txBox="1"/>
          <p:nvPr/>
        </p:nvSpPr>
        <p:spPr>
          <a:xfrm>
            <a:off x="7669875" y="2971846"/>
            <a:ext cx="1733650" cy="266507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Continuidade do cuidado entre irmãos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Demanda da comunidade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Mudanças sazonais no cuidado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480DD-278B-9BAD-6AE7-4DF1D35F4908}"/>
              </a:ext>
            </a:extLst>
          </p:cNvPr>
          <p:cNvSpPr txBox="1"/>
          <p:nvPr/>
        </p:nvSpPr>
        <p:spPr>
          <a:xfrm>
            <a:off x="9798337" y="2977387"/>
            <a:ext cx="1771393" cy="1388446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Impacto da carga de trabalho dos licenciadores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noProof="0" dirty="0"/>
              <a:t>Melhorias necessários no LEAD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EEDE81-3FAE-FD3A-E4EE-948495A1260E}"/>
              </a:ext>
            </a:extLst>
          </p:cNvPr>
          <p:cNvSpPr/>
          <p:nvPr/>
        </p:nvSpPr>
        <p:spPr>
          <a:xfrm>
            <a:off x="723900" y="2311400"/>
            <a:ext cx="1838476" cy="408720"/>
          </a:xfrm>
          <a:prstGeom prst="rect">
            <a:avLst/>
          </a:prstGeom>
          <a:solidFill>
            <a:srgbClr val="B50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A2FCC6-0DF3-3F94-4EC5-14E566C4A6DD}"/>
              </a:ext>
            </a:extLst>
          </p:cNvPr>
          <p:cNvSpPr txBox="1"/>
          <p:nvPr/>
        </p:nvSpPr>
        <p:spPr>
          <a:xfrm>
            <a:off x="498568" y="2243667"/>
            <a:ext cx="2289139" cy="4764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Dimensionamento de pessoal, agrupamentos e proporções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4745435-C439-720A-E432-888E41BF8ADF}"/>
              </a:ext>
            </a:extLst>
          </p:cNvPr>
          <p:cNvSpPr/>
          <p:nvPr/>
        </p:nvSpPr>
        <p:spPr>
          <a:xfrm>
            <a:off x="3005667" y="2311400"/>
            <a:ext cx="1826169" cy="476453"/>
          </a:xfrm>
          <a:prstGeom prst="rect">
            <a:avLst/>
          </a:prstGeom>
          <a:solidFill>
            <a:srgbClr val="93B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04147C-F507-85F7-405A-68498CA8960D}"/>
              </a:ext>
            </a:extLst>
          </p:cNvPr>
          <p:cNvSpPr txBox="1"/>
          <p:nvPr/>
        </p:nvSpPr>
        <p:spPr>
          <a:xfrm>
            <a:off x="2787707" y="2243667"/>
            <a:ext cx="2114493" cy="517174"/>
          </a:xfrm>
          <a:prstGeom prst="rect">
            <a:avLst/>
          </a:prstGeom>
        </p:spPr>
        <p:txBody>
          <a:bodyPr vert="horz" wrap="square" lIns="0" tIns="45720" rIns="91440" bIns="45720" rtlCol="0">
            <a:normAutofit lnSpcReduction="10000"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Qualidade, Saúde e Segurança do Programa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C9EA240-EE38-FF17-1F77-EB591C2F7743}"/>
              </a:ext>
            </a:extLst>
          </p:cNvPr>
          <p:cNvSpPr/>
          <p:nvPr/>
        </p:nvSpPr>
        <p:spPr>
          <a:xfrm>
            <a:off x="5223933" y="2311400"/>
            <a:ext cx="1921725" cy="449441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7F16BE-CBD4-4D7C-F43F-55B2BC4DCA04}"/>
              </a:ext>
            </a:extLst>
          </p:cNvPr>
          <p:cNvSpPr txBox="1"/>
          <p:nvPr/>
        </p:nvSpPr>
        <p:spPr>
          <a:xfrm>
            <a:off x="5130800" y="2243667"/>
            <a:ext cx="1921725" cy="44944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Operações, Práticas Comerciais e Espaço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63B23B2-A030-3050-35EF-377C805F21C3}"/>
              </a:ext>
            </a:extLst>
          </p:cNvPr>
          <p:cNvSpPr/>
          <p:nvPr/>
        </p:nvSpPr>
        <p:spPr>
          <a:xfrm>
            <a:off x="7282968" y="2311400"/>
            <a:ext cx="2120557" cy="476453"/>
          </a:xfrm>
          <a:prstGeom prst="rect">
            <a:avLst/>
          </a:prstGeom>
          <a:solidFill>
            <a:srgbClr val="743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067276-1F98-E1A1-9C6B-C362E579D3D6}"/>
              </a:ext>
            </a:extLst>
          </p:cNvPr>
          <p:cNvSpPr txBox="1"/>
          <p:nvPr/>
        </p:nvSpPr>
        <p:spPr>
          <a:xfrm>
            <a:off x="7484533" y="2243667"/>
            <a:ext cx="1845734" cy="36008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Impacto na Família e na Comunidade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3AC5C85-7518-903C-1C3B-37BC2E993A4B}"/>
              </a:ext>
            </a:extLst>
          </p:cNvPr>
          <p:cNvSpPr/>
          <p:nvPr/>
        </p:nvSpPr>
        <p:spPr>
          <a:xfrm>
            <a:off x="10024533" y="2311400"/>
            <a:ext cx="1443567" cy="449441"/>
          </a:xfrm>
          <a:prstGeom prst="rect">
            <a:avLst/>
          </a:prstGeom>
          <a:solidFill>
            <a:srgbClr val="DC9F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2104AB-469D-B945-B808-E6A56B9D2FA3}"/>
              </a:ext>
            </a:extLst>
          </p:cNvPr>
          <p:cNvSpPr txBox="1"/>
          <p:nvPr/>
        </p:nvSpPr>
        <p:spPr>
          <a:xfrm>
            <a:off x="9861837" y="2222328"/>
            <a:ext cx="1606263" cy="40275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Impactos do Processo EEC</a:t>
            </a:r>
          </a:p>
        </p:txBody>
      </p:sp>
    </p:spTree>
    <p:extLst>
      <p:ext uri="{BB962C8B-B14F-4D97-AF65-F5344CB8AC3E}">
        <p14:creationId xmlns:p14="http://schemas.microsoft.com/office/powerpoint/2010/main" val="141375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8693-FCFA-21B2-75BB-AC73EDF8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Linha do tempo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D559D-662C-F65E-829A-B8672BBA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pt-BR" noProof="0" smtClean="0"/>
              <a:t>9</a:t>
            </a:fld>
            <a:endParaRPr lang="pt-BR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191C3-1062-A620-9B07-84A783E3E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pt-BR" noProof="0" dirty="0"/>
              <a:t>Próximos passos propostos para o projeto-piloto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DF748E-BFA3-72CC-07FB-0CC10FF3593E}"/>
              </a:ext>
            </a:extLst>
          </p:cNvPr>
          <p:cNvCxnSpPr>
            <a:cxnSpLocks/>
          </p:cNvCxnSpPr>
          <p:nvPr/>
        </p:nvCxnSpPr>
        <p:spPr>
          <a:xfrm>
            <a:off x="887417" y="2837821"/>
            <a:ext cx="10911736" cy="0"/>
          </a:xfrm>
          <a:prstGeom prst="line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8E7808-F4A5-8873-14EB-94D38AC70CB4}"/>
              </a:ext>
            </a:extLst>
          </p:cNvPr>
          <p:cNvSpPr/>
          <p:nvPr/>
        </p:nvSpPr>
        <p:spPr>
          <a:xfrm>
            <a:off x="2026554" y="2716659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7DC4A5-4409-1118-F90E-7DEB92D930DF}"/>
              </a:ext>
            </a:extLst>
          </p:cNvPr>
          <p:cNvSpPr/>
          <p:nvPr/>
        </p:nvSpPr>
        <p:spPr>
          <a:xfrm>
            <a:off x="4739556" y="2716659"/>
            <a:ext cx="266545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C77D6-3C7D-962D-37A2-DBD86DFAA7E1}"/>
              </a:ext>
            </a:extLst>
          </p:cNvPr>
          <p:cNvCxnSpPr>
            <a:cxnSpLocks/>
          </p:cNvCxnSpPr>
          <p:nvPr/>
        </p:nvCxnSpPr>
        <p:spPr>
          <a:xfrm>
            <a:off x="2150379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050ED584-DD22-1DA5-E5DA-20895A842C28}"/>
              </a:ext>
            </a:extLst>
          </p:cNvPr>
          <p:cNvSpPr txBox="1"/>
          <p:nvPr/>
        </p:nvSpPr>
        <p:spPr>
          <a:xfrm>
            <a:off x="1034950" y="3267549"/>
            <a:ext cx="2380760" cy="266100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1600" b="1" noProof="0" dirty="0">
                <a:solidFill>
                  <a:prstClr val="black"/>
                </a:solidFill>
                <a:ea typeface="Roboto"/>
                <a:cs typeface="Roboto"/>
                <a:sym typeface="Roboto"/>
              </a:rPr>
              <a:t>Desenho do Projeto –Piloto</a:t>
            </a:r>
          </a:p>
          <a:p>
            <a:pPr lvl="0" algn="ctr"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lvl="0" algn="ctr">
              <a:defRPr/>
            </a:pPr>
            <a:r>
              <a:rPr lang="pt-BR" sz="1600" noProof="0" dirty="0">
                <a:solidFill>
                  <a:prstClr val="black"/>
                </a:solidFill>
                <a:ea typeface="Roboto"/>
                <a:cs typeface="Roboto"/>
                <a:sym typeface="Roboto"/>
              </a:rPr>
              <a:t>Interação com a equipe de licenciamento, o FCC Systems e os educadores FCC para criar o escopo e os critérios de elegibilidade do projeto-piloto.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01E4A63-FE1C-DA71-E845-F9781D2F0F2C}"/>
              </a:ext>
            </a:extLst>
          </p:cNvPr>
          <p:cNvSpPr txBox="1"/>
          <p:nvPr/>
        </p:nvSpPr>
        <p:spPr>
          <a:xfrm>
            <a:off x="1078196" y="2049119"/>
            <a:ext cx="219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Inverno/ </a:t>
            </a:r>
            <a:r>
              <a:rPr lang="pt-BR" b="1" noProof="0" dirty="0">
                <a:solidFill>
                  <a:srgbClr val="27377C"/>
                </a:solidFill>
                <a:latin typeface="Montserrat" panose="00000500000000000000" pitchFamily="2" charset="0"/>
              </a:rPr>
              <a:t>Primavera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51BD76-778B-6423-95BB-B93A8C50C4C9}"/>
              </a:ext>
            </a:extLst>
          </p:cNvPr>
          <p:cNvCxnSpPr>
            <a:cxnSpLocks/>
          </p:cNvCxnSpPr>
          <p:nvPr/>
        </p:nvCxnSpPr>
        <p:spPr>
          <a:xfrm>
            <a:off x="4872829" y="2822705"/>
            <a:ext cx="0" cy="58689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34450EED-80D2-5FA5-817C-A299AF0DA170}"/>
              </a:ext>
            </a:extLst>
          </p:cNvPr>
          <p:cNvSpPr txBox="1"/>
          <p:nvPr/>
        </p:nvSpPr>
        <p:spPr>
          <a:xfrm>
            <a:off x="9385140" y="2053223"/>
            <a:ext cx="179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agosto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D20788-45F1-0624-DBC1-3D71DD36F294}"/>
              </a:ext>
            </a:extLst>
          </p:cNvPr>
          <p:cNvCxnSpPr>
            <a:cxnSpLocks/>
          </p:cNvCxnSpPr>
          <p:nvPr/>
        </p:nvCxnSpPr>
        <p:spPr>
          <a:xfrm>
            <a:off x="7488036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30">
            <a:extLst>
              <a:ext uri="{FF2B5EF4-FFF2-40B4-BE49-F238E27FC236}">
                <a16:creationId xmlns:a16="http://schemas.microsoft.com/office/drawing/2014/main" id="{C871C63D-0915-791F-5A7B-6D344E6EAE24}"/>
              </a:ext>
            </a:extLst>
          </p:cNvPr>
          <p:cNvSpPr txBox="1"/>
          <p:nvPr/>
        </p:nvSpPr>
        <p:spPr>
          <a:xfrm>
            <a:off x="3730585" y="3409595"/>
            <a:ext cx="2380760" cy="229845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noProof="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Processo de Solicitação é Aberto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t-BR" sz="1600" noProof="0" dirty="0">
                <a:solidFill>
                  <a:prstClr val="black"/>
                </a:solidFill>
                <a:ea typeface="Calibri"/>
                <a:cs typeface="Calibri"/>
              </a:rPr>
              <a:t>Programas qualificados pelo FCC estão convidados a submeter solicitação. As solicitações ficarão abertas por um mês.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54EE56-CF93-B84B-7289-026DFE45796C}"/>
              </a:ext>
            </a:extLst>
          </p:cNvPr>
          <p:cNvSpPr/>
          <p:nvPr/>
        </p:nvSpPr>
        <p:spPr>
          <a:xfrm>
            <a:off x="7364211" y="2701543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6285F-1272-90DE-08B9-0B7694D577FA}"/>
              </a:ext>
            </a:extLst>
          </p:cNvPr>
          <p:cNvSpPr txBox="1"/>
          <p:nvPr/>
        </p:nvSpPr>
        <p:spPr>
          <a:xfrm>
            <a:off x="4100208" y="2053223"/>
            <a:ext cx="154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junho 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39A9FD77-AD78-E307-0D3D-ED4565BD47C2}"/>
              </a:ext>
            </a:extLst>
          </p:cNvPr>
          <p:cNvSpPr txBox="1"/>
          <p:nvPr/>
        </p:nvSpPr>
        <p:spPr>
          <a:xfrm>
            <a:off x="6414955" y="3409596"/>
            <a:ext cx="2380760" cy="2298456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Conferência das Solicitações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t-BR" sz="1600" noProof="0" dirty="0">
                <a:solidFill>
                  <a:prstClr val="black"/>
                </a:solidFill>
              </a:rPr>
              <a:t>A equipe do EEC analisará todas as solicitações, buscando uma variedade de programas em todas as regiões.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EB136FC-2191-31DB-428D-6E4D633C1F43}"/>
              </a:ext>
            </a:extLst>
          </p:cNvPr>
          <p:cNvSpPr txBox="1"/>
          <p:nvPr/>
        </p:nvSpPr>
        <p:spPr>
          <a:xfrm>
            <a:off x="6715416" y="2009661"/>
            <a:ext cx="154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julho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ABD18039-9DB3-AD56-D1C1-F36BCF60F065}"/>
              </a:ext>
            </a:extLst>
          </p:cNvPr>
          <p:cNvSpPr txBox="1"/>
          <p:nvPr/>
        </p:nvSpPr>
        <p:spPr>
          <a:xfrm>
            <a:off x="9093952" y="3409594"/>
            <a:ext cx="2380760" cy="229845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1200"/>
              </a:spcAft>
              <a:defRPr/>
            </a:pPr>
            <a:r>
              <a:rPr lang="pt-BR" sz="1600" b="1" noProof="0" dirty="0">
                <a:solidFill>
                  <a:prstClr val="black"/>
                </a:solidFill>
              </a:rPr>
              <a:t>O Piloto Começa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t-BR" sz="1600" noProof="0" dirty="0">
                <a:solidFill>
                  <a:prstClr val="black"/>
                </a:solidFill>
              </a:rPr>
              <a:t>Ao longo de todo o processo, a equipe do EEC trabalhará com os participantes do projeto-piloto para coletar dados e obter feedback.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9B22BC0-A11D-BA50-0AE2-F6150B91A39F}"/>
              </a:ext>
            </a:extLst>
          </p:cNvPr>
          <p:cNvSpPr/>
          <p:nvPr/>
        </p:nvSpPr>
        <p:spPr>
          <a:xfrm>
            <a:off x="3387818" y="2656208"/>
            <a:ext cx="361948" cy="332994"/>
          </a:xfrm>
          <a:prstGeom prst="star5">
            <a:avLst>
              <a:gd name="adj" fmla="val 29447"/>
              <a:gd name="hf" fmla="val 105146"/>
              <a:gd name="vf" fmla="val 11055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4107A5-D333-9A5A-B9B4-E760764BFD3C}"/>
              </a:ext>
            </a:extLst>
          </p:cNvPr>
          <p:cNvCxnSpPr>
            <a:cxnSpLocks/>
          </p:cNvCxnSpPr>
          <p:nvPr/>
        </p:nvCxnSpPr>
        <p:spPr>
          <a:xfrm>
            <a:off x="10259361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AE98CDDA-5A5A-DE2B-B8D1-7BCED50FE27B}"/>
              </a:ext>
            </a:extLst>
          </p:cNvPr>
          <p:cNvSpPr/>
          <p:nvPr/>
        </p:nvSpPr>
        <p:spPr>
          <a:xfrm>
            <a:off x="10135536" y="2701543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8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EC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7377C"/>
      </a:accent1>
      <a:accent2>
        <a:srgbClr val="B5121B"/>
      </a:accent2>
      <a:accent3>
        <a:srgbClr val="65A647"/>
      </a:accent3>
      <a:accent4>
        <a:srgbClr val="E4A637"/>
      </a:accent4>
      <a:accent5>
        <a:srgbClr val="5C71CC"/>
      </a:accent5>
      <a:accent6>
        <a:srgbClr val="4B7C35"/>
      </a:accent6>
      <a:hlink>
        <a:srgbClr val="467886"/>
      </a:hlink>
      <a:folHlink>
        <a:srgbClr val="A6C9EB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45720" rIns="91440" bIns="45720" rtlCol="0">
        <a:normAutofit fontScale="925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dadd96-bb02-43ff-b721-c5b7f234f31a">
      <Terms xmlns="http://schemas.microsoft.com/office/infopath/2007/PartnerControls"/>
    </lcf76f155ced4ddcb4097134ff3c332f>
    <TaxCatchAll xmlns="baeaa786-ebd5-4f52-8cee-8fa081d737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D5CA54D086040AD9588318807D12A" ma:contentTypeVersion="17" ma:contentTypeDescription="Create a new document." ma:contentTypeScope="" ma:versionID="ba8bab5871d9739d6bccbf74c08188ba">
  <xsd:schema xmlns:xsd="http://www.w3.org/2001/XMLSchema" xmlns:xs="http://www.w3.org/2001/XMLSchema" xmlns:p="http://schemas.microsoft.com/office/2006/metadata/properties" xmlns:ns2="f0dadd96-bb02-43ff-b721-c5b7f234f31a" xmlns:ns3="baeaa786-ebd5-4f52-8cee-8fa081d737a1" targetNamespace="http://schemas.microsoft.com/office/2006/metadata/properties" ma:root="true" ma:fieldsID="c653cc88eb2702338df69ef1c8a762ee" ns2:_="" ns3:_="">
    <xsd:import namespace="f0dadd96-bb02-43ff-b721-c5b7f234f31a"/>
    <xsd:import namespace="baeaa786-ebd5-4f52-8cee-8fa081d73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add96-bb02-43ff-b721-c5b7f234f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aa786-ebd5-4f52-8cee-8fa081d73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c8390a-f1c3-40b7-b7b1-bd6814995954}" ma:internalName="TaxCatchAll" ma:showField="CatchAllData" ma:web="baeaa786-ebd5-4f52-8cee-8fa081d73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6649BA-0745-4B04-A3A4-B4264E875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6EF895-8E0D-41BA-80BC-B4F76F75705E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aeaa786-ebd5-4f52-8cee-8fa081d737a1"/>
    <ds:schemaRef ds:uri="f0dadd96-bb02-43ff-b721-c5b7f234f3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A75CC3D-424A-4D26-8F3D-93EF9A2A7CE4}">
  <ds:schemaRefs>
    <ds:schemaRef ds:uri="baeaa786-ebd5-4f52-8cee-8fa081d737a1"/>
    <ds:schemaRef ds:uri="f0dadd96-bb02-43ff-b721-c5b7f234f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1142</Words>
  <Application>Microsoft Office PowerPoint</Application>
  <PresentationFormat>Widescreen</PresentationFormat>
  <Paragraphs>143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Montserrat</vt:lpstr>
      <vt:lpstr>Montserrat SemiBold</vt:lpstr>
      <vt:lpstr>Roboto</vt:lpstr>
      <vt:lpstr>Office Theme</vt:lpstr>
      <vt:lpstr>Apresentação do PowerPoint</vt:lpstr>
      <vt:lpstr>Histórico Legislativo</vt:lpstr>
      <vt:lpstr>Projeto-Piloto de Ampliação da Capacidade de Cuidado Infantil Familiar</vt:lpstr>
      <vt:lpstr>Feedback do Design do Projeto-Piloto</vt:lpstr>
      <vt:lpstr>Elegibilidade para Piloto</vt:lpstr>
      <vt:lpstr>Requisitos de Participação no Projeto- Piloto</vt:lpstr>
      <vt:lpstr>Critérios de Seleção do Projeto-Piloto</vt:lpstr>
      <vt:lpstr>Aprendendo com o Projeto-Piloto</vt:lpstr>
      <vt:lpstr>Linha do tempo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Le, Kim (EEC)</dc:creator>
  <cp:lastModifiedBy>Helio Magri Filho</cp:lastModifiedBy>
  <cp:revision>22</cp:revision>
  <cp:lastPrinted>2026-05-11T17:06:35Z</cp:lastPrinted>
  <dcterms:created xsi:type="dcterms:W3CDTF">2025-02-07T20:54:22Z</dcterms:created>
  <dcterms:modified xsi:type="dcterms:W3CDTF">2026-05-21T23:05:36Z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0x010100405D5CA54D086040AD9588318807D12A</vt:lpwstr>
  </property>
  <property fmtid="{D5CDD505-2E9C-101B-9397-08002B2CF9AE}" pid="3" name="MediaServiceImageTags">
    <vt:lpwstr/>
  </property>
</Properties>
</file>