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147483559" r:id="rId5"/>
    <p:sldId id="2147483630" r:id="rId6"/>
    <p:sldId id="2147483641" r:id="rId7"/>
    <p:sldId id="2147483642" r:id="rId8"/>
    <p:sldId id="2147483631" r:id="rId9"/>
    <p:sldId id="2147483562" r:id="rId10"/>
    <p:sldId id="2147483563" r:id="rId11"/>
    <p:sldId id="2147483632" r:id="rId12"/>
    <p:sldId id="2147483643" r:id="rId13"/>
  </p:sldIdLst>
  <p:sldSz cx="12192000" cy="6858000"/>
  <p:notesSz cx="7010400" cy="92964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CC Pilot" id="{6657B068-C5A9-4D02-8D16-AD79A85C4104}">
          <p14:sldIdLst>
            <p14:sldId id="2147483559"/>
            <p14:sldId id="2147483630"/>
            <p14:sldId id="2147483641"/>
            <p14:sldId id="2147483642"/>
            <p14:sldId id="2147483631"/>
            <p14:sldId id="2147483562"/>
            <p14:sldId id="2147483563"/>
            <p14:sldId id="2147483632"/>
            <p14:sldId id="2147483643"/>
          </p14:sldIdLst>
        </p14:section>
      </p14:sectionLst>
    </p:ext>
    <p:ext uri="{EFAFB233-063F-42B5-8137-9DF3F51BA10A}">
      <p15:sldGuideLst xmlns:p15="http://schemas.microsoft.com/office/powerpoint/2012/main">
        <p15:guide id="1" orient="horz" pos="316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B9101-BBD0-D6C5-2548-D35C70A6C168}" name="Foley, Jacquelyne E. (EEC)" initials="F(" userId="S::jacquelyne.e.foley@mass.gov::50e5947b-eb5f-48a7-afc4-9788e1e5ed54" providerId="AD"/>
  <p188:author id="{319F100B-1A75-DF8C-7B10-3761CB8BA473}" name="Habchy, Susan E. (EEC)" initials="H(" userId="S::susan.e.habchy@mass.gov::52c7505e-d6a3-459c-b71b-0a5c1a3365d6" providerId="AD"/>
  <p188:author id="{6728350D-C7B9-B1DE-A2BB-BBFD70858FE9}" name="Ward, Paul (EEC)" initials="WP" userId="S::paul.ward2@mass.gov::f445c8f2-f3cc-403d-8258-086811ca860b" providerId="AD"/>
  <p188:author id="{11EB8B15-86BD-0882-1E29-54E983FDEE3C}" name="Kershaw, Amy (EEC)" initials="AK" userId="S::amy.kershaw2@mass.gov::863cd089-ee56-4616-807b-bb84c497e830" providerId="AD"/>
  <p188:author id="{907E611A-2B6C-E886-231E-E97DC5C41921}" name="Craft, Erin (EEC)" initials="" userId="S::Erin.Craft@mass.gov::cb9d8f10-e989-462a-b8f2-b9fd740d0069" providerId="AD"/>
  <p188:author id="{5B32952A-0F2A-3B03-2A5D-FC8DEC479A82}" name="Nicolas, Tyreese (EEC)" initials="TN" userId="S::tyreese.nicolas3@mass.gov::42b873ba-b1ad-4939-b485-f51db23d44b3" providerId="AD"/>
  <p188:author id="{C3925739-8A81-EE14-E4AC-2636A62685CE}" name="Soiles, Eugenia (EEC)" initials="SE" userId="S::eugenia.soiles@mass.gov::42e1d30c-a1bc-4ac8-b756-fbed5dcc8b88" providerId="AD"/>
  <p188:author id="{91CC7A49-4A9D-719A-40BC-4C6AAC1F3116}" name="Saulnier, Michelle E. (EEC)" initials="MS" userId="S::michelle.e.saulnier@mass.gov::0fe6b09d-187d-48a8-a732-77d985f40ed9" providerId="AD"/>
  <p188:author id="{1C8E2280-F1C3-38C8-7990-C3390CE1CBFC}" name="Koelle, Addison (EEC)" initials="KA" userId="S::addison.koelle@mass.gov::6ea80ade-bdbf-47c7-acfe-9af8f75a3cfe" providerId="AD"/>
  <p188:author id="{A8B84386-3F7B-ADBC-D1A5-37D368BA2221}" name="Leiter, Stephanie (EOE)" initials="SL" userId="S::Stephanie.Leiter@mass.gov::05253967-9844-48d4-8a72-680f05b3c52d" providerId="AD"/>
  <p188:author id="{099C4D94-A608-4D2B-5E60-B29101AEDB54}" name="White, Ashley A. (EEC)" initials="" userId="S::ashley.a.white@mass.gov::3e40b92e-6c29-4f84-b65a-be4578af8765" providerId="AD"/>
  <p188:author id="{859D7996-1F3D-242A-CC46-A17A72893143}" name="Conner-Simons, Emily (EEC)" initials="CE" userId="S::emily.conner-simons@mass.gov::4684ff0c-c2c9-49cf-8406-c1c722a3177b" providerId="AD"/>
  <p188:author id="{93D533A3-BD63-0C7A-8387-5726F96B0DEA}" name="Checkoway, Amy (EEC)" initials="CA" userId="S::amy.checkoway@mass.gov::705991ab-b9c1-44f2-bfb6-4d1b22ebe416" providerId="AD"/>
  <p188:author id="{0DD190AB-F4B1-2B26-ECF9-B4FA213F1431}" name="Lantin, Christel R. (EEC)" initials="CL" userId="S::christel.r.lantin2@mass.gov::19e3b5ce-c1cd-4569-8145-ab880cbdd78c" providerId="AD"/>
  <p188:author id="{18E2FCCC-0CD6-E54A-BD7F-BC730113EDAC}" name="Hansson, Eric (EEC)" initials="EH" userId="S::Eric.Hansson3@mass.gov::ac40cc67-5ea7-422d-8b64-499b59c5a0e2" providerId="AD"/>
  <p188:author id="{CA3F0FD2-F793-7B08-2AAA-0C0A15D797D5}" name="Rucker, Joseph (EEC)" initials="JR" userId="S::Joseph.Rucker2@mass.gov::0f59fb5e-02f6-46cd-a3d2-267cfc85349f" providerId="AD"/>
  <p188:author id="{4A0242DB-239E-A056-60F4-605EA397CE38}" name="Conner-Simons, Emily (EEC)" initials="EC" userId="S::Emily.Conner-Simons@mass.gov::4684ff0c-c2c9-49cf-8406-c1c722a3177b" providerId="AD"/>
  <p188:author id="{82A6C3DF-953F-812E-1942-74F419FFE9E6}" name="Szydlik, Terry (EEC)" initials="" userId="S::terry.szydlik@mass.gov::f9db7251-cfa4-4f51-9f48-f9bd51137875" providerId="AD"/>
  <p188:author id="{2106CCFC-6F08-3A77-869D-EA7500D77A28}" name="Power, Chris (EEC)" initials="CP" userId="S::chris.power@mass.gov::7355e77b-c52c-4307-b1d1-ece46b2ca1c7" providerId="AD"/>
  <p188:author id="{664088FE-E026-2DF2-9B7B-E518476547E5}" name="Morin, Erica (EEC)" initials="ME" userId="S::erica.morin2@mass.gov::c081c56c-749f-458d-b11a-062a8f07d6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21B"/>
    <a:srgbClr val="28377D"/>
    <a:srgbClr val="E4A637"/>
    <a:srgbClr val="65A647"/>
    <a:srgbClr val="65A6AB"/>
    <a:srgbClr val="FFA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90D83-E3A7-4E28-7B98-42D3027F0F82}" v="11" dt="2026-05-18T13:10:41.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07" autoAdjust="0"/>
    <p:restoredTop sz="94660"/>
  </p:normalViewPr>
  <p:slideViewPr>
    <p:cSldViewPr snapToGrid="0">
      <p:cViewPr>
        <p:scale>
          <a:sx n="90" d="100"/>
          <a:sy n="90" d="100"/>
        </p:scale>
        <p:origin x="366" y="-372"/>
      </p:cViewPr>
      <p:guideLst>
        <p:guide orient="horz" pos="316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40A234-A550-21EC-CB56-84AB810FDEB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8181FB7-0A89-5563-B3A7-25E0A287B59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1F0EAC4-A31C-4A27-B384-8546C205C8F6}" type="datetimeFigureOut">
              <a:rPr lang="en-US" smtClean="0"/>
              <a:t>5/26/2026</a:t>
            </a:fld>
            <a:endParaRPr lang="en-US"/>
          </a:p>
        </p:txBody>
      </p:sp>
      <p:sp>
        <p:nvSpPr>
          <p:cNvPr id="4" name="Footer Placeholder 3">
            <a:extLst>
              <a:ext uri="{FF2B5EF4-FFF2-40B4-BE49-F238E27FC236}">
                <a16:creationId xmlns:a16="http://schemas.microsoft.com/office/drawing/2014/main" id="{961E46EE-27BF-E4D4-3B45-1E52CA2070A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D6DF37-DC17-A023-5B2A-FCE29A86EC8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04B0E23-6E6E-4444-BF79-7DBCD9FEC256}" type="slidenum">
              <a:rPr lang="en-US" smtClean="0"/>
              <a:t>‹Nº›</a:t>
            </a:fld>
            <a:endParaRPr lang="en-US"/>
          </a:p>
        </p:txBody>
      </p:sp>
    </p:spTree>
    <p:extLst>
      <p:ext uri="{BB962C8B-B14F-4D97-AF65-F5344CB8AC3E}">
        <p14:creationId xmlns:p14="http://schemas.microsoft.com/office/powerpoint/2010/main" val="4025322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44F956-D1E3-43E4-A7FD-A63AC3A86F0F}" type="datetimeFigureOut">
              <a:rPr lang="en-US" smtClean="0"/>
              <a:t>5/26/2026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2FE9EE-1ECF-4A6E-96C7-66C41E00FE8B}" type="slidenum">
              <a:rPr lang="en-US" smtClean="0"/>
              <a:t>‹Nº›</a:t>
            </a:fld>
            <a:endParaRPr lang="en-US"/>
          </a:p>
        </p:txBody>
      </p:sp>
    </p:spTree>
    <p:extLst>
      <p:ext uri="{BB962C8B-B14F-4D97-AF65-F5344CB8AC3E}">
        <p14:creationId xmlns:p14="http://schemas.microsoft.com/office/powerpoint/2010/main" val="5943822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A2FE9EE-1ECF-4A6E-96C7-66C41E00FE8B}" type="slidenum">
              <a:rPr lang="en-US" smtClean="0"/>
              <a:t>1</a:t>
            </a:fld>
            <a:endParaRPr lang="en-US"/>
          </a:p>
        </p:txBody>
      </p:sp>
    </p:spTree>
    <p:extLst>
      <p:ext uri="{BB962C8B-B14F-4D97-AF65-F5344CB8AC3E}">
        <p14:creationId xmlns:p14="http://schemas.microsoft.com/office/powerpoint/2010/main" val="419595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2FE9EE-1ECF-4A6E-96C7-66C41E00FE8B}" type="slidenum">
              <a:rPr lang="en-US" smtClean="0"/>
              <a:t>4</a:t>
            </a:fld>
            <a:endParaRPr lang="en-US"/>
          </a:p>
        </p:txBody>
      </p:sp>
    </p:spTree>
    <p:extLst>
      <p:ext uri="{BB962C8B-B14F-4D97-AF65-F5344CB8AC3E}">
        <p14:creationId xmlns:p14="http://schemas.microsoft.com/office/powerpoint/2010/main" val="56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328D-9B8A-B82C-5DCB-9C5A50E0C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8C604-241F-CA0E-8C9A-5A5500816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EF0A9-B37B-7038-22BE-3EFE1A769CD1}"/>
              </a:ext>
            </a:extLst>
          </p:cNvPr>
          <p:cNvSpPr>
            <a:spLocks noGrp="1"/>
          </p:cNvSpPr>
          <p:nvPr>
            <p:ph type="body" idx="1"/>
          </p:nvPr>
        </p:nvSpPr>
        <p:spPr/>
        <p:txBody>
          <a:bodyPr/>
          <a:lstStyle/>
          <a:p>
            <a:endParaRPr lang="en-US">
              <a:ea typeface="Calibri"/>
              <a:cs typeface="Calibri"/>
            </a:endParaRPr>
          </a:p>
          <a:p>
            <a:r>
              <a:rPr lang="es">
                <a:ea typeface="Calibri"/>
                <a:cs typeface="Calibri"/>
              </a:rPr>
              <a:t>Irlanda</a:t>
            </a:r>
          </a:p>
        </p:txBody>
      </p:sp>
      <p:sp>
        <p:nvSpPr>
          <p:cNvPr id="4" name="Slide Number Placeholder 3">
            <a:extLst>
              <a:ext uri="{FF2B5EF4-FFF2-40B4-BE49-F238E27FC236}">
                <a16:creationId xmlns:a16="http://schemas.microsoft.com/office/drawing/2014/main" id="{20AAF051-0656-F089-FA18-4B918C352D64}"/>
              </a:ext>
            </a:extLst>
          </p:cNvPr>
          <p:cNvSpPr>
            <a:spLocks noGrp="1"/>
          </p:cNvSpPr>
          <p:nvPr>
            <p:ph type="sldNum" sz="quarter" idx="5"/>
          </p:nvPr>
        </p:nvSpPr>
        <p:spPr/>
        <p:txBody>
          <a:bodyPr/>
          <a:lstStyle/>
          <a:p>
            <a:fld id="{C18F3D35-CA9D-4DD2-A564-BECE85CB5AAC}" type="slidenum">
              <a:rPr lang="en-US" smtClean="0"/>
              <a:t>6</a:t>
            </a:fld>
            <a:endParaRPr lang="en-US"/>
          </a:p>
        </p:txBody>
      </p:sp>
    </p:spTree>
    <p:extLst>
      <p:ext uri="{BB962C8B-B14F-4D97-AF65-F5344CB8AC3E}">
        <p14:creationId xmlns:p14="http://schemas.microsoft.com/office/powerpoint/2010/main" val="154354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E80B6-60FF-E1DC-39F7-475AA70A4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C2FD6-8D87-BFF0-C430-76D11A70C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A5877-DD1A-4A7A-D046-66A38EF52422}"/>
              </a:ext>
            </a:extLst>
          </p:cNvPr>
          <p:cNvSpPr>
            <a:spLocks noGrp="1"/>
          </p:cNvSpPr>
          <p:nvPr>
            <p:ph type="body" idx="1"/>
          </p:nvPr>
        </p:nvSpPr>
        <p:spPr/>
        <p:txBody>
          <a:bodyPr/>
          <a:lstStyle/>
          <a:p>
            <a:r>
              <a:rPr lang="es">
                <a:ea typeface="Calibri"/>
                <a:cs typeface="Calibri"/>
              </a:rPr>
              <a:t>Irlanda</a:t>
            </a:r>
          </a:p>
        </p:txBody>
      </p:sp>
      <p:sp>
        <p:nvSpPr>
          <p:cNvPr id="4" name="Slide Number Placeholder 3">
            <a:extLst>
              <a:ext uri="{FF2B5EF4-FFF2-40B4-BE49-F238E27FC236}">
                <a16:creationId xmlns:a16="http://schemas.microsoft.com/office/drawing/2014/main" id="{44072E32-3C0F-8E78-3801-3EFAD140B551}"/>
              </a:ext>
            </a:extLst>
          </p:cNvPr>
          <p:cNvSpPr>
            <a:spLocks noGrp="1"/>
          </p:cNvSpPr>
          <p:nvPr>
            <p:ph type="sldNum" sz="quarter" idx="5"/>
          </p:nvPr>
        </p:nvSpPr>
        <p:spPr/>
        <p:txBody>
          <a:bodyPr/>
          <a:lstStyle/>
          <a:p>
            <a:fld id="{C18F3D35-CA9D-4DD2-A564-BECE85CB5AAC}" type="slidenum">
              <a:rPr lang="en-US" smtClean="0"/>
              <a:t>7</a:t>
            </a:fld>
            <a:endParaRPr lang="en-US"/>
          </a:p>
        </p:txBody>
      </p:sp>
    </p:spTree>
    <p:extLst>
      <p:ext uri="{BB962C8B-B14F-4D97-AF65-F5344CB8AC3E}">
        <p14:creationId xmlns:p14="http://schemas.microsoft.com/office/powerpoint/2010/main" val="1685593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4FB9C4-4B88-2596-2018-78B7AFBD3600}"/>
              </a:ext>
            </a:extLst>
          </p:cNvPr>
          <p:cNvSpPr>
            <a:spLocks noGrp="1"/>
          </p:cNvSpPr>
          <p:nvPr>
            <p:ph type="sldNum" sz="quarter" idx="12"/>
          </p:nvPr>
        </p:nvSpPr>
        <p:spPr>
          <a:xfrm>
            <a:off x="10984884" y="6401840"/>
            <a:ext cx="597515" cy="365125"/>
          </a:xfrm>
        </p:spPr>
        <p:txBody>
          <a:bodyPr rIns="0"/>
          <a:lstStyle/>
          <a:p>
            <a:fld id="{7408B8CA-226C-4571-9FEE-B704CFEBF665}" type="slidenum">
              <a:rPr lang="en-US" smtClean="0"/>
              <a:t>‹Nº›</a:t>
            </a:fld>
            <a:endParaRPr lang="en-US"/>
          </a:p>
        </p:txBody>
      </p:sp>
      <p:sp>
        <p:nvSpPr>
          <p:cNvPr id="7" name="Title 1">
            <a:extLst>
              <a:ext uri="{FF2B5EF4-FFF2-40B4-BE49-F238E27FC236}">
                <a16:creationId xmlns:a16="http://schemas.microsoft.com/office/drawing/2014/main" id="{9A2D0BED-4A2A-9EB9-BD2A-0C3B94FC03AB}"/>
              </a:ext>
            </a:extLst>
          </p:cNvPr>
          <p:cNvSpPr>
            <a:spLocks noGrp="1"/>
          </p:cNvSpPr>
          <p:nvPr>
            <p:ph type="ctrTitle" hasCustomPrompt="1"/>
          </p:nvPr>
        </p:nvSpPr>
        <p:spPr>
          <a:xfrm>
            <a:off x="723900" y="2734364"/>
            <a:ext cx="11130722" cy="1094340"/>
          </a:xfrm>
        </p:spPr>
        <p:txBody>
          <a:bodyPr lIns="0" anchor="b">
            <a:noAutofit/>
          </a:bodyPr>
          <a:lstStyle>
            <a:lvl1pPr algn="l">
              <a:defRPr sz="4400" b="1" i="0" baseline="0">
                <a:solidFill>
                  <a:srgbClr val="28377D"/>
                </a:solidFill>
                <a:latin typeface="Montserrat" pitchFamily="2" charset="0"/>
              </a:defRPr>
            </a:lvl1pPr>
          </a:lstStyle>
          <a:p>
            <a:r>
              <a:rPr lang="en-US"/>
              <a:t>Click to edit presentation title</a:t>
            </a:r>
          </a:p>
        </p:txBody>
      </p:sp>
      <p:sp>
        <p:nvSpPr>
          <p:cNvPr id="8" name="Subtitle 2">
            <a:extLst>
              <a:ext uri="{FF2B5EF4-FFF2-40B4-BE49-F238E27FC236}">
                <a16:creationId xmlns:a16="http://schemas.microsoft.com/office/drawing/2014/main" id="{4ABE83AF-D337-BB85-82D9-8D20AC80FDEB}"/>
              </a:ext>
            </a:extLst>
          </p:cNvPr>
          <p:cNvSpPr>
            <a:spLocks noGrp="1"/>
          </p:cNvSpPr>
          <p:nvPr>
            <p:ph type="subTitle" idx="1" hasCustomPrompt="1"/>
          </p:nvPr>
        </p:nvSpPr>
        <p:spPr>
          <a:xfrm>
            <a:off x="723900" y="3919329"/>
            <a:ext cx="8809384" cy="748205"/>
          </a:xfrm>
        </p:spPr>
        <p:txBody>
          <a:bodyPr lIns="0"/>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AND DATE</a:t>
            </a:r>
          </a:p>
        </p:txBody>
      </p:sp>
      <p:pic>
        <p:nvPicPr>
          <p:cNvPr id="10" name="Picture 9" descr="Logo&#10;&#10;Description automatically generated">
            <a:extLst>
              <a:ext uri="{FF2B5EF4-FFF2-40B4-BE49-F238E27FC236}">
                <a16:creationId xmlns:a16="http://schemas.microsoft.com/office/drawing/2014/main" id="{2EAB60F2-1D6C-3140-5BD7-5EE5FF71C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6017" y="348343"/>
            <a:ext cx="985644" cy="986043"/>
          </a:xfrm>
          <a:prstGeom prst="rect">
            <a:avLst/>
          </a:prstGeom>
        </p:spPr>
      </p:pic>
      <p:pic>
        <p:nvPicPr>
          <p:cNvPr id="11" name="Picture 10" descr="Text&#10;&#10;AI-generated content may be incorrect.">
            <a:extLst>
              <a:ext uri="{FF2B5EF4-FFF2-40B4-BE49-F238E27FC236}">
                <a16:creationId xmlns:a16="http://schemas.microsoft.com/office/drawing/2014/main" id="{5676E263-45E7-C3FD-9280-0CC1C4936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060" y="277281"/>
            <a:ext cx="4753716" cy="1057105"/>
          </a:xfrm>
          <a:prstGeom prst="rect">
            <a:avLst/>
          </a:prstGeom>
        </p:spPr>
      </p:pic>
      <p:sp>
        <p:nvSpPr>
          <p:cNvPr id="13" name="Rectangle 12">
            <a:extLst>
              <a:ext uri="{FF2B5EF4-FFF2-40B4-BE49-F238E27FC236}">
                <a16:creationId xmlns:a16="http://schemas.microsoft.com/office/drawing/2014/main" id="{4DCE6F1F-1560-FD49-E63C-42D58EFD8F72}"/>
              </a:ext>
            </a:extLst>
          </p:cNvPr>
          <p:cNvSpPr/>
          <p:nvPr userDrawn="1"/>
        </p:nvSpPr>
        <p:spPr>
          <a:xfrm>
            <a:off x="171452" y="0"/>
            <a:ext cx="171452" cy="6858000"/>
          </a:xfrm>
          <a:prstGeom prst="rect">
            <a:avLst/>
          </a:prstGeom>
          <a:solidFill>
            <a:srgbClr val="28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AFA225-00C8-81A0-1F40-84A4DC7861DE}"/>
              </a:ext>
            </a:extLst>
          </p:cNvPr>
          <p:cNvSpPr/>
          <p:nvPr userDrawn="1"/>
        </p:nvSpPr>
        <p:spPr>
          <a:xfrm>
            <a:off x="0" y="0"/>
            <a:ext cx="171452" cy="685800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35C9D0-DCFD-BA2E-74D0-111E93ED17C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309391"/>
      </p:ext>
    </p:extLst>
  </p:cSld>
  <p:clrMapOvr>
    <a:masterClrMapping/>
  </p:clrMapOvr>
  <p:extLst>
    <p:ext uri="{DCECCB84-F9BA-43D5-87BE-67443E8EF086}">
      <p15:sldGuideLst xmlns:p15="http://schemas.microsoft.com/office/powerpoint/2012/main">
        <p15:guide id="1" orient="horz" pos="768" userDrawn="1">
          <p15:clr>
            <a:srgbClr val="FBAE40"/>
          </p15:clr>
        </p15:guide>
        <p15:guide id="2" pos="384" userDrawn="1">
          <p15:clr>
            <a:srgbClr val="FBAE40"/>
          </p15:clr>
        </p15:guide>
        <p15:guide id="3" pos="7296" userDrawn="1">
          <p15:clr>
            <a:srgbClr val="FBAE40"/>
          </p15:clr>
        </p15:guide>
        <p15:guide id="4" orient="horz" pos="216" userDrawn="1">
          <p15:clr>
            <a:srgbClr val="FBAE40"/>
          </p15:clr>
        </p15:guide>
        <p15:guide id="5"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lvl1pPr>
              <a:defRPr>
                <a:solidFill>
                  <a:schemeClr val="tx1">
                    <a:lumMod val="85000"/>
                    <a:lumOff val="15000"/>
                  </a:schemeClr>
                </a:solidFill>
              </a:defRPr>
            </a:lvl1pPr>
          </a:lstStyle>
          <a:p>
            <a:fld id="{7408B8CA-226C-4571-9FEE-B704CFEBF665}" type="slidenum">
              <a:rPr lang="en-US" smtClean="0"/>
              <a:pPr/>
              <a:t>‹Nº›</a:t>
            </a:fld>
            <a:endParaRPr lang="en-US"/>
          </a:p>
        </p:txBody>
      </p:sp>
    </p:spTree>
    <p:extLst>
      <p:ext uri="{BB962C8B-B14F-4D97-AF65-F5344CB8AC3E}">
        <p14:creationId xmlns:p14="http://schemas.microsoft.com/office/powerpoint/2010/main" val="221009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a:xfrm>
            <a:off x="723900" y="167212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p>
            <a:fld id="{7408B8CA-226C-4571-9FEE-B704CFEBF665}" type="slidenum">
              <a:rPr lang="en-US" smtClean="0"/>
              <a:t>‹Nº›</a:t>
            </a:fld>
            <a:endParaRPr lang="en-US"/>
          </a:p>
        </p:txBody>
      </p:sp>
      <p:sp>
        <p:nvSpPr>
          <p:cNvPr id="9" name="Text Placeholder 8">
            <a:extLst>
              <a:ext uri="{FF2B5EF4-FFF2-40B4-BE49-F238E27FC236}">
                <a16:creationId xmlns:a16="http://schemas.microsoft.com/office/drawing/2014/main" id="{EB6D3578-3746-231D-D6A3-7B8054454BC4}"/>
              </a:ext>
            </a:extLst>
          </p:cNvPr>
          <p:cNvSpPr>
            <a:spLocks noGrp="1"/>
          </p:cNvSpPr>
          <p:nvPr>
            <p:ph type="body" sz="quarter" idx="13" hasCustomPrompt="1"/>
          </p:nvPr>
        </p:nvSpPr>
        <p:spPr>
          <a:xfrm>
            <a:off x="723900" y="1149937"/>
            <a:ext cx="4345992" cy="360081"/>
          </a:xfrm>
        </p:spPr>
        <p:txBody>
          <a:bodyPr>
            <a:normAutofit/>
          </a:bodyPr>
          <a:lstStyle>
            <a:lvl1pPr marL="0" indent="0">
              <a:buNone/>
              <a:defRPr sz="1800">
                <a:solidFill>
                  <a:schemeClr val="bg2">
                    <a:lumMod val="25000"/>
                  </a:schemeClr>
                </a:solidFill>
              </a:defRPr>
            </a:lvl1pPr>
          </a:lstStyle>
          <a:p>
            <a:pPr lvl="0"/>
            <a:r>
              <a:rPr lang="en-US"/>
              <a:t>CLICK TO ADD SUBTITLE</a:t>
            </a:r>
          </a:p>
        </p:txBody>
      </p:sp>
    </p:spTree>
    <p:extLst>
      <p:ext uri="{BB962C8B-B14F-4D97-AF65-F5344CB8AC3E}">
        <p14:creationId xmlns:p14="http://schemas.microsoft.com/office/powerpoint/2010/main" val="281359172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ong title that wra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hasCustomPrompt="1"/>
          </p:nvPr>
        </p:nvSpPr>
        <p:spPr>
          <a:xfrm>
            <a:off x="723900" y="620008"/>
            <a:ext cx="11208456" cy="817383"/>
          </a:xfrm>
        </p:spPr>
        <p:txBody>
          <a:bodyPr>
            <a:noAutofit/>
          </a:bodyPr>
          <a:lstStyle>
            <a:lvl1pPr>
              <a:defRPr sz="3600"/>
            </a:lvl1pPr>
          </a:lstStyle>
          <a:p>
            <a:r>
              <a:rPr lang="en-US"/>
              <a:t>Click to edit Master title style with a long title that wraps</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a:xfrm>
            <a:off x="723900" y="167212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p>
            <a:fld id="{7408B8CA-226C-4571-9FEE-B704CFEBF665}" type="slidenum">
              <a:rPr lang="en-US" smtClean="0"/>
              <a:t>‹Nº›</a:t>
            </a:fld>
            <a:endParaRPr lang="en-US"/>
          </a:p>
        </p:txBody>
      </p:sp>
    </p:spTree>
    <p:extLst>
      <p:ext uri="{BB962C8B-B14F-4D97-AF65-F5344CB8AC3E}">
        <p14:creationId xmlns:p14="http://schemas.microsoft.com/office/powerpoint/2010/main" val="928822127"/>
      </p:ext>
    </p:extLst>
  </p:cSld>
  <p:clrMapOvr>
    <a:masterClrMapping/>
  </p:clrMapOvr>
  <p:extLst>
    <p:ext uri="{DCECCB84-F9BA-43D5-87BE-67443E8EF086}">
      <p15:sldGuideLst xmlns:p15="http://schemas.microsoft.com/office/powerpoint/2012/main">
        <p15:guide id="1" pos="6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C02BF-1C84-BF4C-B7DB-91CCC0AEAAF2}"/>
              </a:ext>
            </a:extLst>
          </p:cNvPr>
          <p:cNvSpPr>
            <a:spLocks noGrp="1"/>
          </p:cNvSpPr>
          <p:nvPr>
            <p:ph type="body" idx="1"/>
          </p:nvPr>
        </p:nvSpPr>
        <p:spPr>
          <a:xfrm>
            <a:off x="723900" y="3285455"/>
            <a:ext cx="10515600" cy="2423195"/>
          </a:xfrm>
        </p:spPr>
        <p:txBody>
          <a:bodyPr>
            <a:normAutofit/>
          </a:bodyPr>
          <a:lstStyle>
            <a:lvl1pPr marL="0" indent="0">
              <a:buNone/>
              <a:defRPr sz="3800">
                <a:solidFill>
                  <a:schemeClr val="tx1">
                    <a:lumMod val="75000"/>
                    <a:lumOff val="25000"/>
                  </a:schemeClr>
                </a:solidFill>
                <a:latin typeface="Montserrat SemiBold"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F6CB8AA-1945-B119-E4E2-4EE50E52A1A6}"/>
              </a:ext>
            </a:extLst>
          </p:cNvPr>
          <p:cNvSpPr>
            <a:spLocks noGrp="1"/>
          </p:cNvSpPr>
          <p:nvPr>
            <p:ph type="sldNum" sz="quarter" idx="12"/>
          </p:nvPr>
        </p:nvSpPr>
        <p:spPr/>
        <p:txBody>
          <a:bodyPr/>
          <a:lstStyle/>
          <a:p>
            <a:fld id="{7408B8CA-226C-4571-9FEE-B704CFEBF665}" type="slidenum">
              <a:rPr lang="en-US" smtClean="0"/>
              <a:t>‹Nº›</a:t>
            </a:fld>
            <a:endParaRPr lang="en-US"/>
          </a:p>
        </p:txBody>
      </p:sp>
      <p:sp>
        <p:nvSpPr>
          <p:cNvPr id="9" name="Rectangle 8">
            <a:extLst>
              <a:ext uri="{FF2B5EF4-FFF2-40B4-BE49-F238E27FC236}">
                <a16:creationId xmlns:a16="http://schemas.microsoft.com/office/drawing/2014/main" id="{B9528A61-4D1C-3368-F935-B10877DFB53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BB2AF0-B092-EFF7-2118-A84A1CC48387}"/>
              </a:ext>
            </a:extLst>
          </p:cNvPr>
          <p:cNvSpPr txBox="1"/>
          <p:nvPr userDrawn="1"/>
        </p:nvSpPr>
        <p:spPr>
          <a:xfrm>
            <a:off x="723900" y="6448901"/>
            <a:ext cx="4133850"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a:t>
            </a:r>
          </a:p>
        </p:txBody>
      </p:sp>
      <p:sp>
        <p:nvSpPr>
          <p:cNvPr id="5" name="Text Placeholder 2">
            <a:extLst>
              <a:ext uri="{FF2B5EF4-FFF2-40B4-BE49-F238E27FC236}">
                <a16:creationId xmlns:a16="http://schemas.microsoft.com/office/drawing/2014/main" id="{642CE146-8008-C676-C100-AE50381CC039}"/>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MAY 13, 2026</a:t>
            </a:r>
          </a:p>
        </p:txBody>
      </p:sp>
      <p:pic>
        <p:nvPicPr>
          <p:cNvPr id="7" name="Picture 6" descr="Shape, rectangle&#10;&#10;AI-generated content may be incorrect.">
            <a:extLst>
              <a:ext uri="{FF2B5EF4-FFF2-40B4-BE49-F238E27FC236}">
                <a16:creationId xmlns:a16="http://schemas.microsoft.com/office/drawing/2014/main" id="{C7729BC2-71B1-B265-0D55-99C0BF28E1A6}"/>
              </a:ext>
            </a:extLst>
          </p:cNvPr>
          <p:cNvPicPr>
            <a:picLocks noChangeAspect="1"/>
          </p:cNvPicPr>
          <p:nvPr userDrawn="1"/>
        </p:nvPicPr>
        <p:blipFill>
          <a:blip r:embed="rId2">
            <a:extLst>
              <a:ext uri="{28A0092B-C50C-407E-A947-70E740481C1C}">
                <a14:useLocalDpi xmlns:a14="http://schemas.microsoft.com/office/drawing/2010/main" val="0"/>
              </a:ext>
            </a:extLst>
          </a:blip>
          <a:srcRect l="3614" b="13847"/>
          <a:stretch/>
        </p:blipFill>
        <p:spPr>
          <a:xfrm>
            <a:off x="-1" y="-1"/>
            <a:ext cx="12192000" cy="2852739"/>
          </a:xfrm>
          <a:prstGeom prst="rect">
            <a:avLst/>
          </a:prstGeom>
        </p:spPr>
      </p:pic>
    </p:spTree>
    <p:extLst>
      <p:ext uri="{BB962C8B-B14F-4D97-AF65-F5344CB8AC3E}">
        <p14:creationId xmlns:p14="http://schemas.microsoft.com/office/powerpoint/2010/main" val="13253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Main 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C02BF-1C84-BF4C-B7DB-91CCC0AEAAF2}"/>
              </a:ext>
            </a:extLst>
          </p:cNvPr>
          <p:cNvSpPr>
            <a:spLocks noGrp="1"/>
          </p:cNvSpPr>
          <p:nvPr>
            <p:ph type="body" idx="1"/>
          </p:nvPr>
        </p:nvSpPr>
        <p:spPr>
          <a:xfrm>
            <a:off x="723900" y="3285455"/>
            <a:ext cx="10515600" cy="2423195"/>
          </a:xfrm>
        </p:spPr>
        <p:txBody>
          <a:bodyPr>
            <a:normAutofit/>
          </a:bodyPr>
          <a:lstStyle>
            <a:lvl1pPr marL="0" indent="0">
              <a:buNone/>
              <a:defRPr sz="3800">
                <a:solidFill>
                  <a:schemeClr val="tx1">
                    <a:lumMod val="75000"/>
                    <a:lumOff val="25000"/>
                  </a:schemeClr>
                </a:solidFill>
                <a:latin typeface="Montserrat SemiBold"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F6CB8AA-1945-B119-E4E2-4EE50E52A1A6}"/>
              </a:ext>
            </a:extLst>
          </p:cNvPr>
          <p:cNvSpPr>
            <a:spLocks noGrp="1"/>
          </p:cNvSpPr>
          <p:nvPr>
            <p:ph type="sldNum" sz="quarter" idx="12"/>
          </p:nvPr>
        </p:nvSpPr>
        <p:spPr/>
        <p:txBody>
          <a:bodyPr/>
          <a:lstStyle/>
          <a:p>
            <a:fld id="{7408B8CA-226C-4571-9FEE-B704CFEBF665}" type="slidenum">
              <a:rPr lang="en-US" smtClean="0"/>
              <a:t>‹Nº›</a:t>
            </a:fld>
            <a:endParaRPr lang="en-US"/>
          </a:p>
        </p:txBody>
      </p:sp>
      <p:sp>
        <p:nvSpPr>
          <p:cNvPr id="9" name="Rectangle 8">
            <a:extLst>
              <a:ext uri="{FF2B5EF4-FFF2-40B4-BE49-F238E27FC236}">
                <a16:creationId xmlns:a16="http://schemas.microsoft.com/office/drawing/2014/main" id="{B9528A61-4D1C-3368-F935-B10877DFB53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BB2AF0-B092-EFF7-2118-A84A1CC48387}"/>
              </a:ext>
            </a:extLst>
          </p:cNvPr>
          <p:cNvSpPr txBox="1"/>
          <p:nvPr userDrawn="1"/>
        </p:nvSpPr>
        <p:spPr>
          <a:xfrm>
            <a:off x="723900" y="6448901"/>
            <a:ext cx="4133850"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a:t>
            </a:r>
          </a:p>
        </p:txBody>
      </p:sp>
      <p:sp>
        <p:nvSpPr>
          <p:cNvPr id="5" name="Text Placeholder 2">
            <a:extLst>
              <a:ext uri="{FF2B5EF4-FFF2-40B4-BE49-F238E27FC236}">
                <a16:creationId xmlns:a16="http://schemas.microsoft.com/office/drawing/2014/main" id="{642CE146-8008-C676-C100-AE50381CC039}"/>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MAY 13, 2026</a:t>
            </a:r>
          </a:p>
        </p:txBody>
      </p:sp>
      <p:pic>
        <p:nvPicPr>
          <p:cNvPr id="11" name="Picture 10" descr="Logo, company name&#10;&#10;AI-generated content may be incorrect.">
            <a:extLst>
              <a:ext uri="{FF2B5EF4-FFF2-40B4-BE49-F238E27FC236}">
                <a16:creationId xmlns:a16="http://schemas.microsoft.com/office/drawing/2014/main" id="{C4EA568E-0E01-E567-1426-450D79AAA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32718"/>
            <a:ext cx="2328677" cy="1987300"/>
          </a:xfrm>
          <a:prstGeom prst="rect">
            <a:avLst/>
          </a:prstGeom>
        </p:spPr>
      </p:pic>
      <p:pic>
        <p:nvPicPr>
          <p:cNvPr id="12" name="Picture 11">
            <a:extLst>
              <a:ext uri="{FF2B5EF4-FFF2-40B4-BE49-F238E27FC236}">
                <a16:creationId xmlns:a16="http://schemas.microsoft.com/office/drawing/2014/main" id="{E5C9CA6A-7508-7A17-71AE-47A9F4F63C9A}"/>
              </a:ext>
            </a:extLst>
          </p:cNvPr>
          <p:cNvPicPr>
            <a:picLocks noChangeAspect="1"/>
          </p:cNvPicPr>
          <p:nvPr userDrawn="1"/>
        </p:nvPicPr>
        <p:blipFill>
          <a:blip r:embed="rId3"/>
          <a:srcRect l="3623" b="14209"/>
          <a:stretch>
            <a:fillRect/>
          </a:stretch>
        </p:blipFill>
        <p:spPr>
          <a:xfrm>
            <a:off x="0" y="0"/>
            <a:ext cx="12193378" cy="2840383"/>
          </a:xfrm>
          <a:prstGeom prst="rect">
            <a:avLst/>
          </a:prstGeom>
        </p:spPr>
      </p:pic>
    </p:spTree>
    <p:extLst>
      <p:ext uri="{BB962C8B-B14F-4D97-AF65-F5344CB8AC3E}">
        <p14:creationId xmlns:p14="http://schemas.microsoft.com/office/powerpoint/2010/main" val="394808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A35E-C52B-DB9B-9228-8115B13E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89309-98E4-9BD0-A8F4-45EFF8CA2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60ABF-91A7-08DA-7654-39F4DC1B6A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C0793CF-5CAA-3418-46ED-D752BB277315}"/>
              </a:ext>
            </a:extLst>
          </p:cNvPr>
          <p:cNvSpPr>
            <a:spLocks noGrp="1"/>
          </p:cNvSpPr>
          <p:nvPr>
            <p:ph type="sldNum" sz="quarter" idx="12"/>
          </p:nvPr>
        </p:nvSpPr>
        <p:spPr/>
        <p:txBody>
          <a:bodyPr/>
          <a:lstStyle/>
          <a:p>
            <a:fld id="{7408B8CA-226C-4571-9FEE-B704CFEBF665}" type="slidenum">
              <a:rPr lang="en-US" smtClean="0"/>
              <a:t>‹Nº›</a:t>
            </a:fld>
            <a:endParaRPr lang="en-US"/>
          </a:p>
        </p:txBody>
      </p:sp>
    </p:spTree>
    <p:extLst>
      <p:ext uri="{BB962C8B-B14F-4D97-AF65-F5344CB8AC3E}">
        <p14:creationId xmlns:p14="http://schemas.microsoft.com/office/powerpoint/2010/main" val="217616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43BC1-94B4-C124-31DD-CB4F7A40F137}"/>
              </a:ext>
            </a:extLst>
          </p:cNvPr>
          <p:cNvSpPr>
            <a:spLocks noGrp="1"/>
          </p:cNvSpPr>
          <p:nvPr>
            <p:ph type="title"/>
          </p:nvPr>
        </p:nvSpPr>
        <p:spPr>
          <a:xfrm>
            <a:off x="723900" y="319973"/>
            <a:ext cx="10755249" cy="817383"/>
          </a:xfrm>
          <a:prstGeom prst="rect">
            <a:avLst/>
          </a:prstGeom>
        </p:spPr>
        <p:txBody>
          <a:bodyPr vert="horz" lIns="0" tIns="0" rIns="9144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1B22ED4-AADE-11DB-FD43-65C2D85BA69C}"/>
              </a:ext>
            </a:extLst>
          </p:cNvPr>
          <p:cNvSpPr>
            <a:spLocks noGrp="1"/>
          </p:cNvSpPr>
          <p:nvPr>
            <p:ph type="body" idx="1"/>
          </p:nvPr>
        </p:nvSpPr>
        <p:spPr>
          <a:xfrm>
            <a:off x="729305" y="1423779"/>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CD9F300-CB32-D60B-A254-6F8A0E93D602}"/>
              </a:ext>
            </a:extLst>
          </p:cNvPr>
          <p:cNvSpPr>
            <a:spLocks noGrp="1"/>
          </p:cNvSpPr>
          <p:nvPr>
            <p:ph type="sldNum" sz="quarter" idx="4"/>
          </p:nvPr>
        </p:nvSpPr>
        <p:spPr>
          <a:xfrm>
            <a:off x="11244904" y="6401840"/>
            <a:ext cx="337495" cy="365125"/>
          </a:xfrm>
          <a:prstGeom prst="rect">
            <a:avLst/>
          </a:prstGeom>
        </p:spPr>
        <p:txBody>
          <a:bodyPr vert="horz" lIns="91440" tIns="45720" rIns="0" bIns="45720" rtlCol="0" anchor="ctr"/>
          <a:lstStyle>
            <a:lvl1pPr algn="r">
              <a:defRPr sz="110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defRPr>
            </a:lvl1pPr>
          </a:lstStyle>
          <a:p>
            <a:fld id="{7408B8CA-226C-4571-9FEE-B704CFEBF665}" type="slidenum">
              <a:rPr lang="en-US" smtClean="0"/>
              <a:pPr/>
              <a:t>‹Nº›</a:t>
            </a:fld>
            <a:endParaRPr lang="en-US"/>
          </a:p>
        </p:txBody>
      </p:sp>
      <p:sp>
        <p:nvSpPr>
          <p:cNvPr id="7" name="Rectangle 6">
            <a:extLst>
              <a:ext uri="{FF2B5EF4-FFF2-40B4-BE49-F238E27FC236}">
                <a16:creationId xmlns:a16="http://schemas.microsoft.com/office/drawing/2014/main" id="{6C43477E-56D2-4745-466F-F1DCE8AA63A8}"/>
              </a:ext>
            </a:extLst>
          </p:cNvPr>
          <p:cNvSpPr/>
          <p:nvPr userDrawn="1"/>
        </p:nvSpPr>
        <p:spPr>
          <a:xfrm>
            <a:off x="171452" y="0"/>
            <a:ext cx="171452" cy="6858000"/>
          </a:xfrm>
          <a:prstGeom prst="rect">
            <a:avLst/>
          </a:prstGeom>
          <a:solidFill>
            <a:srgbClr val="28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1F9627-A0D6-7604-ED10-771F17BF4D97}"/>
              </a:ext>
            </a:extLst>
          </p:cNvPr>
          <p:cNvSpPr/>
          <p:nvPr userDrawn="1"/>
        </p:nvSpPr>
        <p:spPr>
          <a:xfrm>
            <a:off x="0" y="0"/>
            <a:ext cx="171452" cy="685800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4BE113-7748-C410-C3ED-4C4E969F62AA}"/>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D90AE5-3CC2-BE43-0B9C-594EB92883B2}"/>
              </a:ext>
            </a:extLst>
          </p:cNvPr>
          <p:cNvSpPr txBox="1"/>
          <p:nvPr userDrawn="1"/>
        </p:nvSpPr>
        <p:spPr>
          <a:xfrm>
            <a:off x="723899" y="6448901"/>
            <a:ext cx="3894109"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	 </a:t>
            </a:r>
          </a:p>
        </p:txBody>
      </p:sp>
      <p:sp>
        <p:nvSpPr>
          <p:cNvPr id="4" name="Text Placeholder 2">
            <a:extLst>
              <a:ext uri="{FF2B5EF4-FFF2-40B4-BE49-F238E27FC236}">
                <a16:creationId xmlns:a16="http://schemas.microsoft.com/office/drawing/2014/main" id="{AF697F1B-F8A3-3718-AD4B-CA5E2A0566B4}"/>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MAY 13, 2026</a:t>
            </a:r>
          </a:p>
        </p:txBody>
      </p:sp>
    </p:spTree>
    <p:extLst>
      <p:ext uri="{BB962C8B-B14F-4D97-AF65-F5344CB8AC3E}">
        <p14:creationId xmlns:p14="http://schemas.microsoft.com/office/powerpoint/2010/main" val="47499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52" r:id="rId7"/>
  </p:sldLayoutIdLst>
  <p:hf hdr="0" ftr="0"/>
  <p:txStyles>
    <p:titleStyle>
      <a:lvl1pPr algn="l" defTabSz="914400" rtl="0" eaLnBrk="1" latinLnBrk="0" hangingPunct="1">
        <a:lnSpc>
          <a:spcPct val="90000"/>
        </a:lnSpc>
        <a:spcBef>
          <a:spcPct val="0"/>
        </a:spcBef>
        <a:buNone/>
        <a:defRPr sz="3800" kern="1200" baseline="0">
          <a:solidFill>
            <a:srgbClr val="28377D"/>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8" userDrawn="1">
          <p15:clr>
            <a:srgbClr val="F26B43"/>
          </p15:clr>
        </p15:guide>
        <p15:guide id="2" pos="7296" userDrawn="1">
          <p15:clr>
            <a:srgbClr val="F26B43"/>
          </p15:clr>
        </p15:guide>
        <p15:guide id="3" orient="horz" pos="1080" userDrawn="1">
          <p15:clr>
            <a:srgbClr val="F26B43"/>
          </p15:clr>
        </p15:guide>
        <p15:guide id="4" pos="456" userDrawn="1">
          <p15:clr>
            <a:srgbClr val="F26B43"/>
          </p15:clr>
        </p15:guide>
        <p15:guide id="5"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malegislature.gov/Budget/FY2025/FinalBudg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F551EF-74C2-0555-F9FD-0C19F989EE0E}"/>
              </a:ext>
            </a:extLst>
          </p:cNvPr>
          <p:cNvSpPr>
            <a:spLocks noGrp="1"/>
          </p:cNvSpPr>
          <p:nvPr>
            <p:ph type="body" idx="1"/>
          </p:nvPr>
        </p:nvSpPr>
        <p:spPr/>
        <p:txBody>
          <a:bodyPr vert="horz" lIns="0" tIns="45720" rIns="91440" bIns="45720" rtlCol="0" anchor="t">
            <a:normAutofit/>
          </a:bodyPr>
          <a:lstStyle/>
          <a:p>
            <a:r>
              <a:rPr lang="es" dirty="0">
                <a:latin typeface="Montserrat SemiBold"/>
                <a:ea typeface="Calibri"/>
                <a:cs typeface="Calibri"/>
              </a:rPr>
              <a:t>Programa Piloto de Capacidad de Cuidado Infantil Familiar</a:t>
            </a:r>
            <a:endParaRPr lang="en-US" dirty="0"/>
          </a:p>
        </p:txBody>
      </p:sp>
      <p:sp>
        <p:nvSpPr>
          <p:cNvPr id="3" name="Slide Number Placeholder 2">
            <a:extLst>
              <a:ext uri="{FF2B5EF4-FFF2-40B4-BE49-F238E27FC236}">
                <a16:creationId xmlns:a16="http://schemas.microsoft.com/office/drawing/2014/main" id="{4BA40EDF-B615-A640-9A40-5D560D87DE85}"/>
              </a:ext>
            </a:extLst>
          </p:cNvPr>
          <p:cNvSpPr>
            <a:spLocks noGrp="1"/>
          </p:cNvSpPr>
          <p:nvPr>
            <p:ph type="sldNum" sz="quarter" idx="12"/>
          </p:nvPr>
        </p:nvSpPr>
        <p:spPr/>
        <p:txBody>
          <a:bodyPr/>
          <a:lstStyle/>
          <a:p>
            <a:fld id="{7408B8CA-226C-4571-9FEE-B704CFEBF665}" type="slidenum">
              <a:rPr lang="en-US" smtClean="0"/>
              <a:t>1</a:t>
            </a:fld>
            <a:endParaRPr lang="en-US"/>
          </a:p>
        </p:txBody>
      </p:sp>
    </p:spTree>
    <p:extLst>
      <p:ext uri="{BB962C8B-B14F-4D97-AF65-F5344CB8AC3E}">
        <p14:creationId xmlns:p14="http://schemas.microsoft.com/office/powerpoint/2010/main" val="100959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E9536-0E63-ECCB-D020-0D9A332F9DAE}"/>
              </a:ext>
            </a:extLst>
          </p:cNvPr>
          <p:cNvSpPr>
            <a:spLocks noGrp="1"/>
          </p:cNvSpPr>
          <p:nvPr>
            <p:ph type="title"/>
          </p:nvPr>
        </p:nvSpPr>
        <p:spPr/>
        <p:txBody>
          <a:bodyPr/>
          <a:lstStyle/>
          <a:p>
            <a:r>
              <a:rPr lang="es" dirty="0"/>
              <a:t>Historia Legislativa</a:t>
            </a:r>
          </a:p>
        </p:txBody>
      </p:sp>
      <p:sp>
        <p:nvSpPr>
          <p:cNvPr id="5" name="Content Placeholder 4">
            <a:extLst>
              <a:ext uri="{FF2B5EF4-FFF2-40B4-BE49-F238E27FC236}">
                <a16:creationId xmlns:a16="http://schemas.microsoft.com/office/drawing/2014/main" id="{C896FF8B-5742-B4B1-D669-32721BDE8FC4}"/>
              </a:ext>
            </a:extLst>
          </p:cNvPr>
          <p:cNvSpPr>
            <a:spLocks noGrp="1"/>
          </p:cNvSpPr>
          <p:nvPr>
            <p:ph idx="1"/>
          </p:nvPr>
        </p:nvSpPr>
        <p:spPr>
          <a:xfrm>
            <a:off x="729305" y="1423779"/>
            <a:ext cx="10515600" cy="4476507"/>
          </a:xfrm>
        </p:spPr>
        <p:txBody>
          <a:bodyPr vert="horz" lIns="0" tIns="45720" rIns="91440" bIns="45720" rtlCol="0" anchor="t">
            <a:normAutofit fontScale="92500" lnSpcReduction="20000"/>
          </a:bodyPr>
          <a:lstStyle/>
          <a:p>
            <a:pPr marL="0" indent="0" algn="just">
              <a:lnSpc>
                <a:spcPct val="110000"/>
              </a:lnSpc>
              <a:spcBef>
                <a:spcPts val="0"/>
              </a:spcBef>
              <a:buNone/>
            </a:pPr>
            <a:r>
              <a:rPr lang="es" dirty="0">
                <a:latin typeface="Calibri"/>
                <a:ea typeface="Calibri"/>
                <a:cs typeface="Calibri"/>
              </a:rPr>
              <a:t>El</a:t>
            </a:r>
            <a:r>
              <a:rPr lang="es" b="1" dirty="0">
                <a:latin typeface="Calibri"/>
                <a:ea typeface="Calibri"/>
                <a:cs typeface="Calibri"/>
              </a:rPr>
              <a:t> </a:t>
            </a:r>
            <a:r>
              <a:rPr lang="es" b="1" dirty="0">
                <a:latin typeface="Calibri"/>
                <a:ea typeface="Calibri"/>
                <a:cs typeface="Calibri"/>
                <a:hlinkClick r:id="rId2"/>
              </a:rPr>
              <a:t>Presupuesto Estatal para el Año Fiscal 2025</a:t>
            </a:r>
            <a:r>
              <a:rPr lang="es" dirty="0">
                <a:latin typeface="Calibri"/>
                <a:ea typeface="Calibri"/>
                <a:cs typeface="Calibri"/>
              </a:rPr>
              <a:t> incluyó una modificación a las Leyes Generales que rigen los programas de cuidado infantil familiar (EEC, por sus siglas en inglés) que eliminó la disposición que establecía un límite de 10 niños en el número de niños que podían atender dichos programas, conocido como tamaño de grupo. En ese momento, los proveedores de cuidado infantil familiar eran el único tipo de proveedor sujeto a este límite en el tamaño de los grupos según la ley estatal.</a:t>
            </a:r>
          </a:p>
          <a:p>
            <a:pPr marL="0" indent="0" algn="just">
              <a:lnSpc>
                <a:spcPct val="110000"/>
              </a:lnSpc>
              <a:spcBef>
                <a:spcPts val="0"/>
              </a:spcBef>
              <a:buNone/>
            </a:pPr>
            <a:endParaRPr lang="en-US" dirty="0"/>
          </a:p>
          <a:p>
            <a:pPr marL="0" indent="0" algn="just">
              <a:lnSpc>
                <a:spcPct val="110000"/>
              </a:lnSpc>
              <a:spcBef>
                <a:spcPts val="0"/>
              </a:spcBef>
              <a:buNone/>
            </a:pPr>
            <a:r>
              <a:rPr lang="es" dirty="0"/>
              <a:t>La eliminación de este texto significó que las regulaciones de licencias de la FCC de la CEE definieran los tamaños de los grupos para los proveedores de la FCC.</a:t>
            </a:r>
          </a:p>
          <a:p>
            <a:pPr marL="0" indent="0" algn="just">
              <a:lnSpc>
                <a:spcPct val="110000"/>
              </a:lnSpc>
              <a:spcBef>
                <a:spcPts val="0"/>
              </a:spcBef>
              <a:buNone/>
            </a:pPr>
            <a:endParaRPr lang="en-US" dirty="0"/>
          </a:p>
          <a:p>
            <a:pPr marL="0" indent="0" algn="just">
              <a:lnSpc>
                <a:spcPct val="110000"/>
              </a:lnSpc>
              <a:spcBef>
                <a:spcPts val="0"/>
              </a:spcBef>
              <a:buNone/>
            </a:pPr>
            <a:r>
              <a:rPr lang="es" dirty="0"/>
              <a:t>Si bien las regulaciones de la EEC sobre la concesión de licencias FCC actualmente mantienen el tamaño de los grupos para los FCC en 10 niños, el cambio en la ley ha permitido a la EEC considerar el tamaño y las proporciones de los grupos FCC como parte de su revisión regulatoria en curso.</a:t>
            </a:r>
          </a:p>
        </p:txBody>
      </p:sp>
      <p:sp>
        <p:nvSpPr>
          <p:cNvPr id="3" name="Slide Number Placeholder 2">
            <a:extLst>
              <a:ext uri="{FF2B5EF4-FFF2-40B4-BE49-F238E27FC236}">
                <a16:creationId xmlns:a16="http://schemas.microsoft.com/office/drawing/2014/main" id="{7B67EF63-1CD2-433D-F9AB-9EA010D6A53E}"/>
              </a:ext>
            </a:extLst>
          </p:cNvPr>
          <p:cNvSpPr>
            <a:spLocks noGrp="1"/>
          </p:cNvSpPr>
          <p:nvPr>
            <p:ph type="sldNum" sz="quarter" idx="12"/>
          </p:nvPr>
        </p:nvSpPr>
        <p:spPr/>
        <p:txBody>
          <a:bodyPr/>
          <a:lstStyle/>
          <a:p>
            <a:fld id="{7408B8CA-226C-4571-9FEE-B704CFEBF665}" type="slidenum">
              <a:rPr lang="en-US" smtClean="0"/>
              <a:t>2</a:t>
            </a:fld>
            <a:endParaRPr lang="en-US"/>
          </a:p>
        </p:txBody>
      </p:sp>
    </p:spTree>
    <p:extLst>
      <p:ext uri="{BB962C8B-B14F-4D97-AF65-F5344CB8AC3E}">
        <p14:creationId xmlns:p14="http://schemas.microsoft.com/office/powerpoint/2010/main" val="32220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046F4-F3AD-97D5-83E7-0DE28D6625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DD63B7-5A1D-9133-E7C3-C96539B3179D}"/>
              </a:ext>
            </a:extLst>
          </p:cNvPr>
          <p:cNvSpPr>
            <a:spLocks noGrp="1"/>
          </p:cNvSpPr>
          <p:nvPr>
            <p:ph type="title"/>
          </p:nvPr>
        </p:nvSpPr>
        <p:spPr/>
        <p:txBody>
          <a:bodyPr>
            <a:normAutofit fontScale="90000"/>
          </a:bodyPr>
          <a:lstStyle/>
          <a:p>
            <a:r>
              <a:rPr lang="es-MX" dirty="0"/>
              <a:t>Programa Piloto de Capacidad de Cuidado Infantil Familiar</a:t>
            </a:r>
          </a:p>
        </p:txBody>
      </p:sp>
      <p:sp>
        <p:nvSpPr>
          <p:cNvPr id="5" name="Content Placeholder 4">
            <a:extLst>
              <a:ext uri="{FF2B5EF4-FFF2-40B4-BE49-F238E27FC236}">
                <a16:creationId xmlns:a16="http://schemas.microsoft.com/office/drawing/2014/main" id="{6639C7D1-6C31-9B62-4794-1DAC4042630E}"/>
              </a:ext>
            </a:extLst>
          </p:cNvPr>
          <p:cNvSpPr>
            <a:spLocks noGrp="1"/>
          </p:cNvSpPr>
          <p:nvPr>
            <p:ph idx="1"/>
          </p:nvPr>
        </p:nvSpPr>
        <p:spPr>
          <a:xfrm>
            <a:off x="569817" y="1137356"/>
            <a:ext cx="10541206" cy="2562774"/>
          </a:xfrm>
        </p:spPr>
        <p:txBody>
          <a:bodyPr>
            <a:normAutofit fontScale="85000" lnSpcReduction="10000"/>
          </a:bodyPr>
          <a:lstStyle/>
          <a:p>
            <a:pPr algn="just"/>
            <a:r>
              <a:rPr lang="es" dirty="0"/>
              <a:t>El Programa Piloto de Capacidad de Cuidado Infantil Familiar (FCC, por sus siglas en inglés) evaluará la viabilidad de aumentar la matrícula autorizada en los hogares de cuidado infantil familiar de 10 a 12 niños, manteniendo la calidad del programa, la seguridad y el cumplimiento de la normativa.</a:t>
            </a:r>
            <a:endParaRPr lang="en-US" dirty="0">
              <a:ea typeface="Calibri"/>
              <a:cs typeface="Calibri"/>
            </a:endParaRPr>
          </a:p>
          <a:p>
            <a:pPr algn="just"/>
            <a:r>
              <a:rPr lang="es" dirty="0">
                <a:ea typeface="Calibri"/>
                <a:cs typeface="Calibri"/>
              </a:rPr>
              <a:t>El programa piloto seguirá a un pequeño grupo de proveedores FCC a los que se les ha concedido permiso para atender hasta a 12 niños, recopilará </a:t>
            </a:r>
            <a:r>
              <a:rPr lang="es" dirty="0"/>
              <a:t>datos operativos, comentarios de educadores y familias, y resultados del seguimiento de las licencias para fundamentar futuras decisiones regulatorias, políticas y de apoyo relacionadas con la capacidad de los FCC, las proporciones de personal, las agrupaciones y las estructuras de licencias.</a:t>
            </a:r>
          </a:p>
        </p:txBody>
      </p:sp>
      <p:sp>
        <p:nvSpPr>
          <p:cNvPr id="3" name="Slide Number Placeholder 2">
            <a:extLst>
              <a:ext uri="{FF2B5EF4-FFF2-40B4-BE49-F238E27FC236}">
                <a16:creationId xmlns:a16="http://schemas.microsoft.com/office/drawing/2014/main" id="{ABEEAB24-D0F1-3B3C-5322-5A4667518234}"/>
              </a:ext>
            </a:extLst>
          </p:cNvPr>
          <p:cNvSpPr>
            <a:spLocks noGrp="1"/>
          </p:cNvSpPr>
          <p:nvPr>
            <p:ph type="sldNum" sz="quarter" idx="12"/>
          </p:nvPr>
        </p:nvSpPr>
        <p:spPr/>
        <p:txBody>
          <a:bodyPr/>
          <a:lstStyle/>
          <a:p>
            <a:fld id="{7408B8CA-226C-4571-9FEE-B704CFEBF665}" type="slidenum">
              <a:rPr lang="en-US" smtClean="0"/>
              <a:t>3</a:t>
            </a:fld>
            <a:endParaRPr lang="en-US"/>
          </a:p>
        </p:txBody>
      </p:sp>
      <p:sp>
        <p:nvSpPr>
          <p:cNvPr id="8" name="TextBox 7">
            <a:extLst>
              <a:ext uri="{FF2B5EF4-FFF2-40B4-BE49-F238E27FC236}">
                <a16:creationId xmlns:a16="http://schemas.microsoft.com/office/drawing/2014/main" id="{41AF2D4F-1157-FE43-4A14-16E94D9DA209}"/>
              </a:ext>
            </a:extLst>
          </p:cNvPr>
          <p:cNvSpPr txBox="1"/>
          <p:nvPr/>
        </p:nvSpPr>
        <p:spPr>
          <a:xfrm>
            <a:off x="877824" y="3840480"/>
            <a:ext cx="5358384" cy="649224"/>
          </a:xfrm>
          <a:prstGeom prst="rect">
            <a:avLst/>
          </a:prstGeom>
        </p:spPr>
        <p:txBody>
          <a:bodyPr vert="horz" wrap="square" lIns="0" tIns="45720" rIns="91440" bIns="45720" rtlCol="0">
            <a:normAutofit/>
          </a:bodyPr>
          <a:lstStyle/>
          <a:p>
            <a:pPr algn="l"/>
            <a:r>
              <a:rPr lang="es" b="1" dirty="0">
                <a:latin typeface="Montserrat" pitchFamily="2" charset="0"/>
                <a:cs typeface="Mongolian Baiti" panose="03000500000000000000" pitchFamily="66" charset="0"/>
              </a:rPr>
              <a:t>El Programa Piloto ayudará a identificar:</a:t>
            </a:r>
          </a:p>
        </p:txBody>
      </p:sp>
      <p:sp>
        <p:nvSpPr>
          <p:cNvPr id="9" name="Rectangle: Rounded Corners 8">
            <a:extLst>
              <a:ext uri="{FF2B5EF4-FFF2-40B4-BE49-F238E27FC236}">
                <a16:creationId xmlns:a16="http://schemas.microsoft.com/office/drawing/2014/main" id="{344D10B6-ECD5-7EC9-0595-486AA3FF0D3A}"/>
              </a:ext>
            </a:extLst>
          </p:cNvPr>
          <p:cNvSpPr/>
          <p:nvPr/>
        </p:nvSpPr>
        <p:spPr>
          <a:xfrm>
            <a:off x="877824" y="4489704"/>
            <a:ext cx="1563624" cy="129844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b="1" dirty="0"/>
              <a:t>Desafíos Clave</a:t>
            </a:r>
          </a:p>
        </p:txBody>
      </p:sp>
      <p:sp>
        <p:nvSpPr>
          <p:cNvPr id="10" name="Rectangle: Rounded Corners 9">
            <a:extLst>
              <a:ext uri="{FF2B5EF4-FFF2-40B4-BE49-F238E27FC236}">
                <a16:creationId xmlns:a16="http://schemas.microsoft.com/office/drawing/2014/main" id="{04713C8C-881B-3DF1-C10C-60B734CACF6C}"/>
              </a:ext>
            </a:extLst>
          </p:cNvPr>
          <p:cNvSpPr/>
          <p:nvPr/>
        </p:nvSpPr>
        <p:spPr>
          <a:xfrm>
            <a:off x="3141119" y="4489704"/>
            <a:ext cx="1563624" cy="1298448"/>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b="1" dirty="0"/>
              <a:t>Problemas de Personal</a:t>
            </a:r>
          </a:p>
        </p:txBody>
      </p:sp>
      <p:sp>
        <p:nvSpPr>
          <p:cNvPr id="11" name="Rectangle: Rounded Corners 10">
            <a:extLst>
              <a:ext uri="{FF2B5EF4-FFF2-40B4-BE49-F238E27FC236}">
                <a16:creationId xmlns:a16="http://schemas.microsoft.com/office/drawing/2014/main" id="{A8E79A70-96ED-6EAE-F3B6-F6335C40ECCD}"/>
              </a:ext>
            </a:extLst>
          </p:cNvPr>
          <p:cNvSpPr/>
          <p:nvPr/>
        </p:nvSpPr>
        <p:spPr>
          <a:xfrm>
            <a:off x="5404414" y="4489704"/>
            <a:ext cx="1563624" cy="129844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sz="1600" b="1" dirty="0"/>
              <a:t>Tendencias de Cumplimiento</a:t>
            </a:r>
          </a:p>
        </p:txBody>
      </p:sp>
      <p:sp>
        <p:nvSpPr>
          <p:cNvPr id="12" name="Rectangle: Rounded Corners 11">
            <a:extLst>
              <a:ext uri="{FF2B5EF4-FFF2-40B4-BE49-F238E27FC236}">
                <a16:creationId xmlns:a16="http://schemas.microsoft.com/office/drawing/2014/main" id="{A8003ABA-2723-5732-7D40-078B067084BA}"/>
              </a:ext>
            </a:extLst>
          </p:cNvPr>
          <p:cNvSpPr/>
          <p:nvPr/>
        </p:nvSpPr>
        <p:spPr>
          <a:xfrm>
            <a:off x="7670434" y="4489704"/>
            <a:ext cx="1563624" cy="1298448"/>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sz="1700" b="1" dirty="0"/>
              <a:t>Impactos para los </a:t>
            </a:r>
            <a:r>
              <a:rPr lang="es-MX" sz="1700" b="1" dirty="0"/>
              <a:t>Licenciatarios</a:t>
            </a:r>
            <a:endParaRPr lang="es" sz="1700" b="1" dirty="0"/>
          </a:p>
        </p:txBody>
      </p:sp>
      <p:sp>
        <p:nvSpPr>
          <p:cNvPr id="13" name="Rectangle: Rounded Corners 12">
            <a:extLst>
              <a:ext uri="{FF2B5EF4-FFF2-40B4-BE49-F238E27FC236}">
                <a16:creationId xmlns:a16="http://schemas.microsoft.com/office/drawing/2014/main" id="{1C5B4E20-CA76-9C22-210B-0C0D232C3804}"/>
              </a:ext>
            </a:extLst>
          </p:cNvPr>
          <p:cNvSpPr/>
          <p:nvPr/>
        </p:nvSpPr>
        <p:spPr>
          <a:xfrm>
            <a:off x="9936454" y="4489704"/>
            <a:ext cx="1563624" cy="129844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b="1" dirty="0"/>
              <a:t>Impactos en el Sistema</a:t>
            </a:r>
          </a:p>
        </p:txBody>
      </p:sp>
    </p:spTree>
    <p:extLst>
      <p:ext uri="{BB962C8B-B14F-4D97-AF65-F5344CB8AC3E}">
        <p14:creationId xmlns:p14="http://schemas.microsoft.com/office/powerpoint/2010/main" val="232487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CA13-D179-451E-70AA-36C37B32E057}"/>
              </a:ext>
            </a:extLst>
          </p:cNvPr>
          <p:cNvSpPr>
            <a:spLocks noGrp="1"/>
          </p:cNvSpPr>
          <p:nvPr>
            <p:ph type="title"/>
          </p:nvPr>
        </p:nvSpPr>
        <p:spPr/>
        <p:txBody>
          <a:bodyPr/>
          <a:lstStyle/>
          <a:p>
            <a:r>
              <a:rPr lang="es" dirty="0"/>
              <a:t>Comentarios para el Diseño del Piloto</a:t>
            </a:r>
          </a:p>
        </p:txBody>
      </p:sp>
      <p:sp>
        <p:nvSpPr>
          <p:cNvPr id="4" name="Slide Number Placeholder 3">
            <a:extLst>
              <a:ext uri="{FF2B5EF4-FFF2-40B4-BE49-F238E27FC236}">
                <a16:creationId xmlns:a16="http://schemas.microsoft.com/office/drawing/2014/main" id="{802CB3B5-EFC1-C2D6-581A-99B5B3DD886A}"/>
              </a:ext>
            </a:extLst>
          </p:cNvPr>
          <p:cNvSpPr>
            <a:spLocks noGrp="1"/>
          </p:cNvSpPr>
          <p:nvPr>
            <p:ph type="sldNum" sz="quarter" idx="12"/>
          </p:nvPr>
        </p:nvSpPr>
        <p:spPr/>
        <p:txBody>
          <a:bodyPr/>
          <a:lstStyle/>
          <a:p>
            <a:fld id="{7408B8CA-226C-4571-9FEE-B704CFEBF665}" type="slidenum">
              <a:rPr lang="en-US" smtClean="0"/>
              <a:pPr/>
              <a:t>4</a:t>
            </a:fld>
            <a:endParaRPr lang="en-US"/>
          </a:p>
        </p:txBody>
      </p:sp>
      <p:pic>
        <p:nvPicPr>
          <p:cNvPr id="8" name="Picture 7">
            <a:extLst>
              <a:ext uri="{FF2B5EF4-FFF2-40B4-BE49-F238E27FC236}">
                <a16:creationId xmlns:a16="http://schemas.microsoft.com/office/drawing/2014/main" id="{C03590F4-DD4F-DE9F-2F47-68CED2ED7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796" y="1915887"/>
            <a:ext cx="3522408" cy="3363686"/>
          </a:xfrm>
          <a:prstGeom prst="rect">
            <a:avLst/>
          </a:prstGeom>
        </p:spPr>
      </p:pic>
      <p:sp>
        <p:nvSpPr>
          <p:cNvPr id="10" name="TextBox 9">
            <a:extLst>
              <a:ext uri="{FF2B5EF4-FFF2-40B4-BE49-F238E27FC236}">
                <a16:creationId xmlns:a16="http://schemas.microsoft.com/office/drawing/2014/main" id="{5C58E041-D7D9-9B3A-FCE4-644CFDE7C20E}"/>
              </a:ext>
            </a:extLst>
          </p:cNvPr>
          <p:cNvSpPr txBox="1"/>
          <p:nvPr/>
        </p:nvSpPr>
        <p:spPr>
          <a:xfrm>
            <a:off x="8046600" y="1852089"/>
            <a:ext cx="4063883" cy="1754326"/>
          </a:xfrm>
          <a:prstGeom prst="rect">
            <a:avLst/>
          </a:prstGeom>
          <a:noFill/>
        </p:spPr>
        <p:txBody>
          <a:bodyPr wrap="square">
            <a:spAutoFit/>
          </a:bodyPr>
          <a:lstStyle/>
          <a:p>
            <a:r>
              <a:rPr lang="es" b="1" dirty="0"/>
              <a:t>Grupo de Trabajo de Educadores de la FCC</a:t>
            </a:r>
            <a:endParaRPr lang="en-US" dirty="0"/>
          </a:p>
          <a:p>
            <a:r>
              <a:rPr lang="es" dirty="0"/>
              <a:t>Recopilamos comentarios de educadores de todo el estado sobre el diseño del programa piloto, la participación y los objetivos de aprendizaje.</a:t>
            </a:r>
          </a:p>
        </p:txBody>
      </p:sp>
      <p:sp>
        <p:nvSpPr>
          <p:cNvPr id="11" name="TextBox 10">
            <a:extLst>
              <a:ext uri="{FF2B5EF4-FFF2-40B4-BE49-F238E27FC236}">
                <a16:creationId xmlns:a16="http://schemas.microsoft.com/office/drawing/2014/main" id="{306D9710-50C9-C43A-7061-66597C643B38}"/>
              </a:ext>
            </a:extLst>
          </p:cNvPr>
          <p:cNvSpPr txBox="1"/>
          <p:nvPr/>
        </p:nvSpPr>
        <p:spPr>
          <a:xfrm>
            <a:off x="8046602" y="3649452"/>
            <a:ext cx="3842657" cy="1477328"/>
          </a:xfrm>
          <a:prstGeom prst="rect">
            <a:avLst/>
          </a:prstGeom>
          <a:noFill/>
        </p:spPr>
        <p:txBody>
          <a:bodyPr wrap="square">
            <a:spAutoFit/>
          </a:bodyPr>
          <a:lstStyle/>
          <a:p>
            <a:r>
              <a:rPr lang="es" b="1" dirty="0"/>
              <a:t>Encuesta de Retroalimentación</a:t>
            </a:r>
          </a:p>
          <a:p>
            <a:r>
              <a:rPr lang="es" dirty="0"/>
              <a:t>Se ha compartido una breve encuesta con los miembros del grupo de trabajo para recabar su opinión sobre los elementos de diseño.</a:t>
            </a:r>
          </a:p>
        </p:txBody>
      </p:sp>
      <p:sp>
        <p:nvSpPr>
          <p:cNvPr id="14" name="TextBox 13">
            <a:extLst>
              <a:ext uri="{FF2B5EF4-FFF2-40B4-BE49-F238E27FC236}">
                <a16:creationId xmlns:a16="http://schemas.microsoft.com/office/drawing/2014/main" id="{08AA118B-CA0F-0581-A266-5A02C0E521A7}"/>
              </a:ext>
            </a:extLst>
          </p:cNvPr>
          <p:cNvSpPr txBox="1"/>
          <p:nvPr/>
        </p:nvSpPr>
        <p:spPr>
          <a:xfrm>
            <a:off x="604154" y="1831328"/>
            <a:ext cx="3434443" cy="1754326"/>
          </a:xfrm>
          <a:prstGeom prst="rect">
            <a:avLst/>
          </a:prstGeom>
          <a:noFill/>
        </p:spPr>
        <p:txBody>
          <a:bodyPr wrap="square">
            <a:spAutoFit/>
          </a:bodyPr>
          <a:lstStyle/>
          <a:p>
            <a:pPr algn="r"/>
            <a:r>
              <a:rPr lang="es" b="1" dirty="0"/>
              <a:t>Círculos de Aprendizaje para </a:t>
            </a:r>
            <a:r>
              <a:rPr lang="es-MX" b="1" dirty="0"/>
              <a:t>Licenciatarios</a:t>
            </a:r>
            <a:endParaRPr lang="es" b="1" dirty="0"/>
          </a:p>
          <a:p>
            <a:pPr algn="r"/>
            <a:r>
              <a:rPr lang="es" dirty="0"/>
              <a:t>El equipo de licencias de la FCC trabajó en conjunto para elaborar una propuesta piloto y definir los objetivos de aprendizaje.</a:t>
            </a:r>
          </a:p>
        </p:txBody>
      </p:sp>
      <p:sp>
        <p:nvSpPr>
          <p:cNvPr id="15" name="TextBox 14">
            <a:extLst>
              <a:ext uri="{FF2B5EF4-FFF2-40B4-BE49-F238E27FC236}">
                <a16:creationId xmlns:a16="http://schemas.microsoft.com/office/drawing/2014/main" id="{C35EDC47-CF3A-D15D-B04F-7F5350ADA526}"/>
              </a:ext>
            </a:extLst>
          </p:cNvPr>
          <p:cNvSpPr txBox="1"/>
          <p:nvPr/>
        </p:nvSpPr>
        <p:spPr>
          <a:xfrm>
            <a:off x="692380" y="3649452"/>
            <a:ext cx="3434443" cy="1477328"/>
          </a:xfrm>
          <a:prstGeom prst="rect">
            <a:avLst/>
          </a:prstGeom>
          <a:noFill/>
        </p:spPr>
        <p:txBody>
          <a:bodyPr wrap="square">
            <a:spAutoFit/>
          </a:bodyPr>
          <a:lstStyle/>
          <a:p>
            <a:pPr algn="r"/>
            <a:r>
              <a:rPr lang="es" b="1" dirty="0"/>
              <a:t>Grupo de Trabajo de Sistemas FCC</a:t>
            </a:r>
          </a:p>
          <a:p>
            <a:pPr algn="r"/>
            <a:r>
              <a:rPr lang="es" dirty="0"/>
              <a:t>Recopilamos comentarios del personal de FCC Systems sobre el diseño del programa piloto y el apoyo necesario para su éxito.</a:t>
            </a:r>
          </a:p>
        </p:txBody>
      </p:sp>
    </p:spTree>
    <p:extLst>
      <p:ext uri="{BB962C8B-B14F-4D97-AF65-F5344CB8AC3E}">
        <p14:creationId xmlns:p14="http://schemas.microsoft.com/office/powerpoint/2010/main" val="138346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3A79-21EF-03F7-9771-C51F86240D00}"/>
              </a:ext>
            </a:extLst>
          </p:cNvPr>
          <p:cNvSpPr>
            <a:spLocks noGrp="1"/>
          </p:cNvSpPr>
          <p:nvPr>
            <p:ph type="title"/>
          </p:nvPr>
        </p:nvSpPr>
        <p:spPr/>
        <p:txBody>
          <a:bodyPr/>
          <a:lstStyle/>
          <a:p>
            <a:r>
              <a:rPr lang="es" dirty="0"/>
              <a:t>Requisitos de Elegibilidad para Pilotos</a:t>
            </a:r>
          </a:p>
        </p:txBody>
      </p:sp>
      <p:sp>
        <p:nvSpPr>
          <p:cNvPr id="3" name="Content Placeholder 2">
            <a:extLst>
              <a:ext uri="{FF2B5EF4-FFF2-40B4-BE49-F238E27FC236}">
                <a16:creationId xmlns:a16="http://schemas.microsoft.com/office/drawing/2014/main" id="{AD7F82FA-2E9E-2917-771F-6A0E68374386}"/>
              </a:ext>
            </a:extLst>
          </p:cNvPr>
          <p:cNvSpPr>
            <a:spLocks noGrp="1"/>
          </p:cNvSpPr>
          <p:nvPr>
            <p:ph idx="1"/>
          </p:nvPr>
        </p:nvSpPr>
        <p:spPr/>
        <p:txBody>
          <a:bodyPr>
            <a:normAutofit lnSpcReduction="10000"/>
          </a:bodyPr>
          <a:lstStyle/>
          <a:p>
            <a:r>
              <a:rPr lang="es" b="1" dirty="0">
                <a:latin typeface="Calibri"/>
                <a:ea typeface="Calibri"/>
                <a:cs typeface="Calibri"/>
              </a:rPr>
              <a:t>La EEC enviará a los proveedores de la FCC que cumplan los requisitos (1.374 en total) información sobre cómo presentar su solicitud.</a:t>
            </a:r>
          </a:p>
          <a:p>
            <a:endParaRPr lang="en-US" dirty="0"/>
          </a:p>
          <a:p>
            <a:r>
              <a:rPr lang="es" b="1" dirty="0"/>
              <a:t>Para participar, los proveedores de FCC deben cumplir los siguientes criterios:</a:t>
            </a:r>
          </a:p>
          <a:p>
            <a:pPr lvl="1"/>
            <a:r>
              <a:rPr lang="es" sz="2000" dirty="0">
                <a:ea typeface="Calibri"/>
                <a:cs typeface="Calibri"/>
              </a:rPr>
              <a:t>La licencia está vigente (</a:t>
            </a:r>
            <a:r>
              <a:rPr lang="es" sz="2000" dirty="0">
                <a:highlight>
                  <a:srgbClr val="FFFFFF"/>
                </a:highlight>
                <a:latin typeface="Calibri"/>
                <a:ea typeface="Calibri"/>
                <a:cs typeface="Calibri"/>
              </a:rPr>
              <a:t>no hay acciones coercitivas pendientes, sanciones ni infracciones graves relacionadas con la licencia).</a:t>
            </a:r>
            <a:endParaRPr lang="en-US" sz="2000" dirty="0">
              <a:ea typeface="Calibri"/>
              <a:cs typeface="Calibri"/>
            </a:endParaRPr>
          </a:p>
          <a:p>
            <a:pPr lvl="1"/>
            <a:r>
              <a:rPr lang="es" sz="2000" dirty="0">
                <a:latin typeface="Calibri"/>
                <a:ea typeface="Calibri"/>
                <a:cs typeface="Calibri"/>
              </a:rPr>
              <a:t>Con licencia para 10 niños.</a:t>
            </a:r>
          </a:p>
          <a:p>
            <a:pPr lvl="1"/>
            <a:r>
              <a:rPr lang="es" sz="2000" dirty="0">
                <a:latin typeface="Calibri"/>
                <a:ea typeface="Calibri"/>
                <a:cs typeface="Calibri"/>
              </a:rPr>
              <a:t>El programa ha funcionado de forma continua con una capacidad autorizada de 10 personas durante al menos 3 años completos.</a:t>
            </a:r>
          </a:p>
          <a:p>
            <a:pPr marL="231775" lvl="1" indent="0">
              <a:buNone/>
            </a:pPr>
            <a:endParaRPr lang="en-US" sz="2000" dirty="0">
              <a:highlight>
                <a:srgbClr val="FFFFFF"/>
              </a:highlight>
              <a:latin typeface="Calibri"/>
              <a:ea typeface="Calibri"/>
              <a:cs typeface="Calibri"/>
            </a:endParaRPr>
          </a:p>
          <a:p>
            <a:pPr marL="285750" indent="-285750">
              <a:buFont typeface="Arial"/>
              <a:buChar char="•"/>
            </a:pPr>
            <a:r>
              <a:rPr lang="es" b="1" dirty="0">
                <a:latin typeface="Calibri"/>
                <a:ea typeface="Calibri"/>
                <a:cs typeface="Calibri"/>
              </a:rPr>
              <a:t>Tamaño objetivo del programa piloto: entre 25 y 30 programas, aproximadamente 5 por región para garantizar la representación en todo el estado y la variedad de tipos de programas.</a:t>
            </a:r>
            <a:endParaRPr lang="en-US" b="1" dirty="0">
              <a:ea typeface="Calibri"/>
              <a:cs typeface="Calibri"/>
            </a:endParaRPr>
          </a:p>
          <a:p>
            <a:pPr marL="285750" indent="-285750">
              <a:buFont typeface="Arial"/>
              <a:buChar char="•"/>
            </a:pPr>
            <a:endParaRPr lang="en-US" sz="2000" dirty="0">
              <a:highlight>
                <a:srgbClr val="FFFFFF"/>
              </a:highlight>
              <a:latin typeface="Calibri"/>
              <a:ea typeface="Calibri"/>
              <a:cs typeface="Calibri"/>
            </a:endParaRPr>
          </a:p>
          <a:p>
            <a:pPr marL="285750" indent="-285750">
              <a:buFont typeface="Arial"/>
              <a:buChar char="•"/>
            </a:pPr>
            <a:endParaRPr lang="en-US" sz="2000" dirty="0">
              <a:highlight>
                <a:srgbClr val="FFFFFF"/>
              </a:highlight>
              <a:latin typeface="Calibri"/>
              <a:ea typeface="Calibri"/>
              <a:cs typeface="Calibri"/>
            </a:endParaRPr>
          </a:p>
        </p:txBody>
      </p:sp>
      <p:sp>
        <p:nvSpPr>
          <p:cNvPr id="4" name="Slide Number Placeholder 3">
            <a:extLst>
              <a:ext uri="{FF2B5EF4-FFF2-40B4-BE49-F238E27FC236}">
                <a16:creationId xmlns:a16="http://schemas.microsoft.com/office/drawing/2014/main" id="{7321AE57-2B09-E46A-0A2A-31422EEA5E8B}"/>
              </a:ext>
            </a:extLst>
          </p:cNvPr>
          <p:cNvSpPr>
            <a:spLocks noGrp="1"/>
          </p:cNvSpPr>
          <p:nvPr>
            <p:ph type="sldNum" sz="quarter" idx="12"/>
          </p:nvPr>
        </p:nvSpPr>
        <p:spPr/>
        <p:txBody>
          <a:bodyPr/>
          <a:lstStyle/>
          <a:p>
            <a:fld id="{7408B8CA-226C-4571-9FEE-B704CFEBF665}" type="slidenum">
              <a:rPr lang="en-US" smtClean="0"/>
              <a:pPr/>
              <a:t>5</a:t>
            </a:fld>
            <a:endParaRPr lang="en-US"/>
          </a:p>
        </p:txBody>
      </p:sp>
    </p:spTree>
    <p:extLst>
      <p:ext uri="{BB962C8B-B14F-4D97-AF65-F5344CB8AC3E}">
        <p14:creationId xmlns:p14="http://schemas.microsoft.com/office/powerpoint/2010/main" val="252335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2F01D-1B60-4CCB-BFF5-EE0851804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823B2-9B82-6817-3043-788F1C240AB3}"/>
              </a:ext>
            </a:extLst>
          </p:cNvPr>
          <p:cNvSpPr>
            <a:spLocks noGrp="1"/>
          </p:cNvSpPr>
          <p:nvPr>
            <p:ph type="title"/>
          </p:nvPr>
        </p:nvSpPr>
        <p:spPr/>
        <p:txBody>
          <a:bodyPr vert="horz" lIns="91440" tIns="45720" rIns="91440" bIns="45720" rtlCol="0" anchor="b">
            <a:noAutofit/>
          </a:bodyPr>
          <a:lstStyle/>
          <a:p>
            <a:r>
              <a:rPr lang="es" sz="4000" dirty="0"/>
              <a:t>Requisitos de Participación del Piloto</a:t>
            </a:r>
          </a:p>
        </p:txBody>
      </p:sp>
      <p:sp>
        <p:nvSpPr>
          <p:cNvPr id="13" name="TextBox 12">
            <a:extLst>
              <a:ext uri="{FF2B5EF4-FFF2-40B4-BE49-F238E27FC236}">
                <a16:creationId xmlns:a16="http://schemas.microsoft.com/office/drawing/2014/main" id="{ABD291CA-8E2E-44AA-0185-EFA285396764}"/>
              </a:ext>
            </a:extLst>
          </p:cNvPr>
          <p:cNvSpPr txBox="1"/>
          <p:nvPr/>
        </p:nvSpPr>
        <p:spPr>
          <a:xfrm>
            <a:off x="2699161" y="1281286"/>
            <a:ext cx="3001472" cy="2308324"/>
          </a:xfrm>
          <a:prstGeom prst="rect">
            <a:avLst/>
          </a:prstGeom>
          <a:solidFill>
            <a:schemeClr val="tx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1600" b="1" dirty="0">
                <a:solidFill>
                  <a:srgbClr val="000000"/>
                </a:solidFill>
                <a:ea typeface="Calibri"/>
                <a:cs typeface="Calibri"/>
              </a:rPr>
              <a:t>Personal</a:t>
            </a:r>
          </a:p>
          <a:p>
            <a:pPr marL="285750" indent="-285750">
              <a:buFont typeface="Arial"/>
              <a:buChar char="•"/>
            </a:pPr>
            <a:r>
              <a:rPr lang="es" sz="1600" dirty="0">
                <a:solidFill>
                  <a:srgbClr val="000000"/>
                </a:solidFill>
                <a:ea typeface="Calibri"/>
                <a:cs typeface="Calibri"/>
              </a:rPr>
              <a:t>El </a:t>
            </a:r>
            <a:r>
              <a:rPr lang="es-MX" sz="1600" dirty="0">
                <a:solidFill>
                  <a:srgbClr val="000000"/>
                </a:solidFill>
                <a:ea typeface="Calibri"/>
                <a:cs typeface="Calibri"/>
              </a:rPr>
              <a:t>licenciatario </a:t>
            </a:r>
            <a:r>
              <a:rPr lang="es" sz="1600" dirty="0">
                <a:solidFill>
                  <a:srgbClr val="000000"/>
                </a:solidFill>
                <a:ea typeface="Calibri"/>
                <a:cs typeface="Calibri"/>
              </a:rPr>
              <a:t>reside en el hogar y trabaja activamente a tiempo completo con niños.</a:t>
            </a:r>
          </a:p>
          <a:p>
            <a:pPr marL="285750" indent="-285750">
              <a:buFont typeface="Arial"/>
              <a:buChar char="•"/>
            </a:pPr>
            <a:r>
              <a:rPr lang="es" sz="1600" dirty="0">
                <a:solidFill>
                  <a:srgbClr val="000000"/>
                </a:solidFill>
                <a:ea typeface="Calibri"/>
                <a:cs typeface="Calibri"/>
              </a:rPr>
              <a:t>1 Asistente Certificado a tiempo completo</a:t>
            </a:r>
          </a:p>
          <a:p>
            <a:pPr marL="285750" indent="-285750">
              <a:buFont typeface="Arial"/>
              <a:buChar char="•"/>
            </a:pPr>
            <a:r>
              <a:rPr lang="es" sz="1600" dirty="0">
                <a:solidFill>
                  <a:srgbClr val="000000"/>
                </a:solidFill>
                <a:ea typeface="Calibri"/>
                <a:cs typeface="Calibri"/>
              </a:rPr>
              <a:t>Personal adicional aprobado, como mínimo, como asistentes regulares.</a:t>
            </a:r>
          </a:p>
        </p:txBody>
      </p:sp>
      <p:sp>
        <p:nvSpPr>
          <p:cNvPr id="15" name="TextBox 14">
            <a:extLst>
              <a:ext uri="{FF2B5EF4-FFF2-40B4-BE49-F238E27FC236}">
                <a16:creationId xmlns:a16="http://schemas.microsoft.com/office/drawing/2014/main" id="{F0214A18-9BC3-A10D-793A-C9851F77DC4C}"/>
              </a:ext>
            </a:extLst>
          </p:cNvPr>
          <p:cNvSpPr txBox="1"/>
          <p:nvPr/>
        </p:nvSpPr>
        <p:spPr>
          <a:xfrm>
            <a:off x="6443783" y="1281286"/>
            <a:ext cx="3752840" cy="2308324"/>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1600" b="1" dirty="0">
                <a:solidFill>
                  <a:srgbClr val="000000"/>
                </a:solidFill>
                <a:ea typeface="Calibri"/>
                <a:cs typeface="Calibri"/>
              </a:rPr>
              <a:t>Instalaciones</a:t>
            </a:r>
          </a:p>
          <a:p>
            <a:pPr marL="285750" indent="-285750">
              <a:buFont typeface="Arial"/>
              <a:buChar char="•"/>
            </a:pPr>
            <a:r>
              <a:rPr lang="es" sz="1600" dirty="0">
                <a:solidFill>
                  <a:srgbClr val="000000"/>
                </a:solidFill>
                <a:ea typeface="Calibri"/>
                <a:cs typeface="Calibri"/>
              </a:rPr>
              <a:t>35 pies cuadrados/niño (espacio interior mínimo de 420 pies cuadrados para 12 niños)</a:t>
            </a:r>
          </a:p>
          <a:p>
            <a:pPr marL="285750" indent="-285750">
              <a:buFont typeface="Arial"/>
              <a:buChar char="•"/>
            </a:pPr>
            <a:r>
              <a:rPr lang="es" sz="1600" dirty="0">
                <a:solidFill>
                  <a:srgbClr val="000000"/>
                </a:solidFill>
                <a:ea typeface="Calibri"/>
                <a:cs typeface="Calibri"/>
              </a:rPr>
              <a:t>Espacio exterior de 900 pies cuadrados que cumpla con normativa vigente (o parque infantil alternativo aprobado).</a:t>
            </a:r>
          </a:p>
          <a:p>
            <a:pPr marL="285750" indent="-285750">
              <a:buFont typeface="Arial"/>
              <a:buChar char="•"/>
            </a:pPr>
            <a:r>
              <a:rPr lang="es" sz="1600" dirty="0">
                <a:solidFill>
                  <a:srgbClr val="000000"/>
                </a:solidFill>
                <a:ea typeface="Calibri"/>
                <a:cs typeface="Calibri"/>
              </a:rPr>
              <a:t>Funciona únicamente en el primer o segundo piso o en el sótano.</a:t>
            </a:r>
          </a:p>
        </p:txBody>
      </p:sp>
      <p:sp>
        <p:nvSpPr>
          <p:cNvPr id="4" name="TextBox 10">
            <a:extLst>
              <a:ext uri="{FF2B5EF4-FFF2-40B4-BE49-F238E27FC236}">
                <a16:creationId xmlns:a16="http://schemas.microsoft.com/office/drawing/2014/main" id="{0D4CAD67-CE18-008D-821C-D1794A8BAB62}"/>
              </a:ext>
            </a:extLst>
          </p:cNvPr>
          <p:cNvSpPr txBox="1"/>
          <p:nvPr/>
        </p:nvSpPr>
        <p:spPr>
          <a:xfrm>
            <a:off x="928306" y="3683292"/>
            <a:ext cx="2919172" cy="2092881"/>
          </a:xfrm>
          <a:prstGeom prst="rect">
            <a:avLst/>
          </a:prstGeom>
          <a:solidFill>
            <a:schemeClr val="accent3">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 sz="1600" b="1">
                <a:solidFill>
                  <a:srgbClr val="000000"/>
                </a:solidFill>
                <a:ea typeface="Calibri"/>
                <a:cs typeface="Calibri"/>
              </a:rPr>
              <a:t>Notificaciones</a:t>
            </a:r>
            <a:endParaRPr lang="en-US" sz="1600">
              <a:solidFill>
                <a:srgbClr val="000000"/>
              </a:solidFill>
              <a:ea typeface="Calibri"/>
              <a:cs typeface="Calibri"/>
            </a:endParaRPr>
          </a:p>
          <a:p>
            <a:pPr marL="285750" indent="-285750">
              <a:buFont typeface="Arial"/>
              <a:buChar char="•"/>
            </a:pPr>
            <a:r>
              <a:rPr lang="es" sz="1600">
                <a:solidFill>
                  <a:srgbClr val="000000"/>
                </a:solidFill>
                <a:ea typeface="Calibri"/>
                <a:cs typeface="Calibri"/>
              </a:rPr>
              <a:t>Municipio local</a:t>
            </a:r>
            <a:endParaRPr lang="en-US" sz="1600">
              <a:solidFill>
                <a:srgbClr val="000000"/>
              </a:solidFill>
            </a:endParaRPr>
          </a:p>
          <a:p>
            <a:pPr marL="285750" indent="-285750">
              <a:buFont typeface="Arial"/>
              <a:buChar char="•"/>
            </a:pPr>
            <a:r>
              <a:rPr lang="es" sz="1600">
                <a:solidFill>
                  <a:srgbClr val="000000"/>
                </a:solidFill>
                <a:ea typeface="Calibri"/>
                <a:cs typeface="Calibri"/>
              </a:rPr>
              <a:t>Departamento de bomberos local</a:t>
            </a:r>
          </a:p>
          <a:p>
            <a:pPr marL="285750" indent="-285750">
              <a:buFont typeface="Arial"/>
              <a:buChar char="•"/>
            </a:pPr>
            <a:r>
              <a:rPr lang="es" sz="1600">
                <a:solidFill>
                  <a:srgbClr val="000000"/>
                </a:solidFill>
                <a:ea typeface="Calibri"/>
                <a:cs typeface="Calibri"/>
              </a:rPr>
              <a:t>Sistema FCC</a:t>
            </a:r>
          </a:p>
          <a:p>
            <a:pPr marL="285750" indent="-285750">
              <a:buFont typeface="Arial"/>
              <a:buChar char="•"/>
            </a:pPr>
            <a:r>
              <a:rPr lang="es" sz="1600">
                <a:solidFill>
                  <a:srgbClr val="000000"/>
                </a:solidFill>
                <a:ea typeface="Calibri"/>
                <a:cs typeface="Calibri"/>
              </a:rPr>
              <a:t>CCR&amp;R</a:t>
            </a:r>
          </a:p>
          <a:p>
            <a:pPr marL="285750" indent="-285750">
              <a:buFont typeface="Arial"/>
              <a:buChar char="•"/>
            </a:pPr>
            <a:r>
              <a:rPr lang="es" sz="1600">
                <a:solidFill>
                  <a:srgbClr val="000000"/>
                </a:solidFill>
                <a:ea typeface="Calibri"/>
                <a:cs typeface="Calibri"/>
              </a:rPr>
              <a:t>CACFP</a:t>
            </a:r>
          </a:p>
          <a:p>
            <a:pPr marL="285750" indent="-285750">
              <a:buFont typeface="Arial"/>
              <a:buChar char="•"/>
            </a:pPr>
            <a:r>
              <a:rPr lang="es" sz="1600">
                <a:solidFill>
                  <a:srgbClr val="000000"/>
                </a:solidFill>
                <a:ea typeface="Calibri"/>
                <a:cs typeface="Calibri"/>
              </a:rPr>
              <a:t>Padres y tutores</a:t>
            </a:r>
          </a:p>
          <a:p>
            <a:pPr marL="285750" indent="-285750">
              <a:buFont typeface="Arial"/>
              <a:buChar char="•"/>
            </a:pPr>
            <a:endParaRPr lang="en-US"/>
          </a:p>
        </p:txBody>
      </p:sp>
      <p:sp>
        <p:nvSpPr>
          <p:cNvPr id="6" name="TextBox 12">
            <a:extLst>
              <a:ext uri="{FF2B5EF4-FFF2-40B4-BE49-F238E27FC236}">
                <a16:creationId xmlns:a16="http://schemas.microsoft.com/office/drawing/2014/main" id="{1AF223C5-9C0C-B698-9655-73414DA8A75E}"/>
              </a:ext>
            </a:extLst>
          </p:cNvPr>
          <p:cNvSpPr txBox="1"/>
          <p:nvPr/>
        </p:nvSpPr>
        <p:spPr>
          <a:xfrm>
            <a:off x="4411086" y="3680880"/>
            <a:ext cx="2892208" cy="2062103"/>
          </a:xfrm>
          <a:prstGeom prst="rect">
            <a:avLst/>
          </a:prstGeom>
          <a:solidFill>
            <a:schemeClr val="tx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 sz="1600" b="1">
                <a:solidFill>
                  <a:srgbClr val="000000"/>
                </a:solidFill>
                <a:ea typeface="Calibri"/>
                <a:cs typeface="Calibri"/>
              </a:rPr>
              <a:t>Programa/Educador</a:t>
            </a:r>
            <a:endParaRPr lang="en-US" sz="1600">
              <a:solidFill>
                <a:srgbClr val="000000"/>
              </a:solidFill>
              <a:ea typeface="Calibri"/>
              <a:cs typeface="Calibri"/>
            </a:endParaRPr>
          </a:p>
          <a:p>
            <a:pPr marL="285750" indent="-285750">
              <a:buFont typeface="Arial"/>
              <a:buChar char="•"/>
            </a:pPr>
            <a:r>
              <a:rPr lang="es" sz="1600">
                <a:solidFill>
                  <a:srgbClr val="000000"/>
                </a:solidFill>
                <a:ea typeface="Calibri"/>
                <a:cs typeface="Calibri"/>
              </a:rPr>
              <a:t>Manual para padres actualizado</a:t>
            </a:r>
          </a:p>
          <a:p>
            <a:pPr marL="285750" indent="-285750">
              <a:buFont typeface="Arial"/>
              <a:buChar char="•"/>
            </a:pPr>
            <a:r>
              <a:rPr lang="es" sz="1600">
                <a:solidFill>
                  <a:srgbClr val="000000"/>
                </a:solidFill>
                <a:ea typeface="Calibri"/>
                <a:cs typeface="Calibri"/>
              </a:rPr>
              <a:t>Horario del personal</a:t>
            </a:r>
          </a:p>
          <a:p>
            <a:pPr marL="285750" indent="-285750">
              <a:buFont typeface="Arial"/>
              <a:buChar char="•"/>
            </a:pPr>
            <a:r>
              <a:rPr lang="es" sz="1600">
                <a:solidFill>
                  <a:srgbClr val="000000"/>
                </a:solidFill>
                <a:ea typeface="Calibri"/>
                <a:cs typeface="Calibri"/>
              </a:rPr>
              <a:t>Lista de verificación de registros del personal</a:t>
            </a:r>
          </a:p>
          <a:p>
            <a:pPr marL="285750" indent="-285750">
              <a:buFont typeface="Arial"/>
              <a:buChar char="•"/>
            </a:pPr>
            <a:r>
              <a:rPr lang="es" sz="1600">
                <a:solidFill>
                  <a:srgbClr val="000000"/>
                </a:solidFill>
                <a:ea typeface="Calibri"/>
                <a:cs typeface="Calibri"/>
              </a:rPr>
              <a:t>Cumplimiento de las normas de transporte</a:t>
            </a:r>
          </a:p>
          <a:p>
            <a:pPr marL="285750" indent="-285750">
              <a:buFont typeface="Arial"/>
              <a:buChar char="•"/>
            </a:pPr>
            <a:endParaRPr lang="en-US" sz="1600">
              <a:solidFill>
                <a:srgbClr val="000000"/>
              </a:solidFill>
              <a:ea typeface="Calibri"/>
              <a:cs typeface="Calibri"/>
            </a:endParaRPr>
          </a:p>
          <a:p>
            <a:pPr marL="285750" indent="-285750">
              <a:buFont typeface="Arial"/>
              <a:buChar char="•"/>
            </a:pPr>
            <a:endParaRPr lang="en-US" sz="1600">
              <a:solidFill>
                <a:srgbClr val="000000"/>
              </a:solidFill>
              <a:ea typeface="Calibri"/>
              <a:cs typeface="Calibri"/>
            </a:endParaRPr>
          </a:p>
        </p:txBody>
      </p:sp>
      <p:sp>
        <p:nvSpPr>
          <p:cNvPr id="8" name="TextBox 14">
            <a:extLst>
              <a:ext uri="{FF2B5EF4-FFF2-40B4-BE49-F238E27FC236}">
                <a16:creationId xmlns:a16="http://schemas.microsoft.com/office/drawing/2014/main" id="{DC506D1A-3214-FBA0-0887-AE2C08B10E00}"/>
              </a:ext>
            </a:extLst>
          </p:cNvPr>
          <p:cNvSpPr txBox="1"/>
          <p:nvPr/>
        </p:nvSpPr>
        <p:spPr>
          <a:xfrm>
            <a:off x="7866901" y="3683291"/>
            <a:ext cx="3612247" cy="2062103"/>
          </a:xfrm>
          <a:prstGeom prst="rect">
            <a:avLst/>
          </a:prstGeom>
          <a:solidFill>
            <a:schemeClr val="accent4">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 sz="1600" b="1" dirty="0">
                <a:solidFill>
                  <a:srgbClr val="000000"/>
                </a:solidFill>
                <a:ea typeface="Calibri"/>
                <a:cs typeface="Calibri"/>
              </a:rPr>
              <a:t>Monitoreo y datos</a:t>
            </a:r>
          </a:p>
          <a:p>
            <a:pPr marL="285750" indent="-285750">
              <a:buFont typeface="Arial"/>
              <a:buChar char="•"/>
            </a:pPr>
            <a:r>
              <a:rPr lang="es" sz="1600" dirty="0">
                <a:solidFill>
                  <a:srgbClr val="000000"/>
                </a:solidFill>
                <a:ea typeface="Calibri"/>
                <a:cs typeface="Calibri"/>
              </a:rPr>
              <a:t>Asista a la orientación para pilotos</a:t>
            </a:r>
          </a:p>
          <a:p>
            <a:pPr marL="285750" indent="-285750">
              <a:buFont typeface="Arial"/>
              <a:buChar char="•"/>
            </a:pPr>
            <a:r>
              <a:rPr lang="es" sz="1600" dirty="0">
                <a:solidFill>
                  <a:srgbClr val="000000"/>
                </a:solidFill>
                <a:ea typeface="Calibri"/>
                <a:cs typeface="Calibri"/>
              </a:rPr>
              <a:t>Enviar asistencia mensual</a:t>
            </a:r>
            <a:endParaRPr lang="en-US" sz="1600" dirty="0">
              <a:solidFill>
                <a:srgbClr val="000000"/>
              </a:solidFill>
            </a:endParaRPr>
          </a:p>
          <a:p>
            <a:pPr marL="285750" indent="-285750">
              <a:buFont typeface="Arial"/>
              <a:buChar char="•"/>
            </a:pPr>
            <a:r>
              <a:rPr lang="es" sz="1600" dirty="0">
                <a:solidFill>
                  <a:srgbClr val="000000"/>
                </a:solidFill>
                <a:ea typeface="Calibri"/>
                <a:cs typeface="Calibri"/>
              </a:rPr>
              <a:t>Completar las actividades de encuesta y retroalimentación.</a:t>
            </a:r>
          </a:p>
          <a:p>
            <a:pPr marL="285750" indent="-285750">
              <a:buFont typeface="Arial"/>
              <a:buChar char="•"/>
            </a:pPr>
            <a:r>
              <a:rPr lang="es" sz="1600" dirty="0">
                <a:solidFill>
                  <a:srgbClr val="000000"/>
                </a:solidFill>
                <a:ea typeface="Calibri"/>
                <a:cs typeface="Calibri"/>
              </a:rPr>
              <a:t>Participar en 2 visitas de seguimiento en los primeros 6 meses.</a:t>
            </a:r>
          </a:p>
          <a:p>
            <a:pPr marL="285750" indent="-285750">
              <a:buFont typeface="Arial"/>
              <a:buChar char="•"/>
            </a:pPr>
            <a:r>
              <a:rPr lang="es" sz="1600" dirty="0">
                <a:solidFill>
                  <a:srgbClr val="000000"/>
                </a:solidFill>
                <a:ea typeface="Calibri"/>
                <a:cs typeface="Calibri"/>
              </a:rPr>
              <a:t>Asistir a la reunión de salida</a:t>
            </a:r>
          </a:p>
        </p:txBody>
      </p:sp>
    </p:spTree>
    <p:extLst>
      <p:ext uri="{BB962C8B-B14F-4D97-AF65-F5344CB8AC3E}">
        <p14:creationId xmlns:p14="http://schemas.microsoft.com/office/powerpoint/2010/main" val="135294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19FA-F3A5-EBC3-4EC1-79012F2F0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DB014-55D1-8FD0-B0C4-DD75E5A98DD2}"/>
              </a:ext>
            </a:extLst>
          </p:cNvPr>
          <p:cNvSpPr>
            <a:spLocks noGrp="1"/>
          </p:cNvSpPr>
          <p:nvPr>
            <p:ph type="title"/>
          </p:nvPr>
        </p:nvSpPr>
        <p:spPr/>
        <p:txBody>
          <a:bodyPr vert="horz" lIns="91440" tIns="45720" rIns="91440" bIns="45720" rtlCol="0" anchor="b">
            <a:noAutofit/>
          </a:bodyPr>
          <a:lstStyle/>
          <a:p>
            <a:r>
              <a:rPr lang="es" dirty="0"/>
              <a:t>Criterios de Selección de Pilotos</a:t>
            </a:r>
          </a:p>
        </p:txBody>
      </p:sp>
      <p:sp>
        <p:nvSpPr>
          <p:cNvPr id="3" name="TextBox 2">
            <a:extLst>
              <a:ext uri="{FF2B5EF4-FFF2-40B4-BE49-F238E27FC236}">
                <a16:creationId xmlns:a16="http://schemas.microsoft.com/office/drawing/2014/main" id="{B676DA15-3E0A-838A-EB0D-20540EB585F5}"/>
              </a:ext>
            </a:extLst>
          </p:cNvPr>
          <p:cNvSpPr txBox="1"/>
          <p:nvPr/>
        </p:nvSpPr>
        <p:spPr>
          <a:xfrm>
            <a:off x="723900" y="1137356"/>
            <a:ext cx="10808510" cy="2783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a:ea typeface="+mn-lt"/>
                <a:cs typeface="+mn-lt"/>
              </a:rPr>
              <a:t>Cada </a:t>
            </a:r>
            <a:r>
              <a:rPr lang="es">
                <a:ea typeface="Calibri"/>
                <a:cs typeface="Calibri"/>
              </a:rPr>
              <a:t>categoría evalúa la capacidad de un programa para gestionar de forma segura un aumento en la matrícula.</a:t>
            </a:r>
            <a:endParaRPr lang="en-US"/>
          </a:p>
          <a:p>
            <a:endParaRPr lang="en-US">
              <a:ea typeface="Calibri"/>
              <a:cs typeface="Calibri"/>
            </a:endParaRPr>
          </a:p>
          <a:p>
            <a:endParaRPr lang="en-US">
              <a:ea typeface="Calibri"/>
              <a:cs typeface="Calibri"/>
            </a:endParaRPr>
          </a:p>
          <a:p>
            <a:pPr marL="342900" indent="-342900">
              <a:buAutoNum type="arabicPeriod"/>
            </a:pPr>
            <a:endParaRPr lang="en-US">
              <a:ea typeface="Calibri"/>
              <a:cs typeface="Calibri"/>
            </a:endParaRPr>
          </a:p>
          <a:p>
            <a:endParaRPr lang="en-US">
              <a:ea typeface="+mn-lt"/>
              <a:cs typeface="+mn-lt"/>
            </a:endParaRPr>
          </a:p>
          <a:p>
            <a:pPr>
              <a:buFont typeface="Arial"/>
            </a:pPr>
            <a:endParaRPr lang="en-US">
              <a:ea typeface="Calibri"/>
              <a:cs typeface="Calibri"/>
            </a:endParaRPr>
          </a:p>
          <a:p>
            <a:endParaRPr lang="en-US">
              <a:ea typeface="Calibri"/>
              <a:cs typeface="Calibri"/>
            </a:endParaRPr>
          </a:p>
          <a:p>
            <a:endParaRPr lang="en-US">
              <a:ea typeface="Calibri"/>
              <a:cs typeface="Calibri"/>
            </a:endParaRPr>
          </a:p>
          <a:p>
            <a:endParaRPr lang="en-US">
              <a:latin typeface="Calibri"/>
              <a:ea typeface="Calibri"/>
              <a:cs typeface="Calibri"/>
            </a:endParaRPr>
          </a:p>
          <a:p>
            <a:pPr>
              <a:lnSpc>
                <a:spcPts val="1425"/>
              </a:lnSpc>
            </a:pPr>
            <a:endParaRPr lang="en-US">
              <a:latin typeface="Aptos"/>
              <a:cs typeface="Segoe UI"/>
            </a:endParaRPr>
          </a:p>
        </p:txBody>
      </p:sp>
      <p:graphicFrame>
        <p:nvGraphicFramePr>
          <p:cNvPr id="4" name="Table 3">
            <a:extLst>
              <a:ext uri="{FF2B5EF4-FFF2-40B4-BE49-F238E27FC236}">
                <a16:creationId xmlns:a16="http://schemas.microsoft.com/office/drawing/2014/main" id="{A999E9EF-59A6-2C3E-D863-5CAAF89FCF4D}"/>
              </a:ext>
            </a:extLst>
          </p:cNvPr>
          <p:cNvGraphicFramePr>
            <a:graphicFrameLocks noGrp="1"/>
          </p:cNvGraphicFramePr>
          <p:nvPr>
            <p:extLst>
              <p:ext uri="{D42A27DB-BD31-4B8C-83A1-F6EECF244321}">
                <p14:modId xmlns:p14="http://schemas.microsoft.com/office/powerpoint/2010/main" val="2457154532"/>
              </p:ext>
            </p:extLst>
          </p:nvPr>
        </p:nvGraphicFramePr>
        <p:xfrm>
          <a:off x="815060" y="1702157"/>
          <a:ext cx="10808510" cy="3851909"/>
        </p:xfrm>
        <a:graphic>
          <a:graphicData uri="http://schemas.openxmlformats.org/drawingml/2006/table">
            <a:tbl>
              <a:tblPr firstRow="1" bandRow="1">
                <a:tableStyleId>{5C22544A-7EE6-4342-B048-85BDC9FD1C3A}</a:tableStyleId>
              </a:tblPr>
              <a:tblGrid>
                <a:gridCol w="2449348">
                  <a:extLst>
                    <a:ext uri="{9D8B030D-6E8A-4147-A177-3AD203B41FA5}">
                      <a16:colId xmlns:a16="http://schemas.microsoft.com/office/drawing/2014/main" val="3200528657"/>
                    </a:ext>
                  </a:extLst>
                </a:gridCol>
                <a:gridCol w="8359162">
                  <a:extLst>
                    <a:ext uri="{9D8B030D-6E8A-4147-A177-3AD203B41FA5}">
                      <a16:colId xmlns:a16="http://schemas.microsoft.com/office/drawing/2014/main" val="481806720"/>
                    </a:ext>
                  </a:extLst>
                </a:gridCol>
              </a:tblGrid>
              <a:tr h="331931">
                <a:tc>
                  <a:txBody>
                    <a:bodyPr/>
                    <a:lstStyle/>
                    <a:p>
                      <a:r>
                        <a:rPr lang="es" sz="1600"/>
                        <a:t>Criterios</a:t>
                      </a:r>
                    </a:p>
                  </a:txBody>
                  <a:tcPr/>
                </a:tc>
                <a:tc>
                  <a:txBody>
                    <a:bodyPr/>
                    <a:lstStyle/>
                    <a:p>
                      <a:r>
                        <a:rPr lang="es" sz="1600"/>
                        <a:t>Descripción</a:t>
                      </a:r>
                    </a:p>
                  </a:txBody>
                  <a:tcPr/>
                </a:tc>
                <a:extLst>
                  <a:ext uri="{0D108BD9-81ED-4DB2-BD59-A6C34878D82A}">
                    <a16:rowId xmlns:a16="http://schemas.microsoft.com/office/drawing/2014/main" val="2885635732"/>
                  </a:ext>
                </a:extLst>
              </a:tr>
              <a:tr h="584947">
                <a:tc>
                  <a:txBody>
                    <a:bodyPr/>
                    <a:lstStyle/>
                    <a:p>
                      <a:pPr marL="0" lvl="0" indent="0" algn="l">
                        <a:lnSpc>
                          <a:spcPct val="100000"/>
                        </a:lnSpc>
                        <a:spcBef>
                          <a:spcPts val="0"/>
                        </a:spcBef>
                        <a:spcAft>
                          <a:spcPts val="0"/>
                        </a:spcAft>
                        <a:buNone/>
                      </a:pPr>
                      <a:r>
                        <a:rPr lang="es" sz="1600" b="1" i="0" u="none" strike="noStrike" noProof="0" dirty="0">
                          <a:solidFill>
                            <a:srgbClr val="000000"/>
                          </a:solidFill>
                          <a:latin typeface="Calibri"/>
                          <a:ea typeface="Calibri"/>
                          <a:cs typeface="Calibri"/>
                        </a:rPr>
                        <a:t>Aprendizaje y Adaptabilidad</a:t>
                      </a:r>
                      <a:endParaRPr lang="en-US" sz="1600" b="1" dirty="0">
                        <a:latin typeface="Calibri"/>
                        <a:ea typeface="Calibri"/>
                        <a:cs typeface="Calibri"/>
                      </a:endParaRPr>
                    </a:p>
                  </a:txBody>
                  <a:tcPr/>
                </a:tc>
                <a:tc>
                  <a:txBody>
                    <a:bodyPr/>
                    <a:lstStyle/>
                    <a:p>
                      <a:pPr lvl="0" algn="l">
                        <a:lnSpc>
                          <a:spcPct val="100000"/>
                        </a:lnSpc>
                        <a:spcBef>
                          <a:spcPts val="0"/>
                        </a:spcBef>
                        <a:spcAft>
                          <a:spcPts val="0"/>
                        </a:spcAft>
                        <a:buNone/>
                      </a:pPr>
                      <a:r>
                        <a:rPr lang="es" sz="1600" b="0" i="0" u="none" strike="noStrike" noProof="0" dirty="0">
                          <a:latin typeface="Calibri"/>
                          <a:ea typeface="Calibri"/>
                          <a:cs typeface="Calibri"/>
                        </a:rPr>
                        <a:t>La disposición de los educadores para participar en el programa piloto y su capacidad para adaptar las operaciones del programa.</a:t>
                      </a:r>
                      <a:endParaRPr lang="en-US" sz="1600" dirty="0">
                        <a:latin typeface="Calibri"/>
                        <a:ea typeface="Calibri"/>
                        <a:cs typeface="Calibri"/>
                      </a:endParaRPr>
                    </a:p>
                  </a:txBody>
                  <a:tcPr/>
                </a:tc>
                <a:extLst>
                  <a:ext uri="{0D108BD9-81ED-4DB2-BD59-A6C34878D82A}">
                    <a16:rowId xmlns:a16="http://schemas.microsoft.com/office/drawing/2014/main" val="3960545932"/>
                  </a:ext>
                </a:extLst>
              </a:tr>
              <a:tr h="514349">
                <a:tc>
                  <a:txBody>
                    <a:bodyPr/>
                    <a:lstStyle/>
                    <a:p>
                      <a:pPr marL="0" lvl="0" indent="0" algn="l">
                        <a:lnSpc>
                          <a:spcPct val="100000"/>
                        </a:lnSpc>
                        <a:spcBef>
                          <a:spcPts val="0"/>
                        </a:spcBef>
                        <a:spcAft>
                          <a:spcPts val="0"/>
                        </a:spcAft>
                        <a:buNone/>
                      </a:pPr>
                      <a:r>
                        <a:rPr lang="es" sz="1600" b="1" i="0" u="none" strike="noStrike" noProof="0">
                          <a:solidFill>
                            <a:srgbClr val="000000"/>
                          </a:solidFill>
                          <a:latin typeface="Calibri"/>
                          <a:ea typeface="Calibri"/>
                          <a:cs typeface="Calibri"/>
                        </a:rPr>
                        <a:t>Compromiso</a:t>
                      </a:r>
                      <a:endParaRPr lang="en-US" sz="1600" b="1">
                        <a:latin typeface="Calibri"/>
                        <a:ea typeface="Calibri"/>
                        <a:cs typeface="Calibri"/>
                      </a:endParaRPr>
                    </a:p>
                    <a:p>
                      <a:pPr lvl="0">
                        <a:buNone/>
                      </a:pPr>
                      <a:endParaRPr lang="en-US" sz="1600" b="1" i="0" u="none" strike="noStrike" noProof="0">
                        <a:solidFill>
                          <a:srgbClr val="000000"/>
                        </a:solidFill>
                        <a:latin typeface="Calibri"/>
                        <a:ea typeface="Calibri"/>
                        <a:cs typeface="Calibri"/>
                      </a:endParaRPr>
                    </a:p>
                  </a:txBody>
                  <a:tcPr/>
                </a:tc>
                <a:tc>
                  <a:txBody>
                    <a:bodyPr/>
                    <a:lstStyle/>
                    <a:p>
                      <a:pPr lvl="0" algn="l">
                        <a:lnSpc>
                          <a:spcPct val="100000"/>
                        </a:lnSpc>
                        <a:spcBef>
                          <a:spcPts val="0"/>
                        </a:spcBef>
                        <a:spcAft>
                          <a:spcPts val="0"/>
                        </a:spcAft>
                        <a:buNone/>
                      </a:pPr>
                      <a:r>
                        <a:rPr lang="es" sz="1600" b="0" i="0" u="none" strike="noStrike" noProof="0">
                          <a:latin typeface="Calibri"/>
                          <a:ea typeface="Calibri"/>
                          <a:cs typeface="Calibri"/>
                        </a:rPr>
                        <a:t>Participación del educador en el desarrollo profesional, iniciativas y comunicación con la entidad que otorga la licencia</a:t>
                      </a:r>
                      <a:endParaRPr lang="en-US" sz="1600">
                        <a:latin typeface="Calibri"/>
                        <a:ea typeface="Calibri"/>
                        <a:cs typeface="Calibri"/>
                      </a:endParaRPr>
                    </a:p>
                  </a:txBody>
                  <a:tcPr/>
                </a:tc>
                <a:extLst>
                  <a:ext uri="{0D108BD9-81ED-4DB2-BD59-A6C34878D82A}">
                    <a16:rowId xmlns:a16="http://schemas.microsoft.com/office/drawing/2014/main" val="64866758"/>
                  </a:ext>
                </a:extLst>
              </a:tr>
              <a:tr h="615202">
                <a:tc>
                  <a:txBody>
                    <a:bodyPr/>
                    <a:lstStyle/>
                    <a:p>
                      <a:pPr marL="0" lvl="0" indent="0" algn="l">
                        <a:lnSpc>
                          <a:spcPct val="100000"/>
                        </a:lnSpc>
                        <a:spcBef>
                          <a:spcPts val="0"/>
                        </a:spcBef>
                        <a:spcAft>
                          <a:spcPts val="0"/>
                        </a:spcAft>
                        <a:buNone/>
                      </a:pPr>
                      <a:r>
                        <a:rPr lang="es" sz="1600" b="1" i="0" u="none" strike="noStrike" noProof="0" dirty="0">
                          <a:solidFill>
                            <a:srgbClr val="000000"/>
                          </a:solidFill>
                          <a:latin typeface="Calibri"/>
                          <a:ea typeface="Calibri"/>
                          <a:cs typeface="Calibri"/>
                        </a:rPr>
                        <a:t>Experiencia como Educador y en Programas</a:t>
                      </a:r>
                      <a:endParaRPr lang="en-US" sz="1600" b="1" dirty="0">
                        <a:latin typeface="Calibri"/>
                        <a:ea typeface="Calibri"/>
                        <a:cs typeface="Calibri"/>
                      </a:endParaRPr>
                    </a:p>
                  </a:txBody>
                  <a:tcPr/>
                </a:tc>
                <a:tc>
                  <a:txBody>
                    <a:bodyPr/>
                    <a:lstStyle/>
                    <a:p>
                      <a:pPr lvl="0" algn="l">
                        <a:lnSpc>
                          <a:spcPct val="100000"/>
                        </a:lnSpc>
                        <a:spcBef>
                          <a:spcPts val="0"/>
                        </a:spcBef>
                        <a:spcAft>
                          <a:spcPts val="0"/>
                        </a:spcAft>
                        <a:buNone/>
                      </a:pPr>
                      <a:r>
                        <a:rPr lang="es" sz="1600" b="0" i="0" u="none" strike="noStrike" noProof="0">
                          <a:latin typeface="Calibri"/>
                          <a:ea typeface="Calibri"/>
                          <a:cs typeface="Calibri"/>
                        </a:rPr>
                        <a:t>Experiencia del educador en la gestión de un programa FCC y capacidad para mantener la calidad al atender a un grupo más grande.</a:t>
                      </a:r>
                      <a:endParaRPr lang="en-US" sz="1600">
                        <a:latin typeface="Calibri"/>
                        <a:ea typeface="Calibri"/>
                        <a:cs typeface="Calibri"/>
                      </a:endParaRPr>
                    </a:p>
                  </a:txBody>
                  <a:tcPr/>
                </a:tc>
                <a:extLst>
                  <a:ext uri="{0D108BD9-81ED-4DB2-BD59-A6C34878D82A}">
                    <a16:rowId xmlns:a16="http://schemas.microsoft.com/office/drawing/2014/main" val="2936759534"/>
                  </a:ext>
                </a:extLst>
              </a:tr>
              <a:tr h="498763">
                <a:tc>
                  <a:txBody>
                    <a:bodyPr/>
                    <a:lstStyle/>
                    <a:p>
                      <a:pPr marL="0" lvl="0" indent="0" algn="l">
                        <a:lnSpc>
                          <a:spcPct val="100000"/>
                        </a:lnSpc>
                        <a:spcBef>
                          <a:spcPts val="0"/>
                        </a:spcBef>
                        <a:spcAft>
                          <a:spcPts val="0"/>
                        </a:spcAft>
                        <a:buNone/>
                      </a:pPr>
                      <a:r>
                        <a:rPr lang="es" sz="1600" b="1" i="0" u="none" strike="noStrike" noProof="0" dirty="0">
                          <a:solidFill>
                            <a:srgbClr val="000000"/>
                          </a:solidFill>
                          <a:latin typeface="Calibri"/>
                          <a:ea typeface="Calibri"/>
                          <a:cs typeface="Calibri"/>
                        </a:rPr>
                        <a:t>Necesidades Familiares</a:t>
                      </a:r>
                      <a:endParaRPr lang="en-US" sz="1600" b="1" dirty="0">
                        <a:latin typeface="Calibri"/>
                        <a:ea typeface="Calibri"/>
                        <a:cs typeface="Calibri"/>
                      </a:endParaRPr>
                    </a:p>
                  </a:txBody>
                  <a:tcPr/>
                </a:tc>
                <a:tc>
                  <a:txBody>
                    <a:bodyPr/>
                    <a:lstStyle/>
                    <a:p>
                      <a:pPr lvl="0" algn="l">
                        <a:lnSpc>
                          <a:spcPct val="100000"/>
                        </a:lnSpc>
                        <a:spcBef>
                          <a:spcPts val="0"/>
                        </a:spcBef>
                        <a:spcAft>
                          <a:spcPts val="0"/>
                        </a:spcAft>
                        <a:buNone/>
                      </a:pPr>
                      <a:r>
                        <a:rPr lang="es" sz="1600" b="0" i="0" u="none" strike="noStrike" noProof="0">
                          <a:latin typeface="Calibri"/>
                          <a:ea typeface="Calibri"/>
                          <a:cs typeface="Calibri"/>
                        </a:rPr>
                        <a:t>La comunicación y la colaboración de los educadores con las familias y cómo el aumento de la capacidad apoyará las necesidades familiares.</a:t>
                      </a:r>
                      <a:endParaRPr lang="en-US" sz="1600">
                        <a:latin typeface="Calibri"/>
                        <a:ea typeface="Calibri"/>
                        <a:cs typeface="Calibri"/>
                      </a:endParaRPr>
                    </a:p>
                  </a:txBody>
                  <a:tcPr/>
                </a:tc>
                <a:extLst>
                  <a:ext uri="{0D108BD9-81ED-4DB2-BD59-A6C34878D82A}">
                    <a16:rowId xmlns:a16="http://schemas.microsoft.com/office/drawing/2014/main" val="2665862432"/>
                  </a:ext>
                </a:extLst>
              </a:tr>
              <a:tr h="537681">
                <a:tc>
                  <a:txBody>
                    <a:bodyPr/>
                    <a:lstStyle/>
                    <a:p>
                      <a:pPr marL="0" lvl="0" indent="0" algn="l">
                        <a:lnSpc>
                          <a:spcPct val="100000"/>
                        </a:lnSpc>
                        <a:spcBef>
                          <a:spcPts val="0"/>
                        </a:spcBef>
                        <a:spcAft>
                          <a:spcPts val="0"/>
                        </a:spcAft>
                        <a:buNone/>
                      </a:pPr>
                      <a:r>
                        <a:rPr lang="es" sz="1600" b="1" i="0" u="none" strike="noStrike" noProof="0" dirty="0">
                          <a:solidFill>
                            <a:srgbClr val="000000"/>
                          </a:solidFill>
                          <a:latin typeface="Calibri"/>
                          <a:ea typeface="Calibri"/>
                          <a:cs typeface="Calibri"/>
                        </a:rPr>
                        <a:t>Coherencia en el Personal</a:t>
                      </a:r>
                      <a:endParaRPr lang="en-US" sz="1600" b="1" dirty="0">
                        <a:latin typeface="Calibri"/>
                        <a:ea typeface="Calibri"/>
                        <a:cs typeface="Calibri"/>
                      </a:endParaRPr>
                    </a:p>
                  </a:txBody>
                  <a:tcPr/>
                </a:tc>
                <a:tc>
                  <a:txBody>
                    <a:bodyPr/>
                    <a:lstStyle/>
                    <a:p>
                      <a:pPr lvl="0" algn="l">
                        <a:lnSpc>
                          <a:spcPct val="100000"/>
                        </a:lnSpc>
                        <a:spcBef>
                          <a:spcPts val="0"/>
                        </a:spcBef>
                        <a:spcAft>
                          <a:spcPts val="0"/>
                        </a:spcAft>
                        <a:buNone/>
                      </a:pPr>
                      <a:r>
                        <a:rPr lang="es" sz="1600" b="0" i="0" u="none" strike="noStrike" noProof="0" dirty="0">
                          <a:latin typeface="Calibri"/>
                          <a:ea typeface="Calibri"/>
                          <a:cs typeface="Calibri"/>
                        </a:rPr>
                        <a:t>Capacidad del educador para mantener una supervisión segura y prácticas de personal consistentes mientras cuida a un grupo más grande.</a:t>
                      </a:r>
                      <a:endParaRPr lang="en-US" sz="1600" dirty="0">
                        <a:latin typeface="Calibri"/>
                        <a:ea typeface="Calibri"/>
                        <a:cs typeface="Calibri"/>
                      </a:endParaRPr>
                    </a:p>
                  </a:txBody>
                  <a:tcPr/>
                </a:tc>
                <a:extLst>
                  <a:ext uri="{0D108BD9-81ED-4DB2-BD59-A6C34878D82A}">
                    <a16:rowId xmlns:a16="http://schemas.microsoft.com/office/drawing/2014/main" val="26894558"/>
                  </a:ext>
                </a:extLst>
              </a:tr>
              <a:tr h="559292">
                <a:tc>
                  <a:txBody>
                    <a:bodyPr/>
                    <a:lstStyle/>
                    <a:p>
                      <a:pPr marL="0" lvl="0" indent="0" algn="l">
                        <a:lnSpc>
                          <a:spcPct val="100000"/>
                        </a:lnSpc>
                        <a:spcBef>
                          <a:spcPts val="0"/>
                        </a:spcBef>
                        <a:spcAft>
                          <a:spcPts val="0"/>
                        </a:spcAft>
                        <a:buNone/>
                      </a:pPr>
                      <a:r>
                        <a:rPr lang="es" sz="1600" b="1" i="0" u="none" strike="noStrike" noProof="0" dirty="0">
                          <a:latin typeface="Calibri"/>
                          <a:ea typeface="Calibri"/>
                          <a:cs typeface="Calibri"/>
                        </a:rPr>
                        <a:t>Registro de Asistencia</a:t>
                      </a:r>
                      <a:endParaRPr lang="en-US" sz="1600" b="1" dirty="0">
                        <a:latin typeface="Calibri"/>
                        <a:ea typeface="Calibri"/>
                        <a:cs typeface="Calibri"/>
                      </a:endParaRPr>
                    </a:p>
                  </a:txBody>
                  <a:tcPr/>
                </a:tc>
                <a:tc>
                  <a:txBody>
                    <a:bodyPr/>
                    <a:lstStyle/>
                    <a:p>
                      <a:pPr lvl="0">
                        <a:buNone/>
                      </a:pPr>
                      <a:r>
                        <a:rPr lang="es" sz="1600" b="0" i="0" u="none" strike="noStrike" noProof="0" dirty="0">
                          <a:solidFill>
                            <a:srgbClr val="000000"/>
                          </a:solidFill>
                          <a:latin typeface="Calibri"/>
                          <a:ea typeface="Calibri"/>
                          <a:cs typeface="Calibri"/>
                        </a:rPr>
                        <a:t>Evaluar la consistencia y la capacidad de inscripción/asistencia con respecto al mes anterior, priorizando los programas que mantienen una asistencia completa o casi completa (10 niños).</a:t>
                      </a:r>
                      <a:endParaRPr lang="en-US" sz="1600" dirty="0">
                        <a:latin typeface="Calibri"/>
                        <a:ea typeface="Calibri"/>
                        <a:cs typeface="Calibri"/>
                      </a:endParaRPr>
                    </a:p>
                  </a:txBody>
                  <a:tcPr/>
                </a:tc>
                <a:extLst>
                  <a:ext uri="{0D108BD9-81ED-4DB2-BD59-A6C34878D82A}">
                    <a16:rowId xmlns:a16="http://schemas.microsoft.com/office/drawing/2014/main" val="137621625"/>
                  </a:ext>
                </a:extLst>
              </a:tr>
            </a:tbl>
          </a:graphicData>
        </a:graphic>
      </p:graphicFrame>
    </p:spTree>
    <p:extLst>
      <p:ext uri="{BB962C8B-B14F-4D97-AF65-F5344CB8AC3E}">
        <p14:creationId xmlns:p14="http://schemas.microsoft.com/office/powerpoint/2010/main" val="377089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5E67BC5-E29C-0C7D-AA18-0341B1B2F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35" y="1510018"/>
            <a:ext cx="11306130" cy="4560859"/>
          </a:xfrm>
          <a:prstGeom prst="rect">
            <a:avLst/>
          </a:prstGeom>
        </p:spPr>
      </p:pic>
      <p:sp>
        <p:nvSpPr>
          <p:cNvPr id="5" name="Title 4">
            <a:extLst>
              <a:ext uri="{FF2B5EF4-FFF2-40B4-BE49-F238E27FC236}">
                <a16:creationId xmlns:a16="http://schemas.microsoft.com/office/drawing/2014/main" id="{2FD7D1D7-3941-E4DE-0285-29651781B3C6}"/>
              </a:ext>
            </a:extLst>
          </p:cNvPr>
          <p:cNvSpPr>
            <a:spLocks noGrp="1"/>
          </p:cNvSpPr>
          <p:nvPr>
            <p:ph type="title"/>
          </p:nvPr>
        </p:nvSpPr>
        <p:spPr/>
        <p:txBody>
          <a:bodyPr/>
          <a:lstStyle/>
          <a:p>
            <a:r>
              <a:rPr lang="es" dirty="0"/>
              <a:t>Aprendiendo del Programa Piloto</a:t>
            </a:r>
          </a:p>
        </p:txBody>
      </p:sp>
      <p:sp>
        <p:nvSpPr>
          <p:cNvPr id="4" name="Slide Number Placeholder 3">
            <a:extLst>
              <a:ext uri="{FF2B5EF4-FFF2-40B4-BE49-F238E27FC236}">
                <a16:creationId xmlns:a16="http://schemas.microsoft.com/office/drawing/2014/main" id="{88CECF54-847B-29D0-0374-36019FACB6E1}"/>
              </a:ext>
            </a:extLst>
          </p:cNvPr>
          <p:cNvSpPr>
            <a:spLocks noGrp="1"/>
          </p:cNvSpPr>
          <p:nvPr>
            <p:ph type="sldNum" sz="quarter" idx="12"/>
          </p:nvPr>
        </p:nvSpPr>
        <p:spPr/>
        <p:txBody>
          <a:bodyPr/>
          <a:lstStyle/>
          <a:p>
            <a:fld id="{7408B8CA-226C-4571-9FEE-B704CFEBF665}" type="slidenum">
              <a:rPr lang="en-US" smtClean="0"/>
              <a:pPr/>
              <a:t>8</a:t>
            </a:fld>
            <a:endParaRPr lang="en-US"/>
          </a:p>
        </p:txBody>
      </p:sp>
      <p:sp>
        <p:nvSpPr>
          <p:cNvPr id="7" name="Text Placeholder 6">
            <a:extLst>
              <a:ext uri="{FF2B5EF4-FFF2-40B4-BE49-F238E27FC236}">
                <a16:creationId xmlns:a16="http://schemas.microsoft.com/office/drawing/2014/main" id="{075DFEE0-2D4B-BC2F-485F-C0CE23BE3A44}"/>
              </a:ext>
            </a:extLst>
          </p:cNvPr>
          <p:cNvSpPr>
            <a:spLocks noGrp="1"/>
          </p:cNvSpPr>
          <p:nvPr>
            <p:ph type="body" sz="quarter" idx="13"/>
          </p:nvPr>
        </p:nvSpPr>
        <p:spPr>
          <a:xfrm>
            <a:off x="723900" y="1149937"/>
            <a:ext cx="9965436" cy="360081"/>
          </a:xfrm>
        </p:spPr>
        <p:txBody>
          <a:bodyPr>
            <a:normAutofit/>
          </a:bodyPr>
          <a:lstStyle/>
          <a:p>
            <a:r>
              <a:rPr lang="es"/>
              <a:t>Preguntas clave para ayudar a fundamentar las actualizaciones de la normativa, las políticas y el apoyo.</a:t>
            </a:r>
          </a:p>
        </p:txBody>
      </p:sp>
      <p:sp>
        <p:nvSpPr>
          <p:cNvPr id="12" name="TextBox 11">
            <a:extLst>
              <a:ext uri="{FF2B5EF4-FFF2-40B4-BE49-F238E27FC236}">
                <a16:creationId xmlns:a16="http://schemas.microsoft.com/office/drawing/2014/main" id="{F9375539-8753-1875-4E80-AB074C8616FF}"/>
              </a:ext>
            </a:extLst>
          </p:cNvPr>
          <p:cNvSpPr txBox="1"/>
          <p:nvPr/>
        </p:nvSpPr>
        <p:spPr>
          <a:xfrm>
            <a:off x="1280160" y="3330769"/>
            <a:ext cx="1207008" cy="1296095"/>
          </a:xfrm>
          <a:prstGeom prst="rect">
            <a:avLst/>
          </a:prstGeom>
        </p:spPr>
        <p:txBody>
          <a:bodyPr vert="horz" wrap="square" lIns="0" tIns="45720" rIns="91440" bIns="45720" rtlCol="0">
            <a:normAutofit/>
          </a:bodyPr>
          <a:lstStyle/>
          <a:p>
            <a:pPr algn="l"/>
            <a:endParaRPr lang="en-US"/>
          </a:p>
        </p:txBody>
      </p:sp>
      <p:sp>
        <p:nvSpPr>
          <p:cNvPr id="13" name="TextBox 12">
            <a:extLst>
              <a:ext uri="{FF2B5EF4-FFF2-40B4-BE49-F238E27FC236}">
                <a16:creationId xmlns:a16="http://schemas.microsoft.com/office/drawing/2014/main" id="{FCEDEB92-9D51-9417-BBDD-59751FCA0BDD}"/>
              </a:ext>
            </a:extLst>
          </p:cNvPr>
          <p:cNvSpPr txBox="1"/>
          <p:nvPr/>
        </p:nvSpPr>
        <p:spPr>
          <a:xfrm>
            <a:off x="723900" y="2971892"/>
            <a:ext cx="1838476" cy="1654972"/>
          </a:xfrm>
          <a:prstGeom prst="rect">
            <a:avLst/>
          </a:prstGeom>
        </p:spPr>
        <p:txBody>
          <a:bodyPr vert="horz" wrap="square" lIns="0" tIns="45720" rIns="91440" bIns="45720" rtlCol="0">
            <a:normAutofit fontScale="85000" lnSpcReduction="20000"/>
          </a:bodyPr>
          <a:lstStyle/>
          <a:p>
            <a:pPr algn="ctr"/>
            <a:r>
              <a:rPr lang="es" b="1" dirty="0">
                <a:solidFill>
                  <a:srgbClr val="B5121B"/>
                </a:solidFill>
              </a:rPr>
              <a:t>Personal, Grupos y Proporciones</a:t>
            </a:r>
          </a:p>
          <a:p>
            <a:pPr algn="ctr"/>
            <a:endParaRPr lang="es" sz="1400" dirty="0"/>
          </a:p>
          <a:p>
            <a:pPr marL="285750" indent="-285750" algn="l">
              <a:buFont typeface="Arial" panose="020B0604020202020204" pitchFamily="34" charset="0"/>
              <a:buChar char="•"/>
            </a:pPr>
            <a:r>
              <a:rPr lang="es" sz="1400" dirty="0"/>
              <a:t>Cómo cambian los patrones de personal</a:t>
            </a:r>
          </a:p>
          <a:p>
            <a:pPr marL="285750" indent="-285750" algn="l">
              <a:buFont typeface="Arial" panose="020B0604020202020204" pitchFamily="34" charset="0"/>
              <a:buChar char="•"/>
            </a:pPr>
            <a:r>
              <a:rPr lang="es" sz="1400" dirty="0"/>
              <a:t>Enfoques para la captación y retención de personal.</a:t>
            </a:r>
          </a:p>
          <a:p>
            <a:pPr marL="285750" indent="-285750" algn="l">
              <a:buFont typeface="Arial" panose="020B0604020202020204" pitchFamily="34" charset="0"/>
              <a:buChar char="•"/>
            </a:pPr>
            <a:r>
              <a:rPr lang="es" sz="1400" dirty="0"/>
              <a:t>Estructuras salariales</a:t>
            </a:r>
          </a:p>
        </p:txBody>
      </p:sp>
      <p:sp>
        <p:nvSpPr>
          <p:cNvPr id="18" name="TextBox 17">
            <a:extLst>
              <a:ext uri="{FF2B5EF4-FFF2-40B4-BE49-F238E27FC236}">
                <a16:creationId xmlns:a16="http://schemas.microsoft.com/office/drawing/2014/main" id="{FA971F4C-8203-34F4-0B75-7123BA335317}"/>
              </a:ext>
            </a:extLst>
          </p:cNvPr>
          <p:cNvSpPr txBox="1"/>
          <p:nvPr/>
        </p:nvSpPr>
        <p:spPr>
          <a:xfrm>
            <a:off x="2881980" y="2971846"/>
            <a:ext cx="2092357" cy="2888026"/>
          </a:xfrm>
          <a:prstGeom prst="rect">
            <a:avLst/>
          </a:prstGeom>
        </p:spPr>
        <p:txBody>
          <a:bodyPr vert="horz" wrap="square" lIns="0" tIns="45720" rIns="91440" bIns="45720" rtlCol="0">
            <a:normAutofit fontScale="92500" lnSpcReduction="10000"/>
          </a:bodyPr>
          <a:lstStyle/>
          <a:p>
            <a:pPr algn="ctr"/>
            <a:r>
              <a:rPr lang="es" sz="1500" b="1" dirty="0">
                <a:solidFill>
                  <a:srgbClr val="B5121B"/>
                </a:solidFill>
              </a:rPr>
              <a:t>Calidad, Salud y Seguridad del Programa</a:t>
            </a:r>
          </a:p>
          <a:p>
            <a:pPr marL="285750" indent="-285750" algn="l">
              <a:buFont typeface="Arial" panose="020B0604020202020204" pitchFamily="34" charset="0"/>
              <a:buChar char="•"/>
            </a:pPr>
            <a:endParaRPr lang="es" sz="1400" dirty="0"/>
          </a:p>
          <a:p>
            <a:pPr marL="285750" indent="-285750" algn="l">
              <a:buFont typeface="Arial" panose="020B0604020202020204" pitchFamily="34" charset="0"/>
              <a:buChar char="•"/>
            </a:pPr>
            <a:r>
              <a:rPr lang="es" sz="1400" dirty="0"/>
              <a:t>Impacto en las quejas/incumplimientos</a:t>
            </a:r>
          </a:p>
          <a:p>
            <a:pPr marL="285750" indent="-285750" algn="l">
              <a:buFont typeface="Arial" panose="020B0604020202020204" pitchFamily="34" charset="0"/>
              <a:buChar char="•"/>
            </a:pPr>
            <a:r>
              <a:rPr lang="es" sz="1400" dirty="0"/>
              <a:t>Relación educador-licenciante</a:t>
            </a:r>
          </a:p>
          <a:p>
            <a:pPr marL="285750" indent="-285750" algn="l">
              <a:buFont typeface="Arial" panose="020B0604020202020204" pitchFamily="34" charset="0"/>
              <a:buChar char="•"/>
            </a:pPr>
            <a:r>
              <a:rPr lang="es" sz="1400" dirty="0"/>
              <a:t>Plan de estudios multigrado</a:t>
            </a:r>
          </a:p>
          <a:p>
            <a:pPr marL="285750" indent="-285750" algn="l">
              <a:buFont typeface="Arial" panose="020B0604020202020204" pitchFamily="34" charset="0"/>
              <a:buChar char="•"/>
            </a:pPr>
            <a:r>
              <a:rPr lang="es" sz="1400" dirty="0"/>
              <a:t>Cambios en la filosofía/valores fundamentales del programa</a:t>
            </a:r>
          </a:p>
          <a:p>
            <a:pPr marL="285750" indent="-285750" algn="l">
              <a:buFont typeface="Arial" panose="020B0604020202020204" pitchFamily="34" charset="0"/>
              <a:buChar char="•"/>
            </a:pPr>
            <a:r>
              <a:rPr lang="es" sz="1400" dirty="0"/>
              <a:t>Apoyo de calidad requeridos</a:t>
            </a:r>
          </a:p>
        </p:txBody>
      </p:sp>
      <p:sp>
        <p:nvSpPr>
          <p:cNvPr id="21" name="TextBox 20">
            <a:extLst>
              <a:ext uri="{FF2B5EF4-FFF2-40B4-BE49-F238E27FC236}">
                <a16:creationId xmlns:a16="http://schemas.microsoft.com/office/drawing/2014/main" id="{4A9D377C-3CEB-E115-1BAD-3EDE4D773BBC}"/>
              </a:ext>
            </a:extLst>
          </p:cNvPr>
          <p:cNvSpPr txBox="1"/>
          <p:nvPr/>
        </p:nvSpPr>
        <p:spPr>
          <a:xfrm>
            <a:off x="5190613" y="2958107"/>
            <a:ext cx="2092356" cy="3058102"/>
          </a:xfrm>
          <a:prstGeom prst="rect">
            <a:avLst/>
          </a:prstGeom>
        </p:spPr>
        <p:txBody>
          <a:bodyPr vert="horz" wrap="square" lIns="0" tIns="45720" rIns="91440" bIns="45720" rtlCol="0">
            <a:normAutofit fontScale="92500" lnSpcReduction="10000"/>
          </a:bodyPr>
          <a:lstStyle/>
          <a:p>
            <a:pPr algn="ctr"/>
            <a:r>
              <a:rPr lang="es" sz="1500" b="1" dirty="0">
                <a:solidFill>
                  <a:srgbClr val="B5121B"/>
                </a:solidFill>
              </a:rPr>
              <a:t>Operaciones, Prácticas Empresariales y Espacios</a:t>
            </a:r>
          </a:p>
          <a:p>
            <a:endParaRPr lang="es" sz="1400" dirty="0"/>
          </a:p>
          <a:p>
            <a:pPr marL="285750" indent="-285750">
              <a:buFont typeface="Arial" panose="020B0604020202020204" pitchFamily="34" charset="0"/>
              <a:buChar char="•"/>
            </a:pPr>
            <a:r>
              <a:rPr lang="es" sz="1400" dirty="0"/>
              <a:t>Proceso para escalar de 10 a 12</a:t>
            </a:r>
          </a:p>
          <a:p>
            <a:pPr marL="285750" indent="-285750">
              <a:buFont typeface="Arial" panose="020B0604020202020204" pitchFamily="34" charset="0"/>
              <a:buChar char="•"/>
            </a:pPr>
            <a:r>
              <a:rPr lang="es" sz="1400" dirty="0"/>
              <a:t>Ajustes operativos requeridos</a:t>
            </a:r>
          </a:p>
          <a:p>
            <a:pPr marL="285750" indent="-285750">
              <a:buFont typeface="Arial" panose="020B0604020202020204" pitchFamily="34" charset="0"/>
              <a:buChar char="•"/>
            </a:pPr>
            <a:r>
              <a:rPr lang="es" sz="1400" dirty="0"/>
              <a:t>Consideraciones sobre seguros y responsabilidad civil</a:t>
            </a:r>
          </a:p>
          <a:p>
            <a:pPr marL="285750" indent="-285750">
              <a:buFont typeface="Arial" panose="020B0604020202020204" pitchFamily="34" charset="0"/>
              <a:buChar char="•"/>
            </a:pPr>
            <a:r>
              <a:rPr lang="es" sz="1400" dirty="0"/>
              <a:t>Impacto en las necesidades de espacio</a:t>
            </a:r>
          </a:p>
          <a:p>
            <a:pPr marL="285750" indent="-285750">
              <a:buFont typeface="Arial" panose="020B0604020202020204" pitchFamily="34" charset="0"/>
              <a:buChar char="•"/>
            </a:pPr>
            <a:r>
              <a:rPr lang="es" sz="1400" dirty="0"/>
              <a:t>Cambios en los costos, ingresos y presupuestos del programa.</a:t>
            </a:r>
          </a:p>
          <a:p>
            <a:pPr algn="l"/>
            <a:endParaRPr lang="en-US" sz="1400" dirty="0"/>
          </a:p>
        </p:txBody>
      </p:sp>
      <p:sp>
        <p:nvSpPr>
          <p:cNvPr id="22" name="TextBox 21">
            <a:extLst>
              <a:ext uri="{FF2B5EF4-FFF2-40B4-BE49-F238E27FC236}">
                <a16:creationId xmlns:a16="http://schemas.microsoft.com/office/drawing/2014/main" id="{915E083F-8F78-FD7E-DA5F-FF79A0A3B547}"/>
              </a:ext>
            </a:extLst>
          </p:cNvPr>
          <p:cNvSpPr txBox="1"/>
          <p:nvPr/>
        </p:nvSpPr>
        <p:spPr>
          <a:xfrm>
            <a:off x="7499245" y="2971846"/>
            <a:ext cx="1904280" cy="2665072"/>
          </a:xfrm>
          <a:prstGeom prst="rect">
            <a:avLst/>
          </a:prstGeom>
        </p:spPr>
        <p:txBody>
          <a:bodyPr vert="horz" wrap="square" lIns="0" tIns="45720" rIns="91440" bIns="45720" rtlCol="0">
            <a:normAutofit/>
          </a:bodyPr>
          <a:lstStyle/>
          <a:p>
            <a:pPr algn="ctr"/>
            <a:r>
              <a:rPr lang="es" sz="1400" b="1" dirty="0">
                <a:solidFill>
                  <a:srgbClr val="B5121B"/>
                </a:solidFill>
              </a:rPr>
              <a:t>Impacto en Familias y en la Comunidad</a:t>
            </a:r>
            <a:endParaRPr lang="es" sz="1400" dirty="0"/>
          </a:p>
          <a:p>
            <a:pPr algn="l"/>
            <a:endParaRPr lang="es" sz="1400" dirty="0"/>
          </a:p>
          <a:p>
            <a:pPr marL="285750" indent="-285750" algn="l">
              <a:buFont typeface="Arial" panose="020B0604020202020204" pitchFamily="34" charset="0"/>
              <a:buChar char="•"/>
            </a:pPr>
            <a:r>
              <a:rPr lang="es" sz="1400" dirty="0"/>
              <a:t>continuidad en el cuidado de los hermanos</a:t>
            </a:r>
          </a:p>
          <a:p>
            <a:pPr marL="285750" indent="-285750" algn="l">
              <a:buFont typeface="Arial" panose="020B0604020202020204" pitchFamily="34" charset="0"/>
              <a:buChar char="•"/>
            </a:pPr>
            <a:r>
              <a:rPr lang="es" sz="1400" dirty="0"/>
              <a:t>Demanda de la comunidad</a:t>
            </a:r>
          </a:p>
          <a:p>
            <a:pPr marL="285750" indent="-285750" algn="l">
              <a:buFont typeface="Arial" panose="020B0604020202020204" pitchFamily="34" charset="0"/>
              <a:buChar char="•"/>
            </a:pPr>
            <a:r>
              <a:rPr lang="es" sz="1400" dirty="0"/>
              <a:t>Cambios estacionales en la atención</a:t>
            </a:r>
          </a:p>
        </p:txBody>
      </p:sp>
      <p:sp>
        <p:nvSpPr>
          <p:cNvPr id="23" name="TextBox 22">
            <a:extLst>
              <a:ext uri="{FF2B5EF4-FFF2-40B4-BE49-F238E27FC236}">
                <a16:creationId xmlns:a16="http://schemas.microsoft.com/office/drawing/2014/main" id="{135480DD-278B-9BAD-6AE7-4DF1D35F4908}"/>
              </a:ext>
            </a:extLst>
          </p:cNvPr>
          <p:cNvSpPr txBox="1"/>
          <p:nvPr/>
        </p:nvSpPr>
        <p:spPr>
          <a:xfrm>
            <a:off x="9728791" y="2977387"/>
            <a:ext cx="1840940" cy="1388446"/>
          </a:xfrm>
          <a:prstGeom prst="rect">
            <a:avLst/>
          </a:prstGeom>
        </p:spPr>
        <p:txBody>
          <a:bodyPr vert="horz" wrap="square" lIns="0" tIns="45720" rIns="91440" bIns="45720" rtlCol="0">
            <a:normAutofit fontScale="85000" lnSpcReduction="20000"/>
          </a:bodyPr>
          <a:lstStyle/>
          <a:p>
            <a:pPr algn="ctr"/>
            <a:r>
              <a:rPr lang="es" sz="1600" b="1" dirty="0">
                <a:solidFill>
                  <a:srgbClr val="B5121B"/>
                </a:solidFill>
              </a:rPr>
              <a:t>Impactos del los Procesos EEC</a:t>
            </a:r>
            <a:endParaRPr lang="es" sz="1600" dirty="0"/>
          </a:p>
          <a:p>
            <a:pPr marL="285750" indent="-285750" algn="l">
              <a:buFont typeface="Arial" panose="020B0604020202020204" pitchFamily="34" charset="0"/>
              <a:buChar char="•"/>
            </a:pPr>
            <a:endParaRPr lang="es" sz="1400" dirty="0"/>
          </a:p>
          <a:p>
            <a:pPr marL="285750" indent="-285750" algn="l">
              <a:buFont typeface="Arial" panose="020B0604020202020204" pitchFamily="34" charset="0"/>
              <a:buChar char="•"/>
            </a:pPr>
            <a:r>
              <a:rPr lang="es" sz="1400" dirty="0"/>
              <a:t>Impacto de la carga de trabajo de los licenciantes</a:t>
            </a:r>
          </a:p>
          <a:p>
            <a:pPr marL="285750" indent="-285750" algn="l">
              <a:buFont typeface="Arial" panose="020B0604020202020204" pitchFamily="34" charset="0"/>
              <a:buChar char="•"/>
            </a:pPr>
            <a:r>
              <a:rPr lang="es" sz="1400" dirty="0"/>
              <a:t>Mejoras en el sistema LEAD requeridas</a:t>
            </a:r>
          </a:p>
        </p:txBody>
      </p:sp>
    </p:spTree>
    <p:extLst>
      <p:ext uri="{BB962C8B-B14F-4D97-AF65-F5344CB8AC3E}">
        <p14:creationId xmlns:p14="http://schemas.microsoft.com/office/powerpoint/2010/main" val="141375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8693-FCFA-21B2-75BB-AC73EDF8DFF2}"/>
              </a:ext>
            </a:extLst>
          </p:cNvPr>
          <p:cNvSpPr>
            <a:spLocks noGrp="1"/>
          </p:cNvSpPr>
          <p:nvPr>
            <p:ph type="title"/>
          </p:nvPr>
        </p:nvSpPr>
        <p:spPr/>
        <p:txBody>
          <a:bodyPr/>
          <a:lstStyle/>
          <a:p>
            <a:r>
              <a:rPr lang="es"/>
              <a:t>Cronología</a:t>
            </a:r>
          </a:p>
        </p:txBody>
      </p:sp>
      <p:sp>
        <p:nvSpPr>
          <p:cNvPr id="4" name="Slide Number Placeholder 3">
            <a:extLst>
              <a:ext uri="{FF2B5EF4-FFF2-40B4-BE49-F238E27FC236}">
                <a16:creationId xmlns:a16="http://schemas.microsoft.com/office/drawing/2014/main" id="{8DAD559D-662C-F65E-829A-B8672BBA120F}"/>
              </a:ext>
            </a:extLst>
          </p:cNvPr>
          <p:cNvSpPr>
            <a:spLocks noGrp="1"/>
          </p:cNvSpPr>
          <p:nvPr>
            <p:ph type="sldNum" sz="quarter" idx="12"/>
          </p:nvPr>
        </p:nvSpPr>
        <p:spPr/>
        <p:txBody>
          <a:bodyPr/>
          <a:lstStyle/>
          <a:p>
            <a:fld id="{7408B8CA-226C-4571-9FEE-B704CFEBF665}" type="slidenum">
              <a:rPr lang="en-US" smtClean="0"/>
              <a:t>9</a:t>
            </a:fld>
            <a:endParaRPr lang="en-US"/>
          </a:p>
        </p:txBody>
      </p:sp>
      <p:sp>
        <p:nvSpPr>
          <p:cNvPr id="5" name="Text Placeholder 4">
            <a:extLst>
              <a:ext uri="{FF2B5EF4-FFF2-40B4-BE49-F238E27FC236}">
                <a16:creationId xmlns:a16="http://schemas.microsoft.com/office/drawing/2014/main" id="{48F191C3-1062-A620-9B07-84A783E3E000}"/>
              </a:ext>
            </a:extLst>
          </p:cNvPr>
          <p:cNvSpPr>
            <a:spLocks noGrp="1"/>
          </p:cNvSpPr>
          <p:nvPr>
            <p:ph type="body" sz="quarter" idx="13"/>
          </p:nvPr>
        </p:nvSpPr>
        <p:spPr/>
        <p:txBody>
          <a:bodyPr>
            <a:normAutofit fontScale="85000" lnSpcReduction="10000"/>
          </a:bodyPr>
          <a:lstStyle/>
          <a:p>
            <a:r>
              <a:rPr lang="es"/>
              <a:t>Próximos pasos propuestos para el programa piloto.</a:t>
            </a:r>
          </a:p>
        </p:txBody>
      </p:sp>
      <p:cxnSp>
        <p:nvCxnSpPr>
          <p:cNvPr id="6" name="Straight Connector 5">
            <a:extLst>
              <a:ext uri="{FF2B5EF4-FFF2-40B4-BE49-F238E27FC236}">
                <a16:creationId xmlns:a16="http://schemas.microsoft.com/office/drawing/2014/main" id="{4BDF748E-BFA3-72CC-07FB-0CC10FF3593E}"/>
              </a:ext>
            </a:extLst>
          </p:cNvPr>
          <p:cNvCxnSpPr>
            <a:cxnSpLocks/>
          </p:cNvCxnSpPr>
          <p:nvPr/>
        </p:nvCxnSpPr>
        <p:spPr>
          <a:xfrm>
            <a:off x="887417" y="2837821"/>
            <a:ext cx="10911736" cy="0"/>
          </a:xfrm>
          <a:prstGeom prst="line">
            <a:avLst/>
          </a:prstGeom>
          <a:ln w="60325">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EB8E7808-F4A5-8873-14EB-94D38AC70CB4}"/>
              </a:ext>
            </a:extLst>
          </p:cNvPr>
          <p:cNvSpPr/>
          <p:nvPr/>
        </p:nvSpPr>
        <p:spPr>
          <a:xfrm>
            <a:off x="2026554" y="2716659"/>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607DC4A5-4409-1118-F90E-7DEB92D930DF}"/>
              </a:ext>
            </a:extLst>
          </p:cNvPr>
          <p:cNvSpPr/>
          <p:nvPr/>
        </p:nvSpPr>
        <p:spPr>
          <a:xfrm>
            <a:off x="4739556" y="2716659"/>
            <a:ext cx="266545"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170C77D6-3C7D-962D-37A2-DBD86DFAA7E1}"/>
              </a:ext>
            </a:extLst>
          </p:cNvPr>
          <p:cNvCxnSpPr>
            <a:cxnSpLocks/>
          </p:cNvCxnSpPr>
          <p:nvPr/>
        </p:nvCxnSpPr>
        <p:spPr>
          <a:xfrm>
            <a:off x="2150379" y="2860321"/>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1" name="TextBox 14">
            <a:extLst>
              <a:ext uri="{FF2B5EF4-FFF2-40B4-BE49-F238E27FC236}">
                <a16:creationId xmlns:a16="http://schemas.microsoft.com/office/drawing/2014/main" id="{050ED584-DD22-1DA5-E5DA-20895A842C28}"/>
              </a:ext>
            </a:extLst>
          </p:cNvPr>
          <p:cNvSpPr txBox="1"/>
          <p:nvPr/>
        </p:nvSpPr>
        <p:spPr>
          <a:xfrm>
            <a:off x="1046212" y="3409595"/>
            <a:ext cx="2380763" cy="2298461"/>
          </a:xfrm>
          <a:prstGeom prst="rect">
            <a:avLst/>
          </a:prstGeom>
          <a:noFill/>
          <a:ln>
            <a:solidFill>
              <a:schemeClr val="accent1"/>
            </a:solidFill>
            <a:prstDash val="sysDash"/>
          </a:ln>
        </p:spPr>
        <p:txBody>
          <a:bodyPr wrap="square" lIns="182880" tIns="45720" rIns="182880" bIns="4572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1600" b="1" i="0" u="none" strike="noStrike" kern="1200" cap="none" spc="0" normalizeH="0" baseline="0" noProof="0" dirty="0">
                <a:ln>
                  <a:noFill/>
                </a:ln>
                <a:solidFill>
                  <a:prstClr val="black"/>
                </a:solidFill>
                <a:effectLst/>
                <a:uLnTx/>
                <a:uFillTx/>
                <a:latin typeface="Calibri"/>
                <a:ea typeface="Roboto"/>
                <a:cs typeface="Roboto"/>
                <a:sym typeface="Roboto"/>
              </a:rPr>
              <a:t>Diseño del Piloto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Roboto"/>
              <a:cs typeface="Roboto"/>
              <a:sym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 sz="1600" dirty="0">
                <a:solidFill>
                  <a:prstClr val="black"/>
                </a:solidFill>
                <a:latin typeface="Calibri"/>
                <a:ea typeface="Roboto"/>
                <a:cs typeface="Roboto"/>
                <a:sym typeface="Roboto"/>
              </a:rPr>
              <a:t>Colaboración con el equipo de licencias, FCC Systems y FCC Educators para definir el alcance y los requisitos de elegibilidad del programa piloto.</a:t>
            </a:r>
            <a:endParaRPr kumimoji="0" lang="en-US" sz="16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12" name="TextBox 17">
            <a:extLst>
              <a:ext uri="{FF2B5EF4-FFF2-40B4-BE49-F238E27FC236}">
                <a16:creationId xmlns:a16="http://schemas.microsoft.com/office/drawing/2014/main" id="{501E4A63-FE1C-DA71-E845-F9781D2F0F2C}"/>
              </a:ext>
            </a:extLst>
          </p:cNvPr>
          <p:cNvSpPr txBox="1"/>
          <p:nvPr/>
        </p:nvSpPr>
        <p:spPr>
          <a:xfrm>
            <a:off x="723900" y="2049119"/>
            <a:ext cx="2663918" cy="369332"/>
          </a:xfrm>
          <a:prstGeom prst="rect">
            <a:avLst/>
          </a:prstGeom>
          <a:no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1800" b="1" i="0" u="none" strike="noStrike" kern="1200" cap="none" spc="0" normalizeH="0" baseline="0" noProof="0" dirty="0">
                <a:ln>
                  <a:noFill/>
                </a:ln>
                <a:solidFill>
                  <a:srgbClr val="27377C"/>
                </a:solidFill>
                <a:effectLst/>
                <a:uLnTx/>
                <a:uFillTx/>
                <a:latin typeface="Montserrat" panose="00000500000000000000" pitchFamily="2" charset="0"/>
                <a:ea typeface="+mn-ea"/>
                <a:cs typeface="+mn-cs"/>
              </a:rPr>
              <a:t>Invierno/Primavera</a:t>
            </a:r>
            <a:endParaRPr kumimoji="0" lang="en-US" sz="1800" b="1" i="0" u="none" strike="noStrike" kern="1200" cap="none" spc="0" normalizeH="0" baseline="0" noProof="0" dirty="0">
              <a:ln>
                <a:noFill/>
              </a:ln>
              <a:solidFill>
                <a:srgbClr val="27377C"/>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2A51BD76-778B-6423-95BB-B93A8C50C4C9}"/>
              </a:ext>
            </a:extLst>
          </p:cNvPr>
          <p:cNvCxnSpPr>
            <a:cxnSpLocks/>
          </p:cNvCxnSpPr>
          <p:nvPr/>
        </p:nvCxnSpPr>
        <p:spPr>
          <a:xfrm>
            <a:off x="4872829" y="2822705"/>
            <a:ext cx="0" cy="586890"/>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4" name="TextBox 17">
            <a:extLst>
              <a:ext uri="{FF2B5EF4-FFF2-40B4-BE49-F238E27FC236}">
                <a16:creationId xmlns:a16="http://schemas.microsoft.com/office/drawing/2014/main" id="{34450EED-80D2-5FA5-817C-A299AF0DA170}"/>
              </a:ext>
            </a:extLst>
          </p:cNvPr>
          <p:cNvSpPr txBox="1"/>
          <p:nvPr/>
        </p:nvSpPr>
        <p:spPr>
          <a:xfrm>
            <a:off x="9385140" y="2053223"/>
            <a:ext cx="1798383" cy="369332"/>
          </a:xfrm>
          <a:prstGeom prst="rect">
            <a:avLst/>
          </a:prstGeom>
          <a:no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1800" b="1" i="0" u="none" strike="noStrike" kern="1200" cap="none" spc="0" normalizeH="0" baseline="0" noProof="0">
                <a:ln>
                  <a:noFill/>
                </a:ln>
                <a:solidFill>
                  <a:srgbClr val="27377C"/>
                </a:solidFill>
                <a:effectLst/>
                <a:uLnTx/>
                <a:uFillTx/>
                <a:latin typeface="Montserrat" panose="00000500000000000000" pitchFamily="2" charset="0"/>
                <a:ea typeface="+mn-ea"/>
                <a:cs typeface="+mn-cs"/>
              </a:rPr>
              <a:t>Agosto</a:t>
            </a:r>
            <a:endParaRPr kumimoji="0" lang="en-US" sz="1800" b="1" i="0" u="none" strike="noStrike" kern="1200" cap="none" spc="0" normalizeH="0" baseline="0" noProof="0">
              <a:ln>
                <a:noFill/>
              </a:ln>
              <a:solidFill>
                <a:srgbClr val="27377C"/>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38D20788-45F1-0624-DBC1-3D71DD36F294}"/>
              </a:ext>
            </a:extLst>
          </p:cNvPr>
          <p:cNvCxnSpPr>
            <a:cxnSpLocks/>
          </p:cNvCxnSpPr>
          <p:nvPr/>
        </p:nvCxnSpPr>
        <p:spPr>
          <a:xfrm>
            <a:off x="7488036" y="2860321"/>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6" name="TextBox 30">
            <a:extLst>
              <a:ext uri="{FF2B5EF4-FFF2-40B4-BE49-F238E27FC236}">
                <a16:creationId xmlns:a16="http://schemas.microsoft.com/office/drawing/2014/main" id="{C871C63D-0915-791F-5A7B-6D344E6EAE24}"/>
              </a:ext>
            </a:extLst>
          </p:cNvPr>
          <p:cNvSpPr txBox="1"/>
          <p:nvPr/>
        </p:nvSpPr>
        <p:spPr>
          <a:xfrm>
            <a:off x="3730585" y="3409595"/>
            <a:ext cx="2380760" cy="2298457"/>
          </a:xfrm>
          <a:prstGeom prst="rect">
            <a:avLst/>
          </a:prstGeom>
          <a:noFill/>
          <a:ln>
            <a:solidFill>
              <a:schemeClr val="accent1"/>
            </a:solidFill>
            <a:prstDash val="sysDash"/>
          </a:ln>
        </p:spPr>
        <p:txBody>
          <a:bodyPr wrap="square" lIns="182880" tIns="45720" rIns="182880" bIns="4572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s" sz="1600" b="1" dirty="0">
                <a:solidFill>
                  <a:prstClr val="black"/>
                </a:solidFill>
                <a:latin typeface="Calibri"/>
                <a:ea typeface="Calibri"/>
                <a:cs typeface="Calibri"/>
              </a:rPr>
              <a:t>Inicia el plazo de solicitud.</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s" sz="1600" dirty="0">
                <a:solidFill>
                  <a:prstClr val="black"/>
                </a:solidFill>
                <a:latin typeface="Calibri"/>
                <a:ea typeface="Calibri"/>
                <a:cs typeface="Calibri"/>
              </a:rPr>
              <a:t>Se invita a los programas de la FCC que cumplan con los requisitos a presentar su solicitud. El plazo de solicitud estará abierto durante un mes.</a:t>
            </a:r>
            <a:endParaRPr kumimoji="0" lang="en-US" sz="160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17" name="Oval 16">
            <a:extLst>
              <a:ext uri="{FF2B5EF4-FFF2-40B4-BE49-F238E27FC236}">
                <a16:creationId xmlns:a16="http://schemas.microsoft.com/office/drawing/2014/main" id="{0554EE56-CF93-B84B-7289-026DFE45796C}"/>
              </a:ext>
            </a:extLst>
          </p:cNvPr>
          <p:cNvSpPr/>
          <p:nvPr/>
        </p:nvSpPr>
        <p:spPr>
          <a:xfrm>
            <a:off x="7364211" y="2701543"/>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1E36285F-1272-90DE-08B9-0B7694D577FA}"/>
              </a:ext>
            </a:extLst>
          </p:cNvPr>
          <p:cNvSpPr txBox="1"/>
          <p:nvPr/>
        </p:nvSpPr>
        <p:spPr>
          <a:xfrm>
            <a:off x="4100208" y="2053223"/>
            <a:ext cx="1545239" cy="369332"/>
          </a:xfrm>
          <a:prstGeom prst="rect">
            <a:avLst/>
          </a:prstGeom>
          <a:no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1800" b="1" i="0" u="none" strike="noStrike" kern="1200" cap="none" spc="0" normalizeH="0" baseline="0" noProof="0">
                <a:ln>
                  <a:noFill/>
                </a:ln>
                <a:solidFill>
                  <a:srgbClr val="27377C"/>
                </a:solidFill>
                <a:effectLst/>
                <a:uLnTx/>
                <a:uFillTx/>
                <a:latin typeface="Montserrat" panose="00000500000000000000" pitchFamily="2" charset="0"/>
                <a:ea typeface="+mn-ea"/>
                <a:cs typeface="+mn-cs"/>
              </a:rPr>
              <a:t>Junio</a:t>
            </a:r>
          </a:p>
        </p:txBody>
      </p:sp>
      <p:sp>
        <p:nvSpPr>
          <p:cNvPr id="19" name="TextBox 30">
            <a:extLst>
              <a:ext uri="{FF2B5EF4-FFF2-40B4-BE49-F238E27FC236}">
                <a16:creationId xmlns:a16="http://schemas.microsoft.com/office/drawing/2014/main" id="{39A9FD77-AD78-E307-0D3D-ED4565BD47C2}"/>
              </a:ext>
            </a:extLst>
          </p:cNvPr>
          <p:cNvSpPr txBox="1"/>
          <p:nvPr/>
        </p:nvSpPr>
        <p:spPr>
          <a:xfrm>
            <a:off x="6414955" y="3409596"/>
            <a:ext cx="2380760" cy="2298456"/>
          </a:xfrm>
          <a:prstGeom prst="rect">
            <a:avLst/>
          </a:prstGeom>
          <a:noFill/>
          <a:ln>
            <a:solidFill>
              <a:schemeClr val="accent1"/>
            </a:solidFill>
            <a:prstDash val="sysDash"/>
          </a:ln>
        </p:spPr>
        <p:txBody>
          <a:bodyPr wrap="square" lIns="182880" tIns="45720" rIns="182880" bIns="4572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s" sz="1600" b="1" i="0" u="none" strike="noStrike" kern="1200" cap="none" spc="0" normalizeH="0" baseline="0" noProof="0" dirty="0">
                <a:ln>
                  <a:noFill/>
                </a:ln>
                <a:solidFill>
                  <a:prstClr val="black"/>
                </a:solidFill>
                <a:effectLst/>
                <a:uLnTx/>
                <a:uFillTx/>
                <a:latin typeface="Calibri"/>
                <a:ea typeface="+mn-ea"/>
                <a:cs typeface="+mn-cs"/>
              </a:rPr>
              <a:t>Revisión de la solicitud</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s" sz="1600" dirty="0">
                <a:solidFill>
                  <a:prstClr val="black"/>
                </a:solidFill>
                <a:latin typeface="Calibri"/>
              </a:rPr>
              <a:t>El equipo de la CEE revisa todas las solicitudes en busca de una variedad de programas en todas las regiones.</a:t>
            </a:r>
            <a:endParaRPr kumimoji="0" lang="en-US" sz="160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20" name="TextBox 17">
            <a:extLst>
              <a:ext uri="{FF2B5EF4-FFF2-40B4-BE49-F238E27FC236}">
                <a16:creationId xmlns:a16="http://schemas.microsoft.com/office/drawing/2014/main" id="{DEB136FC-2191-31DB-428D-6E4D633C1F43}"/>
              </a:ext>
            </a:extLst>
          </p:cNvPr>
          <p:cNvSpPr txBox="1"/>
          <p:nvPr/>
        </p:nvSpPr>
        <p:spPr>
          <a:xfrm>
            <a:off x="6715416" y="2009661"/>
            <a:ext cx="1545239" cy="369332"/>
          </a:xfrm>
          <a:prstGeom prst="rect">
            <a:avLst/>
          </a:prstGeom>
          <a:no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1800" b="1" i="0" u="none" strike="noStrike" kern="1200" cap="none" spc="0" normalizeH="0" baseline="0" noProof="0">
                <a:ln>
                  <a:noFill/>
                </a:ln>
                <a:solidFill>
                  <a:srgbClr val="27377C"/>
                </a:solidFill>
                <a:effectLst/>
                <a:uLnTx/>
                <a:uFillTx/>
                <a:latin typeface="Montserrat" panose="00000500000000000000" pitchFamily="2" charset="0"/>
                <a:ea typeface="+mn-ea"/>
                <a:cs typeface="+mn-cs"/>
              </a:rPr>
              <a:t>Julio</a:t>
            </a:r>
            <a:endParaRPr kumimoji="0" lang="en-US" sz="1800" b="1" i="0" u="none" strike="noStrike" kern="1200" cap="none" spc="0" normalizeH="0" baseline="0" noProof="0">
              <a:ln>
                <a:noFill/>
              </a:ln>
              <a:solidFill>
                <a:srgbClr val="27377C"/>
              </a:solidFill>
              <a:effectLst/>
              <a:uLnTx/>
              <a:uFillTx/>
              <a:latin typeface="Calibri"/>
              <a:ea typeface="+mn-ea"/>
              <a:cs typeface="+mn-cs"/>
            </a:endParaRPr>
          </a:p>
        </p:txBody>
      </p:sp>
      <p:sp>
        <p:nvSpPr>
          <p:cNvPr id="21" name="TextBox 30">
            <a:extLst>
              <a:ext uri="{FF2B5EF4-FFF2-40B4-BE49-F238E27FC236}">
                <a16:creationId xmlns:a16="http://schemas.microsoft.com/office/drawing/2014/main" id="{ABD18039-9DB3-AD56-D1C1-F36BCF60F065}"/>
              </a:ext>
            </a:extLst>
          </p:cNvPr>
          <p:cNvSpPr txBox="1"/>
          <p:nvPr/>
        </p:nvSpPr>
        <p:spPr>
          <a:xfrm>
            <a:off x="9093952" y="3409594"/>
            <a:ext cx="2380760" cy="2298455"/>
          </a:xfrm>
          <a:prstGeom prst="rect">
            <a:avLst/>
          </a:prstGeom>
          <a:noFill/>
          <a:ln>
            <a:solidFill>
              <a:schemeClr val="accent1"/>
            </a:solidFill>
            <a:prstDash val="sysDash"/>
          </a:ln>
        </p:spPr>
        <p:txBody>
          <a:bodyPr wrap="square" lIns="182880" tIns="45720" rIns="182880" bIns="4572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s" sz="1600" b="1" i="0" u="none" strike="noStrike" kern="1200" cap="none" spc="0" normalizeH="0" baseline="0" noProof="0">
                <a:ln>
                  <a:noFill/>
                </a:ln>
                <a:solidFill>
                  <a:prstClr val="black"/>
                </a:solidFill>
                <a:effectLst/>
                <a:uLnTx/>
                <a:uFillTx/>
                <a:latin typeface="Calibri"/>
                <a:ea typeface="+mn-ea"/>
                <a:cs typeface="+mn-cs"/>
              </a:rPr>
              <a:t>El piloto comienza</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s" sz="1600" b="0" i="0" u="none" strike="noStrike" kern="1200" cap="none" spc="0" normalizeH="0" baseline="0" noProof="0">
                <a:ln>
                  <a:noFill/>
                </a:ln>
                <a:solidFill>
                  <a:prstClr val="black"/>
                </a:solidFill>
                <a:effectLst/>
                <a:uLnTx/>
                <a:uFillTx/>
                <a:latin typeface="Calibri"/>
                <a:ea typeface="+mn-ea"/>
                <a:cs typeface="+mn-cs"/>
              </a:rPr>
              <a:t>A lo largo de todo el proceso, el equipo de la EEC trabajará con los participantes del programa piloto para recopilar datos y obtener comentarios.</a:t>
            </a:r>
          </a:p>
        </p:txBody>
      </p:sp>
      <p:sp>
        <p:nvSpPr>
          <p:cNvPr id="23" name="Star: 5 Points 22">
            <a:extLst>
              <a:ext uri="{FF2B5EF4-FFF2-40B4-BE49-F238E27FC236}">
                <a16:creationId xmlns:a16="http://schemas.microsoft.com/office/drawing/2014/main" id="{D9B22BC0-A11D-BA50-0AE2-F6150B91A39F}"/>
              </a:ext>
            </a:extLst>
          </p:cNvPr>
          <p:cNvSpPr/>
          <p:nvPr/>
        </p:nvSpPr>
        <p:spPr>
          <a:xfrm>
            <a:off x="3387818" y="2656208"/>
            <a:ext cx="361948" cy="332994"/>
          </a:xfrm>
          <a:prstGeom prst="star5">
            <a:avLst>
              <a:gd name="adj" fmla="val 29447"/>
              <a:gd name="hf" fmla="val 105146"/>
              <a:gd name="vf" fmla="val 110557"/>
            </a:avLst>
          </a:prstGeom>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5" name="Straight Connector 24">
            <a:extLst>
              <a:ext uri="{FF2B5EF4-FFF2-40B4-BE49-F238E27FC236}">
                <a16:creationId xmlns:a16="http://schemas.microsoft.com/office/drawing/2014/main" id="{FD4107A5-D333-9A5A-B9B4-E760764BFD3C}"/>
              </a:ext>
            </a:extLst>
          </p:cNvPr>
          <p:cNvCxnSpPr>
            <a:cxnSpLocks/>
          </p:cNvCxnSpPr>
          <p:nvPr/>
        </p:nvCxnSpPr>
        <p:spPr>
          <a:xfrm>
            <a:off x="10259361" y="2860321"/>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AE98CDDA-5A5A-DE2B-B8D1-7BCED50FE27B}"/>
              </a:ext>
            </a:extLst>
          </p:cNvPr>
          <p:cNvSpPr/>
          <p:nvPr/>
        </p:nvSpPr>
        <p:spPr>
          <a:xfrm>
            <a:off x="10135536" y="2701543"/>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1286366"/>
      </p:ext>
    </p:extLst>
  </p:cSld>
  <p:clrMapOvr>
    <a:masterClrMapping/>
  </p:clrMapOvr>
</p:sld>
</file>

<file path=ppt/theme/theme1.xml><?xml version="1.0" encoding="utf-8"?>
<a:theme xmlns:a="http://schemas.openxmlformats.org/drawingml/2006/main" name="Office Theme">
  <a:themeElements>
    <a:clrScheme name="EEC">
      <a:dk1>
        <a:sysClr val="windowText" lastClr="000000"/>
      </a:dk1>
      <a:lt1>
        <a:sysClr val="window" lastClr="FFFFFF"/>
      </a:lt1>
      <a:dk2>
        <a:srgbClr val="0E2841"/>
      </a:dk2>
      <a:lt2>
        <a:srgbClr val="E8E8E8"/>
      </a:lt2>
      <a:accent1>
        <a:srgbClr val="27377C"/>
      </a:accent1>
      <a:accent2>
        <a:srgbClr val="B5121B"/>
      </a:accent2>
      <a:accent3>
        <a:srgbClr val="65A647"/>
      </a:accent3>
      <a:accent4>
        <a:srgbClr val="E4A637"/>
      </a:accent4>
      <a:accent5>
        <a:srgbClr val="5C71CC"/>
      </a:accent5>
      <a:accent6>
        <a:srgbClr val="4B7C35"/>
      </a:accent6>
      <a:hlink>
        <a:srgbClr val="467886"/>
      </a:hlink>
      <a:folHlink>
        <a:srgbClr val="A6C9EB"/>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91440" bIns="45720" rtlCol="0">
        <a:normAutofit fontScale="92500" lnSpcReduction="20000"/>
      </a:bodyPr>
      <a:lstStyle>
        <a:defPPr algn="l">
          <a:defRPr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dadd96-bb02-43ff-b721-c5b7f234f31a">
      <Terms xmlns="http://schemas.microsoft.com/office/infopath/2007/PartnerControls"/>
    </lcf76f155ced4ddcb4097134ff3c332f>
    <TaxCatchAll xmlns="baeaa786-ebd5-4f52-8cee-8fa081d737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5D5CA54D086040AD9588318807D12A" ma:contentTypeVersion="17" ma:contentTypeDescription="Create a new document." ma:contentTypeScope="" ma:versionID="ba8bab5871d9739d6bccbf74c08188ba">
  <xsd:schema xmlns:xsd="http://www.w3.org/2001/XMLSchema" xmlns:xs="http://www.w3.org/2001/XMLSchema" xmlns:p="http://schemas.microsoft.com/office/2006/metadata/properties" xmlns:ns2="f0dadd96-bb02-43ff-b721-c5b7f234f31a" xmlns:ns3="baeaa786-ebd5-4f52-8cee-8fa081d737a1" targetNamespace="http://schemas.microsoft.com/office/2006/metadata/properties" ma:root="true" ma:fieldsID="c653cc88eb2702338df69ef1c8a762ee" ns2:_="" ns3:_="">
    <xsd:import namespace="f0dadd96-bb02-43ff-b721-c5b7f234f31a"/>
    <xsd:import namespace="baeaa786-ebd5-4f52-8cee-8fa081d737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add96-bb02-43ff-b721-c5b7f234f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eaa786-ebd5-4f52-8cee-8fa081d737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ec8390a-f1c3-40b7-b7b1-bd6814995954}" ma:internalName="TaxCatchAll" ma:showField="CatchAllData" ma:web="baeaa786-ebd5-4f52-8cee-8fa081d73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6649BA-0745-4B04-A3A4-B4264E875063}">
  <ds:schemaRefs>
    <ds:schemaRef ds:uri="http://schemas.microsoft.com/sharepoint/v3/contenttype/forms"/>
  </ds:schemaRefs>
</ds:datastoreItem>
</file>

<file path=customXml/itemProps2.xml><?xml version="1.0" encoding="utf-8"?>
<ds:datastoreItem xmlns:ds="http://schemas.openxmlformats.org/officeDocument/2006/customXml" ds:itemID="{5A6EF895-8E0D-41BA-80BC-B4F76F75705E}">
  <ds:schemaRef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baeaa786-ebd5-4f52-8cee-8fa081d737a1"/>
    <ds:schemaRef ds:uri="f0dadd96-bb02-43ff-b721-c5b7f234f31a"/>
    <ds:schemaRef ds:uri="http://schemas.microsoft.com/office/2006/metadata/properties"/>
  </ds:schemaRefs>
</ds:datastoreItem>
</file>

<file path=customXml/itemProps3.xml><?xml version="1.0" encoding="utf-8"?>
<ds:datastoreItem xmlns:ds="http://schemas.openxmlformats.org/officeDocument/2006/customXml" ds:itemID="{5A75CC3D-424A-4D26-8F3D-93EF9A2A7CE4}">
  <ds:schemaRefs>
    <ds:schemaRef ds:uri="baeaa786-ebd5-4f52-8cee-8fa081d737a1"/>
    <ds:schemaRef ds:uri="f0dadd96-bb02-43ff-b721-c5b7f234f3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37</TotalTime>
  <Words>1235</Words>
  <Application>Microsoft Office PowerPoint</Application>
  <PresentationFormat>Panorámica</PresentationFormat>
  <Paragraphs>143</Paragraphs>
  <Slides>9</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Aptos</vt:lpstr>
      <vt:lpstr>Arial</vt:lpstr>
      <vt:lpstr>Calibri</vt:lpstr>
      <vt:lpstr>Montserrat</vt:lpstr>
      <vt:lpstr>Montserrat SemiBold</vt:lpstr>
      <vt:lpstr>Office Theme</vt:lpstr>
      <vt:lpstr>Presentación de PowerPoint</vt:lpstr>
      <vt:lpstr>Historia Legislativa</vt:lpstr>
      <vt:lpstr>Programa Piloto de Capacidad de Cuidado Infantil Familiar</vt:lpstr>
      <vt:lpstr>Comentarios para el Diseño del Piloto</vt:lpstr>
      <vt:lpstr>Requisitos de Elegibilidad para Pilotos</vt:lpstr>
      <vt:lpstr>Requisitos de Participación del Piloto</vt:lpstr>
      <vt:lpstr>Criterios de Selección de Pilotos</vt:lpstr>
      <vt:lpstr>Aprendiendo del Programa Piloto</vt:lpstr>
      <vt:lpstr>Cronología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 Kim (EEC)</dc:creator>
  <cp:lastModifiedBy>samuel benitez</cp:lastModifiedBy>
  <cp:revision>9</cp:revision>
  <cp:lastPrinted>2026-05-11T17:06:35Z</cp:lastPrinted>
  <dcterms:created xsi:type="dcterms:W3CDTF">2025-02-07T20:54:22Z</dcterms:created>
  <dcterms:modified xsi:type="dcterms:W3CDTF">2026-05-26T12:31:39Z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0x010100405D5CA54D086040AD9588318807D12A</vt:lpwstr>
  </property>
  <property fmtid="{D5CDD505-2E9C-101B-9397-08002B2CF9AE}" pid="3" name="MediaServiceImageTags">
    <vt:lpwstr/>
  </property>
</Properties>
</file>