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2147483559" r:id="rId5"/>
    <p:sldId id="2147483630" r:id="rId6"/>
    <p:sldId id="2147483641" r:id="rId7"/>
    <p:sldId id="2147483642" r:id="rId8"/>
    <p:sldId id="2147483631" r:id="rId9"/>
    <p:sldId id="2147483562" r:id="rId10"/>
    <p:sldId id="2147483563" r:id="rId11"/>
    <p:sldId id="2147483632" r:id="rId12"/>
    <p:sldId id="2147483643"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CC Pilot" id="{6657B068-C5A9-4D02-8D16-AD79A85C4104}">
          <p14:sldIdLst>
            <p14:sldId id="2147483559"/>
            <p14:sldId id="2147483630"/>
            <p14:sldId id="2147483641"/>
            <p14:sldId id="2147483642"/>
            <p14:sldId id="2147483631"/>
            <p14:sldId id="2147483562"/>
            <p14:sldId id="2147483563"/>
            <p14:sldId id="2147483632"/>
            <p14:sldId id="2147483643"/>
          </p14:sldIdLst>
        </p14:section>
      </p14:sectionLst>
    </p:ext>
    <p:ext uri="{EFAFB233-063F-42B5-8137-9DF3F51BA10A}">
      <p15:sldGuideLst xmlns:p15="http://schemas.microsoft.com/office/powerpoint/2012/main">
        <p15:guide id="1" orient="horz" pos="3168"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4B9101-BBD0-D6C5-2548-D35C70A6C168}" name="Foley, Jacquelyne E. (EEC)" initials="F(" userId="S::jacquelyne.e.foley@mass.gov::50e5947b-eb5f-48a7-afc4-9788e1e5ed54" providerId="AD"/>
  <p188:author id="{319F100B-1A75-DF8C-7B10-3761CB8BA473}" name="Habchy, Susan E. (EEC)" initials="H(" userId="S::susan.e.habchy@mass.gov::52c7505e-d6a3-459c-b71b-0a5c1a3365d6" providerId="AD"/>
  <p188:author id="{6728350D-C7B9-B1DE-A2BB-BBFD70858FE9}" name="Ward, Paul (EEC)" initials="WP" userId="S::paul.ward2@mass.gov::f445c8f2-f3cc-403d-8258-086811ca860b" providerId="AD"/>
  <p188:author id="{11EB8B15-86BD-0882-1E29-54E983FDEE3C}" name="Kershaw, Amy (EEC)" initials="AK" userId="S::amy.kershaw2@mass.gov::863cd089-ee56-4616-807b-bb84c497e830" providerId="AD"/>
  <p188:author id="{907E611A-2B6C-E886-231E-E97DC5C41921}" name="Craft, Erin (EEC)" initials="" userId="S::Erin.Craft@mass.gov::cb9d8f10-e989-462a-b8f2-b9fd740d0069" providerId="AD"/>
  <p188:author id="{5B32952A-0F2A-3B03-2A5D-FC8DEC479A82}" name="Nicolas, Tyreese (EEC)" initials="TN" userId="S::tyreese.nicolas3@mass.gov::42b873ba-b1ad-4939-b485-f51db23d44b3" providerId="AD"/>
  <p188:author id="{C3925739-8A81-EE14-E4AC-2636A62685CE}" name="Soiles, Eugenia (EEC)" initials="SE" userId="S::eugenia.soiles@mass.gov::42e1d30c-a1bc-4ac8-b756-fbed5dcc8b88" providerId="AD"/>
  <p188:author id="{91CC7A49-4A9D-719A-40BC-4C6AAC1F3116}" name="Saulnier, Michelle E. (EEC)" initials="MS" userId="S::michelle.e.saulnier@mass.gov::0fe6b09d-187d-48a8-a732-77d985f40ed9" providerId="AD"/>
  <p188:author id="{1C8E2280-F1C3-38C8-7990-C3390CE1CBFC}" name="Koelle, Addison (EEC)" initials="KA" userId="S::addison.koelle@mass.gov::6ea80ade-bdbf-47c7-acfe-9af8f75a3cfe" providerId="AD"/>
  <p188:author id="{A8B84386-3F7B-ADBC-D1A5-37D368BA2221}" name="Leiter, Stephanie (EOE)" initials="SL" userId="S::Stephanie.Leiter@mass.gov::05253967-9844-48d4-8a72-680f05b3c52d" providerId="AD"/>
  <p188:author id="{099C4D94-A608-4D2B-5E60-B29101AEDB54}" name="White, Ashley A. (EEC)" initials="" userId="S::ashley.a.white@mass.gov::3e40b92e-6c29-4f84-b65a-be4578af8765" providerId="AD"/>
  <p188:author id="{859D7996-1F3D-242A-CC46-A17A72893143}" name="Conner-Simons, Emily (EEC)" initials="CE" userId="S::emily.conner-simons@mass.gov::4684ff0c-c2c9-49cf-8406-c1c722a3177b" providerId="AD"/>
  <p188:author id="{93D533A3-BD63-0C7A-8387-5726F96B0DEA}" name="Checkoway, Amy (EEC)" initials="CA" userId="S::amy.checkoway@mass.gov::705991ab-b9c1-44f2-bfb6-4d1b22ebe416" providerId="AD"/>
  <p188:author id="{0DD190AB-F4B1-2B26-ECF9-B4FA213F1431}" name="Lantin, Christel R. (EEC)" initials="CL" userId="S::christel.r.lantin2@mass.gov::19e3b5ce-c1cd-4569-8145-ab880cbdd78c" providerId="AD"/>
  <p188:author id="{18E2FCCC-0CD6-E54A-BD7F-BC730113EDAC}" name="Hansson, Eric (EEC)" initials="EH" userId="S::Eric.Hansson3@mass.gov::ac40cc67-5ea7-422d-8b64-499b59c5a0e2" providerId="AD"/>
  <p188:author id="{CA3F0FD2-F793-7B08-2AAA-0C0A15D797D5}" name="Rucker, Joseph (EEC)" initials="JR" userId="S::Joseph.Rucker2@mass.gov::0f59fb5e-02f6-46cd-a3d2-267cfc85349f" providerId="AD"/>
  <p188:author id="{4A0242DB-239E-A056-60F4-605EA397CE38}" name="Conner-Simons, Emily (EEC)" initials="EC" userId="S::Emily.Conner-Simons@mass.gov::4684ff0c-c2c9-49cf-8406-c1c722a3177b" providerId="AD"/>
  <p188:author id="{82A6C3DF-953F-812E-1942-74F419FFE9E6}" name="Szydlik, Terry (EEC)" initials="" userId="S::terry.szydlik@mass.gov::f9db7251-cfa4-4f51-9f48-f9bd51137875" providerId="AD"/>
  <p188:author id="{2106CCFC-6F08-3A77-869D-EA7500D77A28}" name="Power, Chris (EEC)" initials="CP" userId="S::chris.power@mass.gov::7355e77b-c52c-4307-b1d1-ece46b2ca1c7" providerId="AD"/>
  <p188:author id="{664088FE-E026-2DF2-9B7B-E518476547E5}" name="Morin, Erica (EEC)" initials="ME" userId="S::erica.morin2@mass.gov::c081c56c-749f-458d-b11a-062a8f07d6d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77D"/>
    <a:srgbClr val="E4A637"/>
    <a:srgbClr val="65A647"/>
    <a:srgbClr val="65A6AB"/>
    <a:srgbClr val="FFA637"/>
    <a:srgbClr val="B512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490D83-E3A7-4E28-7B98-42D3027F0F82}" v="11" dt="2026-05-18T13:10:41.7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guide orient="horz" pos="316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40A234-A550-21EC-CB56-84AB810FDEB1}"/>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08181FB7-0A89-5563-B3A7-25E0A287B592}"/>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1F0EAC4-A31C-4A27-B384-8546C205C8F6}" type="datetimeFigureOut">
              <a:rPr lang="en-US" smtClean="0"/>
              <a:t>5/20/2026</a:t>
            </a:fld>
            <a:endParaRPr lang="en-US"/>
          </a:p>
        </p:txBody>
      </p:sp>
      <p:sp>
        <p:nvSpPr>
          <p:cNvPr id="4" name="Footer Placeholder 3">
            <a:extLst>
              <a:ext uri="{FF2B5EF4-FFF2-40B4-BE49-F238E27FC236}">
                <a16:creationId xmlns:a16="http://schemas.microsoft.com/office/drawing/2014/main" id="{961E46EE-27BF-E4D4-3B45-1E52CA2070A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0D6DF37-DC17-A023-5B2A-FCE29A86EC85}"/>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04B0E23-6E6E-4444-BF79-7DBCD9FEC256}" type="slidenum">
              <a:rPr lang="en-US" smtClean="0"/>
              <a:t>‹#›</a:t>
            </a:fld>
            <a:endParaRPr lang="en-US"/>
          </a:p>
        </p:txBody>
      </p:sp>
    </p:spTree>
    <p:extLst>
      <p:ext uri="{BB962C8B-B14F-4D97-AF65-F5344CB8AC3E}">
        <p14:creationId xmlns:p14="http://schemas.microsoft.com/office/powerpoint/2010/main" val="40253222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F44F956-D1E3-43E4-A7FD-A63AC3A86F0F}" type="datetimeFigureOut">
              <a:rPr lang="en-US" smtClean="0"/>
              <a:t>5/20/2026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A2FE9EE-1ECF-4A6E-96C7-66C41E00FE8B}" type="slidenum">
              <a:rPr lang="en-US" smtClean="0"/>
              <a:t>‹#›</a:t>
            </a:fld>
            <a:endParaRPr lang="en-US"/>
          </a:p>
        </p:txBody>
      </p:sp>
    </p:spTree>
    <p:extLst>
      <p:ext uri="{BB962C8B-B14F-4D97-AF65-F5344CB8AC3E}">
        <p14:creationId xmlns:p14="http://schemas.microsoft.com/office/powerpoint/2010/main" val="59438220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2FE9EE-1ECF-4A6E-96C7-66C41E00FE8B}" type="slidenum">
              <a:rPr lang="en-US" smtClean="0"/>
              <a:t>4</a:t>
            </a:fld>
            <a:endParaRPr lang="en-US"/>
          </a:p>
        </p:txBody>
      </p:sp>
    </p:spTree>
    <p:extLst>
      <p:ext uri="{BB962C8B-B14F-4D97-AF65-F5344CB8AC3E}">
        <p14:creationId xmlns:p14="http://schemas.microsoft.com/office/powerpoint/2010/main" val="564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1328D-9B8A-B82C-5DCB-9C5A50E0CB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28C604-241F-CA0E-8C9A-5A5500816D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4EF0A9-B37B-7038-22BE-3EFE1A769CD1}"/>
              </a:ext>
            </a:extLst>
          </p:cNvPr>
          <p:cNvSpPr>
            <a:spLocks noGrp="1"/>
          </p:cNvSpPr>
          <p:nvPr>
            <p:ph type="body" idx="1"/>
          </p:nvPr>
        </p:nvSpPr>
        <p:spPr/>
        <p:txBody>
          <a:bodyPr/>
          <a:lstStyle/>
          <a:p>
            <a:endParaRPr lang="en-US">
              <a:ea typeface="Calibri"/>
              <a:cs typeface="Calibri"/>
            </a:endParaRPr>
          </a:p>
          <a:p>
            <a:r>
              <a:rPr lang="en-US">
                <a:ea typeface="Calibri"/>
                <a:cs typeface="Calibri"/>
              </a:rPr>
              <a:t>Erin</a:t>
            </a:r>
          </a:p>
        </p:txBody>
      </p:sp>
      <p:sp>
        <p:nvSpPr>
          <p:cNvPr id="4" name="Slide Number Placeholder 3">
            <a:extLst>
              <a:ext uri="{FF2B5EF4-FFF2-40B4-BE49-F238E27FC236}">
                <a16:creationId xmlns:a16="http://schemas.microsoft.com/office/drawing/2014/main" id="{20AAF051-0656-F089-FA18-4B918C352D64}"/>
              </a:ext>
            </a:extLst>
          </p:cNvPr>
          <p:cNvSpPr>
            <a:spLocks noGrp="1"/>
          </p:cNvSpPr>
          <p:nvPr>
            <p:ph type="sldNum" sz="quarter" idx="5"/>
          </p:nvPr>
        </p:nvSpPr>
        <p:spPr/>
        <p:txBody>
          <a:bodyPr/>
          <a:lstStyle/>
          <a:p>
            <a:fld id="{C18F3D35-CA9D-4DD2-A564-BECE85CB5AAC}" type="slidenum">
              <a:rPr lang="en-US" smtClean="0"/>
              <a:t>6</a:t>
            </a:fld>
            <a:endParaRPr lang="en-US"/>
          </a:p>
        </p:txBody>
      </p:sp>
    </p:spTree>
    <p:extLst>
      <p:ext uri="{BB962C8B-B14F-4D97-AF65-F5344CB8AC3E}">
        <p14:creationId xmlns:p14="http://schemas.microsoft.com/office/powerpoint/2010/main" val="1543542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E80B6-60FF-E1DC-39F7-475AA70A46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BC2FD6-8D87-BFF0-C430-76D11A70C9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FA5877-DD1A-4A7A-D046-66A38EF52422}"/>
              </a:ext>
            </a:extLst>
          </p:cNvPr>
          <p:cNvSpPr>
            <a:spLocks noGrp="1"/>
          </p:cNvSpPr>
          <p:nvPr>
            <p:ph type="body" idx="1"/>
          </p:nvPr>
        </p:nvSpPr>
        <p:spPr/>
        <p:txBody>
          <a:bodyPr/>
          <a:lstStyle/>
          <a:p>
            <a:r>
              <a:rPr lang="en-US">
                <a:ea typeface="Calibri"/>
                <a:cs typeface="Calibri"/>
              </a:rPr>
              <a:t>Erin</a:t>
            </a:r>
          </a:p>
        </p:txBody>
      </p:sp>
      <p:sp>
        <p:nvSpPr>
          <p:cNvPr id="4" name="Slide Number Placeholder 3">
            <a:extLst>
              <a:ext uri="{FF2B5EF4-FFF2-40B4-BE49-F238E27FC236}">
                <a16:creationId xmlns:a16="http://schemas.microsoft.com/office/drawing/2014/main" id="{44072E32-3C0F-8E78-3801-3EFAD140B551}"/>
              </a:ext>
            </a:extLst>
          </p:cNvPr>
          <p:cNvSpPr>
            <a:spLocks noGrp="1"/>
          </p:cNvSpPr>
          <p:nvPr>
            <p:ph type="sldNum" sz="quarter" idx="5"/>
          </p:nvPr>
        </p:nvSpPr>
        <p:spPr/>
        <p:txBody>
          <a:bodyPr/>
          <a:lstStyle/>
          <a:p>
            <a:fld id="{C18F3D35-CA9D-4DD2-A564-BECE85CB5AAC}" type="slidenum">
              <a:rPr lang="en-US" smtClean="0"/>
              <a:t>7</a:t>
            </a:fld>
            <a:endParaRPr lang="en-US"/>
          </a:p>
        </p:txBody>
      </p:sp>
    </p:spTree>
    <p:extLst>
      <p:ext uri="{BB962C8B-B14F-4D97-AF65-F5344CB8AC3E}">
        <p14:creationId xmlns:p14="http://schemas.microsoft.com/office/powerpoint/2010/main" val="16855932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34FB9C4-4B88-2596-2018-78B7AFBD3600}"/>
              </a:ext>
            </a:extLst>
          </p:cNvPr>
          <p:cNvSpPr>
            <a:spLocks noGrp="1"/>
          </p:cNvSpPr>
          <p:nvPr>
            <p:ph type="sldNum" sz="quarter" idx="12"/>
          </p:nvPr>
        </p:nvSpPr>
        <p:spPr>
          <a:xfrm>
            <a:off x="10984884" y="6401840"/>
            <a:ext cx="597515" cy="365125"/>
          </a:xfrm>
        </p:spPr>
        <p:txBody>
          <a:bodyPr rIns="0"/>
          <a:lstStyle/>
          <a:p>
            <a:fld id="{7408B8CA-226C-4571-9FEE-B704CFEBF665}" type="slidenum">
              <a:rPr lang="en-US" smtClean="0"/>
              <a:t>‹#›</a:t>
            </a:fld>
            <a:endParaRPr lang="en-US"/>
          </a:p>
        </p:txBody>
      </p:sp>
      <p:sp>
        <p:nvSpPr>
          <p:cNvPr id="7" name="Title 1">
            <a:extLst>
              <a:ext uri="{FF2B5EF4-FFF2-40B4-BE49-F238E27FC236}">
                <a16:creationId xmlns:a16="http://schemas.microsoft.com/office/drawing/2014/main" id="{9A2D0BED-4A2A-9EB9-BD2A-0C3B94FC03AB}"/>
              </a:ext>
            </a:extLst>
          </p:cNvPr>
          <p:cNvSpPr>
            <a:spLocks noGrp="1"/>
          </p:cNvSpPr>
          <p:nvPr>
            <p:ph type="ctrTitle" hasCustomPrompt="1"/>
          </p:nvPr>
        </p:nvSpPr>
        <p:spPr>
          <a:xfrm>
            <a:off x="723900" y="2734364"/>
            <a:ext cx="11130722" cy="1094340"/>
          </a:xfrm>
        </p:spPr>
        <p:txBody>
          <a:bodyPr lIns="0" anchor="b">
            <a:noAutofit/>
          </a:bodyPr>
          <a:lstStyle>
            <a:lvl1pPr algn="l">
              <a:defRPr sz="4400" b="1" i="0" baseline="0">
                <a:solidFill>
                  <a:srgbClr val="28377D"/>
                </a:solidFill>
                <a:latin typeface="Montserrat" pitchFamily="2" charset="0"/>
              </a:defRPr>
            </a:lvl1pPr>
          </a:lstStyle>
          <a:p>
            <a:r>
              <a:rPr lang="en-US"/>
              <a:t>Click to edit presentation title</a:t>
            </a:r>
          </a:p>
        </p:txBody>
      </p:sp>
      <p:sp>
        <p:nvSpPr>
          <p:cNvPr id="8" name="Subtitle 2">
            <a:extLst>
              <a:ext uri="{FF2B5EF4-FFF2-40B4-BE49-F238E27FC236}">
                <a16:creationId xmlns:a16="http://schemas.microsoft.com/office/drawing/2014/main" id="{4ABE83AF-D337-BB85-82D9-8D20AC80FDEB}"/>
              </a:ext>
            </a:extLst>
          </p:cNvPr>
          <p:cNvSpPr>
            <a:spLocks noGrp="1"/>
          </p:cNvSpPr>
          <p:nvPr>
            <p:ph type="subTitle" idx="1" hasCustomPrompt="1"/>
          </p:nvPr>
        </p:nvSpPr>
        <p:spPr>
          <a:xfrm>
            <a:off x="723900" y="3919329"/>
            <a:ext cx="8809384" cy="748205"/>
          </a:xfrm>
        </p:spPr>
        <p:txBody>
          <a:bodyPr lIns="0"/>
          <a:lstStyle>
            <a:lvl1pPr marL="0" indent="0" algn="l">
              <a:buNone/>
              <a:defRPr sz="2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AND DATE</a:t>
            </a:r>
          </a:p>
        </p:txBody>
      </p:sp>
      <p:pic>
        <p:nvPicPr>
          <p:cNvPr id="10" name="Picture 9" descr="Logo&#10;&#10;Description automatically generated">
            <a:extLst>
              <a:ext uri="{FF2B5EF4-FFF2-40B4-BE49-F238E27FC236}">
                <a16:creationId xmlns:a16="http://schemas.microsoft.com/office/drawing/2014/main" id="{2EAB60F2-1D6C-3140-5BD7-5EE5FF71C8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66017" y="348343"/>
            <a:ext cx="985644" cy="986043"/>
          </a:xfrm>
          <a:prstGeom prst="rect">
            <a:avLst/>
          </a:prstGeom>
        </p:spPr>
      </p:pic>
      <p:pic>
        <p:nvPicPr>
          <p:cNvPr id="11" name="Picture 10" descr="Text&#10;&#10;AI-generated content may be incorrect.">
            <a:extLst>
              <a:ext uri="{FF2B5EF4-FFF2-40B4-BE49-F238E27FC236}">
                <a16:creationId xmlns:a16="http://schemas.microsoft.com/office/drawing/2014/main" id="{5676E263-45E7-C3FD-9280-0CC1C49369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4060" y="277281"/>
            <a:ext cx="4753716" cy="1057105"/>
          </a:xfrm>
          <a:prstGeom prst="rect">
            <a:avLst/>
          </a:prstGeom>
        </p:spPr>
      </p:pic>
      <p:sp>
        <p:nvSpPr>
          <p:cNvPr id="13" name="Rectangle 12">
            <a:extLst>
              <a:ext uri="{FF2B5EF4-FFF2-40B4-BE49-F238E27FC236}">
                <a16:creationId xmlns:a16="http://schemas.microsoft.com/office/drawing/2014/main" id="{4DCE6F1F-1560-FD49-E63C-42D58EFD8F72}"/>
              </a:ext>
            </a:extLst>
          </p:cNvPr>
          <p:cNvSpPr/>
          <p:nvPr userDrawn="1"/>
        </p:nvSpPr>
        <p:spPr>
          <a:xfrm>
            <a:off x="171452" y="0"/>
            <a:ext cx="171452" cy="6858000"/>
          </a:xfrm>
          <a:prstGeom prst="rect">
            <a:avLst/>
          </a:prstGeom>
          <a:solidFill>
            <a:srgbClr val="28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EAFA225-00C8-81A0-1F40-84A4DC7861DE}"/>
              </a:ext>
            </a:extLst>
          </p:cNvPr>
          <p:cNvSpPr/>
          <p:nvPr userDrawn="1"/>
        </p:nvSpPr>
        <p:spPr>
          <a:xfrm>
            <a:off x="0" y="0"/>
            <a:ext cx="171452" cy="6858000"/>
          </a:xfrm>
          <a:prstGeom prst="rect">
            <a:avLst/>
          </a:prstGeom>
          <a:solidFill>
            <a:srgbClr val="B51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A35C9D0-DCFD-BA2E-74D0-111E93ED17CC}"/>
              </a:ext>
            </a:extLst>
          </p:cNvPr>
          <p:cNvSpPr/>
          <p:nvPr userDrawn="1"/>
        </p:nvSpPr>
        <p:spPr>
          <a:xfrm>
            <a:off x="0" y="6348731"/>
            <a:ext cx="12192000" cy="45719"/>
          </a:xfrm>
          <a:prstGeom prst="rect">
            <a:avLst/>
          </a:prstGeom>
          <a:solidFill>
            <a:srgbClr val="E4A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0309391"/>
      </p:ext>
    </p:extLst>
  </p:cSld>
  <p:clrMapOvr>
    <a:masterClrMapping/>
  </p:clrMapOvr>
  <p:extLst>
    <p:ext uri="{DCECCB84-F9BA-43D5-87BE-67443E8EF086}">
      <p15:sldGuideLst xmlns:p15="http://schemas.microsoft.com/office/powerpoint/2012/main">
        <p15:guide id="1" orient="horz" pos="768" userDrawn="1">
          <p15:clr>
            <a:srgbClr val="FBAE40"/>
          </p15:clr>
        </p15:guide>
        <p15:guide id="2" pos="384" userDrawn="1">
          <p15:clr>
            <a:srgbClr val="FBAE40"/>
          </p15:clr>
        </p15:guide>
        <p15:guide id="3" pos="7296" userDrawn="1">
          <p15:clr>
            <a:srgbClr val="FBAE40"/>
          </p15:clr>
        </p15:guide>
        <p15:guide id="4" orient="horz" pos="216" userDrawn="1">
          <p15:clr>
            <a:srgbClr val="FBAE40"/>
          </p15:clr>
        </p15:guide>
        <p15:guide id="5"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on one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52FED-CAD0-8767-4F53-F019523042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8DE108-D0DF-AC6E-C60C-9B2AB34F6D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2FACF14-343A-B9BC-0B33-35F7D2B30297}"/>
              </a:ext>
            </a:extLst>
          </p:cNvPr>
          <p:cNvSpPr>
            <a:spLocks noGrp="1"/>
          </p:cNvSpPr>
          <p:nvPr>
            <p:ph type="sldNum" sz="quarter" idx="12"/>
          </p:nvPr>
        </p:nvSpPr>
        <p:spPr/>
        <p:txBody>
          <a:bodyPr/>
          <a:lstStyle>
            <a:lvl1pPr>
              <a:defRPr>
                <a:solidFill>
                  <a:schemeClr val="tx1">
                    <a:lumMod val="85000"/>
                    <a:lumOff val="15000"/>
                  </a:schemeClr>
                </a:solidFill>
              </a:defRPr>
            </a:lvl1pPr>
          </a:lstStyle>
          <a:p>
            <a:fld id="{7408B8CA-226C-4571-9FEE-B704CFEBF665}" type="slidenum">
              <a:rPr lang="en-US" smtClean="0"/>
              <a:pPr/>
              <a:t>‹#›</a:t>
            </a:fld>
            <a:endParaRPr lang="en-US"/>
          </a:p>
        </p:txBody>
      </p:sp>
    </p:spTree>
    <p:extLst>
      <p:ext uri="{BB962C8B-B14F-4D97-AF65-F5344CB8AC3E}">
        <p14:creationId xmlns:p14="http://schemas.microsoft.com/office/powerpoint/2010/main" val="2210096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52FED-CAD0-8767-4F53-F0195230424E}"/>
              </a:ext>
            </a:extLst>
          </p:cNvPr>
          <p:cNvSpPr>
            <a:spLocks noGrp="1"/>
          </p:cNvSpPr>
          <p:nvPr>
            <p:ph type="title"/>
          </p:nvPr>
        </p:nvSpPr>
        <p:spPr/>
        <p:txBody>
          <a:bodyPr/>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038DE108-D0DF-AC6E-C60C-9B2AB34F6D48}"/>
              </a:ext>
            </a:extLst>
          </p:cNvPr>
          <p:cNvSpPr>
            <a:spLocks noGrp="1"/>
          </p:cNvSpPr>
          <p:nvPr>
            <p:ph idx="1"/>
          </p:nvPr>
        </p:nvSpPr>
        <p:spPr>
          <a:xfrm>
            <a:off x="723900" y="1672129"/>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2FACF14-343A-B9BC-0B33-35F7D2B30297}"/>
              </a:ext>
            </a:extLst>
          </p:cNvPr>
          <p:cNvSpPr>
            <a:spLocks noGrp="1"/>
          </p:cNvSpPr>
          <p:nvPr>
            <p:ph type="sldNum" sz="quarter" idx="12"/>
          </p:nvPr>
        </p:nvSpPr>
        <p:spPr/>
        <p:txBody>
          <a:bodyPr/>
          <a:lstStyle/>
          <a:p>
            <a:fld id="{7408B8CA-226C-4571-9FEE-B704CFEBF665}" type="slidenum">
              <a:rPr lang="en-US" smtClean="0"/>
              <a:t>‹#›</a:t>
            </a:fld>
            <a:endParaRPr lang="en-US"/>
          </a:p>
        </p:txBody>
      </p:sp>
      <p:sp>
        <p:nvSpPr>
          <p:cNvPr id="9" name="Text Placeholder 8">
            <a:extLst>
              <a:ext uri="{FF2B5EF4-FFF2-40B4-BE49-F238E27FC236}">
                <a16:creationId xmlns:a16="http://schemas.microsoft.com/office/drawing/2014/main" id="{EB6D3578-3746-231D-D6A3-7B8054454BC4}"/>
              </a:ext>
            </a:extLst>
          </p:cNvPr>
          <p:cNvSpPr>
            <a:spLocks noGrp="1"/>
          </p:cNvSpPr>
          <p:nvPr>
            <p:ph type="body" sz="quarter" idx="13" hasCustomPrompt="1"/>
          </p:nvPr>
        </p:nvSpPr>
        <p:spPr>
          <a:xfrm>
            <a:off x="723900" y="1149937"/>
            <a:ext cx="4345992" cy="360081"/>
          </a:xfrm>
        </p:spPr>
        <p:txBody>
          <a:bodyPr>
            <a:normAutofit/>
          </a:bodyPr>
          <a:lstStyle>
            <a:lvl1pPr marL="0" indent="0">
              <a:buNone/>
              <a:defRPr sz="1800">
                <a:solidFill>
                  <a:schemeClr val="bg2">
                    <a:lumMod val="25000"/>
                  </a:schemeClr>
                </a:solidFill>
              </a:defRPr>
            </a:lvl1pPr>
          </a:lstStyle>
          <a:p>
            <a:pPr lvl="0"/>
            <a:r>
              <a:rPr lang="en-US"/>
              <a:t>CLICK TO ADD SUBTITLE</a:t>
            </a:r>
          </a:p>
        </p:txBody>
      </p:sp>
    </p:spTree>
    <p:extLst>
      <p:ext uri="{BB962C8B-B14F-4D97-AF65-F5344CB8AC3E}">
        <p14:creationId xmlns:p14="http://schemas.microsoft.com/office/powerpoint/2010/main" val="2813591720"/>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Long title that wrap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52FED-CAD0-8767-4F53-F0195230424E}"/>
              </a:ext>
            </a:extLst>
          </p:cNvPr>
          <p:cNvSpPr>
            <a:spLocks noGrp="1"/>
          </p:cNvSpPr>
          <p:nvPr>
            <p:ph type="title" hasCustomPrompt="1"/>
          </p:nvPr>
        </p:nvSpPr>
        <p:spPr>
          <a:xfrm>
            <a:off x="723900" y="620008"/>
            <a:ext cx="11208456" cy="817383"/>
          </a:xfrm>
        </p:spPr>
        <p:txBody>
          <a:bodyPr>
            <a:noAutofit/>
          </a:bodyPr>
          <a:lstStyle>
            <a:lvl1pPr>
              <a:defRPr sz="3600"/>
            </a:lvl1pPr>
          </a:lstStyle>
          <a:p>
            <a:r>
              <a:rPr lang="en-US"/>
              <a:t>Click to edit Master title style with a long title that wraps</a:t>
            </a:r>
          </a:p>
        </p:txBody>
      </p:sp>
      <p:sp>
        <p:nvSpPr>
          <p:cNvPr id="3" name="Content Placeholder 2">
            <a:extLst>
              <a:ext uri="{FF2B5EF4-FFF2-40B4-BE49-F238E27FC236}">
                <a16:creationId xmlns:a16="http://schemas.microsoft.com/office/drawing/2014/main" id="{038DE108-D0DF-AC6E-C60C-9B2AB34F6D48}"/>
              </a:ext>
            </a:extLst>
          </p:cNvPr>
          <p:cNvSpPr>
            <a:spLocks noGrp="1"/>
          </p:cNvSpPr>
          <p:nvPr>
            <p:ph idx="1"/>
          </p:nvPr>
        </p:nvSpPr>
        <p:spPr>
          <a:xfrm>
            <a:off x="723900" y="1672129"/>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2FACF14-343A-B9BC-0B33-35F7D2B30297}"/>
              </a:ext>
            </a:extLst>
          </p:cNvPr>
          <p:cNvSpPr>
            <a:spLocks noGrp="1"/>
          </p:cNvSpPr>
          <p:nvPr>
            <p:ph type="sldNum" sz="quarter" idx="12"/>
          </p:nvPr>
        </p:nvSpPr>
        <p:spPr/>
        <p:txBody>
          <a:bodyPr/>
          <a:lstStyle/>
          <a:p>
            <a:fld id="{7408B8CA-226C-4571-9FEE-B704CFEBF665}" type="slidenum">
              <a:rPr lang="en-US" smtClean="0"/>
              <a:t>‹#›</a:t>
            </a:fld>
            <a:endParaRPr lang="en-US"/>
          </a:p>
        </p:txBody>
      </p:sp>
    </p:spTree>
    <p:extLst>
      <p:ext uri="{BB962C8B-B14F-4D97-AF65-F5344CB8AC3E}">
        <p14:creationId xmlns:p14="http://schemas.microsoft.com/office/powerpoint/2010/main" val="928822127"/>
      </p:ext>
    </p:extLst>
  </p:cSld>
  <p:clrMapOvr>
    <a:masterClrMapping/>
  </p:clrMapOvr>
  <p:extLst>
    <p:ext uri="{DCECCB84-F9BA-43D5-87BE-67443E8EF086}">
      <p15:sldGuideLst xmlns:p15="http://schemas.microsoft.com/office/powerpoint/2012/main">
        <p15:guide id="1" pos="643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Main 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9C02BF-1C84-BF4C-B7DB-91CCC0AEAAF2}"/>
              </a:ext>
            </a:extLst>
          </p:cNvPr>
          <p:cNvSpPr>
            <a:spLocks noGrp="1"/>
          </p:cNvSpPr>
          <p:nvPr>
            <p:ph type="body" idx="1"/>
          </p:nvPr>
        </p:nvSpPr>
        <p:spPr>
          <a:xfrm>
            <a:off x="723900" y="3285455"/>
            <a:ext cx="10515600" cy="2423195"/>
          </a:xfrm>
        </p:spPr>
        <p:txBody>
          <a:bodyPr>
            <a:normAutofit/>
          </a:bodyPr>
          <a:lstStyle>
            <a:lvl1pPr marL="0" indent="0">
              <a:buNone/>
              <a:defRPr sz="3800">
                <a:solidFill>
                  <a:schemeClr val="tx1">
                    <a:lumMod val="75000"/>
                    <a:lumOff val="25000"/>
                  </a:schemeClr>
                </a:solidFill>
                <a:latin typeface="Montserrat SemiBold" panose="00000700000000000000"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2F6CB8AA-1945-B119-E4E2-4EE50E52A1A6}"/>
              </a:ext>
            </a:extLst>
          </p:cNvPr>
          <p:cNvSpPr>
            <a:spLocks noGrp="1"/>
          </p:cNvSpPr>
          <p:nvPr>
            <p:ph type="sldNum" sz="quarter" idx="12"/>
          </p:nvPr>
        </p:nvSpPr>
        <p:spPr/>
        <p:txBody>
          <a:bodyPr/>
          <a:lstStyle/>
          <a:p>
            <a:fld id="{7408B8CA-226C-4571-9FEE-B704CFEBF665}" type="slidenum">
              <a:rPr lang="en-US" smtClean="0"/>
              <a:t>‹#›</a:t>
            </a:fld>
            <a:endParaRPr lang="en-US"/>
          </a:p>
        </p:txBody>
      </p:sp>
      <p:sp>
        <p:nvSpPr>
          <p:cNvPr id="9" name="Rectangle 8">
            <a:extLst>
              <a:ext uri="{FF2B5EF4-FFF2-40B4-BE49-F238E27FC236}">
                <a16:creationId xmlns:a16="http://schemas.microsoft.com/office/drawing/2014/main" id="{B9528A61-4D1C-3368-F935-B10877DFB53C}"/>
              </a:ext>
            </a:extLst>
          </p:cNvPr>
          <p:cNvSpPr/>
          <p:nvPr userDrawn="1"/>
        </p:nvSpPr>
        <p:spPr>
          <a:xfrm>
            <a:off x="0" y="6348731"/>
            <a:ext cx="12192000" cy="45719"/>
          </a:xfrm>
          <a:prstGeom prst="rect">
            <a:avLst/>
          </a:prstGeom>
          <a:solidFill>
            <a:srgbClr val="E4A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8BB2AF0-B092-EFF7-2118-A84A1CC48387}"/>
              </a:ext>
            </a:extLst>
          </p:cNvPr>
          <p:cNvSpPr txBox="1"/>
          <p:nvPr userDrawn="1"/>
        </p:nvSpPr>
        <p:spPr>
          <a:xfrm>
            <a:off x="723900" y="6448901"/>
            <a:ext cx="4133850" cy="314577"/>
          </a:xfrm>
          <a:prstGeom prst="rect">
            <a:avLst/>
          </a:prstGeom>
        </p:spPr>
        <p:txBody>
          <a:bodyPr vert="horz" wrap="square" lIns="0" tIns="45720" rIns="91440" bIns="45720" rtlCol="0">
            <a:noAutofit/>
          </a:bodyPr>
          <a:lstStyle/>
          <a:p>
            <a:pPr algn="l"/>
            <a:r>
              <a:rPr lang="en-US" sz="105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MASSACHUSETTS DEPARTMENT OF EARLY EDUCATION AND CARE</a:t>
            </a:r>
          </a:p>
        </p:txBody>
      </p:sp>
      <p:sp>
        <p:nvSpPr>
          <p:cNvPr id="5" name="Text Placeholder 2">
            <a:extLst>
              <a:ext uri="{FF2B5EF4-FFF2-40B4-BE49-F238E27FC236}">
                <a16:creationId xmlns:a16="http://schemas.microsoft.com/office/drawing/2014/main" id="{642CE146-8008-C676-C100-AE50381CC039}"/>
              </a:ext>
            </a:extLst>
          </p:cNvPr>
          <p:cNvSpPr txBox="1">
            <a:spLocks/>
          </p:cNvSpPr>
          <p:nvPr userDrawn="1"/>
        </p:nvSpPr>
        <p:spPr>
          <a:xfrm>
            <a:off x="9605066" y="6465509"/>
            <a:ext cx="1611264" cy="1920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200" indent="-225425"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688975" indent="-231775"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914400" indent="-225425"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146175" indent="-23177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50">
                <a:solidFill>
                  <a:schemeClr val="bg2">
                    <a:lumMod val="25000"/>
                  </a:schemeClr>
                </a:solidFill>
              </a:rPr>
              <a:t>MAY 13, 2026</a:t>
            </a:r>
          </a:p>
        </p:txBody>
      </p:sp>
      <p:pic>
        <p:nvPicPr>
          <p:cNvPr id="7" name="Picture 6" descr="Shape, rectangle&#10;&#10;AI-generated content may be incorrect.">
            <a:extLst>
              <a:ext uri="{FF2B5EF4-FFF2-40B4-BE49-F238E27FC236}">
                <a16:creationId xmlns:a16="http://schemas.microsoft.com/office/drawing/2014/main" id="{C7729BC2-71B1-B265-0D55-99C0BF28E1A6}"/>
              </a:ext>
            </a:extLst>
          </p:cNvPr>
          <p:cNvPicPr>
            <a:picLocks noChangeAspect="1"/>
          </p:cNvPicPr>
          <p:nvPr userDrawn="1"/>
        </p:nvPicPr>
        <p:blipFill>
          <a:blip r:embed="rId2">
            <a:extLst>
              <a:ext uri="{28A0092B-C50C-407E-A947-70E740481C1C}">
                <a14:useLocalDpi xmlns:a14="http://schemas.microsoft.com/office/drawing/2010/main" val="0"/>
              </a:ext>
            </a:extLst>
          </a:blip>
          <a:srcRect l="3614" b="13847"/>
          <a:stretch/>
        </p:blipFill>
        <p:spPr>
          <a:xfrm>
            <a:off x="-1" y="-1"/>
            <a:ext cx="12192000" cy="2852739"/>
          </a:xfrm>
          <a:prstGeom prst="rect">
            <a:avLst/>
          </a:prstGeom>
        </p:spPr>
      </p:pic>
    </p:spTree>
    <p:extLst>
      <p:ext uri="{BB962C8B-B14F-4D97-AF65-F5344CB8AC3E}">
        <p14:creationId xmlns:p14="http://schemas.microsoft.com/office/powerpoint/2010/main" val="1325358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Main 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9C02BF-1C84-BF4C-B7DB-91CCC0AEAAF2}"/>
              </a:ext>
            </a:extLst>
          </p:cNvPr>
          <p:cNvSpPr>
            <a:spLocks noGrp="1"/>
          </p:cNvSpPr>
          <p:nvPr>
            <p:ph type="body" idx="1"/>
          </p:nvPr>
        </p:nvSpPr>
        <p:spPr>
          <a:xfrm>
            <a:off x="723900" y="3285455"/>
            <a:ext cx="10515600" cy="2423195"/>
          </a:xfrm>
        </p:spPr>
        <p:txBody>
          <a:bodyPr>
            <a:normAutofit/>
          </a:bodyPr>
          <a:lstStyle>
            <a:lvl1pPr marL="0" indent="0">
              <a:buNone/>
              <a:defRPr sz="3800">
                <a:solidFill>
                  <a:schemeClr val="tx1">
                    <a:lumMod val="75000"/>
                    <a:lumOff val="25000"/>
                  </a:schemeClr>
                </a:solidFill>
                <a:latin typeface="Montserrat SemiBold" panose="00000700000000000000"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2F6CB8AA-1945-B119-E4E2-4EE50E52A1A6}"/>
              </a:ext>
            </a:extLst>
          </p:cNvPr>
          <p:cNvSpPr>
            <a:spLocks noGrp="1"/>
          </p:cNvSpPr>
          <p:nvPr>
            <p:ph type="sldNum" sz="quarter" idx="12"/>
          </p:nvPr>
        </p:nvSpPr>
        <p:spPr/>
        <p:txBody>
          <a:bodyPr/>
          <a:lstStyle/>
          <a:p>
            <a:fld id="{7408B8CA-226C-4571-9FEE-B704CFEBF665}" type="slidenum">
              <a:rPr lang="en-US" smtClean="0"/>
              <a:t>‹#›</a:t>
            </a:fld>
            <a:endParaRPr lang="en-US"/>
          </a:p>
        </p:txBody>
      </p:sp>
      <p:sp>
        <p:nvSpPr>
          <p:cNvPr id="9" name="Rectangle 8">
            <a:extLst>
              <a:ext uri="{FF2B5EF4-FFF2-40B4-BE49-F238E27FC236}">
                <a16:creationId xmlns:a16="http://schemas.microsoft.com/office/drawing/2014/main" id="{B9528A61-4D1C-3368-F935-B10877DFB53C}"/>
              </a:ext>
            </a:extLst>
          </p:cNvPr>
          <p:cNvSpPr/>
          <p:nvPr userDrawn="1"/>
        </p:nvSpPr>
        <p:spPr>
          <a:xfrm>
            <a:off x="0" y="6348731"/>
            <a:ext cx="12192000" cy="45719"/>
          </a:xfrm>
          <a:prstGeom prst="rect">
            <a:avLst/>
          </a:prstGeom>
          <a:solidFill>
            <a:srgbClr val="E4A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8BB2AF0-B092-EFF7-2118-A84A1CC48387}"/>
              </a:ext>
            </a:extLst>
          </p:cNvPr>
          <p:cNvSpPr txBox="1"/>
          <p:nvPr userDrawn="1"/>
        </p:nvSpPr>
        <p:spPr>
          <a:xfrm>
            <a:off x="723900" y="6448901"/>
            <a:ext cx="4133850" cy="314577"/>
          </a:xfrm>
          <a:prstGeom prst="rect">
            <a:avLst/>
          </a:prstGeom>
        </p:spPr>
        <p:txBody>
          <a:bodyPr vert="horz" wrap="square" lIns="0" tIns="45720" rIns="91440" bIns="45720" rtlCol="0">
            <a:noAutofit/>
          </a:bodyPr>
          <a:lstStyle/>
          <a:p>
            <a:pPr algn="l"/>
            <a:r>
              <a:rPr lang="en-US" sz="105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MASSACHUSETTS DEPARTMENT OF EARLY EDUCATION AND CARE</a:t>
            </a:r>
          </a:p>
        </p:txBody>
      </p:sp>
      <p:sp>
        <p:nvSpPr>
          <p:cNvPr id="5" name="Text Placeholder 2">
            <a:extLst>
              <a:ext uri="{FF2B5EF4-FFF2-40B4-BE49-F238E27FC236}">
                <a16:creationId xmlns:a16="http://schemas.microsoft.com/office/drawing/2014/main" id="{642CE146-8008-C676-C100-AE50381CC039}"/>
              </a:ext>
            </a:extLst>
          </p:cNvPr>
          <p:cNvSpPr txBox="1">
            <a:spLocks/>
          </p:cNvSpPr>
          <p:nvPr userDrawn="1"/>
        </p:nvSpPr>
        <p:spPr>
          <a:xfrm>
            <a:off x="9605066" y="6465509"/>
            <a:ext cx="1611264" cy="1920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200" indent="-225425"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688975" indent="-231775"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914400" indent="-225425"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146175" indent="-23177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50">
                <a:solidFill>
                  <a:schemeClr val="bg2">
                    <a:lumMod val="25000"/>
                  </a:schemeClr>
                </a:solidFill>
              </a:rPr>
              <a:t>MAY 13, 2026</a:t>
            </a:r>
          </a:p>
        </p:txBody>
      </p:sp>
      <p:pic>
        <p:nvPicPr>
          <p:cNvPr id="11" name="Picture 10" descr="Logo, company name&#10;&#10;AI-generated content may be incorrect.">
            <a:extLst>
              <a:ext uri="{FF2B5EF4-FFF2-40B4-BE49-F238E27FC236}">
                <a16:creationId xmlns:a16="http://schemas.microsoft.com/office/drawing/2014/main" id="{C4EA568E-0E01-E567-1426-450D79AAA9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00" y="432718"/>
            <a:ext cx="2328677" cy="1987300"/>
          </a:xfrm>
          <a:prstGeom prst="rect">
            <a:avLst/>
          </a:prstGeom>
        </p:spPr>
      </p:pic>
      <p:pic>
        <p:nvPicPr>
          <p:cNvPr id="12" name="Picture 11">
            <a:extLst>
              <a:ext uri="{FF2B5EF4-FFF2-40B4-BE49-F238E27FC236}">
                <a16:creationId xmlns:a16="http://schemas.microsoft.com/office/drawing/2014/main" id="{E5C9CA6A-7508-7A17-71AE-47A9F4F63C9A}"/>
              </a:ext>
            </a:extLst>
          </p:cNvPr>
          <p:cNvPicPr>
            <a:picLocks noChangeAspect="1"/>
          </p:cNvPicPr>
          <p:nvPr userDrawn="1"/>
        </p:nvPicPr>
        <p:blipFill>
          <a:blip r:embed="rId3"/>
          <a:srcRect l="3623" b="14209"/>
          <a:stretch>
            <a:fillRect/>
          </a:stretch>
        </p:blipFill>
        <p:spPr>
          <a:xfrm>
            <a:off x="0" y="0"/>
            <a:ext cx="12193378" cy="2840383"/>
          </a:xfrm>
          <a:prstGeom prst="rect">
            <a:avLst/>
          </a:prstGeom>
        </p:spPr>
      </p:pic>
    </p:spTree>
    <p:extLst>
      <p:ext uri="{BB962C8B-B14F-4D97-AF65-F5344CB8AC3E}">
        <p14:creationId xmlns:p14="http://schemas.microsoft.com/office/powerpoint/2010/main" val="3948080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6A35E-C52B-DB9B-9228-8115B13EED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089309-98E4-9BD0-A8F4-45EFF8CA2D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360ABF-91A7-08DA-7654-39F4DC1B6A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C0793CF-5CAA-3418-46ED-D752BB277315}"/>
              </a:ext>
            </a:extLst>
          </p:cNvPr>
          <p:cNvSpPr>
            <a:spLocks noGrp="1"/>
          </p:cNvSpPr>
          <p:nvPr>
            <p:ph type="sldNum" sz="quarter" idx="12"/>
          </p:nvPr>
        </p:nvSpPr>
        <p:spPr/>
        <p:txBody>
          <a:bodyPr/>
          <a:lstStyle/>
          <a:p>
            <a:fld id="{7408B8CA-226C-4571-9FEE-B704CFEBF665}" type="slidenum">
              <a:rPr lang="en-US" smtClean="0"/>
              <a:t>‹#›</a:t>
            </a:fld>
            <a:endParaRPr lang="en-US"/>
          </a:p>
        </p:txBody>
      </p:sp>
    </p:spTree>
    <p:extLst>
      <p:ext uri="{BB962C8B-B14F-4D97-AF65-F5344CB8AC3E}">
        <p14:creationId xmlns:p14="http://schemas.microsoft.com/office/powerpoint/2010/main" val="2176169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643BC1-94B4-C124-31DD-CB4F7A40F137}"/>
              </a:ext>
            </a:extLst>
          </p:cNvPr>
          <p:cNvSpPr>
            <a:spLocks noGrp="1"/>
          </p:cNvSpPr>
          <p:nvPr>
            <p:ph type="title"/>
          </p:nvPr>
        </p:nvSpPr>
        <p:spPr>
          <a:xfrm>
            <a:off x="723900" y="319973"/>
            <a:ext cx="10755249" cy="817383"/>
          </a:xfrm>
          <a:prstGeom prst="rect">
            <a:avLst/>
          </a:prstGeom>
        </p:spPr>
        <p:txBody>
          <a:bodyPr vert="horz" lIns="0" tIns="0" rIns="91440" bIns="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A1B22ED4-AADE-11DB-FD43-65C2D85BA69C}"/>
              </a:ext>
            </a:extLst>
          </p:cNvPr>
          <p:cNvSpPr>
            <a:spLocks noGrp="1"/>
          </p:cNvSpPr>
          <p:nvPr>
            <p:ph type="body" idx="1"/>
          </p:nvPr>
        </p:nvSpPr>
        <p:spPr>
          <a:xfrm>
            <a:off x="729305" y="1423779"/>
            <a:ext cx="10515600" cy="4351338"/>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CD9F300-CB32-D60B-A254-6F8A0E93D602}"/>
              </a:ext>
            </a:extLst>
          </p:cNvPr>
          <p:cNvSpPr>
            <a:spLocks noGrp="1"/>
          </p:cNvSpPr>
          <p:nvPr>
            <p:ph type="sldNum" sz="quarter" idx="4"/>
          </p:nvPr>
        </p:nvSpPr>
        <p:spPr>
          <a:xfrm>
            <a:off x="11244904" y="6401840"/>
            <a:ext cx="337495" cy="365125"/>
          </a:xfrm>
          <a:prstGeom prst="rect">
            <a:avLst/>
          </a:prstGeom>
        </p:spPr>
        <p:txBody>
          <a:bodyPr vert="horz" lIns="91440" tIns="45720" rIns="0" bIns="45720" rtlCol="0" anchor="ctr"/>
          <a:lstStyle>
            <a:lvl1pPr algn="r">
              <a:defRPr sz="110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defRPr>
            </a:lvl1pPr>
          </a:lstStyle>
          <a:p>
            <a:fld id="{7408B8CA-226C-4571-9FEE-B704CFEBF665}" type="slidenum">
              <a:rPr lang="en-US" smtClean="0"/>
              <a:pPr/>
              <a:t>‹#›</a:t>
            </a:fld>
            <a:endParaRPr lang="en-US"/>
          </a:p>
        </p:txBody>
      </p:sp>
      <p:sp>
        <p:nvSpPr>
          <p:cNvPr id="7" name="Rectangle 6">
            <a:extLst>
              <a:ext uri="{FF2B5EF4-FFF2-40B4-BE49-F238E27FC236}">
                <a16:creationId xmlns:a16="http://schemas.microsoft.com/office/drawing/2014/main" id="{6C43477E-56D2-4745-466F-F1DCE8AA63A8}"/>
              </a:ext>
            </a:extLst>
          </p:cNvPr>
          <p:cNvSpPr/>
          <p:nvPr userDrawn="1"/>
        </p:nvSpPr>
        <p:spPr>
          <a:xfrm>
            <a:off x="171452" y="0"/>
            <a:ext cx="171452" cy="6858000"/>
          </a:xfrm>
          <a:prstGeom prst="rect">
            <a:avLst/>
          </a:prstGeom>
          <a:solidFill>
            <a:srgbClr val="28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1F9627-A0D6-7604-ED10-771F17BF4D97}"/>
              </a:ext>
            </a:extLst>
          </p:cNvPr>
          <p:cNvSpPr/>
          <p:nvPr userDrawn="1"/>
        </p:nvSpPr>
        <p:spPr>
          <a:xfrm>
            <a:off x="0" y="0"/>
            <a:ext cx="171452" cy="6858000"/>
          </a:xfrm>
          <a:prstGeom prst="rect">
            <a:avLst/>
          </a:prstGeom>
          <a:solidFill>
            <a:srgbClr val="B51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D4BE113-7748-C410-C3ED-4C4E969F62AA}"/>
              </a:ext>
            </a:extLst>
          </p:cNvPr>
          <p:cNvSpPr/>
          <p:nvPr userDrawn="1"/>
        </p:nvSpPr>
        <p:spPr>
          <a:xfrm>
            <a:off x="0" y="6348731"/>
            <a:ext cx="12192000" cy="45719"/>
          </a:xfrm>
          <a:prstGeom prst="rect">
            <a:avLst/>
          </a:prstGeom>
          <a:solidFill>
            <a:srgbClr val="E4A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5D90AE5-3CC2-BE43-0B9C-594EB92883B2}"/>
              </a:ext>
            </a:extLst>
          </p:cNvPr>
          <p:cNvSpPr txBox="1"/>
          <p:nvPr userDrawn="1"/>
        </p:nvSpPr>
        <p:spPr>
          <a:xfrm>
            <a:off x="723899" y="6448901"/>
            <a:ext cx="3894109" cy="314577"/>
          </a:xfrm>
          <a:prstGeom prst="rect">
            <a:avLst/>
          </a:prstGeom>
        </p:spPr>
        <p:txBody>
          <a:bodyPr vert="horz" wrap="square" lIns="0" tIns="45720" rIns="91440" bIns="45720" rtlCol="0">
            <a:noAutofit/>
          </a:bodyPr>
          <a:lstStyle/>
          <a:p>
            <a:pPr algn="l"/>
            <a:r>
              <a:rPr lang="en-US" sz="105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MASSACHUSETTS DEPARTMENT OF EARLY EDUCATION AND CARE	 </a:t>
            </a:r>
          </a:p>
        </p:txBody>
      </p:sp>
      <p:sp>
        <p:nvSpPr>
          <p:cNvPr id="4" name="Text Placeholder 2">
            <a:extLst>
              <a:ext uri="{FF2B5EF4-FFF2-40B4-BE49-F238E27FC236}">
                <a16:creationId xmlns:a16="http://schemas.microsoft.com/office/drawing/2014/main" id="{AF697F1B-F8A3-3718-AD4B-CA5E2A0566B4}"/>
              </a:ext>
            </a:extLst>
          </p:cNvPr>
          <p:cNvSpPr txBox="1">
            <a:spLocks/>
          </p:cNvSpPr>
          <p:nvPr userDrawn="1"/>
        </p:nvSpPr>
        <p:spPr>
          <a:xfrm>
            <a:off x="9605066" y="6465509"/>
            <a:ext cx="1611264" cy="1920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200" indent="-225425"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688975" indent="-231775"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914400" indent="-225425"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146175" indent="-23177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50">
                <a:solidFill>
                  <a:schemeClr val="bg2">
                    <a:lumMod val="25000"/>
                  </a:schemeClr>
                </a:solidFill>
              </a:rPr>
              <a:t>MAY 13, 2026</a:t>
            </a:r>
          </a:p>
        </p:txBody>
      </p:sp>
    </p:spTree>
    <p:extLst>
      <p:ext uri="{BB962C8B-B14F-4D97-AF65-F5344CB8AC3E}">
        <p14:creationId xmlns:p14="http://schemas.microsoft.com/office/powerpoint/2010/main" val="474996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62" r:id="rId6"/>
    <p:sldLayoutId id="2147483652" r:id="rId7"/>
  </p:sldLayoutIdLst>
  <p:hf hdr="0" ftr="0"/>
  <p:txStyles>
    <p:titleStyle>
      <a:lvl1pPr algn="l" defTabSz="914400" rtl="0" eaLnBrk="1" latinLnBrk="0" hangingPunct="1">
        <a:lnSpc>
          <a:spcPct val="90000"/>
        </a:lnSpc>
        <a:spcBef>
          <a:spcPct val="0"/>
        </a:spcBef>
        <a:buNone/>
        <a:defRPr sz="3800" kern="1200" baseline="0">
          <a:solidFill>
            <a:srgbClr val="28377D"/>
          </a:solidFill>
          <a:latin typeface="Montserrat SemiBold" panose="000007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200" indent="-225425"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688975" indent="-231775"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914400" indent="-225425"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146175" indent="-23177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48" userDrawn="1">
          <p15:clr>
            <a:srgbClr val="F26B43"/>
          </p15:clr>
        </p15:guide>
        <p15:guide id="2" pos="7296" userDrawn="1">
          <p15:clr>
            <a:srgbClr val="F26B43"/>
          </p15:clr>
        </p15:guide>
        <p15:guide id="3" orient="horz" pos="1080" userDrawn="1">
          <p15:clr>
            <a:srgbClr val="F26B43"/>
          </p15:clr>
        </p15:guide>
        <p15:guide id="4" pos="456" userDrawn="1">
          <p15:clr>
            <a:srgbClr val="F26B43"/>
          </p15:clr>
        </p15:guide>
        <p15:guide id="5"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https://malegislature.gov/Budget/FY2025/FinalBudge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F551EF-74C2-0555-F9FD-0C19F989EE0E}"/>
              </a:ext>
            </a:extLst>
          </p:cNvPr>
          <p:cNvSpPr>
            <a:spLocks noGrp="1"/>
          </p:cNvSpPr>
          <p:nvPr>
            <p:ph type="body" idx="1"/>
          </p:nvPr>
        </p:nvSpPr>
        <p:spPr/>
        <p:txBody>
          <a:bodyPr vert="horz" lIns="0" tIns="45720" rIns="91440" bIns="45720" rtlCol="0" anchor="t">
            <a:normAutofit/>
          </a:bodyPr>
          <a:lstStyle/>
          <a:p>
            <a:r>
              <a:rPr lang="en-US">
                <a:latin typeface="Montserrat SemiBold"/>
                <a:ea typeface="Calibri"/>
                <a:cs typeface="Calibri"/>
              </a:rPr>
              <a:t>Family Child Care Capacity Pilot</a:t>
            </a:r>
            <a:endParaRPr lang="en-US"/>
          </a:p>
        </p:txBody>
      </p:sp>
      <p:sp>
        <p:nvSpPr>
          <p:cNvPr id="3" name="Slide Number Placeholder 2">
            <a:extLst>
              <a:ext uri="{FF2B5EF4-FFF2-40B4-BE49-F238E27FC236}">
                <a16:creationId xmlns:a16="http://schemas.microsoft.com/office/drawing/2014/main" id="{4BA40EDF-B615-A640-9A40-5D560D87DE85}"/>
              </a:ext>
            </a:extLst>
          </p:cNvPr>
          <p:cNvSpPr>
            <a:spLocks noGrp="1"/>
          </p:cNvSpPr>
          <p:nvPr>
            <p:ph type="sldNum" sz="quarter" idx="12"/>
          </p:nvPr>
        </p:nvSpPr>
        <p:spPr/>
        <p:txBody>
          <a:bodyPr/>
          <a:lstStyle/>
          <a:p>
            <a:fld id="{7408B8CA-226C-4571-9FEE-B704CFEBF665}" type="slidenum">
              <a:rPr lang="en-US" smtClean="0"/>
              <a:t>1</a:t>
            </a:fld>
            <a:endParaRPr lang="en-US"/>
          </a:p>
        </p:txBody>
      </p:sp>
    </p:spTree>
    <p:extLst>
      <p:ext uri="{BB962C8B-B14F-4D97-AF65-F5344CB8AC3E}">
        <p14:creationId xmlns:p14="http://schemas.microsoft.com/office/powerpoint/2010/main" val="1009595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8E9536-0E63-ECCB-D020-0D9A332F9DAE}"/>
              </a:ext>
            </a:extLst>
          </p:cNvPr>
          <p:cNvSpPr>
            <a:spLocks noGrp="1"/>
          </p:cNvSpPr>
          <p:nvPr>
            <p:ph type="title"/>
          </p:nvPr>
        </p:nvSpPr>
        <p:spPr/>
        <p:txBody>
          <a:bodyPr/>
          <a:lstStyle/>
          <a:p>
            <a:r>
              <a:rPr lang="en-US"/>
              <a:t>Legislative History</a:t>
            </a:r>
          </a:p>
        </p:txBody>
      </p:sp>
      <p:sp>
        <p:nvSpPr>
          <p:cNvPr id="5" name="Content Placeholder 4">
            <a:extLst>
              <a:ext uri="{FF2B5EF4-FFF2-40B4-BE49-F238E27FC236}">
                <a16:creationId xmlns:a16="http://schemas.microsoft.com/office/drawing/2014/main" id="{C896FF8B-5742-B4B1-D669-32721BDE8FC4}"/>
              </a:ext>
            </a:extLst>
          </p:cNvPr>
          <p:cNvSpPr>
            <a:spLocks noGrp="1"/>
          </p:cNvSpPr>
          <p:nvPr>
            <p:ph idx="1"/>
          </p:nvPr>
        </p:nvSpPr>
        <p:spPr>
          <a:xfrm>
            <a:off x="729305" y="1423779"/>
            <a:ext cx="10515600" cy="4476507"/>
          </a:xfrm>
        </p:spPr>
        <p:txBody>
          <a:bodyPr vert="horz" lIns="0" tIns="45720" rIns="91440" bIns="45720" rtlCol="0" anchor="t">
            <a:normAutofit fontScale="92500"/>
          </a:bodyPr>
          <a:lstStyle/>
          <a:p>
            <a:pPr marL="0" indent="0">
              <a:lnSpc>
                <a:spcPct val="110000"/>
              </a:lnSpc>
              <a:spcBef>
                <a:spcPts val="0"/>
              </a:spcBef>
              <a:buNone/>
            </a:pPr>
            <a:r>
              <a:rPr lang="en-US">
                <a:latin typeface="Calibri"/>
                <a:ea typeface="Calibri"/>
                <a:cs typeface="Calibri"/>
              </a:rPr>
              <a:t>The state’s </a:t>
            </a:r>
            <a:r>
              <a:rPr lang="en-US" b="1">
                <a:latin typeface="Calibri"/>
                <a:ea typeface="Calibri"/>
                <a:cs typeface="Calibri"/>
                <a:hlinkClick r:id="rId2"/>
              </a:rPr>
              <a:t>Fiscal Year 2025 budget</a:t>
            </a:r>
            <a:r>
              <a:rPr lang="en-US">
                <a:latin typeface="Calibri"/>
                <a:ea typeface="Calibri"/>
                <a:cs typeface="Calibri"/>
                <a:hlinkClick r:id="rId2"/>
              </a:rPr>
              <a:t> </a:t>
            </a:r>
            <a:r>
              <a:rPr lang="en-US">
                <a:latin typeface="Calibri"/>
                <a:ea typeface="Calibri"/>
                <a:cs typeface="Calibri"/>
              </a:rPr>
              <a:t>included a change to the General Laws governing EEC that removed language that set a cap on the number of children Family Child Care programs could care for, known as group sizes, at 10 children. At the time, FCC providers were the only provider type that was subject to this cap on group sizes through state law.</a:t>
            </a:r>
          </a:p>
          <a:p>
            <a:pPr marL="0" indent="0">
              <a:lnSpc>
                <a:spcPct val="110000"/>
              </a:lnSpc>
              <a:spcBef>
                <a:spcPts val="0"/>
              </a:spcBef>
              <a:buNone/>
            </a:pPr>
            <a:endParaRPr lang="en-US"/>
          </a:p>
          <a:p>
            <a:pPr marL="0" indent="0">
              <a:lnSpc>
                <a:spcPct val="110000"/>
              </a:lnSpc>
              <a:spcBef>
                <a:spcPts val="0"/>
              </a:spcBef>
              <a:buNone/>
            </a:pPr>
            <a:r>
              <a:rPr lang="en-US"/>
              <a:t>The removal of this language meant EEC’s FCC licensing regulations define group sizes for FCC providers.</a:t>
            </a:r>
          </a:p>
          <a:p>
            <a:pPr marL="0" indent="0">
              <a:lnSpc>
                <a:spcPct val="110000"/>
              </a:lnSpc>
              <a:spcBef>
                <a:spcPts val="0"/>
              </a:spcBef>
              <a:buNone/>
            </a:pPr>
            <a:endParaRPr lang="en-US"/>
          </a:p>
          <a:p>
            <a:pPr marL="0" indent="0">
              <a:lnSpc>
                <a:spcPct val="110000"/>
              </a:lnSpc>
              <a:spcBef>
                <a:spcPts val="0"/>
              </a:spcBef>
              <a:buNone/>
            </a:pPr>
            <a:r>
              <a:rPr lang="en-US"/>
              <a:t>While EEC’s FCC licensing regulations currently maintain group sizes for FCCs at 10 children, the change to the law has enabled EEC to consider FCC group size and ratios as a part of its ongoing regulatory review.</a:t>
            </a:r>
          </a:p>
        </p:txBody>
      </p:sp>
      <p:sp>
        <p:nvSpPr>
          <p:cNvPr id="3" name="Slide Number Placeholder 2">
            <a:extLst>
              <a:ext uri="{FF2B5EF4-FFF2-40B4-BE49-F238E27FC236}">
                <a16:creationId xmlns:a16="http://schemas.microsoft.com/office/drawing/2014/main" id="{7B67EF63-1CD2-433D-F9AB-9EA010D6A53E}"/>
              </a:ext>
            </a:extLst>
          </p:cNvPr>
          <p:cNvSpPr>
            <a:spLocks noGrp="1"/>
          </p:cNvSpPr>
          <p:nvPr>
            <p:ph type="sldNum" sz="quarter" idx="12"/>
          </p:nvPr>
        </p:nvSpPr>
        <p:spPr/>
        <p:txBody>
          <a:bodyPr/>
          <a:lstStyle/>
          <a:p>
            <a:fld id="{7408B8CA-226C-4571-9FEE-B704CFEBF665}" type="slidenum">
              <a:rPr lang="en-US" smtClean="0"/>
              <a:t>2</a:t>
            </a:fld>
            <a:endParaRPr lang="en-US"/>
          </a:p>
        </p:txBody>
      </p:sp>
    </p:spTree>
    <p:extLst>
      <p:ext uri="{BB962C8B-B14F-4D97-AF65-F5344CB8AC3E}">
        <p14:creationId xmlns:p14="http://schemas.microsoft.com/office/powerpoint/2010/main" val="322200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046F4-F3AD-97D5-83E7-0DE28D66258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1DD63B7-5A1D-9133-E7C3-C96539B3179D}"/>
              </a:ext>
            </a:extLst>
          </p:cNvPr>
          <p:cNvSpPr>
            <a:spLocks noGrp="1"/>
          </p:cNvSpPr>
          <p:nvPr>
            <p:ph type="title"/>
          </p:nvPr>
        </p:nvSpPr>
        <p:spPr/>
        <p:txBody>
          <a:bodyPr/>
          <a:lstStyle/>
          <a:p>
            <a:r>
              <a:rPr lang="en-US"/>
              <a:t>Family Child Care Capacity Pilot Program</a:t>
            </a:r>
          </a:p>
        </p:txBody>
      </p:sp>
      <p:sp>
        <p:nvSpPr>
          <p:cNvPr id="5" name="Content Placeholder 4">
            <a:extLst>
              <a:ext uri="{FF2B5EF4-FFF2-40B4-BE49-F238E27FC236}">
                <a16:creationId xmlns:a16="http://schemas.microsoft.com/office/drawing/2014/main" id="{6639C7D1-6C31-9B62-4794-1DAC4042630E}"/>
              </a:ext>
            </a:extLst>
          </p:cNvPr>
          <p:cNvSpPr>
            <a:spLocks noGrp="1"/>
          </p:cNvSpPr>
          <p:nvPr>
            <p:ph idx="1"/>
          </p:nvPr>
        </p:nvSpPr>
        <p:spPr>
          <a:xfrm>
            <a:off x="729305" y="1423779"/>
            <a:ext cx="10515600" cy="2279541"/>
          </a:xfrm>
        </p:spPr>
        <p:txBody>
          <a:bodyPr>
            <a:normAutofit fontScale="92500" lnSpcReduction="10000"/>
          </a:bodyPr>
          <a:lstStyle/>
          <a:p>
            <a:r>
              <a:rPr lang="en-US"/>
              <a:t>The Family Child Care (FCC) Capacity Pilot Program will evaluate the feasibility of increasing licensed enrollment in Family Child Care homes from 10 to 12 children while maintaining program quality, safety, and regulatory compliance. </a:t>
            </a:r>
            <a:endParaRPr lang="en-US">
              <a:ea typeface="Calibri"/>
              <a:cs typeface="Calibri"/>
            </a:endParaRPr>
          </a:p>
          <a:p>
            <a:r>
              <a:rPr lang="en-US">
                <a:ea typeface="Calibri"/>
                <a:cs typeface="Calibri"/>
              </a:rPr>
              <a:t>The pilot will follow a small group of FCC providers granted permission to serve up to 12 children, collect</a:t>
            </a:r>
            <a:r>
              <a:rPr lang="en-US"/>
              <a:t> operational data, educator and family feedback, and licensing monitoring outcomes to inform future regulatory, policy, and support decisions related to FCC capacity, staffing ratios, groupings and licensing structures.</a:t>
            </a:r>
          </a:p>
        </p:txBody>
      </p:sp>
      <p:sp>
        <p:nvSpPr>
          <p:cNvPr id="3" name="Slide Number Placeholder 2">
            <a:extLst>
              <a:ext uri="{FF2B5EF4-FFF2-40B4-BE49-F238E27FC236}">
                <a16:creationId xmlns:a16="http://schemas.microsoft.com/office/drawing/2014/main" id="{ABEEAB24-D0F1-3B3C-5322-5A4667518234}"/>
              </a:ext>
            </a:extLst>
          </p:cNvPr>
          <p:cNvSpPr>
            <a:spLocks noGrp="1"/>
          </p:cNvSpPr>
          <p:nvPr>
            <p:ph type="sldNum" sz="quarter" idx="12"/>
          </p:nvPr>
        </p:nvSpPr>
        <p:spPr/>
        <p:txBody>
          <a:bodyPr/>
          <a:lstStyle/>
          <a:p>
            <a:fld id="{7408B8CA-226C-4571-9FEE-B704CFEBF665}" type="slidenum">
              <a:rPr lang="en-US" smtClean="0"/>
              <a:t>3</a:t>
            </a:fld>
            <a:endParaRPr lang="en-US"/>
          </a:p>
        </p:txBody>
      </p:sp>
      <p:sp>
        <p:nvSpPr>
          <p:cNvPr id="8" name="TextBox 7">
            <a:extLst>
              <a:ext uri="{FF2B5EF4-FFF2-40B4-BE49-F238E27FC236}">
                <a16:creationId xmlns:a16="http://schemas.microsoft.com/office/drawing/2014/main" id="{41AF2D4F-1157-FE43-4A14-16E94D9DA209}"/>
              </a:ext>
            </a:extLst>
          </p:cNvPr>
          <p:cNvSpPr txBox="1"/>
          <p:nvPr/>
        </p:nvSpPr>
        <p:spPr>
          <a:xfrm>
            <a:off x="877824" y="3840480"/>
            <a:ext cx="5358384" cy="649224"/>
          </a:xfrm>
          <a:prstGeom prst="rect">
            <a:avLst/>
          </a:prstGeom>
        </p:spPr>
        <p:txBody>
          <a:bodyPr vert="horz" wrap="square" lIns="0" tIns="45720" rIns="91440" bIns="45720" rtlCol="0">
            <a:normAutofit/>
          </a:bodyPr>
          <a:lstStyle/>
          <a:p>
            <a:pPr algn="l"/>
            <a:r>
              <a:rPr lang="en-US" b="1">
                <a:latin typeface="Montserrat" pitchFamily="2" charset="0"/>
                <a:cs typeface="Mongolian Baiti" panose="03000500000000000000" pitchFamily="66" charset="0"/>
              </a:rPr>
              <a:t>The Pilot will help identify:</a:t>
            </a:r>
          </a:p>
        </p:txBody>
      </p:sp>
      <p:sp>
        <p:nvSpPr>
          <p:cNvPr id="9" name="Rectangle: Rounded Corners 8">
            <a:extLst>
              <a:ext uri="{FF2B5EF4-FFF2-40B4-BE49-F238E27FC236}">
                <a16:creationId xmlns:a16="http://schemas.microsoft.com/office/drawing/2014/main" id="{344D10B6-ECD5-7EC9-0595-486AA3FF0D3A}"/>
              </a:ext>
            </a:extLst>
          </p:cNvPr>
          <p:cNvSpPr/>
          <p:nvPr/>
        </p:nvSpPr>
        <p:spPr>
          <a:xfrm>
            <a:off x="877824" y="4489704"/>
            <a:ext cx="1563624" cy="1298448"/>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Key challenges</a:t>
            </a:r>
          </a:p>
        </p:txBody>
      </p:sp>
      <p:sp>
        <p:nvSpPr>
          <p:cNvPr id="10" name="Rectangle: Rounded Corners 9">
            <a:extLst>
              <a:ext uri="{FF2B5EF4-FFF2-40B4-BE49-F238E27FC236}">
                <a16:creationId xmlns:a16="http://schemas.microsoft.com/office/drawing/2014/main" id="{04713C8C-881B-3DF1-C10C-60B734CACF6C}"/>
              </a:ext>
            </a:extLst>
          </p:cNvPr>
          <p:cNvSpPr/>
          <p:nvPr/>
        </p:nvSpPr>
        <p:spPr>
          <a:xfrm>
            <a:off x="3141119" y="4489704"/>
            <a:ext cx="1563624" cy="1298448"/>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Staffing issues</a:t>
            </a:r>
          </a:p>
        </p:txBody>
      </p:sp>
      <p:sp>
        <p:nvSpPr>
          <p:cNvPr id="11" name="Rectangle: Rounded Corners 10">
            <a:extLst>
              <a:ext uri="{FF2B5EF4-FFF2-40B4-BE49-F238E27FC236}">
                <a16:creationId xmlns:a16="http://schemas.microsoft.com/office/drawing/2014/main" id="{A8E79A70-96ED-6EAE-F3B6-F6335C40ECCD}"/>
              </a:ext>
            </a:extLst>
          </p:cNvPr>
          <p:cNvSpPr/>
          <p:nvPr/>
        </p:nvSpPr>
        <p:spPr>
          <a:xfrm>
            <a:off x="5404414" y="4489704"/>
            <a:ext cx="1563624" cy="1298448"/>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Compliance trends</a:t>
            </a:r>
          </a:p>
        </p:txBody>
      </p:sp>
      <p:sp>
        <p:nvSpPr>
          <p:cNvPr id="12" name="Rectangle: Rounded Corners 11">
            <a:extLst>
              <a:ext uri="{FF2B5EF4-FFF2-40B4-BE49-F238E27FC236}">
                <a16:creationId xmlns:a16="http://schemas.microsoft.com/office/drawing/2014/main" id="{A8003ABA-2723-5732-7D40-078B067084BA}"/>
              </a:ext>
            </a:extLst>
          </p:cNvPr>
          <p:cNvSpPr/>
          <p:nvPr/>
        </p:nvSpPr>
        <p:spPr>
          <a:xfrm>
            <a:off x="7670434" y="4489704"/>
            <a:ext cx="1563624" cy="1298448"/>
          </a:xfrm>
          <a:prstGeom prst="round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Impacts to licensors</a:t>
            </a:r>
          </a:p>
        </p:txBody>
      </p:sp>
      <p:sp>
        <p:nvSpPr>
          <p:cNvPr id="13" name="Rectangle: Rounded Corners 12">
            <a:extLst>
              <a:ext uri="{FF2B5EF4-FFF2-40B4-BE49-F238E27FC236}">
                <a16:creationId xmlns:a16="http://schemas.microsoft.com/office/drawing/2014/main" id="{1C5B4E20-CA76-9C22-210B-0C0D232C3804}"/>
              </a:ext>
            </a:extLst>
          </p:cNvPr>
          <p:cNvSpPr/>
          <p:nvPr/>
        </p:nvSpPr>
        <p:spPr>
          <a:xfrm>
            <a:off x="9936454" y="4489704"/>
            <a:ext cx="1563624" cy="1298448"/>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System impacts</a:t>
            </a:r>
          </a:p>
        </p:txBody>
      </p:sp>
    </p:spTree>
    <p:extLst>
      <p:ext uri="{BB962C8B-B14F-4D97-AF65-F5344CB8AC3E}">
        <p14:creationId xmlns:p14="http://schemas.microsoft.com/office/powerpoint/2010/main" val="2324874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4CA13-D179-451E-70AA-36C37B32E057}"/>
              </a:ext>
            </a:extLst>
          </p:cNvPr>
          <p:cNvSpPr>
            <a:spLocks noGrp="1"/>
          </p:cNvSpPr>
          <p:nvPr>
            <p:ph type="title"/>
          </p:nvPr>
        </p:nvSpPr>
        <p:spPr/>
        <p:txBody>
          <a:bodyPr/>
          <a:lstStyle/>
          <a:p>
            <a:r>
              <a:rPr lang="en-US"/>
              <a:t>Feedback for Pilot Design</a:t>
            </a:r>
          </a:p>
        </p:txBody>
      </p:sp>
      <p:sp>
        <p:nvSpPr>
          <p:cNvPr id="4" name="Slide Number Placeholder 3">
            <a:extLst>
              <a:ext uri="{FF2B5EF4-FFF2-40B4-BE49-F238E27FC236}">
                <a16:creationId xmlns:a16="http://schemas.microsoft.com/office/drawing/2014/main" id="{802CB3B5-EFC1-C2D6-581A-99B5B3DD886A}"/>
              </a:ext>
            </a:extLst>
          </p:cNvPr>
          <p:cNvSpPr>
            <a:spLocks noGrp="1"/>
          </p:cNvSpPr>
          <p:nvPr>
            <p:ph type="sldNum" sz="quarter" idx="12"/>
          </p:nvPr>
        </p:nvSpPr>
        <p:spPr/>
        <p:txBody>
          <a:bodyPr/>
          <a:lstStyle/>
          <a:p>
            <a:fld id="{7408B8CA-226C-4571-9FEE-B704CFEBF665}" type="slidenum">
              <a:rPr lang="en-US" smtClean="0"/>
              <a:pPr/>
              <a:t>4</a:t>
            </a:fld>
            <a:endParaRPr lang="en-US"/>
          </a:p>
        </p:txBody>
      </p:sp>
      <p:pic>
        <p:nvPicPr>
          <p:cNvPr id="8" name="Picture 7">
            <a:extLst>
              <a:ext uri="{FF2B5EF4-FFF2-40B4-BE49-F238E27FC236}">
                <a16:creationId xmlns:a16="http://schemas.microsoft.com/office/drawing/2014/main" id="{C03590F4-DD4F-DE9F-2F47-68CED2ED78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4796" y="1915887"/>
            <a:ext cx="3522408" cy="3363686"/>
          </a:xfrm>
          <a:prstGeom prst="rect">
            <a:avLst/>
          </a:prstGeom>
        </p:spPr>
      </p:pic>
      <p:sp>
        <p:nvSpPr>
          <p:cNvPr id="10" name="TextBox 9">
            <a:extLst>
              <a:ext uri="{FF2B5EF4-FFF2-40B4-BE49-F238E27FC236}">
                <a16:creationId xmlns:a16="http://schemas.microsoft.com/office/drawing/2014/main" id="{5C58E041-D7D9-9B3A-FCE4-644CFDE7C20E}"/>
              </a:ext>
            </a:extLst>
          </p:cNvPr>
          <p:cNvSpPr txBox="1"/>
          <p:nvPr/>
        </p:nvSpPr>
        <p:spPr>
          <a:xfrm>
            <a:off x="8131665" y="1915887"/>
            <a:ext cx="3842657" cy="1477328"/>
          </a:xfrm>
          <a:prstGeom prst="rect">
            <a:avLst/>
          </a:prstGeom>
          <a:noFill/>
        </p:spPr>
        <p:txBody>
          <a:bodyPr wrap="square">
            <a:spAutoFit/>
          </a:bodyPr>
          <a:lstStyle/>
          <a:p>
            <a:r>
              <a:rPr lang="en-US" b="1"/>
              <a:t>FCC Educator Working Group</a:t>
            </a:r>
          </a:p>
          <a:p>
            <a:endParaRPr lang="en-US"/>
          </a:p>
          <a:p>
            <a:r>
              <a:rPr lang="en-US"/>
              <a:t>Gathered feedback from educators across the state on pilot design, participation and learning goals.</a:t>
            </a:r>
          </a:p>
        </p:txBody>
      </p:sp>
      <p:sp>
        <p:nvSpPr>
          <p:cNvPr id="11" name="TextBox 10">
            <a:extLst>
              <a:ext uri="{FF2B5EF4-FFF2-40B4-BE49-F238E27FC236}">
                <a16:creationId xmlns:a16="http://schemas.microsoft.com/office/drawing/2014/main" id="{306D9710-50C9-C43A-7061-66597C643B38}"/>
              </a:ext>
            </a:extLst>
          </p:cNvPr>
          <p:cNvSpPr txBox="1"/>
          <p:nvPr/>
        </p:nvSpPr>
        <p:spPr>
          <a:xfrm>
            <a:off x="8131666" y="3649452"/>
            <a:ext cx="3842657" cy="1477328"/>
          </a:xfrm>
          <a:prstGeom prst="rect">
            <a:avLst/>
          </a:prstGeom>
          <a:noFill/>
        </p:spPr>
        <p:txBody>
          <a:bodyPr wrap="square">
            <a:spAutoFit/>
          </a:bodyPr>
          <a:lstStyle/>
          <a:p>
            <a:r>
              <a:rPr lang="en-US" b="1"/>
              <a:t>Feedback Survey</a:t>
            </a:r>
          </a:p>
          <a:p>
            <a:endParaRPr lang="en-US"/>
          </a:p>
          <a:p>
            <a:r>
              <a:rPr lang="en-US"/>
              <a:t>Short survey shared with working group members to weigh in on design elements.</a:t>
            </a:r>
          </a:p>
        </p:txBody>
      </p:sp>
      <p:sp>
        <p:nvSpPr>
          <p:cNvPr id="14" name="TextBox 13">
            <a:extLst>
              <a:ext uri="{FF2B5EF4-FFF2-40B4-BE49-F238E27FC236}">
                <a16:creationId xmlns:a16="http://schemas.microsoft.com/office/drawing/2014/main" id="{08AA118B-CA0F-0581-A266-5A02C0E521A7}"/>
              </a:ext>
            </a:extLst>
          </p:cNvPr>
          <p:cNvSpPr txBox="1"/>
          <p:nvPr/>
        </p:nvSpPr>
        <p:spPr>
          <a:xfrm>
            <a:off x="604154" y="1915887"/>
            <a:ext cx="3434443" cy="1477328"/>
          </a:xfrm>
          <a:prstGeom prst="rect">
            <a:avLst/>
          </a:prstGeom>
          <a:noFill/>
        </p:spPr>
        <p:txBody>
          <a:bodyPr wrap="square">
            <a:spAutoFit/>
          </a:bodyPr>
          <a:lstStyle/>
          <a:p>
            <a:pPr algn="r"/>
            <a:r>
              <a:rPr lang="en-US" b="1"/>
              <a:t>Licensor Learning Circles</a:t>
            </a:r>
          </a:p>
          <a:p>
            <a:pPr algn="r"/>
            <a:endParaRPr lang="en-US"/>
          </a:p>
          <a:p>
            <a:pPr algn="r"/>
            <a:r>
              <a:rPr lang="en-US"/>
              <a:t>FCC Licensing team worked together to put together a pilot proposal and learning goals. </a:t>
            </a:r>
          </a:p>
        </p:txBody>
      </p:sp>
      <p:sp>
        <p:nvSpPr>
          <p:cNvPr id="15" name="TextBox 14">
            <a:extLst>
              <a:ext uri="{FF2B5EF4-FFF2-40B4-BE49-F238E27FC236}">
                <a16:creationId xmlns:a16="http://schemas.microsoft.com/office/drawing/2014/main" id="{C35EDC47-CF3A-D15D-B04F-7F5350ADA526}"/>
              </a:ext>
            </a:extLst>
          </p:cNvPr>
          <p:cNvSpPr txBox="1"/>
          <p:nvPr/>
        </p:nvSpPr>
        <p:spPr>
          <a:xfrm>
            <a:off x="692380" y="3649452"/>
            <a:ext cx="3434443" cy="1477328"/>
          </a:xfrm>
          <a:prstGeom prst="rect">
            <a:avLst/>
          </a:prstGeom>
          <a:noFill/>
        </p:spPr>
        <p:txBody>
          <a:bodyPr wrap="square">
            <a:spAutoFit/>
          </a:bodyPr>
          <a:lstStyle/>
          <a:p>
            <a:pPr algn="r"/>
            <a:r>
              <a:rPr lang="en-US" b="1"/>
              <a:t>FCC Systems Working Group</a:t>
            </a:r>
          </a:p>
          <a:p>
            <a:pPr algn="r"/>
            <a:endParaRPr lang="en-US"/>
          </a:p>
          <a:p>
            <a:pPr algn="r"/>
            <a:r>
              <a:rPr lang="en-US"/>
              <a:t>Gathered feedback from FCC Systems staff on pilot design and support needed for pilot success.</a:t>
            </a:r>
          </a:p>
        </p:txBody>
      </p:sp>
    </p:spTree>
    <p:extLst>
      <p:ext uri="{BB962C8B-B14F-4D97-AF65-F5344CB8AC3E}">
        <p14:creationId xmlns:p14="http://schemas.microsoft.com/office/powerpoint/2010/main" val="1383460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33A79-21EF-03F7-9771-C51F86240D00}"/>
              </a:ext>
            </a:extLst>
          </p:cNvPr>
          <p:cNvSpPr>
            <a:spLocks noGrp="1"/>
          </p:cNvSpPr>
          <p:nvPr>
            <p:ph type="title"/>
          </p:nvPr>
        </p:nvSpPr>
        <p:spPr/>
        <p:txBody>
          <a:bodyPr/>
          <a:lstStyle/>
          <a:p>
            <a:r>
              <a:rPr lang="en-US"/>
              <a:t>Pilot Eligibility </a:t>
            </a:r>
          </a:p>
        </p:txBody>
      </p:sp>
      <p:sp>
        <p:nvSpPr>
          <p:cNvPr id="3" name="Content Placeholder 2">
            <a:extLst>
              <a:ext uri="{FF2B5EF4-FFF2-40B4-BE49-F238E27FC236}">
                <a16:creationId xmlns:a16="http://schemas.microsoft.com/office/drawing/2014/main" id="{AD7F82FA-2E9E-2917-771F-6A0E68374386}"/>
              </a:ext>
            </a:extLst>
          </p:cNvPr>
          <p:cNvSpPr>
            <a:spLocks noGrp="1"/>
          </p:cNvSpPr>
          <p:nvPr>
            <p:ph idx="1"/>
          </p:nvPr>
        </p:nvSpPr>
        <p:spPr/>
        <p:txBody>
          <a:bodyPr/>
          <a:lstStyle/>
          <a:p>
            <a:r>
              <a:rPr lang="en-US" b="1">
                <a:latin typeface="Calibri"/>
                <a:ea typeface="Calibri"/>
                <a:cs typeface="Calibri"/>
              </a:rPr>
              <a:t>EEC will send eligible FCC providers (1,374 in total) information on how to apply. </a:t>
            </a:r>
          </a:p>
          <a:p>
            <a:endParaRPr lang="en-US"/>
          </a:p>
          <a:p>
            <a:r>
              <a:rPr lang="en-US" b="1"/>
              <a:t>To participate FCC providers should meet the following criteria:</a:t>
            </a:r>
          </a:p>
          <a:p>
            <a:pPr lvl="1"/>
            <a:r>
              <a:rPr lang="en-US" sz="2000">
                <a:ea typeface="Calibri"/>
                <a:cs typeface="Calibri"/>
              </a:rPr>
              <a:t>License is in good standing (</a:t>
            </a:r>
            <a:r>
              <a:rPr lang="en-US" sz="2000">
                <a:highlight>
                  <a:srgbClr val="FFFFFF"/>
                </a:highlight>
                <a:latin typeface="Calibri"/>
                <a:ea typeface="Calibri"/>
                <a:cs typeface="Calibri"/>
              </a:rPr>
              <a:t>no pending enforcement actions, sanctions, or serious licensing violations)</a:t>
            </a:r>
            <a:endParaRPr lang="en-US" sz="2000">
              <a:ea typeface="Calibri"/>
              <a:cs typeface="Calibri"/>
            </a:endParaRPr>
          </a:p>
          <a:p>
            <a:pPr lvl="1"/>
            <a:r>
              <a:rPr lang="en-US" sz="2000">
                <a:latin typeface="Calibri"/>
                <a:ea typeface="Calibri"/>
                <a:cs typeface="Calibri"/>
              </a:rPr>
              <a:t>Licensed for 10 children</a:t>
            </a:r>
          </a:p>
          <a:p>
            <a:pPr lvl="1"/>
            <a:r>
              <a:rPr lang="en-US" sz="2000">
                <a:latin typeface="Calibri"/>
                <a:ea typeface="Calibri"/>
                <a:cs typeface="Calibri"/>
              </a:rPr>
              <a:t>Program has operated continuously with a licensed capacity of 10 for at least 3 full years</a:t>
            </a:r>
          </a:p>
          <a:p>
            <a:pPr marL="231775" lvl="1" indent="0">
              <a:buNone/>
            </a:pPr>
            <a:endParaRPr lang="en-US" sz="2000">
              <a:highlight>
                <a:srgbClr val="FFFFFF"/>
              </a:highlight>
              <a:latin typeface="Calibri"/>
              <a:ea typeface="Calibri"/>
              <a:cs typeface="Calibri"/>
            </a:endParaRPr>
          </a:p>
          <a:p>
            <a:pPr marL="285750" indent="-285750">
              <a:buFont typeface="Arial"/>
              <a:buChar char="•"/>
            </a:pPr>
            <a:r>
              <a:rPr lang="en-US" b="1">
                <a:latin typeface="Calibri"/>
                <a:ea typeface="Calibri"/>
                <a:cs typeface="Calibri"/>
              </a:rPr>
              <a:t>Target pilot size: 25-30 programs, ~5 per region to ensure statewide representation and varied program types. </a:t>
            </a:r>
            <a:endParaRPr lang="en-US" b="1">
              <a:ea typeface="Calibri"/>
              <a:cs typeface="Calibri"/>
            </a:endParaRPr>
          </a:p>
          <a:p>
            <a:pPr marL="285750" indent="-285750">
              <a:buFont typeface="Arial"/>
              <a:buChar char="•"/>
            </a:pPr>
            <a:endParaRPr lang="en-US" sz="2000">
              <a:highlight>
                <a:srgbClr val="FFFFFF"/>
              </a:highlight>
              <a:latin typeface="Calibri"/>
              <a:ea typeface="Calibri"/>
              <a:cs typeface="Calibri"/>
            </a:endParaRPr>
          </a:p>
          <a:p>
            <a:pPr marL="285750" indent="-285750">
              <a:buFont typeface="Arial"/>
              <a:buChar char="•"/>
            </a:pPr>
            <a:endParaRPr lang="en-US" sz="2000">
              <a:highlight>
                <a:srgbClr val="FFFFFF"/>
              </a:highlight>
              <a:latin typeface="Calibri"/>
              <a:ea typeface="Calibri"/>
              <a:cs typeface="Calibri"/>
            </a:endParaRPr>
          </a:p>
        </p:txBody>
      </p:sp>
      <p:sp>
        <p:nvSpPr>
          <p:cNvPr id="4" name="Slide Number Placeholder 3">
            <a:extLst>
              <a:ext uri="{FF2B5EF4-FFF2-40B4-BE49-F238E27FC236}">
                <a16:creationId xmlns:a16="http://schemas.microsoft.com/office/drawing/2014/main" id="{7321AE57-2B09-E46A-0A2A-31422EEA5E8B}"/>
              </a:ext>
            </a:extLst>
          </p:cNvPr>
          <p:cNvSpPr>
            <a:spLocks noGrp="1"/>
          </p:cNvSpPr>
          <p:nvPr>
            <p:ph type="sldNum" sz="quarter" idx="12"/>
          </p:nvPr>
        </p:nvSpPr>
        <p:spPr/>
        <p:txBody>
          <a:bodyPr/>
          <a:lstStyle/>
          <a:p>
            <a:fld id="{7408B8CA-226C-4571-9FEE-B704CFEBF665}" type="slidenum">
              <a:rPr lang="en-US" smtClean="0"/>
              <a:pPr/>
              <a:t>5</a:t>
            </a:fld>
            <a:endParaRPr lang="en-US"/>
          </a:p>
        </p:txBody>
      </p:sp>
    </p:spTree>
    <p:extLst>
      <p:ext uri="{BB962C8B-B14F-4D97-AF65-F5344CB8AC3E}">
        <p14:creationId xmlns:p14="http://schemas.microsoft.com/office/powerpoint/2010/main" val="2523356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2F01D-1B60-4CCB-BFF5-EE0851804B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1823B2-9B82-6817-3043-788F1C240AB3}"/>
              </a:ext>
            </a:extLst>
          </p:cNvPr>
          <p:cNvSpPr>
            <a:spLocks noGrp="1"/>
          </p:cNvSpPr>
          <p:nvPr>
            <p:ph type="title"/>
          </p:nvPr>
        </p:nvSpPr>
        <p:spPr/>
        <p:txBody>
          <a:bodyPr vert="horz" lIns="91440" tIns="45720" rIns="91440" bIns="45720" rtlCol="0" anchor="b">
            <a:noAutofit/>
          </a:bodyPr>
          <a:lstStyle/>
          <a:p>
            <a:r>
              <a:rPr lang="en-US" sz="4000"/>
              <a:t>Pilot Participation Requirements </a:t>
            </a:r>
          </a:p>
        </p:txBody>
      </p:sp>
      <p:sp>
        <p:nvSpPr>
          <p:cNvPr id="13" name="TextBox 12">
            <a:extLst>
              <a:ext uri="{FF2B5EF4-FFF2-40B4-BE49-F238E27FC236}">
                <a16:creationId xmlns:a16="http://schemas.microsoft.com/office/drawing/2014/main" id="{ABD291CA-8E2E-44AA-0185-EFA285396764}"/>
              </a:ext>
            </a:extLst>
          </p:cNvPr>
          <p:cNvSpPr txBox="1"/>
          <p:nvPr/>
        </p:nvSpPr>
        <p:spPr>
          <a:xfrm>
            <a:off x="2699161" y="1281286"/>
            <a:ext cx="2899807" cy="2062103"/>
          </a:xfrm>
          <a:prstGeom prst="rect">
            <a:avLst/>
          </a:prstGeom>
          <a:solidFill>
            <a:schemeClr val="tx2">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000000"/>
                </a:solidFill>
                <a:ea typeface="Calibri"/>
                <a:cs typeface="Calibri"/>
              </a:rPr>
              <a:t>Staffing </a:t>
            </a:r>
          </a:p>
          <a:p>
            <a:pPr marL="285750" indent="-285750">
              <a:buFont typeface="Arial"/>
              <a:buChar char="•"/>
            </a:pPr>
            <a:r>
              <a:rPr lang="en-US" sz="1600">
                <a:solidFill>
                  <a:srgbClr val="000000"/>
                </a:solidFill>
                <a:ea typeface="Calibri"/>
                <a:cs typeface="Calibri"/>
              </a:rPr>
              <a:t>Licensee resides in the home and actively works full time with children</a:t>
            </a:r>
          </a:p>
          <a:p>
            <a:pPr marL="285750" indent="-285750">
              <a:buFont typeface="Arial"/>
              <a:buChar char="•"/>
            </a:pPr>
            <a:r>
              <a:rPr lang="en-US" sz="1600">
                <a:solidFill>
                  <a:srgbClr val="000000"/>
                </a:solidFill>
                <a:ea typeface="Calibri"/>
                <a:cs typeface="Calibri"/>
              </a:rPr>
              <a:t>1 full time Certified Assistant </a:t>
            </a:r>
          </a:p>
          <a:p>
            <a:pPr marL="285750" indent="-285750">
              <a:buFont typeface="Arial"/>
              <a:buChar char="•"/>
            </a:pPr>
            <a:r>
              <a:rPr lang="en-US" sz="1600">
                <a:solidFill>
                  <a:srgbClr val="000000"/>
                </a:solidFill>
                <a:ea typeface="Calibri"/>
                <a:cs typeface="Calibri"/>
              </a:rPr>
              <a:t>Additional staff approved, at a minimum, as Regular Assistants </a:t>
            </a:r>
          </a:p>
        </p:txBody>
      </p:sp>
      <p:sp>
        <p:nvSpPr>
          <p:cNvPr id="15" name="TextBox 14">
            <a:extLst>
              <a:ext uri="{FF2B5EF4-FFF2-40B4-BE49-F238E27FC236}">
                <a16:creationId xmlns:a16="http://schemas.microsoft.com/office/drawing/2014/main" id="{F0214A18-9BC3-A10D-793A-C9851F77DC4C}"/>
              </a:ext>
            </a:extLst>
          </p:cNvPr>
          <p:cNvSpPr txBox="1"/>
          <p:nvPr/>
        </p:nvSpPr>
        <p:spPr>
          <a:xfrm>
            <a:off x="6443783" y="1281286"/>
            <a:ext cx="3205322" cy="2062103"/>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000000"/>
                </a:solidFill>
                <a:ea typeface="Calibri"/>
                <a:cs typeface="Calibri"/>
              </a:rPr>
              <a:t>Facility</a:t>
            </a:r>
          </a:p>
          <a:p>
            <a:pPr marL="285750" indent="-285750">
              <a:buFont typeface="Arial"/>
              <a:buChar char="•"/>
            </a:pPr>
            <a:r>
              <a:rPr lang="en-US" sz="1600">
                <a:solidFill>
                  <a:srgbClr val="000000"/>
                </a:solidFill>
                <a:ea typeface="Calibri"/>
                <a:cs typeface="Calibri"/>
              </a:rPr>
              <a:t>35 sq ft/child (420sq ft minimum indoor space for 12) </a:t>
            </a:r>
          </a:p>
          <a:p>
            <a:pPr marL="285750" indent="-285750">
              <a:buFont typeface="Arial"/>
              <a:buChar char="•"/>
            </a:pPr>
            <a:r>
              <a:rPr lang="en-US" sz="1600">
                <a:solidFill>
                  <a:srgbClr val="000000"/>
                </a:solidFill>
                <a:ea typeface="Calibri"/>
                <a:cs typeface="Calibri"/>
              </a:rPr>
              <a:t>900 sq ft outdoor space meeting current regs (or approved alternative playground)</a:t>
            </a:r>
          </a:p>
          <a:p>
            <a:pPr marL="285750" indent="-285750">
              <a:buFont typeface="Arial"/>
              <a:buChar char="•"/>
            </a:pPr>
            <a:r>
              <a:rPr lang="en-US" sz="1600">
                <a:solidFill>
                  <a:srgbClr val="000000"/>
                </a:solidFill>
                <a:ea typeface="Calibri"/>
                <a:cs typeface="Calibri"/>
              </a:rPr>
              <a:t>Operates on 1st or 2nd floor or basement only </a:t>
            </a:r>
          </a:p>
        </p:txBody>
      </p:sp>
      <p:sp>
        <p:nvSpPr>
          <p:cNvPr id="4" name="TextBox 10">
            <a:extLst>
              <a:ext uri="{FF2B5EF4-FFF2-40B4-BE49-F238E27FC236}">
                <a16:creationId xmlns:a16="http://schemas.microsoft.com/office/drawing/2014/main" id="{0D4CAD67-CE18-008D-821C-D1794A8BAB62}"/>
              </a:ext>
            </a:extLst>
          </p:cNvPr>
          <p:cNvSpPr txBox="1"/>
          <p:nvPr/>
        </p:nvSpPr>
        <p:spPr>
          <a:xfrm>
            <a:off x="928306" y="3683292"/>
            <a:ext cx="2919172" cy="2092881"/>
          </a:xfrm>
          <a:prstGeom prst="rect">
            <a:avLst/>
          </a:prstGeom>
          <a:solidFill>
            <a:schemeClr val="accent3">
              <a:lumMod val="20000"/>
              <a:lumOff val="80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a:solidFill>
                  <a:srgbClr val="000000"/>
                </a:solidFill>
                <a:ea typeface="Calibri"/>
                <a:cs typeface="Calibri"/>
              </a:rPr>
              <a:t>Notifications</a:t>
            </a:r>
            <a:endParaRPr lang="en-US" sz="1600">
              <a:solidFill>
                <a:srgbClr val="000000"/>
              </a:solidFill>
              <a:ea typeface="Calibri"/>
              <a:cs typeface="Calibri"/>
            </a:endParaRPr>
          </a:p>
          <a:p>
            <a:pPr marL="285750" indent="-285750">
              <a:buFont typeface="Arial"/>
              <a:buChar char="•"/>
            </a:pPr>
            <a:r>
              <a:rPr lang="en-US" sz="1600">
                <a:solidFill>
                  <a:srgbClr val="000000"/>
                </a:solidFill>
                <a:ea typeface="Calibri"/>
                <a:cs typeface="Calibri"/>
              </a:rPr>
              <a:t>Local Municipality </a:t>
            </a:r>
            <a:endParaRPr lang="en-US" sz="1600">
              <a:solidFill>
                <a:srgbClr val="000000"/>
              </a:solidFill>
            </a:endParaRPr>
          </a:p>
          <a:p>
            <a:pPr marL="285750" indent="-285750">
              <a:buFont typeface="Arial"/>
              <a:buChar char="•"/>
            </a:pPr>
            <a:r>
              <a:rPr lang="en-US" sz="1600">
                <a:solidFill>
                  <a:srgbClr val="000000"/>
                </a:solidFill>
                <a:ea typeface="Calibri"/>
                <a:cs typeface="Calibri"/>
              </a:rPr>
              <a:t>Local Fire Department</a:t>
            </a:r>
          </a:p>
          <a:p>
            <a:pPr marL="285750" indent="-285750">
              <a:buFont typeface="Arial"/>
              <a:buChar char="•"/>
            </a:pPr>
            <a:r>
              <a:rPr lang="en-US" sz="1600">
                <a:solidFill>
                  <a:srgbClr val="000000"/>
                </a:solidFill>
                <a:ea typeface="Calibri"/>
                <a:cs typeface="Calibri"/>
              </a:rPr>
              <a:t>FCC System</a:t>
            </a:r>
          </a:p>
          <a:p>
            <a:pPr marL="285750" indent="-285750">
              <a:buFont typeface="Arial"/>
              <a:buChar char="•"/>
            </a:pPr>
            <a:r>
              <a:rPr lang="en-US" sz="1600">
                <a:solidFill>
                  <a:srgbClr val="000000"/>
                </a:solidFill>
                <a:ea typeface="Calibri"/>
                <a:cs typeface="Calibri"/>
              </a:rPr>
              <a:t>CCR&amp;R</a:t>
            </a:r>
          </a:p>
          <a:p>
            <a:pPr marL="285750" indent="-285750">
              <a:buFont typeface="Arial"/>
              <a:buChar char="•"/>
            </a:pPr>
            <a:r>
              <a:rPr lang="en-US" sz="1600">
                <a:solidFill>
                  <a:srgbClr val="000000"/>
                </a:solidFill>
                <a:ea typeface="Calibri"/>
                <a:cs typeface="Calibri"/>
              </a:rPr>
              <a:t>CACFP</a:t>
            </a:r>
          </a:p>
          <a:p>
            <a:pPr marL="285750" indent="-285750">
              <a:buFont typeface="Arial"/>
              <a:buChar char="•"/>
            </a:pPr>
            <a:r>
              <a:rPr lang="en-US" sz="1600">
                <a:solidFill>
                  <a:srgbClr val="000000"/>
                </a:solidFill>
                <a:ea typeface="Calibri"/>
                <a:cs typeface="Calibri"/>
              </a:rPr>
              <a:t>Parents &amp; Guardians </a:t>
            </a:r>
          </a:p>
          <a:p>
            <a:pPr marL="285750" indent="-285750">
              <a:buFont typeface="Arial"/>
              <a:buChar char="•"/>
            </a:pPr>
            <a:endParaRPr lang="en-US"/>
          </a:p>
        </p:txBody>
      </p:sp>
      <p:sp>
        <p:nvSpPr>
          <p:cNvPr id="6" name="TextBox 12">
            <a:extLst>
              <a:ext uri="{FF2B5EF4-FFF2-40B4-BE49-F238E27FC236}">
                <a16:creationId xmlns:a16="http://schemas.microsoft.com/office/drawing/2014/main" id="{1AF223C5-9C0C-B698-9655-73414DA8A75E}"/>
              </a:ext>
            </a:extLst>
          </p:cNvPr>
          <p:cNvSpPr txBox="1"/>
          <p:nvPr/>
        </p:nvSpPr>
        <p:spPr>
          <a:xfrm>
            <a:off x="4411086" y="3680880"/>
            <a:ext cx="2892208" cy="2062103"/>
          </a:xfrm>
          <a:prstGeom prst="rect">
            <a:avLst/>
          </a:prstGeom>
          <a:solidFill>
            <a:schemeClr val="tx2">
              <a:lumMod val="20000"/>
              <a:lumOff val="80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a:solidFill>
                  <a:srgbClr val="000000"/>
                </a:solidFill>
                <a:ea typeface="Calibri"/>
                <a:cs typeface="Calibri"/>
              </a:rPr>
              <a:t>Program/Educator</a:t>
            </a:r>
            <a:endParaRPr lang="en-US" sz="1600">
              <a:solidFill>
                <a:srgbClr val="000000"/>
              </a:solidFill>
              <a:ea typeface="Calibri"/>
              <a:cs typeface="Calibri"/>
            </a:endParaRPr>
          </a:p>
          <a:p>
            <a:pPr marL="285750" indent="-285750">
              <a:buFont typeface="Arial"/>
              <a:buChar char="•"/>
            </a:pPr>
            <a:r>
              <a:rPr lang="en-US" sz="1600">
                <a:solidFill>
                  <a:srgbClr val="000000"/>
                </a:solidFill>
                <a:ea typeface="Calibri"/>
                <a:cs typeface="Calibri"/>
              </a:rPr>
              <a:t>Updated parent handbook</a:t>
            </a:r>
          </a:p>
          <a:p>
            <a:pPr marL="285750" indent="-285750">
              <a:buFont typeface="Arial"/>
              <a:buChar char="•"/>
            </a:pPr>
            <a:r>
              <a:rPr lang="en-US" sz="1600">
                <a:solidFill>
                  <a:srgbClr val="000000"/>
                </a:solidFill>
                <a:ea typeface="Calibri"/>
                <a:cs typeface="Calibri"/>
              </a:rPr>
              <a:t>Staff schedule</a:t>
            </a:r>
          </a:p>
          <a:p>
            <a:pPr marL="285750" indent="-285750">
              <a:buFont typeface="Arial"/>
              <a:buChar char="•"/>
            </a:pPr>
            <a:r>
              <a:rPr lang="en-US" sz="1600">
                <a:solidFill>
                  <a:srgbClr val="000000"/>
                </a:solidFill>
                <a:ea typeface="Calibri"/>
                <a:cs typeface="Calibri"/>
              </a:rPr>
              <a:t>Staff records checklist</a:t>
            </a:r>
          </a:p>
          <a:p>
            <a:pPr marL="285750" indent="-285750">
              <a:buFont typeface="Arial"/>
              <a:buChar char="•"/>
            </a:pPr>
            <a:r>
              <a:rPr lang="en-US" sz="1600">
                <a:solidFill>
                  <a:srgbClr val="000000"/>
                </a:solidFill>
                <a:ea typeface="Calibri"/>
                <a:cs typeface="Calibri"/>
              </a:rPr>
              <a:t>Compliance with transportation regulations </a:t>
            </a:r>
          </a:p>
          <a:p>
            <a:pPr marL="285750" indent="-285750">
              <a:buFont typeface="Arial"/>
              <a:buChar char="•"/>
            </a:pPr>
            <a:endParaRPr lang="en-US" sz="1600">
              <a:solidFill>
                <a:srgbClr val="000000"/>
              </a:solidFill>
              <a:ea typeface="Calibri"/>
              <a:cs typeface="Calibri"/>
            </a:endParaRPr>
          </a:p>
          <a:p>
            <a:pPr marL="285750" indent="-285750">
              <a:buFont typeface="Arial"/>
              <a:buChar char="•"/>
            </a:pPr>
            <a:endParaRPr lang="en-US" sz="1600">
              <a:solidFill>
                <a:srgbClr val="000000"/>
              </a:solidFill>
              <a:ea typeface="Calibri"/>
              <a:cs typeface="Calibri"/>
            </a:endParaRPr>
          </a:p>
        </p:txBody>
      </p:sp>
      <p:sp>
        <p:nvSpPr>
          <p:cNvPr id="8" name="TextBox 14">
            <a:extLst>
              <a:ext uri="{FF2B5EF4-FFF2-40B4-BE49-F238E27FC236}">
                <a16:creationId xmlns:a16="http://schemas.microsoft.com/office/drawing/2014/main" id="{DC506D1A-3214-FBA0-0887-AE2C08B10E00}"/>
              </a:ext>
            </a:extLst>
          </p:cNvPr>
          <p:cNvSpPr txBox="1"/>
          <p:nvPr/>
        </p:nvSpPr>
        <p:spPr>
          <a:xfrm>
            <a:off x="8046444" y="3683291"/>
            <a:ext cx="3201960" cy="2062103"/>
          </a:xfrm>
          <a:prstGeom prst="rect">
            <a:avLst/>
          </a:prstGeom>
          <a:solidFill>
            <a:schemeClr val="accent4">
              <a:lumMod val="20000"/>
              <a:lumOff val="80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a:solidFill>
                  <a:srgbClr val="000000"/>
                </a:solidFill>
                <a:ea typeface="Calibri"/>
                <a:cs typeface="Calibri"/>
              </a:rPr>
              <a:t>Monitoring and Data</a:t>
            </a:r>
          </a:p>
          <a:p>
            <a:pPr marL="285750" indent="-285750">
              <a:buFont typeface="Arial"/>
              <a:buChar char="•"/>
            </a:pPr>
            <a:r>
              <a:rPr lang="en-US" sz="1600">
                <a:solidFill>
                  <a:srgbClr val="000000"/>
                </a:solidFill>
                <a:ea typeface="Calibri"/>
                <a:cs typeface="Calibri"/>
              </a:rPr>
              <a:t>Attend pilot orientation</a:t>
            </a:r>
          </a:p>
          <a:p>
            <a:pPr marL="285750" indent="-285750">
              <a:buFont typeface="Arial"/>
              <a:buChar char="•"/>
            </a:pPr>
            <a:r>
              <a:rPr lang="en-US" sz="1600">
                <a:solidFill>
                  <a:srgbClr val="000000"/>
                </a:solidFill>
                <a:ea typeface="Calibri"/>
                <a:cs typeface="Calibri"/>
              </a:rPr>
              <a:t>Submit monthly attendance  </a:t>
            </a:r>
            <a:endParaRPr lang="en-US" sz="1600">
              <a:solidFill>
                <a:srgbClr val="000000"/>
              </a:solidFill>
            </a:endParaRPr>
          </a:p>
          <a:p>
            <a:pPr marL="285750" indent="-285750">
              <a:buFont typeface="Arial"/>
              <a:buChar char="•"/>
            </a:pPr>
            <a:r>
              <a:rPr lang="en-US" sz="1600">
                <a:solidFill>
                  <a:srgbClr val="000000"/>
                </a:solidFill>
                <a:ea typeface="Calibri"/>
                <a:cs typeface="Calibri"/>
              </a:rPr>
              <a:t>Complete survey and feedback activities</a:t>
            </a:r>
          </a:p>
          <a:p>
            <a:pPr marL="285750" indent="-285750">
              <a:buFont typeface="Arial"/>
              <a:buChar char="•"/>
            </a:pPr>
            <a:r>
              <a:rPr lang="en-US" sz="1600">
                <a:solidFill>
                  <a:srgbClr val="000000"/>
                </a:solidFill>
                <a:ea typeface="Calibri"/>
                <a:cs typeface="Calibri"/>
              </a:rPr>
              <a:t>Participate in 2 monitoring visits within the first 6 months</a:t>
            </a:r>
          </a:p>
          <a:p>
            <a:pPr marL="285750" indent="-285750">
              <a:buFont typeface="Arial"/>
              <a:buChar char="•"/>
            </a:pPr>
            <a:r>
              <a:rPr lang="en-US" sz="1600">
                <a:solidFill>
                  <a:srgbClr val="000000"/>
                </a:solidFill>
                <a:ea typeface="Calibri"/>
                <a:cs typeface="Calibri"/>
              </a:rPr>
              <a:t>Attend exit meeting </a:t>
            </a:r>
          </a:p>
        </p:txBody>
      </p:sp>
    </p:spTree>
    <p:extLst>
      <p:ext uri="{BB962C8B-B14F-4D97-AF65-F5344CB8AC3E}">
        <p14:creationId xmlns:p14="http://schemas.microsoft.com/office/powerpoint/2010/main" val="1352947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619FA-F3A5-EBC3-4EC1-79012F2F09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9DB014-55D1-8FD0-B0C4-DD75E5A98DD2}"/>
              </a:ext>
            </a:extLst>
          </p:cNvPr>
          <p:cNvSpPr>
            <a:spLocks noGrp="1"/>
          </p:cNvSpPr>
          <p:nvPr>
            <p:ph type="title"/>
          </p:nvPr>
        </p:nvSpPr>
        <p:spPr/>
        <p:txBody>
          <a:bodyPr vert="horz" lIns="91440" tIns="45720" rIns="91440" bIns="45720" rtlCol="0" anchor="b">
            <a:noAutofit/>
          </a:bodyPr>
          <a:lstStyle/>
          <a:p>
            <a:r>
              <a:rPr lang="en-US"/>
              <a:t>Pilot Selection Criteria </a:t>
            </a:r>
          </a:p>
        </p:txBody>
      </p:sp>
      <p:sp>
        <p:nvSpPr>
          <p:cNvPr id="3" name="TextBox 2">
            <a:extLst>
              <a:ext uri="{FF2B5EF4-FFF2-40B4-BE49-F238E27FC236}">
                <a16:creationId xmlns:a16="http://schemas.microsoft.com/office/drawing/2014/main" id="{B676DA15-3E0A-838A-EB0D-20540EB585F5}"/>
              </a:ext>
            </a:extLst>
          </p:cNvPr>
          <p:cNvSpPr txBox="1"/>
          <p:nvPr/>
        </p:nvSpPr>
        <p:spPr>
          <a:xfrm>
            <a:off x="723900" y="1137356"/>
            <a:ext cx="10808510" cy="27839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 Each</a:t>
            </a:r>
            <a:r>
              <a:rPr lang="en-US">
                <a:ea typeface="Calibri"/>
                <a:cs typeface="Calibri"/>
              </a:rPr>
              <a:t> category evaluates a program’s readiness to manage expanded enrollment safely.</a:t>
            </a:r>
            <a:endParaRPr lang="en-US"/>
          </a:p>
          <a:p>
            <a:endParaRPr lang="en-US">
              <a:ea typeface="Calibri"/>
              <a:cs typeface="Calibri"/>
            </a:endParaRPr>
          </a:p>
          <a:p>
            <a:endParaRPr lang="en-US">
              <a:ea typeface="Calibri"/>
              <a:cs typeface="Calibri"/>
            </a:endParaRPr>
          </a:p>
          <a:p>
            <a:pPr marL="342900" indent="-342900">
              <a:buAutoNum type="arabicPeriod"/>
            </a:pPr>
            <a:endParaRPr lang="en-US">
              <a:ea typeface="Calibri"/>
              <a:cs typeface="Calibri"/>
            </a:endParaRPr>
          </a:p>
          <a:p>
            <a:endParaRPr lang="en-US">
              <a:ea typeface="+mn-lt"/>
              <a:cs typeface="+mn-lt"/>
            </a:endParaRPr>
          </a:p>
          <a:p>
            <a:pPr>
              <a:buFont typeface="Arial"/>
            </a:pPr>
            <a:endParaRPr lang="en-US">
              <a:ea typeface="Calibri"/>
              <a:cs typeface="Calibri"/>
            </a:endParaRPr>
          </a:p>
          <a:p>
            <a:endParaRPr lang="en-US">
              <a:ea typeface="Calibri"/>
              <a:cs typeface="Calibri"/>
            </a:endParaRPr>
          </a:p>
          <a:p>
            <a:endParaRPr lang="en-US">
              <a:ea typeface="Calibri"/>
              <a:cs typeface="Calibri"/>
            </a:endParaRPr>
          </a:p>
          <a:p>
            <a:endParaRPr lang="en-US">
              <a:latin typeface="Calibri"/>
              <a:ea typeface="Calibri"/>
              <a:cs typeface="Calibri"/>
            </a:endParaRPr>
          </a:p>
          <a:p>
            <a:pPr>
              <a:lnSpc>
                <a:spcPts val="1425"/>
              </a:lnSpc>
            </a:pPr>
            <a:endParaRPr lang="en-US">
              <a:latin typeface="Aptos"/>
              <a:cs typeface="Segoe UI"/>
            </a:endParaRPr>
          </a:p>
        </p:txBody>
      </p:sp>
      <p:graphicFrame>
        <p:nvGraphicFramePr>
          <p:cNvPr id="4" name="Table 3">
            <a:extLst>
              <a:ext uri="{FF2B5EF4-FFF2-40B4-BE49-F238E27FC236}">
                <a16:creationId xmlns:a16="http://schemas.microsoft.com/office/drawing/2014/main" id="{A999E9EF-59A6-2C3E-D863-5CAAF89FCF4D}"/>
              </a:ext>
            </a:extLst>
          </p:cNvPr>
          <p:cNvGraphicFramePr>
            <a:graphicFrameLocks noGrp="1"/>
          </p:cNvGraphicFramePr>
          <p:nvPr>
            <p:extLst>
              <p:ext uri="{D42A27DB-BD31-4B8C-83A1-F6EECF244321}">
                <p14:modId xmlns:p14="http://schemas.microsoft.com/office/powerpoint/2010/main" val="2414640437"/>
              </p:ext>
            </p:extLst>
          </p:nvPr>
        </p:nvGraphicFramePr>
        <p:xfrm>
          <a:off x="815060" y="1702157"/>
          <a:ext cx="10808510" cy="3987441"/>
        </p:xfrm>
        <a:graphic>
          <a:graphicData uri="http://schemas.openxmlformats.org/drawingml/2006/table">
            <a:tbl>
              <a:tblPr firstRow="1" bandRow="1">
                <a:tableStyleId>{5C22544A-7EE6-4342-B048-85BDC9FD1C3A}</a:tableStyleId>
              </a:tblPr>
              <a:tblGrid>
                <a:gridCol w="2449348">
                  <a:extLst>
                    <a:ext uri="{9D8B030D-6E8A-4147-A177-3AD203B41FA5}">
                      <a16:colId xmlns:a16="http://schemas.microsoft.com/office/drawing/2014/main" val="3200528657"/>
                    </a:ext>
                  </a:extLst>
                </a:gridCol>
                <a:gridCol w="8359162">
                  <a:extLst>
                    <a:ext uri="{9D8B030D-6E8A-4147-A177-3AD203B41FA5}">
                      <a16:colId xmlns:a16="http://schemas.microsoft.com/office/drawing/2014/main" val="481806720"/>
                    </a:ext>
                  </a:extLst>
                </a:gridCol>
              </a:tblGrid>
              <a:tr h="331931">
                <a:tc>
                  <a:txBody>
                    <a:bodyPr/>
                    <a:lstStyle/>
                    <a:p>
                      <a:r>
                        <a:rPr lang="en-US" sz="1600"/>
                        <a:t>Criteria</a:t>
                      </a:r>
                    </a:p>
                  </a:txBody>
                  <a:tcPr/>
                </a:tc>
                <a:tc>
                  <a:txBody>
                    <a:bodyPr/>
                    <a:lstStyle/>
                    <a:p>
                      <a:r>
                        <a:rPr lang="en-US" sz="1600"/>
                        <a:t>Description</a:t>
                      </a:r>
                    </a:p>
                  </a:txBody>
                  <a:tcPr/>
                </a:tc>
                <a:extLst>
                  <a:ext uri="{0D108BD9-81ED-4DB2-BD59-A6C34878D82A}">
                    <a16:rowId xmlns:a16="http://schemas.microsoft.com/office/drawing/2014/main" val="2885635732"/>
                  </a:ext>
                </a:extLst>
              </a:tr>
              <a:tr h="584947">
                <a:tc>
                  <a:txBody>
                    <a:bodyPr/>
                    <a:lstStyle/>
                    <a:p>
                      <a:pPr marL="0" lvl="0" indent="0" algn="l">
                        <a:lnSpc>
                          <a:spcPct val="100000"/>
                        </a:lnSpc>
                        <a:spcBef>
                          <a:spcPts val="0"/>
                        </a:spcBef>
                        <a:spcAft>
                          <a:spcPts val="0"/>
                        </a:spcAft>
                        <a:buNone/>
                      </a:pPr>
                      <a:r>
                        <a:rPr lang="en-US" sz="1600" b="1" i="0" u="none" strike="noStrike" noProof="0">
                          <a:solidFill>
                            <a:srgbClr val="000000"/>
                          </a:solidFill>
                          <a:latin typeface="Calibri"/>
                          <a:ea typeface="Calibri"/>
                          <a:cs typeface="Calibri"/>
                        </a:rPr>
                        <a:t>Learning and Adaptability</a:t>
                      </a:r>
                      <a:endParaRPr lang="en-US" sz="1600" b="1">
                        <a:latin typeface="Calibri"/>
                        <a:ea typeface="Calibri"/>
                        <a:cs typeface="Calibri"/>
                      </a:endParaRPr>
                    </a:p>
                    <a:p>
                      <a:pPr lvl="0">
                        <a:buNone/>
                      </a:pPr>
                      <a:endParaRPr lang="en-US" sz="1600" b="1" i="0" u="none" strike="noStrike" noProof="0">
                        <a:solidFill>
                          <a:srgbClr val="000000"/>
                        </a:solidFill>
                        <a:latin typeface="Calibri"/>
                        <a:ea typeface="Calibri"/>
                        <a:cs typeface="Calibri"/>
                      </a:endParaRPr>
                    </a:p>
                  </a:txBody>
                  <a:tcPr/>
                </a:tc>
                <a:tc>
                  <a:txBody>
                    <a:bodyPr/>
                    <a:lstStyle/>
                    <a:p>
                      <a:pPr lvl="0" algn="l">
                        <a:lnSpc>
                          <a:spcPct val="100000"/>
                        </a:lnSpc>
                        <a:spcBef>
                          <a:spcPts val="0"/>
                        </a:spcBef>
                        <a:spcAft>
                          <a:spcPts val="0"/>
                        </a:spcAft>
                        <a:buNone/>
                      </a:pPr>
                      <a:r>
                        <a:rPr lang="en-US" sz="1600" b="0" i="0" u="none" strike="noStrike" noProof="0">
                          <a:latin typeface="Calibri"/>
                          <a:ea typeface="Calibri"/>
                          <a:cs typeface="Calibri"/>
                        </a:rPr>
                        <a:t>Educator’s readiness to participate in the pilot and their ability to adapt program operations</a:t>
                      </a:r>
                      <a:endParaRPr lang="en-US" sz="1600">
                        <a:latin typeface="Calibri"/>
                        <a:ea typeface="Calibri"/>
                        <a:cs typeface="Calibri"/>
                      </a:endParaRPr>
                    </a:p>
                  </a:txBody>
                  <a:tcPr/>
                </a:tc>
                <a:extLst>
                  <a:ext uri="{0D108BD9-81ED-4DB2-BD59-A6C34878D82A}">
                    <a16:rowId xmlns:a16="http://schemas.microsoft.com/office/drawing/2014/main" val="3960545932"/>
                  </a:ext>
                </a:extLst>
              </a:tr>
              <a:tr h="514349">
                <a:tc>
                  <a:txBody>
                    <a:bodyPr/>
                    <a:lstStyle/>
                    <a:p>
                      <a:pPr marL="0" lvl="0" indent="0" algn="l">
                        <a:lnSpc>
                          <a:spcPct val="100000"/>
                        </a:lnSpc>
                        <a:spcBef>
                          <a:spcPts val="0"/>
                        </a:spcBef>
                        <a:spcAft>
                          <a:spcPts val="0"/>
                        </a:spcAft>
                        <a:buNone/>
                      </a:pPr>
                      <a:r>
                        <a:rPr lang="en-US" sz="1600" b="1" i="0" u="none" strike="noStrike" noProof="0">
                          <a:solidFill>
                            <a:srgbClr val="000000"/>
                          </a:solidFill>
                          <a:latin typeface="Calibri"/>
                          <a:ea typeface="Calibri"/>
                          <a:cs typeface="Calibri"/>
                        </a:rPr>
                        <a:t>Engagement</a:t>
                      </a:r>
                      <a:endParaRPr lang="en-US" sz="1600" b="1">
                        <a:latin typeface="Calibri"/>
                        <a:ea typeface="Calibri"/>
                        <a:cs typeface="Calibri"/>
                      </a:endParaRPr>
                    </a:p>
                    <a:p>
                      <a:pPr lvl="0">
                        <a:buNone/>
                      </a:pPr>
                      <a:endParaRPr lang="en-US" sz="1600" b="1" i="0" u="none" strike="noStrike" noProof="0">
                        <a:solidFill>
                          <a:srgbClr val="000000"/>
                        </a:solidFill>
                        <a:latin typeface="Calibri"/>
                        <a:ea typeface="Calibri"/>
                        <a:cs typeface="Calibri"/>
                      </a:endParaRPr>
                    </a:p>
                  </a:txBody>
                  <a:tcPr/>
                </a:tc>
                <a:tc>
                  <a:txBody>
                    <a:bodyPr/>
                    <a:lstStyle/>
                    <a:p>
                      <a:pPr lvl="0" algn="l">
                        <a:lnSpc>
                          <a:spcPct val="100000"/>
                        </a:lnSpc>
                        <a:spcBef>
                          <a:spcPts val="0"/>
                        </a:spcBef>
                        <a:spcAft>
                          <a:spcPts val="0"/>
                        </a:spcAft>
                        <a:buNone/>
                      </a:pPr>
                      <a:r>
                        <a:rPr lang="en-US" sz="1600" b="0" i="0" u="none" strike="noStrike" noProof="0">
                          <a:latin typeface="Calibri"/>
                          <a:ea typeface="Calibri"/>
                          <a:cs typeface="Calibri"/>
                        </a:rPr>
                        <a:t>Educator’s engagement in professional development, initiatives, and communication with licensing</a:t>
                      </a:r>
                      <a:endParaRPr lang="en-US" sz="1600">
                        <a:latin typeface="Calibri"/>
                        <a:ea typeface="Calibri"/>
                        <a:cs typeface="Calibri"/>
                      </a:endParaRPr>
                    </a:p>
                  </a:txBody>
                  <a:tcPr/>
                </a:tc>
                <a:extLst>
                  <a:ext uri="{0D108BD9-81ED-4DB2-BD59-A6C34878D82A}">
                    <a16:rowId xmlns:a16="http://schemas.microsoft.com/office/drawing/2014/main" val="64866758"/>
                  </a:ext>
                </a:extLst>
              </a:tr>
              <a:tr h="615202">
                <a:tc>
                  <a:txBody>
                    <a:bodyPr/>
                    <a:lstStyle/>
                    <a:p>
                      <a:pPr marL="0" lvl="0" indent="0" algn="l">
                        <a:lnSpc>
                          <a:spcPct val="100000"/>
                        </a:lnSpc>
                        <a:spcBef>
                          <a:spcPts val="0"/>
                        </a:spcBef>
                        <a:spcAft>
                          <a:spcPts val="0"/>
                        </a:spcAft>
                        <a:buNone/>
                      </a:pPr>
                      <a:r>
                        <a:rPr lang="en-US" sz="1600" b="1" i="0" u="none" strike="noStrike" noProof="0">
                          <a:solidFill>
                            <a:srgbClr val="000000"/>
                          </a:solidFill>
                          <a:latin typeface="Calibri"/>
                          <a:ea typeface="Calibri"/>
                          <a:cs typeface="Calibri"/>
                        </a:rPr>
                        <a:t>Educator and Program Experience</a:t>
                      </a:r>
                      <a:endParaRPr lang="en-US" sz="1600" b="1">
                        <a:latin typeface="Calibri"/>
                        <a:ea typeface="Calibri"/>
                        <a:cs typeface="Calibri"/>
                      </a:endParaRPr>
                    </a:p>
                  </a:txBody>
                  <a:tcPr/>
                </a:tc>
                <a:tc>
                  <a:txBody>
                    <a:bodyPr/>
                    <a:lstStyle/>
                    <a:p>
                      <a:pPr lvl="0" algn="l">
                        <a:lnSpc>
                          <a:spcPct val="100000"/>
                        </a:lnSpc>
                        <a:spcBef>
                          <a:spcPts val="0"/>
                        </a:spcBef>
                        <a:spcAft>
                          <a:spcPts val="0"/>
                        </a:spcAft>
                        <a:buNone/>
                      </a:pPr>
                      <a:r>
                        <a:rPr lang="en-US" sz="1600" b="0" i="0" u="none" strike="noStrike" noProof="0">
                          <a:latin typeface="Calibri"/>
                          <a:ea typeface="Calibri"/>
                          <a:cs typeface="Calibri"/>
                        </a:rPr>
                        <a:t>Educator’s experience operating an FCC program and ability to maintain quality while caring for a larger group</a:t>
                      </a:r>
                      <a:endParaRPr lang="en-US" sz="1600">
                        <a:latin typeface="Calibri"/>
                        <a:ea typeface="Calibri"/>
                        <a:cs typeface="Calibri"/>
                      </a:endParaRPr>
                    </a:p>
                  </a:txBody>
                  <a:tcPr/>
                </a:tc>
                <a:extLst>
                  <a:ext uri="{0D108BD9-81ED-4DB2-BD59-A6C34878D82A}">
                    <a16:rowId xmlns:a16="http://schemas.microsoft.com/office/drawing/2014/main" val="2936759534"/>
                  </a:ext>
                </a:extLst>
              </a:tr>
              <a:tr h="498763">
                <a:tc>
                  <a:txBody>
                    <a:bodyPr/>
                    <a:lstStyle/>
                    <a:p>
                      <a:pPr marL="0" lvl="0" indent="0" algn="l">
                        <a:lnSpc>
                          <a:spcPct val="100000"/>
                        </a:lnSpc>
                        <a:spcBef>
                          <a:spcPts val="0"/>
                        </a:spcBef>
                        <a:spcAft>
                          <a:spcPts val="0"/>
                        </a:spcAft>
                        <a:buNone/>
                      </a:pPr>
                      <a:r>
                        <a:rPr lang="en-US" sz="1600" b="1" i="0" u="none" strike="noStrike" noProof="0">
                          <a:solidFill>
                            <a:srgbClr val="000000"/>
                          </a:solidFill>
                          <a:latin typeface="Calibri"/>
                          <a:ea typeface="Calibri"/>
                          <a:cs typeface="Calibri"/>
                        </a:rPr>
                        <a:t>Family Needs</a:t>
                      </a:r>
                      <a:endParaRPr lang="en-US" sz="1600" b="1">
                        <a:latin typeface="Calibri"/>
                        <a:ea typeface="Calibri"/>
                        <a:cs typeface="Calibri"/>
                      </a:endParaRPr>
                    </a:p>
                  </a:txBody>
                  <a:tcPr/>
                </a:tc>
                <a:tc>
                  <a:txBody>
                    <a:bodyPr/>
                    <a:lstStyle/>
                    <a:p>
                      <a:pPr lvl="0" algn="l">
                        <a:lnSpc>
                          <a:spcPct val="100000"/>
                        </a:lnSpc>
                        <a:spcBef>
                          <a:spcPts val="0"/>
                        </a:spcBef>
                        <a:spcAft>
                          <a:spcPts val="0"/>
                        </a:spcAft>
                        <a:buNone/>
                      </a:pPr>
                      <a:r>
                        <a:rPr lang="en-US" sz="1600" b="0" i="0" u="none" strike="noStrike" noProof="0">
                          <a:latin typeface="Calibri"/>
                          <a:ea typeface="Calibri"/>
                          <a:cs typeface="Calibri"/>
                        </a:rPr>
                        <a:t>Educator’s communication and partnership with families and how increased capacity will support family needs</a:t>
                      </a:r>
                      <a:endParaRPr lang="en-US" sz="1600">
                        <a:latin typeface="Calibri"/>
                        <a:ea typeface="Calibri"/>
                        <a:cs typeface="Calibri"/>
                      </a:endParaRPr>
                    </a:p>
                  </a:txBody>
                  <a:tcPr/>
                </a:tc>
                <a:extLst>
                  <a:ext uri="{0D108BD9-81ED-4DB2-BD59-A6C34878D82A}">
                    <a16:rowId xmlns:a16="http://schemas.microsoft.com/office/drawing/2014/main" val="2665862432"/>
                  </a:ext>
                </a:extLst>
              </a:tr>
              <a:tr h="714652">
                <a:tc>
                  <a:txBody>
                    <a:bodyPr/>
                    <a:lstStyle/>
                    <a:p>
                      <a:pPr marL="0" lvl="0" indent="0" algn="l">
                        <a:lnSpc>
                          <a:spcPct val="100000"/>
                        </a:lnSpc>
                        <a:spcBef>
                          <a:spcPts val="0"/>
                        </a:spcBef>
                        <a:spcAft>
                          <a:spcPts val="0"/>
                        </a:spcAft>
                        <a:buNone/>
                      </a:pPr>
                      <a:r>
                        <a:rPr lang="en-US" sz="1600" b="1" i="0" u="none" strike="noStrike" noProof="0">
                          <a:solidFill>
                            <a:srgbClr val="000000"/>
                          </a:solidFill>
                          <a:latin typeface="Calibri"/>
                          <a:ea typeface="Calibri"/>
                          <a:cs typeface="Calibri"/>
                        </a:rPr>
                        <a:t>Staffing Consistency</a:t>
                      </a:r>
                      <a:endParaRPr lang="en-US" sz="1600" b="1">
                        <a:latin typeface="Calibri"/>
                        <a:ea typeface="Calibri"/>
                        <a:cs typeface="Calibri"/>
                      </a:endParaRPr>
                    </a:p>
                    <a:p>
                      <a:pPr marL="0" lvl="0" indent="0" algn="l">
                        <a:lnSpc>
                          <a:spcPct val="100000"/>
                        </a:lnSpc>
                        <a:spcBef>
                          <a:spcPts val="0"/>
                        </a:spcBef>
                        <a:spcAft>
                          <a:spcPts val="0"/>
                        </a:spcAft>
                        <a:buNone/>
                      </a:pPr>
                      <a:endParaRPr lang="en-US" sz="1600" b="1" i="0" u="none" strike="noStrike" noProof="0">
                        <a:solidFill>
                          <a:srgbClr val="000000"/>
                        </a:solidFill>
                        <a:latin typeface="Calibri"/>
                        <a:ea typeface="Calibri"/>
                        <a:cs typeface="Calibri"/>
                      </a:endParaRPr>
                    </a:p>
                  </a:txBody>
                  <a:tcPr/>
                </a:tc>
                <a:tc>
                  <a:txBody>
                    <a:bodyPr/>
                    <a:lstStyle/>
                    <a:p>
                      <a:pPr lvl="0" algn="l">
                        <a:lnSpc>
                          <a:spcPct val="100000"/>
                        </a:lnSpc>
                        <a:spcBef>
                          <a:spcPts val="0"/>
                        </a:spcBef>
                        <a:spcAft>
                          <a:spcPts val="0"/>
                        </a:spcAft>
                        <a:buNone/>
                      </a:pPr>
                      <a:r>
                        <a:rPr lang="en-US" sz="1600" b="0" i="0" u="none" strike="noStrike" noProof="0">
                          <a:latin typeface="Calibri"/>
                          <a:ea typeface="Calibri"/>
                          <a:cs typeface="Calibri"/>
                        </a:rPr>
                        <a:t>Educator’s ability to maintain safe supervision and consistent staffing practices while caring for a larger group </a:t>
                      </a:r>
                      <a:endParaRPr lang="en-US" sz="1600">
                        <a:latin typeface="Calibri"/>
                        <a:ea typeface="Calibri"/>
                        <a:cs typeface="Calibri"/>
                      </a:endParaRPr>
                    </a:p>
                  </a:txBody>
                  <a:tcPr/>
                </a:tc>
                <a:extLst>
                  <a:ext uri="{0D108BD9-81ED-4DB2-BD59-A6C34878D82A}">
                    <a16:rowId xmlns:a16="http://schemas.microsoft.com/office/drawing/2014/main" val="26894558"/>
                  </a:ext>
                </a:extLst>
              </a:tr>
              <a:tr h="559292">
                <a:tc>
                  <a:txBody>
                    <a:bodyPr/>
                    <a:lstStyle/>
                    <a:p>
                      <a:pPr marL="0" lvl="0" indent="0" algn="l">
                        <a:lnSpc>
                          <a:spcPct val="100000"/>
                        </a:lnSpc>
                        <a:spcBef>
                          <a:spcPts val="0"/>
                        </a:spcBef>
                        <a:spcAft>
                          <a:spcPts val="0"/>
                        </a:spcAft>
                        <a:buNone/>
                      </a:pPr>
                      <a:r>
                        <a:rPr lang="en-US" sz="1600" b="1" i="0" u="none" strike="noStrike" noProof="0">
                          <a:latin typeface="Calibri"/>
                          <a:ea typeface="Calibri"/>
                          <a:cs typeface="Calibri"/>
                        </a:rPr>
                        <a:t>Attendance Record </a:t>
                      </a:r>
                      <a:endParaRPr lang="en-US" sz="1600" b="1">
                        <a:latin typeface="Calibri"/>
                        <a:ea typeface="Calibri"/>
                        <a:cs typeface="Calibri"/>
                      </a:endParaRPr>
                    </a:p>
                  </a:txBody>
                  <a:tcPr/>
                </a:tc>
                <a:tc>
                  <a:txBody>
                    <a:bodyPr/>
                    <a:lstStyle/>
                    <a:p>
                      <a:pPr lvl="0">
                        <a:buNone/>
                      </a:pPr>
                      <a:r>
                        <a:rPr lang="en-US" sz="1600" b="0" i="0" u="none" strike="noStrike" noProof="0">
                          <a:solidFill>
                            <a:srgbClr val="000000"/>
                          </a:solidFill>
                          <a:latin typeface="Calibri"/>
                          <a:ea typeface="Calibri"/>
                          <a:cs typeface="Calibri"/>
                        </a:rPr>
                        <a:t>To evaluate consistency and capacity of enrollment/attendance over the previous month, prioritizing programs that maintain full or near-full attendance (10 children).</a:t>
                      </a:r>
                      <a:endParaRPr lang="en-US" sz="1600">
                        <a:latin typeface="Calibri"/>
                        <a:ea typeface="Calibri"/>
                        <a:cs typeface="Calibri"/>
                      </a:endParaRPr>
                    </a:p>
                  </a:txBody>
                  <a:tcPr/>
                </a:tc>
                <a:extLst>
                  <a:ext uri="{0D108BD9-81ED-4DB2-BD59-A6C34878D82A}">
                    <a16:rowId xmlns:a16="http://schemas.microsoft.com/office/drawing/2014/main" val="137621625"/>
                  </a:ext>
                </a:extLst>
              </a:tr>
            </a:tbl>
          </a:graphicData>
        </a:graphic>
      </p:graphicFrame>
    </p:spTree>
    <p:extLst>
      <p:ext uri="{BB962C8B-B14F-4D97-AF65-F5344CB8AC3E}">
        <p14:creationId xmlns:p14="http://schemas.microsoft.com/office/powerpoint/2010/main" val="3770895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5E67BC5-E29C-0C7D-AA18-0341B1B2F8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142" y="1510018"/>
            <a:ext cx="11306130" cy="4560859"/>
          </a:xfrm>
          <a:prstGeom prst="rect">
            <a:avLst/>
          </a:prstGeom>
        </p:spPr>
      </p:pic>
      <p:sp>
        <p:nvSpPr>
          <p:cNvPr id="5" name="Title 4">
            <a:extLst>
              <a:ext uri="{FF2B5EF4-FFF2-40B4-BE49-F238E27FC236}">
                <a16:creationId xmlns:a16="http://schemas.microsoft.com/office/drawing/2014/main" id="{2FD7D1D7-3941-E4DE-0285-29651781B3C6}"/>
              </a:ext>
            </a:extLst>
          </p:cNvPr>
          <p:cNvSpPr>
            <a:spLocks noGrp="1"/>
          </p:cNvSpPr>
          <p:nvPr>
            <p:ph type="title"/>
          </p:nvPr>
        </p:nvSpPr>
        <p:spPr/>
        <p:txBody>
          <a:bodyPr/>
          <a:lstStyle/>
          <a:p>
            <a:r>
              <a:rPr lang="en-US"/>
              <a:t>Learning from the Pilot</a:t>
            </a:r>
          </a:p>
        </p:txBody>
      </p:sp>
      <p:sp>
        <p:nvSpPr>
          <p:cNvPr id="4" name="Slide Number Placeholder 3">
            <a:extLst>
              <a:ext uri="{FF2B5EF4-FFF2-40B4-BE49-F238E27FC236}">
                <a16:creationId xmlns:a16="http://schemas.microsoft.com/office/drawing/2014/main" id="{88CECF54-847B-29D0-0374-36019FACB6E1}"/>
              </a:ext>
            </a:extLst>
          </p:cNvPr>
          <p:cNvSpPr>
            <a:spLocks noGrp="1"/>
          </p:cNvSpPr>
          <p:nvPr>
            <p:ph type="sldNum" sz="quarter" idx="12"/>
          </p:nvPr>
        </p:nvSpPr>
        <p:spPr/>
        <p:txBody>
          <a:bodyPr/>
          <a:lstStyle/>
          <a:p>
            <a:fld id="{7408B8CA-226C-4571-9FEE-B704CFEBF665}" type="slidenum">
              <a:rPr lang="en-US" smtClean="0"/>
              <a:pPr/>
              <a:t>8</a:t>
            </a:fld>
            <a:endParaRPr lang="en-US"/>
          </a:p>
        </p:txBody>
      </p:sp>
      <p:sp>
        <p:nvSpPr>
          <p:cNvPr id="7" name="Text Placeholder 6">
            <a:extLst>
              <a:ext uri="{FF2B5EF4-FFF2-40B4-BE49-F238E27FC236}">
                <a16:creationId xmlns:a16="http://schemas.microsoft.com/office/drawing/2014/main" id="{075DFEE0-2D4B-BC2F-485F-C0CE23BE3A44}"/>
              </a:ext>
            </a:extLst>
          </p:cNvPr>
          <p:cNvSpPr>
            <a:spLocks noGrp="1"/>
          </p:cNvSpPr>
          <p:nvPr>
            <p:ph type="body" sz="quarter" idx="13"/>
          </p:nvPr>
        </p:nvSpPr>
        <p:spPr>
          <a:xfrm>
            <a:off x="723900" y="1149937"/>
            <a:ext cx="9965436" cy="360081"/>
          </a:xfrm>
        </p:spPr>
        <p:txBody>
          <a:bodyPr>
            <a:normAutofit/>
          </a:bodyPr>
          <a:lstStyle/>
          <a:p>
            <a:r>
              <a:rPr lang="en-US"/>
              <a:t>Key Questions to help inform regulation, policy, and support updates. </a:t>
            </a:r>
          </a:p>
        </p:txBody>
      </p:sp>
      <p:sp>
        <p:nvSpPr>
          <p:cNvPr id="12" name="TextBox 11">
            <a:extLst>
              <a:ext uri="{FF2B5EF4-FFF2-40B4-BE49-F238E27FC236}">
                <a16:creationId xmlns:a16="http://schemas.microsoft.com/office/drawing/2014/main" id="{F9375539-8753-1875-4E80-AB074C8616FF}"/>
              </a:ext>
            </a:extLst>
          </p:cNvPr>
          <p:cNvSpPr txBox="1"/>
          <p:nvPr/>
        </p:nvSpPr>
        <p:spPr>
          <a:xfrm>
            <a:off x="1280160" y="3330769"/>
            <a:ext cx="1207008" cy="1296095"/>
          </a:xfrm>
          <a:prstGeom prst="rect">
            <a:avLst/>
          </a:prstGeom>
        </p:spPr>
        <p:txBody>
          <a:bodyPr vert="horz" wrap="square" lIns="0" tIns="45720" rIns="91440" bIns="45720" rtlCol="0">
            <a:normAutofit/>
          </a:bodyPr>
          <a:lstStyle/>
          <a:p>
            <a:pPr algn="l"/>
            <a:endParaRPr lang="en-US"/>
          </a:p>
        </p:txBody>
      </p:sp>
      <p:sp>
        <p:nvSpPr>
          <p:cNvPr id="13" name="TextBox 12">
            <a:extLst>
              <a:ext uri="{FF2B5EF4-FFF2-40B4-BE49-F238E27FC236}">
                <a16:creationId xmlns:a16="http://schemas.microsoft.com/office/drawing/2014/main" id="{FCEDEB92-9D51-9417-BBDD-59751FCA0BDD}"/>
              </a:ext>
            </a:extLst>
          </p:cNvPr>
          <p:cNvSpPr txBox="1"/>
          <p:nvPr/>
        </p:nvSpPr>
        <p:spPr>
          <a:xfrm>
            <a:off x="771420" y="2971892"/>
            <a:ext cx="1790956" cy="1403200"/>
          </a:xfrm>
          <a:prstGeom prst="rect">
            <a:avLst/>
          </a:prstGeom>
        </p:spPr>
        <p:txBody>
          <a:bodyPr vert="horz" wrap="square" lIns="0" tIns="45720" rIns="91440" bIns="45720" rtlCol="0">
            <a:normAutofit/>
          </a:bodyPr>
          <a:lstStyle/>
          <a:p>
            <a:pPr marL="285750" indent="-285750" algn="l">
              <a:buFont typeface="Arial" panose="020B0604020202020204" pitchFamily="34" charset="0"/>
              <a:buChar char="•"/>
            </a:pPr>
            <a:r>
              <a:rPr lang="en-US" sz="1400"/>
              <a:t>How staffing patterns shift</a:t>
            </a:r>
          </a:p>
          <a:p>
            <a:pPr marL="285750" indent="-285750" algn="l">
              <a:buFont typeface="Arial" panose="020B0604020202020204" pitchFamily="34" charset="0"/>
              <a:buChar char="•"/>
            </a:pPr>
            <a:r>
              <a:rPr lang="en-US" sz="1400"/>
              <a:t>Approaches to recruitment and retention</a:t>
            </a:r>
          </a:p>
          <a:p>
            <a:pPr marL="285750" indent="-285750" algn="l">
              <a:buFont typeface="Arial" panose="020B0604020202020204" pitchFamily="34" charset="0"/>
              <a:buChar char="•"/>
            </a:pPr>
            <a:r>
              <a:rPr lang="en-US" sz="1400"/>
              <a:t>Wage structures</a:t>
            </a:r>
          </a:p>
        </p:txBody>
      </p:sp>
      <p:sp>
        <p:nvSpPr>
          <p:cNvPr id="18" name="TextBox 17">
            <a:extLst>
              <a:ext uri="{FF2B5EF4-FFF2-40B4-BE49-F238E27FC236}">
                <a16:creationId xmlns:a16="http://schemas.microsoft.com/office/drawing/2014/main" id="{FA971F4C-8203-34F4-0B75-7123BA335317}"/>
              </a:ext>
            </a:extLst>
          </p:cNvPr>
          <p:cNvSpPr txBox="1"/>
          <p:nvPr/>
        </p:nvSpPr>
        <p:spPr>
          <a:xfrm>
            <a:off x="3148167" y="2971846"/>
            <a:ext cx="1826169" cy="2888026"/>
          </a:xfrm>
          <a:prstGeom prst="rect">
            <a:avLst/>
          </a:prstGeom>
        </p:spPr>
        <p:txBody>
          <a:bodyPr vert="horz" wrap="square" lIns="0" tIns="45720" rIns="91440" bIns="45720" rtlCol="0">
            <a:normAutofit/>
          </a:bodyPr>
          <a:lstStyle/>
          <a:p>
            <a:pPr marL="285750" indent="-285750" algn="l">
              <a:buFont typeface="Arial" panose="020B0604020202020204" pitchFamily="34" charset="0"/>
              <a:buChar char="•"/>
            </a:pPr>
            <a:r>
              <a:rPr lang="en-US" sz="1400"/>
              <a:t>Impact on complaints/non-compliances</a:t>
            </a:r>
          </a:p>
          <a:p>
            <a:pPr marL="285750" indent="-285750" algn="l">
              <a:buFont typeface="Arial" panose="020B0604020202020204" pitchFamily="34" charset="0"/>
              <a:buChar char="•"/>
            </a:pPr>
            <a:r>
              <a:rPr lang="en-US" sz="1400"/>
              <a:t>Educator-licensor relationship</a:t>
            </a:r>
          </a:p>
          <a:p>
            <a:pPr marL="285750" indent="-285750" algn="l">
              <a:buFont typeface="Arial" panose="020B0604020202020204" pitchFamily="34" charset="0"/>
              <a:buChar char="•"/>
            </a:pPr>
            <a:r>
              <a:rPr lang="en-US" sz="1400"/>
              <a:t>Multi-age curriculum</a:t>
            </a:r>
          </a:p>
          <a:p>
            <a:pPr marL="285750" indent="-285750" algn="l">
              <a:buFont typeface="Arial" panose="020B0604020202020204" pitchFamily="34" charset="0"/>
              <a:buChar char="•"/>
            </a:pPr>
            <a:r>
              <a:rPr lang="en-US" sz="1400"/>
              <a:t>Changes to program philosophy/core values</a:t>
            </a:r>
          </a:p>
          <a:p>
            <a:pPr marL="285750" indent="-285750" algn="l">
              <a:buFont typeface="Arial" panose="020B0604020202020204" pitchFamily="34" charset="0"/>
              <a:buChar char="•"/>
            </a:pPr>
            <a:r>
              <a:rPr lang="en-US" sz="1400"/>
              <a:t>Quality supports needed </a:t>
            </a:r>
          </a:p>
        </p:txBody>
      </p:sp>
      <p:sp>
        <p:nvSpPr>
          <p:cNvPr id="21" name="TextBox 20">
            <a:extLst>
              <a:ext uri="{FF2B5EF4-FFF2-40B4-BE49-F238E27FC236}">
                <a16:creationId xmlns:a16="http://schemas.microsoft.com/office/drawing/2014/main" id="{4A9D377C-3CEB-E115-1BAD-3EDE4D773BBC}"/>
              </a:ext>
            </a:extLst>
          </p:cNvPr>
          <p:cNvSpPr txBox="1"/>
          <p:nvPr/>
        </p:nvSpPr>
        <p:spPr>
          <a:xfrm>
            <a:off x="5361243" y="2958107"/>
            <a:ext cx="1921725" cy="3058102"/>
          </a:xfrm>
          <a:prstGeom prst="rect">
            <a:avLst/>
          </a:prstGeom>
        </p:spPr>
        <p:txBody>
          <a:bodyPr vert="horz" wrap="square" lIns="0" tIns="45720" rIns="91440" bIns="45720" rtlCol="0">
            <a:normAutofit/>
          </a:bodyPr>
          <a:lstStyle/>
          <a:p>
            <a:pPr marL="285750" indent="-285750">
              <a:buFont typeface="Arial" panose="020B0604020202020204" pitchFamily="34" charset="0"/>
              <a:buChar char="•"/>
            </a:pPr>
            <a:r>
              <a:rPr lang="en-US" sz="1400"/>
              <a:t>Process for scaling from 10 to 12</a:t>
            </a:r>
          </a:p>
          <a:p>
            <a:pPr marL="285750" indent="-285750">
              <a:buFont typeface="Arial" panose="020B0604020202020204" pitchFamily="34" charset="0"/>
              <a:buChar char="•"/>
            </a:pPr>
            <a:r>
              <a:rPr lang="en-US" sz="1400"/>
              <a:t>Operational adjustments required</a:t>
            </a:r>
          </a:p>
          <a:p>
            <a:pPr marL="285750" indent="-285750">
              <a:buFont typeface="Arial" panose="020B0604020202020204" pitchFamily="34" charset="0"/>
              <a:buChar char="•"/>
            </a:pPr>
            <a:r>
              <a:rPr lang="en-US" sz="1400"/>
              <a:t>Insurance and liability considerations</a:t>
            </a:r>
          </a:p>
          <a:p>
            <a:pPr marL="285750" indent="-285750">
              <a:buFont typeface="Arial" panose="020B0604020202020204" pitchFamily="34" charset="0"/>
              <a:buChar char="•"/>
            </a:pPr>
            <a:r>
              <a:rPr lang="en-US" sz="1400"/>
              <a:t>Impact on space needs</a:t>
            </a:r>
          </a:p>
          <a:p>
            <a:pPr marL="285750" indent="-285750">
              <a:buFont typeface="Arial" panose="020B0604020202020204" pitchFamily="34" charset="0"/>
              <a:buChar char="•"/>
            </a:pPr>
            <a:r>
              <a:rPr lang="en-US" sz="1400"/>
              <a:t>Changes in program costs, revenue and budgets </a:t>
            </a:r>
          </a:p>
          <a:p>
            <a:pPr algn="l"/>
            <a:endParaRPr lang="en-US" sz="1400"/>
          </a:p>
        </p:txBody>
      </p:sp>
      <p:sp>
        <p:nvSpPr>
          <p:cNvPr id="22" name="TextBox 21">
            <a:extLst>
              <a:ext uri="{FF2B5EF4-FFF2-40B4-BE49-F238E27FC236}">
                <a16:creationId xmlns:a16="http://schemas.microsoft.com/office/drawing/2014/main" id="{915E083F-8F78-FD7E-DA5F-FF79A0A3B547}"/>
              </a:ext>
            </a:extLst>
          </p:cNvPr>
          <p:cNvSpPr txBox="1"/>
          <p:nvPr/>
        </p:nvSpPr>
        <p:spPr>
          <a:xfrm>
            <a:off x="7669875" y="2971846"/>
            <a:ext cx="1733650" cy="2665072"/>
          </a:xfrm>
          <a:prstGeom prst="rect">
            <a:avLst/>
          </a:prstGeom>
        </p:spPr>
        <p:txBody>
          <a:bodyPr vert="horz" wrap="square" lIns="0" tIns="45720" rIns="91440" bIns="45720" rtlCol="0">
            <a:normAutofit/>
          </a:bodyPr>
          <a:lstStyle/>
          <a:p>
            <a:pPr marL="285750" indent="-285750" algn="l">
              <a:buFont typeface="Arial" panose="020B0604020202020204" pitchFamily="34" charset="0"/>
              <a:buChar char="•"/>
            </a:pPr>
            <a:r>
              <a:rPr lang="en-US" sz="1400"/>
              <a:t>Sibling care continuity</a:t>
            </a:r>
          </a:p>
          <a:p>
            <a:pPr marL="285750" indent="-285750" algn="l">
              <a:buFont typeface="Arial" panose="020B0604020202020204" pitchFamily="34" charset="0"/>
              <a:buChar char="•"/>
            </a:pPr>
            <a:r>
              <a:rPr lang="en-US" sz="1400"/>
              <a:t>Community demand</a:t>
            </a:r>
          </a:p>
          <a:p>
            <a:pPr marL="285750" indent="-285750" algn="l">
              <a:buFont typeface="Arial" panose="020B0604020202020204" pitchFamily="34" charset="0"/>
              <a:buChar char="•"/>
            </a:pPr>
            <a:r>
              <a:rPr lang="en-US" sz="1400"/>
              <a:t>Seasonal shifts in care  </a:t>
            </a:r>
          </a:p>
        </p:txBody>
      </p:sp>
      <p:sp>
        <p:nvSpPr>
          <p:cNvPr id="23" name="TextBox 22">
            <a:extLst>
              <a:ext uri="{FF2B5EF4-FFF2-40B4-BE49-F238E27FC236}">
                <a16:creationId xmlns:a16="http://schemas.microsoft.com/office/drawing/2014/main" id="{135480DD-278B-9BAD-6AE7-4DF1D35F4908}"/>
              </a:ext>
            </a:extLst>
          </p:cNvPr>
          <p:cNvSpPr txBox="1"/>
          <p:nvPr/>
        </p:nvSpPr>
        <p:spPr>
          <a:xfrm>
            <a:off x="9798337" y="2977387"/>
            <a:ext cx="1771393" cy="1388446"/>
          </a:xfrm>
          <a:prstGeom prst="rect">
            <a:avLst/>
          </a:prstGeom>
        </p:spPr>
        <p:txBody>
          <a:bodyPr vert="horz" wrap="square" lIns="0" tIns="45720" rIns="91440" bIns="45720" rtlCol="0">
            <a:normAutofit/>
          </a:bodyPr>
          <a:lstStyle/>
          <a:p>
            <a:pPr marL="285750" indent="-285750" algn="l">
              <a:buFont typeface="Arial" panose="020B0604020202020204" pitchFamily="34" charset="0"/>
              <a:buChar char="•"/>
            </a:pPr>
            <a:r>
              <a:rPr lang="en-US" sz="1400"/>
              <a:t>Impact of licensors’ workload</a:t>
            </a:r>
          </a:p>
          <a:p>
            <a:pPr marL="285750" indent="-285750" algn="l">
              <a:buFont typeface="Arial" panose="020B0604020202020204" pitchFamily="34" charset="0"/>
              <a:buChar char="•"/>
            </a:pPr>
            <a:r>
              <a:rPr lang="en-US" sz="1400"/>
              <a:t>LEAD enhancements required </a:t>
            </a:r>
          </a:p>
        </p:txBody>
      </p:sp>
    </p:spTree>
    <p:extLst>
      <p:ext uri="{BB962C8B-B14F-4D97-AF65-F5344CB8AC3E}">
        <p14:creationId xmlns:p14="http://schemas.microsoft.com/office/powerpoint/2010/main" val="1413753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78693-FCFA-21B2-75BB-AC73EDF8DFF2}"/>
              </a:ext>
            </a:extLst>
          </p:cNvPr>
          <p:cNvSpPr>
            <a:spLocks noGrp="1"/>
          </p:cNvSpPr>
          <p:nvPr>
            <p:ph type="title"/>
          </p:nvPr>
        </p:nvSpPr>
        <p:spPr/>
        <p:txBody>
          <a:bodyPr/>
          <a:lstStyle/>
          <a:p>
            <a:r>
              <a:rPr lang="en-US"/>
              <a:t>Timeline</a:t>
            </a:r>
          </a:p>
        </p:txBody>
      </p:sp>
      <p:sp>
        <p:nvSpPr>
          <p:cNvPr id="4" name="Slide Number Placeholder 3">
            <a:extLst>
              <a:ext uri="{FF2B5EF4-FFF2-40B4-BE49-F238E27FC236}">
                <a16:creationId xmlns:a16="http://schemas.microsoft.com/office/drawing/2014/main" id="{8DAD559D-662C-F65E-829A-B8672BBA120F}"/>
              </a:ext>
            </a:extLst>
          </p:cNvPr>
          <p:cNvSpPr>
            <a:spLocks noGrp="1"/>
          </p:cNvSpPr>
          <p:nvPr>
            <p:ph type="sldNum" sz="quarter" idx="12"/>
          </p:nvPr>
        </p:nvSpPr>
        <p:spPr/>
        <p:txBody>
          <a:bodyPr/>
          <a:lstStyle/>
          <a:p>
            <a:fld id="{7408B8CA-226C-4571-9FEE-B704CFEBF665}" type="slidenum">
              <a:rPr lang="en-US" smtClean="0"/>
              <a:t>9</a:t>
            </a:fld>
            <a:endParaRPr lang="en-US"/>
          </a:p>
        </p:txBody>
      </p:sp>
      <p:sp>
        <p:nvSpPr>
          <p:cNvPr id="5" name="Text Placeholder 4">
            <a:extLst>
              <a:ext uri="{FF2B5EF4-FFF2-40B4-BE49-F238E27FC236}">
                <a16:creationId xmlns:a16="http://schemas.microsoft.com/office/drawing/2014/main" id="{48F191C3-1062-A620-9B07-84A783E3E000}"/>
              </a:ext>
            </a:extLst>
          </p:cNvPr>
          <p:cNvSpPr>
            <a:spLocks noGrp="1"/>
          </p:cNvSpPr>
          <p:nvPr>
            <p:ph type="body" sz="quarter" idx="13"/>
          </p:nvPr>
        </p:nvSpPr>
        <p:spPr/>
        <p:txBody>
          <a:bodyPr/>
          <a:lstStyle/>
          <a:p>
            <a:r>
              <a:rPr lang="en-US"/>
              <a:t>Proposed next steps for the pilot program</a:t>
            </a:r>
          </a:p>
        </p:txBody>
      </p:sp>
      <p:cxnSp>
        <p:nvCxnSpPr>
          <p:cNvPr id="6" name="Straight Connector 5">
            <a:extLst>
              <a:ext uri="{FF2B5EF4-FFF2-40B4-BE49-F238E27FC236}">
                <a16:creationId xmlns:a16="http://schemas.microsoft.com/office/drawing/2014/main" id="{4BDF748E-BFA3-72CC-07FB-0CC10FF3593E}"/>
              </a:ext>
            </a:extLst>
          </p:cNvPr>
          <p:cNvCxnSpPr>
            <a:cxnSpLocks/>
          </p:cNvCxnSpPr>
          <p:nvPr/>
        </p:nvCxnSpPr>
        <p:spPr>
          <a:xfrm>
            <a:off x="887417" y="2837821"/>
            <a:ext cx="10911736" cy="0"/>
          </a:xfrm>
          <a:prstGeom prst="line">
            <a:avLst/>
          </a:prstGeom>
          <a:ln w="60325">
            <a:tailEnd type="triangle"/>
          </a:ln>
        </p:spPr>
        <p:style>
          <a:lnRef idx="2">
            <a:schemeClr val="accent1"/>
          </a:lnRef>
          <a:fillRef idx="0">
            <a:schemeClr val="accent1"/>
          </a:fillRef>
          <a:effectRef idx="1">
            <a:schemeClr val="accent1"/>
          </a:effectRef>
          <a:fontRef idx="minor">
            <a:schemeClr val="tx1"/>
          </a:fontRef>
        </p:style>
      </p:cxnSp>
      <p:sp>
        <p:nvSpPr>
          <p:cNvPr id="8" name="Oval 7">
            <a:extLst>
              <a:ext uri="{FF2B5EF4-FFF2-40B4-BE49-F238E27FC236}">
                <a16:creationId xmlns:a16="http://schemas.microsoft.com/office/drawing/2014/main" id="{EB8E7808-F4A5-8873-14EB-94D38AC70CB4}"/>
              </a:ext>
            </a:extLst>
          </p:cNvPr>
          <p:cNvSpPr/>
          <p:nvPr/>
        </p:nvSpPr>
        <p:spPr>
          <a:xfrm>
            <a:off x="2026554" y="2716659"/>
            <a:ext cx="247650" cy="24232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Oval 8">
            <a:extLst>
              <a:ext uri="{FF2B5EF4-FFF2-40B4-BE49-F238E27FC236}">
                <a16:creationId xmlns:a16="http://schemas.microsoft.com/office/drawing/2014/main" id="{607DC4A5-4409-1118-F90E-7DEB92D930DF}"/>
              </a:ext>
            </a:extLst>
          </p:cNvPr>
          <p:cNvSpPr/>
          <p:nvPr/>
        </p:nvSpPr>
        <p:spPr>
          <a:xfrm>
            <a:off x="4739556" y="2716659"/>
            <a:ext cx="266545" cy="24232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0" name="Straight Connector 9">
            <a:extLst>
              <a:ext uri="{FF2B5EF4-FFF2-40B4-BE49-F238E27FC236}">
                <a16:creationId xmlns:a16="http://schemas.microsoft.com/office/drawing/2014/main" id="{170C77D6-3C7D-962D-37A2-DBD86DFAA7E1}"/>
              </a:ext>
            </a:extLst>
          </p:cNvPr>
          <p:cNvCxnSpPr>
            <a:cxnSpLocks/>
          </p:cNvCxnSpPr>
          <p:nvPr/>
        </p:nvCxnSpPr>
        <p:spPr>
          <a:xfrm>
            <a:off x="2150379" y="2860321"/>
            <a:ext cx="0" cy="549274"/>
          </a:xfrm>
          <a:prstGeom prst="line">
            <a:avLst/>
          </a:prstGeom>
          <a:ln>
            <a:solidFill>
              <a:schemeClr val="accent1"/>
            </a:solidFill>
            <a:prstDash val="sysDot"/>
          </a:ln>
        </p:spPr>
        <p:style>
          <a:lnRef idx="2">
            <a:schemeClr val="accent1"/>
          </a:lnRef>
          <a:fillRef idx="0">
            <a:schemeClr val="accent1"/>
          </a:fillRef>
          <a:effectRef idx="1">
            <a:schemeClr val="accent1"/>
          </a:effectRef>
          <a:fontRef idx="minor">
            <a:schemeClr val="tx1"/>
          </a:fontRef>
        </p:style>
      </p:cxnSp>
      <p:sp>
        <p:nvSpPr>
          <p:cNvPr id="11" name="TextBox 14">
            <a:extLst>
              <a:ext uri="{FF2B5EF4-FFF2-40B4-BE49-F238E27FC236}">
                <a16:creationId xmlns:a16="http://schemas.microsoft.com/office/drawing/2014/main" id="{050ED584-DD22-1DA5-E5DA-20895A842C28}"/>
              </a:ext>
            </a:extLst>
          </p:cNvPr>
          <p:cNvSpPr txBox="1"/>
          <p:nvPr/>
        </p:nvSpPr>
        <p:spPr>
          <a:xfrm>
            <a:off x="1046212" y="3409595"/>
            <a:ext cx="2380763" cy="2298461"/>
          </a:xfrm>
          <a:prstGeom prst="rect">
            <a:avLst/>
          </a:prstGeom>
          <a:noFill/>
          <a:ln>
            <a:solidFill>
              <a:schemeClr val="accent1"/>
            </a:solidFill>
            <a:prstDash val="sysDash"/>
          </a:ln>
        </p:spPr>
        <p:txBody>
          <a:bodyPr wrap="square" lIns="182880" tIns="45720" rIns="182880" bIns="45720" anchor="ctr" anchorCtr="0">
            <a:no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a:ea typeface="Roboto"/>
                <a:cs typeface="Roboto"/>
                <a:sym typeface="Roboto"/>
              </a:rPr>
              <a:t>Pilot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a:ea typeface="Roboto"/>
              <a:cs typeface="Roboto"/>
              <a:sym typeface="Robot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prstClr val="black"/>
                </a:solidFill>
                <a:latin typeface="Calibri"/>
                <a:ea typeface="Roboto"/>
                <a:cs typeface="Roboto"/>
                <a:sym typeface="Roboto"/>
              </a:rPr>
              <a:t>Engagement with the licensing team, FCC Systems and FCC Educators to create the pilot scope and eligibility.</a:t>
            </a:r>
            <a:endParaRPr kumimoji="0" lang="en-US" sz="1600" b="0" i="0" u="none" strike="noStrike" kern="1200" cap="none" spc="0" normalizeH="0" baseline="0" noProof="0">
              <a:ln>
                <a:noFill/>
              </a:ln>
              <a:solidFill>
                <a:prstClr val="black"/>
              </a:solidFill>
              <a:effectLst/>
              <a:uLnTx/>
              <a:uFillTx/>
              <a:latin typeface="Calibri"/>
              <a:ea typeface="Calibri"/>
              <a:cs typeface="Calibri"/>
            </a:endParaRPr>
          </a:p>
        </p:txBody>
      </p:sp>
      <p:sp>
        <p:nvSpPr>
          <p:cNvPr id="12" name="TextBox 17">
            <a:extLst>
              <a:ext uri="{FF2B5EF4-FFF2-40B4-BE49-F238E27FC236}">
                <a16:creationId xmlns:a16="http://schemas.microsoft.com/office/drawing/2014/main" id="{501E4A63-FE1C-DA71-E845-F9781D2F0F2C}"/>
              </a:ext>
            </a:extLst>
          </p:cNvPr>
          <p:cNvSpPr txBox="1"/>
          <p:nvPr/>
        </p:nvSpPr>
        <p:spPr>
          <a:xfrm>
            <a:off x="1078196" y="2049119"/>
            <a:ext cx="2199098" cy="369332"/>
          </a:xfrm>
          <a:prstGeom prst="rect">
            <a:avLst/>
          </a:prstGeom>
          <a:noFill/>
        </p:spPr>
        <p:txBody>
          <a:bodyPr wrap="square">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7377C"/>
                </a:solidFill>
                <a:effectLst/>
                <a:uLnTx/>
                <a:uFillTx/>
                <a:latin typeface="Montserrat" panose="00000500000000000000" pitchFamily="2" charset="0"/>
                <a:ea typeface="+mn-ea"/>
                <a:cs typeface="+mn-cs"/>
              </a:rPr>
              <a:t>Winter/ Spring</a:t>
            </a:r>
            <a:endParaRPr kumimoji="0" lang="en-US" sz="1800" b="1" i="0" u="none" strike="noStrike" kern="1200" cap="none" spc="0" normalizeH="0" baseline="0" noProof="0">
              <a:ln>
                <a:noFill/>
              </a:ln>
              <a:solidFill>
                <a:srgbClr val="27377C"/>
              </a:solidFill>
              <a:effectLst/>
              <a:uLnTx/>
              <a:uFillTx/>
              <a:latin typeface="Calibri"/>
              <a:ea typeface="+mn-ea"/>
              <a:cs typeface="+mn-cs"/>
            </a:endParaRPr>
          </a:p>
        </p:txBody>
      </p:sp>
      <p:cxnSp>
        <p:nvCxnSpPr>
          <p:cNvPr id="13" name="Straight Connector 12">
            <a:extLst>
              <a:ext uri="{FF2B5EF4-FFF2-40B4-BE49-F238E27FC236}">
                <a16:creationId xmlns:a16="http://schemas.microsoft.com/office/drawing/2014/main" id="{2A51BD76-778B-6423-95BB-B93A8C50C4C9}"/>
              </a:ext>
            </a:extLst>
          </p:cNvPr>
          <p:cNvCxnSpPr>
            <a:cxnSpLocks/>
          </p:cNvCxnSpPr>
          <p:nvPr/>
        </p:nvCxnSpPr>
        <p:spPr>
          <a:xfrm>
            <a:off x="4872829" y="2822705"/>
            <a:ext cx="0" cy="586890"/>
          </a:xfrm>
          <a:prstGeom prst="line">
            <a:avLst/>
          </a:prstGeom>
          <a:ln>
            <a:solidFill>
              <a:schemeClr val="accent1"/>
            </a:solidFill>
            <a:prstDash val="sysDot"/>
          </a:ln>
        </p:spPr>
        <p:style>
          <a:lnRef idx="2">
            <a:schemeClr val="accent1"/>
          </a:lnRef>
          <a:fillRef idx="0">
            <a:schemeClr val="accent1"/>
          </a:fillRef>
          <a:effectRef idx="1">
            <a:schemeClr val="accent1"/>
          </a:effectRef>
          <a:fontRef idx="minor">
            <a:schemeClr val="tx1"/>
          </a:fontRef>
        </p:style>
      </p:cxnSp>
      <p:sp>
        <p:nvSpPr>
          <p:cNvPr id="14" name="TextBox 17">
            <a:extLst>
              <a:ext uri="{FF2B5EF4-FFF2-40B4-BE49-F238E27FC236}">
                <a16:creationId xmlns:a16="http://schemas.microsoft.com/office/drawing/2014/main" id="{34450EED-80D2-5FA5-817C-A299AF0DA170}"/>
              </a:ext>
            </a:extLst>
          </p:cNvPr>
          <p:cNvSpPr txBox="1"/>
          <p:nvPr/>
        </p:nvSpPr>
        <p:spPr>
          <a:xfrm>
            <a:off x="9385140" y="2053223"/>
            <a:ext cx="1798383" cy="369332"/>
          </a:xfrm>
          <a:prstGeom prst="rect">
            <a:avLst/>
          </a:prstGeom>
          <a:noFill/>
        </p:spPr>
        <p:txBody>
          <a:bodyPr wrap="square">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7377C"/>
                </a:solidFill>
                <a:effectLst/>
                <a:uLnTx/>
                <a:uFillTx/>
                <a:latin typeface="Montserrat" panose="00000500000000000000" pitchFamily="2" charset="0"/>
                <a:ea typeface="+mn-ea"/>
                <a:cs typeface="+mn-cs"/>
              </a:rPr>
              <a:t>August </a:t>
            </a:r>
            <a:endParaRPr kumimoji="0" lang="en-US" sz="1800" b="1" i="0" u="none" strike="noStrike" kern="1200" cap="none" spc="0" normalizeH="0" baseline="0" noProof="0">
              <a:ln>
                <a:noFill/>
              </a:ln>
              <a:solidFill>
                <a:srgbClr val="27377C"/>
              </a:solidFill>
              <a:effectLst/>
              <a:uLnTx/>
              <a:uFillTx/>
              <a:latin typeface="Calibri"/>
              <a:ea typeface="+mn-ea"/>
              <a:cs typeface="+mn-cs"/>
            </a:endParaRPr>
          </a:p>
        </p:txBody>
      </p:sp>
      <p:cxnSp>
        <p:nvCxnSpPr>
          <p:cNvPr id="15" name="Straight Connector 14">
            <a:extLst>
              <a:ext uri="{FF2B5EF4-FFF2-40B4-BE49-F238E27FC236}">
                <a16:creationId xmlns:a16="http://schemas.microsoft.com/office/drawing/2014/main" id="{38D20788-45F1-0624-DBC1-3D71DD36F294}"/>
              </a:ext>
            </a:extLst>
          </p:cNvPr>
          <p:cNvCxnSpPr>
            <a:cxnSpLocks/>
          </p:cNvCxnSpPr>
          <p:nvPr/>
        </p:nvCxnSpPr>
        <p:spPr>
          <a:xfrm>
            <a:off x="7488036" y="2860321"/>
            <a:ext cx="0" cy="549274"/>
          </a:xfrm>
          <a:prstGeom prst="line">
            <a:avLst/>
          </a:prstGeom>
          <a:ln>
            <a:solidFill>
              <a:schemeClr val="accent1"/>
            </a:solidFill>
            <a:prstDash val="sysDot"/>
          </a:ln>
        </p:spPr>
        <p:style>
          <a:lnRef idx="2">
            <a:schemeClr val="accent1"/>
          </a:lnRef>
          <a:fillRef idx="0">
            <a:schemeClr val="accent1"/>
          </a:fillRef>
          <a:effectRef idx="1">
            <a:schemeClr val="accent1"/>
          </a:effectRef>
          <a:fontRef idx="minor">
            <a:schemeClr val="tx1"/>
          </a:fontRef>
        </p:style>
      </p:cxnSp>
      <p:sp>
        <p:nvSpPr>
          <p:cNvPr id="16" name="TextBox 30">
            <a:extLst>
              <a:ext uri="{FF2B5EF4-FFF2-40B4-BE49-F238E27FC236}">
                <a16:creationId xmlns:a16="http://schemas.microsoft.com/office/drawing/2014/main" id="{C871C63D-0915-791F-5A7B-6D344E6EAE24}"/>
              </a:ext>
            </a:extLst>
          </p:cNvPr>
          <p:cNvSpPr txBox="1"/>
          <p:nvPr/>
        </p:nvSpPr>
        <p:spPr>
          <a:xfrm>
            <a:off x="3730585" y="3409595"/>
            <a:ext cx="2380760" cy="2298457"/>
          </a:xfrm>
          <a:prstGeom prst="rect">
            <a:avLst/>
          </a:prstGeom>
          <a:noFill/>
          <a:ln>
            <a:solidFill>
              <a:schemeClr val="accent1"/>
            </a:solidFill>
            <a:prstDash val="sysDash"/>
          </a:ln>
        </p:spPr>
        <p:txBody>
          <a:bodyPr wrap="square" lIns="182880" tIns="45720" rIns="182880" bIns="45720" anchor="ctr" anchorCtr="0">
            <a:no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Tx/>
              <a:buNone/>
              <a:tabLst/>
              <a:defRPr/>
            </a:pPr>
            <a:r>
              <a:rPr lang="en-US" sz="1600" b="1">
                <a:solidFill>
                  <a:prstClr val="black"/>
                </a:solidFill>
                <a:latin typeface="Calibri"/>
                <a:ea typeface="Calibri"/>
                <a:cs typeface="Calibri"/>
              </a:rPr>
              <a:t>Application opens</a:t>
            </a:r>
          </a:p>
          <a:p>
            <a:pPr marL="0" marR="0" lvl="0" indent="0" algn="ctr" defTabSz="914400" rtl="0" eaLnBrk="1" fontAlgn="auto" latinLnBrk="0" hangingPunct="1">
              <a:lnSpc>
                <a:spcPct val="100000"/>
              </a:lnSpc>
              <a:spcBef>
                <a:spcPts val="0"/>
              </a:spcBef>
              <a:spcAft>
                <a:spcPts val="1200"/>
              </a:spcAft>
              <a:buClrTx/>
              <a:buSzTx/>
              <a:buFontTx/>
              <a:buNone/>
              <a:tabLst/>
              <a:defRPr/>
            </a:pPr>
            <a:r>
              <a:rPr lang="en-US" sz="1600">
                <a:solidFill>
                  <a:prstClr val="black"/>
                </a:solidFill>
                <a:latin typeface="Calibri"/>
                <a:ea typeface="Calibri"/>
                <a:cs typeface="Calibri"/>
              </a:rPr>
              <a:t>Qualified FCC Programs are invited to apply. The application will be open for one month.</a:t>
            </a:r>
            <a:endParaRPr kumimoji="0" lang="en-US" sz="1600" i="0" u="none" strike="noStrike" kern="1200" cap="none" spc="0" normalizeH="0" baseline="0" noProof="0">
              <a:ln>
                <a:noFill/>
              </a:ln>
              <a:solidFill>
                <a:prstClr val="black"/>
              </a:solidFill>
              <a:effectLst/>
              <a:uLnTx/>
              <a:uFillTx/>
              <a:latin typeface="Calibri"/>
              <a:ea typeface="Calibri"/>
              <a:cs typeface="Calibri"/>
            </a:endParaRPr>
          </a:p>
        </p:txBody>
      </p:sp>
      <p:sp>
        <p:nvSpPr>
          <p:cNvPr id="17" name="Oval 16">
            <a:extLst>
              <a:ext uri="{FF2B5EF4-FFF2-40B4-BE49-F238E27FC236}">
                <a16:creationId xmlns:a16="http://schemas.microsoft.com/office/drawing/2014/main" id="{0554EE56-CF93-B84B-7289-026DFE45796C}"/>
              </a:ext>
            </a:extLst>
          </p:cNvPr>
          <p:cNvSpPr/>
          <p:nvPr/>
        </p:nvSpPr>
        <p:spPr>
          <a:xfrm>
            <a:off x="7364211" y="2701543"/>
            <a:ext cx="247650" cy="24232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1E36285F-1272-90DE-08B9-0B7694D577FA}"/>
              </a:ext>
            </a:extLst>
          </p:cNvPr>
          <p:cNvSpPr txBox="1"/>
          <p:nvPr/>
        </p:nvSpPr>
        <p:spPr>
          <a:xfrm>
            <a:off x="4100208" y="2053223"/>
            <a:ext cx="1545239" cy="369332"/>
          </a:xfrm>
          <a:prstGeom prst="rect">
            <a:avLst/>
          </a:prstGeom>
          <a:noFill/>
        </p:spPr>
        <p:txBody>
          <a:bodyPr wrap="square">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7377C"/>
                </a:solidFill>
                <a:effectLst/>
                <a:uLnTx/>
                <a:uFillTx/>
                <a:latin typeface="Montserrat" panose="00000500000000000000" pitchFamily="2" charset="0"/>
                <a:ea typeface="+mn-ea"/>
                <a:cs typeface="+mn-cs"/>
              </a:rPr>
              <a:t>June </a:t>
            </a:r>
          </a:p>
        </p:txBody>
      </p:sp>
      <p:sp>
        <p:nvSpPr>
          <p:cNvPr id="19" name="TextBox 30">
            <a:extLst>
              <a:ext uri="{FF2B5EF4-FFF2-40B4-BE49-F238E27FC236}">
                <a16:creationId xmlns:a16="http://schemas.microsoft.com/office/drawing/2014/main" id="{39A9FD77-AD78-E307-0D3D-ED4565BD47C2}"/>
              </a:ext>
            </a:extLst>
          </p:cNvPr>
          <p:cNvSpPr txBox="1"/>
          <p:nvPr/>
        </p:nvSpPr>
        <p:spPr>
          <a:xfrm>
            <a:off x="6414955" y="3409596"/>
            <a:ext cx="2380760" cy="2298456"/>
          </a:xfrm>
          <a:prstGeom prst="rect">
            <a:avLst/>
          </a:prstGeom>
          <a:noFill/>
          <a:ln>
            <a:solidFill>
              <a:schemeClr val="accent1"/>
            </a:solidFill>
            <a:prstDash val="sysDash"/>
          </a:ln>
        </p:spPr>
        <p:txBody>
          <a:bodyPr wrap="square" lIns="182880" tIns="45720" rIns="182880" bIns="45720" anchor="ctr" anchorCtr="0">
            <a:no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a:ea typeface="+mn-ea"/>
                <a:cs typeface="+mn-cs"/>
              </a:rPr>
              <a:t>Application review</a:t>
            </a:r>
          </a:p>
          <a:p>
            <a:pPr marL="0" marR="0" lvl="0" indent="0" algn="ctr" defTabSz="914400" rtl="0" eaLnBrk="1" fontAlgn="auto" latinLnBrk="0" hangingPunct="1">
              <a:lnSpc>
                <a:spcPct val="100000"/>
              </a:lnSpc>
              <a:spcBef>
                <a:spcPts val="0"/>
              </a:spcBef>
              <a:spcAft>
                <a:spcPts val="1200"/>
              </a:spcAft>
              <a:buClrTx/>
              <a:buSzTx/>
              <a:buFontTx/>
              <a:buNone/>
              <a:tabLst/>
              <a:defRPr/>
            </a:pPr>
            <a:r>
              <a:rPr lang="en-US" sz="1600">
                <a:solidFill>
                  <a:prstClr val="black"/>
                </a:solidFill>
                <a:latin typeface="Calibri"/>
              </a:rPr>
              <a:t>EEC team reviews all applications looking for a variety of programs across all regions. </a:t>
            </a:r>
            <a:endParaRPr kumimoji="0" lang="en-US" sz="1600" i="0" u="none" strike="noStrike" kern="1200" cap="none" spc="0" normalizeH="0" baseline="0" noProof="0">
              <a:ln>
                <a:noFill/>
              </a:ln>
              <a:solidFill>
                <a:prstClr val="black"/>
              </a:solidFill>
              <a:effectLst/>
              <a:uLnTx/>
              <a:uFillTx/>
              <a:latin typeface="Calibri"/>
              <a:ea typeface="Calibri"/>
              <a:cs typeface="Calibri"/>
            </a:endParaRPr>
          </a:p>
        </p:txBody>
      </p:sp>
      <p:sp>
        <p:nvSpPr>
          <p:cNvPr id="20" name="TextBox 17">
            <a:extLst>
              <a:ext uri="{FF2B5EF4-FFF2-40B4-BE49-F238E27FC236}">
                <a16:creationId xmlns:a16="http://schemas.microsoft.com/office/drawing/2014/main" id="{DEB136FC-2191-31DB-428D-6E4D633C1F43}"/>
              </a:ext>
            </a:extLst>
          </p:cNvPr>
          <p:cNvSpPr txBox="1"/>
          <p:nvPr/>
        </p:nvSpPr>
        <p:spPr>
          <a:xfrm>
            <a:off x="6715416" y="2009661"/>
            <a:ext cx="1545239" cy="369332"/>
          </a:xfrm>
          <a:prstGeom prst="rect">
            <a:avLst/>
          </a:prstGeom>
          <a:noFill/>
        </p:spPr>
        <p:txBody>
          <a:bodyPr wrap="square">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7377C"/>
                </a:solidFill>
                <a:effectLst/>
                <a:uLnTx/>
                <a:uFillTx/>
                <a:latin typeface="Montserrat" panose="00000500000000000000" pitchFamily="2" charset="0"/>
                <a:ea typeface="+mn-ea"/>
                <a:cs typeface="+mn-cs"/>
              </a:rPr>
              <a:t>July</a:t>
            </a:r>
            <a:endParaRPr kumimoji="0" lang="en-US" sz="1800" b="1" i="0" u="none" strike="noStrike" kern="1200" cap="none" spc="0" normalizeH="0" baseline="0" noProof="0">
              <a:ln>
                <a:noFill/>
              </a:ln>
              <a:solidFill>
                <a:srgbClr val="27377C"/>
              </a:solidFill>
              <a:effectLst/>
              <a:uLnTx/>
              <a:uFillTx/>
              <a:latin typeface="Calibri"/>
              <a:ea typeface="+mn-ea"/>
              <a:cs typeface="+mn-cs"/>
            </a:endParaRPr>
          </a:p>
        </p:txBody>
      </p:sp>
      <p:sp>
        <p:nvSpPr>
          <p:cNvPr id="21" name="TextBox 30">
            <a:extLst>
              <a:ext uri="{FF2B5EF4-FFF2-40B4-BE49-F238E27FC236}">
                <a16:creationId xmlns:a16="http://schemas.microsoft.com/office/drawing/2014/main" id="{ABD18039-9DB3-AD56-D1C1-F36BCF60F065}"/>
              </a:ext>
            </a:extLst>
          </p:cNvPr>
          <p:cNvSpPr txBox="1"/>
          <p:nvPr/>
        </p:nvSpPr>
        <p:spPr>
          <a:xfrm>
            <a:off x="9093952" y="3409594"/>
            <a:ext cx="2380760" cy="2298455"/>
          </a:xfrm>
          <a:prstGeom prst="rect">
            <a:avLst/>
          </a:prstGeom>
          <a:noFill/>
          <a:ln>
            <a:solidFill>
              <a:schemeClr val="accent1"/>
            </a:solidFill>
            <a:prstDash val="sysDash"/>
          </a:ln>
        </p:spPr>
        <p:txBody>
          <a:bodyPr wrap="square" lIns="182880" tIns="45720" rIns="182880" bIns="45720" anchor="ctr" anchorCtr="0">
            <a:no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a:ea typeface="+mn-ea"/>
                <a:cs typeface="+mn-cs"/>
              </a:rPr>
              <a:t>Pilot begins</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a:ea typeface="+mn-ea"/>
                <a:cs typeface="+mn-cs"/>
              </a:rPr>
              <a:t>Throughout the process the EEC team will be working with pilot participants to collect data and gather feedback. </a:t>
            </a:r>
          </a:p>
        </p:txBody>
      </p:sp>
      <p:sp>
        <p:nvSpPr>
          <p:cNvPr id="23" name="Star: 5 Points 22">
            <a:extLst>
              <a:ext uri="{FF2B5EF4-FFF2-40B4-BE49-F238E27FC236}">
                <a16:creationId xmlns:a16="http://schemas.microsoft.com/office/drawing/2014/main" id="{D9B22BC0-A11D-BA50-0AE2-F6150B91A39F}"/>
              </a:ext>
            </a:extLst>
          </p:cNvPr>
          <p:cNvSpPr/>
          <p:nvPr/>
        </p:nvSpPr>
        <p:spPr>
          <a:xfrm>
            <a:off x="3387818" y="2656208"/>
            <a:ext cx="361948" cy="332994"/>
          </a:xfrm>
          <a:prstGeom prst="star5">
            <a:avLst>
              <a:gd name="adj" fmla="val 29447"/>
              <a:gd name="hf" fmla="val 105146"/>
              <a:gd name="vf" fmla="val 110557"/>
            </a:avLst>
          </a:prstGeom>
          <a:ln>
            <a:solidFill>
              <a:schemeClr val="bg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25" name="Straight Connector 24">
            <a:extLst>
              <a:ext uri="{FF2B5EF4-FFF2-40B4-BE49-F238E27FC236}">
                <a16:creationId xmlns:a16="http://schemas.microsoft.com/office/drawing/2014/main" id="{FD4107A5-D333-9A5A-B9B4-E760764BFD3C}"/>
              </a:ext>
            </a:extLst>
          </p:cNvPr>
          <p:cNvCxnSpPr>
            <a:cxnSpLocks/>
          </p:cNvCxnSpPr>
          <p:nvPr/>
        </p:nvCxnSpPr>
        <p:spPr>
          <a:xfrm>
            <a:off x="10259361" y="2860321"/>
            <a:ext cx="0" cy="549274"/>
          </a:xfrm>
          <a:prstGeom prst="line">
            <a:avLst/>
          </a:prstGeom>
          <a:ln>
            <a:solidFill>
              <a:schemeClr val="accent1"/>
            </a:solidFill>
            <a:prstDash val="sysDot"/>
          </a:ln>
        </p:spPr>
        <p:style>
          <a:lnRef idx="2">
            <a:schemeClr val="accent1"/>
          </a:lnRef>
          <a:fillRef idx="0">
            <a:schemeClr val="accent1"/>
          </a:fillRef>
          <a:effectRef idx="1">
            <a:schemeClr val="accent1"/>
          </a:effectRef>
          <a:fontRef idx="minor">
            <a:schemeClr val="tx1"/>
          </a:fontRef>
        </p:style>
      </p:cxnSp>
      <p:sp>
        <p:nvSpPr>
          <p:cNvPr id="26" name="Oval 25">
            <a:extLst>
              <a:ext uri="{FF2B5EF4-FFF2-40B4-BE49-F238E27FC236}">
                <a16:creationId xmlns:a16="http://schemas.microsoft.com/office/drawing/2014/main" id="{AE98CDDA-5A5A-DE2B-B8D1-7BCED50FE27B}"/>
              </a:ext>
            </a:extLst>
          </p:cNvPr>
          <p:cNvSpPr/>
          <p:nvPr/>
        </p:nvSpPr>
        <p:spPr>
          <a:xfrm>
            <a:off x="10135536" y="2701543"/>
            <a:ext cx="247650" cy="24232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211286366"/>
      </p:ext>
    </p:extLst>
  </p:cSld>
  <p:clrMapOvr>
    <a:masterClrMapping/>
  </p:clrMapOvr>
</p:sld>
</file>

<file path=ppt/theme/theme1.xml><?xml version="1.0" encoding="utf-8"?>
<a:theme xmlns:a="http://schemas.openxmlformats.org/drawingml/2006/main" name="Office Theme">
  <a:themeElements>
    <a:clrScheme name="EEC">
      <a:dk1>
        <a:sysClr val="windowText" lastClr="000000"/>
      </a:dk1>
      <a:lt1>
        <a:sysClr val="window" lastClr="FFFFFF"/>
      </a:lt1>
      <a:dk2>
        <a:srgbClr val="0E2841"/>
      </a:dk2>
      <a:lt2>
        <a:srgbClr val="E8E8E8"/>
      </a:lt2>
      <a:accent1>
        <a:srgbClr val="27377C"/>
      </a:accent1>
      <a:accent2>
        <a:srgbClr val="B5121B"/>
      </a:accent2>
      <a:accent3>
        <a:srgbClr val="65A647"/>
      </a:accent3>
      <a:accent4>
        <a:srgbClr val="E4A637"/>
      </a:accent4>
      <a:accent5>
        <a:srgbClr val="5C71CC"/>
      </a:accent5>
      <a:accent6>
        <a:srgbClr val="4B7C35"/>
      </a:accent6>
      <a:hlink>
        <a:srgbClr val="467886"/>
      </a:hlink>
      <a:folHlink>
        <a:srgbClr val="A6C9EB"/>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bodyPr vert="horz" lIns="0" tIns="45720" rIns="91440" bIns="45720" rtlCol="0">
        <a:normAutofit fontScale="92500" lnSpcReduction="20000"/>
      </a:bodyPr>
      <a:lstStyle>
        <a:defPPr algn="l">
          <a:defRPr dirty="0" smtClean="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0dadd96-bb02-43ff-b721-c5b7f234f31a">
      <Terms xmlns="http://schemas.microsoft.com/office/infopath/2007/PartnerControls"/>
    </lcf76f155ced4ddcb4097134ff3c332f>
    <TaxCatchAll xmlns="baeaa786-ebd5-4f52-8cee-8fa081d737a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05D5CA54D086040AD9588318807D12A" ma:contentTypeVersion="17" ma:contentTypeDescription="Create a new document." ma:contentTypeScope="" ma:versionID="ba8bab5871d9739d6bccbf74c08188ba">
  <xsd:schema xmlns:xsd="http://www.w3.org/2001/XMLSchema" xmlns:xs="http://www.w3.org/2001/XMLSchema" xmlns:p="http://schemas.microsoft.com/office/2006/metadata/properties" xmlns:ns2="f0dadd96-bb02-43ff-b721-c5b7f234f31a" xmlns:ns3="baeaa786-ebd5-4f52-8cee-8fa081d737a1" targetNamespace="http://schemas.microsoft.com/office/2006/metadata/properties" ma:root="true" ma:fieldsID="c653cc88eb2702338df69ef1c8a762ee" ns2:_="" ns3:_="">
    <xsd:import namespace="f0dadd96-bb02-43ff-b721-c5b7f234f31a"/>
    <xsd:import namespace="baeaa786-ebd5-4f52-8cee-8fa081d737a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dadd96-bb02-43ff-b721-c5b7f234f3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aeaa786-ebd5-4f52-8cee-8fa081d737a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ec8390a-f1c3-40b7-b7b1-bd6814995954}" ma:internalName="TaxCatchAll" ma:showField="CatchAllData" ma:web="baeaa786-ebd5-4f52-8cee-8fa081d737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6649BA-0745-4B04-A3A4-B4264E875063}">
  <ds:schemaRefs>
    <ds:schemaRef ds:uri="http://schemas.microsoft.com/sharepoint/v3/contenttype/forms"/>
  </ds:schemaRefs>
</ds:datastoreItem>
</file>

<file path=customXml/itemProps2.xml><?xml version="1.0" encoding="utf-8"?>
<ds:datastoreItem xmlns:ds="http://schemas.openxmlformats.org/officeDocument/2006/customXml" ds:itemID="{5A6EF895-8E0D-41BA-80BC-B4F76F75705E}">
  <ds:schemaRefs>
    <ds:schemaRef ds:uri="http://purl.org/dc/terms/"/>
    <ds:schemaRef ds:uri="http://www.w3.org/XML/1998/namespace"/>
    <ds:schemaRef ds:uri="http://schemas.openxmlformats.org/package/2006/metadata/core-properties"/>
    <ds:schemaRef ds:uri="http://purl.org/dc/dcmitype/"/>
    <ds:schemaRef ds:uri="http://purl.org/dc/elements/1.1/"/>
    <ds:schemaRef ds:uri="http://schemas.microsoft.com/office/2006/documentManagement/types"/>
    <ds:schemaRef ds:uri="http://schemas.microsoft.com/office/infopath/2007/PartnerControls"/>
    <ds:schemaRef ds:uri="baeaa786-ebd5-4f52-8cee-8fa081d737a1"/>
    <ds:schemaRef ds:uri="f0dadd96-bb02-43ff-b721-c5b7f234f31a"/>
    <ds:schemaRef ds:uri="http://schemas.microsoft.com/office/2006/metadata/properties"/>
  </ds:schemaRefs>
</ds:datastoreItem>
</file>

<file path=customXml/itemProps3.xml><?xml version="1.0" encoding="utf-8"?>
<ds:datastoreItem xmlns:ds="http://schemas.openxmlformats.org/officeDocument/2006/customXml" ds:itemID="{5A75CC3D-424A-4D26-8F3D-93EF9A2A7CE4}">
  <ds:schemaRefs>
    <ds:schemaRef ds:uri="baeaa786-ebd5-4f52-8cee-8fa081d737a1"/>
    <ds:schemaRef ds:uri="f0dadd96-bb02-43ff-b721-c5b7f234f31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1</TotalTime>
  <Words>865</Words>
  <Application>Microsoft Office PowerPoint</Application>
  <PresentationFormat>Widescreen</PresentationFormat>
  <Paragraphs>136</Paragraphs>
  <Slides>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Aptos</vt:lpstr>
      <vt:lpstr>Arial</vt:lpstr>
      <vt:lpstr>Calibri</vt:lpstr>
      <vt:lpstr>Montserrat</vt:lpstr>
      <vt:lpstr>Montserrat SemiBold</vt:lpstr>
      <vt:lpstr>Office Theme</vt:lpstr>
      <vt:lpstr>PowerPoint Presentation</vt:lpstr>
      <vt:lpstr>Legislative History</vt:lpstr>
      <vt:lpstr>Family Child Care Capacity Pilot Program</vt:lpstr>
      <vt:lpstr>Feedback for Pilot Design</vt:lpstr>
      <vt:lpstr>Pilot Eligibility </vt:lpstr>
      <vt:lpstr>Pilot Participation Requirements </vt:lpstr>
      <vt:lpstr>Pilot Selection Criteria </vt:lpstr>
      <vt:lpstr>Learning from the Pilot</vt:lpstr>
      <vt:lpstr>Timeline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 Kim (EEC)</dc:creator>
  <cp:lastModifiedBy>Soiles, Eugenia (EEC)</cp:lastModifiedBy>
  <cp:revision>6</cp:revision>
  <cp:lastPrinted>2026-05-11T17:06:35Z</cp:lastPrinted>
  <dcterms:created xsi:type="dcterms:W3CDTF">2025-02-07T20:54:22Z</dcterms:created>
  <dcterms:modified xsi:type="dcterms:W3CDTF">2026-05-20T17:22:17Z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0x010100405D5CA54D086040AD9588318807D12A</vt:lpwstr>
  </property>
  <property fmtid="{D5CDD505-2E9C-101B-9397-08002B2CF9AE}" pid="3" name="MediaServiceImageTags">
    <vt:lpwstr/>
  </property>
</Properties>
</file>