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6"/>
  </p:notesMasterIdLst>
  <p:sldIdLst>
    <p:sldId id="256" r:id="rId4"/>
    <p:sldId id="351" r:id="rId5"/>
    <p:sldId id="257" r:id="rId6"/>
    <p:sldId id="352" r:id="rId7"/>
    <p:sldId id="259" r:id="rId8"/>
    <p:sldId id="350" r:id="rId9"/>
    <p:sldId id="358" r:id="rId10"/>
    <p:sldId id="362" r:id="rId11"/>
    <p:sldId id="366" r:id="rId12"/>
    <p:sldId id="365" r:id="rId13"/>
    <p:sldId id="364" r:id="rId14"/>
    <p:sldId id="353" r:id="rId15"/>
    <p:sldId id="356" r:id="rId16"/>
    <p:sldId id="354" r:id="rId17"/>
    <p:sldId id="355" r:id="rId18"/>
    <p:sldId id="361" r:id="rId19"/>
    <p:sldId id="359" r:id="rId20"/>
    <p:sldId id="340" r:id="rId21"/>
    <p:sldId id="327" r:id="rId22"/>
    <p:sldId id="342" r:id="rId23"/>
    <p:sldId id="343" r:id="rId24"/>
    <p:sldId id="344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F42381-08BE-42EF-9CF4-B6985D05843C}" v="1" dt="2026-02-10T21:28:58.8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75" autoAdjust="0"/>
    <p:restoredTop sz="92177" autoAdjust="0"/>
  </p:normalViewPr>
  <p:slideViewPr>
    <p:cSldViewPr snapToGrid="0">
      <p:cViewPr varScale="1">
        <p:scale>
          <a:sx n="66" d="100"/>
          <a:sy n="66" d="100"/>
        </p:scale>
        <p:origin x="96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nett, Yukiko (EOTSS)" userId="1a375f8e-71eb-464a-9d86-65c78107010f" providerId="ADAL" clId="{D7A972D2-A29A-4420-BEF5-445AADFA06AE}"/>
    <pc:docChg chg="custSel addSld delSld modSld sldOrd">
      <pc:chgData name="Gannett, Yukiko (EOTSS)" userId="1a375f8e-71eb-464a-9d86-65c78107010f" providerId="ADAL" clId="{D7A972D2-A29A-4420-BEF5-445AADFA06AE}" dt="2026-02-10T21:28:40.170" v="33" actId="2696"/>
      <pc:docMkLst>
        <pc:docMk/>
      </pc:docMkLst>
      <pc:sldChg chg="ord">
        <pc:chgData name="Gannett, Yukiko (EOTSS)" userId="1a375f8e-71eb-464a-9d86-65c78107010f" providerId="ADAL" clId="{D7A972D2-A29A-4420-BEF5-445AADFA06AE}" dt="2026-02-09T21:13:15.006" v="2"/>
        <pc:sldMkLst>
          <pc:docMk/>
          <pc:sldMk cId="4274120308" sldId="256"/>
        </pc:sldMkLst>
      </pc:sldChg>
      <pc:sldChg chg="modSp add del mod">
        <pc:chgData name="Gannett, Yukiko (EOTSS)" userId="1a375f8e-71eb-464a-9d86-65c78107010f" providerId="ADAL" clId="{D7A972D2-A29A-4420-BEF5-445AADFA06AE}" dt="2026-02-10T21:28:40.170" v="33" actId="2696"/>
        <pc:sldMkLst>
          <pc:docMk/>
          <pc:sldMk cId="842989447" sldId="367"/>
        </pc:sldMkLst>
        <pc:spChg chg="mod">
          <ac:chgData name="Gannett, Yukiko (EOTSS)" userId="1a375f8e-71eb-464a-9d86-65c78107010f" providerId="ADAL" clId="{D7A972D2-A29A-4420-BEF5-445AADFA06AE}" dt="2026-02-09T21:15:39.935" v="32" actId="113"/>
          <ac:spMkLst>
            <pc:docMk/>
            <pc:sldMk cId="842989447" sldId="367"/>
            <ac:spMk id="3" creationId="{464E4529-0AE8-C2AE-04B8-8237695B9B8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2/10/2026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209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2/10/2026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2/10/2026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2/10/2026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36916"/>
            <a:ext cx="9144000" cy="3796096"/>
          </a:xfrm>
        </p:spPr>
        <p:txBody>
          <a:bodyPr>
            <a:normAutofit fontScale="90000"/>
          </a:bodyPr>
          <a:lstStyle/>
          <a:p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DAEGB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Assistive Technology and Accommodations Working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63518"/>
            <a:ext cx="9144000" cy="684884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February 10, 2026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314A07-60F6-4507-AB1A-B05499AF0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D8960-E160-0F41-5391-93B2E41D8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 Group 2 – Procedures/Policy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81424-B7C2-D5F0-6A27-ABAEACF3C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45" y="1825625"/>
            <a:ext cx="11226188" cy="4351338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What support processes are in place for alternative access?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What is the duration an accommodation is in effect for?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What is the appeals process for a rejected accommodation?</a:t>
            </a:r>
          </a:p>
          <a:p>
            <a:endParaRPr lang="en-US" dirty="0"/>
          </a:p>
          <a:p>
            <a:pPr marL="609600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328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51510-E1CD-8446-C8C5-69B862FEA5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4F0BD-8D3D-5FE4-744C-8264ADECC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 Group 3 – Quality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229D9-2E54-A475-D83B-E960967B4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45" y="1825625"/>
            <a:ext cx="11226188" cy="4351338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How does an employee request an accommodation? Do you think the process is well known? How is it promoted?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Do the assistive technology solutions provided meet the needs of the individuals?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How many requests on average are received annually and what is the average turn around time to provide the accommodation?</a:t>
            </a:r>
          </a:p>
          <a:p>
            <a:endParaRPr lang="en-US" dirty="0"/>
          </a:p>
          <a:p>
            <a:pPr marL="609600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319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F8CD43-6DF9-8FEA-943E-73BC14C1A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9A98539-2148-460F-8C35-5347AA2BC9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Next Steps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CA6285EA-E356-23F6-AA4C-38B2FDA078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312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F43AD-0968-BEB2-19F1-E9D842B4A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E4B53-87EE-40A1-90FE-CE1D99F4F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Working Group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406EC-26D3-9755-6FDF-1027C2A91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/>
              <a:t>Review the prioritized questions for ADA Coordinators submitted by SIAO’s and Working Group.</a:t>
            </a:r>
          </a:p>
          <a:p>
            <a:pPr marL="514350" indent="-514350">
              <a:buAutoNum type="arabicPeriod"/>
            </a:pPr>
            <a:r>
              <a:rPr lang="en-US" dirty="0"/>
              <a:t>Surface any new questions or conversation topics</a:t>
            </a:r>
          </a:p>
          <a:p>
            <a:pPr marL="514350" indent="-514350">
              <a:buAutoNum type="arabicPeriod"/>
            </a:pPr>
            <a:r>
              <a:rPr lang="en-US" dirty="0"/>
              <a:t>Working Group Co-Leads will share the final list of topics to guide conversations with the group by February 18.</a:t>
            </a:r>
          </a:p>
          <a:p>
            <a:pPr marL="514350" indent="-514350">
              <a:buAutoNum type="arabicPeriod"/>
            </a:pPr>
            <a:r>
              <a:rPr lang="en-US" dirty="0"/>
              <a:t>Co Leads will schedule listening sessions with the ADA coordinators using these topics.</a:t>
            </a:r>
          </a:p>
          <a:p>
            <a:pPr marL="514350" indent="-514350">
              <a:buAutoNum type="arabicPeriod"/>
            </a:pPr>
            <a:r>
              <a:rPr lang="en-US" dirty="0"/>
              <a:t>Results will be shared with the Working Group at our March meeting.</a:t>
            </a:r>
          </a:p>
          <a:p>
            <a:pPr marL="514350" indent="-514350">
              <a:buAutoNum type="arabicPeriod"/>
            </a:pPr>
            <a:r>
              <a:rPr lang="en-US" dirty="0"/>
              <a:t>Decision point at the March meeting will be to expand the listening sessions to internal teams – ERG’s, Agency support teams, Desktop Services, </a:t>
            </a:r>
            <a:r>
              <a:rPr lang="en-US" dirty="0" err="1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4953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872658-6CFA-0759-8E8F-B4D63F13B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ABCBCA-E891-AE17-520D-FAC4947113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Remarks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7B70A73-C605-6B45-150C-60F23A88EC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7836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EFA34A-4665-822B-90F0-25DB4DFCA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FA3FEC2-5968-C6CE-75F5-4D1B7EC2EC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2928B14-141E-1033-ADEE-F8C5D2F402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222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F569F0-8978-C5D2-102A-1B5C448A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A63D9-240B-91DC-5F32-433D22618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2346F-936D-88FC-E223-1AB42EC6A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/>
              <a:t>K</a:t>
            </a: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/>
              <a:t>S</a:t>
            </a: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dirty="0"/>
              <a:t>You may also send a comment in the chat (include your name) and the comment will be read out loud on your behalf.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52490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22570F-3B4C-03BF-A868-595903B35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9581D0D-2AC9-225E-D7FA-DCE67A7B31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You!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E17D8E8-81C5-7193-A53E-C9F1935997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3876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FFCD35-5B41-0B7D-9F72-09A726D8D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A72A288-B656-3EC7-DDC6-E136447638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Appendix: Working Group Objective And Goals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DDC41E1-DE71-5844-B28F-FF32069A17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7671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CAAB8-B132-3A81-DBAE-46A824800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Objective Working Group: Assistive Technology and Accommodations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CE3B7-3719-182B-AB68-E73D8C9E8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primary objective for this group is to provide recommendations to enhance our accommodations process and supports for employees and end users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Group members:</a:t>
            </a:r>
          </a:p>
          <a:p>
            <a:pPr marL="0" indent="0">
              <a:buNone/>
            </a:pPr>
            <a:r>
              <a:rPr lang="en-US" dirty="0"/>
              <a:t>Co-leads Brian Chase and Allan </a:t>
            </a:r>
            <a:r>
              <a:rPr lang="en-US" dirty="0" err="1"/>
              <a:t>Motenko</a:t>
            </a:r>
            <a:r>
              <a:rPr lang="en-US" dirty="0"/>
              <a:t>/Rob Dias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81535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05589D-6BC4-1ADC-5941-8DE20AF34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230B938-A332-3362-E291-482013D2A4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Meeting Agenda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44096762-BEBB-E0A5-DC09-57FBADC586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778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B2A4F-5465-67D5-89F1-E6F150A27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73B7D-4AA0-72F1-4491-8BB5CFCCB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Group Goals – Goal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A0652-8021-5BED-C5C2-3D8A91344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Goal #1 -</a:t>
            </a:r>
            <a:r>
              <a:rPr lang="en-US" dirty="0"/>
              <a:t> Review the accommodations process across the enterprise for internal employees specific to their day-to-day access and support for work activities, equipment and technology needs.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Outcome - </a:t>
            </a:r>
            <a:r>
              <a:rPr lang="en-US" dirty="0"/>
              <a:t>Capture and define an ideal process,  reflecting where we are now, identifying what may be missing, and recommending changes and improvements.</a:t>
            </a:r>
          </a:p>
        </p:txBody>
      </p:sp>
    </p:spTree>
    <p:extLst>
      <p:ext uri="{BB962C8B-B14F-4D97-AF65-F5344CB8AC3E}">
        <p14:creationId xmlns:p14="http://schemas.microsoft.com/office/powerpoint/2010/main" val="42832748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B6C59-2F1B-DADE-40FA-B752C0ABF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358DF-3F3A-706F-1324-C887CE86F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Group Goals – Goal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B682E-7AFA-DAB1-08A7-19FB3291C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Goal #2 - </a:t>
            </a:r>
            <a:r>
              <a:rPr lang="en-US" dirty="0"/>
              <a:t>Review mitigation strategies, proposed alternative access plans and compensating controls for existing applications, relative to Title II compliance to support the compliance needs of the DAEGB and ADA Coordinators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Outcome -  </a:t>
            </a:r>
            <a:r>
              <a:rPr lang="en-US" dirty="0"/>
              <a:t>Refine our customer support models and approaches, identifying any gaps and recommending changes to improve employee and end-user support, to ensure a seamless experience for all.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289517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FD3F11-A017-FD60-1D05-584DDBAC7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9896D-529F-0AF4-1C40-0A60AB70E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Group Goals – Goal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9AD44-9752-1007-FA17-C63EAB43F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Goal #3 -  </a:t>
            </a:r>
            <a:r>
              <a:rPr lang="en-US" dirty="0"/>
              <a:t>Review</a:t>
            </a:r>
            <a:r>
              <a:rPr lang="en-US" b="1" dirty="0"/>
              <a:t> </a:t>
            </a:r>
            <a:r>
              <a:rPr lang="en-US" dirty="0"/>
              <a:t>accommodation options and choices, identifying enterprise-wide solutions and alignment to user requested tools and supports.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Outcome -  </a:t>
            </a:r>
            <a:r>
              <a:rPr lang="en-US" dirty="0"/>
              <a:t>Refine our selection models to ensure we effectively adopt new tools that are nascent in the industry or are AI based as advanced by our end users seeking accommodations.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85705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“Homework”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Next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Remarks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Note: Working Group goals and objectives are included in an appendix at the end of this presentation for reference.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E2A8CD-7CF5-3E99-CE17-5A83B14CA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2A7C2A3-1D2B-E061-79C2-39B7328E1D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Roll Call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16E8C464-BB92-AC98-D493-B8BD71D233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142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45" y="1825625"/>
            <a:ext cx="11226188" cy="4351338"/>
          </a:xfrm>
        </p:spPr>
        <p:txBody>
          <a:bodyPr>
            <a:normAutofit fontScale="92500"/>
          </a:bodyPr>
          <a:lstStyle/>
          <a:p>
            <a:pPr marL="609600" indent="-457200"/>
            <a:r>
              <a:rPr lang="en-US" b="1" dirty="0"/>
              <a:t>Jason Snyder,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/>
            <a:r>
              <a:rPr lang="en-US" b="1" dirty="0"/>
              <a:t>Ashley Bloom, </a:t>
            </a:r>
            <a:r>
              <a:rPr lang="en-US" dirty="0"/>
              <a:t>CIAO, Executive Office of Technology Services and Security</a:t>
            </a:r>
          </a:p>
          <a:p>
            <a:pPr marL="609600" indent="-457200"/>
            <a:r>
              <a:rPr lang="en-US" b="1" dirty="0"/>
              <a:t>Brian Chase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Secretariat IT Accessibility Officer, Executive Office of Health and Human Services</a:t>
            </a:r>
          </a:p>
          <a:p>
            <a:pPr marL="609600" indent="-457200"/>
            <a:r>
              <a:rPr lang="en-US" b="1" dirty="0"/>
              <a:t>Allan </a:t>
            </a:r>
            <a:r>
              <a:rPr lang="en-US" b="1" dirty="0" err="1"/>
              <a:t>Motenko</a:t>
            </a:r>
            <a:r>
              <a:rPr lang="en-US" b="1" dirty="0"/>
              <a:t>,  </a:t>
            </a:r>
            <a:r>
              <a:rPr lang="en-US" dirty="0"/>
              <a:t>Executive Director, Massachusetts Office on Disability</a:t>
            </a:r>
          </a:p>
          <a:p>
            <a:pPr marL="609600" indent="-457200"/>
            <a:r>
              <a:rPr lang="en-US" b="1" dirty="0"/>
              <a:t>David Bedard,  </a:t>
            </a:r>
            <a:r>
              <a:rPr lang="en-US" dirty="0"/>
              <a:t>Secretariat CIO, Department of Transportation</a:t>
            </a:r>
          </a:p>
          <a:p>
            <a:pPr marL="609600" indent="-457200"/>
            <a:r>
              <a:rPr lang="en-US" b="1" dirty="0"/>
              <a:t>John Oliviera, </a:t>
            </a:r>
            <a:r>
              <a:rPr lang="en-US" dirty="0"/>
              <a:t>Commissioner, Massachusetts Commission for the Blind.</a:t>
            </a:r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19C8C5-E5F1-1B86-37B2-A31B71F2F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A6762A0-1E50-17A7-8D63-2F61BBD6D5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Homework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28154CD-761E-DF1F-E18F-03726364AB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978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8E018-51A7-7A15-986D-9EF2528E1B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2F6C4-1653-061C-E723-CC32061F4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Homework 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3F0CD-13E4-BDA6-29C9-568CEA9C4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45" y="1825625"/>
            <a:ext cx="11226188" cy="4351338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Identify the ADA coordinators and contact points at your Secretariat</a:t>
            </a:r>
          </a:p>
          <a:p>
            <a:endParaRPr lang="en-US" dirty="0"/>
          </a:p>
          <a:p>
            <a:r>
              <a:rPr lang="en-US" dirty="0"/>
              <a:t>Provide questions to guide the engagement with these resources in advance</a:t>
            </a:r>
          </a:p>
          <a:p>
            <a:endParaRPr lang="en-US" dirty="0"/>
          </a:p>
          <a:p>
            <a:r>
              <a:rPr lang="en-US" dirty="0"/>
              <a:t>Co-leads will review the submitted questions before the meeting and organize them for discussion</a:t>
            </a:r>
          </a:p>
          <a:p>
            <a:endParaRPr lang="en-US" dirty="0"/>
          </a:p>
          <a:p>
            <a:pPr marL="609600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414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D0A6D-0AD7-8899-6B1D-63FFC5E3F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FA332-31B1-9081-5B42-EFC111E73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 Group 1 – Operational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63794-874F-5057-C6B8-A95C66638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45" y="1825625"/>
            <a:ext cx="11226188" cy="4351338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What other departments do you work with to provide accommodations? Do you feel that you and/or the employee are provided the support needed?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How and when do does TSS typically get involved with accommodations?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Who is responsible for installing or purchasing the accommodation once it’s been approved?</a:t>
            </a:r>
          </a:p>
          <a:p>
            <a:endParaRPr lang="en-US" dirty="0"/>
          </a:p>
          <a:p>
            <a:pPr marL="609600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356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5F9FC-2E0C-AFBE-43E2-3C803FE53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817EE-A62B-98A7-B46A-7DD5A6F00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 Group 2 – Procedures/Policy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31A66-78B3-AC0A-6325-399677523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45" y="1825625"/>
            <a:ext cx="11226188" cy="4351338"/>
          </a:xfrm>
        </p:spPr>
        <p:txBody>
          <a:bodyPr>
            <a:normAutofit/>
          </a:bodyPr>
          <a:lstStyle/>
          <a:p>
            <a:r>
              <a:rPr lang="en-US" dirty="0"/>
              <a:t>Can the employee make an ADA request without their supervisor’s approval?  Can an employee make more than one ADA request?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Does the ADA coordinator have a timeline that they must provide a response by to the employee? Does the timeline include IT Accountability for delivery?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How are accommodations for assistive technology provided to employees across the enterprise?</a:t>
            </a:r>
          </a:p>
          <a:p>
            <a:endParaRPr lang="en-US" dirty="0"/>
          </a:p>
          <a:p>
            <a:pPr marL="609600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810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8750</TotalTime>
  <Words>849</Words>
  <Application>Microsoft Office PowerPoint</Application>
  <PresentationFormat>Widescreen</PresentationFormat>
  <Paragraphs>92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 DAEGB Assistive Technology and Accommodations Working Group</vt:lpstr>
      <vt:lpstr>Meeting Agenda</vt:lpstr>
      <vt:lpstr>Meeting Agenda</vt:lpstr>
      <vt:lpstr>Roll Call</vt:lpstr>
      <vt:lpstr>Working Group Member Roll Call</vt:lpstr>
      <vt:lpstr>Working Group Homework</vt:lpstr>
      <vt:lpstr>Working Group Homework Recap</vt:lpstr>
      <vt:lpstr>Question Group 1 – Operational </vt:lpstr>
      <vt:lpstr>Question Group 2 – Procedures/Policy</vt:lpstr>
      <vt:lpstr>Question Group 2 – Procedures/Policy (cont.)</vt:lpstr>
      <vt:lpstr>Question Group 3 – Quality Measures</vt:lpstr>
      <vt:lpstr>Working Group Next Steps</vt:lpstr>
      <vt:lpstr>Working Group Next Steps</vt:lpstr>
      <vt:lpstr>Working Group Remarks</vt:lpstr>
      <vt:lpstr>Public Remarks</vt:lpstr>
      <vt:lpstr>Guidelines for Public Remarks</vt:lpstr>
      <vt:lpstr>Thank You!</vt:lpstr>
      <vt:lpstr>Appendix: Working Group Objective And Goals</vt:lpstr>
      <vt:lpstr>Objective Working Group: Assistive Technology and Accommodations</vt:lpstr>
      <vt:lpstr>Group Goals – Goal #1</vt:lpstr>
      <vt:lpstr>Group Goals – Goal #2</vt:lpstr>
      <vt:lpstr>Group Goals – Goal #3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39</cp:revision>
  <dcterms:created xsi:type="dcterms:W3CDTF">2024-03-08T14:56:14Z</dcterms:created>
  <dcterms:modified xsi:type="dcterms:W3CDTF">2026-02-10T21:29:01Z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