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61" r:id="rId5"/>
    <p:sldId id="268" r:id="rId6"/>
    <p:sldId id="419" r:id="rId7"/>
    <p:sldId id="383" r:id="rId8"/>
    <p:sldId id="423" r:id="rId9"/>
    <p:sldId id="425" r:id="rId10"/>
    <p:sldId id="424" r:id="rId11"/>
    <p:sldId id="422" r:id="rId12"/>
    <p:sldId id="3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7D950AF-96C1-4901-BA55-1DFEDAF0FF62}">
          <p14:sldIdLst>
            <p14:sldId id="261"/>
            <p14:sldId id="268"/>
            <p14:sldId id="419"/>
            <p14:sldId id="383"/>
            <p14:sldId id="423"/>
            <p14:sldId id="425"/>
            <p14:sldId id="424"/>
            <p14:sldId id="422"/>
            <p14:sldId id="39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Rebekah (DPH)" initials="TR(" lastIdx="12" clrIdx="0">
    <p:extLst>
      <p:ext uri="{19B8F6BF-5375-455C-9EA6-DF929625EA0E}">
        <p15:presenceInfo xmlns:p15="http://schemas.microsoft.com/office/powerpoint/2012/main" userId="S::Rebekah.Thomas@mass.gov::171a1914-29cf-404e-97fe-684c9beebc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6DBB"/>
    <a:srgbClr val="203864"/>
    <a:srgbClr val="4A566C"/>
    <a:srgbClr val="4376BB"/>
    <a:srgbClr val="EBEEF4"/>
    <a:srgbClr val="2F528F"/>
    <a:srgbClr val="FFFFFF"/>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8E5943-BAC0-46DB-A53A-27D9F5766FE0}" v="2" dt="2024-01-19T00:48:32.0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103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75BE96-7FA7-4BD3-B073-A7F8E4178FB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C052C8B-D060-4E93-88C8-4358E7564497}">
      <dgm:prSet/>
      <dgm:spPr/>
      <dgm:t>
        <a:bodyPr/>
        <a:lstStyle/>
        <a:p>
          <a:pPr>
            <a:buFont typeface="+mj-lt"/>
            <a:buAutoNum type="arabicPeriod"/>
          </a:pPr>
          <a:r>
            <a:rPr lang="en-US" b="0" i="0" dirty="0"/>
            <a:t>Welcome and Introductions</a:t>
          </a:r>
        </a:p>
      </dgm:t>
    </dgm:pt>
    <dgm:pt modelId="{2A8B7F6F-CC71-4D60-8327-D13F837910C6}" type="parTrans" cxnId="{6C92528A-3F23-4680-ABCE-CE155574CB47}">
      <dgm:prSet/>
      <dgm:spPr/>
      <dgm:t>
        <a:bodyPr/>
        <a:lstStyle/>
        <a:p>
          <a:endParaRPr lang="en-US"/>
        </a:p>
      </dgm:t>
    </dgm:pt>
    <dgm:pt modelId="{432A377E-2463-4F87-8EDD-34C9B5F6FA87}" type="sibTrans" cxnId="{6C92528A-3F23-4680-ABCE-CE155574CB47}">
      <dgm:prSet/>
      <dgm:spPr/>
      <dgm:t>
        <a:bodyPr/>
        <a:lstStyle/>
        <a:p>
          <a:endParaRPr lang="en-US"/>
        </a:p>
      </dgm:t>
    </dgm:pt>
    <dgm:pt modelId="{B8772394-4BFF-45EC-887E-32192D379100}">
      <dgm:prSet/>
      <dgm:spPr/>
      <dgm:t>
        <a:bodyPr/>
        <a:lstStyle/>
        <a:p>
          <a:pPr>
            <a:buFont typeface="Arial" panose="020B0604020202020204" pitchFamily="34" charset="0"/>
            <a:buChar char="•"/>
          </a:pPr>
          <a:r>
            <a:rPr lang="en-US" b="0" i="0"/>
            <a:t>Updates from the Chair </a:t>
          </a:r>
        </a:p>
      </dgm:t>
    </dgm:pt>
    <dgm:pt modelId="{D364957C-4D25-4D67-8ABC-578ADE4B0F00}" type="parTrans" cxnId="{D72D2135-8428-49C5-81AA-B0EDB08F9CA9}">
      <dgm:prSet/>
      <dgm:spPr/>
      <dgm:t>
        <a:bodyPr/>
        <a:lstStyle/>
        <a:p>
          <a:endParaRPr lang="en-US"/>
        </a:p>
      </dgm:t>
    </dgm:pt>
    <dgm:pt modelId="{7C36A1D3-FDE9-4208-9744-E9E4AA3D0DCE}" type="sibTrans" cxnId="{D72D2135-8428-49C5-81AA-B0EDB08F9CA9}">
      <dgm:prSet/>
      <dgm:spPr/>
      <dgm:t>
        <a:bodyPr/>
        <a:lstStyle/>
        <a:p>
          <a:endParaRPr lang="en-US"/>
        </a:p>
      </dgm:t>
    </dgm:pt>
    <dgm:pt modelId="{2C157142-4553-4AF1-9233-17F7BFA132FC}">
      <dgm:prSet/>
      <dgm:spPr/>
      <dgm:t>
        <a:bodyPr/>
        <a:lstStyle/>
        <a:p>
          <a:pPr>
            <a:buFont typeface="Arial" panose="020B0604020202020204" pitchFamily="34" charset="0"/>
            <a:buChar char="•"/>
          </a:pPr>
          <a:r>
            <a:rPr lang="en-US" b="0" i="0"/>
            <a:t>Review and Acceptance of Meeting Minutes</a:t>
          </a:r>
        </a:p>
      </dgm:t>
    </dgm:pt>
    <dgm:pt modelId="{A0038A52-78EF-458B-96B8-C08DB09882C4}" type="parTrans" cxnId="{07E72E99-2E99-449E-87EB-B2D2399462EE}">
      <dgm:prSet/>
      <dgm:spPr/>
      <dgm:t>
        <a:bodyPr/>
        <a:lstStyle/>
        <a:p>
          <a:endParaRPr lang="en-US"/>
        </a:p>
      </dgm:t>
    </dgm:pt>
    <dgm:pt modelId="{B7662984-32D9-44F9-B1E1-D40528EF771B}" type="sibTrans" cxnId="{07E72E99-2E99-449E-87EB-B2D2399462EE}">
      <dgm:prSet/>
      <dgm:spPr/>
      <dgm:t>
        <a:bodyPr/>
        <a:lstStyle/>
        <a:p>
          <a:endParaRPr lang="en-US"/>
        </a:p>
      </dgm:t>
    </dgm:pt>
    <dgm:pt modelId="{877BD2E2-1DD6-4FEB-96DE-BD89304E34DC}">
      <dgm:prSet/>
      <dgm:spPr/>
      <dgm:t>
        <a:bodyPr/>
        <a:lstStyle/>
        <a:p>
          <a:pPr>
            <a:buFont typeface="+mj-lt"/>
            <a:buAutoNum type="arabicPeriod" startAt="5"/>
          </a:pPr>
          <a:r>
            <a:rPr lang="en-US" b="0" i="0"/>
            <a:t>Closing Remarks</a:t>
          </a:r>
        </a:p>
      </dgm:t>
    </dgm:pt>
    <dgm:pt modelId="{0FBE659F-FC4A-4082-A072-E5B8A2800349}" type="parTrans" cxnId="{78BB307B-CB6A-4E8C-B487-75839D9D49D5}">
      <dgm:prSet/>
      <dgm:spPr/>
      <dgm:t>
        <a:bodyPr/>
        <a:lstStyle/>
        <a:p>
          <a:endParaRPr lang="en-US"/>
        </a:p>
      </dgm:t>
    </dgm:pt>
    <dgm:pt modelId="{05732CAE-7793-4873-9596-D3C08FA247A3}" type="sibTrans" cxnId="{78BB307B-CB6A-4E8C-B487-75839D9D49D5}">
      <dgm:prSet/>
      <dgm:spPr/>
      <dgm:t>
        <a:bodyPr/>
        <a:lstStyle/>
        <a:p>
          <a:endParaRPr lang="en-US"/>
        </a:p>
      </dgm:t>
    </dgm:pt>
    <dgm:pt modelId="{15F4D855-E041-4859-A715-23577FCD1E3D}">
      <dgm:prSet/>
      <dgm:spPr/>
      <dgm:t>
        <a:bodyPr/>
        <a:lstStyle/>
        <a:p>
          <a:pPr rtl="0">
            <a:buFont typeface="Arial" panose="020B0604020202020204" pitchFamily="34" charset="0"/>
            <a:buNone/>
          </a:pPr>
          <a:r>
            <a:rPr lang="en-US" b="0" i="0" dirty="0"/>
            <a:t>Approving the 2022 Phase 4 Report</a:t>
          </a:r>
        </a:p>
      </dgm:t>
    </dgm:pt>
    <dgm:pt modelId="{78D60777-6284-4515-BC97-61E3BF2D8881}" type="parTrans" cxnId="{F48F6415-EBFC-498E-AD87-36381A56BC08}">
      <dgm:prSet/>
      <dgm:spPr/>
      <dgm:t>
        <a:bodyPr/>
        <a:lstStyle/>
        <a:p>
          <a:endParaRPr lang="en-US"/>
        </a:p>
      </dgm:t>
    </dgm:pt>
    <dgm:pt modelId="{FA1EE033-9255-4885-A8BD-07E54493C178}" type="sibTrans" cxnId="{F48F6415-EBFC-498E-AD87-36381A56BC08}">
      <dgm:prSet/>
      <dgm:spPr/>
      <dgm:t>
        <a:bodyPr/>
        <a:lstStyle/>
        <a:p>
          <a:endParaRPr lang="en-US"/>
        </a:p>
      </dgm:t>
    </dgm:pt>
    <dgm:pt modelId="{42960E03-2144-4649-8833-7C206346931C}">
      <dgm:prSet phldr="0"/>
      <dgm:spPr/>
      <dgm:t>
        <a:bodyPr/>
        <a:lstStyle/>
        <a:p>
          <a:pPr rtl="0">
            <a:buFont typeface="Arial" panose="020B0604020202020204" pitchFamily="34" charset="0"/>
            <a:buChar char="•"/>
          </a:pPr>
          <a:r>
            <a:rPr lang="en-US" b="1" i="0" dirty="0">
              <a:latin typeface="Calibri Light" panose="020F0302020204030204"/>
            </a:rPr>
            <a:t>Future of the Massachusetts Commission on Falls Prevention</a:t>
          </a:r>
          <a:endParaRPr lang="en-US" b="1" i="0" dirty="0"/>
        </a:p>
      </dgm:t>
    </dgm:pt>
    <dgm:pt modelId="{3E00A73C-32EF-4C7A-9BBF-701C5E515EFE}" type="parTrans" cxnId="{B06A0988-2E60-4C44-B4C6-1D9C9FE05D7C}">
      <dgm:prSet/>
      <dgm:spPr/>
      <dgm:t>
        <a:bodyPr/>
        <a:lstStyle/>
        <a:p>
          <a:endParaRPr lang="en-US"/>
        </a:p>
      </dgm:t>
    </dgm:pt>
    <dgm:pt modelId="{785EDFBA-B912-4DA0-8D85-336B62E79F7D}" type="sibTrans" cxnId="{B06A0988-2E60-4C44-B4C6-1D9C9FE05D7C}">
      <dgm:prSet/>
      <dgm:spPr/>
      <dgm:t>
        <a:bodyPr/>
        <a:lstStyle/>
        <a:p>
          <a:endParaRPr lang="en-US"/>
        </a:p>
      </dgm:t>
    </dgm:pt>
    <dgm:pt modelId="{D8E6F973-E302-4793-93C2-51A044B50B8D}" type="pres">
      <dgm:prSet presAssocID="{1B75BE96-7FA7-4BD3-B073-A7F8E4178FB2}" presName="linear" presStyleCnt="0">
        <dgm:presLayoutVars>
          <dgm:animLvl val="lvl"/>
          <dgm:resizeHandles val="exact"/>
        </dgm:presLayoutVars>
      </dgm:prSet>
      <dgm:spPr/>
    </dgm:pt>
    <dgm:pt modelId="{D5A2BBB3-FA89-4E51-82DD-7DEED5022072}" type="pres">
      <dgm:prSet presAssocID="{8C052C8B-D060-4E93-88C8-4358E7564497}" presName="parentText" presStyleLbl="node1" presStyleIdx="0" presStyleCnt="4">
        <dgm:presLayoutVars>
          <dgm:chMax val="0"/>
          <dgm:bulletEnabled val="1"/>
        </dgm:presLayoutVars>
      </dgm:prSet>
      <dgm:spPr/>
    </dgm:pt>
    <dgm:pt modelId="{49775DDC-D138-4B59-B6E9-21C6CE039CBE}" type="pres">
      <dgm:prSet presAssocID="{8C052C8B-D060-4E93-88C8-4358E7564497}" presName="childText" presStyleLbl="revTx" presStyleIdx="0" presStyleCnt="1">
        <dgm:presLayoutVars>
          <dgm:bulletEnabled val="1"/>
        </dgm:presLayoutVars>
      </dgm:prSet>
      <dgm:spPr/>
    </dgm:pt>
    <dgm:pt modelId="{B747654B-52B5-4AC1-9390-77745118100D}" type="pres">
      <dgm:prSet presAssocID="{15F4D855-E041-4859-A715-23577FCD1E3D}" presName="parentText" presStyleLbl="node1" presStyleIdx="1" presStyleCnt="4">
        <dgm:presLayoutVars>
          <dgm:chMax val="0"/>
          <dgm:bulletEnabled val="1"/>
        </dgm:presLayoutVars>
      </dgm:prSet>
      <dgm:spPr/>
    </dgm:pt>
    <dgm:pt modelId="{77888D14-5EA8-485D-A7F7-A83BB64D3313}" type="pres">
      <dgm:prSet presAssocID="{FA1EE033-9255-4885-A8BD-07E54493C178}" presName="spacer" presStyleCnt="0"/>
      <dgm:spPr/>
    </dgm:pt>
    <dgm:pt modelId="{780DB956-C04E-4A06-9C2A-A251BE79FCD6}" type="pres">
      <dgm:prSet presAssocID="{42960E03-2144-4649-8833-7C206346931C}" presName="parentText" presStyleLbl="node1" presStyleIdx="2" presStyleCnt="4">
        <dgm:presLayoutVars>
          <dgm:chMax val="0"/>
          <dgm:bulletEnabled val="1"/>
        </dgm:presLayoutVars>
      </dgm:prSet>
      <dgm:spPr/>
    </dgm:pt>
    <dgm:pt modelId="{9734F4E7-54F2-4C8E-8C8C-D80498EE1DA8}" type="pres">
      <dgm:prSet presAssocID="{785EDFBA-B912-4DA0-8D85-336B62E79F7D}" presName="spacer" presStyleCnt="0"/>
      <dgm:spPr/>
    </dgm:pt>
    <dgm:pt modelId="{177B0C7A-BB5B-43D4-A4EA-7BC9057ABA5E}" type="pres">
      <dgm:prSet presAssocID="{877BD2E2-1DD6-4FEB-96DE-BD89304E34DC}" presName="parentText" presStyleLbl="node1" presStyleIdx="3" presStyleCnt="4">
        <dgm:presLayoutVars>
          <dgm:chMax val="0"/>
          <dgm:bulletEnabled val="1"/>
        </dgm:presLayoutVars>
      </dgm:prSet>
      <dgm:spPr/>
    </dgm:pt>
  </dgm:ptLst>
  <dgm:cxnLst>
    <dgm:cxn modelId="{83EA6F05-B2B1-475E-86CF-72324C24AD3D}" type="presOf" srcId="{1B75BE96-7FA7-4BD3-B073-A7F8E4178FB2}" destId="{D8E6F973-E302-4793-93C2-51A044B50B8D}" srcOrd="0" destOrd="0" presId="urn:microsoft.com/office/officeart/2005/8/layout/vList2"/>
    <dgm:cxn modelId="{F48F6415-EBFC-498E-AD87-36381A56BC08}" srcId="{1B75BE96-7FA7-4BD3-B073-A7F8E4178FB2}" destId="{15F4D855-E041-4859-A715-23577FCD1E3D}" srcOrd="1" destOrd="0" parTransId="{78D60777-6284-4515-BC97-61E3BF2D8881}" sibTransId="{FA1EE033-9255-4885-A8BD-07E54493C178}"/>
    <dgm:cxn modelId="{01B1DF18-F9AF-4B96-81A5-FF32011C1F93}" type="presOf" srcId="{8C052C8B-D060-4E93-88C8-4358E7564497}" destId="{D5A2BBB3-FA89-4E51-82DD-7DEED5022072}" srcOrd="0" destOrd="0" presId="urn:microsoft.com/office/officeart/2005/8/layout/vList2"/>
    <dgm:cxn modelId="{D72D2135-8428-49C5-81AA-B0EDB08F9CA9}" srcId="{8C052C8B-D060-4E93-88C8-4358E7564497}" destId="{B8772394-4BFF-45EC-887E-32192D379100}" srcOrd="0" destOrd="0" parTransId="{D364957C-4D25-4D67-8ABC-578ADE4B0F00}" sibTransId="{7C36A1D3-FDE9-4208-9744-E9E4AA3D0DCE}"/>
    <dgm:cxn modelId="{0414A336-1529-4AA4-9E21-9DFA9C3A2C3A}" type="presOf" srcId="{42960E03-2144-4649-8833-7C206346931C}" destId="{780DB956-C04E-4A06-9C2A-A251BE79FCD6}" srcOrd="0" destOrd="0" presId="urn:microsoft.com/office/officeart/2005/8/layout/vList2"/>
    <dgm:cxn modelId="{3393943E-ECA0-48E4-8D14-11BCD782B99E}" type="presOf" srcId="{2C157142-4553-4AF1-9233-17F7BFA132FC}" destId="{49775DDC-D138-4B59-B6E9-21C6CE039CBE}" srcOrd="0" destOrd="1" presId="urn:microsoft.com/office/officeart/2005/8/layout/vList2"/>
    <dgm:cxn modelId="{78BB307B-CB6A-4E8C-B487-75839D9D49D5}" srcId="{1B75BE96-7FA7-4BD3-B073-A7F8E4178FB2}" destId="{877BD2E2-1DD6-4FEB-96DE-BD89304E34DC}" srcOrd="3" destOrd="0" parTransId="{0FBE659F-FC4A-4082-A072-E5B8A2800349}" sibTransId="{05732CAE-7793-4873-9596-D3C08FA247A3}"/>
    <dgm:cxn modelId="{758F417C-B0ED-43B9-911E-9D049EF563E8}" type="presOf" srcId="{B8772394-4BFF-45EC-887E-32192D379100}" destId="{49775DDC-D138-4B59-B6E9-21C6CE039CBE}" srcOrd="0" destOrd="0" presId="urn:microsoft.com/office/officeart/2005/8/layout/vList2"/>
    <dgm:cxn modelId="{9FEB907C-684D-487A-80EC-E7C807B11CC4}" type="presOf" srcId="{877BD2E2-1DD6-4FEB-96DE-BD89304E34DC}" destId="{177B0C7A-BB5B-43D4-A4EA-7BC9057ABA5E}" srcOrd="0" destOrd="0" presId="urn:microsoft.com/office/officeart/2005/8/layout/vList2"/>
    <dgm:cxn modelId="{B06A0988-2E60-4C44-B4C6-1D9C9FE05D7C}" srcId="{1B75BE96-7FA7-4BD3-B073-A7F8E4178FB2}" destId="{42960E03-2144-4649-8833-7C206346931C}" srcOrd="2" destOrd="0" parTransId="{3E00A73C-32EF-4C7A-9BBF-701C5E515EFE}" sibTransId="{785EDFBA-B912-4DA0-8D85-336B62E79F7D}"/>
    <dgm:cxn modelId="{6C92528A-3F23-4680-ABCE-CE155574CB47}" srcId="{1B75BE96-7FA7-4BD3-B073-A7F8E4178FB2}" destId="{8C052C8B-D060-4E93-88C8-4358E7564497}" srcOrd="0" destOrd="0" parTransId="{2A8B7F6F-CC71-4D60-8327-D13F837910C6}" sibTransId="{432A377E-2463-4F87-8EDD-34C9B5F6FA87}"/>
    <dgm:cxn modelId="{07E72E99-2E99-449E-87EB-B2D2399462EE}" srcId="{8C052C8B-D060-4E93-88C8-4358E7564497}" destId="{2C157142-4553-4AF1-9233-17F7BFA132FC}" srcOrd="1" destOrd="0" parTransId="{A0038A52-78EF-458B-96B8-C08DB09882C4}" sibTransId="{B7662984-32D9-44F9-B1E1-D40528EF771B}"/>
    <dgm:cxn modelId="{8069FFEB-10D4-44A1-A160-E9431FD709D7}" type="presOf" srcId="{15F4D855-E041-4859-A715-23577FCD1E3D}" destId="{B747654B-52B5-4AC1-9390-77745118100D}" srcOrd="0" destOrd="0" presId="urn:microsoft.com/office/officeart/2005/8/layout/vList2"/>
    <dgm:cxn modelId="{7C11F0B4-0B40-46A3-BBD7-00509CA90953}" type="presParOf" srcId="{D8E6F973-E302-4793-93C2-51A044B50B8D}" destId="{D5A2BBB3-FA89-4E51-82DD-7DEED5022072}" srcOrd="0" destOrd="0" presId="urn:microsoft.com/office/officeart/2005/8/layout/vList2"/>
    <dgm:cxn modelId="{9E5C94AA-0576-47E4-AD22-F3E02987D1C6}" type="presParOf" srcId="{D8E6F973-E302-4793-93C2-51A044B50B8D}" destId="{49775DDC-D138-4B59-B6E9-21C6CE039CBE}" srcOrd="1" destOrd="0" presId="urn:microsoft.com/office/officeart/2005/8/layout/vList2"/>
    <dgm:cxn modelId="{DE4F07CF-7F41-47FE-90E2-195DD3F38A1C}" type="presParOf" srcId="{D8E6F973-E302-4793-93C2-51A044B50B8D}" destId="{B747654B-52B5-4AC1-9390-77745118100D}" srcOrd="2" destOrd="0" presId="urn:microsoft.com/office/officeart/2005/8/layout/vList2"/>
    <dgm:cxn modelId="{98DFA102-C7ED-4ADD-AA1C-78F4F061138F}" type="presParOf" srcId="{D8E6F973-E302-4793-93C2-51A044B50B8D}" destId="{77888D14-5EA8-485D-A7F7-A83BB64D3313}" srcOrd="3" destOrd="0" presId="urn:microsoft.com/office/officeart/2005/8/layout/vList2"/>
    <dgm:cxn modelId="{1E792670-C14C-4DA7-AEDA-696BC2261A87}" type="presParOf" srcId="{D8E6F973-E302-4793-93C2-51A044B50B8D}" destId="{780DB956-C04E-4A06-9C2A-A251BE79FCD6}" srcOrd="4" destOrd="0" presId="urn:microsoft.com/office/officeart/2005/8/layout/vList2"/>
    <dgm:cxn modelId="{60172133-544D-4C83-93CC-B950002E3C93}" type="presParOf" srcId="{D8E6F973-E302-4793-93C2-51A044B50B8D}" destId="{9734F4E7-54F2-4C8E-8C8C-D80498EE1DA8}" srcOrd="5" destOrd="0" presId="urn:microsoft.com/office/officeart/2005/8/layout/vList2"/>
    <dgm:cxn modelId="{35594431-F8AD-4420-9BBA-EDBE65C1D07F}" type="presParOf" srcId="{D8E6F973-E302-4793-93C2-51A044B50B8D}" destId="{177B0C7A-BB5B-43D4-A4EA-7BC9057ABA5E}"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A2BBB3-FA89-4E51-82DD-7DEED5022072}">
      <dsp:nvSpPr>
        <dsp:cNvPr id="0" name=""/>
        <dsp:cNvSpPr/>
      </dsp:nvSpPr>
      <dsp:spPr>
        <a:xfrm>
          <a:off x="0" y="30412"/>
          <a:ext cx="8122928" cy="107257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Font typeface="+mj-lt"/>
            <a:buNone/>
          </a:pPr>
          <a:r>
            <a:rPr lang="en-US" sz="2700" b="0" i="0" kern="1200" dirty="0"/>
            <a:t>Welcome and Introductions</a:t>
          </a:r>
        </a:p>
      </dsp:txBody>
      <dsp:txXfrm>
        <a:off x="52359" y="82771"/>
        <a:ext cx="8018210" cy="967861"/>
      </dsp:txXfrm>
    </dsp:sp>
    <dsp:sp modelId="{49775DDC-D138-4B59-B6E9-21C6CE039CBE}">
      <dsp:nvSpPr>
        <dsp:cNvPr id="0" name=""/>
        <dsp:cNvSpPr/>
      </dsp:nvSpPr>
      <dsp:spPr>
        <a:xfrm>
          <a:off x="0" y="1102991"/>
          <a:ext cx="81229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903" tIns="34290" rIns="192024" bIns="34290" numCol="1" spcCol="1270" anchor="t" anchorCtr="0">
          <a:noAutofit/>
        </a:bodyPr>
        <a:lstStyle/>
        <a:p>
          <a:pPr marL="228600" lvl="1" indent="-228600" algn="l" defTabSz="933450">
            <a:lnSpc>
              <a:spcPct val="90000"/>
            </a:lnSpc>
            <a:spcBef>
              <a:spcPct val="0"/>
            </a:spcBef>
            <a:spcAft>
              <a:spcPct val="20000"/>
            </a:spcAft>
            <a:buFont typeface="Arial" panose="020B0604020202020204" pitchFamily="34" charset="0"/>
            <a:buChar char="•"/>
          </a:pPr>
          <a:r>
            <a:rPr lang="en-US" sz="2100" b="0" i="0" kern="1200"/>
            <a:t>Updates from the Chair </a:t>
          </a:r>
        </a:p>
        <a:p>
          <a:pPr marL="228600" lvl="1" indent="-228600" algn="l" defTabSz="933450">
            <a:lnSpc>
              <a:spcPct val="90000"/>
            </a:lnSpc>
            <a:spcBef>
              <a:spcPct val="0"/>
            </a:spcBef>
            <a:spcAft>
              <a:spcPct val="20000"/>
            </a:spcAft>
            <a:buFont typeface="Arial" panose="020B0604020202020204" pitchFamily="34" charset="0"/>
            <a:buChar char="•"/>
          </a:pPr>
          <a:r>
            <a:rPr lang="en-US" sz="2100" b="0" i="0" kern="1200"/>
            <a:t>Review and Acceptance of Meeting Minutes</a:t>
          </a:r>
        </a:p>
      </dsp:txBody>
      <dsp:txXfrm>
        <a:off x="0" y="1102991"/>
        <a:ext cx="8122928" cy="726570"/>
      </dsp:txXfrm>
    </dsp:sp>
    <dsp:sp modelId="{B747654B-52B5-4AC1-9390-77745118100D}">
      <dsp:nvSpPr>
        <dsp:cNvPr id="0" name=""/>
        <dsp:cNvSpPr/>
      </dsp:nvSpPr>
      <dsp:spPr>
        <a:xfrm>
          <a:off x="0" y="1829561"/>
          <a:ext cx="8122928" cy="107257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Font typeface="Arial" panose="020B0604020202020204" pitchFamily="34" charset="0"/>
            <a:buNone/>
          </a:pPr>
          <a:r>
            <a:rPr lang="en-US" sz="2700" b="0" i="0" kern="1200" dirty="0"/>
            <a:t>Approving the 2022 Phase 4 Report</a:t>
          </a:r>
        </a:p>
      </dsp:txBody>
      <dsp:txXfrm>
        <a:off x="52359" y="1881920"/>
        <a:ext cx="8018210" cy="967861"/>
      </dsp:txXfrm>
    </dsp:sp>
    <dsp:sp modelId="{780DB956-C04E-4A06-9C2A-A251BE79FCD6}">
      <dsp:nvSpPr>
        <dsp:cNvPr id="0" name=""/>
        <dsp:cNvSpPr/>
      </dsp:nvSpPr>
      <dsp:spPr>
        <a:xfrm>
          <a:off x="0" y="2979901"/>
          <a:ext cx="8122928" cy="107257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Font typeface="Arial" panose="020B0604020202020204" pitchFamily="34" charset="0"/>
            <a:buNone/>
          </a:pPr>
          <a:r>
            <a:rPr lang="en-US" sz="2700" b="1" i="0" kern="1200" dirty="0">
              <a:latin typeface="Calibri Light" panose="020F0302020204030204"/>
            </a:rPr>
            <a:t>Future of the Massachusetts Commission on Falls Prevention</a:t>
          </a:r>
          <a:endParaRPr lang="en-US" sz="2700" b="1" i="0" kern="1200" dirty="0"/>
        </a:p>
      </dsp:txBody>
      <dsp:txXfrm>
        <a:off x="52359" y="3032260"/>
        <a:ext cx="8018210" cy="967861"/>
      </dsp:txXfrm>
    </dsp:sp>
    <dsp:sp modelId="{177B0C7A-BB5B-43D4-A4EA-7BC9057ABA5E}">
      <dsp:nvSpPr>
        <dsp:cNvPr id="0" name=""/>
        <dsp:cNvSpPr/>
      </dsp:nvSpPr>
      <dsp:spPr>
        <a:xfrm>
          <a:off x="0" y="4130240"/>
          <a:ext cx="8122928" cy="107257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Font typeface="+mj-lt"/>
            <a:buNone/>
          </a:pPr>
          <a:r>
            <a:rPr lang="en-US" sz="2700" b="0" i="0" kern="1200"/>
            <a:t>Closing Remarks</a:t>
          </a:r>
        </a:p>
      </dsp:txBody>
      <dsp:txXfrm>
        <a:off x="52359" y="4182599"/>
        <a:ext cx="8018210" cy="96786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C4BF5-E566-BD4E-BF84-8EF979555B2D}" type="datetimeFigureOut">
              <a:rPr lang="en-US" smtClean="0"/>
              <a:t>6/11/2024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3533526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4</a:t>
            </a:fld>
            <a:endParaRPr lang="en-US"/>
          </a:p>
        </p:txBody>
      </p:sp>
    </p:spTree>
    <p:extLst>
      <p:ext uri="{BB962C8B-B14F-4D97-AF65-F5344CB8AC3E}">
        <p14:creationId xmlns:p14="http://schemas.microsoft.com/office/powerpoint/2010/main" val="1161504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5</a:t>
            </a:fld>
            <a:endParaRPr lang="en-US"/>
          </a:p>
        </p:txBody>
      </p:sp>
    </p:spTree>
    <p:extLst>
      <p:ext uri="{BB962C8B-B14F-4D97-AF65-F5344CB8AC3E}">
        <p14:creationId xmlns:p14="http://schemas.microsoft.com/office/powerpoint/2010/main" val="4051612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6</a:t>
            </a:fld>
            <a:endParaRPr lang="en-US"/>
          </a:p>
        </p:txBody>
      </p:sp>
    </p:spTree>
    <p:extLst>
      <p:ext uri="{BB962C8B-B14F-4D97-AF65-F5344CB8AC3E}">
        <p14:creationId xmlns:p14="http://schemas.microsoft.com/office/powerpoint/2010/main" val="2361672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7</a:t>
            </a:fld>
            <a:endParaRPr lang="en-US"/>
          </a:p>
        </p:txBody>
      </p:sp>
    </p:spTree>
    <p:extLst>
      <p:ext uri="{BB962C8B-B14F-4D97-AF65-F5344CB8AC3E}">
        <p14:creationId xmlns:p14="http://schemas.microsoft.com/office/powerpoint/2010/main" val="610886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8</a:t>
            </a:fld>
            <a:endParaRPr lang="en-US"/>
          </a:p>
        </p:txBody>
      </p:sp>
    </p:spTree>
    <p:extLst>
      <p:ext uri="{BB962C8B-B14F-4D97-AF65-F5344CB8AC3E}">
        <p14:creationId xmlns:p14="http://schemas.microsoft.com/office/powerpoint/2010/main" val="30745818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150th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476420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4904" y="82095"/>
            <a:ext cx="807505" cy="813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847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B">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322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tyle C">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166365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Arial" charset="0"/>
                <a:cs typeface="Arial" charset="0"/>
              </a:rPr>
              <a:t>Connect with DPH</a:t>
            </a: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a:t>@</a:t>
            </a:r>
            <a:r>
              <a:rPr lang="en-US" sz="3600" err="1"/>
              <a:t>MassDPH</a:t>
            </a:r>
            <a:endParaRPr lang="en-US" sz="3600"/>
          </a:p>
          <a:p>
            <a:pPr fontAlgn="base"/>
            <a:endParaRPr lang="en-US" sz="3600"/>
          </a:p>
          <a:p>
            <a:pPr fontAlgn="base"/>
            <a:r>
              <a:rPr lang="en-US" sz="3600"/>
              <a:t>Massachusetts Department of Public Health</a:t>
            </a:r>
          </a:p>
          <a:p>
            <a:pPr fontAlgn="base"/>
            <a:endParaRPr lang="en-US" sz="3600"/>
          </a:p>
          <a:p>
            <a:pPr fontAlgn="base"/>
            <a:r>
              <a:rPr lang="en-US" sz="3600"/>
              <a:t>DPH blog</a:t>
            </a:r>
          </a:p>
          <a:p>
            <a:pPr fontAlgn="base"/>
            <a:r>
              <a:rPr lang="en-US" sz="2800"/>
              <a:t>https://blog.mass.gov/publichealth</a:t>
            </a:r>
          </a:p>
          <a:p>
            <a:pPr fontAlgn="base"/>
            <a:endParaRPr lang="en-US" sz="3600"/>
          </a:p>
          <a:p>
            <a:pPr fontAlgn="base"/>
            <a:r>
              <a:rPr lang="en-US" sz="360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10.png"/><Relationship Id="rId5" Type="http://schemas.microsoft.com/office/2007/relationships/hdphoto" Target="../media/hdphoto1.wdp"/><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7A376792-C664-DE4F-A230-AAFB9B729252}"/>
              </a:ext>
            </a:extLst>
          </p:cNvPr>
          <p:cNvSpPr txBox="1">
            <a:spLocks/>
          </p:cNvSpPr>
          <p:nvPr/>
        </p:nvSpPr>
        <p:spPr>
          <a:xfrm>
            <a:off x="1787844" y="2661249"/>
            <a:ext cx="8613473" cy="1524006"/>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algn="ctr">
              <a:defRPr/>
            </a:pPr>
            <a:r>
              <a:rPr lang="en-US" cap="none">
                <a:solidFill>
                  <a:schemeClr val="bg1"/>
                </a:solidFill>
                <a:latin typeface="Calibri"/>
                <a:cs typeface="Arial"/>
              </a:rPr>
              <a:t>Massachusetts Commission on </a:t>
            </a:r>
            <a:endParaRPr lang="en-US" cap="none">
              <a:solidFill>
                <a:schemeClr val="bg1"/>
              </a:solidFill>
              <a:latin typeface="Calibri"/>
            </a:endParaRPr>
          </a:p>
          <a:p>
            <a:pPr algn="ctr">
              <a:defRPr/>
            </a:pPr>
            <a:r>
              <a:rPr lang="en-US" cap="none">
                <a:solidFill>
                  <a:schemeClr val="bg1"/>
                </a:solidFill>
                <a:latin typeface="Calibri"/>
                <a:cs typeface="Arial"/>
              </a:rPr>
              <a:t>Falls Prevention</a:t>
            </a:r>
            <a:endParaRPr lang="en-US">
              <a:solidFill>
                <a:schemeClr val="bg1"/>
              </a:solidFill>
              <a:latin typeface="Calibri"/>
            </a:endParaRPr>
          </a:p>
        </p:txBody>
      </p:sp>
      <p:sp>
        <p:nvSpPr>
          <p:cNvPr id="6" name="Subtitle 3">
            <a:extLst>
              <a:ext uri="{FF2B5EF4-FFF2-40B4-BE49-F238E27FC236}">
                <a16:creationId xmlns:a16="http://schemas.microsoft.com/office/drawing/2014/main" id="{BE3A9B0E-31C7-AD4F-82DF-EFDAFBDB6C9D}"/>
              </a:ext>
            </a:extLst>
          </p:cNvPr>
          <p:cNvSpPr txBox="1">
            <a:spLocks/>
          </p:cNvSpPr>
          <p:nvPr/>
        </p:nvSpPr>
        <p:spPr>
          <a:xfrm>
            <a:off x="522633" y="5050364"/>
            <a:ext cx="6696618" cy="961504"/>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defRPr/>
            </a:pPr>
            <a:r>
              <a:rPr lang="en-US" dirty="0">
                <a:latin typeface="Calibri"/>
                <a:cs typeface="Arial"/>
              </a:rPr>
              <a:t>Tuesday, February 14, 2023</a:t>
            </a:r>
          </a:p>
          <a:p>
            <a:pPr>
              <a:defRPr/>
            </a:pPr>
            <a:r>
              <a:rPr lang="en-US" dirty="0">
                <a:latin typeface="Calibri"/>
                <a:cs typeface="Arial"/>
              </a:rPr>
              <a:t>10-11 a.m.</a:t>
            </a:r>
          </a:p>
        </p:txBody>
      </p:sp>
    </p:spTree>
    <p:extLst>
      <p:ext uri="{BB962C8B-B14F-4D97-AF65-F5344CB8AC3E}">
        <p14:creationId xmlns:p14="http://schemas.microsoft.com/office/powerpoint/2010/main" val="390975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40A6272-417E-FB42-8600-7CA17B89878A}"/>
              </a:ext>
            </a:extLst>
          </p:cNvPr>
          <p:cNvSpPr txBox="1"/>
          <p:nvPr/>
        </p:nvSpPr>
        <p:spPr>
          <a:xfrm>
            <a:off x="425213" y="183197"/>
            <a:ext cx="7086600" cy="677108"/>
          </a:xfrm>
          <a:prstGeom prst="rect">
            <a:avLst/>
          </a:prstGeom>
          <a:noFill/>
        </p:spPr>
        <p:txBody>
          <a:bodyPr wrap="square" rtlCol="0">
            <a:spAutoFit/>
          </a:bodyPr>
          <a:lstStyle/>
          <a:p>
            <a:pPr defTabSz="914332">
              <a:defRPr/>
            </a:pPr>
            <a:r>
              <a:rPr lang="en-US" sz="3800" b="1">
                <a:solidFill>
                  <a:schemeClr val="bg1"/>
                </a:solidFill>
                <a:cs typeface="Arial" charset="0"/>
              </a:rPr>
              <a:t>Technical Tips</a:t>
            </a:r>
            <a:endParaRPr lang="en-US">
              <a:solidFill>
                <a:schemeClr val="bg1"/>
              </a:solidFill>
            </a:endParaRPr>
          </a:p>
        </p:txBody>
      </p:sp>
      <p:sp>
        <p:nvSpPr>
          <p:cNvPr id="54"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a:xfrm>
            <a:off x="611135" y="6510528"/>
            <a:ext cx="3493276" cy="338328"/>
          </a:xfrm>
        </p:spPr>
        <p:txBody>
          <a:bodyPr/>
          <a:lstStyle/>
          <a:p>
            <a:r>
              <a:rPr lang="en-US" cap="none">
                <a:solidFill>
                  <a:srgbClr val="464646">
                    <a:lumMod val="40000"/>
                    <a:lumOff val="60000"/>
                  </a:srgbClr>
                </a:solidFill>
              </a:rPr>
              <a:t>Massachusetts Department of Public Health       mass.gov/</a:t>
            </a:r>
            <a:r>
              <a:rPr lang="en-US" cap="none" err="1">
                <a:solidFill>
                  <a:srgbClr val="464646">
                    <a:lumMod val="40000"/>
                    <a:lumOff val="60000"/>
                  </a:srgbClr>
                </a:solidFill>
              </a:rPr>
              <a:t>dph</a:t>
            </a:r>
            <a:endParaRPr lang="en-US" cap="none">
              <a:solidFill>
                <a:srgbClr val="464646">
                  <a:lumMod val="40000"/>
                  <a:lumOff val="60000"/>
                </a:srgbClr>
              </a:solidFill>
            </a:endParaRPr>
          </a:p>
        </p:txBody>
      </p:sp>
      <p:sp>
        <p:nvSpPr>
          <p:cNvPr id="55"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a:xfrm>
            <a:off x="9112691" y="6492880"/>
            <a:ext cx="2736415" cy="365125"/>
          </a:xfrm>
        </p:spPr>
        <p:txBody>
          <a:bodyPr/>
          <a:lstStyle/>
          <a:p>
            <a:fld id="{CA49D0EE-DE7F-324B-A84C-F36708423CDB}" type="slidenum">
              <a:rPr lang="en-US" smtClean="0">
                <a:solidFill>
                  <a:srgbClr val="464646">
                    <a:lumMod val="40000"/>
                    <a:lumOff val="60000"/>
                  </a:srgbClr>
                </a:solidFill>
              </a:rPr>
              <a:pPr/>
              <a:t>2</a:t>
            </a:fld>
            <a:endParaRPr lang="en-US">
              <a:solidFill>
                <a:srgbClr val="464646">
                  <a:lumMod val="40000"/>
                  <a:lumOff val="60000"/>
                </a:srgbClr>
              </a:solidFill>
            </a:endParaRPr>
          </a:p>
        </p:txBody>
      </p:sp>
      <p:grpSp>
        <p:nvGrpSpPr>
          <p:cNvPr id="59" name="Group 58">
            <a:extLst>
              <a:ext uri="{FF2B5EF4-FFF2-40B4-BE49-F238E27FC236}">
                <a16:creationId xmlns:a16="http://schemas.microsoft.com/office/drawing/2014/main" id="{CAF2E0D1-D3FC-4ACE-B0A1-C5D10E418A0B}"/>
              </a:ext>
            </a:extLst>
          </p:cNvPr>
          <p:cNvGrpSpPr/>
          <p:nvPr/>
        </p:nvGrpSpPr>
        <p:grpSpPr>
          <a:xfrm>
            <a:off x="92655" y="5336461"/>
            <a:ext cx="12033400" cy="1097789"/>
            <a:chOff x="91067" y="5592096"/>
            <a:chExt cx="12033400" cy="1097789"/>
          </a:xfrm>
        </p:grpSpPr>
        <p:grpSp>
          <p:nvGrpSpPr>
            <p:cNvPr id="60" name="Group 59">
              <a:extLst>
                <a:ext uri="{FF2B5EF4-FFF2-40B4-BE49-F238E27FC236}">
                  <a16:creationId xmlns:a16="http://schemas.microsoft.com/office/drawing/2014/main" id="{0371ABCD-569B-4E97-99D0-01F0A57ABDAD}"/>
                </a:ext>
              </a:extLst>
            </p:cNvPr>
            <p:cNvGrpSpPr/>
            <p:nvPr/>
          </p:nvGrpSpPr>
          <p:grpSpPr>
            <a:xfrm>
              <a:off x="8477897" y="5592350"/>
              <a:ext cx="3646570" cy="1097280"/>
              <a:chOff x="8560819" y="5227839"/>
              <a:chExt cx="3647520" cy="1111185"/>
            </a:xfrm>
          </p:grpSpPr>
          <p:sp>
            <p:nvSpPr>
              <p:cNvPr id="102" name="Rounded Rectangle 23">
                <a:extLst>
                  <a:ext uri="{FF2B5EF4-FFF2-40B4-BE49-F238E27FC236}">
                    <a16:creationId xmlns:a16="http://schemas.microsoft.com/office/drawing/2014/main" id="{75F80C71-F65D-42D8-BEEC-35216C7B57F2}"/>
                  </a:ext>
                </a:extLst>
              </p:cNvPr>
              <p:cNvSpPr/>
              <p:nvPr/>
            </p:nvSpPr>
            <p:spPr>
              <a:xfrm>
                <a:off x="8560819" y="5227839"/>
                <a:ext cx="3647520" cy="1111185"/>
              </a:xfrm>
              <a:prstGeom prst="round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063"/>
                <a:endParaRPr lang="en-US" sz="1799">
                  <a:solidFill>
                    <a:prstClr val="white"/>
                  </a:solidFill>
                  <a:latin typeface="Gill Sans MT" panose="020B0502020104020203"/>
                </a:endParaRPr>
              </a:p>
            </p:txBody>
          </p:sp>
          <p:sp>
            <p:nvSpPr>
              <p:cNvPr id="103" name="TextBox 102">
                <a:extLst>
                  <a:ext uri="{FF2B5EF4-FFF2-40B4-BE49-F238E27FC236}">
                    <a16:creationId xmlns:a16="http://schemas.microsoft.com/office/drawing/2014/main" id="{3C532D1F-A8F3-4822-AA2E-16836B56F8DC}"/>
                  </a:ext>
                </a:extLst>
              </p:cNvPr>
              <p:cNvSpPr txBox="1"/>
              <p:nvPr/>
            </p:nvSpPr>
            <p:spPr>
              <a:xfrm>
                <a:off x="9457415" y="5280270"/>
                <a:ext cx="2673635" cy="966198"/>
              </a:xfrm>
              <a:prstGeom prst="rect">
                <a:avLst/>
              </a:prstGeom>
              <a:noFill/>
            </p:spPr>
            <p:txBody>
              <a:bodyPr wrap="square" lIns="0" tIns="0" rIns="0" bIns="0" rtlCol="0" anchor="t">
                <a:spAutoFit/>
              </a:bodyPr>
              <a:lstStyle/>
              <a:p>
                <a:pPr defTabSz="457063"/>
                <a:r>
                  <a:rPr lang="en-US" sz="1600">
                    <a:solidFill>
                      <a:schemeClr val="bg1"/>
                    </a:solidFill>
                    <a:latin typeface="Gill Sans MT" panose="020B0502020104020203"/>
                  </a:rPr>
                  <a:t>For technical support, contact </a:t>
                </a:r>
              </a:p>
              <a:p>
                <a:pPr defTabSz="457063"/>
                <a:r>
                  <a:rPr lang="en-US" sz="1600">
                    <a:solidFill>
                      <a:schemeClr val="bg1"/>
                    </a:solidFill>
                    <a:latin typeface="Gill Sans MT" panose="020B0502020104020203"/>
                  </a:rPr>
                  <a:t>Alexandria </a:t>
                </a:r>
                <a:r>
                  <a:rPr lang="en-US" sz="1600" err="1">
                    <a:solidFill>
                      <a:schemeClr val="bg1"/>
                    </a:solidFill>
                    <a:latin typeface="Gill Sans MT" panose="020B0502020104020203"/>
                  </a:rPr>
                  <a:t>Papadimoulis</a:t>
                </a:r>
                <a:r>
                  <a:rPr lang="en-US" sz="1600">
                    <a:solidFill>
                      <a:schemeClr val="bg1"/>
                    </a:solidFill>
                    <a:latin typeface="Gill Sans MT" panose="020B0502020104020203"/>
                  </a:rPr>
                  <a:t> at</a:t>
                </a:r>
              </a:p>
              <a:p>
                <a:pPr defTabSz="457063"/>
                <a:r>
                  <a:rPr lang="en-US" sz="1400">
                    <a:solidFill>
                      <a:schemeClr val="bg1"/>
                    </a:solidFill>
                    <a:latin typeface="Gill Sans MT" panose="020B0502020104020203"/>
                  </a:rPr>
                  <a:t>Alexandria.Papadimoulis@mass.gov</a:t>
                </a:r>
              </a:p>
              <a:p>
                <a:pPr defTabSz="457063"/>
                <a:r>
                  <a:rPr lang="en-US" sz="1600">
                    <a:solidFill>
                      <a:schemeClr val="bg1"/>
                    </a:solidFill>
                    <a:latin typeface="Gill Sans MT" panose="020B0502020104020203"/>
                  </a:rPr>
                  <a:t>or 781-657-3644. </a:t>
                </a:r>
              </a:p>
            </p:txBody>
          </p:sp>
          <p:pic>
            <p:nvPicPr>
              <p:cNvPr id="104" name="Graphic 103" descr="Gears">
                <a:extLst>
                  <a:ext uri="{FF2B5EF4-FFF2-40B4-BE49-F238E27FC236}">
                    <a16:creationId xmlns:a16="http://schemas.microsoft.com/office/drawing/2014/main" id="{2E941443-27A6-4936-95A5-1A4D3B266F3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5784" t="8195" r="15038" b="8913"/>
              <a:stretch/>
            </p:blipFill>
            <p:spPr>
              <a:xfrm>
                <a:off x="8651325" y="5346469"/>
                <a:ext cx="686827" cy="766274"/>
              </a:xfrm>
              <a:prstGeom prst="rect">
                <a:avLst/>
              </a:prstGeom>
            </p:spPr>
          </p:pic>
        </p:grpSp>
        <p:grpSp>
          <p:nvGrpSpPr>
            <p:cNvPr id="61" name="Group 60">
              <a:extLst>
                <a:ext uri="{FF2B5EF4-FFF2-40B4-BE49-F238E27FC236}">
                  <a16:creationId xmlns:a16="http://schemas.microsoft.com/office/drawing/2014/main" id="{0F3C7240-CD81-4424-AA85-1BAE31AF952F}"/>
                </a:ext>
              </a:extLst>
            </p:cNvPr>
            <p:cNvGrpSpPr/>
            <p:nvPr/>
          </p:nvGrpSpPr>
          <p:grpSpPr>
            <a:xfrm>
              <a:off x="91067" y="5592096"/>
              <a:ext cx="2908508" cy="1097789"/>
              <a:chOff x="5029201" y="2218530"/>
              <a:chExt cx="2524256" cy="926496"/>
            </a:xfrm>
          </p:grpSpPr>
          <p:sp>
            <p:nvSpPr>
              <p:cNvPr id="99" name="Rounded Rectangle 178">
                <a:extLst>
                  <a:ext uri="{FF2B5EF4-FFF2-40B4-BE49-F238E27FC236}">
                    <a16:creationId xmlns:a16="http://schemas.microsoft.com/office/drawing/2014/main" id="{386E1C4C-782F-4CC6-9BF0-0B01B5C98725}"/>
                  </a:ext>
                </a:extLst>
              </p:cNvPr>
              <p:cNvSpPr/>
              <p:nvPr/>
            </p:nvSpPr>
            <p:spPr>
              <a:xfrm>
                <a:off x="5029201" y="2218530"/>
                <a:ext cx="2524256" cy="926496"/>
              </a:xfrm>
              <a:prstGeom prst="roundRect">
                <a:avLst/>
              </a:prstGeom>
              <a:solidFill>
                <a:srgbClr val="6C84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pic>
            <p:nvPicPr>
              <p:cNvPr id="100" name="Picture 14" descr="Related image">
                <a:extLst>
                  <a:ext uri="{FF2B5EF4-FFF2-40B4-BE49-F238E27FC236}">
                    <a16:creationId xmlns:a16="http://schemas.microsoft.com/office/drawing/2014/main" id="{A33FAA65-83FD-4897-9943-7E78F607060F}"/>
                  </a:ext>
                </a:extLst>
              </p:cNvPr>
              <p:cNvPicPr>
                <a:picLocks noChangeAspect="1" noChangeArrowheads="1"/>
              </p:cNvPicPr>
              <p:nvPr/>
            </p:nvPicPr>
            <p:blipFill rotWithShape="1">
              <a:blip r:embed="rId4" cstate="print">
                <a:duotone>
                  <a:prstClr val="black"/>
                  <a:schemeClr val="bg1">
                    <a:tint val="45000"/>
                    <a:satMod val="400000"/>
                  </a:schemeClr>
                </a:duotone>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rcRect l="5511" r="4900"/>
              <a:stretch/>
            </p:blipFill>
            <p:spPr bwMode="auto">
              <a:xfrm>
                <a:off x="5156927" y="2319306"/>
                <a:ext cx="635813" cy="709706"/>
              </a:xfrm>
              <a:prstGeom prst="rect">
                <a:avLst/>
              </a:prstGeom>
              <a:noFill/>
              <a:extLst>
                <a:ext uri="{909E8E84-426E-40DD-AFC4-6F175D3DCCD1}">
                  <a14:hiddenFill xmlns:a14="http://schemas.microsoft.com/office/drawing/2010/main">
                    <a:solidFill>
                      <a:srgbClr val="FFFFFF"/>
                    </a:solidFill>
                  </a14:hiddenFill>
                </a:ext>
              </a:extLst>
            </p:spPr>
          </p:pic>
          <p:sp>
            <p:nvSpPr>
              <p:cNvPr id="101" name="TextBox 100">
                <a:extLst>
                  <a:ext uri="{FF2B5EF4-FFF2-40B4-BE49-F238E27FC236}">
                    <a16:creationId xmlns:a16="http://schemas.microsoft.com/office/drawing/2014/main" id="{44430764-5DEB-4847-8E36-B2520EA822EC}"/>
                  </a:ext>
                </a:extLst>
              </p:cNvPr>
              <p:cNvSpPr txBox="1"/>
              <p:nvPr/>
            </p:nvSpPr>
            <p:spPr>
              <a:xfrm>
                <a:off x="5959754" y="2274226"/>
                <a:ext cx="1544026" cy="831209"/>
              </a:xfrm>
              <a:prstGeom prst="rect">
                <a:avLst/>
              </a:prstGeom>
              <a:noFill/>
            </p:spPr>
            <p:txBody>
              <a:bodyPr wrap="square" lIns="0" tIns="0" rIns="0" bIns="0" rtlCol="0">
                <a:spAutoFit/>
              </a:bodyPr>
              <a:lstStyle/>
              <a:p>
                <a:r>
                  <a:rPr lang="en-US" sz="1600">
                    <a:solidFill>
                      <a:schemeClr val="bg1"/>
                    </a:solidFill>
                  </a:rPr>
                  <a:t>Please </a:t>
                </a:r>
              </a:p>
              <a:p>
                <a:r>
                  <a:rPr lang="en-US" sz="1600" b="1">
                    <a:solidFill>
                      <a:schemeClr val="bg1"/>
                    </a:solidFill>
                  </a:rPr>
                  <a:t>mute your </a:t>
                </a:r>
              </a:p>
              <a:p>
                <a:r>
                  <a:rPr lang="en-US" sz="1600" b="1">
                    <a:solidFill>
                      <a:schemeClr val="bg1"/>
                    </a:solidFill>
                  </a:rPr>
                  <a:t>microphone </a:t>
                </a:r>
              </a:p>
              <a:p>
                <a:r>
                  <a:rPr lang="en-US" sz="1600">
                    <a:solidFill>
                      <a:schemeClr val="bg1"/>
                    </a:solidFill>
                  </a:rPr>
                  <a:t>when not speaking</a:t>
                </a:r>
                <a:r>
                  <a:rPr lang="en-US" sz="1600" b="1">
                    <a:solidFill>
                      <a:schemeClr val="bg1"/>
                    </a:solidFill>
                  </a:rPr>
                  <a:t>.</a:t>
                </a:r>
              </a:p>
            </p:txBody>
          </p:sp>
        </p:grpSp>
        <p:grpSp>
          <p:nvGrpSpPr>
            <p:cNvPr id="64" name="Group 63">
              <a:extLst>
                <a:ext uri="{FF2B5EF4-FFF2-40B4-BE49-F238E27FC236}">
                  <a16:creationId xmlns:a16="http://schemas.microsoft.com/office/drawing/2014/main" id="{7F00B094-A172-4F75-945D-EAFEADAED180}"/>
                </a:ext>
              </a:extLst>
            </p:cNvPr>
            <p:cNvGrpSpPr/>
            <p:nvPr/>
          </p:nvGrpSpPr>
          <p:grpSpPr>
            <a:xfrm>
              <a:off x="3076669" y="5592096"/>
              <a:ext cx="2783910" cy="1097789"/>
              <a:chOff x="7883943" y="2404944"/>
              <a:chExt cx="2784635" cy="1098075"/>
            </a:xfrm>
          </p:grpSpPr>
          <p:sp>
            <p:nvSpPr>
              <p:cNvPr id="94" name="Rounded Rectangle 182">
                <a:extLst>
                  <a:ext uri="{FF2B5EF4-FFF2-40B4-BE49-F238E27FC236}">
                    <a16:creationId xmlns:a16="http://schemas.microsoft.com/office/drawing/2014/main" id="{7CDACF75-D1CB-4E27-8303-7F92B11D2924}"/>
                  </a:ext>
                </a:extLst>
              </p:cNvPr>
              <p:cNvSpPr/>
              <p:nvPr/>
            </p:nvSpPr>
            <p:spPr>
              <a:xfrm>
                <a:off x="7883943" y="2404944"/>
                <a:ext cx="2784635" cy="1098075"/>
              </a:xfrm>
              <a:prstGeom prst="roundRect">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5" name="TextBox 94">
                <a:extLst>
                  <a:ext uri="{FF2B5EF4-FFF2-40B4-BE49-F238E27FC236}">
                    <a16:creationId xmlns:a16="http://schemas.microsoft.com/office/drawing/2014/main" id="{353D0763-5F2D-42EA-BE8A-519E5F25FA29}"/>
                  </a:ext>
                </a:extLst>
              </p:cNvPr>
              <p:cNvSpPr txBox="1"/>
              <p:nvPr/>
            </p:nvSpPr>
            <p:spPr>
              <a:xfrm>
                <a:off x="8962283" y="2444434"/>
                <a:ext cx="1682831" cy="985142"/>
              </a:xfrm>
              <a:prstGeom prst="rect">
                <a:avLst/>
              </a:prstGeom>
              <a:noFill/>
            </p:spPr>
            <p:txBody>
              <a:bodyPr wrap="square" lIns="0" tIns="0" rIns="0" bIns="0" rtlCol="0">
                <a:spAutoFit/>
              </a:bodyPr>
              <a:lstStyle/>
              <a:p>
                <a:r>
                  <a:rPr lang="en-US" sz="1600">
                    <a:solidFill>
                      <a:schemeClr val="bg1"/>
                    </a:solidFill>
                  </a:rPr>
                  <a:t>Please use the </a:t>
                </a:r>
              </a:p>
              <a:p>
                <a:r>
                  <a:rPr lang="en-US" sz="1600" b="1">
                    <a:solidFill>
                      <a:schemeClr val="bg1"/>
                    </a:solidFill>
                  </a:rPr>
                  <a:t>chat window </a:t>
                </a:r>
              </a:p>
              <a:p>
                <a:r>
                  <a:rPr lang="en-US" sz="1600">
                    <a:solidFill>
                      <a:schemeClr val="bg1"/>
                    </a:solidFill>
                  </a:rPr>
                  <a:t>for questions </a:t>
                </a:r>
              </a:p>
              <a:p>
                <a:r>
                  <a:rPr lang="en-US" sz="1600">
                    <a:solidFill>
                      <a:schemeClr val="bg1"/>
                    </a:solidFill>
                  </a:rPr>
                  <a:t>or comments.</a:t>
                </a:r>
              </a:p>
            </p:txBody>
          </p:sp>
          <p:grpSp>
            <p:nvGrpSpPr>
              <p:cNvPr id="96" name="Group 95">
                <a:extLst>
                  <a:ext uri="{FF2B5EF4-FFF2-40B4-BE49-F238E27FC236}">
                    <a16:creationId xmlns:a16="http://schemas.microsoft.com/office/drawing/2014/main" id="{B55B04E2-2FBF-4A6D-A4B4-A427088ADA51}"/>
                  </a:ext>
                </a:extLst>
              </p:cNvPr>
              <p:cNvGrpSpPr/>
              <p:nvPr/>
            </p:nvGrpSpPr>
            <p:grpSpPr>
              <a:xfrm>
                <a:off x="8042910" y="2553359"/>
                <a:ext cx="731520" cy="680820"/>
                <a:chOff x="8042910" y="2553359"/>
                <a:chExt cx="731520" cy="680820"/>
              </a:xfrm>
            </p:grpSpPr>
            <p:sp>
              <p:nvSpPr>
                <p:cNvPr id="97" name="Rounded Rectangular Callout 185">
                  <a:extLst>
                    <a:ext uri="{FF2B5EF4-FFF2-40B4-BE49-F238E27FC236}">
                      <a16:creationId xmlns:a16="http://schemas.microsoft.com/office/drawing/2014/main" id="{D122F667-BDB4-492B-A17C-334F7D88BF31}"/>
                    </a:ext>
                  </a:extLst>
                </p:cNvPr>
                <p:cNvSpPr/>
                <p:nvPr/>
              </p:nvSpPr>
              <p:spPr>
                <a:xfrm>
                  <a:off x="8042910" y="2553359"/>
                  <a:ext cx="731520" cy="680820"/>
                </a:xfrm>
                <a:prstGeom prst="wedgeRoundRectCallout">
                  <a:avLst>
                    <a:gd name="adj1" fmla="val -33225"/>
                    <a:gd name="adj2" fmla="val 75406"/>
                    <a:gd name="adj3" fmla="val 16667"/>
                  </a:avLst>
                </a:prstGeom>
                <a:solidFill>
                  <a:schemeClr val="accent6">
                    <a:lumMod val="60000"/>
                    <a:lumOff val="4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sz="2399"/>
                </a:p>
              </p:txBody>
            </p:sp>
            <p:sp>
              <p:nvSpPr>
                <p:cNvPr id="98" name="Action Button: Help 22">
                  <a:hlinkClick r:id="" action="ppaction://noaction" highlightClick="1"/>
                  <a:extLst>
                    <a:ext uri="{FF2B5EF4-FFF2-40B4-BE49-F238E27FC236}">
                      <a16:creationId xmlns:a16="http://schemas.microsoft.com/office/drawing/2014/main" id="{526D3171-DE47-4B7A-B340-4408EB34A594}"/>
                    </a:ext>
                  </a:extLst>
                </p:cNvPr>
                <p:cNvSpPr/>
                <p:nvPr/>
              </p:nvSpPr>
              <p:spPr>
                <a:xfrm>
                  <a:off x="8241996" y="2638494"/>
                  <a:ext cx="322808" cy="520245"/>
                </a:xfrm>
                <a:custGeom>
                  <a:avLst/>
                  <a:gdLst>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7620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7620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0 w 636468"/>
                    <a:gd name="connsiteY3" fmla="*/ 666295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55575 w 636468"/>
                    <a:gd name="connsiteY3" fmla="*/ 6440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666295 h 666295"/>
                    <a:gd name="connsiteX2" fmla="*/ 0 w 636468"/>
                    <a:gd name="connsiteY2" fmla="*/ 666295 h 666295"/>
                    <a:gd name="connsiteX3" fmla="*/ 0 w 636468"/>
                    <a:gd name="connsiteY3" fmla="*/ 0 h 666295"/>
                    <a:gd name="connsiteX4" fmla="*/ 181848 w 636468"/>
                    <a:gd name="connsiteY4" fmla="*/ 230858 h 666295"/>
                    <a:gd name="connsiteX5" fmla="*/ 318234 w 636468"/>
                    <a:gd name="connsiteY5" fmla="*/ 94472 h 666295"/>
                    <a:gd name="connsiteX6" fmla="*/ 454620 w 636468"/>
                    <a:gd name="connsiteY6" fmla="*/ 230858 h 666295"/>
                    <a:gd name="connsiteX7" fmla="*/ 386427 w 636468"/>
                    <a:gd name="connsiteY7" fmla="*/ 333148 h 666295"/>
                    <a:gd name="connsiteX8" fmla="*/ 352330 w 636468"/>
                    <a:gd name="connsiteY8" fmla="*/ 384293 h 666295"/>
                    <a:gd name="connsiteX9" fmla="*/ 352331 w 636468"/>
                    <a:gd name="connsiteY9" fmla="*/ 452485 h 666295"/>
                    <a:gd name="connsiteX10" fmla="*/ 284138 w 636468"/>
                    <a:gd name="connsiteY10" fmla="*/ 452485 h 666295"/>
                    <a:gd name="connsiteX11" fmla="*/ 284138 w 636468"/>
                    <a:gd name="connsiteY11" fmla="*/ 384292 h 666295"/>
                    <a:gd name="connsiteX12" fmla="*/ 352331 w 636468"/>
                    <a:gd name="connsiteY12" fmla="*/ 282002 h 666295"/>
                    <a:gd name="connsiteX13" fmla="*/ 386428 w 636468"/>
                    <a:gd name="connsiteY13" fmla="*/ 230857 h 666295"/>
                    <a:gd name="connsiteX14" fmla="*/ 318235 w 636468"/>
                    <a:gd name="connsiteY14" fmla="*/ 162664 h 666295"/>
                    <a:gd name="connsiteX15" fmla="*/ 250042 w 636468"/>
                    <a:gd name="connsiteY15" fmla="*/ 230857 h 666295"/>
                    <a:gd name="connsiteX16" fmla="*/ 181848 w 636468"/>
                    <a:gd name="connsiteY16" fmla="*/ 230858 h 666295"/>
                    <a:gd name="connsiteX17" fmla="*/ 318234 w 636468"/>
                    <a:gd name="connsiteY17" fmla="*/ 469534 h 666295"/>
                    <a:gd name="connsiteX18" fmla="*/ 369379 w 636468"/>
                    <a:gd name="connsiteY18" fmla="*/ 520679 h 666295"/>
                    <a:gd name="connsiteX19" fmla="*/ 318234 w 636468"/>
                    <a:gd name="connsiteY19" fmla="*/ 571824 h 666295"/>
                    <a:gd name="connsiteX20" fmla="*/ 267089 w 636468"/>
                    <a:gd name="connsiteY20" fmla="*/ 520679 h 666295"/>
                    <a:gd name="connsiteX21" fmla="*/ 318234 w 636468"/>
                    <a:gd name="connsiteY21"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477718"/>
                    <a:gd name="connsiteY0" fmla="*/ 0 h 666295"/>
                    <a:gd name="connsiteX1" fmla="*/ 0 w 477718"/>
                    <a:gd name="connsiteY1" fmla="*/ 666295 h 666295"/>
                    <a:gd name="connsiteX2" fmla="*/ 0 w 477718"/>
                    <a:gd name="connsiteY2" fmla="*/ 0 h 666295"/>
                    <a:gd name="connsiteX3" fmla="*/ 181848 w 477718"/>
                    <a:gd name="connsiteY3" fmla="*/ 230858 h 666295"/>
                    <a:gd name="connsiteX4" fmla="*/ 318234 w 477718"/>
                    <a:gd name="connsiteY4" fmla="*/ 94472 h 666295"/>
                    <a:gd name="connsiteX5" fmla="*/ 454620 w 477718"/>
                    <a:gd name="connsiteY5" fmla="*/ 230858 h 666295"/>
                    <a:gd name="connsiteX6" fmla="*/ 386427 w 477718"/>
                    <a:gd name="connsiteY6" fmla="*/ 333148 h 666295"/>
                    <a:gd name="connsiteX7" fmla="*/ 352330 w 477718"/>
                    <a:gd name="connsiteY7" fmla="*/ 384293 h 666295"/>
                    <a:gd name="connsiteX8" fmla="*/ 352331 w 477718"/>
                    <a:gd name="connsiteY8" fmla="*/ 452485 h 666295"/>
                    <a:gd name="connsiteX9" fmla="*/ 284138 w 477718"/>
                    <a:gd name="connsiteY9" fmla="*/ 452485 h 666295"/>
                    <a:gd name="connsiteX10" fmla="*/ 284138 w 477718"/>
                    <a:gd name="connsiteY10" fmla="*/ 384292 h 666295"/>
                    <a:gd name="connsiteX11" fmla="*/ 352331 w 477718"/>
                    <a:gd name="connsiteY11" fmla="*/ 282002 h 666295"/>
                    <a:gd name="connsiteX12" fmla="*/ 386428 w 477718"/>
                    <a:gd name="connsiteY12" fmla="*/ 230857 h 666295"/>
                    <a:gd name="connsiteX13" fmla="*/ 318235 w 477718"/>
                    <a:gd name="connsiteY13" fmla="*/ 162664 h 666295"/>
                    <a:gd name="connsiteX14" fmla="*/ 250042 w 477718"/>
                    <a:gd name="connsiteY14" fmla="*/ 230857 h 666295"/>
                    <a:gd name="connsiteX15" fmla="*/ 181848 w 477718"/>
                    <a:gd name="connsiteY15" fmla="*/ 230858 h 666295"/>
                    <a:gd name="connsiteX16" fmla="*/ 318234 w 477718"/>
                    <a:gd name="connsiteY16" fmla="*/ 469534 h 666295"/>
                    <a:gd name="connsiteX17" fmla="*/ 369379 w 477718"/>
                    <a:gd name="connsiteY17" fmla="*/ 520679 h 666295"/>
                    <a:gd name="connsiteX18" fmla="*/ 318234 w 477718"/>
                    <a:gd name="connsiteY18" fmla="*/ 571824 h 666295"/>
                    <a:gd name="connsiteX19" fmla="*/ 267089 w 477718"/>
                    <a:gd name="connsiteY19" fmla="*/ 520679 h 666295"/>
                    <a:gd name="connsiteX20" fmla="*/ 318234 w 477718"/>
                    <a:gd name="connsiteY20"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58750 w 477718"/>
                    <a:gd name="connsiteY0" fmla="*/ 79375 h 666295"/>
                    <a:gd name="connsiteX1" fmla="*/ 474543 w 477718"/>
                    <a:gd name="connsiteY1" fmla="*/ 76200 h 666295"/>
                    <a:gd name="connsiteX2" fmla="*/ 477718 w 477718"/>
                    <a:gd name="connsiteY2" fmla="*/ 596445 h 666295"/>
                    <a:gd name="connsiteX3" fmla="*/ 161925 w 477718"/>
                    <a:gd name="connsiteY3" fmla="*/ 593270 h 666295"/>
                    <a:gd name="connsiteX4" fmla="*/ 158750 w 477718"/>
                    <a:gd name="connsiteY4" fmla="*/ 79375 h 66629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141 w 319109"/>
                    <a:gd name="connsiteY0" fmla="*/ 3175 h 520245"/>
                    <a:gd name="connsiteX1" fmla="*/ 315934 w 319109"/>
                    <a:gd name="connsiteY1" fmla="*/ 0 h 520245"/>
                    <a:gd name="connsiteX2" fmla="*/ 319109 w 319109"/>
                    <a:gd name="connsiteY2" fmla="*/ 520245 h 520245"/>
                    <a:gd name="connsiteX3" fmla="*/ 3316 w 319109"/>
                    <a:gd name="connsiteY3" fmla="*/ 517070 h 520245"/>
                    <a:gd name="connsiteX4" fmla="*/ 141 w 319109"/>
                    <a:gd name="connsiteY4" fmla="*/ 3175 h 520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109" h="520245"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darken"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a:moveTo>
                        <a:pt x="141" y="3175"/>
                      </a:moveTo>
                      <a:lnTo>
                        <a:pt x="315934" y="0"/>
                      </a:lnTo>
                      <a:cubicBezTo>
                        <a:pt x="316992" y="168123"/>
                        <a:pt x="318051" y="352122"/>
                        <a:pt x="319109" y="520245"/>
                      </a:cubicBezTo>
                      <a:lnTo>
                        <a:pt x="3316" y="517070"/>
                      </a:lnTo>
                      <a:cubicBezTo>
                        <a:pt x="4374" y="328838"/>
                        <a:pt x="-917" y="191407"/>
                        <a:pt x="141" y="3175"/>
                      </a:cubicBezTo>
                      <a:close/>
                    </a:path>
                  </a:pathLst>
                </a:cu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2399">
                    <a:solidFill>
                      <a:sysClr val="windowText" lastClr="000000"/>
                    </a:solidFill>
                  </a:endParaRPr>
                </a:p>
              </p:txBody>
            </p:sp>
          </p:grpSp>
        </p:grpSp>
        <p:grpSp>
          <p:nvGrpSpPr>
            <p:cNvPr id="65" name="Group 64">
              <a:extLst>
                <a:ext uri="{FF2B5EF4-FFF2-40B4-BE49-F238E27FC236}">
                  <a16:creationId xmlns:a16="http://schemas.microsoft.com/office/drawing/2014/main" id="{8D4BF10B-B02A-4BB1-907F-FE8BADFF5580}"/>
                </a:ext>
              </a:extLst>
            </p:cNvPr>
            <p:cNvGrpSpPr/>
            <p:nvPr/>
          </p:nvGrpSpPr>
          <p:grpSpPr>
            <a:xfrm>
              <a:off x="5937673" y="5592350"/>
              <a:ext cx="2463130" cy="1097280"/>
              <a:chOff x="8660480" y="5605037"/>
              <a:chExt cx="2463130" cy="1090876"/>
            </a:xfrm>
          </p:grpSpPr>
          <p:grpSp>
            <p:nvGrpSpPr>
              <p:cNvPr id="66" name="Group 65">
                <a:extLst>
                  <a:ext uri="{FF2B5EF4-FFF2-40B4-BE49-F238E27FC236}">
                    <a16:creationId xmlns:a16="http://schemas.microsoft.com/office/drawing/2014/main" id="{D5DD3DBB-5365-42C6-9635-504F618BC452}"/>
                  </a:ext>
                </a:extLst>
              </p:cNvPr>
              <p:cNvGrpSpPr/>
              <p:nvPr/>
            </p:nvGrpSpPr>
            <p:grpSpPr>
              <a:xfrm>
                <a:off x="8660480" y="5605037"/>
                <a:ext cx="2463130" cy="1090876"/>
                <a:chOff x="5539472" y="5001413"/>
                <a:chExt cx="1916267" cy="1312838"/>
              </a:xfrm>
            </p:grpSpPr>
            <p:grpSp>
              <p:nvGrpSpPr>
                <p:cNvPr id="73" name="Group 72">
                  <a:extLst>
                    <a:ext uri="{FF2B5EF4-FFF2-40B4-BE49-F238E27FC236}">
                      <a16:creationId xmlns:a16="http://schemas.microsoft.com/office/drawing/2014/main" id="{4550DE21-87B9-4606-B787-4AB33EC18826}"/>
                    </a:ext>
                  </a:extLst>
                </p:cNvPr>
                <p:cNvGrpSpPr/>
                <p:nvPr/>
              </p:nvGrpSpPr>
              <p:grpSpPr>
                <a:xfrm>
                  <a:off x="5539472" y="5001413"/>
                  <a:ext cx="1916267" cy="1312838"/>
                  <a:chOff x="5518877" y="2038342"/>
                  <a:chExt cx="1916267" cy="1312838"/>
                </a:xfrm>
                <a:solidFill>
                  <a:schemeClr val="accent3">
                    <a:lumMod val="60000"/>
                    <a:lumOff val="40000"/>
                  </a:schemeClr>
                </a:solidFill>
              </p:grpSpPr>
              <p:sp>
                <p:nvSpPr>
                  <p:cNvPr id="92" name="Rounded Rectangle 212">
                    <a:extLst>
                      <a:ext uri="{FF2B5EF4-FFF2-40B4-BE49-F238E27FC236}">
                        <a16:creationId xmlns:a16="http://schemas.microsoft.com/office/drawing/2014/main" id="{849A8B48-5FB3-465F-9931-A23CDFA81A12}"/>
                      </a:ext>
                    </a:extLst>
                  </p:cNvPr>
                  <p:cNvSpPr/>
                  <p:nvPr/>
                </p:nvSpPr>
                <p:spPr>
                  <a:xfrm>
                    <a:off x="5518877" y="2038342"/>
                    <a:ext cx="1916267" cy="1312838"/>
                  </a:xfrm>
                  <a:prstGeom prst="roundRect">
                    <a:avLst/>
                  </a:prstGeom>
                  <a:solidFill>
                    <a:srgbClr val="68A9B4"/>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3" name="TextBox 92">
                    <a:extLst>
                      <a:ext uri="{FF2B5EF4-FFF2-40B4-BE49-F238E27FC236}">
                        <a16:creationId xmlns:a16="http://schemas.microsoft.com/office/drawing/2014/main" id="{DEDADEDA-B4CF-47BF-913F-40DAF6F9C750}"/>
                      </a:ext>
                    </a:extLst>
                  </p:cNvPr>
                  <p:cNvSpPr txBox="1"/>
                  <p:nvPr/>
                </p:nvSpPr>
                <p:spPr>
                  <a:xfrm>
                    <a:off x="5543720" y="2328441"/>
                    <a:ext cx="1891424" cy="703760"/>
                  </a:xfrm>
                  <a:prstGeom prst="rect">
                    <a:avLst/>
                  </a:prstGeom>
                  <a:noFill/>
                  <a:ln>
                    <a:noFill/>
                  </a:ln>
                </p:spPr>
                <p:txBody>
                  <a:bodyPr wrap="square" rtlCol="0">
                    <a:spAutoFit/>
                  </a:bodyPr>
                  <a:lstStyle/>
                  <a:p>
                    <a:pPr algn="ctr"/>
                    <a:r>
                      <a:rPr lang="en-US" sz="1600">
                        <a:solidFill>
                          <a:schemeClr val="bg1"/>
                        </a:solidFill>
                      </a:rPr>
                      <a:t>This meeting </a:t>
                    </a:r>
                  </a:p>
                  <a:p>
                    <a:pPr algn="ctr"/>
                    <a:r>
                      <a:rPr lang="en-US" sz="1600" b="1">
                        <a:solidFill>
                          <a:schemeClr val="bg1"/>
                        </a:solidFill>
                      </a:rPr>
                      <a:t>will </a:t>
                    </a:r>
                    <a:r>
                      <a:rPr lang="en-US" sz="1600" b="1" u="sng">
                        <a:solidFill>
                          <a:schemeClr val="bg1"/>
                        </a:solidFill>
                      </a:rPr>
                      <a:t>not</a:t>
                    </a:r>
                    <a:r>
                      <a:rPr lang="en-US" sz="1600" b="1">
                        <a:solidFill>
                          <a:schemeClr val="bg1"/>
                        </a:solidFill>
                      </a:rPr>
                      <a:t> be recorded.</a:t>
                    </a:r>
                  </a:p>
                </p:txBody>
              </p:sp>
            </p:grpSp>
            <p:grpSp>
              <p:nvGrpSpPr>
                <p:cNvPr id="74" name="Group 73">
                  <a:extLst>
                    <a:ext uri="{FF2B5EF4-FFF2-40B4-BE49-F238E27FC236}">
                      <a16:creationId xmlns:a16="http://schemas.microsoft.com/office/drawing/2014/main" id="{BCDCE621-6290-4E71-8536-DAC4E53CD20A}"/>
                    </a:ext>
                  </a:extLst>
                </p:cNvPr>
                <p:cNvGrpSpPr/>
                <p:nvPr/>
              </p:nvGrpSpPr>
              <p:grpSpPr>
                <a:xfrm>
                  <a:off x="5577918" y="5055131"/>
                  <a:ext cx="1830227" cy="1252417"/>
                  <a:chOff x="5577918" y="5055131"/>
                  <a:chExt cx="1830227" cy="1252417"/>
                </a:xfrm>
              </p:grpSpPr>
              <p:grpSp>
                <p:nvGrpSpPr>
                  <p:cNvPr id="75" name="Group 74">
                    <a:extLst>
                      <a:ext uri="{FF2B5EF4-FFF2-40B4-BE49-F238E27FC236}">
                        <a16:creationId xmlns:a16="http://schemas.microsoft.com/office/drawing/2014/main" id="{A136D4CA-0F1D-4331-B479-47C8AE7B1937}"/>
                      </a:ext>
                    </a:extLst>
                  </p:cNvPr>
                  <p:cNvGrpSpPr/>
                  <p:nvPr/>
                </p:nvGrpSpPr>
                <p:grpSpPr>
                  <a:xfrm>
                    <a:off x="5634520" y="5055131"/>
                    <a:ext cx="1742286" cy="1200334"/>
                    <a:chOff x="5634520" y="5055131"/>
                    <a:chExt cx="1742286" cy="1200334"/>
                  </a:xfrm>
                </p:grpSpPr>
                <p:grpSp>
                  <p:nvGrpSpPr>
                    <p:cNvPr id="80" name="Group 79">
                      <a:extLst>
                        <a:ext uri="{FF2B5EF4-FFF2-40B4-BE49-F238E27FC236}">
                          <a16:creationId xmlns:a16="http://schemas.microsoft.com/office/drawing/2014/main" id="{E05A89DF-AEEB-4578-B9DA-DF2C39951296}"/>
                        </a:ext>
                      </a:extLst>
                    </p:cNvPr>
                    <p:cNvGrpSpPr/>
                    <p:nvPr/>
                  </p:nvGrpSpPr>
                  <p:grpSpPr>
                    <a:xfrm>
                      <a:off x="5634521" y="5055131"/>
                      <a:ext cx="228600" cy="228600"/>
                      <a:chOff x="5634521" y="5055131"/>
                      <a:chExt cx="228600" cy="228600"/>
                    </a:xfrm>
                  </p:grpSpPr>
                  <p:cxnSp>
                    <p:nvCxnSpPr>
                      <p:cNvPr id="90" name="Straight Connector 89">
                        <a:extLst>
                          <a:ext uri="{FF2B5EF4-FFF2-40B4-BE49-F238E27FC236}">
                            <a16:creationId xmlns:a16="http://schemas.microsoft.com/office/drawing/2014/main" id="{A519A7F0-CFBE-45A2-A560-11255D42B743}"/>
                          </a:ext>
                        </a:extLst>
                      </p:cNvPr>
                      <p:cNvCxnSpPr/>
                      <p:nvPr/>
                    </p:nvCxnSpPr>
                    <p:spPr>
                      <a:xfrm>
                        <a:off x="5634521" y="5055131"/>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E138F186-4AFD-4A34-85ED-42116554F7C7}"/>
                          </a:ext>
                        </a:extLst>
                      </p:cNvPr>
                      <p:cNvCxnSpPr/>
                      <p:nvPr/>
                    </p:nvCxnSpPr>
                    <p:spPr>
                      <a:xfrm rot="5400000">
                        <a:off x="5520221" y="5169432"/>
                        <a:ext cx="22859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51CF7440-AF93-4B1C-A785-38C6AD7F2FEA}"/>
                        </a:ext>
                      </a:extLst>
                    </p:cNvPr>
                    <p:cNvGrpSpPr/>
                    <p:nvPr/>
                  </p:nvGrpSpPr>
                  <p:grpSpPr>
                    <a:xfrm flipV="1">
                      <a:off x="5634520" y="6026864"/>
                      <a:ext cx="228600" cy="228600"/>
                      <a:chOff x="5634520" y="5257800"/>
                      <a:chExt cx="228600" cy="228600"/>
                    </a:xfrm>
                  </p:grpSpPr>
                  <p:cxnSp>
                    <p:nvCxnSpPr>
                      <p:cNvPr id="88" name="Straight Connector 87">
                        <a:extLst>
                          <a:ext uri="{FF2B5EF4-FFF2-40B4-BE49-F238E27FC236}">
                            <a16:creationId xmlns:a16="http://schemas.microsoft.com/office/drawing/2014/main" id="{8B240131-7BEA-478F-B971-E9DB1F18FE5B}"/>
                          </a:ext>
                        </a:extLst>
                      </p:cNvPr>
                      <p:cNvCxnSpPr/>
                      <p:nvPr/>
                    </p:nvCxnSpPr>
                    <p:spPr>
                      <a:xfrm>
                        <a:off x="5634520" y="52578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ABDE503B-E7A4-43D2-B746-2AB0082071D2}"/>
                          </a:ext>
                        </a:extLst>
                      </p:cNvPr>
                      <p:cNvCxnSpPr/>
                      <p:nvPr/>
                    </p:nvCxnSpPr>
                    <p:spPr>
                      <a:xfrm rot="5400000">
                        <a:off x="5520220" y="53721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DB2A976D-5C55-4D4B-8FE2-E9C4B1539B93}"/>
                        </a:ext>
                      </a:extLst>
                    </p:cNvPr>
                    <p:cNvGrpSpPr/>
                    <p:nvPr/>
                  </p:nvGrpSpPr>
                  <p:grpSpPr>
                    <a:xfrm rot="16200000" flipV="1">
                      <a:off x="7148032" y="6026865"/>
                      <a:ext cx="228600" cy="228600"/>
                      <a:chOff x="5181600" y="6034400"/>
                      <a:chExt cx="228600" cy="228600"/>
                    </a:xfrm>
                  </p:grpSpPr>
                  <p:cxnSp>
                    <p:nvCxnSpPr>
                      <p:cNvPr id="86" name="Straight Connector 85">
                        <a:extLst>
                          <a:ext uri="{FF2B5EF4-FFF2-40B4-BE49-F238E27FC236}">
                            <a16:creationId xmlns:a16="http://schemas.microsoft.com/office/drawing/2014/main" id="{C753896F-51EB-45B7-A67A-F61B863A1807}"/>
                          </a:ext>
                        </a:extLst>
                      </p:cNvPr>
                      <p:cNvCxnSpPr/>
                      <p:nvPr/>
                    </p:nvCxnSpPr>
                    <p:spPr>
                      <a:xfrm>
                        <a:off x="5181600" y="60344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ECAB9E05-7133-4813-87D1-4D88D98BFF25}"/>
                          </a:ext>
                        </a:extLst>
                      </p:cNvPr>
                      <p:cNvCxnSpPr/>
                      <p:nvPr/>
                    </p:nvCxnSpPr>
                    <p:spPr>
                      <a:xfrm rot="5400000">
                        <a:off x="5067300" y="61487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6E35B709-25AD-41C1-959A-C8D2D35CCCA4}"/>
                        </a:ext>
                      </a:extLst>
                    </p:cNvPr>
                    <p:cNvGrpSpPr/>
                    <p:nvPr/>
                  </p:nvGrpSpPr>
                  <p:grpSpPr>
                    <a:xfrm rot="10800000" flipV="1">
                      <a:off x="7148206" y="5069816"/>
                      <a:ext cx="228600" cy="228601"/>
                      <a:chOff x="5958194" y="5055132"/>
                      <a:chExt cx="228600" cy="228601"/>
                    </a:xfrm>
                  </p:grpSpPr>
                  <p:cxnSp>
                    <p:nvCxnSpPr>
                      <p:cNvPr id="84" name="Straight Connector 83">
                        <a:extLst>
                          <a:ext uri="{FF2B5EF4-FFF2-40B4-BE49-F238E27FC236}">
                            <a16:creationId xmlns:a16="http://schemas.microsoft.com/office/drawing/2014/main" id="{960B5E6E-EEC2-4F48-A9DB-49D1E85FB803}"/>
                          </a:ext>
                        </a:extLst>
                      </p:cNvPr>
                      <p:cNvCxnSpPr/>
                      <p:nvPr/>
                    </p:nvCxnSpPr>
                    <p:spPr>
                      <a:xfrm>
                        <a:off x="5958194" y="5055132"/>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E97E490B-B1CB-43B0-88A0-52CBAA98FED9}"/>
                          </a:ext>
                        </a:extLst>
                      </p:cNvPr>
                      <p:cNvCxnSpPr/>
                      <p:nvPr/>
                    </p:nvCxnSpPr>
                    <p:spPr>
                      <a:xfrm rot="5400000">
                        <a:off x="5843901" y="5169433"/>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76" name="Group 75">
                    <a:extLst>
                      <a:ext uri="{FF2B5EF4-FFF2-40B4-BE49-F238E27FC236}">
                        <a16:creationId xmlns:a16="http://schemas.microsoft.com/office/drawing/2014/main" id="{C5E5F438-4F5D-4515-A145-80D2581070B3}"/>
                      </a:ext>
                    </a:extLst>
                  </p:cNvPr>
                  <p:cNvGrpSpPr/>
                  <p:nvPr/>
                </p:nvGrpSpPr>
                <p:grpSpPr>
                  <a:xfrm>
                    <a:off x="7100047" y="5104639"/>
                    <a:ext cx="308098" cy="163997"/>
                    <a:chOff x="7023679" y="5120733"/>
                    <a:chExt cx="308098" cy="163997"/>
                  </a:xfrm>
                </p:grpSpPr>
                <p:sp>
                  <p:nvSpPr>
                    <p:cNvPr id="78" name="Oval 77">
                      <a:extLst>
                        <a:ext uri="{FF2B5EF4-FFF2-40B4-BE49-F238E27FC236}">
                          <a16:creationId xmlns:a16="http://schemas.microsoft.com/office/drawing/2014/main" id="{FC6408CF-1139-41FE-8C1E-439C213D3F62}"/>
                        </a:ext>
                      </a:extLst>
                    </p:cNvPr>
                    <p:cNvSpPr/>
                    <p:nvPr/>
                  </p:nvSpPr>
                  <p:spPr>
                    <a:xfrm>
                      <a:off x="7023679" y="5120733"/>
                      <a:ext cx="120904" cy="16399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9" name="TextBox 78">
                      <a:extLst>
                        <a:ext uri="{FF2B5EF4-FFF2-40B4-BE49-F238E27FC236}">
                          <a16:creationId xmlns:a16="http://schemas.microsoft.com/office/drawing/2014/main" id="{2C81D61C-377F-4636-B504-8B035204033A}"/>
                        </a:ext>
                      </a:extLst>
                    </p:cNvPr>
                    <p:cNvSpPr txBox="1"/>
                    <p:nvPr/>
                  </p:nvSpPr>
                  <p:spPr>
                    <a:xfrm>
                      <a:off x="7164584" y="5128908"/>
                      <a:ext cx="167193" cy="129607"/>
                    </a:xfrm>
                    <a:prstGeom prst="rect">
                      <a:avLst/>
                    </a:prstGeom>
                    <a:noFill/>
                  </p:spPr>
                  <p:txBody>
                    <a:bodyPr wrap="square" lIns="0" tIns="0" rIns="0" bIns="0" rtlCol="0">
                      <a:spAutoFit/>
                    </a:bodyPr>
                    <a:lstStyle/>
                    <a:p>
                      <a:r>
                        <a:rPr lang="en-US" sz="700" b="1">
                          <a:solidFill>
                            <a:schemeClr val="bg1"/>
                          </a:solidFill>
                        </a:rPr>
                        <a:t>rec</a:t>
                      </a:r>
                    </a:p>
                  </p:txBody>
                </p:sp>
              </p:grpSp>
              <p:sp>
                <p:nvSpPr>
                  <p:cNvPr id="77" name="TextBox 76">
                    <a:extLst>
                      <a:ext uri="{FF2B5EF4-FFF2-40B4-BE49-F238E27FC236}">
                        <a16:creationId xmlns:a16="http://schemas.microsoft.com/office/drawing/2014/main" id="{7ADB6CF4-43DA-4139-A902-9074AF9B1B17}"/>
                      </a:ext>
                    </a:extLst>
                  </p:cNvPr>
                  <p:cNvSpPr txBox="1"/>
                  <p:nvPr/>
                </p:nvSpPr>
                <p:spPr>
                  <a:xfrm>
                    <a:off x="5577918" y="6066850"/>
                    <a:ext cx="685800" cy="240698"/>
                  </a:xfrm>
                  <a:prstGeom prst="rect">
                    <a:avLst/>
                  </a:prstGeom>
                  <a:noFill/>
                </p:spPr>
                <p:txBody>
                  <a:bodyPr wrap="square" rtlCol="0">
                    <a:spAutoFit/>
                  </a:bodyPr>
                  <a:lstStyle/>
                  <a:p>
                    <a:r>
                      <a:rPr lang="en-US" sz="700" b="1">
                        <a:solidFill>
                          <a:schemeClr val="bg1"/>
                        </a:solidFill>
                      </a:rPr>
                      <a:t>00:12:34:56</a:t>
                    </a:r>
                  </a:p>
                </p:txBody>
              </p:sp>
            </p:grpSp>
          </p:grpSp>
          <p:grpSp>
            <p:nvGrpSpPr>
              <p:cNvPr id="67" name="Group 66">
                <a:extLst>
                  <a:ext uri="{FF2B5EF4-FFF2-40B4-BE49-F238E27FC236}">
                    <a16:creationId xmlns:a16="http://schemas.microsoft.com/office/drawing/2014/main" id="{2F97507A-1290-4694-AF92-9804779C1630}"/>
                  </a:ext>
                </a:extLst>
              </p:cNvPr>
              <p:cNvGrpSpPr/>
              <p:nvPr/>
            </p:nvGrpSpPr>
            <p:grpSpPr>
              <a:xfrm>
                <a:off x="8829317" y="5692822"/>
                <a:ext cx="422367" cy="117803"/>
                <a:chOff x="3660450" y="4685038"/>
                <a:chExt cx="1200648" cy="518031"/>
              </a:xfrm>
            </p:grpSpPr>
            <p:sp>
              <p:nvSpPr>
                <p:cNvPr id="70" name="Rectangle 69">
                  <a:extLst>
                    <a:ext uri="{FF2B5EF4-FFF2-40B4-BE49-F238E27FC236}">
                      <a16:creationId xmlns:a16="http://schemas.microsoft.com/office/drawing/2014/main" id="{740EF648-30CF-4A1E-859F-667AC881CD8B}"/>
                    </a:ext>
                  </a:extLst>
                </p:cNvPr>
                <p:cNvSpPr/>
                <p:nvPr/>
              </p:nvSpPr>
              <p:spPr>
                <a:xfrm>
                  <a:off x="3660450" y="4685038"/>
                  <a:ext cx="1095636" cy="51803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1" name="Right Triangle 70">
                  <a:extLst>
                    <a:ext uri="{FF2B5EF4-FFF2-40B4-BE49-F238E27FC236}">
                      <a16:creationId xmlns:a16="http://schemas.microsoft.com/office/drawing/2014/main" id="{84D98E4E-419C-4146-96D1-7DA96F31BDE3}"/>
                    </a:ext>
                  </a:extLst>
                </p:cNvPr>
                <p:cNvSpPr/>
                <p:nvPr/>
              </p:nvSpPr>
              <p:spPr>
                <a:xfrm flipV="1">
                  <a:off x="3689307" y="4715179"/>
                  <a:ext cx="656962" cy="411681"/>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2" name="Round Same Side Corner Rectangle 192">
                  <a:extLst>
                    <a:ext uri="{FF2B5EF4-FFF2-40B4-BE49-F238E27FC236}">
                      <a16:creationId xmlns:a16="http://schemas.microsoft.com/office/drawing/2014/main" id="{22BCAF6C-7648-4ACB-B72D-A3C7280A4FAE}"/>
                    </a:ext>
                  </a:extLst>
                </p:cNvPr>
                <p:cNvSpPr/>
                <p:nvPr/>
              </p:nvSpPr>
              <p:spPr>
                <a:xfrm>
                  <a:off x="4756066" y="4784055"/>
                  <a:ext cx="105032" cy="290115"/>
                </a:xfrm>
                <a:prstGeom prst="round2Same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grpSp>
        </p:grpSp>
      </p:grpSp>
      <p:grpSp>
        <p:nvGrpSpPr>
          <p:cNvPr id="16" name="Group 15">
            <a:extLst>
              <a:ext uri="{FF2B5EF4-FFF2-40B4-BE49-F238E27FC236}">
                <a16:creationId xmlns:a16="http://schemas.microsoft.com/office/drawing/2014/main" id="{ECEA6DF2-669F-40BD-8205-9ED8590A2FBC}"/>
              </a:ext>
            </a:extLst>
          </p:cNvPr>
          <p:cNvGrpSpPr/>
          <p:nvPr/>
        </p:nvGrpSpPr>
        <p:grpSpPr>
          <a:xfrm>
            <a:off x="0" y="1137919"/>
            <a:ext cx="12191999" cy="3984697"/>
            <a:chOff x="0" y="1137919"/>
            <a:chExt cx="12191999" cy="3984697"/>
          </a:xfrm>
        </p:grpSpPr>
        <p:sp>
          <p:nvSpPr>
            <p:cNvPr id="53" name="Text Placeholder 2"/>
            <p:cNvSpPr txBox="1">
              <a:spLocks/>
            </p:cNvSpPr>
            <p:nvPr/>
          </p:nvSpPr>
          <p:spPr>
            <a:xfrm>
              <a:off x="357898" y="1137919"/>
              <a:ext cx="9712087" cy="502823"/>
            </a:xfrm>
            <a:prstGeom prst="rect">
              <a:avLst/>
            </a:prstGeom>
          </p:spPr>
          <p:txBody>
            <a:bodyPr lIns="91440" tIns="45720" rIns="91440" bIns="45720" anchor="t"/>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None/>
              </a:pPr>
              <a:r>
                <a:rPr lang="en-US" sz="2800" b="1">
                  <a:solidFill>
                    <a:schemeClr val="tx1"/>
                  </a:solidFill>
                  <a:cs typeface="Arial"/>
                </a:rPr>
                <a:t>Meeting controls are at the top of the Microsoft Teams window:</a:t>
              </a:r>
            </a:p>
          </p:txBody>
        </p:sp>
        <p:grpSp>
          <p:nvGrpSpPr>
            <p:cNvPr id="68" name="Group 67">
              <a:extLst>
                <a:ext uri="{FF2B5EF4-FFF2-40B4-BE49-F238E27FC236}">
                  <a16:creationId xmlns:a16="http://schemas.microsoft.com/office/drawing/2014/main" id="{E6E5480E-B90F-0743-80FB-00843564171A}"/>
                </a:ext>
              </a:extLst>
            </p:cNvPr>
            <p:cNvGrpSpPr/>
            <p:nvPr/>
          </p:nvGrpSpPr>
          <p:grpSpPr>
            <a:xfrm>
              <a:off x="4347551" y="2499375"/>
              <a:ext cx="7701235" cy="2623241"/>
              <a:chOff x="4064328" y="2448766"/>
              <a:chExt cx="7701234" cy="2623241"/>
            </a:xfrm>
          </p:grpSpPr>
          <p:grpSp>
            <p:nvGrpSpPr>
              <p:cNvPr id="6" name="Group 5"/>
              <p:cNvGrpSpPr/>
              <p:nvPr/>
            </p:nvGrpSpPr>
            <p:grpSpPr>
              <a:xfrm>
                <a:off x="4064328" y="2448766"/>
                <a:ext cx="7701234" cy="2623241"/>
                <a:chOff x="7248677" y="1945795"/>
                <a:chExt cx="7701234" cy="1758993"/>
              </a:xfrm>
            </p:grpSpPr>
            <p:cxnSp>
              <p:nvCxnSpPr>
                <p:cNvPr id="8" name="Straight Arrow Connector 7"/>
                <p:cNvCxnSpPr>
                  <a:cxnSpLocks/>
                </p:cNvCxnSpPr>
                <p:nvPr/>
              </p:nvCxnSpPr>
              <p:spPr>
                <a:xfrm flipH="1" flipV="1">
                  <a:off x="12275136" y="1951437"/>
                  <a:ext cx="1836" cy="132432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 name="TextBox 8"/>
                <p:cNvSpPr txBox="1"/>
                <p:nvPr/>
              </p:nvSpPr>
              <p:spPr>
                <a:xfrm>
                  <a:off x="11423482" y="2216359"/>
                  <a:ext cx="1703307"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for </a:t>
                  </a:r>
                </a:p>
                <a:p>
                  <a:pPr algn="ctr"/>
                  <a:r>
                    <a:rPr lang="en-US" sz="1600" b="1">
                      <a:latin typeface="Arial" panose="020B0604020202020204" pitchFamily="34" charset="0"/>
                      <a:cs typeface="Arial" panose="020B0604020202020204" pitchFamily="34" charset="0"/>
                    </a:rPr>
                    <a:t>audio connection </a:t>
                  </a:r>
                  <a:r>
                    <a:rPr lang="en-US" sz="1600">
                      <a:latin typeface="Arial" panose="020B0604020202020204" pitchFamily="34" charset="0"/>
                      <a:cs typeface="Arial" panose="020B0604020202020204" pitchFamily="34" charset="0"/>
                    </a:rPr>
                    <a:t>options.</a:t>
                  </a:r>
                </a:p>
              </p:txBody>
            </p:sp>
            <p:cxnSp>
              <p:nvCxnSpPr>
                <p:cNvPr id="10" name="Straight Arrow Connector 9"/>
                <p:cNvCxnSpPr>
                  <a:cxnSpLocks/>
                </p:cNvCxnSpPr>
                <p:nvPr/>
              </p:nvCxnSpPr>
              <p:spPr>
                <a:xfrm flipV="1">
                  <a:off x="14074641" y="1965127"/>
                  <a:ext cx="0" cy="60236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Straight Arrow Connector 11"/>
                <p:cNvCxnSpPr>
                  <a:cxnSpLocks/>
                </p:cNvCxnSpPr>
                <p:nvPr/>
              </p:nvCxnSpPr>
              <p:spPr>
                <a:xfrm flipV="1">
                  <a:off x="8231761" y="1945795"/>
                  <a:ext cx="0" cy="49145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13246604" y="2644340"/>
                  <a:ext cx="1703307" cy="722320"/>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a:t>
                  </a:r>
                </a:p>
                <a:p>
                  <a:pPr algn="ctr"/>
                  <a:r>
                    <a:rPr lang="en-US" sz="1600" b="1">
                      <a:latin typeface="Arial" panose="020B0604020202020204" pitchFamily="34" charset="0"/>
                      <a:cs typeface="Arial" panose="020B0604020202020204" pitchFamily="34" charset="0"/>
                    </a:rPr>
                    <a:t>exit the meeting</a:t>
                  </a:r>
                  <a:r>
                    <a:rPr lang="en-US" sz="1600">
                      <a:latin typeface="Arial" panose="020B0604020202020204" pitchFamily="34" charset="0"/>
                      <a:cs typeface="Arial" panose="020B0604020202020204" pitchFamily="34" charset="0"/>
                    </a:rPr>
                    <a:t> </a:t>
                  </a:r>
                </a:p>
                <a:p>
                  <a:pPr algn="ctr"/>
                  <a:r>
                    <a:rPr lang="en-US" sz="1600">
                      <a:latin typeface="Arial" panose="020B0604020202020204" pitchFamily="34" charset="0"/>
                      <a:cs typeface="Arial" panose="020B0604020202020204" pitchFamily="34" charset="0"/>
                    </a:rPr>
                    <a:t>and disconnect your phone audio</a:t>
                  </a:r>
                </a:p>
              </p:txBody>
            </p:sp>
            <p:sp>
              <p:nvSpPr>
                <p:cNvPr id="11" name="TextBox 10"/>
                <p:cNvSpPr txBox="1"/>
                <p:nvPr/>
              </p:nvSpPr>
              <p:spPr>
                <a:xfrm>
                  <a:off x="7248677" y="2373089"/>
                  <a:ext cx="1543166" cy="392116"/>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view the </a:t>
                  </a:r>
                  <a:r>
                    <a:rPr lang="en-US" sz="1600" b="1">
                      <a:latin typeface="Arial" panose="020B0604020202020204" pitchFamily="34" charset="0"/>
                      <a:cs typeface="Arial" panose="020B0604020202020204" pitchFamily="34" charset="0"/>
                    </a:rPr>
                    <a:t>participant list</a:t>
                  </a:r>
                </a:p>
              </p:txBody>
            </p:sp>
            <p:sp>
              <p:nvSpPr>
                <p:cNvPr id="13" name="TextBox 12"/>
                <p:cNvSpPr txBox="1"/>
                <p:nvPr/>
              </p:nvSpPr>
              <p:spPr>
                <a:xfrm>
                  <a:off x="8260383" y="3147570"/>
                  <a:ext cx="1258843"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open the </a:t>
                  </a:r>
                  <a:r>
                    <a:rPr lang="en-US" sz="1600" b="1">
                      <a:latin typeface="Arial" panose="020B0604020202020204" pitchFamily="34" charset="0"/>
                      <a:cs typeface="Arial" panose="020B0604020202020204" pitchFamily="34" charset="0"/>
                    </a:rPr>
                    <a:t>chat window</a:t>
                  </a:r>
                </a:p>
              </p:txBody>
            </p:sp>
          </p:grpSp>
          <p:sp>
            <p:nvSpPr>
              <p:cNvPr id="62" name="Rectangle 61">
                <a:extLst>
                  <a:ext uri="{FF2B5EF4-FFF2-40B4-BE49-F238E27FC236}">
                    <a16:creationId xmlns:a16="http://schemas.microsoft.com/office/drawing/2014/main" id="{DA3AF57C-B801-6C46-AFC2-DEDB164BB5C5}"/>
                  </a:ext>
                </a:extLst>
              </p:cNvPr>
              <p:cNvSpPr/>
              <p:nvPr/>
            </p:nvSpPr>
            <p:spPr>
              <a:xfrm>
                <a:off x="8014407" y="3786878"/>
                <a:ext cx="2047849" cy="830997"/>
              </a:xfrm>
              <a:prstGeom prst="rect">
                <a:avLst/>
              </a:prstGeom>
              <a:solidFill>
                <a:schemeClr val="bg1"/>
              </a:solidFill>
            </p:spPr>
            <p:txBody>
              <a:bodyPr wrap="square" lIns="0" rIns="0">
                <a:spAutoFit/>
              </a:bodyPr>
              <a:lstStyle/>
              <a:p>
                <a:pPr algn="ctr"/>
                <a:r>
                  <a:rPr lang="en-US" sz="1600">
                    <a:latin typeface="Arial" panose="020B0604020202020204" pitchFamily="34" charset="0"/>
                    <a:cs typeface="Arial" panose="020B0604020202020204" pitchFamily="34" charset="0"/>
                  </a:rPr>
                  <a:t>Once connected, </a:t>
                </a:r>
              </a:p>
              <a:p>
                <a:pPr algn="ctr"/>
                <a:r>
                  <a:rPr lang="en-US" sz="1600">
                    <a:latin typeface="Arial" panose="020B0604020202020204" pitchFamily="34" charset="0"/>
                    <a:cs typeface="Arial" panose="020B0604020202020204" pitchFamily="34" charset="0"/>
                  </a:rPr>
                  <a:t>this becomes a </a:t>
                </a:r>
              </a:p>
              <a:p>
                <a:pPr algn="ctr"/>
                <a:r>
                  <a:rPr lang="en-US" sz="1600" b="1">
                    <a:latin typeface="Arial" panose="020B0604020202020204" pitchFamily="34" charset="0"/>
                    <a:cs typeface="Arial" panose="020B0604020202020204" pitchFamily="34" charset="0"/>
                  </a:rPr>
                  <a:t>mute button</a:t>
                </a:r>
              </a:p>
            </p:txBody>
          </p:sp>
        </p:grpSp>
        <p:pic>
          <p:nvPicPr>
            <p:cNvPr id="5" name="Picture 4">
              <a:extLst>
                <a:ext uri="{FF2B5EF4-FFF2-40B4-BE49-F238E27FC236}">
                  <a16:creationId xmlns:a16="http://schemas.microsoft.com/office/drawing/2014/main" id="{539E4345-9A0A-4933-A3D4-751CC0795673}"/>
                </a:ext>
              </a:extLst>
            </p:cNvPr>
            <p:cNvPicPr>
              <a:picLocks noChangeAspect="1"/>
            </p:cNvPicPr>
            <p:nvPr/>
          </p:nvPicPr>
          <p:blipFill>
            <a:blip r:embed="rId6"/>
            <a:stretch>
              <a:fillRect/>
            </a:stretch>
          </p:blipFill>
          <p:spPr>
            <a:xfrm>
              <a:off x="0" y="1746440"/>
              <a:ext cx="12191999" cy="685800"/>
            </a:xfrm>
            <a:prstGeom prst="rect">
              <a:avLst/>
            </a:prstGeom>
          </p:spPr>
        </p:pic>
      </p:grpSp>
      <p:cxnSp>
        <p:nvCxnSpPr>
          <p:cNvPr id="105" name="Straight Arrow Connector 104">
            <a:extLst>
              <a:ext uri="{FF2B5EF4-FFF2-40B4-BE49-F238E27FC236}">
                <a16:creationId xmlns:a16="http://schemas.microsoft.com/office/drawing/2014/main" id="{B9F08E94-1E0E-4F2E-9E52-8E7DF9BB1968}"/>
              </a:ext>
            </a:extLst>
          </p:cNvPr>
          <p:cNvCxnSpPr>
            <a:cxnSpLocks/>
          </p:cNvCxnSpPr>
          <p:nvPr/>
        </p:nvCxnSpPr>
        <p:spPr>
          <a:xfrm flipV="1">
            <a:off x="5988679" y="2499375"/>
            <a:ext cx="0" cy="184856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9734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3"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a:solidFill>
                <a:srgbClr val="464646">
                  <a:lumMod val="40000"/>
                  <a:lumOff val="60000"/>
                </a:srgbClr>
              </a:solidFill>
            </a:endParaRPr>
          </a:p>
        </p:txBody>
      </p:sp>
      <p:sp>
        <p:nvSpPr>
          <p:cNvPr id="4" name="TextBox 3">
            <a:extLst>
              <a:ext uri="{FF2B5EF4-FFF2-40B4-BE49-F238E27FC236}">
                <a16:creationId xmlns:a16="http://schemas.microsoft.com/office/drawing/2014/main" id="{340A6272-417E-FB42-8600-7CA17B89878A}"/>
              </a:ext>
            </a:extLst>
          </p:cNvPr>
          <p:cNvSpPr txBox="1"/>
          <p:nvPr/>
        </p:nvSpPr>
        <p:spPr>
          <a:xfrm>
            <a:off x="721895" y="293879"/>
            <a:ext cx="7086600" cy="677108"/>
          </a:xfrm>
          <a:prstGeom prst="rect">
            <a:avLst/>
          </a:prstGeom>
          <a:noFill/>
        </p:spPr>
        <p:txBody>
          <a:bodyPr wrap="square" lIns="91440" tIns="45720" rIns="91440" bIns="45720" rtlCol="0" anchor="t">
            <a:spAutoFit/>
          </a:bodyPr>
          <a:lstStyle/>
          <a:p>
            <a:pPr>
              <a:defRPr/>
            </a:pPr>
            <a:r>
              <a:rPr lang="en-US" sz="3800" b="1">
                <a:solidFill>
                  <a:schemeClr val="bg1"/>
                </a:solidFill>
                <a:latin typeface="Calibri"/>
                <a:cs typeface="Arial"/>
              </a:rPr>
              <a:t>Meeting Agenda</a:t>
            </a:r>
            <a:endParaRPr lang="en-US">
              <a:solidFill>
                <a:schemeClr val="bg1"/>
              </a:solidFill>
              <a:latin typeface="Calibri"/>
              <a:cs typeface="Calibri"/>
            </a:endParaRPr>
          </a:p>
        </p:txBody>
      </p:sp>
      <p:graphicFrame>
        <p:nvGraphicFramePr>
          <p:cNvPr id="5" name="Diagram 6">
            <a:extLst>
              <a:ext uri="{FF2B5EF4-FFF2-40B4-BE49-F238E27FC236}">
                <a16:creationId xmlns:a16="http://schemas.microsoft.com/office/drawing/2014/main" id="{8F6FB9D8-D2A9-4B3F-9C6D-1450B5928CB1}"/>
              </a:ext>
            </a:extLst>
          </p:cNvPr>
          <p:cNvGraphicFramePr/>
          <p:nvPr>
            <p:extLst>
              <p:ext uri="{D42A27DB-BD31-4B8C-83A1-F6EECF244321}">
                <p14:modId xmlns:p14="http://schemas.microsoft.com/office/powerpoint/2010/main" val="1321562517"/>
              </p:ext>
            </p:extLst>
          </p:nvPr>
        </p:nvGraphicFramePr>
        <p:xfrm>
          <a:off x="3515698" y="1124141"/>
          <a:ext cx="8122928" cy="52332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85" name="Picture 185">
            <a:extLst>
              <a:ext uri="{FF2B5EF4-FFF2-40B4-BE49-F238E27FC236}">
                <a16:creationId xmlns:a16="http://schemas.microsoft.com/office/drawing/2014/main" id="{CF177850-EBE6-4990-B9B2-EC11CB105329}"/>
              </a:ext>
            </a:extLst>
          </p:cNvPr>
          <p:cNvPicPr>
            <a:picLocks noChangeAspect="1"/>
          </p:cNvPicPr>
          <p:nvPr/>
        </p:nvPicPr>
        <p:blipFill>
          <a:blip r:embed="rId8"/>
          <a:stretch>
            <a:fillRect/>
          </a:stretch>
        </p:blipFill>
        <p:spPr>
          <a:xfrm>
            <a:off x="840806" y="2210878"/>
            <a:ext cx="2200275" cy="2781300"/>
          </a:xfrm>
          <a:prstGeom prst="rect">
            <a:avLst/>
          </a:prstGeom>
        </p:spPr>
      </p:pic>
    </p:spTree>
    <p:extLst>
      <p:ext uri="{BB962C8B-B14F-4D97-AF65-F5344CB8AC3E}">
        <p14:creationId xmlns:p14="http://schemas.microsoft.com/office/powerpoint/2010/main" val="48358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5CF3ACF-F70E-704E-BEFA-89519E64D094}"/>
              </a:ext>
            </a:extLst>
          </p:cNvPr>
          <p:cNvSpPr/>
          <p:nvPr/>
        </p:nvSpPr>
        <p:spPr>
          <a:xfrm>
            <a:off x="726830" y="2374955"/>
            <a:ext cx="10738340" cy="2308324"/>
          </a:xfrm>
          <a:prstGeom prst="rect">
            <a:avLst/>
          </a:prstGeom>
        </p:spPr>
        <p:txBody>
          <a:bodyPr wrap="square">
            <a:spAutoFit/>
          </a:bodyPr>
          <a:lstStyle/>
          <a:p>
            <a:r>
              <a:rPr lang="en-US" sz="6600" dirty="0">
                <a:solidFill>
                  <a:schemeClr val="bg1"/>
                </a:solidFill>
              </a:rPr>
              <a:t>Welcome and Introductions</a:t>
            </a:r>
          </a:p>
          <a:p>
            <a:endParaRPr lang="en-US" sz="2600" b="1" dirty="0">
              <a:solidFill>
                <a:schemeClr val="bg1"/>
              </a:solidFill>
              <a:latin typeface="Calibri" panose="020F0502020204030204" pitchFamily="34" charset="0"/>
              <a:cs typeface="Calibri" panose="020F0502020204030204" pitchFamily="34" charset="0"/>
            </a:endParaRPr>
          </a:p>
          <a:p>
            <a:r>
              <a:rPr lang="en-US" sz="2600" b="1" dirty="0">
                <a:solidFill>
                  <a:schemeClr val="bg1"/>
                </a:solidFill>
                <a:latin typeface="Calibri" panose="020F0502020204030204" pitchFamily="34" charset="0"/>
                <a:cs typeface="Calibri" panose="020F0502020204030204" pitchFamily="34" charset="0"/>
              </a:rPr>
              <a:t>Updates from the Chair</a:t>
            </a:r>
          </a:p>
          <a:p>
            <a:r>
              <a:rPr lang="en-US" sz="2600" b="1" dirty="0">
                <a:solidFill>
                  <a:schemeClr val="bg1"/>
                </a:solidFill>
                <a:latin typeface="Calibri" panose="020F0502020204030204" pitchFamily="34" charset="0"/>
                <a:cs typeface="Calibri" panose="020F0502020204030204" pitchFamily="34" charset="0"/>
              </a:rPr>
              <a:t>Review &amp; Acceptance of Minutes</a:t>
            </a:r>
          </a:p>
        </p:txBody>
      </p:sp>
    </p:spTree>
    <p:extLst>
      <p:ext uri="{BB962C8B-B14F-4D97-AF65-F5344CB8AC3E}">
        <p14:creationId xmlns:p14="http://schemas.microsoft.com/office/powerpoint/2010/main" val="2813531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5CF3ACF-F70E-704E-BEFA-89519E64D094}"/>
              </a:ext>
            </a:extLst>
          </p:cNvPr>
          <p:cNvSpPr/>
          <p:nvPr/>
        </p:nvSpPr>
        <p:spPr>
          <a:xfrm>
            <a:off x="726830" y="2374955"/>
            <a:ext cx="10738340" cy="2123658"/>
          </a:xfrm>
          <a:prstGeom prst="rect">
            <a:avLst/>
          </a:prstGeom>
        </p:spPr>
        <p:txBody>
          <a:bodyPr wrap="square">
            <a:spAutoFit/>
          </a:bodyPr>
          <a:lstStyle/>
          <a:p>
            <a:r>
              <a:rPr lang="en-US" sz="6600" dirty="0">
                <a:solidFill>
                  <a:schemeClr val="bg1"/>
                </a:solidFill>
              </a:rPr>
              <a:t>Approving the </a:t>
            </a:r>
          </a:p>
          <a:p>
            <a:r>
              <a:rPr lang="en-US" sz="6600" dirty="0">
                <a:solidFill>
                  <a:schemeClr val="bg1"/>
                </a:solidFill>
              </a:rPr>
              <a:t>2022 Phase 4 Report</a:t>
            </a:r>
          </a:p>
        </p:txBody>
      </p:sp>
    </p:spTree>
    <p:extLst>
      <p:ext uri="{BB962C8B-B14F-4D97-AF65-F5344CB8AC3E}">
        <p14:creationId xmlns:p14="http://schemas.microsoft.com/office/powerpoint/2010/main" val="1029339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Approving the 2022 Phase 4 Report</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277036"/>
            <a:ext cx="10738340" cy="5293757"/>
          </a:xfrm>
          <a:prstGeom prst="rect">
            <a:avLst/>
          </a:prstGeom>
        </p:spPr>
        <p:txBody>
          <a:bodyPr wrap="square">
            <a:spAutoFit/>
          </a:bodyPr>
          <a:lstStyle/>
          <a:p>
            <a:r>
              <a:rPr lang="en-US" sz="2600" b="1" dirty="0">
                <a:latin typeface="Calibri" panose="020F0502020204030204" pitchFamily="34" charset="0"/>
                <a:cs typeface="Calibri" panose="020F0502020204030204" pitchFamily="34" charset="0"/>
              </a:rPr>
              <a:t>Major changes from EHS in the EHS approved draft</a:t>
            </a: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Page 5: Removal of reference to “[l]</a:t>
            </a:r>
            <a:r>
              <a:rPr lang="en-US" sz="2600" dirty="0" err="1">
                <a:latin typeface="Calibri" panose="020F0502020204030204" pitchFamily="34" charset="0"/>
                <a:cs typeface="Calibri" panose="020F0502020204030204" pitchFamily="34" charset="0"/>
              </a:rPr>
              <a:t>ongstanding</a:t>
            </a:r>
            <a:r>
              <a:rPr lang="en-US" sz="2600" dirty="0">
                <a:latin typeface="Calibri" panose="020F0502020204030204" pitchFamily="34" charset="0"/>
                <a:cs typeface="Calibri" panose="020F0502020204030204" pitchFamily="34" charset="0"/>
              </a:rPr>
              <a:t> underinvestment in” local public health</a:t>
            </a:r>
          </a:p>
          <a:p>
            <a:pPr marL="457200" indent="-457200">
              <a:buFont typeface="Arial" panose="020B0604020202020204" pitchFamily="34" charset="0"/>
              <a:buChar char="•"/>
            </a:pPr>
            <a:endParaRPr lang="en-US" sz="2600" dirty="0">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Page 7: Removal of the statement: </a:t>
            </a:r>
          </a:p>
          <a:p>
            <a:pPr lvl="2"/>
            <a:r>
              <a:rPr lang="en-US" sz="2600" dirty="0">
                <a:latin typeface="Calibri" panose="020F0502020204030204" pitchFamily="34" charset="0"/>
                <a:cs typeface="Calibri" panose="020F0502020204030204" pitchFamily="34" charset="0"/>
              </a:rPr>
              <a:t>“The Commission asserts that this is a watershed moment in which the agencies, organizations, and workers who contribute to local public health efforts should be equipped with the funding, staff, resources, and technical assistance needed to address the issues around older adult falls—issues that will increasing affect the Commonwealth in the coming decade.”</a:t>
            </a:r>
          </a:p>
          <a:p>
            <a:pPr lvl="2"/>
            <a:endParaRPr lang="en-US" sz="2600" dirty="0">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endParaRPr lang="en-US" sz="2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29040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5CF3ACF-F70E-704E-BEFA-89519E64D094}"/>
              </a:ext>
            </a:extLst>
          </p:cNvPr>
          <p:cNvSpPr/>
          <p:nvPr/>
        </p:nvSpPr>
        <p:spPr>
          <a:xfrm>
            <a:off x="726830" y="2374955"/>
            <a:ext cx="10738340" cy="3139321"/>
          </a:xfrm>
          <a:prstGeom prst="rect">
            <a:avLst/>
          </a:prstGeom>
        </p:spPr>
        <p:txBody>
          <a:bodyPr wrap="square">
            <a:spAutoFit/>
          </a:bodyPr>
          <a:lstStyle/>
          <a:p>
            <a:r>
              <a:rPr lang="en-US" sz="6600" dirty="0">
                <a:solidFill>
                  <a:schemeClr val="bg1"/>
                </a:solidFill>
              </a:rPr>
              <a:t>Future of the</a:t>
            </a:r>
          </a:p>
          <a:p>
            <a:r>
              <a:rPr lang="en-US" sz="6600" dirty="0">
                <a:solidFill>
                  <a:schemeClr val="bg1"/>
                </a:solidFill>
              </a:rPr>
              <a:t>Massachusetts Commission on</a:t>
            </a:r>
          </a:p>
          <a:p>
            <a:r>
              <a:rPr lang="en-US" sz="6600" dirty="0">
                <a:solidFill>
                  <a:schemeClr val="bg1"/>
                </a:solidFill>
              </a:rPr>
              <a:t>Falls Prevention</a:t>
            </a:r>
          </a:p>
        </p:txBody>
      </p:sp>
    </p:spTree>
    <p:extLst>
      <p:ext uri="{BB962C8B-B14F-4D97-AF65-F5344CB8AC3E}">
        <p14:creationId xmlns:p14="http://schemas.microsoft.com/office/powerpoint/2010/main" val="2191199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10482-D06E-4949-8069-5FC2C58EA522}"/>
              </a:ext>
            </a:extLst>
          </p:cNvPr>
          <p:cNvSpPr/>
          <p:nvPr/>
        </p:nvSpPr>
        <p:spPr>
          <a:xfrm>
            <a:off x="445476" y="256290"/>
            <a:ext cx="10738340" cy="584775"/>
          </a:xfrm>
          <a:prstGeom prst="rect">
            <a:avLst/>
          </a:prstGeom>
        </p:spPr>
        <p:txBody>
          <a:bodyPr wrap="square">
            <a:spAutoFit/>
          </a:bodyPr>
          <a:lstStyle/>
          <a:p>
            <a:r>
              <a:rPr lang="en-US" sz="3200" b="1" dirty="0">
                <a:solidFill>
                  <a:schemeClr val="bg1"/>
                </a:solidFill>
                <a:latin typeface="Calibri" panose="020F0502020204030204" pitchFamily="34" charset="0"/>
                <a:cs typeface="Calibri" panose="020F0502020204030204" pitchFamily="34" charset="0"/>
              </a:rPr>
              <a:t>Future of the Massachusetts Commission on Falls Prevention</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277036"/>
            <a:ext cx="10738340" cy="3693319"/>
          </a:xfrm>
          <a:prstGeom prst="rect">
            <a:avLst/>
          </a:prstGeom>
        </p:spPr>
        <p:txBody>
          <a:bodyPr wrap="square">
            <a:spAutoFit/>
          </a:bodyPr>
          <a:lstStyle/>
          <a:p>
            <a:r>
              <a:rPr lang="en-US" sz="2600" b="1" dirty="0">
                <a:latin typeface="Calibri" panose="020F0502020204030204" pitchFamily="34" charset="0"/>
                <a:cs typeface="Calibri" panose="020F0502020204030204" pitchFamily="34" charset="0"/>
              </a:rPr>
              <a:t>Statutory charge:</a:t>
            </a: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“The commission shall monitor the effects of falls by older adults on health care costs, the potential for reducing the number of falls by older adults and the most effective strategies for reducing falls and health care costs associated with falls”</a:t>
            </a:r>
          </a:p>
          <a:p>
            <a:endParaRPr lang="en-US" sz="2600" dirty="0">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600" dirty="0">
                <a:latin typeface="Calibri" panose="020F0502020204030204" pitchFamily="34" charset="0"/>
                <a:cs typeface="Calibri" panose="020F0502020204030204" pitchFamily="34" charset="0"/>
              </a:rPr>
              <a:t>Write reports that includes findings “from the commission's review along with recommendations and any suggested legislation to implement those recommendations.”</a:t>
            </a:r>
          </a:p>
        </p:txBody>
      </p:sp>
    </p:spTree>
    <p:extLst>
      <p:ext uri="{BB962C8B-B14F-4D97-AF65-F5344CB8AC3E}">
        <p14:creationId xmlns:p14="http://schemas.microsoft.com/office/powerpoint/2010/main" val="2721452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EDFA04CF-D75F-3943-9EFA-360D70C3767B}"/>
              </a:ext>
            </a:extLst>
          </p:cNvPr>
          <p:cNvSpPr txBox="1">
            <a:spLocks/>
          </p:cNvSpPr>
          <p:nvPr/>
        </p:nvSpPr>
        <p:spPr>
          <a:xfrm>
            <a:off x="2142581" y="1711115"/>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a:ln>
                  <a:noFill/>
                </a:ln>
                <a:solidFill>
                  <a:schemeClr val="bg1"/>
                </a:solidFill>
                <a:effectLst/>
                <a:uLnTx/>
                <a:uFillTx/>
                <a:latin typeface="Calibri"/>
                <a:cs typeface="Arial"/>
              </a:rPr>
              <a:t>Thank You!</a:t>
            </a:r>
          </a:p>
          <a:p>
            <a:pPr algn="ctr">
              <a:defRPr/>
            </a:pPr>
            <a:endParaRPr lang="en-US" cap="none">
              <a:solidFill>
                <a:schemeClr val="bg1"/>
              </a:solidFill>
              <a:latin typeface="Calibri"/>
              <a:cs typeface="Arial"/>
            </a:endParaRPr>
          </a:p>
        </p:txBody>
      </p:sp>
      <p:sp>
        <p:nvSpPr>
          <p:cNvPr id="7" name="Subtitle 3">
            <a:extLst>
              <a:ext uri="{FF2B5EF4-FFF2-40B4-BE49-F238E27FC236}">
                <a16:creationId xmlns:a16="http://schemas.microsoft.com/office/drawing/2014/main" id="{CF36D0A7-E07E-AB45-BEA0-C85714AD03F4}"/>
              </a:ext>
            </a:extLst>
          </p:cNvPr>
          <p:cNvSpPr txBox="1">
            <a:spLocks/>
          </p:cNvSpPr>
          <p:nvPr/>
        </p:nvSpPr>
        <p:spPr>
          <a:xfrm>
            <a:off x="3524244" y="3631931"/>
            <a:ext cx="5390072" cy="3029908"/>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ctr">
              <a:spcBef>
                <a:spcPts val="0"/>
              </a:spcBef>
              <a:defRPr/>
            </a:pPr>
            <a:r>
              <a:rPr lang="en-US" altLang="en-US" dirty="0">
                <a:latin typeface="Calibri"/>
                <a:cs typeface="Arial"/>
              </a:rPr>
              <a:t>Kelley Cunningham</a:t>
            </a:r>
            <a:endParaRPr lang="en-US" altLang="en-US" sz="2400" b="0" i="0" u="none" strike="noStrike" kern="1200" cap="none" spc="0" normalizeH="0" baseline="0" noProof="0" dirty="0">
              <a:ln>
                <a:noFill/>
              </a:ln>
              <a:solidFill>
                <a:sysClr val="window" lastClr="FFFFFF"/>
              </a:solidFill>
              <a:effectLst/>
              <a:uLnTx/>
              <a:uFillTx/>
              <a:latin typeface="Calibri"/>
            </a:endParaRPr>
          </a:p>
          <a:p>
            <a:pPr marL="0" marR="0" lvl="0" indent="0" algn="ctr" defTabSz="914400" rtl="0" eaLnBrk="1" fontAlgn="auto" latinLnBrk="0" hangingPunct="1">
              <a:spcBef>
                <a:spcPts val="0"/>
              </a:spcBef>
              <a:spcAft>
                <a:spcPts val="0"/>
              </a:spcAft>
              <a:buClr>
                <a:srgbClr val="CB1F54"/>
              </a:buClr>
              <a:buSzTx/>
              <a:buFont typeface="Arial"/>
              <a:buNone/>
              <a:tabLst/>
              <a:defRPr/>
            </a:pPr>
            <a:r>
              <a:rPr lang="en-US" altLang="en-US" dirty="0" err="1">
                <a:latin typeface="Calibri"/>
                <a:cs typeface="Arial"/>
              </a:rPr>
              <a:t>Kelley.Cunningham</a:t>
            </a:r>
            <a:r>
              <a:rPr kumimoji="0" lang="en-US" altLang="en-US" sz="2400" b="0" i="0" u="none" strike="noStrike" kern="1200" cap="none" spc="0" normalizeH="0" baseline="0" noProof="0" dirty="0">
                <a:ln>
                  <a:noFill/>
                </a:ln>
                <a:effectLst/>
                <a:uLnTx/>
                <a:uFillTx/>
                <a:latin typeface="Calibri"/>
                <a:cs typeface="Arial"/>
              </a:rPr>
              <a:t>@</a:t>
            </a:r>
            <a:r>
              <a:rPr lang="en-US" altLang="en-US" dirty="0">
                <a:latin typeface="Calibri"/>
                <a:cs typeface="Arial"/>
              </a:rPr>
              <a:t>mass.gov</a:t>
            </a:r>
            <a:endParaRPr lang="en-US" altLang="en-US" sz="2400" b="0" i="0" u="none" strike="noStrike" kern="1200" cap="none" spc="0" normalizeH="0" baseline="0" noProof="0" dirty="0">
              <a:ln>
                <a:noFill/>
              </a:ln>
              <a:effectLst/>
              <a:uLnTx/>
              <a:uFillTx/>
              <a:latin typeface="Calibri"/>
              <a:cs typeface="Arial"/>
            </a:endParaRPr>
          </a:p>
          <a:p>
            <a:pPr algn="ctr">
              <a:spcBef>
                <a:spcPts val="0"/>
              </a:spcBef>
              <a:defRPr/>
            </a:pPr>
            <a:endParaRPr lang="en-US" altLang="en-US" dirty="0">
              <a:latin typeface="Calibri"/>
              <a:cs typeface="Arial"/>
            </a:endParaRPr>
          </a:p>
          <a:p>
            <a:pPr algn="ctr">
              <a:spcBef>
                <a:spcPts val="0"/>
              </a:spcBef>
              <a:defRPr/>
            </a:pPr>
            <a:r>
              <a:rPr lang="en-US" altLang="en-US" dirty="0">
                <a:latin typeface="Calibri"/>
                <a:cs typeface="Arial"/>
              </a:rPr>
              <a:t>Alexandria Papadimoulis</a:t>
            </a:r>
          </a:p>
          <a:p>
            <a:pPr algn="ctr">
              <a:spcBef>
                <a:spcPts val="0"/>
              </a:spcBef>
              <a:defRPr/>
            </a:pPr>
            <a:r>
              <a:rPr lang="en-US" altLang="en-US" dirty="0">
                <a:latin typeface="Calibri"/>
                <a:cs typeface="Arial"/>
              </a:rPr>
              <a:t>Alexandria.Papadimoulis@mass.gov</a:t>
            </a:r>
          </a:p>
          <a:p>
            <a:pPr algn="ctr">
              <a:spcBef>
                <a:spcPts val="0"/>
              </a:spcBef>
              <a:defRPr/>
            </a:pPr>
            <a:endParaRPr lang="en-US" altLang="en-US" dirty="0">
              <a:latin typeface="Calibri"/>
              <a:cs typeface="Arial"/>
            </a:endParaRPr>
          </a:p>
          <a:p>
            <a:pPr algn="ctr">
              <a:spcBef>
                <a:spcPts val="0"/>
              </a:spcBef>
              <a:defRPr/>
            </a:pPr>
            <a:r>
              <a:rPr lang="en-US" altLang="en-US" dirty="0">
                <a:latin typeface="Calibri"/>
                <a:cs typeface="Arial"/>
              </a:rPr>
              <a:t>Max Rasbold-Gabbard</a:t>
            </a:r>
          </a:p>
          <a:p>
            <a:pPr algn="ctr">
              <a:spcBef>
                <a:spcPts val="0"/>
              </a:spcBef>
              <a:defRPr/>
            </a:pPr>
            <a:r>
              <a:rPr lang="en-US" altLang="en-US" dirty="0">
                <a:latin typeface="Calibri"/>
                <a:cs typeface="Arial"/>
              </a:rPr>
              <a:t>Max.Rasbold-Gabbard@mass.gov</a:t>
            </a:r>
          </a:p>
        </p:txBody>
      </p:sp>
      <p:sp>
        <p:nvSpPr>
          <p:cNvPr id="8" name="TextBox 7">
            <a:extLst>
              <a:ext uri="{FF2B5EF4-FFF2-40B4-BE49-F238E27FC236}">
                <a16:creationId xmlns:a16="http://schemas.microsoft.com/office/drawing/2014/main" id="{C0884CED-4A21-924E-A60C-30CFB52C0BB2}"/>
              </a:ext>
            </a:extLst>
          </p:cNvPr>
          <p:cNvSpPr txBox="1"/>
          <p:nvPr/>
        </p:nvSpPr>
        <p:spPr>
          <a:xfrm>
            <a:off x="1080813" y="2709012"/>
            <a:ext cx="1027693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solidFill>
                  <a:schemeClr val="bg1"/>
                </a:solidFill>
                <a:cs typeface="Calibri"/>
              </a:rPr>
              <a:t>For more information about the MA Falls Commission for Falls Prevention please visit </a:t>
            </a:r>
            <a:r>
              <a:rPr lang="en-US">
                <a:solidFill>
                  <a:schemeClr val="bg1"/>
                </a:solidFill>
                <a:ea typeface="+mn-lt"/>
                <a:cs typeface="+mn-lt"/>
              </a:rPr>
              <a:t>https://www.mass.gov/massachusetts-commission-on-falls-prevention </a:t>
            </a:r>
            <a:endParaRPr lang="en-US">
              <a:solidFill>
                <a:schemeClr val="bg1"/>
              </a:solidFill>
              <a:cs typeface="Calibri"/>
            </a:endParaRPr>
          </a:p>
        </p:txBody>
      </p:sp>
    </p:spTree>
    <p:extLst>
      <p:ext uri="{BB962C8B-B14F-4D97-AF65-F5344CB8AC3E}">
        <p14:creationId xmlns:p14="http://schemas.microsoft.com/office/powerpoint/2010/main" val="975860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16" ma:contentTypeDescription="Create a new document." ma:contentTypeScope="" ma:versionID="499ee57d0fca50638422f0a429b6ba2e">
  <xsd:schema xmlns:xsd="http://www.w3.org/2001/XMLSchema" xmlns:xs="http://www.w3.org/2001/XMLSchema" xmlns:p="http://schemas.microsoft.com/office/2006/metadata/properties" xmlns:ns2="84e97cf7-d201-4266-b669-9750d8c82d63" xmlns:ns3="3681058a-78c6-45c7-bc37-ed8082d13ab2" targetNamespace="http://schemas.microsoft.com/office/2006/metadata/properties" ma:root="true" ma:fieldsID="cfa1df5c3cb7f792818196ea68a2cf2d" ns2:_="" ns3:_="">
    <xsd:import namespace="84e97cf7-d201-4266-b669-9750d8c82d63"/>
    <xsd:import namespace="3681058a-78c6-45c7-bc37-ed8082d13ab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681058a-78c6-45c7-bc37-ed8082d13ab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c65f59-3358-4bc0-a420-5c5e0af3d77f}" ma:internalName="TaxCatchAll" ma:showField="CatchAllData" ma:web="3681058a-78c6-45c7-bc37-ed8082d13ab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3681058a-78c6-45c7-bc37-ed8082d13ab2">
      <UserInfo>
        <DisplayName>zzzThomas, Bekah (DPH)</DisplayName>
        <AccountId>11</AccountId>
        <AccountType/>
      </UserInfo>
      <UserInfo>
        <DisplayName>Torres, Oscar (DPH)</DisplayName>
        <AccountId>263</AccountId>
        <AccountType/>
      </UserInfo>
      <UserInfo>
        <DisplayName>Papadimoulis, Alexandria (DPH)</DisplayName>
        <AccountId>35</AccountId>
        <AccountType/>
      </UserInfo>
    </SharedWithUsers>
    <lcf76f155ced4ddcb4097134ff3c332f xmlns="84e97cf7-d201-4266-b669-9750d8c82d63">
      <Terms xmlns="http://schemas.microsoft.com/office/infopath/2007/PartnerControls"/>
    </lcf76f155ced4ddcb4097134ff3c332f>
    <TaxCatchAll xmlns="3681058a-78c6-45c7-bc37-ed8082d13ab2" xsi:nil="true"/>
  </documentManagement>
</p:properties>
</file>

<file path=customXml/itemProps1.xml><?xml version="1.0" encoding="utf-8"?>
<ds:datastoreItem xmlns:ds="http://schemas.openxmlformats.org/officeDocument/2006/customXml" ds:itemID="{BBD19071-93EF-4A52-B4A9-8B47CF960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e97cf7-d201-4266-b669-9750d8c82d63"/>
    <ds:schemaRef ds:uri="3681058a-78c6-45c7-bc37-ed8082d13a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A65C780-6774-40DF-80FC-AFBFE4BEC18D}">
  <ds:schemaRefs>
    <ds:schemaRef ds:uri="http://schemas.microsoft.com/sharepoint/v3/contenttype/forms"/>
  </ds:schemaRefs>
</ds:datastoreItem>
</file>

<file path=customXml/itemProps3.xml><?xml version="1.0" encoding="utf-8"?>
<ds:datastoreItem xmlns:ds="http://schemas.openxmlformats.org/officeDocument/2006/customXml" ds:itemID="{085EEB76-812F-4AEA-BABC-CDBC62FF8004}">
  <ds:schemaRefs>
    <ds:schemaRef ds:uri="3681058a-78c6-45c7-bc37-ed8082d13ab2"/>
    <ds:schemaRef ds:uri="84e97cf7-d201-4266-b669-9750d8c82d6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70</TotalTime>
  <Words>427</Words>
  <Application>Microsoft Office PowerPoint</Application>
  <PresentationFormat>Widescreen</PresentationFormat>
  <Paragraphs>79</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Harrison, Deborah (EHS)</cp:lastModifiedBy>
  <cp:revision>2</cp:revision>
  <dcterms:created xsi:type="dcterms:W3CDTF">2019-01-10T19:26:50Z</dcterms:created>
  <dcterms:modified xsi:type="dcterms:W3CDTF">2024-06-11T12:22:58Z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y fmtid="{D5CDD505-2E9C-101B-9397-08002B2CF9AE}" pid="3" name="MediaServiceImageTags">
    <vt:lpwstr/>
  </property>
</Properties>
</file>