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handoutMasterIdLst>
    <p:handoutMasterId r:id="rId51"/>
  </p:handoutMasterIdLst>
  <p:sldIdLst>
    <p:sldId id="260" r:id="rId5"/>
    <p:sldId id="2610" r:id="rId6"/>
    <p:sldId id="2535" r:id="rId7"/>
    <p:sldId id="2611" r:id="rId8"/>
    <p:sldId id="2612" r:id="rId9"/>
    <p:sldId id="276" r:id="rId10"/>
    <p:sldId id="2631" r:id="rId11"/>
    <p:sldId id="2627" r:id="rId12"/>
    <p:sldId id="2628" r:id="rId13"/>
    <p:sldId id="2616" r:id="rId14"/>
    <p:sldId id="2640" r:id="rId15"/>
    <p:sldId id="2619" r:id="rId16"/>
    <p:sldId id="2602" r:id="rId17"/>
    <p:sldId id="2599" r:id="rId18"/>
    <p:sldId id="2641" r:id="rId19"/>
    <p:sldId id="2625" r:id="rId20"/>
    <p:sldId id="2642" r:id="rId21"/>
    <p:sldId id="2634" r:id="rId22"/>
    <p:sldId id="2601" r:id="rId23"/>
    <p:sldId id="2635" r:id="rId24"/>
    <p:sldId id="2614" r:id="rId25"/>
    <p:sldId id="2643" r:id="rId26"/>
    <p:sldId id="2636" r:id="rId27"/>
    <p:sldId id="2629" r:id="rId28"/>
    <p:sldId id="2638" r:id="rId29"/>
    <p:sldId id="2657" r:id="rId30"/>
    <p:sldId id="256" r:id="rId31"/>
    <p:sldId id="2652" r:id="rId32"/>
    <p:sldId id="2655" r:id="rId33"/>
    <p:sldId id="2656" r:id="rId34"/>
    <p:sldId id="2658" r:id="rId35"/>
    <p:sldId id="2659" r:id="rId36"/>
    <p:sldId id="2598" r:id="rId37"/>
    <p:sldId id="2663" r:id="rId38"/>
    <p:sldId id="2650" r:id="rId39"/>
    <p:sldId id="2617" r:id="rId40"/>
    <p:sldId id="2618" r:id="rId41"/>
    <p:sldId id="2661" r:id="rId42"/>
    <p:sldId id="2662" r:id="rId43"/>
    <p:sldId id="2639" r:id="rId44"/>
    <p:sldId id="2645" r:id="rId45"/>
    <p:sldId id="2646" r:id="rId46"/>
    <p:sldId id="2644" r:id="rId47"/>
    <p:sldId id="2560" r:id="rId48"/>
    <p:sldId id="284" r:id="rId49"/>
  </p:sldIdLst>
  <p:sldSz cx="9144000" cy="6858000" type="screen4x3"/>
  <p:notesSz cx="7010400" cy="9296400"/>
  <p:custDataLst>
    <p:tags r:id="rId5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52C6E7-868B-4D47-BEB7-F138730AF67C}" v="7" dt="2024-01-26T22:11:54.9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28"/>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8" Type="http://schemas.microsoft.com/office/2015/10/relationships/revisionInfo" Target="revisionInfo.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2/20/2024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2/20/2024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44</a:t>
            </a:fld>
            <a:endParaRPr lang="en-US" dirty="0"/>
          </a:p>
        </p:txBody>
      </p:sp>
    </p:spTree>
    <p:extLst>
      <p:ext uri="{BB962C8B-B14F-4D97-AF65-F5344CB8AC3E}">
        <p14:creationId xmlns:p14="http://schemas.microsoft.com/office/powerpoint/2010/main" val="303019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45</a:t>
            </a:fld>
            <a:endParaRPr lang="en-US" dirty="0"/>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2/20/2024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February 20,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2629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will be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Administrative Proxies,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dirty="0"/>
              <a:t>Note</a:t>
            </a:r>
            <a:r>
              <a:rPr lang="en-US" sz="1800" kern="0" dirty="0"/>
              <a:t>: 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endParaRPr lang="en-US" sz="18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February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“February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work with the Consumer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The counter for EVV Non-Use is reset after five </a:t>
            </a:r>
            <a:r>
              <a:rPr lang="en-US" sz="1600" u="sng" dirty="0"/>
              <a:t>consecutive</a:t>
            </a:r>
            <a:r>
              <a:rPr lang="en-US" sz="1600" dirty="0"/>
              <a:t> pay periods of proper use of the EVV system</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p:txBody>
      </p:sp>
    </p:spTree>
    <p:extLst>
      <p:ext uri="{BB962C8B-B14F-4D97-AF65-F5344CB8AC3E}">
        <p14:creationId xmlns:p14="http://schemas.microsoft.com/office/powerpoint/2010/main" val="29515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dirty="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how services may change if Consumers are referred to another MassHealth program</a:t>
            </a:r>
          </a:p>
        </p:txBody>
      </p:sp>
    </p:spTree>
    <p:extLst>
      <p:ext uri="{BB962C8B-B14F-4D97-AF65-F5344CB8AC3E}">
        <p14:creationId xmlns:p14="http://schemas.microsoft.com/office/powerpoint/2010/main" val="221682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dirty="0">
                <a:cs typeface="Arial"/>
              </a:rPr>
              <a:t>Roles and Responsibilities</a:t>
            </a:r>
            <a:endParaRPr lang="en-US" dirty="0"/>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PCMs / SCO </a:t>
            </a:r>
            <a:r>
              <a:rPr lang="en-US" b="1" kern="100" dirty="0">
                <a:latin typeface="Arial" panose="020B0604020202020204" pitchFamily="34" charset="0"/>
                <a:ea typeface="Calibri" panose="020F0502020204030204" pitchFamily="34" charset="0"/>
                <a:cs typeface="Arial" panose="020B0604020202020204" pitchFamily="34" charset="0"/>
              </a:rPr>
              <a:t>&amp;</a:t>
            </a:r>
            <a:r>
              <a:rPr lang="en-US" sz="1800" b="1" kern="100" dirty="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dirty="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dirty="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Consumers</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PCAs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Enter PTO in UCP</a:t>
            </a:r>
          </a:p>
          <a:p>
            <a:endParaRPr lang="en-US" dirty="0"/>
          </a:p>
        </p:txBody>
      </p:sp>
    </p:spTree>
    <p:extLst>
      <p:ext uri="{BB962C8B-B14F-4D97-AF65-F5344CB8AC3E}">
        <p14:creationId xmlns:p14="http://schemas.microsoft.com/office/powerpoint/2010/main" val="349928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dirty="0"/>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Tempus</a:t>
            </a:r>
            <a:r>
              <a:rPr lang="en-US" sz="1600" kern="100" dirty="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dirty="0">
                <a:latin typeface="+mj-lt"/>
                <a:ea typeface="Calibri" panose="020F0502020204030204" pitchFamily="34" charset="0"/>
                <a:cs typeface="Arial" panose="020B0604020202020204" pitchFamily="34" charset="0"/>
              </a:rPr>
              <a:t>Sending letter to Consumer for EVV non-use (Warning)</a:t>
            </a:r>
            <a:endParaRPr lang="en-US" sz="16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Generate EVV reports for PCMs and IC Plans</a:t>
            </a:r>
            <a:br>
              <a:rPr lang="en-US" sz="1600" kern="100" dirty="0">
                <a:effectLst/>
                <a:latin typeface="+mj-lt"/>
                <a:ea typeface="Calibri" panose="020F0502020204030204" pitchFamily="34" charset="0"/>
                <a:cs typeface="Arial" panose="020B0604020202020204" pitchFamily="34" charset="0"/>
              </a:rPr>
            </a:br>
            <a:endParaRPr lang="en-US" sz="1600" kern="100" dirty="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MassHealth</a:t>
            </a:r>
            <a:endParaRPr lang="en-US" sz="18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EVV Compliance Committee</a:t>
            </a:r>
          </a:p>
          <a:p>
            <a:endParaRPr lang="en-US" dirty="0"/>
          </a:p>
        </p:txBody>
      </p:sp>
    </p:spTree>
    <p:extLst>
      <p:ext uri="{BB962C8B-B14F-4D97-AF65-F5344CB8AC3E}">
        <p14:creationId xmlns:p14="http://schemas.microsoft.com/office/powerpoint/2010/main" val="3266167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677656"/>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269382" y="2991775"/>
            <a:ext cx="3781901" cy="3560830"/>
          </a:xfrm>
          <a:prstGeom prst="rect">
            <a:avLst/>
          </a:prstGeom>
        </p:spPr>
      </p:pic>
    </p:spTree>
    <p:extLst>
      <p:ext uri="{BB962C8B-B14F-4D97-AF65-F5344CB8AC3E}">
        <p14:creationId xmlns:p14="http://schemas.microsoft.com/office/powerpoint/2010/main" val="269855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As of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8DE51-5D58-2453-1139-08F5428BAEC5}"/>
              </a:ext>
            </a:extLst>
          </p:cNvPr>
          <p:cNvSpPr>
            <a:spLocks noGrp="1"/>
          </p:cNvSpPr>
          <p:nvPr>
            <p:ph type="title"/>
          </p:nvPr>
        </p:nvSpPr>
        <p:spPr/>
        <p:txBody>
          <a:bodyPr/>
          <a:lstStyle/>
          <a:p>
            <a:r>
              <a:rPr lang="en-US" dirty="0"/>
              <a:t>Fiscal Intermediary Operations Advisory Committee (FIOAC)</a:t>
            </a:r>
          </a:p>
        </p:txBody>
      </p:sp>
      <p:sp>
        <p:nvSpPr>
          <p:cNvPr id="3" name="Text Placeholder 2">
            <a:extLst>
              <a:ext uri="{FF2B5EF4-FFF2-40B4-BE49-F238E27FC236}">
                <a16:creationId xmlns:a16="http://schemas.microsoft.com/office/drawing/2014/main" id="{B2B83AE0-6162-AEB8-B99D-2AD6E38EEE91}"/>
              </a:ext>
            </a:extLst>
          </p:cNvPr>
          <p:cNvSpPr>
            <a:spLocks noGrp="1"/>
          </p:cNvSpPr>
          <p:nvPr>
            <p:ph type="body" sz="quarter" idx="12"/>
          </p:nvPr>
        </p:nvSpPr>
        <p:spPr>
          <a:xfrm>
            <a:off x="380999" y="914399"/>
            <a:ext cx="8423953" cy="6309420"/>
          </a:xfrm>
        </p:spPr>
        <p:txBody>
          <a:bodyPr/>
          <a:lstStyle/>
          <a:p>
            <a:r>
              <a:rPr lang="en-US" b="1" dirty="0"/>
              <a:t>Purpose of the Committee</a:t>
            </a:r>
          </a:p>
          <a:p>
            <a:r>
              <a:rPr lang="en-US" dirty="0"/>
              <a:t>Provide input on FI operations including electronic visit verification (EVV) among other administrative functions of the FI. The roles and responsibilities of the PCA FIOAC will include advising and providing detailed information to EOHHS on these important functions. </a:t>
            </a:r>
          </a:p>
          <a:p>
            <a:br>
              <a:rPr lang="en-US" b="1" dirty="0"/>
            </a:br>
            <a:r>
              <a:rPr lang="en-US" b="1" dirty="0"/>
              <a:t>Additional Information</a:t>
            </a:r>
            <a:endParaRPr lang="en-US" dirty="0"/>
          </a:p>
          <a:p>
            <a:pPr marL="285750" indent="-285750">
              <a:buFont typeface="Arial" panose="020B0604020202020204" pitchFamily="34" charset="0"/>
              <a:buChar char="•"/>
            </a:pPr>
            <a:r>
              <a:rPr lang="en-US" dirty="0"/>
              <a:t>Notice of Opportunity originally posted in December</a:t>
            </a:r>
          </a:p>
          <a:p>
            <a:pPr marL="285750" indent="-285750">
              <a:buFont typeface="Arial" panose="020B0604020202020204" pitchFamily="34" charset="0"/>
              <a:buChar char="•"/>
            </a:pPr>
            <a:r>
              <a:rPr lang="en-US" dirty="0"/>
              <a:t>EOHHS will be reopening the Notice of Opportunity for the FIOAC in an effort to obtain additional nominations for a wider pool of stakeholders</a:t>
            </a:r>
          </a:p>
          <a:p>
            <a:pPr marL="285750" indent="-285750">
              <a:buFont typeface="Arial" panose="020B0604020202020204" pitchFamily="34" charset="0"/>
              <a:buChar char="•"/>
            </a:pPr>
            <a:r>
              <a:rPr lang="en-US" dirty="0"/>
              <a:t>Now intended to begin meeting in March 2024</a:t>
            </a:r>
          </a:p>
          <a:p>
            <a:pPr marL="285750" indent="-285750">
              <a:buFont typeface="Arial" panose="020B0604020202020204" pitchFamily="34" charset="0"/>
              <a:buChar char="•"/>
            </a:pPr>
            <a:r>
              <a:rPr lang="en-US" dirty="0"/>
              <a:t>Committee will cease in December 2024</a:t>
            </a:r>
          </a:p>
          <a:p>
            <a:pPr marL="628650" lvl="1" indent="-285750">
              <a:buSzPct val="100000"/>
              <a:buFont typeface="Arial" panose="020B0604020202020204" pitchFamily="34" charset="0"/>
              <a:buChar char="•"/>
            </a:pPr>
            <a:r>
              <a:rPr lang="en-US" dirty="0"/>
              <a:t>Could be extended 6 months, provided a substantial majority of its members are able and willing to do so</a:t>
            </a:r>
            <a:br>
              <a:rPr lang="en-US" dirty="0"/>
            </a:br>
            <a:endParaRPr lang="en-US" dirty="0">
              <a:latin typeface="+mj-lt"/>
            </a:endParaRPr>
          </a:p>
          <a:p>
            <a:pPr lvl="1" indent="0">
              <a:buNone/>
            </a:pPr>
            <a:r>
              <a:rPr lang="en-US" dirty="0">
                <a:effectLst/>
                <a:latin typeface="+mj-lt"/>
                <a:ea typeface="Calibri" panose="020F0502020204030204" pitchFamily="34" charset="0"/>
              </a:rPr>
              <a:t>Note: Individuals currently employed by, or currently representing, entities currently or previously involved in conducting administrative functions in the MassHealth PCA Program – specifically, PCM Agencies or Fiscal Intermediaries – may not participate on the PCA FIOAC. </a:t>
            </a:r>
            <a:br>
              <a:rPr lang="en-US" dirty="0"/>
            </a:br>
            <a:endParaRPr lang="en-US" dirty="0"/>
          </a:p>
          <a:p>
            <a:endParaRPr lang="en-US" dirty="0"/>
          </a:p>
        </p:txBody>
      </p:sp>
    </p:spTree>
    <p:extLst>
      <p:ext uri="{BB962C8B-B14F-4D97-AF65-F5344CB8AC3E}">
        <p14:creationId xmlns:p14="http://schemas.microsoft.com/office/powerpoint/2010/main" val="18443256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75A2C-69EC-90F4-C670-2C6E3B509700}"/>
              </a:ext>
            </a:extLst>
          </p:cNvPr>
          <p:cNvSpPr>
            <a:spLocks noGrp="1"/>
          </p:cNvSpPr>
          <p:nvPr>
            <p:ph type="title"/>
          </p:nvPr>
        </p:nvSpPr>
        <p:spPr/>
        <p:txBody>
          <a:bodyPr/>
          <a:lstStyle/>
          <a:p>
            <a:r>
              <a:rPr lang="en-US" dirty="0"/>
              <a:t>Eligibility Criteria (FIOAC)</a:t>
            </a:r>
          </a:p>
        </p:txBody>
      </p:sp>
      <p:sp>
        <p:nvSpPr>
          <p:cNvPr id="3" name="Text Placeholder 2">
            <a:extLst>
              <a:ext uri="{FF2B5EF4-FFF2-40B4-BE49-F238E27FC236}">
                <a16:creationId xmlns:a16="http://schemas.microsoft.com/office/drawing/2014/main" id="{35C2663F-F271-4962-C7F6-53A2AB002456}"/>
              </a:ext>
            </a:extLst>
          </p:cNvPr>
          <p:cNvSpPr>
            <a:spLocks noGrp="1"/>
          </p:cNvSpPr>
          <p:nvPr>
            <p:ph type="body" sz="quarter" idx="12"/>
          </p:nvPr>
        </p:nvSpPr>
        <p:spPr>
          <a:xfrm>
            <a:off x="380999" y="914399"/>
            <a:ext cx="8403405" cy="5387629"/>
          </a:xfrm>
        </p:spPr>
        <p:txBody>
          <a:bodyPr/>
          <a:lstStyle/>
          <a:p>
            <a:pPr marR="0" lvl="0">
              <a:lnSpc>
                <a:spcPct val="115000"/>
              </a:lnSpc>
              <a:spcBef>
                <a:spcPts val="0"/>
              </a:spcBef>
              <a:spcAft>
                <a:spcPts val="0"/>
              </a:spcAft>
              <a:buSzPct val="100000"/>
            </a:pPr>
            <a:r>
              <a:rPr lang="en-US" sz="1800" dirty="0">
                <a:latin typeface="+mj-lt"/>
                <a:ea typeface="Calibri" panose="020F0502020204030204" pitchFamily="34" charset="0"/>
                <a:cs typeface="Times New Roman" panose="02020603050405020304" pitchFamily="18" charset="0"/>
              </a:rPr>
              <a:t>Be a Massachusetts resident and h</a:t>
            </a:r>
            <a:r>
              <a:rPr lang="en-US" sz="1800" dirty="0">
                <a:effectLst/>
                <a:latin typeface="+mj-lt"/>
                <a:ea typeface="Calibri" panose="020F0502020204030204" pitchFamily="34" charset="0"/>
                <a:cs typeface="Times New Roman" panose="02020603050405020304" pitchFamily="18" charset="0"/>
              </a:rPr>
              <a:t>ave functional/lived experience in one of the following areas:</a:t>
            </a:r>
          </a:p>
          <a:p>
            <a:pPr marL="342900" marR="0" lvl="0" indent="-342900" algn="just">
              <a:lnSpc>
                <a:spcPct val="115000"/>
              </a:lnSpc>
              <a:spcBef>
                <a:spcPts val="0"/>
              </a:spcBef>
              <a:spcAft>
                <a:spcPts val="0"/>
              </a:spcAft>
              <a:buFont typeface="Symbol" panose="05050102010706020507" pitchFamily="18" charset="2"/>
              <a:buChar char=""/>
            </a:pP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Persons who receive services through the MassHealth PCA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Persons who serve as a surrogate or Administrative Proxy for one or more persons participating in the MassHealth PCA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Family members or unpaid caregivers for one or more Consumers of the MassHealth Personal Care Attendant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Personal Care Attendants (PCAs) of one or more persons needing assistance with ADLs and IADLs</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Legal or other advocates who have represented or advocated one or more Consumers of the MassHealth Personal Care Attendant Program, or who have represented or advocated for the interests of such Consumers.</a:t>
            </a:r>
            <a:r>
              <a:rPr lang="en-US" sz="1800" dirty="0">
                <a:latin typeface="+mj-lt"/>
                <a:ea typeface="Calibri" panose="020F0502020204030204" pitchFamily="34" charset="0"/>
                <a:cs typeface="Times New Roman" panose="02020603050405020304" pitchFamily="18" charset="0"/>
              </a:rPr>
              <a:t> </a:t>
            </a:r>
            <a:r>
              <a:rPr lang="en-US" sz="1800" dirty="0">
                <a:effectLst/>
                <a:latin typeface="+mj-lt"/>
                <a:ea typeface="Calibri" panose="020F0502020204030204" pitchFamily="34" charset="0"/>
              </a:rPr>
              <a:t>Persons who are representative of an organization that advocates or represents the interests of PCAs</a:t>
            </a:r>
            <a:endParaRPr lang="en-US" dirty="0">
              <a:latin typeface="+mj-lt"/>
            </a:endParaRPr>
          </a:p>
        </p:txBody>
      </p:sp>
    </p:spTree>
    <p:extLst>
      <p:ext uri="{BB962C8B-B14F-4D97-AF65-F5344CB8AC3E}">
        <p14:creationId xmlns:p14="http://schemas.microsoft.com/office/powerpoint/2010/main" val="787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February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2251370252"/>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 a.m. until 4 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8:00am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dirty="0">
              <a:cs typeface="Arial"/>
            </a:endParaRPr>
          </a:p>
          <a:p>
            <a:pPr marL="288925" indent="-288925">
              <a:buSzPct val="120000"/>
              <a:buFont typeface="Wingdings" pitchFamily="2" charset="2"/>
              <a:buChar char="§"/>
            </a:pPr>
            <a:r>
              <a:rPr lang="en-US" dirty="0"/>
              <a:t>This presentation will be available to download, after the Public Information Session is over. To download a copy, visit mass.gov and search for “PCA Public Information Session” in the search box. The presentation will also be available in Spanish.</a:t>
            </a:r>
            <a:endParaRPr lang="en-US" dirty="0">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sz="1800" dirty="0"/>
              <a:t>Please read your entire EVV Start Packet and follow the instructions.</a:t>
            </a:r>
          </a:p>
          <a:p>
            <a:pPr marL="285750" indent="-285750">
              <a:spcAft>
                <a:spcPts val="800"/>
              </a:spcAft>
              <a:buFont typeface="Wingdings" pitchFamily="2" charset="2"/>
              <a:buChar char="§"/>
            </a:pPr>
            <a:r>
              <a:rPr lang="en-US" sz="1800" dirty="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dirty="0"/>
              <a:t>Note</a:t>
            </a:r>
            <a:r>
              <a:rPr lang="en-US" sz="1800"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7423</TotalTime>
  <Words>5278</Words>
  <Application>Microsoft Office PowerPoint</Application>
  <PresentationFormat>On-screen Show (4:3)</PresentationFormat>
  <Paragraphs>406</Paragraphs>
  <Slides>45</Slides>
  <Notes>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4" baseType="lpstr">
      <vt:lpstr>ＭＳ Ｐゴシック</vt:lpstr>
      <vt:lpstr>Arial</vt:lpstr>
      <vt:lpstr>Calibri</vt:lpstr>
      <vt:lpstr>Symbol</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Reporting Technical Difficulties (Continued)</vt:lpstr>
      <vt:lpstr>Manually Entering Shifts into the EVV Portal</vt:lpstr>
      <vt:lpstr>MassHealth Updates:</vt:lpstr>
      <vt:lpstr>New PCA Program Role - Administrative Proxy</vt:lpstr>
      <vt:lpstr>Next Steps</vt:lpstr>
      <vt:lpstr>Is There Anything I Should Do Right Now?</vt:lpstr>
      <vt:lpstr>How Can I Learn More?</vt:lpstr>
      <vt:lpstr>Fiscal Intermediary Operations Advisory Committee (FIOAC)</vt:lpstr>
      <vt:lpstr>Eligibility Criteria (FIOAC)</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Palakanis, Jared M (EHS)</cp:lastModifiedBy>
  <cp:revision>20</cp:revision>
  <cp:lastPrinted>2018-12-12T21:15:39Z</cp:lastPrinted>
  <dcterms:created xsi:type="dcterms:W3CDTF">2017-06-21T16:47:06Z</dcterms:created>
  <dcterms:modified xsi:type="dcterms:W3CDTF">2024-02-20T14:43:49Z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