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0F81D-5303-4D8F-9E14-95E4D1700782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2B09F-DA57-4A1C-AC89-198E9FC2B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65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5/11/2022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750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BA4DEA4E-C6A6-4CD1-9529-FEB950C94E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</a:t>
            </a:r>
            <a:r>
              <a:rPr lang="en-US" dirty="0">
                <a:hlinkClick r:id="rId2"/>
              </a:rPr>
              <a:t>–</a:t>
            </a:r>
            <a:r>
              <a:rPr lang="en-us" dirty="0">
                <a:hlinkClick r:id="rId2"/>
              </a:rPr>
              <a:t> 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February 2022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All Ages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44162BE1-61FC-435F-B9D2-A726BE8A55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765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689BE-CB6C-4893-9FF4-AB51A9F9C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A6E5CE-26A2-48FE-B2BA-A5A0D7B9D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Race">
            <a:extLst>
              <a:ext uri="{FF2B5EF4-FFF2-40B4-BE49-F238E27FC236}">
                <a16:creationId xmlns:a16="http://schemas.microsoft.com/office/drawing/2014/main" id="{3353B48B-E7F6-4F7B-9C0A-4306FAC199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63A641-891D-4565-8D75-16E91B0F7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9F977C-9E24-452C-A90B-3B33F7AB9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Ethnicity">
            <a:extLst>
              <a:ext uri="{FF2B5EF4-FFF2-40B4-BE49-F238E27FC236}">
                <a16:creationId xmlns:a16="http://schemas.microsoft.com/office/drawing/2014/main" id="{D723E11C-6482-4D34-A756-EBFD308577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31DCC2-B794-4A03-9063-A6F00DE4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150D00-347F-4D8F-81F6-E70750305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Barriers to Placement">
            <a:extLst>
              <a:ext uri="{FF2B5EF4-FFF2-40B4-BE49-F238E27FC236}">
                <a16:creationId xmlns:a16="http://schemas.microsoft.com/office/drawing/2014/main" id="{D2D31655-8766-44A2-A015-94CA723D3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539" y="0"/>
            <a:ext cx="612892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B38FAD-944B-45F3-AD0B-E4E10E242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8369FE-FDE5-463B-8FDB-8C7858209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Primary Diagnosis">
            <a:extLst>
              <a:ext uri="{FF2B5EF4-FFF2-40B4-BE49-F238E27FC236}">
                <a16:creationId xmlns:a16="http://schemas.microsoft.com/office/drawing/2014/main" id="{2EED65A5-9E00-45C6-985C-A9732FA06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649" y="0"/>
            <a:ext cx="622870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796168-5C2E-445F-A9F9-72757B8E7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7193E2-DA8F-4B76-8E5E-339F5D5E9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Top 20 Boarding / Placement Hospitals">
            <a:extLst>
              <a:ext uri="{FF2B5EF4-FFF2-40B4-BE49-F238E27FC236}">
                <a16:creationId xmlns:a16="http://schemas.microsoft.com/office/drawing/2014/main" id="{8B74FDCE-9126-4827-8A6D-5AACC4411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E0C51D-1792-49AA-AABB-706C661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456483-8E6B-48B1-B559-C93A2B9C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Boarding Facilities where  &amp;quot;Level of Care Changed&amp;quot;">
            <a:extLst>
              <a:ext uri="{FF2B5EF4-FFF2-40B4-BE49-F238E27FC236}">
                <a16:creationId xmlns:a16="http://schemas.microsoft.com/office/drawing/2014/main" id="{047D5511-0FEE-496B-BC5D-040457E89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5A05BE-9089-43FC-A2EB-D7A7ED9F8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337F58-8C64-4293-AFCB-69207CF51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Referrals for Uninsured by Boarding / Placement Hospital">
            <a:extLst>
              <a:ext uri="{FF2B5EF4-FFF2-40B4-BE49-F238E27FC236}">
                <a16:creationId xmlns:a16="http://schemas.microsoft.com/office/drawing/2014/main" id="{3ED08C7F-8EAD-40B1-8211-B13672E7B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7941A2-CBF3-4442-801A-8AFF19EEC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5CAAC4-AE11-4076-8548-9FC37DA55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Last 12 Months Accumulated Data (White page)">
            <a:extLst>
              <a:ext uri="{FF2B5EF4-FFF2-40B4-BE49-F238E27FC236}">
                <a16:creationId xmlns:a16="http://schemas.microsoft.com/office/drawing/2014/main" id="{201C85FD-3AED-450C-A491-B876E0011A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7D2E96-EF05-4E6B-A07F-D07925145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DDC562-D00D-416D-A624-F09D407F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- 12 months">
            <a:extLst>
              <a:ext uri="{FF2B5EF4-FFF2-40B4-BE49-F238E27FC236}">
                <a16:creationId xmlns:a16="http://schemas.microsoft.com/office/drawing/2014/main" id="{DE210D1F-7DC8-4588-8F08-1BD2B4385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CDB82E-DFD2-488E-99B1-79C0A1C6F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9C2445-3834-4120-AD5C-9B79C4A6C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by Age Group - 12 months (Line)">
            <a:extLst>
              <a:ext uri="{FF2B5EF4-FFF2-40B4-BE49-F238E27FC236}">
                <a16:creationId xmlns:a16="http://schemas.microsoft.com/office/drawing/2014/main" id="{52B68341-0264-4F01-9A63-C2E838697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348" y="0"/>
            <a:ext cx="6881304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C671F2-F419-4D50-ADDD-6823524A6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054CF5-2AEF-49CC-9005-DE076726D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88D07-85B9-4CF1-A311-45604641E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29D23-13DC-4BC3-9954-4CB94BC6E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B4044059-38F3-433F-91B6-CC8A734DB1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4466896"/>
              </p:ext>
            </p:extLst>
          </p:nvPr>
        </p:nvGraphicFramePr>
        <p:xfrm>
          <a:off x="46552" y="30480"/>
          <a:ext cx="12062833" cy="614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3" imgW="10953861" imgH="5581781" progId="Excel.Sheet.12">
                  <p:embed/>
                </p:oleObj>
              </mc:Choice>
              <mc:Fallback>
                <p:oleObj name="Worksheet" r:id="rId3" imgW="10953861" imgH="558178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552" y="30480"/>
                        <a:ext cx="12062833" cy="6146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C3EC216-6D85-4629-87DD-B78C11811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004" y="6423025"/>
            <a:ext cx="9507416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1644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Number of Referrals with State Agency Involvement - 12 months (Line)">
            <a:extLst>
              <a:ext uri="{FF2B5EF4-FFF2-40B4-BE49-F238E27FC236}">
                <a16:creationId xmlns:a16="http://schemas.microsoft.com/office/drawing/2014/main" id="{C4B92D35-6F0D-41CC-A82C-FB110920E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436" y="0"/>
            <a:ext cx="702112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6678FE-BD54-4B61-BCBF-703660A22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F14EB8-BF88-4B63-8E9B-C1BF7A7A0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11E84F6D-B5B1-4405-B723-3B028730B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023" y="0"/>
            <a:ext cx="7949953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573BE8-7A55-4459-8C77-C7B362214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050BD3-3FC0-405B-A5C5-37F61556C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15 Primary Barriers to Placement - 12 months">
            <a:extLst>
              <a:ext uri="{FF2B5EF4-FFF2-40B4-BE49-F238E27FC236}">
                <a16:creationId xmlns:a16="http://schemas.microsoft.com/office/drawing/2014/main" id="{F71B34EB-5406-47CD-83B0-BBBDC7C91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539" y="0"/>
            <a:ext cx="612892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B2D7BD-5AA9-4B11-A2EB-301B2342A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067F53-8B5B-4ECC-A2A7-4B1E887B2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Line graph)">
            <a:extLst>
              <a:ext uri="{FF2B5EF4-FFF2-40B4-BE49-F238E27FC236}">
                <a16:creationId xmlns:a16="http://schemas.microsoft.com/office/drawing/2014/main" id="{0DCA98AB-28B6-4B87-8591-42779B460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448092-944C-4423-9CBA-4BCAF8D27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82809A-B142-4477-9BC0-68C8E9435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5 Barriers to Placement by Month - 12 months (Table)">
            <a:extLst>
              <a:ext uri="{FF2B5EF4-FFF2-40B4-BE49-F238E27FC236}">
                <a16:creationId xmlns:a16="http://schemas.microsoft.com/office/drawing/2014/main" id="{71C28889-A736-4A0E-909F-C80266B10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61A7F2-A711-49F9-9F5B-42B963995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57D982-D0E1-4CE5-A439-77B5604B8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Top 20 Boarding / Placement Hospitals - 12 months">
            <a:extLst>
              <a:ext uri="{FF2B5EF4-FFF2-40B4-BE49-F238E27FC236}">
                <a16:creationId xmlns:a16="http://schemas.microsoft.com/office/drawing/2014/main" id="{F7E1686D-ACA9-4862-B847-C54F0A2C1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9A6916-CC5E-46EB-A300-F9DDC2A55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3AB1A0-B3F7-457D-AADF-191B41CD6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slide25" descr="Repeat EPIA Referrals">
            <a:extLst>
              <a:ext uri="{FF2B5EF4-FFF2-40B4-BE49-F238E27FC236}">
                <a16:creationId xmlns:a16="http://schemas.microsoft.com/office/drawing/2014/main" id="{606421C3-A5B8-42E9-B0FB-06FC9F4789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1102C6-C242-4B19-BAD5-7C75B81DA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906D98E-27E2-42EF-BB3A-218F4AE66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slide26" descr="RePeat Boarding Risk">
            <a:extLst>
              <a:ext uri="{FF2B5EF4-FFF2-40B4-BE49-F238E27FC236}">
                <a16:creationId xmlns:a16="http://schemas.microsoft.com/office/drawing/2014/main" id="{693C4CC0-8C76-4274-B5D6-11348093DF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E8388B-0407-4CC3-B7BD-7590AE8BC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9565BDA-5D18-4BD7-8723-EB48CBD94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 Commercial split">
            <a:extLst>
              <a:ext uri="{FF2B5EF4-FFF2-40B4-BE49-F238E27FC236}">
                <a16:creationId xmlns:a16="http://schemas.microsoft.com/office/drawing/2014/main" id="{6C7A24A4-741D-4DF1-AE07-B78813B81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031188-EB5A-4C46-A1B4-9CDC0978F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E9C62-AC85-47C3-B6D3-E61135569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3660DC8F-AC7F-46D7-89B6-0E9F21CC6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970ACF-BBA4-48DD-BC95-B620DA7E7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0578B9-C904-4C6A-982A-46DD7FE5F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94C3608D-C758-4305-B49A-963BAE954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884" y="0"/>
            <a:ext cx="729623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572D8C-AC60-42EB-9880-7BE6070FC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BFCCF5-3E12-4499-8006-D3D9998FA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8E677805-3646-4032-9A6B-16CAFEFF3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055" y="0"/>
            <a:ext cx="7427890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896335-A0CF-47D0-9C90-6F75F155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5AC2DC-E1FC-4587-BB71-86A70600B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Placement from Referral">
            <a:extLst>
              <a:ext uri="{FF2B5EF4-FFF2-40B4-BE49-F238E27FC236}">
                <a16:creationId xmlns:a16="http://schemas.microsoft.com/office/drawing/2014/main" id="{1EC6730B-4D56-480B-BED8-5055317BB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884" y="0"/>
            <a:ext cx="729623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F00750-F31E-47AB-864F-8B27F9D25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E43D5A-A9E3-4EC9-845F-DBF3083B3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Age Group">
            <a:extLst>
              <a:ext uri="{FF2B5EF4-FFF2-40B4-BE49-F238E27FC236}">
                <a16:creationId xmlns:a16="http://schemas.microsoft.com/office/drawing/2014/main" id="{820191DB-6CCD-47D8-BDAF-860C69730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8D9A73-AF63-4F0F-9F77-975053551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14B623-672D-426C-A563-3F1003CF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Gender">
            <a:extLst>
              <a:ext uri="{FF2B5EF4-FFF2-40B4-BE49-F238E27FC236}">
                <a16:creationId xmlns:a16="http://schemas.microsoft.com/office/drawing/2014/main" id="{9F8E4DD2-2AC9-4AD7-ABB4-5E7BC8CC62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223C08-4C44-4E71-9136-A6A81C0A4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5/11/2022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23894F-BA5F-432D-B7B0-F0C044CD2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69</Words>
  <Application>Microsoft Office PowerPoint</Application>
  <PresentationFormat>Widescreen</PresentationFormat>
  <Paragraphs>56</Paragraphs>
  <Slides>27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Microsoft Excel Worksheet</vt:lpstr>
      <vt:lpstr>EPIA –  February 2022 All 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February 2022</dc:title>
  <dc:creator>MacLeod, Jill (DMH)</dc:creator>
  <cp:lastModifiedBy>MacLeod, Jill (DMH)</cp:lastModifiedBy>
  <cp:revision>3</cp:revision>
  <dcterms:created xsi:type="dcterms:W3CDTF">2022-05-11T14:16:04Z</dcterms:created>
  <dcterms:modified xsi:type="dcterms:W3CDTF">2022-05-11T16:32:53Z</dcterms:modified>
</cp:coreProperties>
</file>