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3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53D447-C21B-4B28-B3C8-A8465CFB4364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B2ED82-22D4-4BA9-A3A3-6502D5EF5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227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1A6E6-075E-4828-AF88-09BD0A742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3800DB-487B-4E23-AC0B-90C9ED4E1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DF5B1-3694-42A9-866E-9F1FF6CF0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18E67-8162-4BE0-9B01-22B89A120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68B9D-A8C9-40C5-85B0-14F435F39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3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536FE-B6CA-4D45-A719-6B51F3FF6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B9388C-63B0-4DA8-97D0-BEEDCF401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9BDB0-2A2B-43AC-965A-A9E7E7F74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DA7C3-2A5B-4BED-A540-9136486CC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888E8-31D6-4E51-9228-0D6066FED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60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D010CA-6776-433E-8E25-97899E0828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391E6E-3CF5-4535-B37E-E30058EA2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ADEE3-AAA7-4846-8EC6-84B1537C1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DABD6-6E60-4895-89B1-3604A484D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4D314-6D1C-4A42-A445-B77646B2B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26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4D5D7-9AEB-44F2-8A04-0694BE152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E933F-693D-4770-8DC4-A5A086AC8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7849A-1CE6-4F5C-95D7-EA8DA5EE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E1FD0-B95E-4CF6-9A27-0F91F96DA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123BE-5891-49D6-A758-867A98F38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2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85FC7-1BEA-438E-A0A7-88FF55112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5F5C0-417B-4A28-8AE9-A79AC74A6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C6257-C490-4059-9E97-16E46673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051CD-74EC-43C1-9F21-D33BD297F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95141-29DC-41BA-BE25-E899055F3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32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4FC21-AE04-4050-80E6-D9DCA4B50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85F7E-EF45-48F7-9E54-C6806D0E9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24501F-6ED5-4112-B037-D3E9F8CF2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61E48C-176E-4E60-8CB3-542516996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52202B-C929-4B39-AF47-D17C38F86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EEBF3-930A-4A23-810D-C1880E7A6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84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48E08-A828-430D-B8A6-7302E570A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F5402-465C-4E68-BF7E-BFE1177B5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9B917D-5EC9-44FC-B8A7-9ADF4ADC4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DCF5D4-E55C-42FF-A7E5-2466DE35B8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579A7F-77F4-4169-8D51-2123441998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735923-3BB5-4F33-8E76-56665E95B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43FC79-7089-4373-88DC-12501E782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E0BEB1-B009-47B7-B159-DE05E615E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2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5FFCC-78CC-4E9D-A277-8230F2733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4CEFE7-D923-48C1-B2FE-8110829C6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8F91C9-7841-4F7B-8F24-B5FF45B5B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896739-CF17-4867-A5ED-317AD19F5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14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8942B-5ECF-4556-91C2-496E4C52E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1589EF-E9AD-45F7-BFBE-6F8AD3570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18E0FA-5424-403C-8462-1B7C301C6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40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27A56-C315-441C-9002-DFD599AED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57D9A-8037-4B31-951B-4675ADA69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63141B-5121-4179-B3F6-529569122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0C32E-3427-4696-A55A-56886EA24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DFE526-7D20-4EC0-9624-E77981295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AA82D7-E462-4060-85D6-85CF55540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05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E919B-BF68-4590-8CA9-A51BAC0F7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4BC1AA-5C68-47DC-BBF0-1E309865E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1A636-7F9C-43EC-B2F2-6FB3323CB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19410E-A050-4AA2-BC89-EF52EB1C3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C23AB0-18A5-4589-926D-C00F68CFE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54EE52-EECA-4C6E-83E9-6382044D3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8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3F6010-77C4-45FE-968C-712199A58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B1B2C-5D5F-46D9-92F5-ECDF2816A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34894-C6F5-46F1-BAA2-AFEA88E681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5/31/2023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B1C84-4663-4022-BBEA-7667FEBCF3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820DA-1F3A-421F-A770-A6347089E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5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tableau.dmh.state.ma.us/#/site/Others/workbooks/2017/view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1">
            <a:extLst>
              <a:ext uri="{FF2B5EF4-FFF2-40B4-BE49-F238E27FC236}">
                <a16:creationId xmlns:a16="http://schemas.microsoft.com/office/drawing/2014/main" id="{15C333B7-E24E-4A72-8BF9-3370D81F46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hlinkClick r:id="rId2"/>
              </a:rPr>
              <a:t>EPIA Monthly Report</a:t>
            </a:r>
            <a:br>
              <a:rPr lang="en-us" dirty="0">
                <a:hlinkClick r:id="rId2"/>
              </a:rPr>
            </a:br>
            <a:r>
              <a:rPr lang="en-us" dirty="0">
                <a:hlinkClick r:id="rId2"/>
              </a:rPr>
              <a:t>February 2023</a:t>
            </a:r>
            <a:br>
              <a:rPr lang="en-us" dirty="0">
                <a:hlinkClick r:id="rId2"/>
              </a:rPr>
            </a:br>
            <a:r>
              <a:rPr lang="en-US" dirty="0">
                <a:hlinkClick r:id="rId2"/>
              </a:rPr>
              <a:t>Ages 0-17</a:t>
            </a:r>
            <a:endParaRPr lang="en-us" dirty="0">
              <a:hlinkClick r:id="rId2"/>
            </a:endParaRPr>
          </a:p>
        </p:txBody>
      </p:sp>
      <p:sp>
        <p:nvSpPr>
          <p:cNvPr id="3" name="slide1">
            <a:extLst>
              <a:ext uri="{FF2B5EF4-FFF2-40B4-BE49-F238E27FC236}">
                <a16:creationId xmlns:a16="http://schemas.microsoft.com/office/drawing/2014/main" id="{91C1F447-DCD1-4A87-AE0A-339E7542C5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Number of Referrals in Period: 238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136DCA-16B2-49A3-A2EA-F563CB5FB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B06D60-CF75-4830-BC22-FE9DE57D8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de10" descr="Referrals by Gender">
            <a:extLst>
              <a:ext uri="{FF2B5EF4-FFF2-40B4-BE49-F238E27FC236}">
                <a16:creationId xmlns:a16="http://schemas.microsoft.com/office/drawing/2014/main" id="{5EB42D8D-5974-4086-9C6E-680C9A8673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5591D5-3004-4ECC-A048-E91DA283A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274EF8-5F18-4BF6-8B9E-424FD4774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de11" descr="Referrals by Race">
            <a:extLst>
              <a:ext uri="{FF2B5EF4-FFF2-40B4-BE49-F238E27FC236}">
                <a16:creationId xmlns:a16="http://schemas.microsoft.com/office/drawing/2014/main" id="{83806EEC-4B39-428F-BBDB-A4311B85AF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2BA471-9ACE-4CBA-90C3-181D6C528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C4EA6C-C528-4F73-8014-0C5C0C30F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de12" descr="Referrals by Ethnicity">
            <a:extLst>
              <a:ext uri="{FF2B5EF4-FFF2-40B4-BE49-F238E27FC236}">
                <a16:creationId xmlns:a16="http://schemas.microsoft.com/office/drawing/2014/main" id="{6349CA88-3B9A-4B68-BECB-542000EF95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B40A64-4630-4E04-A8D0-ADFE75E75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A35BB1-73D3-428D-8C41-9FE1F744D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de13" descr="Diagnosis ">
            <a:extLst>
              <a:ext uri="{FF2B5EF4-FFF2-40B4-BE49-F238E27FC236}">
                <a16:creationId xmlns:a16="http://schemas.microsoft.com/office/drawing/2014/main" id="{9A9E4D6D-F72B-44C5-AFCD-0DE54236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6567"/>
            <a:ext cx="12192000" cy="314486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56B4D2-0D61-4EBF-BD38-3DA0E6B8C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BEA9CE-B7AB-4308-9A88-CBD31CFB5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lide14" descr="Barriers">
            <a:extLst>
              <a:ext uri="{FF2B5EF4-FFF2-40B4-BE49-F238E27FC236}">
                <a16:creationId xmlns:a16="http://schemas.microsoft.com/office/drawing/2014/main" id="{67FF6A7F-52EF-4710-8213-BE3CAD3EA2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1564"/>
            <a:ext cx="12192000" cy="351487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8335E3-3ED4-436D-BA70-1C5562CA3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E1CD61-5EA9-48B7-A457-84763511A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de15" descr="Top 20 Boarding / Placement Hospitals">
            <a:extLst>
              <a:ext uri="{FF2B5EF4-FFF2-40B4-BE49-F238E27FC236}">
                <a16:creationId xmlns:a16="http://schemas.microsoft.com/office/drawing/2014/main" id="{3264F93F-5DBE-418C-81E7-29AEFFFD58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0ABC01-9E47-4E75-8FF7-4F74AECEE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8E83D94-E8AF-404E-9D93-0E86DE749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lide16" descr="Boarding Facilities where  &amp;quot;Level of Care Changed&amp;quot;">
            <a:extLst>
              <a:ext uri="{FF2B5EF4-FFF2-40B4-BE49-F238E27FC236}">
                <a16:creationId xmlns:a16="http://schemas.microsoft.com/office/drawing/2014/main" id="{AC8A70C0-D08A-46E6-B35C-EB79EA079E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692" y="0"/>
            <a:ext cx="8440616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B972F7-BF2C-4AF6-B5F0-B87FB7D0F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CD2198-460A-4CBE-B08B-1F61C5222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slide17" descr="Referrals for Uninsured by Boarding / Placement Hospital">
            <a:extLst>
              <a:ext uri="{FF2B5EF4-FFF2-40B4-BE49-F238E27FC236}">
                <a16:creationId xmlns:a16="http://schemas.microsoft.com/office/drawing/2014/main" id="{5A8AB1C3-C91F-4CEA-85D0-29BE0ECF11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D380B3-2FE4-4034-85A4-9710A4991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03B258-DFC3-455D-BCFA-C11DC009B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EPIA Monthly ">
            <a:extLst>
              <a:ext uri="{FF2B5EF4-FFF2-40B4-BE49-F238E27FC236}">
                <a16:creationId xmlns:a16="http://schemas.microsoft.com/office/drawing/2014/main" id="{A3F7904A-CCF9-4146-A9F3-CE59B46D3F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0"/>
            <a:ext cx="11430000" cy="6858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E4C966-F1AC-4679-820A-A6FDEDE23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03F8D-80BA-4EB9-ABBE-3B5D71C03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3" descr="Referrals by Insurance Plan Type Commercial split">
            <a:extLst>
              <a:ext uri="{FF2B5EF4-FFF2-40B4-BE49-F238E27FC236}">
                <a16:creationId xmlns:a16="http://schemas.microsoft.com/office/drawing/2014/main" id="{D5C69CEB-D5DE-4199-8058-F9C0B43CF5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9E4110-8A13-4EB6-A7AD-D88FE03B2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958B10-8336-4D63-B60E-8BB893D92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4" descr=" Referring Organization Type">
            <a:extLst>
              <a:ext uri="{FF2B5EF4-FFF2-40B4-BE49-F238E27FC236}">
                <a16:creationId xmlns:a16="http://schemas.microsoft.com/office/drawing/2014/main" id="{90BA8D28-EEBB-40AB-A06D-8A4FF4D0B4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1A75C8-A92E-492F-BFD5-39B7AC927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3095F9-2E54-40F9-B494-06E6BBE53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de5" descr="Referring Org Type-Details">
            <a:extLst>
              <a:ext uri="{FF2B5EF4-FFF2-40B4-BE49-F238E27FC236}">
                <a16:creationId xmlns:a16="http://schemas.microsoft.com/office/drawing/2014/main" id="{04231282-52A2-4F74-BD4C-067F6824E1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075" y="1085850"/>
            <a:ext cx="7943850" cy="46863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0BF0AE-1719-44F7-B26D-0D6165207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F6B9C3-A65E-417F-9461-F4DF672EB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de6" descr="Time to Referral (Days) from Initial Evaluation">
            <a:extLst>
              <a:ext uri="{FF2B5EF4-FFF2-40B4-BE49-F238E27FC236}">
                <a16:creationId xmlns:a16="http://schemas.microsoft.com/office/drawing/2014/main" id="{3DBAC979-2E0E-4A3B-BD84-0C7AE14FAE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829" y="0"/>
            <a:ext cx="9308342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79FFB6-1526-482F-88AA-08237FFBF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6AB2A2-8C29-402C-81EC-1F597F0B5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de7" descr="Time to Referral (Days) from Initial Evaluation by Outcome">
            <a:extLst>
              <a:ext uri="{FF2B5EF4-FFF2-40B4-BE49-F238E27FC236}">
                <a16:creationId xmlns:a16="http://schemas.microsoft.com/office/drawing/2014/main" id="{9DA5B1B7-2EE5-4323-8E56-A358A8963F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00" y="0"/>
            <a:ext cx="10250599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19F91E-65DD-4795-9908-3E4DFB54B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08CBF28-67BB-428D-8B1E-16AEB6F56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de8" descr="Time to Placement from Referral">
            <a:extLst>
              <a:ext uri="{FF2B5EF4-FFF2-40B4-BE49-F238E27FC236}">
                <a16:creationId xmlns:a16="http://schemas.microsoft.com/office/drawing/2014/main" id="{C71DD861-0163-4995-BC03-ACCEF91CA5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829" y="0"/>
            <a:ext cx="9308342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C66716-6608-478A-A55A-D19ED3A33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C07DA0-D2BD-49E3-8553-E2A07FE3E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de9" descr="Referrals by Age Group">
            <a:extLst>
              <a:ext uri="{FF2B5EF4-FFF2-40B4-BE49-F238E27FC236}">
                <a16:creationId xmlns:a16="http://schemas.microsoft.com/office/drawing/2014/main" id="{3D77C4BB-9B94-4477-8A9B-CE8331840C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88B55B-94AF-4887-B811-C431A5037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1493CD-4350-48DF-B8C5-B223CCD5B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50</Words>
  <Application>Microsoft Office PowerPoint</Application>
  <PresentationFormat>Widescreen</PresentationFormat>
  <Paragraphs>36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EPIA Monthly Report February 2023 Ages 0-17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EPIA Monthly Report February 2023 Ages 0-17</dc:title>
  <dc:creator>MacLeod, Jill (DMH)</dc:creator>
  <cp:lastModifiedBy>MacLeod, Jill (DMH)</cp:lastModifiedBy>
  <cp:revision>1</cp:revision>
  <dcterms:created xsi:type="dcterms:W3CDTF">2023-05-31T20:09:44Z</dcterms:created>
  <dcterms:modified xsi:type="dcterms:W3CDTF">2023-05-31T20:12:42Z</dcterms:modified>
</cp:coreProperties>
</file>