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8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93" autoAdjust="0"/>
    <p:restoredTop sz="94660"/>
  </p:normalViewPr>
  <p:slideViewPr>
    <p:cSldViewPr snapToGrid="0">
      <p:cViewPr varScale="1">
        <p:scale>
          <a:sx n="63" d="100"/>
          <a:sy n="63" d="100"/>
        </p:scale>
        <p:origin x="656" y="6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AEF588F-3C7C-483A-9762-7BDADCF6FC59}" type="datetimeFigureOut">
              <a:rPr lang="en-US" smtClean="0"/>
              <a:t>3/13/2024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C529750-09A4-4AD8-BE21-E7828D601B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80598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D1A6E6-075E-4828-AF88-09BD0A74259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F3800DB-487B-4E23-AC0B-90C9ED4E107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64DF5B1-3694-42A9-866E-9F1FF6CF0C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3/13/2024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4718E67-8162-4BE0-9B01-22B89A120A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1568B9D-A8C9-40C5-85B0-14F435F39C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673836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34D5D7-9AEB-44F2-8A04-0694BE1520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3CE933F-693D-4770-8DC4-A5A086AC8AC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2A7849A-1CE6-4F5C-95D7-EA8DA5EE55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3/13/2024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9FE1FD0-B95E-4CF6-9A27-0F91F96DAE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96123BE-5891-49D6-A758-867A98F38D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972261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A85FC7-1BEA-438E-A0A7-88FF551122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BD5F5C0-417B-4A28-8AE9-A79AC74A625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4BC6257-C490-4059-9E97-16E46673C6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3/13/2024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A4051CD-74EC-43C1-9F21-D33BD297FC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BC95141-29DC-41BA-BE25-E899055F31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453237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34FC21-AE04-4050-80E6-D9DCA4B50C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1885F7E-EF45-48F7-9E54-C6806D0E963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724501F-6ED5-4112-B037-D3E9F8CF2C8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861E48C-176E-4E60-8CB3-5425169963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3/13/2024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852202B-C929-4B39-AF47-D17C38F868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DEEEBF3-930A-4A23-810D-C1880E7A6D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33845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448E08-A828-430D-B8A6-7302E570AD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1FF5402-465C-4E68-BF7E-BFE1177B55A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69B917D-5EC9-44FC-B8A7-9ADF4ADC4FA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3DCF5D4-E55C-42FF-A7E5-2466DE35B8C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7579A7F-77F4-4169-8D51-21234419984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A735923-3BB5-4F33-8E76-56665E95B5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3/13/2024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A43FC79-7089-4373-88DC-12501E7820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4E0BEB1-B009-47B7-B159-DE05E615E7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972658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65FFCC-78CC-4E9D-A277-8230F27334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44CEFE7-D923-48C1-B2FE-8110829C69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3/13/2024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68F91C9-7841-4F7B-8F24-B5FF45B5B3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8896739-CF17-4867-A5ED-317AD19F5A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311432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4E8942B-5ECF-4556-91C2-496E4C52EF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3/13/2024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E1589EF-E9AD-45F7-BFBE-6F8AD35703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E18E0FA-5424-403C-8462-1B7C301C65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624045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B27A56-C315-441C-9002-DFD599AED2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9F57D9A-8037-4B31-951B-4675ADA6939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763141B-5121-4179-B3F6-52956912224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A60C32E-3427-4696-A55A-56886EA24A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3/13/2024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DDFE526-7D20-4EC0-9624-E779812957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7AA82D7-E462-4060-85D6-85CF555401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03051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E919B-BF68-4590-8CA9-A51BAC0F75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04BC1AA-5C68-47DC-BBF0-1E309865E5A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F81A636-7F9C-43EC-B2F2-6FB3323CB79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D19410E-A050-4AA2-BC89-EF52EB1C34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3/13/2024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0C23AB0-18A5-4589-926D-C00F68CFEA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754EE52-EECA-4C6E-83E9-6382044D35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968884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6536FE-B6CA-4D45-A719-6B51F3FF6D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FB9388C-63B0-4DA8-97D0-BEEDCF401CA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ED9BDB0-2A2B-43AC-965A-A9E7E7F741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3/13/2024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67DA7C3-2A5B-4BED-A540-9136486CC5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35888E8-31D6-4E51-9228-0D6066FED5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11606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3D010CA-6776-433E-8E25-97899E08288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6391E6E-3CF5-4535-B37E-E30058EA284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A6ADEE3-AAA7-4846-8EC6-84B1537C1D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3/13/2024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01DABD6-6E60-4895-89B1-3604A484D2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9A4D314-6D1C-4A42-A445-B77646B2B2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55267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C3F6010-77C4-45FE-968C-712199A585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19B1B2C-5D5F-46D9-92F5-ECDF2816A1F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0334894-C6F5-46F1-BAA2-AFEA88E6816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3/13/2024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75B1C84-4663-4022-BBEA-7667FEBCF3F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72820DA-1F3A-421F-A770-A6347089E36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48520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https://tableau.dmh.state.ma.us/#/site/Others/workbooks/2017/views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1">
            <a:extLst>
              <a:ext uri="{FF2B5EF4-FFF2-40B4-BE49-F238E27FC236}">
                <a16:creationId xmlns:a16="http://schemas.microsoft.com/office/drawing/2014/main" id="{66570C7F-65F5-4504-8B02-665343C2DE78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dirty="0">
                <a:hlinkClick r:id="rId2"/>
              </a:rPr>
              <a:t>EPIA Monthly Report</a:t>
            </a:r>
            <a:br>
              <a:rPr lang="en-us" dirty="0">
                <a:hlinkClick r:id="rId2"/>
              </a:rPr>
            </a:br>
            <a:r>
              <a:rPr lang="en-US" dirty="0">
                <a:hlinkClick r:id="rId2"/>
              </a:rPr>
              <a:t>February 2024</a:t>
            </a:r>
            <a:br>
              <a:rPr lang="en-US" dirty="0">
                <a:hlinkClick r:id="rId2"/>
              </a:rPr>
            </a:br>
            <a:r>
              <a:rPr lang="en-US" dirty="0">
                <a:hlinkClick r:id="rId2"/>
              </a:rPr>
              <a:t>Ages 18 and over</a:t>
            </a:r>
            <a:endParaRPr lang="en-us" dirty="0">
              <a:hlinkClick r:id="rId2"/>
            </a:endParaRPr>
          </a:p>
        </p:txBody>
      </p:sp>
      <p:sp>
        <p:nvSpPr>
          <p:cNvPr id="3" name="slide1">
            <a:extLst>
              <a:ext uri="{FF2B5EF4-FFF2-40B4-BE49-F238E27FC236}">
                <a16:creationId xmlns:a16="http://schemas.microsoft.com/office/drawing/2014/main" id="{7CD31BB6-B902-45A9-B0E9-922F03209C5B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Number of referrals in period: 205</a:t>
            </a:r>
            <a:endParaRPr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3E55A7F-4ACC-E1B1-D557-4F24CDEED5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3/13/2024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6D2D23F-50ED-24B9-741D-6A66740678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lide2" descr="EPIA Monthly ">
            <a:extLst>
              <a:ext uri="{FF2B5EF4-FFF2-40B4-BE49-F238E27FC236}">
                <a16:creationId xmlns:a16="http://schemas.microsoft.com/office/drawing/2014/main" id="{6BC8CB0C-C7E4-4DC4-ACDE-45AA1D69354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" y="0"/>
            <a:ext cx="11430000" cy="6858000"/>
          </a:xfrm>
          <a:prstGeom prst="rect">
            <a:avLst/>
          </a:prstGeom>
        </p:spPr>
      </p:pic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C17B742-F161-E2C8-5439-A0FA7BF7B5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3/13/2024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B6078B4-94D3-5CE1-690E-6F23FB92F1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slide3" descr="Referrals by Insurance Plan Type Commercial split">
            <a:extLst>
              <a:ext uri="{FF2B5EF4-FFF2-40B4-BE49-F238E27FC236}">
                <a16:creationId xmlns:a16="http://schemas.microsoft.com/office/drawing/2014/main" id="{8CF6488F-E8E4-437B-BB89-5F08A958A28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874663B-4BFC-606A-7B5C-8D8BA0C4A0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3/13/2024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A9B8792-8E12-B0D6-00B0-38CBD89072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slide4" descr=" Referring Organization Type">
            <a:extLst>
              <a:ext uri="{FF2B5EF4-FFF2-40B4-BE49-F238E27FC236}">
                <a16:creationId xmlns:a16="http://schemas.microsoft.com/office/drawing/2014/main" id="{4C2F223F-9D18-46D8-9466-37CC762D1D2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9750" y="0"/>
            <a:ext cx="8572500" cy="68580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43324E1-3C3C-92E0-3D66-E66E6A466A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3/13/2024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9BF86AE4-1BCA-BE2D-55D1-4BA3288FAB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slide5" descr="Time to Referral (Days) from Initial Evaluation">
            <a:extLst>
              <a:ext uri="{FF2B5EF4-FFF2-40B4-BE49-F238E27FC236}">
                <a16:creationId xmlns:a16="http://schemas.microsoft.com/office/drawing/2014/main" id="{899A03CD-5E1B-45E1-B9AB-41BB83C1690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2944" y="0"/>
            <a:ext cx="9306112" cy="6857999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8C2EB8C-616B-916C-65CE-10DB3D1200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3/13/2024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26CDAF28-5391-A0FF-3FBF-2F46147F35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slide6" descr="Time to Referral (Days) from Initial Evaluation by Outcome">
            <a:extLst>
              <a:ext uri="{FF2B5EF4-FFF2-40B4-BE49-F238E27FC236}">
                <a16:creationId xmlns:a16="http://schemas.microsoft.com/office/drawing/2014/main" id="{B6E2E692-F572-4457-BF13-0FAD32F64ED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1909" y="0"/>
            <a:ext cx="10248182" cy="68580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6377ECA-05A3-4B26-E53F-1272EC55D4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3/13/2024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5F92D06C-F40B-149D-307B-418A25B492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slide7" descr="Time to Placement from Referral">
            <a:extLst>
              <a:ext uri="{FF2B5EF4-FFF2-40B4-BE49-F238E27FC236}">
                <a16:creationId xmlns:a16="http://schemas.microsoft.com/office/drawing/2014/main" id="{637973FA-F5EF-4B67-B763-F5E21FD52D3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2944" y="0"/>
            <a:ext cx="9306112" cy="6857999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12734BE-6662-BEDF-3544-1D834C1C51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3/13/2024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4B974AB2-17E3-4236-9321-4430738339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slide8" descr="Referrals by Age Group">
            <a:extLst>
              <a:ext uri="{FF2B5EF4-FFF2-40B4-BE49-F238E27FC236}">
                <a16:creationId xmlns:a16="http://schemas.microsoft.com/office/drawing/2014/main" id="{55CB7388-AE8D-4DD3-A071-E566CF32D2B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3500" y="95250"/>
            <a:ext cx="9525000" cy="66675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3CBD64F-CB83-02DC-FEF4-31BC289BDA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3/13/2024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B7AA8F91-4223-B37B-E8CE-D2EB72370B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slide9" descr="Referrals by Gender">
            <a:extLst>
              <a:ext uri="{FF2B5EF4-FFF2-40B4-BE49-F238E27FC236}">
                <a16:creationId xmlns:a16="http://schemas.microsoft.com/office/drawing/2014/main" id="{89786C20-FB07-4D19-884D-B775E460B55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3500" y="95250"/>
            <a:ext cx="9525000" cy="66675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EA3C0E5-9523-E6CC-1C70-3243829CB8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3/13/2024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BD27B9F8-DDA8-5371-0E67-E93614A9EA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slide10" descr="Referrals by Race">
            <a:extLst>
              <a:ext uri="{FF2B5EF4-FFF2-40B4-BE49-F238E27FC236}">
                <a16:creationId xmlns:a16="http://schemas.microsoft.com/office/drawing/2014/main" id="{A4239CD2-92D1-4430-90B4-2D99EC6ABC9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3500" y="95250"/>
            <a:ext cx="9525000" cy="66675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22AE8A3-5217-EB46-D89A-C5F52EFEB6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3/13/2024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5369E986-0BE0-719C-FC4E-0721946C51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slide11" descr="Referrals by Ethnicity">
            <a:extLst>
              <a:ext uri="{FF2B5EF4-FFF2-40B4-BE49-F238E27FC236}">
                <a16:creationId xmlns:a16="http://schemas.microsoft.com/office/drawing/2014/main" id="{5BE6DA07-18BE-4CE1-92C3-B2A9DB98589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3500" y="95250"/>
            <a:ext cx="9525000" cy="66675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36EBA8A-5A44-A2F1-A074-7EA4994DD6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3/13/2024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81C00ADD-E703-33FE-1FE6-9E3D755A3F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slide12" descr="Diagnosis ">
            <a:extLst>
              <a:ext uri="{FF2B5EF4-FFF2-40B4-BE49-F238E27FC236}">
                <a16:creationId xmlns:a16="http://schemas.microsoft.com/office/drawing/2014/main" id="{F99F2CA8-A51A-49D5-913E-6AF4CD9293D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726339"/>
            <a:ext cx="12192000" cy="3405322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766BCD4-478F-7273-3D14-1B6D64C246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3/13/2024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03992E91-A025-ADF8-520F-B487B3D370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slide13" descr="Barriers">
            <a:extLst>
              <a:ext uri="{FF2B5EF4-FFF2-40B4-BE49-F238E27FC236}">
                <a16:creationId xmlns:a16="http://schemas.microsoft.com/office/drawing/2014/main" id="{6F471B52-8A3B-4581-B66B-0EE248ED557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670453"/>
            <a:ext cx="12192000" cy="3517094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7FDBEB8-0291-BE53-03C3-60195A48B9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3/13/2024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8FE011BE-1AC1-3D01-8BC5-417A65934D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slide14" descr="Top 20 Boarding / Placement Hospitals">
            <a:extLst>
              <a:ext uri="{FF2B5EF4-FFF2-40B4-BE49-F238E27FC236}">
                <a16:creationId xmlns:a16="http://schemas.microsoft.com/office/drawing/2014/main" id="{38922767-32C7-4C87-B267-421C33C6897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2EA13AC-9B49-13E2-11F0-2B9D07E342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3/13/2024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A9FB2365-2E2B-B280-70C1-E736B3B656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slide15" descr="Boarding Facilities where  &amp;quot;Level of Care Changed&amp;quot;">
            <a:extLst>
              <a:ext uri="{FF2B5EF4-FFF2-40B4-BE49-F238E27FC236}">
                <a16:creationId xmlns:a16="http://schemas.microsoft.com/office/drawing/2014/main" id="{882384A1-A54C-4482-8CA3-7BF69F3CABB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5692" y="0"/>
            <a:ext cx="8440616" cy="68580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C0B3327-1789-E16F-0F9A-3277548F09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3/13/2024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BD5826F3-F16F-3346-C225-29945EB43B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slide16" descr="Referrals for Uninsured by Boarding / Placement Hospital">
            <a:extLst>
              <a:ext uri="{FF2B5EF4-FFF2-40B4-BE49-F238E27FC236}">
                <a16:creationId xmlns:a16="http://schemas.microsoft.com/office/drawing/2014/main" id="{77269530-B2CE-4BF3-A2EF-08239F688F1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5AE96DE-7469-3112-44E8-CF78F085BC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3/13/2024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1AD562BF-0146-7031-C014-A9CDAD8981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50</Words>
  <Application>Microsoft Office PowerPoint</Application>
  <PresentationFormat>Widescreen</PresentationFormat>
  <Paragraphs>34</Paragraphs>
  <Slides>16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0" baseType="lpstr">
      <vt:lpstr>Arial</vt:lpstr>
      <vt:lpstr>Calibri</vt:lpstr>
      <vt:lpstr>Calibri Light</vt:lpstr>
      <vt:lpstr>Office Theme</vt:lpstr>
      <vt:lpstr>EPIA Monthly Report February 2024 Ages 18 and over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EPIA Monthly Report</dc:title>
  <dc:creator>MacLeod, Jill (DMH)</dc:creator>
  <cp:lastModifiedBy>MacLeod, Jill (DMH)</cp:lastModifiedBy>
  <cp:revision>2</cp:revision>
  <dcterms:created xsi:type="dcterms:W3CDTF">2024-03-13T16:42:39Z</dcterms:created>
  <dcterms:modified xsi:type="dcterms:W3CDTF">2024-03-13T18:30:50Z</dcterms:modified>
</cp:coreProperties>
</file>