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63" d="100"/>
          <a:sy n="63" d="100"/>
        </p:scale>
        <p:origin x="65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84B701-7EB7-48E9-BA49-2011B858C576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A9D178-5BE4-4D89-82EF-2AF02C73E7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115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1A6E6-075E-4828-AF88-09BD0A7425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3800DB-487B-4E23-AC0B-90C9ED4E10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DF5B1-3694-42A9-866E-9F1FF6CF0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3/13/2024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718E67-8162-4BE0-9B01-22B89A120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68B9D-A8C9-40C5-85B0-14F435F39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38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536FE-B6CA-4D45-A719-6B51F3FF6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B9388C-63B0-4DA8-97D0-BEEDCF401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9BDB0-2A2B-43AC-965A-A9E7E7F74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3/13/2024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DA7C3-2A5B-4BED-A540-9136486CC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888E8-31D6-4E51-9228-0D6066FED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60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D010CA-6776-433E-8E25-97899E0828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391E6E-3CF5-4535-B37E-E30058EA2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6ADEE3-AAA7-4846-8EC6-84B1537C1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3/13/2024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DABD6-6E60-4895-89B1-3604A484D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4D314-6D1C-4A42-A445-B77646B2B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26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4D5D7-9AEB-44F2-8A04-0694BE152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E933F-693D-4770-8DC4-A5A086AC8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7849A-1CE6-4F5C-95D7-EA8DA5EE5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3/13/2024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FE1FD0-B95E-4CF6-9A27-0F91F96DA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123BE-5891-49D6-A758-867A98F38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2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85FC7-1BEA-438E-A0A7-88FF55112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D5F5C0-417B-4A28-8AE9-A79AC74A6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C6257-C490-4059-9E97-16E46673C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3/13/2024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4051CD-74EC-43C1-9F21-D33BD297F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95141-29DC-41BA-BE25-E899055F3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532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4FC21-AE04-4050-80E6-D9DCA4B50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85F7E-EF45-48F7-9E54-C6806D0E96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24501F-6ED5-4112-B037-D3E9F8CF2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61E48C-176E-4E60-8CB3-542516996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3/13/2024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52202B-C929-4B39-AF47-D17C38F86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EEBF3-930A-4A23-810D-C1880E7A6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84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48E08-A828-430D-B8A6-7302E570A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FF5402-465C-4E68-BF7E-BFE1177B5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9B917D-5EC9-44FC-B8A7-9ADF4ADC4F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DCF5D4-E55C-42FF-A7E5-2466DE35B8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579A7F-77F4-4169-8D51-2123441998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735923-3BB5-4F33-8E76-56665E95B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3/13/2024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43FC79-7089-4373-88DC-12501E782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E0BEB1-B009-47B7-B159-DE05E615E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72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5FFCC-78CC-4E9D-A277-8230F2733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4CEFE7-D923-48C1-B2FE-8110829C6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3/13/2024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8F91C9-7841-4F7B-8F24-B5FF45B5B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896739-CF17-4867-A5ED-317AD19F5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14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8942B-5ECF-4556-91C2-496E4C52E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3/13/2024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1589EF-E9AD-45F7-BFBE-6F8AD3570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18E0FA-5424-403C-8462-1B7C301C6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240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27A56-C315-441C-9002-DFD599AED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57D9A-8037-4B31-951B-4675ADA69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63141B-5121-4179-B3F6-529569122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60C32E-3427-4696-A55A-56886EA24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3/13/2024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DFE526-7D20-4EC0-9624-E77981295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AA82D7-E462-4060-85D6-85CF55540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05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E919B-BF68-4590-8CA9-A51BAC0F7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4BC1AA-5C68-47DC-BBF0-1E309865E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81A636-7F9C-43EC-B2F2-6FB3323CB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19410E-A050-4AA2-BC89-EF52EB1C3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3/13/2024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C23AB0-18A5-4589-926D-C00F68CFE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54EE52-EECA-4C6E-83E9-6382044D3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68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3F6010-77C4-45FE-968C-712199A58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9B1B2C-5D5F-46D9-92F5-ECDF2816A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34894-C6F5-46F1-BAA2-AFEA88E681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3/13/2024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5B1C84-4663-4022-BBEA-7667FEBCF3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820DA-1F3A-421F-A770-A6347089E3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5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tableau.dmh.state.ma.us/#/site/Others/workbooks/2017/view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1">
            <a:extLst>
              <a:ext uri="{FF2B5EF4-FFF2-40B4-BE49-F238E27FC236}">
                <a16:creationId xmlns:a16="http://schemas.microsoft.com/office/drawing/2014/main" id="{0596287A-6D63-435E-A617-238376CF92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hlinkClick r:id="rId2"/>
              </a:rPr>
              <a:t>EPIA Monthly Report</a:t>
            </a:r>
            <a:br>
              <a:rPr lang="en-us" dirty="0">
                <a:hlinkClick r:id="rId2"/>
              </a:rPr>
            </a:br>
            <a:r>
              <a:rPr lang="en-US" dirty="0">
                <a:hlinkClick r:id="rId2"/>
              </a:rPr>
              <a:t>February 2024</a:t>
            </a:r>
            <a:br>
              <a:rPr lang="en-US" dirty="0">
                <a:hlinkClick r:id="rId2"/>
              </a:rPr>
            </a:br>
            <a:r>
              <a:rPr lang="en-US" dirty="0">
                <a:hlinkClick r:id="rId2"/>
              </a:rPr>
              <a:t>Ages 0 to 17</a:t>
            </a:r>
            <a:endParaRPr lang="en-us" dirty="0">
              <a:hlinkClick r:id="rId2"/>
            </a:endParaRPr>
          </a:p>
        </p:txBody>
      </p:sp>
      <p:sp>
        <p:nvSpPr>
          <p:cNvPr id="3" name="slide1">
            <a:extLst>
              <a:ext uri="{FF2B5EF4-FFF2-40B4-BE49-F238E27FC236}">
                <a16:creationId xmlns:a16="http://schemas.microsoft.com/office/drawing/2014/main" id="{42399DDE-CDD3-46B8-A1C0-BD02E5F013F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Number of referrals in period: 105</a:t>
            </a:r>
            <a:endParaRPr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6D8794-A680-39B5-021C-09E07307B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3/13/2024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5AF97B-DAB0-EF1C-326D-FCE3EA9FB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de10" descr="Referrals by Race">
            <a:extLst>
              <a:ext uri="{FF2B5EF4-FFF2-40B4-BE49-F238E27FC236}">
                <a16:creationId xmlns:a16="http://schemas.microsoft.com/office/drawing/2014/main" id="{F307CC17-8D39-4928-81B2-67768815CE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85AA75-C4A9-9A83-40E3-62F3EF68E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3/13/2024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5C0C166-7DDC-DFC4-CA20-84CDDE878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de11" descr="Referrals by Ethnicity">
            <a:extLst>
              <a:ext uri="{FF2B5EF4-FFF2-40B4-BE49-F238E27FC236}">
                <a16:creationId xmlns:a16="http://schemas.microsoft.com/office/drawing/2014/main" id="{630384A5-49C2-4791-8773-DF7342B5FB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408F58-28C6-3EF5-421E-BEF570DFD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3/13/2024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556A8F8-F708-507F-BE7D-FBB32376F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ide12" descr="Diagnosis ">
            <a:extLst>
              <a:ext uri="{FF2B5EF4-FFF2-40B4-BE49-F238E27FC236}">
                <a16:creationId xmlns:a16="http://schemas.microsoft.com/office/drawing/2014/main" id="{04632383-DFCE-4C4B-BF4A-63658C969A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49220"/>
            <a:ext cx="12192000" cy="275955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373D95-1F39-9C27-43C7-C278C0AB0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3/13/2024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F696AC0-FA32-A1F8-E596-8FD136ADD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lide13" descr="Barriers">
            <a:extLst>
              <a:ext uri="{FF2B5EF4-FFF2-40B4-BE49-F238E27FC236}">
                <a16:creationId xmlns:a16="http://schemas.microsoft.com/office/drawing/2014/main" id="{835A8D61-1603-43F4-B22F-0C9934D7A4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0453"/>
            <a:ext cx="12192000" cy="35170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B75BF0-37F0-7D2F-7D83-55A19FD9E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3/13/2024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DDD03C-8684-2262-BD05-C7B90D118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lide14" descr="Top 20 Boarding / Placement Hospitals">
            <a:extLst>
              <a:ext uri="{FF2B5EF4-FFF2-40B4-BE49-F238E27FC236}">
                <a16:creationId xmlns:a16="http://schemas.microsoft.com/office/drawing/2014/main" id="{E8B02935-94C4-4145-89C5-DC26D18DE6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26B5D2-7DE4-BDA7-398B-DC1D34FAC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3/13/2024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AD2406-4C00-91DF-CBD8-84D597825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lide15" descr="Boarding Facilities where  &amp;quot;Level of Care Changed&amp;quot;">
            <a:extLst>
              <a:ext uri="{FF2B5EF4-FFF2-40B4-BE49-F238E27FC236}">
                <a16:creationId xmlns:a16="http://schemas.microsoft.com/office/drawing/2014/main" id="{B95C64D4-2988-46EE-86BB-8F7640265B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692" y="0"/>
            <a:ext cx="8440616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D1492B-0D71-CB38-AEFB-733FB31BB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3/13/2024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9C23887-327F-89AD-B284-F8219AE13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lide16" descr="Referrals for Uninsured by Boarding / Placement Hospital">
            <a:extLst>
              <a:ext uri="{FF2B5EF4-FFF2-40B4-BE49-F238E27FC236}">
                <a16:creationId xmlns:a16="http://schemas.microsoft.com/office/drawing/2014/main" id="{A37C1707-65AF-42C9-814F-1B89027228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B1C10C-A9B7-6B90-A75E-20B9B40E0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3/13/2024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FA63987-7BB5-7101-F879-4FF5172BC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EPIA Monthly ">
            <a:extLst>
              <a:ext uri="{FF2B5EF4-FFF2-40B4-BE49-F238E27FC236}">
                <a16:creationId xmlns:a16="http://schemas.microsoft.com/office/drawing/2014/main" id="{0E11977A-8A6D-46F8-90E1-F39552FFEE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0"/>
            <a:ext cx="11430000" cy="6858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9B712D-F22A-44A1-E4DE-1EF245E81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3/13/2024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EC306E-35DC-E643-CB42-3DF3A4F95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3" descr="Referrals by Insurance Plan Type Commercial split">
            <a:extLst>
              <a:ext uri="{FF2B5EF4-FFF2-40B4-BE49-F238E27FC236}">
                <a16:creationId xmlns:a16="http://schemas.microsoft.com/office/drawing/2014/main" id="{698ADFCF-4524-4B45-ABA7-ED300E809D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722B6F-FCCA-E4D5-7E7B-4B69B895B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3/13/2024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37F606-9EEF-801C-AFB1-828957ABA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de4" descr=" Referring Organization Type">
            <a:extLst>
              <a:ext uri="{FF2B5EF4-FFF2-40B4-BE49-F238E27FC236}">
                <a16:creationId xmlns:a16="http://schemas.microsoft.com/office/drawing/2014/main" id="{B0333D47-5D1F-4030-B607-19517AC4E6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8753F9-D880-BD54-5AE4-91AD15B77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3/13/2024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85F369-5549-5BBD-5340-DBFA68DF0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de5" descr="Time to Referral (Days) from Initial Evaluation">
            <a:extLst>
              <a:ext uri="{FF2B5EF4-FFF2-40B4-BE49-F238E27FC236}">
                <a16:creationId xmlns:a16="http://schemas.microsoft.com/office/drawing/2014/main" id="{0DF4E81F-D4E9-49D1-B790-0B38EC4F7F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944" y="0"/>
            <a:ext cx="9306112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9F1E11-FE50-8F29-A8BE-0857D304B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3/13/2024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4A3369-A56F-2CFD-26C1-6DD0B1E6F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de6" descr="Time to Referral (Days) from Initial Evaluation by Outcome">
            <a:extLst>
              <a:ext uri="{FF2B5EF4-FFF2-40B4-BE49-F238E27FC236}">
                <a16:creationId xmlns:a16="http://schemas.microsoft.com/office/drawing/2014/main" id="{62CE7B79-7232-4750-ADDA-4D54AE86E1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909" y="0"/>
            <a:ext cx="10248182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E22122-117F-62DE-48D4-727BAD368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3/13/2024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87FE3B-2B01-4CD1-1B5D-A214FCC24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de7" descr="Time to Placement from Referral">
            <a:extLst>
              <a:ext uri="{FF2B5EF4-FFF2-40B4-BE49-F238E27FC236}">
                <a16:creationId xmlns:a16="http://schemas.microsoft.com/office/drawing/2014/main" id="{71C1BA86-6476-4EAB-9EBC-B23DF9E8F2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944" y="0"/>
            <a:ext cx="9306112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884409-FDD4-0780-F88D-9E306028F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3/13/2024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528813-ECD4-2004-477F-8FFED1F26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de8" descr="Referrals by Age Group">
            <a:extLst>
              <a:ext uri="{FF2B5EF4-FFF2-40B4-BE49-F238E27FC236}">
                <a16:creationId xmlns:a16="http://schemas.microsoft.com/office/drawing/2014/main" id="{20B40DAE-7126-4072-A48A-FE0E12E268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967CBA-8E66-DBE0-3AE1-FEA1FF49E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3/13/2024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C89989-8A02-BAE9-2108-EF70FBAA9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de9" descr="Referrals by Gender">
            <a:extLst>
              <a:ext uri="{FF2B5EF4-FFF2-40B4-BE49-F238E27FC236}">
                <a16:creationId xmlns:a16="http://schemas.microsoft.com/office/drawing/2014/main" id="{CE97D7A9-C1EA-45CC-80E4-83A7D901AB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457EBA-9967-153F-5707-8E5EA3656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3/13/2024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BA2648-A19A-80FD-26D1-314049CF2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50</Words>
  <Application>Microsoft Office PowerPoint</Application>
  <PresentationFormat>Widescreen</PresentationFormat>
  <Paragraphs>34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EPIA Monthly Report February 2024 Ages 0 to 17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EPIA Monthly Report</dc:title>
  <dc:creator>MacLeod, Jill (DMH)</dc:creator>
  <cp:lastModifiedBy>MacLeod, Jill (DMH)</cp:lastModifiedBy>
  <cp:revision>2</cp:revision>
  <dcterms:created xsi:type="dcterms:W3CDTF">2024-03-13T16:40:40Z</dcterms:created>
  <dcterms:modified xsi:type="dcterms:W3CDTF">2024-03-13T18:33:34Z</dcterms:modified>
</cp:coreProperties>
</file>