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9" r:id="rId6"/>
    <p:sldMasterId id="2147483675" r:id="rId7"/>
    <p:sldMasterId id="2147483816" r:id="rId8"/>
  </p:sldMasterIdLst>
  <p:notesMasterIdLst>
    <p:notesMasterId r:id="rId38"/>
  </p:notesMasterIdLst>
  <p:sldIdLst>
    <p:sldId id="257" r:id="rId9"/>
    <p:sldId id="259" r:id="rId10"/>
    <p:sldId id="2147483604" r:id="rId11"/>
    <p:sldId id="2147483603" r:id="rId12"/>
    <p:sldId id="2147483605" r:id="rId13"/>
    <p:sldId id="2147483595" r:id="rId14"/>
    <p:sldId id="2147483606" r:id="rId15"/>
    <p:sldId id="2147483597" r:id="rId16"/>
    <p:sldId id="2147481413" r:id="rId17"/>
    <p:sldId id="2147483578" r:id="rId18"/>
    <p:sldId id="2147483579" r:id="rId19"/>
    <p:sldId id="2147483599" r:id="rId20"/>
    <p:sldId id="2147483607" r:id="rId21"/>
    <p:sldId id="2147483601" r:id="rId22"/>
    <p:sldId id="2141412226" r:id="rId23"/>
    <p:sldId id="2141412256" r:id="rId24"/>
    <p:sldId id="2141412229" r:id="rId25"/>
    <p:sldId id="2141412260" r:id="rId26"/>
    <p:sldId id="2141412258" r:id="rId27"/>
    <p:sldId id="2141412239" r:id="rId28"/>
    <p:sldId id="2141412253" r:id="rId29"/>
    <p:sldId id="2141412254" r:id="rId30"/>
    <p:sldId id="2141412241" r:id="rId31"/>
    <p:sldId id="2141412259" r:id="rId32"/>
    <p:sldId id="2141412231" r:id="rId33"/>
    <p:sldId id="2141412122" r:id="rId34"/>
    <p:sldId id="2141412324" r:id="rId35"/>
    <p:sldId id="2147483594" r:id="rId36"/>
    <p:sldId id="21474835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45310D-103A-C38E-CE73-98EB707DF029}" name="Fritz, Samuel B. (ANF)" initials="" userId="S::Samuel.B.Fritz@mass.gov::0242f317-a9c7-40e6-a6e6-ebbdcde2729e" providerId="AD"/>
  <p188:author id="{82211E40-2100-E4DA-2CB3-D23B2F7B289F}" name="Strain, Mallory (A&amp;F)" initials="S(" userId="S::mallory.strain@mass.gov::7f2f9c2c-98ee-44e6-afe8-8ea6a9111392" providerId="AD"/>
  <p188:author id="{D0DDEE74-E337-12F1-A60A-37CD9C2BD076}" name="Caitlin Schubert" initials="CS" userId="S::schubert@masstech.org::e0707ae9-cbc9-4ebc-a384-9738eb821202" providerId="AD"/>
  <p188:author id="{9DD590AF-D77F-DF04-A9DF-ADAF05034B24}" name="Strain, Mallory (A&amp;F)" initials="MS" userId="S::Mallory.Strain@mass.gov::7f2f9c2c-98ee-44e6-afe8-8ea6a9111392" providerId="AD"/>
  <p188:author id="{EB4996B1-D0E5-764F-2E5D-C08D5AE0C5BA}" name="Joshua Eichen" initials="JE" userId="S::eichen@masstech.org::ab34d7d7-606b-47ce-8f91-24c23e558b92" providerId="AD"/>
  <p188:author id="{DAA387C0-299F-50A5-C2C6-E0A256C6B493}" name="Mansfield, Mia (EEA)" initials="MM" userId="S::mia.mansfield@mass.gov::ba538f1c-b24d-4809-a461-5d084bdb2c38" providerId="AD"/>
  <p188:author id="{9C2D57C9-FCE2-8C2D-7740-E642C96A37CA}" name="Freedman-Gurspan, Raffi M. (A&amp;F)" initials="F(" userId="S::raffi.m.freedman-gurspan@mass.gov::a4264ceb-f17c-46fb-9391-34823f1bd1a4" providerId="AD"/>
  <p188:author id="{0B3651CE-DDC6-21D8-5BCE-98A214F0E78F}" name="Runsten, Kara (EEA)" initials="RK" userId="S::kara.runsten@mass.gov::6460a0ac-789b-4644-8691-637a1214a579" providerId="AD"/>
  <p188:author id="{51A36AD0-C9C7-A60A-B190-66937E27C47A}" name="Fritz, Samuel B. (A&amp;F)" initials="F(" userId="S::samuel.b.fritz@mass.gov::0242f317-a9c7-40e6-a6e6-ebbdcde272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60" autoAdjust="0"/>
  </p:normalViewPr>
  <p:slideViewPr>
    <p:cSldViewPr snapToGrid="0">
      <p:cViewPr varScale="1">
        <p:scale>
          <a:sx n="78" d="100"/>
          <a:sy n="78" d="100"/>
        </p:scale>
        <p:origin x="18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tz, Samuel B. (A&amp;F)" userId="0242f317-a9c7-40e6-a6e6-ebbdcde2729e" providerId="ADAL" clId="{87A3E101-2AC7-45DC-8F9F-214B08F494C0}"/>
    <pc:docChg chg="delSld modSld delMainMaster">
      <pc:chgData name="Fritz, Samuel B. (A&amp;F)" userId="0242f317-a9c7-40e6-a6e6-ebbdcde2729e" providerId="ADAL" clId="{87A3E101-2AC7-45DC-8F9F-214B08F494C0}" dt="2026-03-02T21:01:12.366" v="16" actId="47"/>
      <pc:docMkLst>
        <pc:docMk/>
      </pc:docMkLst>
      <pc:sldChg chg="modNotesTx">
        <pc:chgData name="Fritz, Samuel B. (A&amp;F)" userId="0242f317-a9c7-40e6-a6e6-ebbdcde2729e" providerId="ADAL" clId="{87A3E101-2AC7-45DC-8F9F-214B08F494C0}" dt="2026-03-02T20:59:23.572" v="0" actId="20577"/>
        <pc:sldMkLst>
          <pc:docMk/>
          <pc:sldMk cId="1707450882" sldId="2141412122"/>
        </pc:sldMkLst>
      </pc:sldChg>
      <pc:sldChg chg="modNotesTx">
        <pc:chgData name="Fritz, Samuel B. (A&amp;F)" userId="0242f317-a9c7-40e6-a6e6-ebbdcde2729e" providerId="ADAL" clId="{87A3E101-2AC7-45DC-8F9F-214B08F494C0}" dt="2026-03-02T21:01:02.094" v="14" actId="20577"/>
        <pc:sldMkLst>
          <pc:docMk/>
          <pc:sldMk cId="3874943937" sldId="2141412226"/>
        </pc:sldMkLst>
      </pc:sldChg>
      <pc:sldChg chg="modNotesTx">
        <pc:chgData name="Fritz, Samuel B. (A&amp;F)" userId="0242f317-a9c7-40e6-a6e6-ebbdcde2729e" providerId="ADAL" clId="{87A3E101-2AC7-45DC-8F9F-214B08F494C0}" dt="2026-03-02T21:00:52.270" v="13" actId="20577"/>
        <pc:sldMkLst>
          <pc:docMk/>
          <pc:sldMk cId="148883068" sldId="2141412229"/>
        </pc:sldMkLst>
      </pc:sldChg>
      <pc:sldChg chg="modNotesTx">
        <pc:chgData name="Fritz, Samuel B. (A&amp;F)" userId="0242f317-a9c7-40e6-a6e6-ebbdcde2729e" providerId="ADAL" clId="{87A3E101-2AC7-45DC-8F9F-214B08F494C0}" dt="2026-03-02T20:59:39.777" v="4" actId="20577"/>
        <pc:sldMkLst>
          <pc:docMk/>
          <pc:sldMk cId="3274109525" sldId="2141412231"/>
        </pc:sldMkLst>
      </pc:sldChg>
      <pc:sldChg chg="modNotesTx">
        <pc:chgData name="Fritz, Samuel B. (A&amp;F)" userId="0242f317-a9c7-40e6-a6e6-ebbdcde2729e" providerId="ADAL" clId="{87A3E101-2AC7-45DC-8F9F-214B08F494C0}" dt="2026-03-02T21:00:35.397" v="10" actId="20577"/>
        <pc:sldMkLst>
          <pc:docMk/>
          <pc:sldMk cId="2188823748" sldId="2141412239"/>
        </pc:sldMkLst>
      </pc:sldChg>
      <pc:sldChg chg="modNotesTx">
        <pc:chgData name="Fritz, Samuel B. (A&amp;F)" userId="0242f317-a9c7-40e6-a6e6-ebbdcde2729e" providerId="ADAL" clId="{87A3E101-2AC7-45DC-8F9F-214B08F494C0}" dt="2026-03-02T21:00:15.566" v="5" actId="20577"/>
        <pc:sldMkLst>
          <pc:docMk/>
          <pc:sldMk cId="2202266263" sldId="2141412241"/>
        </pc:sldMkLst>
      </pc:sldChg>
      <pc:sldChg chg="modNotesTx">
        <pc:chgData name="Fritz, Samuel B. (A&amp;F)" userId="0242f317-a9c7-40e6-a6e6-ebbdcde2729e" providerId="ADAL" clId="{87A3E101-2AC7-45DC-8F9F-214B08F494C0}" dt="2026-03-02T21:00:30.514" v="8" actId="20577"/>
        <pc:sldMkLst>
          <pc:docMk/>
          <pc:sldMk cId="1663641424" sldId="2141412253"/>
        </pc:sldMkLst>
      </pc:sldChg>
      <pc:sldChg chg="modNotesTx">
        <pc:chgData name="Fritz, Samuel B. (A&amp;F)" userId="0242f317-a9c7-40e6-a6e6-ebbdcde2729e" providerId="ADAL" clId="{87A3E101-2AC7-45DC-8F9F-214B08F494C0}" dt="2026-03-02T21:00:19.274" v="6" actId="20577"/>
        <pc:sldMkLst>
          <pc:docMk/>
          <pc:sldMk cId="3161960272" sldId="2141412254"/>
        </pc:sldMkLst>
      </pc:sldChg>
      <pc:sldChg chg="modNotesTx">
        <pc:chgData name="Fritz, Samuel B. (A&amp;F)" userId="0242f317-a9c7-40e6-a6e6-ebbdcde2729e" providerId="ADAL" clId="{87A3E101-2AC7-45DC-8F9F-214B08F494C0}" dt="2026-03-02T21:00:39.159" v="11" actId="20577"/>
        <pc:sldMkLst>
          <pc:docMk/>
          <pc:sldMk cId="602328878" sldId="2141412258"/>
        </pc:sldMkLst>
      </pc:sldChg>
      <pc:sldChg chg="modNotesTx">
        <pc:chgData name="Fritz, Samuel B. (A&amp;F)" userId="0242f317-a9c7-40e6-a6e6-ebbdcde2729e" providerId="ADAL" clId="{87A3E101-2AC7-45DC-8F9F-214B08F494C0}" dt="2026-03-02T21:00:44.195" v="12" actId="20577"/>
        <pc:sldMkLst>
          <pc:docMk/>
          <pc:sldMk cId="1501878873" sldId="2141412260"/>
        </pc:sldMkLst>
      </pc:sldChg>
      <pc:sldChg chg="modNotesTx">
        <pc:chgData name="Fritz, Samuel B. (A&amp;F)" userId="0242f317-a9c7-40e6-a6e6-ebbdcde2729e" providerId="ADAL" clId="{87A3E101-2AC7-45DC-8F9F-214B08F494C0}" dt="2026-03-02T20:59:35.073" v="2" actId="20577"/>
        <pc:sldMkLst>
          <pc:docMk/>
          <pc:sldMk cId="1659967924" sldId="2141412324"/>
        </pc:sldMkLst>
      </pc:sldChg>
      <pc:sldChg chg="del">
        <pc:chgData name="Fritz, Samuel B. (A&amp;F)" userId="0242f317-a9c7-40e6-a6e6-ebbdcde2729e" providerId="ADAL" clId="{87A3E101-2AC7-45DC-8F9F-214B08F494C0}" dt="2026-03-02T21:01:12.366" v="16" actId="47"/>
        <pc:sldMkLst>
          <pc:docMk/>
          <pc:sldMk cId="1689185935" sldId="2147483527"/>
        </pc:sldMkLst>
      </pc:sldChg>
      <pc:sldChg chg="del">
        <pc:chgData name="Fritz, Samuel B. (A&amp;F)" userId="0242f317-a9c7-40e6-a6e6-ebbdcde2729e" providerId="ADAL" clId="{87A3E101-2AC7-45DC-8F9F-214B08F494C0}" dt="2026-03-02T21:01:11.398" v="15" actId="47"/>
        <pc:sldMkLst>
          <pc:docMk/>
          <pc:sldMk cId="1284770395" sldId="2147483600"/>
        </pc:sldMkLst>
      </pc:sldChg>
      <pc:sldMasterChg chg="del delSldLayout">
        <pc:chgData name="Fritz, Samuel B. (A&amp;F)" userId="0242f317-a9c7-40e6-a6e6-ebbdcde2729e" providerId="ADAL" clId="{87A3E101-2AC7-45DC-8F9F-214B08F494C0}" dt="2026-03-02T21:01:12.366" v="16" actId="47"/>
        <pc:sldMasterMkLst>
          <pc:docMk/>
          <pc:sldMasterMk cId="1979497804" sldId="2147483671"/>
        </pc:sldMasterMkLst>
        <pc:sldLayoutChg chg="del">
          <pc:chgData name="Fritz, Samuel B. (A&amp;F)" userId="0242f317-a9c7-40e6-a6e6-ebbdcde2729e" providerId="ADAL" clId="{87A3E101-2AC7-45DC-8F9F-214B08F494C0}" dt="2026-03-02T21:01:12.366" v="16" actId="47"/>
          <pc:sldLayoutMkLst>
            <pc:docMk/>
            <pc:sldMasterMk cId="1979497804" sldId="2147483671"/>
            <pc:sldLayoutMk cId="2865550519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1D2CB-0265-4800-BE8B-58C3A19167C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65B2C-803E-457B-B2F1-DFD233D3BE3C}">
      <dgm:prSet phldr="0" custT="1"/>
      <dgm:spPr/>
      <dgm:t>
        <a:bodyPr/>
        <a:lstStyle/>
        <a:p>
          <a:r>
            <a:rPr lang="en-US" sz="2800">
              <a:latin typeface="+mn-lt"/>
            </a:rPr>
            <a:t>Federal Updates </a:t>
          </a:r>
        </a:p>
      </dgm:t>
    </dgm:pt>
    <dgm:pt modelId="{9B3EC855-C42F-41BC-837C-F17BE143F8DB}" type="parTrans" cxnId="{0F77C04E-B91B-4A0E-A169-219503005034}">
      <dgm:prSet/>
      <dgm:spPr/>
      <dgm:t>
        <a:bodyPr/>
        <a:lstStyle/>
        <a:p>
          <a:endParaRPr lang="en-US"/>
        </a:p>
      </dgm:t>
    </dgm:pt>
    <dgm:pt modelId="{F8A8960C-13DD-4A21-B5B6-02E1A4BD8CCF}" type="sibTrans" cxnId="{0F77C04E-B91B-4A0E-A169-219503005034}">
      <dgm:prSet/>
      <dgm:spPr/>
      <dgm:t>
        <a:bodyPr/>
        <a:lstStyle/>
        <a:p>
          <a:endParaRPr lang="en-US"/>
        </a:p>
      </dgm:t>
    </dgm:pt>
    <dgm:pt modelId="{8074311B-327A-4BFB-909F-16BCF762B3F3}">
      <dgm:prSet phldr="0" custT="1"/>
      <dgm:spPr/>
      <dgm:t>
        <a:bodyPr/>
        <a:lstStyle/>
        <a:p>
          <a:r>
            <a:rPr lang="en-US" sz="2800">
              <a:latin typeface="+mn-lt"/>
            </a:rPr>
            <a:t>FFIO Updates &amp; Open Federal Funding Opportunities </a:t>
          </a:r>
        </a:p>
      </dgm:t>
    </dgm:pt>
    <dgm:pt modelId="{FB37AFEA-ED1A-442B-92F8-530535060DA8}" type="parTrans" cxnId="{26CE1427-DE0E-4409-94CD-8B7F63EBC625}">
      <dgm:prSet/>
      <dgm:spPr/>
      <dgm:t>
        <a:bodyPr/>
        <a:lstStyle/>
        <a:p>
          <a:endParaRPr lang="en-US"/>
        </a:p>
      </dgm:t>
    </dgm:pt>
    <dgm:pt modelId="{10105E9B-DF7D-4803-AEB3-2BF8CDAD60C8}" type="sibTrans" cxnId="{26CE1427-DE0E-4409-94CD-8B7F63EBC625}">
      <dgm:prSet/>
      <dgm:spPr/>
      <dgm:t>
        <a:bodyPr/>
        <a:lstStyle/>
        <a:p>
          <a:endParaRPr lang="en-US"/>
        </a:p>
      </dgm:t>
    </dgm:pt>
    <dgm:pt modelId="{E786615A-E3E7-41B8-907D-FCCBD806C94B}">
      <dgm:prSet custT="1"/>
      <dgm:spPr/>
      <dgm:t>
        <a:bodyPr/>
        <a:lstStyle/>
        <a:p>
          <a:r>
            <a:rPr lang="en-US" sz="2800">
              <a:latin typeface="+mn-lt"/>
            </a:rPr>
            <a:t>Q&amp;A</a:t>
          </a:r>
          <a:endParaRPr lang="en-US" sz="2800"/>
        </a:p>
      </dgm:t>
    </dgm:pt>
    <dgm:pt modelId="{EBA4471A-10D0-4451-921C-E857E521A411}" type="parTrans" cxnId="{C26F9490-9A52-4619-9620-6796717274F5}">
      <dgm:prSet/>
      <dgm:spPr/>
      <dgm:t>
        <a:bodyPr/>
        <a:lstStyle/>
        <a:p>
          <a:endParaRPr lang="en-US"/>
        </a:p>
      </dgm:t>
    </dgm:pt>
    <dgm:pt modelId="{7A34A4D3-777E-437C-9FD7-3BDEAC1D6CAE}" type="sibTrans" cxnId="{C26F9490-9A52-4619-9620-6796717274F5}">
      <dgm:prSet/>
      <dgm:spPr/>
      <dgm:t>
        <a:bodyPr/>
        <a:lstStyle/>
        <a:p>
          <a:endParaRPr lang="en-US"/>
        </a:p>
      </dgm:t>
    </dgm:pt>
    <dgm:pt modelId="{F09710F8-6787-4858-9850-4E53F7F443BE}">
      <dgm:prSet phldr="0" custT="1"/>
      <dgm:spPr/>
      <dgm:t>
        <a:bodyPr/>
        <a:lstStyle/>
        <a:p>
          <a:pPr rtl="0"/>
          <a:r>
            <a:rPr lang="en-US" sz="2800">
              <a:latin typeface="+mn-lt"/>
            </a:rPr>
            <a:t>Municipal and Tribal Technical Assistance Awards Announcement, Round 1 – Lieutenant Governor Kim Driscoll</a:t>
          </a:r>
        </a:p>
      </dgm:t>
    </dgm:pt>
    <dgm:pt modelId="{57CD06B1-42D5-46F3-B56A-DE4DCE40A84A}" type="parTrans" cxnId="{C33132ED-AD88-49E1-9AD5-CC708698D76C}">
      <dgm:prSet/>
      <dgm:spPr/>
      <dgm:t>
        <a:bodyPr/>
        <a:lstStyle/>
        <a:p>
          <a:endParaRPr lang="en-US"/>
        </a:p>
      </dgm:t>
    </dgm:pt>
    <dgm:pt modelId="{E7EFBB9B-78D3-40F1-9C6B-2E17AA3B9AF3}" type="sibTrans" cxnId="{C33132ED-AD88-49E1-9AD5-CC708698D76C}">
      <dgm:prSet/>
      <dgm:spPr/>
      <dgm:t>
        <a:bodyPr/>
        <a:lstStyle/>
        <a:p>
          <a:endParaRPr lang="en-US"/>
        </a:p>
      </dgm:t>
    </dgm:pt>
    <dgm:pt modelId="{20420C29-FF81-4DEC-9FE6-844E4D8C5EC7}">
      <dgm:prSet phldr="0" custT="1"/>
      <dgm:spPr/>
      <dgm:t>
        <a:bodyPr/>
        <a:lstStyle/>
        <a:p>
          <a:pPr rtl="0"/>
          <a:r>
            <a:rPr lang="en-US" sz="2800"/>
            <a:t>Community One Stop Program - Anne Gobi, Director of Rural Affairs</a:t>
          </a:r>
        </a:p>
      </dgm:t>
    </dgm:pt>
    <dgm:pt modelId="{521CDF61-C2C4-4C0A-BC80-711725156462}" type="parTrans" cxnId="{BA0D6B84-69C8-4935-BD59-4371874213C5}">
      <dgm:prSet/>
      <dgm:spPr/>
      <dgm:t>
        <a:bodyPr/>
        <a:lstStyle/>
        <a:p>
          <a:endParaRPr lang="en-US"/>
        </a:p>
      </dgm:t>
    </dgm:pt>
    <dgm:pt modelId="{715B3A9A-7B76-4486-A9F2-DABCEB7712E1}" type="sibTrans" cxnId="{BA0D6B84-69C8-4935-BD59-4371874213C5}">
      <dgm:prSet/>
      <dgm:spPr/>
      <dgm:t>
        <a:bodyPr/>
        <a:lstStyle/>
        <a:p>
          <a:endParaRPr lang="en-US"/>
        </a:p>
      </dgm:t>
    </dgm:pt>
    <dgm:pt modelId="{CC9AF3EF-3C22-45C2-BA4B-A2314F23F0E1}" type="pres">
      <dgm:prSet presAssocID="{6DF1D2CB-0265-4800-BE8B-58C3A19167CB}" presName="vert0" presStyleCnt="0">
        <dgm:presLayoutVars>
          <dgm:dir/>
          <dgm:animOne val="branch"/>
          <dgm:animLvl val="lvl"/>
        </dgm:presLayoutVars>
      </dgm:prSet>
      <dgm:spPr/>
    </dgm:pt>
    <dgm:pt modelId="{628B809E-D64E-4B32-8B65-E1F8DA21C84E}" type="pres">
      <dgm:prSet presAssocID="{F09710F8-6787-4858-9850-4E53F7F443BE}" presName="thickLine" presStyleLbl="alignNode1" presStyleIdx="0" presStyleCnt="5"/>
      <dgm:spPr/>
    </dgm:pt>
    <dgm:pt modelId="{01166649-073D-47C9-99B6-16E9504AAC33}" type="pres">
      <dgm:prSet presAssocID="{F09710F8-6787-4858-9850-4E53F7F443BE}" presName="horz1" presStyleCnt="0"/>
      <dgm:spPr/>
    </dgm:pt>
    <dgm:pt modelId="{45FEE3D7-2E53-4729-9F76-06FD1E01B6E7}" type="pres">
      <dgm:prSet presAssocID="{F09710F8-6787-4858-9850-4E53F7F443BE}" presName="tx1" presStyleLbl="revTx" presStyleIdx="0" presStyleCnt="5"/>
      <dgm:spPr/>
    </dgm:pt>
    <dgm:pt modelId="{85E1F712-1BEF-4B18-87AC-1309C7F877A3}" type="pres">
      <dgm:prSet presAssocID="{F09710F8-6787-4858-9850-4E53F7F443BE}" presName="vert1" presStyleCnt="0"/>
      <dgm:spPr/>
    </dgm:pt>
    <dgm:pt modelId="{8E6F9FB5-741F-4550-98F4-C83A7C320255}" type="pres">
      <dgm:prSet presAssocID="{A3D65B2C-803E-457B-B2F1-DFD233D3BE3C}" presName="thickLine" presStyleLbl="alignNode1" presStyleIdx="1" presStyleCnt="5"/>
      <dgm:spPr/>
    </dgm:pt>
    <dgm:pt modelId="{EC2118CB-AEB3-4BA3-9FB7-5973BD832D93}" type="pres">
      <dgm:prSet presAssocID="{A3D65B2C-803E-457B-B2F1-DFD233D3BE3C}" presName="horz1" presStyleCnt="0"/>
      <dgm:spPr/>
    </dgm:pt>
    <dgm:pt modelId="{15BAAD7A-397A-4415-ABA7-8DD3BECA9095}" type="pres">
      <dgm:prSet presAssocID="{A3D65B2C-803E-457B-B2F1-DFD233D3BE3C}" presName="tx1" presStyleLbl="revTx" presStyleIdx="1" presStyleCnt="5"/>
      <dgm:spPr/>
    </dgm:pt>
    <dgm:pt modelId="{F54C92FD-9542-4582-8D61-D56E3D9D33A1}" type="pres">
      <dgm:prSet presAssocID="{A3D65B2C-803E-457B-B2F1-DFD233D3BE3C}" presName="vert1" presStyleCnt="0"/>
      <dgm:spPr/>
    </dgm:pt>
    <dgm:pt modelId="{CAE39FF7-96D7-40AC-8E84-0A207038C428}" type="pres">
      <dgm:prSet presAssocID="{8074311B-327A-4BFB-909F-16BCF762B3F3}" presName="thickLine" presStyleLbl="alignNode1" presStyleIdx="2" presStyleCnt="5"/>
      <dgm:spPr/>
    </dgm:pt>
    <dgm:pt modelId="{3F10A917-DB9C-4013-A4FD-B178691B8829}" type="pres">
      <dgm:prSet presAssocID="{8074311B-327A-4BFB-909F-16BCF762B3F3}" presName="horz1" presStyleCnt="0"/>
      <dgm:spPr/>
    </dgm:pt>
    <dgm:pt modelId="{38DE5C86-5F6B-42FF-AB84-BF58C6DC841A}" type="pres">
      <dgm:prSet presAssocID="{8074311B-327A-4BFB-909F-16BCF762B3F3}" presName="tx1" presStyleLbl="revTx" presStyleIdx="2" presStyleCnt="5"/>
      <dgm:spPr/>
    </dgm:pt>
    <dgm:pt modelId="{E1C9512F-D58C-44C8-865F-507833B56380}" type="pres">
      <dgm:prSet presAssocID="{8074311B-327A-4BFB-909F-16BCF762B3F3}" presName="vert1" presStyleCnt="0"/>
      <dgm:spPr/>
    </dgm:pt>
    <dgm:pt modelId="{D43D3439-EDA5-4B9D-90B3-61A804F176C5}" type="pres">
      <dgm:prSet presAssocID="{20420C29-FF81-4DEC-9FE6-844E4D8C5EC7}" presName="thickLine" presStyleLbl="alignNode1" presStyleIdx="3" presStyleCnt="5"/>
      <dgm:spPr/>
    </dgm:pt>
    <dgm:pt modelId="{CE8C3509-A0D6-452D-9638-48BA29C5D53A}" type="pres">
      <dgm:prSet presAssocID="{20420C29-FF81-4DEC-9FE6-844E4D8C5EC7}" presName="horz1" presStyleCnt="0"/>
      <dgm:spPr/>
    </dgm:pt>
    <dgm:pt modelId="{A49C66E6-5E52-4F86-9E37-CB10E78AB581}" type="pres">
      <dgm:prSet presAssocID="{20420C29-FF81-4DEC-9FE6-844E4D8C5EC7}" presName="tx1" presStyleLbl="revTx" presStyleIdx="3" presStyleCnt="5"/>
      <dgm:spPr/>
    </dgm:pt>
    <dgm:pt modelId="{3B17D6CC-A1B7-46A2-A7C8-485ED99A790E}" type="pres">
      <dgm:prSet presAssocID="{20420C29-FF81-4DEC-9FE6-844E4D8C5EC7}" presName="vert1" presStyleCnt="0"/>
      <dgm:spPr/>
    </dgm:pt>
    <dgm:pt modelId="{54B84707-A942-4987-9073-A8A74783F4B8}" type="pres">
      <dgm:prSet presAssocID="{E786615A-E3E7-41B8-907D-FCCBD806C94B}" presName="thickLine" presStyleLbl="alignNode1" presStyleIdx="4" presStyleCnt="5"/>
      <dgm:spPr/>
    </dgm:pt>
    <dgm:pt modelId="{4C1A15C2-F17A-4354-9625-A160949AA372}" type="pres">
      <dgm:prSet presAssocID="{E786615A-E3E7-41B8-907D-FCCBD806C94B}" presName="horz1" presStyleCnt="0"/>
      <dgm:spPr/>
    </dgm:pt>
    <dgm:pt modelId="{82BAC1E7-87E1-4AF0-9301-BCAF1B9888DA}" type="pres">
      <dgm:prSet presAssocID="{E786615A-E3E7-41B8-907D-FCCBD806C94B}" presName="tx1" presStyleLbl="revTx" presStyleIdx="4" presStyleCnt="5"/>
      <dgm:spPr/>
    </dgm:pt>
    <dgm:pt modelId="{E40E6370-6624-471C-BD1E-5724BDA68D9E}" type="pres">
      <dgm:prSet presAssocID="{E786615A-E3E7-41B8-907D-FCCBD806C94B}" presName="vert1" presStyleCnt="0"/>
      <dgm:spPr/>
    </dgm:pt>
  </dgm:ptLst>
  <dgm:cxnLst>
    <dgm:cxn modelId="{26CE1427-DE0E-4409-94CD-8B7F63EBC625}" srcId="{6DF1D2CB-0265-4800-BE8B-58C3A19167CB}" destId="{8074311B-327A-4BFB-909F-16BCF762B3F3}" srcOrd="2" destOrd="0" parTransId="{FB37AFEA-ED1A-442B-92F8-530535060DA8}" sibTransId="{10105E9B-DF7D-4803-AEB3-2BF8CDAD60C8}"/>
    <dgm:cxn modelId="{49B3883C-788B-469A-818C-CDD8AF202C19}" type="presOf" srcId="{20420C29-FF81-4DEC-9FE6-844E4D8C5EC7}" destId="{A49C66E6-5E52-4F86-9E37-CB10E78AB581}" srcOrd="0" destOrd="0" presId="urn:microsoft.com/office/officeart/2008/layout/LinedList"/>
    <dgm:cxn modelId="{5054833E-2BCA-42A8-993E-899865D95362}" type="presOf" srcId="{F09710F8-6787-4858-9850-4E53F7F443BE}" destId="{45FEE3D7-2E53-4729-9F76-06FD1E01B6E7}" srcOrd="0" destOrd="0" presId="urn:microsoft.com/office/officeart/2008/layout/LinedList"/>
    <dgm:cxn modelId="{0F77C04E-B91B-4A0E-A169-219503005034}" srcId="{6DF1D2CB-0265-4800-BE8B-58C3A19167CB}" destId="{A3D65B2C-803E-457B-B2F1-DFD233D3BE3C}" srcOrd="1" destOrd="0" parTransId="{9B3EC855-C42F-41BC-837C-F17BE143F8DB}" sibTransId="{F8A8960C-13DD-4A21-B5B6-02E1A4BD8CCF}"/>
    <dgm:cxn modelId="{D40B6E71-58EF-4535-9289-3609ECCA3277}" type="presOf" srcId="{E786615A-E3E7-41B8-907D-FCCBD806C94B}" destId="{82BAC1E7-87E1-4AF0-9301-BCAF1B9888DA}" srcOrd="0" destOrd="0" presId="urn:microsoft.com/office/officeart/2008/layout/LinedList"/>
    <dgm:cxn modelId="{BA0D6B84-69C8-4935-BD59-4371874213C5}" srcId="{6DF1D2CB-0265-4800-BE8B-58C3A19167CB}" destId="{20420C29-FF81-4DEC-9FE6-844E4D8C5EC7}" srcOrd="3" destOrd="0" parTransId="{521CDF61-C2C4-4C0A-BC80-711725156462}" sibTransId="{715B3A9A-7B76-4486-A9F2-DABCEB7712E1}"/>
    <dgm:cxn modelId="{C26F9490-9A52-4619-9620-6796717274F5}" srcId="{6DF1D2CB-0265-4800-BE8B-58C3A19167CB}" destId="{E786615A-E3E7-41B8-907D-FCCBD806C94B}" srcOrd="4" destOrd="0" parTransId="{EBA4471A-10D0-4451-921C-E857E521A411}" sibTransId="{7A34A4D3-777E-437C-9FD7-3BDEAC1D6CAE}"/>
    <dgm:cxn modelId="{7494F1B8-1C4E-4EC7-AF6A-3E5726537433}" type="presOf" srcId="{A3D65B2C-803E-457B-B2F1-DFD233D3BE3C}" destId="{15BAAD7A-397A-4415-ABA7-8DD3BECA9095}" srcOrd="0" destOrd="0" presId="urn:microsoft.com/office/officeart/2008/layout/LinedList"/>
    <dgm:cxn modelId="{CC6632BF-B939-4618-9263-BC38E114AFC6}" type="presOf" srcId="{8074311B-327A-4BFB-909F-16BCF762B3F3}" destId="{38DE5C86-5F6B-42FF-AB84-BF58C6DC841A}" srcOrd="0" destOrd="0" presId="urn:microsoft.com/office/officeart/2008/layout/LinedList"/>
    <dgm:cxn modelId="{C33132ED-AD88-49E1-9AD5-CC708698D76C}" srcId="{6DF1D2CB-0265-4800-BE8B-58C3A19167CB}" destId="{F09710F8-6787-4858-9850-4E53F7F443BE}" srcOrd="0" destOrd="0" parTransId="{57CD06B1-42D5-46F3-B56A-DE4DCE40A84A}" sibTransId="{E7EFBB9B-78D3-40F1-9C6B-2E17AA3B9AF3}"/>
    <dgm:cxn modelId="{0B5941F2-29CA-4562-B321-41532D72A861}" type="presOf" srcId="{6DF1D2CB-0265-4800-BE8B-58C3A19167CB}" destId="{CC9AF3EF-3C22-45C2-BA4B-A2314F23F0E1}" srcOrd="0" destOrd="0" presId="urn:microsoft.com/office/officeart/2008/layout/LinedList"/>
    <dgm:cxn modelId="{5CC7C0D1-3E67-4580-8BEC-9942D0FA4126}" type="presParOf" srcId="{CC9AF3EF-3C22-45C2-BA4B-A2314F23F0E1}" destId="{628B809E-D64E-4B32-8B65-E1F8DA21C84E}" srcOrd="0" destOrd="0" presId="urn:microsoft.com/office/officeart/2008/layout/LinedList"/>
    <dgm:cxn modelId="{ED0F59D9-DD60-4390-903A-DCDBC26F22D9}" type="presParOf" srcId="{CC9AF3EF-3C22-45C2-BA4B-A2314F23F0E1}" destId="{01166649-073D-47C9-99B6-16E9504AAC33}" srcOrd="1" destOrd="0" presId="urn:microsoft.com/office/officeart/2008/layout/LinedList"/>
    <dgm:cxn modelId="{F54B468C-DDD8-4A0C-8FC4-3DAD53961AFE}" type="presParOf" srcId="{01166649-073D-47C9-99B6-16E9504AAC33}" destId="{45FEE3D7-2E53-4729-9F76-06FD1E01B6E7}" srcOrd="0" destOrd="0" presId="urn:microsoft.com/office/officeart/2008/layout/LinedList"/>
    <dgm:cxn modelId="{7CB0DF4F-9C41-4297-ABE7-0D9458E660CB}" type="presParOf" srcId="{01166649-073D-47C9-99B6-16E9504AAC33}" destId="{85E1F712-1BEF-4B18-87AC-1309C7F877A3}" srcOrd="1" destOrd="0" presId="urn:microsoft.com/office/officeart/2008/layout/LinedList"/>
    <dgm:cxn modelId="{1A3C6ABA-55AB-43A7-BC80-44A6BDD506B8}" type="presParOf" srcId="{CC9AF3EF-3C22-45C2-BA4B-A2314F23F0E1}" destId="{8E6F9FB5-741F-4550-98F4-C83A7C320255}" srcOrd="2" destOrd="0" presId="urn:microsoft.com/office/officeart/2008/layout/LinedList"/>
    <dgm:cxn modelId="{53E62DDA-181F-4670-86D3-5A3B57DBB126}" type="presParOf" srcId="{CC9AF3EF-3C22-45C2-BA4B-A2314F23F0E1}" destId="{EC2118CB-AEB3-4BA3-9FB7-5973BD832D93}" srcOrd="3" destOrd="0" presId="urn:microsoft.com/office/officeart/2008/layout/LinedList"/>
    <dgm:cxn modelId="{CF056549-39FE-4C21-A196-AC38BD391489}" type="presParOf" srcId="{EC2118CB-AEB3-4BA3-9FB7-5973BD832D93}" destId="{15BAAD7A-397A-4415-ABA7-8DD3BECA9095}" srcOrd="0" destOrd="0" presId="urn:microsoft.com/office/officeart/2008/layout/LinedList"/>
    <dgm:cxn modelId="{CE6D50D4-B551-49F2-AB50-E9A64423C3FF}" type="presParOf" srcId="{EC2118CB-AEB3-4BA3-9FB7-5973BD832D93}" destId="{F54C92FD-9542-4582-8D61-D56E3D9D33A1}" srcOrd="1" destOrd="0" presId="urn:microsoft.com/office/officeart/2008/layout/LinedList"/>
    <dgm:cxn modelId="{EC0D32F4-147E-49B0-BBBC-C50C60A6F17F}" type="presParOf" srcId="{CC9AF3EF-3C22-45C2-BA4B-A2314F23F0E1}" destId="{CAE39FF7-96D7-40AC-8E84-0A207038C428}" srcOrd="4" destOrd="0" presId="urn:microsoft.com/office/officeart/2008/layout/LinedList"/>
    <dgm:cxn modelId="{E00FB17D-E4DC-4E74-B88E-6157D28716B9}" type="presParOf" srcId="{CC9AF3EF-3C22-45C2-BA4B-A2314F23F0E1}" destId="{3F10A917-DB9C-4013-A4FD-B178691B8829}" srcOrd="5" destOrd="0" presId="urn:microsoft.com/office/officeart/2008/layout/LinedList"/>
    <dgm:cxn modelId="{E273C170-70D5-4A55-8243-3771A3B52796}" type="presParOf" srcId="{3F10A917-DB9C-4013-A4FD-B178691B8829}" destId="{38DE5C86-5F6B-42FF-AB84-BF58C6DC841A}" srcOrd="0" destOrd="0" presId="urn:microsoft.com/office/officeart/2008/layout/LinedList"/>
    <dgm:cxn modelId="{1B029EA8-3FC1-47C2-9D18-CA991197AD3B}" type="presParOf" srcId="{3F10A917-DB9C-4013-A4FD-B178691B8829}" destId="{E1C9512F-D58C-44C8-865F-507833B56380}" srcOrd="1" destOrd="0" presId="urn:microsoft.com/office/officeart/2008/layout/LinedList"/>
    <dgm:cxn modelId="{CEA73449-103B-4671-BD87-5525DE21D8A2}" type="presParOf" srcId="{CC9AF3EF-3C22-45C2-BA4B-A2314F23F0E1}" destId="{D43D3439-EDA5-4B9D-90B3-61A804F176C5}" srcOrd="6" destOrd="0" presId="urn:microsoft.com/office/officeart/2008/layout/LinedList"/>
    <dgm:cxn modelId="{B81B4882-64CF-47F4-89F2-22FF44A3A4D9}" type="presParOf" srcId="{CC9AF3EF-3C22-45C2-BA4B-A2314F23F0E1}" destId="{CE8C3509-A0D6-452D-9638-48BA29C5D53A}" srcOrd="7" destOrd="0" presId="urn:microsoft.com/office/officeart/2008/layout/LinedList"/>
    <dgm:cxn modelId="{8076A60E-C44F-4AE3-8E06-DE471C0FB9F9}" type="presParOf" srcId="{CE8C3509-A0D6-452D-9638-48BA29C5D53A}" destId="{A49C66E6-5E52-4F86-9E37-CB10E78AB581}" srcOrd="0" destOrd="0" presId="urn:microsoft.com/office/officeart/2008/layout/LinedList"/>
    <dgm:cxn modelId="{EDDE8282-DD7C-45F5-839F-84786FE1B284}" type="presParOf" srcId="{CE8C3509-A0D6-452D-9638-48BA29C5D53A}" destId="{3B17D6CC-A1B7-46A2-A7C8-485ED99A790E}" srcOrd="1" destOrd="0" presId="urn:microsoft.com/office/officeart/2008/layout/LinedList"/>
    <dgm:cxn modelId="{D9100D1B-F373-4A22-A6F9-4DF383B3B151}" type="presParOf" srcId="{CC9AF3EF-3C22-45C2-BA4B-A2314F23F0E1}" destId="{54B84707-A942-4987-9073-A8A74783F4B8}" srcOrd="8" destOrd="0" presId="urn:microsoft.com/office/officeart/2008/layout/LinedList"/>
    <dgm:cxn modelId="{4E08D750-B308-4C28-9FC6-7452BB5064DB}" type="presParOf" srcId="{CC9AF3EF-3C22-45C2-BA4B-A2314F23F0E1}" destId="{4C1A15C2-F17A-4354-9625-A160949AA372}" srcOrd="9" destOrd="0" presId="urn:microsoft.com/office/officeart/2008/layout/LinedList"/>
    <dgm:cxn modelId="{67BEC6F0-0A69-4142-A410-4D705533A2F1}" type="presParOf" srcId="{4C1A15C2-F17A-4354-9625-A160949AA372}" destId="{82BAC1E7-87E1-4AF0-9301-BCAF1B9888DA}" srcOrd="0" destOrd="0" presId="urn:microsoft.com/office/officeart/2008/layout/LinedList"/>
    <dgm:cxn modelId="{5F5F65BF-0E9F-4B88-AD9D-1DD43D2EC8B9}" type="presParOf" srcId="{4C1A15C2-F17A-4354-9625-A160949AA372}" destId="{E40E6370-6624-471C-BD1E-5724BDA68D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B809E-D64E-4B32-8B65-E1F8DA21C84E}">
      <dsp:nvSpPr>
        <dsp:cNvPr id="0" name=""/>
        <dsp:cNvSpPr/>
      </dsp:nvSpPr>
      <dsp:spPr>
        <a:xfrm>
          <a:off x="0" y="794"/>
          <a:ext cx="6974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EE3D7-2E53-4729-9F76-06FD1E01B6E7}">
      <dsp:nvSpPr>
        <dsp:cNvPr id="0" name=""/>
        <dsp:cNvSpPr/>
      </dsp:nvSpPr>
      <dsp:spPr>
        <a:xfrm>
          <a:off x="0" y="794"/>
          <a:ext cx="6974840" cy="130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Municipal and Tribal Technical Assistance Awards Announcement, Round 1 – Lieutenant Governor Kim Driscoll</a:t>
          </a:r>
        </a:p>
      </dsp:txBody>
      <dsp:txXfrm>
        <a:off x="0" y="794"/>
        <a:ext cx="6974840" cy="1300742"/>
      </dsp:txXfrm>
    </dsp:sp>
    <dsp:sp modelId="{8E6F9FB5-741F-4550-98F4-C83A7C320255}">
      <dsp:nvSpPr>
        <dsp:cNvPr id="0" name=""/>
        <dsp:cNvSpPr/>
      </dsp:nvSpPr>
      <dsp:spPr>
        <a:xfrm>
          <a:off x="0" y="1301536"/>
          <a:ext cx="6974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AAD7A-397A-4415-ABA7-8DD3BECA9095}">
      <dsp:nvSpPr>
        <dsp:cNvPr id="0" name=""/>
        <dsp:cNvSpPr/>
      </dsp:nvSpPr>
      <dsp:spPr>
        <a:xfrm>
          <a:off x="0" y="1301536"/>
          <a:ext cx="6974840" cy="130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Federal Updates </a:t>
          </a:r>
        </a:p>
      </dsp:txBody>
      <dsp:txXfrm>
        <a:off x="0" y="1301536"/>
        <a:ext cx="6974840" cy="1300742"/>
      </dsp:txXfrm>
    </dsp:sp>
    <dsp:sp modelId="{CAE39FF7-96D7-40AC-8E84-0A207038C428}">
      <dsp:nvSpPr>
        <dsp:cNvPr id="0" name=""/>
        <dsp:cNvSpPr/>
      </dsp:nvSpPr>
      <dsp:spPr>
        <a:xfrm>
          <a:off x="0" y="2602279"/>
          <a:ext cx="6974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E5C86-5F6B-42FF-AB84-BF58C6DC841A}">
      <dsp:nvSpPr>
        <dsp:cNvPr id="0" name=""/>
        <dsp:cNvSpPr/>
      </dsp:nvSpPr>
      <dsp:spPr>
        <a:xfrm>
          <a:off x="0" y="2602279"/>
          <a:ext cx="6974840" cy="130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FFIO Updates &amp; Open Federal Funding Opportunities </a:t>
          </a:r>
        </a:p>
      </dsp:txBody>
      <dsp:txXfrm>
        <a:off x="0" y="2602279"/>
        <a:ext cx="6974840" cy="1300742"/>
      </dsp:txXfrm>
    </dsp:sp>
    <dsp:sp modelId="{D43D3439-EDA5-4B9D-90B3-61A804F176C5}">
      <dsp:nvSpPr>
        <dsp:cNvPr id="0" name=""/>
        <dsp:cNvSpPr/>
      </dsp:nvSpPr>
      <dsp:spPr>
        <a:xfrm>
          <a:off x="0" y="3903022"/>
          <a:ext cx="6974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C66E6-5E52-4F86-9E37-CB10E78AB581}">
      <dsp:nvSpPr>
        <dsp:cNvPr id="0" name=""/>
        <dsp:cNvSpPr/>
      </dsp:nvSpPr>
      <dsp:spPr>
        <a:xfrm>
          <a:off x="0" y="3903022"/>
          <a:ext cx="6974840" cy="130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Community One Stop Program - Anne Gobi, Director of Rural Affairs</a:t>
          </a:r>
        </a:p>
      </dsp:txBody>
      <dsp:txXfrm>
        <a:off x="0" y="3903022"/>
        <a:ext cx="6974840" cy="1300742"/>
      </dsp:txXfrm>
    </dsp:sp>
    <dsp:sp modelId="{54B84707-A942-4987-9073-A8A74783F4B8}">
      <dsp:nvSpPr>
        <dsp:cNvPr id="0" name=""/>
        <dsp:cNvSpPr/>
      </dsp:nvSpPr>
      <dsp:spPr>
        <a:xfrm>
          <a:off x="0" y="5203765"/>
          <a:ext cx="6974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AC1E7-87E1-4AF0-9301-BCAF1B9888DA}">
      <dsp:nvSpPr>
        <dsp:cNvPr id="0" name=""/>
        <dsp:cNvSpPr/>
      </dsp:nvSpPr>
      <dsp:spPr>
        <a:xfrm>
          <a:off x="0" y="5203765"/>
          <a:ext cx="6974840" cy="130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Q&amp;A</a:t>
          </a:r>
          <a:endParaRPr lang="en-US" sz="2800" kern="1200"/>
        </a:p>
      </dsp:txBody>
      <dsp:txXfrm>
        <a:off x="0" y="5203765"/>
        <a:ext cx="6974840" cy="130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E083A-74AD-455D-8FFD-FB11E9BBAB5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6020-D89A-4F5F-843F-A94F7D15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6020-D89A-4F5F-843F-A94F7D154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8C497-2F2C-7ACB-4E34-BDD4AF70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76F85-3F27-6D05-2A47-3A115F429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938" y="179388"/>
            <a:ext cx="6784975" cy="38179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EE3A3-AD3F-0E65-AFC4-5FE42B00D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385" y="3996929"/>
            <a:ext cx="6480811" cy="3798746"/>
          </a:xfrm>
        </p:spPr>
        <p:txBody>
          <a:bodyPr vert="horz" lIns="93318" tIns="46660" rIns="93318" bIns="46660" rtlCol="0"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738A-B2AE-BDEA-10EC-AA73297D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919">
              <a:defRPr/>
            </a:pPr>
            <a:r>
              <a:rPr lang="en-US" sz="1300">
                <a:solidFill>
                  <a:prstClr val="black"/>
                </a:solidFill>
                <a:latin typeface="Calibri" panose="020F0502020204030204"/>
              </a:rPr>
              <a:t>Notes view: </a:t>
            </a:r>
            <a:fld id="{128CEAFE-FA94-43E5-B0FF-D47E1CCDD1B4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39919">
                <a:defRPr/>
              </a:pPr>
              <a:t>16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827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8" y="590550"/>
            <a:ext cx="6791325" cy="381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5240" tIns="47621" rIns="95240" bIns="47621" rtlCol="0"/>
          <a:lstStyle/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4192B-5F0A-C6B6-3E32-9E3EE995A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F52F5-7B15-7E35-0F21-46E7E4393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8438" y="28575"/>
            <a:ext cx="6794500" cy="38211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73395-CA35-174B-4106-0A029935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852" y="3850819"/>
            <a:ext cx="6636831" cy="3867334"/>
          </a:xfrm>
        </p:spPr>
        <p:txBody>
          <a:bodyPr vert="horz" lIns="95240" tIns="47621" rIns="95240" bIns="47621" rtlCol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9108-1FA4-57A9-D64C-9499842F8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4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F086D-6287-4821-9228-B9B8142D0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F086D-6287-4821-9228-B9B8142D0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4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F086D-6287-4821-9228-B9B8142D0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1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F086D-6287-4821-9228-B9B8142D0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F086D-6287-4821-9228-B9B8142D0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" y="579438"/>
            <a:ext cx="6669088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3318" tIns="46660" rIns="93318" bIns="46660" rtlCol="0"/>
          <a:lstStyle/>
          <a:p>
            <a:pPr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4398F-B07E-49AE-17FC-1FB99494C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B30E2-ED09-B1D2-9CBA-86B00BD12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AFCC67-84C2-BFFF-559E-90FB34A8F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70E5-E79A-BD68-0F20-1DCAB704D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44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" y="579438"/>
            <a:ext cx="6669088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3318" tIns="46660" rIns="93318" bIns="46660" rtlCol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7A8EC-7536-62DD-F30A-362A93C20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AF35E-F22C-F021-B754-68BA3D3A6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CC1D7-A77B-B32D-8416-37C48A63C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95536-76E3-BC0D-2414-916B9603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0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4398F-B07E-49AE-17FC-1FB99494C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B30E2-ED09-B1D2-9CBA-86B00BD12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AFCC67-84C2-BFFF-559E-90FB34A8F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70E5-E79A-BD68-0F20-1DCAB704D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4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DE20A-F80A-3D0B-A048-BDE85DFFE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D0EF4-5973-EDC1-6C48-F3F696EEA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156C2-61E5-1BDC-8D24-649FF0D24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B357-00AA-930D-1EAA-A128B8AF1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8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2C03-EFF1-C51D-28A7-27BA9D98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96A9E-DDEF-1777-5BD3-2A09D3F63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46C98-0823-4A02-04C5-B1C7EFD07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1AE47-58CB-0275-2AD5-3C64CDCC1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4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4E33-3823-F9D5-AE67-ADC3FF64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E07AB-8200-7100-AB90-4DCAE2BDB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EC6D0-B292-5ED8-90C0-6EDA5C7B6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1B6D6-7C5E-D592-49F9-C380ECB1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1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66F2-3401-33A3-8464-FB550F7D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C0B3D-0557-AA03-67E6-701E248DC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630AA-0E0A-B801-E07A-27EBA495C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BC24-E92E-429F-B39B-59E273583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CF9F-4738-4A07-BBF7-C2ACB526C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3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8" y="149225"/>
            <a:ext cx="6791325" cy="381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9064" y="3969732"/>
            <a:ext cx="6834046" cy="3867334"/>
          </a:xfrm>
        </p:spPr>
        <p:txBody>
          <a:bodyPr vert="horz" lIns="95240" tIns="47621" rIns="95240" bIns="47621" rtlCol="0"/>
          <a:lstStyle/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5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0.xml"/><Relationship Id="rId4" Type="http://schemas.openxmlformats.org/officeDocument/2006/relationships/image" Target="../media/image3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8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6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7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8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9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0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4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5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7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8.xml"/><Relationship Id="rId4" Type="http://schemas.openxmlformats.org/officeDocument/2006/relationships/image" Target="../media/image3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9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4.xml"/><Relationship Id="rId4" Type="http://schemas.openxmlformats.org/officeDocument/2006/relationships/image" Target="../media/image3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5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3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8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9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2.xml"/><Relationship Id="rId4" Type="http://schemas.openxmlformats.org/officeDocument/2006/relationships/image" Target="../media/image3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0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6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7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0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8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9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0.xml"/><Relationship Id="rId4" Type="http://schemas.openxmlformats.org/officeDocument/2006/relationships/image" Target="../media/image3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0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7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4" Type="http://schemas.openxmlformats.org/officeDocument/2006/relationships/image" Target="../media/image3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2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3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0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7602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0821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64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535714"/>
            <a:ext cx="9839216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22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38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18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19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54894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574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304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7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4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685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8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9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84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56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4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75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88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6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38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5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03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48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12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60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5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07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8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44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71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4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83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17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9966776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29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29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99" y="2548118"/>
            <a:ext cx="30673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12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0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63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78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75998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729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10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77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56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14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60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2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8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92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49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600200" y="1409702"/>
            <a:ext cx="9829800" cy="105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366229" y="524606"/>
            <a:ext cx="513735" cy="22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00200" y="457201"/>
            <a:ext cx="3773488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2438339" lvl="3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047924" lvl="4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5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35B23-4423-A550-7FEC-23B6C1C2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" y="3152640"/>
            <a:ext cx="10933350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89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39925" y="1427623"/>
            <a:ext cx="11100664" cy="5125577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238073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36849" y="103464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684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2311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0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4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06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3961" y="145409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65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685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6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78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64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8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16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0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45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98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8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90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93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85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9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78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16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22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67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57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535714"/>
            <a:ext cx="9839216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09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86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41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14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5766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28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589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08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56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685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07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26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1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97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90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05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69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5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23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96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0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88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7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85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4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49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27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6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76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26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86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9966776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25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1158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+mn-l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1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99" y="2548118"/>
            <a:ext cx="30673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67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17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41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07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07094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83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6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69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39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67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12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44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09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80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30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0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600200" y="1409702"/>
            <a:ext cx="9829800" cy="105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366229" y="524606"/>
            <a:ext cx="513735" cy="22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00200" y="457201"/>
            <a:ext cx="3773488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2438339" lvl="3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047924" lvl="4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5851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+mn-l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3961" y="145409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35D0-F9F5-4393-BDAE-AED23AD9C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3DB3C-D19C-4D2F-BA5C-91C9F71C8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0476-4C31-4CA6-BCD4-48E542BB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E103-FC47-443C-B548-499DE5610EA1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CD82-6B1D-4F2B-A2C0-FFAF461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42DB-5AB6-4A42-AC2A-3A7F77CB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130D-C936-4DDA-A1F5-1F1CEF78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45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84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3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0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1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535714"/>
            <a:ext cx="9839216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5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15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15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35B23-4423-A550-7FEC-23B6C1C2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" y="3152640"/>
            <a:ext cx="10933350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79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77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7173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826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33400"/>
            <a:ext cx="7942686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964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10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672001"/>
            <a:ext cx="1002154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12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685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01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3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21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6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39925" y="1427623"/>
            <a:ext cx="11100664" cy="5125577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17641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56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30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43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39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3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9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882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61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30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59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36849" y="103464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684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2311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0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73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9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47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56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13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92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9966776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11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99" y="2548118"/>
            <a:ext cx="30673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5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1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50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77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4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92000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0400" y="6461828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"/>
            <a:ext cx="794268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3860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12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44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15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18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39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02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2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3961" y="145409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50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82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86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600200" y="1409702"/>
            <a:ext cx="9829800" cy="105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366229" y="524606"/>
            <a:ext cx="513735" cy="22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00200" y="457201"/>
            <a:ext cx="3773488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2438339" lvl="3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047924" lvl="4" indent="-304792" algn="l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5851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+mn-l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3961" y="145409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0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35D0-F9F5-4393-BDAE-AED23AD9C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3DB3C-D19C-4D2F-BA5C-91C9F71C8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0476-4C31-4CA6-BCD4-48E542BB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E103-FC47-443C-B548-499DE5610EA1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CD82-6B1D-4F2B-A2C0-FFAF461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42DB-5AB6-4A42-AC2A-3A7F77CB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130D-C936-4DDA-A1F5-1F1CEF78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8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5C8B-9559-4C8B-1130-D79826391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6034D-F3B0-42D8-DAA8-DCFD8933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151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30469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35B23-4423-A550-7FEC-23B6C1C2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" y="3152640"/>
            <a:ext cx="10933350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80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39925" y="1427623"/>
            <a:ext cx="11100664" cy="5125577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41426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36849" y="103464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684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2311" y="1219200"/>
            <a:ext cx="5461037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88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75" y="533400"/>
            <a:ext cx="1002154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675" y="533400"/>
            <a:ext cx="7499350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684" y="304800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94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685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36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085628"/>
            <a:ext cx="11115675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5" y="1143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675" y="6477000"/>
            <a:ext cx="11115675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3961" y="145409"/>
            <a:ext cx="10006533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87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685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88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9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93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93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3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685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685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74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685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69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3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59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28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685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61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1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52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92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685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64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78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69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0801350" y="6553200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8.xml"/><Relationship Id="rId74" Type="http://schemas.openxmlformats.org/officeDocument/2006/relationships/tags" Target="../tags/tag4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oleObject" Target="../embeddings/oleObject3.bin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tags" Target="../tags/tag5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theme" Target="../theme/theme2.xml"/><Relationship Id="rId78" Type="http://schemas.openxmlformats.org/officeDocument/2006/relationships/image" Target="../media/image6.emf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63" Type="http://schemas.openxmlformats.org/officeDocument/2006/relationships/slideLayout" Target="../slideLayouts/slideLayout138.xml"/><Relationship Id="rId68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3" Type="http://schemas.openxmlformats.org/officeDocument/2006/relationships/slideLayout" Target="../slideLayouts/slideLayout128.xml"/><Relationship Id="rId58" Type="http://schemas.openxmlformats.org/officeDocument/2006/relationships/slideLayout" Target="../slideLayouts/slideLayout133.xml"/><Relationship Id="rId66" Type="http://schemas.openxmlformats.org/officeDocument/2006/relationships/slideLayout" Target="../slideLayouts/slideLayout141.xml"/><Relationship Id="rId74" Type="http://schemas.openxmlformats.org/officeDocument/2006/relationships/image" Target="../media/image5.png"/><Relationship Id="rId5" Type="http://schemas.openxmlformats.org/officeDocument/2006/relationships/slideLayout" Target="../slideLayouts/slideLayout80.xml"/><Relationship Id="rId61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56" Type="http://schemas.openxmlformats.org/officeDocument/2006/relationships/slideLayout" Target="../slideLayouts/slideLayout131.xml"/><Relationship Id="rId64" Type="http://schemas.openxmlformats.org/officeDocument/2006/relationships/slideLayout" Target="../slideLayouts/slideLayout139.xml"/><Relationship Id="rId69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126.xml"/><Relationship Id="rId72" Type="http://schemas.openxmlformats.org/officeDocument/2006/relationships/tags" Target="../tags/tag118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59" Type="http://schemas.openxmlformats.org/officeDocument/2006/relationships/slideLayout" Target="../slideLayouts/slideLayout134.xml"/><Relationship Id="rId67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Relationship Id="rId54" Type="http://schemas.openxmlformats.org/officeDocument/2006/relationships/slideLayout" Target="../slideLayouts/slideLayout129.xml"/><Relationship Id="rId62" Type="http://schemas.openxmlformats.org/officeDocument/2006/relationships/slideLayout" Target="../slideLayouts/slideLayout137.xml"/><Relationship Id="rId70" Type="http://schemas.openxmlformats.org/officeDocument/2006/relationships/slideLayout" Target="../slideLayouts/slideLayout145.xml"/><Relationship Id="rId75" Type="http://schemas.openxmlformats.org/officeDocument/2006/relationships/oleObject" Target="../embeddings/oleObject3.bin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slideLayout" Target="../slideLayouts/slideLayout124.xml"/><Relationship Id="rId57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52" Type="http://schemas.openxmlformats.org/officeDocument/2006/relationships/slideLayout" Target="../slideLayouts/slideLayout127.xml"/><Relationship Id="rId60" Type="http://schemas.openxmlformats.org/officeDocument/2006/relationships/slideLayout" Target="../slideLayouts/slideLayout135.xml"/><Relationship Id="rId65" Type="http://schemas.openxmlformats.org/officeDocument/2006/relationships/slideLayout" Target="../slideLayouts/slideLayout140.xml"/><Relationship Id="rId73" Type="http://schemas.openxmlformats.org/officeDocument/2006/relationships/tags" Target="../tags/tag119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25.xml"/><Relationship Id="rId55" Type="http://schemas.openxmlformats.org/officeDocument/2006/relationships/slideLayout" Target="../slideLayouts/slideLayout130.xml"/><Relationship Id="rId76" Type="http://schemas.openxmlformats.org/officeDocument/2006/relationships/image" Target="../media/image6.emf"/><Relationship Id="rId7" Type="http://schemas.openxmlformats.org/officeDocument/2006/relationships/slideLayout" Target="../slideLayouts/slideLayout82.xml"/><Relationship Id="rId7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66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63" Type="http://schemas.openxmlformats.org/officeDocument/2006/relationships/slideLayout" Target="../slideLayouts/slideLayout208.xml"/><Relationship Id="rId68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8" Type="http://schemas.openxmlformats.org/officeDocument/2006/relationships/slideLayout" Target="../slideLayouts/slideLayout203.xml"/><Relationship Id="rId66" Type="http://schemas.openxmlformats.org/officeDocument/2006/relationships/slideLayout" Target="../slideLayouts/slideLayout211.xml"/><Relationship Id="rId74" Type="http://schemas.openxmlformats.org/officeDocument/2006/relationships/tags" Target="../tags/tag230.xml"/><Relationship Id="rId5" Type="http://schemas.openxmlformats.org/officeDocument/2006/relationships/slideLayout" Target="../slideLayouts/slideLayout150.xml"/><Relationship Id="rId61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56" Type="http://schemas.openxmlformats.org/officeDocument/2006/relationships/slideLayout" Target="../slideLayouts/slideLayout201.xml"/><Relationship Id="rId64" Type="http://schemas.openxmlformats.org/officeDocument/2006/relationships/slideLayout" Target="../slideLayouts/slideLayout209.xml"/><Relationship Id="rId69" Type="http://schemas.openxmlformats.org/officeDocument/2006/relationships/slideLayout" Target="../slideLayouts/slideLayout214.xml"/><Relationship Id="rId77" Type="http://schemas.openxmlformats.org/officeDocument/2006/relationships/oleObject" Target="../embeddings/oleObject3.bin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7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59" Type="http://schemas.openxmlformats.org/officeDocument/2006/relationships/slideLayout" Target="../slideLayouts/slideLayout204.xml"/><Relationship Id="rId67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62" Type="http://schemas.openxmlformats.org/officeDocument/2006/relationships/slideLayout" Target="../slideLayouts/slideLayout207.xml"/><Relationship Id="rId70" Type="http://schemas.openxmlformats.org/officeDocument/2006/relationships/slideLayout" Target="../slideLayouts/slideLayout215.xml"/><Relationship Id="rId75" Type="http://schemas.openxmlformats.org/officeDocument/2006/relationships/tags" Target="../tags/tag23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57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Relationship Id="rId60" Type="http://schemas.openxmlformats.org/officeDocument/2006/relationships/slideLayout" Target="../slideLayouts/slideLayout205.xml"/><Relationship Id="rId65" Type="http://schemas.openxmlformats.org/officeDocument/2006/relationships/slideLayout" Target="../slideLayouts/slideLayout210.xml"/><Relationship Id="rId73" Type="http://schemas.openxmlformats.org/officeDocument/2006/relationships/theme" Target="../theme/theme5.xml"/><Relationship Id="rId78" Type="http://schemas.openxmlformats.org/officeDocument/2006/relationships/image" Target="../media/image6.emf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9" Type="http://schemas.openxmlformats.org/officeDocument/2006/relationships/slideLayout" Target="../slideLayouts/slideLayout184.xml"/><Relationship Id="rId34" Type="http://schemas.openxmlformats.org/officeDocument/2006/relationships/slideLayout" Target="../slideLayouts/slideLayout179.xml"/><Relationship Id="rId50" Type="http://schemas.openxmlformats.org/officeDocument/2006/relationships/slideLayout" Target="../slideLayouts/slideLayout195.xml"/><Relationship Id="rId55" Type="http://schemas.openxmlformats.org/officeDocument/2006/relationships/slideLayout" Target="../slideLayouts/slideLayout200.xml"/><Relationship Id="rId76" Type="http://schemas.openxmlformats.org/officeDocument/2006/relationships/image" Target="../media/image5.png"/><Relationship Id="rId7" Type="http://schemas.openxmlformats.org/officeDocument/2006/relationships/slideLayout" Target="../slideLayouts/slideLayout152.xml"/><Relationship Id="rId71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747020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7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562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  <p:sldLayoutId id="2147483801" r:id="rId58"/>
    <p:sldLayoutId id="2147483802" r:id="rId59"/>
    <p:sldLayoutId id="2147483803" r:id="rId60"/>
    <p:sldLayoutId id="2147483804" r:id="rId61"/>
    <p:sldLayoutId id="2147483805" r:id="rId62"/>
    <p:sldLayoutId id="2147483806" r:id="rId63"/>
    <p:sldLayoutId id="2147483807" r:id="rId64"/>
    <p:sldLayoutId id="2147483808" r:id="rId65"/>
    <p:sldLayoutId id="2147483809" r:id="rId66"/>
    <p:sldLayoutId id="2147483810" r:id="rId67"/>
    <p:sldLayoutId id="2147483811" r:id="rId68"/>
    <p:sldLayoutId id="2147483812" r:id="rId69"/>
    <p:sldLayoutId id="2147483813" r:id="rId70"/>
    <p:sldLayoutId id="2147483664" r:id="rId71"/>
    <p:sldLayoutId id="2147483815" r:id="rId7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05371-3422-C70E-D600-F230F3661BAF}"/>
              </a:ext>
            </a:extLst>
          </p:cNvPr>
          <p:cNvSpPr txBox="1"/>
          <p:nvPr userDrawn="1"/>
        </p:nvSpPr>
        <p:spPr>
          <a:xfrm>
            <a:off x="1289062" y="6400336"/>
            <a:ext cx="4521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050" b="0">
                <a:solidFill>
                  <a:srgbClr val="42424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Gap Networks Grant Program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719ED6-46E1-90F6-23D7-5B4293DD2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95300" y="6400801"/>
            <a:ext cx="749038" cy="2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7368">
          <p15:clr>
            <a:srgbClr val="F26B43"/>
          </p15:clr>
        </p15:guide>
        <p15:guide id="3" pos="312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7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FCA91-B37C-6570-5707-0A75AFB3221C}"/>
              </a:ext>
            </a:extLst>
          </p:cNvPr>
          <p:cNvSpPr txBox="1"/>
          <p:nvPr userDrawn="1"/>
        </p:nvSpPr>
        <p:spPr>
          <a:xfrm>
            <a:off x="4482860" y="6604084"/>
            <a:ext cx="32262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>
                <a:solidFill>
                  <a:srgbClr val="FF0000"/>
                </a:solidFill>
              </a:rPr>
              <a:t>CONFIDENTIAL, FOR A&amp;F POLICY DISCUSSIONS ONLY</a:t>
            </a:r>
          </a:p>
        </p:txBody>
      </p:sp>
    </p:spTree>
    <p:extLst>
      <p:ext uri="{BB962C8B-B14F-4D97-AF65-F5344CB8AC3E}">
        <p14:creationId xmlns:p14="http://schemas.microsoft.com/office/powerpoint/2010/main" val="16022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747020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7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2212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  <p:sldLayoutId id="2147483857" r:id="rId41"/>
    <p:sldLayoutId id="2147483858" r:id="rId42"/>
    <p:sldLayoutId id="2147483859" r:id="rId43"/>
    <p:sldLayoutId id="2147483860" r:id="rId44"/>
    <p:sldLayoutId id="2147483861" r:id="rId45"/>
    <p:sldLayoutId id="2147483862" r:id="rId46"/>
    <p:sldLayoutId id="2147483863" r:id="rId47"/>
    <p:sldLayoutId id="2147483864" r:id="rId48"/>
    <p:sldLayoutId id="2147483865" r:id="rId49"/>
    <p:sldLayoutId id="2147483866" r:id="rId50"/>
    <p:sldLayoutId id="2147483867" r:id="rId51"/>
    <p:sldLayoutId id="2147483868" r:id="rId52"/>
    <p:sldLayoutId id="2147483869" r:id="rId53"/>
    <p:sldLayoutId id="2147483870" r:id="rId54"/>
    <p:sldLayoutId id="2147483871" r:id="rId55"/>
    <p:sldLayoutId id="2147483872" r:id="rId56"/>
    <p:sldLayoutId id="2147483873" r:id="rId57"/>
    <p:sldLayoutId id="2147483874" r:id="rId58"/>
    <p:sldLayoutId id="2147483875" r:id="rId59"/>
    <p:sldLayoutId id="2147483876" r:id="rId60"/>
    <p:sldLayoutId id="2147483877" r:id="rId61"/>
    <p:sldLayoutId id="2147483878" r:id="rId62"/>
    <p:sldLayoutId id="2147483879" r:id="rId63"/>
    <p:sldLayoutId id="2147483880" r:id="rId64"/>
    <p:sldLayoutId id="2147483881" r:id="rId65"/>
    <p:sldLayoutId id="2147483882" r:id="rId66"/>
    <p:sldLayoutId id="2147483883" r:id="rId67"/>
    <p:sldLayoutId id="2147483884" r:id="rId68"/>
    <p:sldLayoutId id="2147483885" r:id="rId69"/>
    <p:sldLayoutId id="2147483886" r:id="rId70"/>
    <p:sldLayoutId id="2147483887" r:id="rId71"/>
    <p:sldLayoutId id="2147483888" r:id="rId7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hyperlink" Target="https://www.linkedin.com/company/massachusetts-federal-funds-infrastructure-offic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hyperlink" Target="mailto:FedFundsInfra@mass.gov" TargetMode="External"/><Relationship Id="rId4" Type="http://schemas.openxmlformats.org/officeDocument/2006/relationships/hyperlink" Target="https://www.mass.gov/orgs/federal-funds-infrastructure-office" TargetMode="External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search-results-detail/36132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Relationship Id="rId6" Type="http://schemas.openxmlformats.org/officeDocument/2006/relationships/hyperlink" Target="mailto:fedfundsinfra@mass.gov" TargetMode="External"/><Relationship Id="rId5" Type="http://schemas.openxmlformats.org/officeDocument/2006/relationships/hyperlink" Target="https://www.grants.gov/search-results-detail/361335" TargetMode="External"/><Relationship Id="rId4" Type="http://schemas.openxmlformats.org/officeDocument/2006/relationships/hyperlink" Target="https://www.grants.gov/search-results-detail/36132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ffio-technical-assistance-progra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mailto:fedfundsinfra@mass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60736A-B9CE-C4DB-18B3-5554C8678C21}"/>
              </a:ext>
            </a:extLst>
          </p:cNvPr>
          <p:cNvSpPr/>
          <p:nvPr/>
        </p:nvSpPr>
        <p:spPr>
          <a:xfrm>
            <a:off x="-64656" y="4507993"/>
            <a:ext cx="6081409" cy="1591056"/>
          </a:xfrm>
          <a:prstGeom prst="rect">
            <a:avLst/>
          </a:prstGeom>
          <a:solidFill>
            <a:srgbClr val="00558C">
              <a:alpha val="7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30FD57-F6FE-49E8-314C-73BEAE96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20" y="4581265"/>
            <a:ext cx="5207000" cy="978729"/>
          </a:xfrm>
        </p:spPr>
        <p:txBody>
          <a:bodyPr/>
          <a:lstStyle/>
          <a:p>
            <a:pPr algn="r"/>
            <a:r>
              <a:rPr lang="en-US">
                <a:latin typeface="+mn-lt"/>
              </a:rPr>
              <a:t>Massachusetts Federal Funds Partnership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4BE3F-9739-C679-2557-3A0C290E6469}"/>
              </a:ext>
            </a:extLst>
          </p:cNvPr>
          <p:cNvSpPr txBox="1"/>
          <p:nvPr/>
        </p:nvSpPr>
        <p:spPr>
          <a:xfrm>
            <a:off x="2759933" y="5660244"/>
            <a:ext cx="30365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457200">
              <a:defRPr/>
            </a:pPr>
            <a:r>
              <a:rPr lang="en-US" sz="1600">
                <a:solidFill>
                  <a:prstClr val="white"/>
                </a:solidFill>
                <a:ea typeface="+mn-lt"/>
                <a:cs typeface="+mn-lt"/>
              </a:rPr>
              <a:t>February </a:t>
            </a:r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2026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556EB-9DCA-2CA6-350D-4D9A6360B90A}"/>
              </a:ext>
            </a:extLst>
          </p:cNvPr>
          <p:cNvSpPr/>
          <p:nvPr/>
        </p:nvSpPr>
        <p:spPr>
          <a:xfrm>
            <a:off x="8138160" y="-91439"/>
            <a:ext cx="4053840" cy="6949438"/>
          </a:xfrm>
          <a:prstGeom prst="rect">
            <a:avLst/>
          </a:prstGeom>
          <a:solidFill>
            <a:srgbClr val="00558C">
              <a:alpha val="74902"/>
            </a:srgbClr>
          </a:solidFill>
          <a:ln>
            <a:solidFill>
              <a:srgbClr val="0055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05FB39-8261-1862-FBE3-8EDE52B89A39}"/>
              </a:ext>
            </a:extLst>
          </p:cNvPr>
          <p:cNvSpPr txBox="1">
            <a:spLocks/>
          </p:cNvSpPr>
          <p:nvPr/>
        </p:nvSpPr>
        <p:spPr>
          <a:xfrm>
            <a:off x="8395856" y="1318567"/>
            <a:ext cx="3665164" cy="413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</a:rPr>
              <a:t>-This meeting will be recorded. ​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</a:rPr>
              <a:t>-Please mute yourself after arrival.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</a:rPr>
              <a:t>-Please submit your questions via the chat function.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</a:rPr>
              <a:t>-Questions will be answered during Q&amp;A.</a:t>
            </a:r>
          </a:p>
        </p:txBody>
      </p:sp>
    </p:spTree>
    <p:extLst>
      <p:ext uri="{BB962C8B-B14F-4D97-AF65-F5344CB8AC3E}">
        <p14:creationId xmlns:p14="http://schemas.microsoft.com/office/powerpoint/2010/main" val="18071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AF90-47D4-5997-FC0E-A286E5486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39A3E50-3E69-4106-07BF-FC7610DA45EB}"/>
              </a:ext>
            </a:extLst>
          </p:cNvPr>
          <p:cNvSpPr txBox="1">
            <a:spLocks/>
          </p:cNvSpPr>
          <p:nvPr/>
        </p:nvSpPr>
        <p:spPr>
          <a:xfrm>
            <a:off x="402439" y="345382"/>
            <a:ext cx="10828321" cy="4847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3500">
                <a:solidFill>
                  <a:prstClr val="white"/>
                </a:solidFill>
                <a:latin typeface="Calibri" panose="020F0502020204030204"/>
                <a:cs typeface="Times New Roman"/>
              </a:rPr>
              <a:t>Federal Budget Updates</a:t>
            </a:r>
            <a:endParaRPr lang="en-US">
              <a:solidFill>
                <a:prstClr val="white"/>
              </a:solidFill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DD4E99-AEC5-1B60-FA9C-E3DC9E36E25D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AF38-5761-609D-E91C-63B5EAFDC7CF}"/>
              </a:ext>
            </a:extLst>
          </p:cNvPr>
          <p:cNvSpPr txBox="1">
            <a:spLocks/>
          </p:cNvSpPr>
          <p:nvPr/>
        </p:nvSpPr>
        <p:spPr>
          <a:xfrm>
            <a:off x="181212" y="1534849"/>
            <a:ext cx="6197554" cy="4700698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1CADE4"/>
              </a:buClr>
              <a:buNone/>
              <a:defRPr/>
            </a:pPr>
            <a:endParaRPr lang="en-US" sz="2000" b="1">
              <a:solidFill>
                <a:srgbClr val="00558C"/>
              </a:solidFill>
              <a:latin typeface="Calibri" panose="020F0502020204030204"/>
              <a:ea typeface="Calibri"/>
              <a:cs typeface="Calibri"/>
            </a:endParaRPr>
          </a:p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 sz="2000" b="1">
                <a:solidFill>
                  <a:srgbClr val="00558C"/>
                </a:solidFill>
                <a:latin typeface="Calibri" panose="020F0502020204030204"/>
                <a:ea typeface="Calibri"/>
                <a:cs typeface="Calibri"/>
              </a:rPr>
              <a:t>Latest update</a:t>
            </a:r>
          </a:p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 sz="2000" b="1">
                <a:solidFill>
                  <a:prstClr val="black"/>
                </a:solidFill>
                <a:ea typeface="Calibri"/>
                <a:cs typeface="Calibri"/>
              </a:rPr>
              <a:t>To date, 11 of the 12 annual appropriations bills have been passed for FY2026. </a:t>
            </a:r>
            <a:r>
              <a:rPr lang="en-US" sz="2000">
                <a:solidFill>
                  <a:prstClr val="black"/>
                </a:solidFill>
                <a:ea typeface="Calibri"/>
                <a:cs typeface="Calibri"/>
              </a:rPr>
              <a:t>Notably, Congress has been unable to come to a long-term deal for the Department of Homeland Security (DHS), and the agency is currently shut down. DHS agencies which received funding from the BBB are largely unimpacted by the shutdown.</a:t>
            </a:r>
            <a:endParaRPr lang="en-US" sz="2000" b="1">
              <a:solidFill>
                <a:prstClr val="black"/>
              </a:solidFill>
              <a:ea typeface="Calibri"/>
              <a:cs typeface="Calibri"/>
            </a:endParaRPr>
          </a:p>
          <a:p>
            <a:pPr marL="0" lvl="1" indent="0">
              <a:buClr>
                <a:srgbClr val="1CADE4"/>
              </a:buClr>
              <a:buNone/>
              <a:defRPr/>
            </a:pPr>
            <a:endParaRPr lang="en-US" b="1">
              <a:solidFill>
                <a:srgbClr val="00558C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68630" lvl="2" indent="-285750">
              <a:buClr>
                <a:srgbClr val="1CADE4"/>
              </a:buClr>
              <a:defRPr/>
            </a:pPr>
            <a:endParaRPr lang="en-US" sz="180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4" name="Picture 3" descr="Datei:IMG 2259 - Washington DC - US Capitol.JPG – Wikipedia">
            <a:extLst>
              <a:ext uri="{FF2B5EF4-FFF2-40B4-BE49-F238E27FC236}">
                <a16:creationId xmlns:a16="http://schemas.microsoft.com/office/drawing/2014/main" id="{19AA00D1-3C9C-A332-DAE1-013CEFB9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508" y="1768475"/>
            <a:ext cx="5202767" cy="3056466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1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D791-8A2A-46A2-19F7-4C8814EE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F77C40-EC1F-12D9-D8DC-E171A3603A9A}"/>
              </a:ext>
            </a:extLst>
          </p:cNvPr>
          <p:cNvSpPr/>
          <p:nvPr/>
        </p:nvSpPr>
        <p:spPr>
          <a:xfrm>
            <a:off x="5054081" y="894018"/>
            <a:ext cx="6198637" cy="150741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821DF-5F9B-76A1-D373-E7C66C5D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4" y="2764203"/>
            <a:ext cx="3121763" cy="1314311"/>
          </a:xfrm>
        </p:spPr>
        <p:txBody>
          <a:bodyPr/>
          <a:lstStyle/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cap="all" spc="100">
                <a:latin typeface="+mn-lt"/>
              </a:rPr>
              <a:t>Get in touch with FFIO</a:t>
            </a:r>
          </a:p>
        </p:txBody>
      </p:sp>
      <p:sp>
        <p:nvSpPr>
          <p:cNvPr id="3" name="Rectangle 2" descr="Web design with solid fill">
            <a:extLst>
              <a:ext uri="{FF2B5EF4-FFF2-40B4-BE49-F238E27FC236}">
                <a16:creationId xmlns:a16="http://schemas.microsoft.com/office/drawing/2014/main" id="{5EFCC5DB-B14E-C499-15DF-EE2BCEA6FA41}"/>
              </a:ext>
            </a:extLst>
          </p:cNvPr>
          <p:cNvSpPr/>
          <p:nvPr/>
        </p:nvSpPr>
        <p:spPr>
          <a:xfrm>
            <a:off x="5510075" y="1130187"/>
            <a:ext cx="829080" cy="8290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3ECCC-F0DF-6496-7D02-386B90DD1521}"/>
              </a:ext>
            </a:extLst>
          </p:cNvPr>
          <p:cNvGrpSpPr/>
          <p:nvPr/>
        </p:nvGrpSpPr>
        <p:grpSpPr>
          <a:xfrm>
            <a:off x="6795149" y="791018"/>
            <a:ext cx="4457568" cy="1641142"/>
            <a:chOff x="1741068" y="644"/>
            <a:chExt cx="4457568" cy="16411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291E9D-E650-A8B0-3BCC-A00EBD13CEA1}"/>
                </a:ext>
              </a:extLst>
            </p:cNvPr>
            <p:cNvSpPr/>
            <p:nvPr/>
          </p:nvSpPr>
          <p:spPr>
            <a:xfrm>
              <a:off x="1741068" y="644"/>
              <a:ext cx="4457568" cy="150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CFB4E6-3B0B-B35E-8C43-4A612E3A542E}"/>
                </a:ext>
              </a:extLst>
            </p:cNvPr>
            <p:cNvSpPr txBox="1"/>
            <p:nvPr/>
          </p:nvSpPr>
          <p:spPr>
            <a:xfrm>
              <a:off x="1741068" y="134368"/>
              <a:ext cx="4457568" cy="150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535" tIns="159535" rIns="159535" bIns="159535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Find more information on Federal Funds Partnership meetings, video recordings, grant lists, and other resources on the 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FFIO website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B224B-EE7B-25DE-0CDB-54575442B115}"/>
              </a:ext>
            </a:extLst>
          </p:cNvPr>
          <p:cNvSpPr/>
          <p:nvPr/>
        </p:nvSpPr>
        <p:spPr>
          <a:xfrm>
            <a:off x="5054081" y="2675291"/>
            <a:ext cx="6198637" cy="150741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 descr="Online Network with solid fill">
            <a:extLst>
              <a:ext uri="{FF2B5EF4-FFF2-40B4-BE49-F238E27FC236}">
                <a16:creationId xmlns:a16="http://schemas.microsoft.com/office/drawing/2014/main" id="{36787F3B-D2C8-1C1D-5263-B4307E02ADA8}"/>
              </a:ext>
            </a:extLst>
          </p:cNvPr>
          <p:cNvSpPr/>
          <p:nvPr/>
        </p:nvSpPr>
        <p:spPr>
          <a:xfrm>
            <a:off x="5510075" y="3014460"/>
            <a:ext cx="829080" cy="8290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6A7178-4257-10AA-65F1-D96E425C573E}"/>
              </a:ext>
            </a:extLst>
          </p:cNvPr>
          <p:cNvGrpSpPr/>
          <p:nvPr/>
        </p:nvGrpSpPr>
        <p:grpSpPr>
          <a:xfrm>
            <a:off x="6795149" y="2675291"/>
            <a:ext cx="4457568" cy="1507418"/>
            <a:chOff x="1741068" y="1884917"/>
            <a:chExt cx="4457568" cy="15074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6BC6BD-4207-F5F7-F0A6-4352FF2F2670}"/>
                </a:ext>
              </a:extLst>
            </p:cNvPr>
            <p:cNvSpPr/>
            <p:nvPr/>
          </p:nvSpPr>
          <p:spPr>
            <a:xfrm>
              <a:off x="1741068" y="1884917"/>
              <a:ext cx="4457568" cy="150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EDEFAF-F4AF-34EC-9B92-E54F7C7DAB14}"/>
                </a:ext>
              </a:extLst>
            </p:cNvPr>
            <p:cNvSpPr txBox="1"/>
            <p:nvPr/>
          </p:nvSpPr>
          <p:spPr>
            <a:xfrm>
              <a:off x="1741068" y="1884917"/>
              <a:ext cx="4457568" cy="150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535" tIns="159535" rIns="159535" bIns="159535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Follow 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FFIO on LinkedIn 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see the latest updates from our office.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A48158-492F-9904-2AB9-9A70579F80FF}"/>
              </a:ext>
            </a:extLst>
          </p:cNvPr>
          <p:cNvSpPr/>
          <p:nvPr/>
        </p:nvSpPr>
        <p:spPr>
          <a:xfrm>
            <a:off x="5054081" y="4559565"/>
            <a:ext cx="6198637" cy="150741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 descr="Envelope">
            <a:extLst>
              <a:ext uri="{FF2B5EF4-FFF2-40B4-BE49-F238E27FC236}">
                <a16:creationId xmlns:a16="http://schemas.microsoft.com/office/drawing/2014/main" id="{E301F559-4B45-4BC0-1906-935B5941E0EB}"/>
              </a:ext>
            </a:extLst>
          </p:cNvPr>
          <p:cNvSpPr/>
          <p:nvPr/>
        </p:nvSpPr>
        <p:spPr>
          <a:xfrm>
            <a:off x="5510075" y="4898734"/>
            <a:ext cx="829080" cy="82908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17E27-282A-7C26-4796-776C2442F555}"/>
              </a:ext>
            </a:extLst>
          </p:cNvPr>
          <p:cNvGrpSpPr/>
          <p:nvPr/>
        </p:nvGrpSpPr>
        <p:grpSpPr>
          <a:xfrm>
            <a:off x="6795149" y="4559565"/>
            <a:ext cx="4457568" cy="1507418"/>
            <a:chOff x="1741068" y="3769191"/>
            <a:chExt cx="4457568" cy="15074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A43E95-BAB3-EAE5-D49B-4AB03FD1626D}"/>
                </a:ext>
              </a:extLst>
            </p:cNvPr>
            <p:cNvSpPr/>
            <p:nvPr/>
          </p:nvSpPr>
          <p:spPr>
            <a:xfrm>
              <a:off x="1741068" y="3769191"/>
              <a:ext cx="4457568" cy="150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21B3A-C5D8-C362-1D27-782340C6FE32}"/>
                </a:ext>
              </a:extLst>
            </p:cNvPr>
            <p:cNvSpPr txBox="1"/>
            <p:nvPr/>
          </p:nvSpPr>
          <p:spPr>
            <a:xfrm>
              <a:off x="1741068" y="3769191"/>
              <a:ext cx="4457568" cy="150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535" tIns="159535" rIns="159535" bIns="159535" numCol="1" spcCol="1270" anchor="ctr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Contact the FFIO email inbox (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FedFundsInfra@mass.gov</a:t>
              </a: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for questions about federal grant opportunities!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6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13DFD-F884-FA3A-A980-ECA426854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9220-D606-72DD-6D97-964D6DDF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82" y="1708501"/>
            <a:ext cx="9620491" cy="3201026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A7DE6-39E5-5DDD-D7F6-2337C5A68B9D}"/>
              </a:ext>
            </a:extLst>
          </p:cNvPr>
          <p:cNvSpPr/>
          <p:nvPr/>
        </p:nvSpPr>
        <p:spPr>
          <a:xfrm>
            <a:off x="0" y="3108960"/>
            <a:ext cx="12192000" cy="19842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B0A3D-0242-C6FA-7993-9D71652D7991}"/>
              </a:ext>
            </a:extLst>
          </p:cNvPr>
          <p:cNvSpPr/>
          <p:nvPr/>
        </p:nvSpPr>
        <p:spPr>
          <a:xfrm>
            <a:off x="0" y="1124712"/>
            <a:ext cx="12192000" cy="1984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A97E04F-7ED7-513F-156D-C90E4E09988C}"/>
              </a:ext>
            </a:extLst>
          </p:cNvPr>
          <p:cNvSpPr txBox="1">
            <a:spLocks/>
          </p:cNvSpPr>
          <p:nvPr/>
        </p:nvSpPr>
        <p:spPr bwMode="blackWhite">
          <a:xfrm>
            <a:off x="1284742" y="988933"/>
            <a:ext cx="10053763" cy="2928470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 anchor="b">
            <a:norm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lang="en-US" sz="5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+mj-lt"/>
              </a:rPr>
              <a:t>Open Federal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361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42B8-47F9-6CDE-27F3-38F79739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5891DC8-B3BE-7C1E-B211-D9ED502552A3}"/>
              </a:ext>
            </a:extLst>
          </p:cNvPr>
          <p:cNvSpPr txBox="1">
            <a:spLocks/>
          </p:cNvSpPr>
          <p:nvPr/>
        </p:nvSpPr>
        <p:spPr>
          <a:xfrm>
            <a:off x="402439" y="345382"/>
            <a:ext cx="10828321" cy="4847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/>
                <a:sym typeface="+mj-lt"/>
              </a:rPr>
              <a:t>Recently Opened Federal Grants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087759-17F1-F3C6-1F56-01B484AF8BC0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61C0880-59C9-9FB2-3A9C-5F0C714FF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989311"/>
              </p:ext>
            </p:extLst>
          </p:nvPr>
        </p:nvGraphicFramePr>
        <p:xfrm>
          <a:off x="515949" y="1848920"/>
          <a:ext cx="11160102" cy="332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245">
                  <a:extLst>
                    <a:ext uri="{9D8B030D-6E8A-4147-A177-3AD203B41FA5}">
                      <a16:colId xmlns:a16="http://schemas.microsoft.com/office/drawing/2014/main" val="1434439961"/>
                    </a:ext>
                  </a:extLst>
                </a:gridCol>
                <a:gridCol w="2561762">
                  <a:extLst>
                    <a:ext uri="{9D8B030D-6E8A-4147-A177-3AD203B41FA5}">
                      <a16:colId xmlns:a16="http://schemas.microsoft.com/office/drawing/2014/main" val="2422528130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649423846"/>
                    </a:ext>
                  </a:extLst>
                </a:gridCol>
                <a:gridCol w="2183642">
                  <a:extLst>
                    <a:ext uri="{9D8B030D-6E8A-4147-A177-3AD203B41FA5}">
                      <a16:colId xmlns:a16="http://schemas.microsoft.com/office/drawing/2014/main" val="215457357"/>
                    </a:ext>
                  </a:extLst>
                </a:gridCol>
                <a:gridCol w="1605370">
                  <a:extLst>
                    <a:ext uri="{9D8B030D-6E8A-4147-A177-3AD203B41FA5}">
                      <a16:colId xmlns:a16="http://schemas.microsoft.com/office/drawing/2014/main" val="2914649782"/>
                    </a:ext>
                  </a:extLst>
                </a:gridCol>
              </a:tblGrid>
              <a:tr h="1819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Share (Match)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762885"/>
                  </a:ext>
                </a:extLst>
              </a:tr>
              <a:tr h="864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rgbClr val="00558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 tooltip="https://www.grants.gov/search-results-detail/3613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BJA FY25 Public Safety and Mental Health Initiative</a:t>
                      </a:r>
                      <a:endParaRPr lang="en-US" sz="1400" b="1" u="sng" kern="1200">
                        <a:solidFill>
                          <a:srgbClr val="0055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 &amp; Local governments, Federally-recognized tribes, and certain nonprofits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(See NOFO for more)</a:t>
                      </a:r>
                      <a:endParaRPr lang="en-US" sz="1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(See NOFO for details.)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3/30/2026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4193"/>
                  </a:ext>
                </a:extLst>
              </a:tr>
              <a:tr h="95269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rgbClr val="00558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 tooltip="https://www.grants.gov/search-results-detail/3613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BJA FY25 Local Law Enforcement Crime Gun Intelligence Center Integration Initiative</a:t>
                      </a:r>
                      <a:endParaRPr lang="en-US" sz="1400" b="1" kern="1200">
                        <a:solidFill>
                          <a:srgbClr val="0055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State, County, City, Township, Tribal, or Special district Governments, Tribes +  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(See NOFO for more.)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match requirement.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3/30/2026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38665"/>
                  </a:ext>
                </a:extLst>
              </a:tr>
              <a:tr h="106347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rgbClr val="00558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 tooltip="https://www.grants.gov/search-results-detail/3613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Region 1 Fiscal Year 2025 Wetland Program Development Grants</a:t>
                      </a:r>
                      <a:endParaRPr lang="en-US" sz="1400" b="1" u="sng" kern="1200">
                        <a:solidFill>
                          <a:srgbClr val="0055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Indian Tribes, State &amp; Local Governments, Higher Ed., Interstate agencies, and Intertribal consortia</a:t>
                      </a:r>
                      <a:endParaRPr lang="en-US" sz="1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Minimum: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4/24/2026</a:t>
                      </a:r>
                      <a:endParaRPr lang="en-US" sz="1400" b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2516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D61C1-4528-DA7E-99B2-05ED7C6026C3}"/>
              </a:ext>
            </a:extLst>
          </p:cNvPr>
          <p:cNvSpPr txBox="1"/>
          <p:nvPr/>
        </p:nvSpPr>
        <p:spPr>
          <a:xfrm>
            <a:off x="863021" y="5731908"/>
            <a:ext cx="11666226" cy="555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+mj-lt"/>
                <a:cs typeface="Segoe UI"/>
              </a:rPr>
              <a:t>*See FFIO’s monthly newsletter for the more open grants relevant to municipalities and tribes. To sign up, email </a:t>
            </a:r>
            <a:r>
              <a:rPr lang="en-US">
                <a:solidFill>
                  <a:srgbClr val="00558C"/>
                </a:solidFill>
                <a:latin typeface="+mj-lt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fedfundsinfra@mass.gov</a:t>
            </a:r>
            <a:r>
              <a:rPr lang="en-US">
                <a:solidFill>
                  <a:prstClr val="black"/>
                </a:solidFill>
                <a:latin typeface="+mj-lt"/>
                <a:cs typeface="Segoe UI"/>
              </a:rPr>
              <a:t>. See grants.gov for full list of open federal grant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5664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D33704-CF0F-8144-55AA-3E493017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8" y="2850715"/>
            <a:ext cx="10933350" cy="1163395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ea typeface="Calibri"/>
                <a:cs typeface="Calibri"/>
              </a:rPr>
              <a:t>COMMUNITY ONE STOP FOR GROWTH</a:t>
            </a:r>
            <a:br>
              <a:rPr lang="en-US" sz="2800">
                <a:ea typeface="Calibri"/>
                <a:cs typeface="Calibri"/>
              </a:rPr>
            </a:b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800" b="0">
                <a:solidFill>
                  <a:schemeClr val="bg1"/>
                </a:solidFill>
                <a:ea typeface="Calibri"/>
                <a:cs typeface="Calibri"/>
              </a:rPr>
              <a:t>FY27 Round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6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09EB56-2933-4033-BF05-F10381A7E013}"/>
              </a:ext>
            </a:extLst>
          </p:cNvPr>
          <p:cNvSpPr txBox="1">
            <a:spLocks/>
          </p:cNvSpPr>
          <p:nvPr/>
        </p:nvSpPr>
        <p:spPr>
          <a:xfrm>
            <a:off x="314638" y="1636575"/>
            <a:ext cx="6762437" cy="30592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Launched in January of 2021, the One Stop is a </a:t>
            </a:r>
            <a:r>
              <a:rPr lang="en-US" b="1"/>
              <a:t>single application portal </a:t>
            </a:r>
            <a:r>
              <a:rPr lang="en-US"/>
              <a:t>and</a:t>
            </a:r>
            <a:r>
              <a:rPr lang="en-US" b="1"/>
              <a:t> collaborative review process </a:t>
            </a:r>
            <a:r>
              <a:rPr lang="en-US"/>
              <a:t>designed to </a:t>
            </a:r>
            <a:r>
              <a:rPr lang="en-US" b="1" kern="0">
                <a:latin typeface="+mj-lt"/>
                <a:cs typeface="Arial"/>
              </a:rPr>
              <a:t>streamline the experience </a:t>
            </a:r>
            <a:r>
              <a:rPr lang="en-US" kern="0">
                <a:latin typeface="+mj-lt"/>
                <a:cs typeface="Arial"/>
              </a:rPr>
              <a:t>for the applicant and </a:t>
            </a:r>
            <a:r>
              <a:rPr lang="en-US" b="1" kern="0">
                <a:latin typeface="+mj-lt"/>
                <a:cs typeface="Arial"/>
              </a:rPr>
              <a:t>better coordinate</a:t>
            </a:r>
            <a:r>
              <a:rPr lang="en-US" kern="0">
                <a:latin typeface="+mj-lt"/>
                <a:cs typeface="Arial"/>
              </a:rPr>
              <a:t> economic development programs and staff on engagement and grant making.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0">
              <a:latin typeface="+mj-lt"/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The One Stop was created as part of the 2019 Economic Development Plan.</a:t>
            </a:r>
            <a:r>
              <a:rPr lang="en-US">
                <a:cs typeface="Times New Roman"/>
              </a:rPr>
              <a:t> C</a:t>
            </a:r>
            <a:r>
              <a:rPr lang="en-US"/>
              <a:t>ommunities voiced </a:t>
            </a:r>
            <a:r>
              <a:rPr lang="en-US" b="1"/>
              <a:t>frustration with not knowing about, and the challenges in accessing, state funding resources </a:t>
            </a:r>
            <a:r>
              <a:rPr lang="en-US"/>
              <a:t>to help them advance their goals for economic growth.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0DA2D6-7EF9-4D72-93DC-98FA5A9BF60C}"/>
              </a:ext>
            </a:extLst>
          </p:cNvPr>
          <p:cNvSpPr txBox="1">
            <a:spLocks/>
          </p:cNvSpPr>
          <p:nvPr/>
        </p:nvSpPr>
        <p:spPr>
          <a:xfrm>
            <a:off x="314638" y="5291084"/>
            <a:ext cx="11562724" cy="1162721"/>
          </a:xfrm>
          <a:prstGeom prst="rect">
            <a:avLst/>
          </a:prstGeom>
          <a:solidFill>
            <a:srgbClr val="00558C"/>
          </a:solidFill>
          <a:ln>
            <a:solidFill>
              <a:srgbClr val="00558C"/>
            </a:solidFill>
          </a:ln>
        </p:spPr>
        <p:txBody>
          <a:bodyPr vert="horz" lIns="182880" tIns="182880" rIns="182880" bIns="18288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chemeClr val="bg1"/>
                </a:solidFill>
              </a:rPr>
              <a:t>The One Stop reorients the Commonwealth from a passive reviewer of funding requests to an active partner in economic development strategy, priorities, and investment.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F01654-4606-4B6F-9B07-44CB9B89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07" y="610409"/>
            <a:ext cx="10117513" cy="470898"/>
          </a:xfrm>
        </p:spPr>
        <p:txBody>
          <a:bodyPr/>
          <a:lstStyle/>
          <a:p>
            <a:r>
              <a:rPr lang="en-US"/>
              <a:t>One Stop Overview: Brief History</a:t>
            </a:r>
          </a:p>
        </p:txBody>
      </p:sp>
      <p:pic>
        <p:nvPicPr>
          <p:cNvPr id="5" name="Picture 4" descr="A group of people holding a sign&#10;&#10;AI-generated content may be incorrect.">
            <a:extLst>
              <a:ext uri="{FF2B5EF4-FFF2-40B4-BE49-F238E27FC236}">
                <a16:creationId xmlns:a16="http://schemas.microsoft.com/office/drawing/2014/main" id="{4521A554-7854-75E2-9025-F15F03778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636574"/>
            <a:ext cx="4524062" cy="305924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9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E04BB-A1BA-745A-1C6D-35DC41EA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7C0AA-9D97-48D8-33CF-F973D9F6FCC8}"/>
              </a:ext>
            </a:extLst>
          </p:cNvPr>
          <p:cNvSpPr txBox="1">
            <a:spLocks/>
          </p:cNvSpPr>
          <p:nvPr/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One Stop Overview: Key Benefits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B19A56-9256-229A-8922-A7DD5209D38E}"/>
              </a:ext>
            </a:extLst>
          </p:cNvPr>
          <p:cNvGraphicFramePr>
            <a:graphicFrameLocks/>
          </p:cNvGraphicFramePr>
          <p:nvPr/>
        </p:nvGraphicFramePr>
        <p:xfrm>
          <a:off x="142875" y="1464399"/>
          <a:ext cx="11906250" cy="4869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3557012914"/>
                    </a:ext>
                  </a:extLst>
                </a:gridCol>
                <a:gridCol w="8867775">
                  <a:extLst>
                    <a:ext uri="{9D8B030D-6E8A-4147-A177-3AD203B41FA5}">
                      <a16:colId xmlns:a16="http://schemas.microsoft.com/office/drawing/2014/main" val="2207790493"/>
                    </a:ext>
                  </a:extLst>
                </a:gridCol>
              </a:tblGrid>
              <a:tr h="122564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Easy Access to Multiple Programs</a:t>
                      </a:r>
                      <a:endParaRPr lang="en-US" sz="2400"/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Projects can be considered for funding by multiple programs simultaneously, saving time on research and applications to different agencies and programs. </a:t>
                      </a:r>
                      <a:endParaRPr lang="en-US" sz="1800"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27587"/>
                  </a:ext>
                </a:extLst>
              </a:tr>
              <a:tr h="1133462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Guidance &amp; Partnerships</a:t>
                      </a:r>
                      <a:endParaRPr lang="en-US" sz="2400"/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Applicants can receive key feedback through optional Expression of Interest process and Virtual Office Hour sessions before completing a full application.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630270"/>
                  </a:ext>
                </a:extLst>
              </a:tr>
              <a:tr h="79342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Collaborative Review</a:t>
                      </a:r>
                      <a:endParaRPr lang="en-US" sz="2400"/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Collaborative Review improves state funding coordination, awareness, and support for municipal community development goals.</a:t>
                      </a:r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23718"/>
                  </a:ext>
                </a:extLst>
              </a:tr>
              <a:tr h="79342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360° View</a:t>
                      </a:r>
                      <a:endParaRPr lang="en-US" sz="2400"/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Program staff get a full view of communities’ priorities, allowing the state to understand community vision beyond a single application.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8067"/>
                  </a:ext>
                </a:extLst>
              </a:tr>
              <a:tr h="92377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Program Referrals</a:t>
                      </a:r>
                      <a:endParaRPr lang="en-US" sz="2400"/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Staff can provide referrals to additional programs to support applicants’ priorities that do not fit within One Stop.</a:t>
                      </a:r>
                      <a:endParaRPr lang="en-US" sz="1800"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5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2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56666" y="1461307"/>
            <a:ext cx="6806134" cy="49394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558C"/>
                </a:solidFill>
                <a:cs typeface="Calibri" panose="020F0502020204030204" pitchFamily="34" charset="0"/>
              </a:rPr>
              <a:t>Executive Office of Economic Development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MassWorks Infrastructure Program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Rural Development Fund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Massachusetts Vacant Storefront Program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Massachusetts Downtown Initiative Capital Grant Program </a:t>
            </a:r>
            <a:r>
              <a:rPr lang="en-US" sz="1800" b="1">
                <a:solidFill>
                  <a:srgbClr val="FF0000"/>
                </a:solidFill>
                <a:cs typeface="Calibri" panose="020F0502020204030204" pitchFamily="34" charset="0"/>
              </a:rPr>
              <a:t>*New*</a:t>
            </a:r>
            <a:endParaRPr lang="en-US" sz="180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Seaport Economic Council Grant Program </a:t>
            </a:r>
            <a:r>
              <a:rPr lang="en-US" sz="1800" b="1">
                <a:solidFill>
                  <a:srgbClr val="FF0000"/>
                </a:solidFill>
                <a:cs typeface="Calibri" panose="020F0502020204030204" pitchFamily="34" charset="0"/>
              </a:rPr>
              <a:t>*New*</a:t>
            </a:r>
            <a:endParaRPr lang="en-US" sz="180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00" b="1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558C"/>
                </a:solidFill>
                <a:cs typeface="Calibri" panose="020F0502020204030204" pitchFamily="34" charset="0"/>
              </a:rPr>
              <a:t>Executive Office of Housing and Livable Communities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HousingWorks Infrastructure Program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Housing Choice Grant Program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Community Planning Grants Program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MBTA Community Catalyst Fund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00" b="1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558C"/>
                </a:solidFill>
                <a:cs typeface="Calibri" panose="020F0502020204030204" pitchFamily="34" charset="0"/>
              </a:rPr>
              <a:t>MassDevelopment Finance Agency</a:t>
            </a:r>
          </a:p>
          <a:p>
            <a:pPr marL="3429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Underutilized Properties Program</a:t>
            </a:r>
          </a:p>
          <a:p>
            <a:pPr marL="3429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Site Readiness Program</a:t>
            </a:r>
          </a:p>
          <a:p>
            <a:pPr marL="3429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Brownfields Redevelopment Fund</a:t>
            </a:r>
          </a:p>
          <a:p>
            <a:pPr marL="3429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Real Estate Services Technical Assistance</a:t>
            </a:r>
            <a:endParaRPr lang="en-US" sz="1000" b="1">
              <a:solidFill>
                <a:srgbClr val="00558C"/>
              </a:solidFill>
              <a:cs typeface="Calibri" panose="020F0502020204030204" pitchFamily="34" charset="0"/>
            </a:endParaRPr>
          </a:p>
          <a:p>
            <a:pPr marL="342900" lvl="1" indent="-342900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TDI Equity Investment Program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EA606E-BEF1-4DF3-89E5-E7CA112D967F}"/>
              </a:ext>
            </a:extLst>
          </p:cNvPr>
          <p:cNvGrpSpPr/>
          <p:nvPr/>
        </p:nvGrpSpPr>
        <p:grpSpPr>
          <a:xfrm>
            <a:off x="6625159" y="1465166"/>
            <a:ext cx="5105400" cy="4590532"/>
            <a:chOff x="6750959" y="2020356"/>
            <a:chExt cx="5105400" cy="45905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96BFFB-8693-4A9E-BD1C-C17EE12E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959" y="2020356"/>
              <a:ext cx="5105400" cy="1171575"/>
            </a:xfrm>
            <a:prstGeom prst="rect">
              <a:avLst/>
            </a:prstGeom>
          </p:spPr>
        </p:pic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10F0DD0-A392-4DDF-A32B-47B1510A0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5624" b="36720"/>
            <a:stretch/>
          </p:blipFill>
          <p:spPr>
            <a:xfrm>
              <a:off x="6750959" y="5781971"/>
              <a:ext cx="4978978" cy="828917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C51C3F2-8DBE-4D19-8BF5-0648C1AD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One Stop Overview: One Stop Programs</a:t>
            </a:r>
          </a:p>
        </p:txBody>
      </p:sp>
      <p:pic>
        <p:nvPicPr>
          <p:cNvPr id="1028" name="Picture 4" descr="Executive Office of Housing and Livable Communities | Mass.gov">
            <a:extLst>
              <a:ext uri="{FF2B5EF4-FFF2-40B4-BE49-F238E27FC236}">
                <a16:creationId xmlns:a16="http://schemas.microsoft.com/office/drawing/2014/main" id="{0F08EC7F-182F-64D8-8DBA-D2667EB60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6445" r="11653" b="14931"/>
          <a:stretch>
            <a:fillRect/>
          </a:stretch>
        </p:blipFill>
        <p:spPr bwMode="auto">
          <a:xfrm>
            <a:off x="7943850" y="3138746"/>
            <a:ext cx="2743200" cy="15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2597-4863-45C3-B0A0-A6586F2B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Development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8F60-C83E-49D9-B8C6-A6FBC7FD42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685" y="1350799"/>
            <a:ext cx="11370086" cy="334951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To help guide applicants, the One Stop uses a Development Continuum that describes how a typical economic development project moves from concept to reality within diverse communities.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All projects submitted through the One Stop will fit within one Development Continuum category.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/>
              <a:t>This continuum separates economic development activities into two broad categories:</a:t>
            </a:r>
          </a:p>
          <a:p>
            <a:pPr marL="803275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/>
              <a:t>Preparing for Growth - </a:t>
            </a:r>
            <a:r>
              <a:rPr lang="en-US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Grants to support activities and initial steps by community-based actors to attract and guide private investment in a community.</a:t>
            </a:r>
            <a:endParaRPr lang="en-US"/>
          </a:p>
          <a:p>
            <a:pPr marL="803275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/>
              <a:t>Catalyzing Specific Projects - </a:t>
            </a:r>
            <a:r>
              <a:rPr lang="en-US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Grants to support the private development of commercial, industrial and residential investment projects that further the community vision.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4304C41-C63B-4C5A-B1B7-91871E19F170}"/>
              </a:ext>
            </a:extLst>
          </p:cNvPr>
          <p:cNvGraphicFramePr>
            <a:graphicFrameLocks noGrp="1"/>
          </p:cNvGraphicFramePr>
          <p:nvPr/>
        </p:nvGraphicFramePr>
        <p:xfrm>
          <a:off x="64770" y="4538120"/>
          <a:ext cx="1206246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054">
                  <a:extLst>
                    <a:ext uri="{9D8B030D-6E8A-4147-A177-3AD203B41FA5}">
                      <a16:colId xmlns:a16="http://schemas.microsoft.com/office/drawing/2014/main" val="1900443721"/>
                    </a:ext>
                  </a:extLst>
                </a:gridCol>
                <a:gridCol w="2878542">
                  <a:extLst>
                    <a:ext uri="{9D8B030D-6E8A-4147-A177-3AD203B41FA5}">
                      <a16:colId xmlns:a16="http://schemas.microsoft.com/office/drawing/2014/main" val="3315807148"/>
                    </a:ext>
                  </a:extLst>
                </a:gridCol>
                <a:gridCol w="2604394">
                  <a:extLst>
                    <a:ext uri="{9D8B030D-6E8A-4147-A177-3AD203B41FA5}">
                      <a16:colId xmlns:a16="http://schemas.microsoft.com/office/drawing/2014/main" val="4294023566"/>
                    </a:ext>
                  </a:extLst>
                </a:gridCol>
                <a:gridCol w="3865470">
                  <a:extLst>
                    <a:ext uri="{9D8B030D-6E8A-4147-A177-3AD203B41FA5}">
                      <a16:colId xmlns:a16="http://schemas.microsoft.com/office/drawing/2014/main" val="26743121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Preparing for Growth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Catalyzing Specific Projects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6458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Planning &amp; Zoning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Downtown 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Site Preparation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Building</a:t>
                      </a:r>
                    </a:p>
                    <a:p>
                      <a:pPr algn="ctr"/>
                      <a:r>
                        <a:rPr lang="en-US" sz="2000"/>
                        <a:t>(Vertical Construction)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436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Infrastructure</a:t>
                      </a:r>
                    </a:p>
                    <a:p>
                      <a:pPr algn="ctr"/>
                      <a:r>
                        <a:rPr lang="en-US" sz="2000"/>
                        <a:t>(Horizontal Construction)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48154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97CD251C-8356-4972-95C6-72DCE665DB25}"/>
              </a:ext>
            </a:extLst>
          </p:cNvPr>
          <p:cNvSpPr/>
          <p:nvPr/>
        </p:nvSpPr>
        <p:spPr>
          <a:xfrm>
            <a:off x="2605115" y="5555374"/>
            <a:ext cx="480291" cy="286327"/>
          </a:xfrm>
          <a:prstGeom prst="rightArrow">
            <a:avLst/>
          </a:prstGeom>
          <a:solidFill>
            <a:srgbClr val="FFFFFF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D396457-1BAF-47E5-8D68-4F4C477DBF21}"/>
              </a:ext>
            </a:extLst>
          </p:cNvPr>
          <p:cNvSpPr/>
          <p:nvPr/>
        </p:nvSpPr>
        <p:spPr>
          <a:xfrm>
            <a:off x="5385605" y="5555374"/>
            <a:ext cx="480291" cy="286327"/>
          </a:xfrm>
          <a:prstGeom prst="rightArrow">
            <a:avLst/>
          </a:prstGeom>
          <a:solidFill>
            <a:srgbClr val="FFFFFF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A069A8F-7359-4235-B24C-6E32D6E90443}"/>
              </a:ext>
            </a:extLst>
          </p:cNvPr>
          <p:cNvSpPr/>
          <p:nvPr/>
        </p:nvSpPr>
        <p:spPr>
          <a:xfrm>
            <a:off x="8068878" y="5226069"/>
            <a:ext cx="480291" cy="286327"/>
          </a:xfrm>
          <a:prstGeom prst="rightArrow">
            <a:avLst/>
          </a:prstGeom>
          <a:solidFill>
            <a:srgbClr val="FFFFFF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FDE07AD-C93E-41D2-AFA9-05B4E2E72428}"/>
              </a:ext>
            </a:extLst>
          </p:cNvPr>
          <p:cNvSpPr/>
          <p:nvPr/>
        </p:nvSpPr>
        <p:spPr>
          <a:xfrm>
            <a:off x="8068879" y="5841701"/>
            <a:ext cx="480291" cy="286327"/>
          </a:xfrm>
          <a:prstGeom prst="rightArrow">
            <a:avLst/>
          </a:prstGeom>
          <a:solidFill>
            <a:srgbClr val="FFFFFF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63767-4AE7-BB1C-A67C-A2DF1392A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BBB3-0794-E473-2ECA-A01C6DA4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One Stop Overview: The One Stop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2792-5F06-D019-0F52-ED16FA1E9F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340" y="1348450"/>
            <a:ext cx="11433393" cy="49228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58C"/>
                </a:solidFill>
              </a:rPr>
              <a:t>Guidance Phase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 for applicants to receive guidance on project ideas through the Expression of Interest (EOI), Webinars, and Virtual Office Hours prior to submitting a Full Application.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58C"/>
                </a:solidFill>
              </a:rPr>
              <a:t>Full Application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Designed to guide applicants to apply based on what their projects aims to do within the development lifecycle, on a scale that we call the Development Continuum.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58C"/>
                </a:solidFill>
              </a:rPr>
              <a:t>Collaborative Review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 are not submitted to specific grant programs, but rather categories that are reviewed by multiple programs that best fit the funding needs of the project. 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58C"/>
                </a:solidFill>
              </a:rPr>
              <a:t>Award Decision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multifaceted collaborative review process results in the recommendation of the most impactful projects across the state.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82783-A656-7419-481B-E2789D76A36A}"/>
              </a:ext>
            </a:extLst>
          </p:cNvPr>
          <p:cNvGrpSpPr/>
          <p:nvPr/>
        </p:nvGrpSpPr>
        <p:grpSpPr>
          <a:xfrm>
            <a:off x="5883718" y="2341869"/>
            <a:ext cx="424560" cy="525618"/>
            <a:chOff x="863850" y="1004971"/>
            <a:chExt cx="424560" cy="353800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5C0648D-84E4-03FC-2F6E-16FDB33862F3}"/>
                </a:ext>
              </a:extLst>
            </p:cNvPr>
            <p:cNvSpPr/>
            <p:nvPr/>
          </p:nvSpPr>
          <p:spPr>
            <a:xfrm rot="5400000">
              <a:off x="899230" y="969591"/>
              <a:ext cx="353800" cy="4245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AF4721DC-8409-BE58-6231-9854B40F1E57}"/>
                </a:ext>
              </a:extLst>
            </p:cNvPr>
            <p:cNvSpPr txBox="1"/>
            <p:nvPr/>
          </p:nvSpPr>
          <p:spPr>
            <a:xfrm>
              <a:off x="948762" y="1004971"/>
              <a:ext cx="254736" cy="247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EB44A6-13D4-C316-5BA2-11871EA91067}"/>
              </a:ext>
            </a:extLst>
          </p:cNvPr>
          <p:cNvGrpSpPr/>
          <p:nvPr/>
        </p:nvGrpSpPr>
        <p:grpSpPr>
          <a:xfrm>
            <a:off x="5880757" y="3775521"/>
            <a:ext cx="424560" cy="459128"/>
            <a:chOff x="863850" y="1004971"/>
            <a:chExt cx="424560" cy="353800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F293816-032A-FF4C-F475-B75F46075E3C}"/>
                </a:ext>
              </a:extLst>
            </p:cNvPr>
            <p:cNvSpPr/>
            <p:nvPr/>
          </p:nvSpPr>
          <p:spPr>
            <a:xfrm rot="5400000">
              <a:off x="899230" y="969591"/>
              <a:ext cx="353800" cy="4245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Arrow: Right 4">
              <a:extLst>
                <a:ext uri="{FF2B5EF4-FFF2-40B4-BE49-F238E27FC236}">
                  <a16:creationId xmlns:a16="http://schemas.microsoft.com/office/drawing/2014/main" id="{7724E59C-112D-BB32-9A69-03C554501A66}"/>
                </a:ext>
              </a:extLst>
            </p:cNvPr>
            <p:cNvSpPr txBox="1"/>
            <p:nvPr/>
          </p:nvSpPr>
          <p:spPr>
            <a:xfrm>
              <a:off x="948762" y="1004971"/>
              <a:ext cx="254736" cy="247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82480-9712-F22A-3872-EF58F699594D}"/>
              </a:ext>
            </a:extLst>
          </p:cNvPr>
          <p:cNvGrpSpPr/>
          <p:nvPr/>
        </p:nvGrpSpPr>
        <p:grpSpPr>
          <a:xfrm>
            <a:off x="5880757" y="5175338"/>
            <a:ext cx="424560" cy="459128"/>
            <a:chOff x="863850" y="1004971"/>
            <a:chExt cx="424560" cy="353800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C8A04C3-D8EF-3F27-7ADD-648DAC13E732}"/>
                </a:ext>
              </a:extLst>
            </p:cNvPr>
            <p:cNvSpPr/>
            <p:nvPr/>
          </p:nvSpPr>
          <p:spPr>
            <a:xfrm rot="5400000">
              <a:off x="899230" y="969591"/>
              <a:ext cx="353800" cy="4245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Arrow: Right 4">
              <a:extLst>
                <a:ext uri="{FF2B5EF4-FFF2-40B4-BE49-F238E27FC236}">
                  <a16:creationId xmlns:a16="http://schemas.microsoft.com/office/drawing/2014/main" id="{EA9FBAE6-6807-28D5-F523-43B641F7021C}"/>
                </a:ext>
              </a:extLst>
            </p:cNvPr>
            <p:cNvSpPr txBox="1"/>
            <p:nvPr/>
          </p:nvSpPr>
          <p:spPr>
            <a:xfrm>
              <a:off x="948762" y="1004971"/>
              <a:ext cx="254736" cy="247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3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FA9CFF-7E4D-FBE0-3EC2-06ACD776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+mn-lt"/>
              </a:rPr>
              <a:t>Agenda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C2222C-EA33-36AC-3E39-FEBCAF837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69911"/>
              </p:ext>
            </p:extLst>
          </p:nvPr>
        </p:nvGraphicFramePr>
        <p:xfrm>
          <a:off x="4754475" y="287384"/>
          <a:ext cx="6974840" cy="650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0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4E85-1120-406C-B553-859F4E38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470898"/>
          </a:xfrm>
        </p:spPr>
        <p:txBody>
          <a:bodyPr/>
          <a:lstStyle/>
          <a:p>
            <a:r>
              <a:rPr lang="en-US"/>
              <a:t>Guidance Phase: Expression of Interest</a:t>
            </a:r>
          </a:p>
        </p:txBody>
      </p:sp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98DA3C8-9FB8-773D-79E9-BD162A15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2586353"/>
            <a:ext cx="4738485" cy="292531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B62F6-1989-EF29-B87D-3C627AD12B76}"/>
              </a:ext>
            </a:extLst>
          </p:cNvPr>
          <p:cNvSpPr txBox="1"/>
          <p:nvPr/>
        </p:nvSpPr>
        <p:spPr>
          <a:xfrm>
            <a:off x="1688240" y="1346331"/>
            <a:ext cx="8815520" cy="7078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>
                <a:solidFill>
                  <a:schemeClr val="tx1"/>
                </a:solidFill>
              </a:rPr>
              <a:t>The Expression of Interest (EOI) allow prospective applicants the opportunity to receive guidance on priority projects before submitting a Full Application.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9F796E-2183-6347-D48E-87E43FCC4F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39" y="2362717"/>
            <a:ext cx="6995911" cy="3372588"/>
          </a:xfrm>
        </p:spPr>
        <p:txBody>
          <a:bodyPr/>
          <a:lstStyle/>
          <a:p>
            <a:pPr marL="228600" indent="-228600" algn="just">
              <a:lnSpc>
                <a:spcPct val="100000"/>
              </a:lnSpc>
            </a:pPr>
            <a:r>
              <a:rPr lang="en-US" sz="1600"/>
              <a:t>The EOI is now powered by AI to provide </a:t>
            </a:r>
            <a:r>
              <a:rPr lang="en-US" sz="1600" b="1"/>
              <a:t>instant</a:t>
            </a:r>
            <a:r>
              <a:rPr lang="en-US" sz="1600"/>
              <a:t> feedback </a:t>
            </a:r>
            <a:r>
              <a:rPr lang="en-US" sz="1600" b="1"/>
              <a:t>tailored</a:t>
            </a:r>
            <a:r>
              <a:rPr lang="en-US" sz="1600"/>
              <a:t> to each individual project.</a:t>
            </a:r>
          </a:p>
          <a:p>
            <a:pPr marL="228600" indent="-228600" algn="just">
              <a:lnSpc>
                <a:spcPct val="100000"/>
              </a:lnSpc>
            </a:pPr>
            <a:r>
              <a:rPr lang="en-US" sz="1600"/>
              <a:t>Users will provide a project description and the EOI Agent asks follow up questions to determine whether the project is a fit for any One Stop programs.</a:t>
            </a:r>
          </a:p>
          <a:p>
            <a:pPr marL="685800" indent="-2286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b="1"/>
              <a:t>If the project fits</a:t>
            </a:r>
            <a:r>
              <a:rPr lang="en-US" sz="1600"/>
              <a:t>, feedback will include the names of the programs, why they were identified as a fit, and tips on how to be competitive for funding. </a:t>
            </a:r>
          </a:p>
          <a:p>
            <a:pPr marL="685800" indent="-2286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b="1"/>
              <a:t>If the project is not a fit</a:t>
            </a:r>
            <a:r>
              <a:rPr lang="en-US" sz="1600"/>
              <a:t>, there will be an explanation and referrals to outside programs, as applicable.</a:t>
            </a:r>
          </a:p>
          <a:p>
            <a:pPr marL="228600" indent="-228600"/>
            <a:r>
              <a:rPr lang="en-US" sz="1600" b="1">
                <a:solidFill>
                  <a:srgbClr val="FF0000"/>
                </a:solidFill>
              </a:rPr>
              <a:t>The EOI Tool is currently in beta:</a:t>
            </a:r>
            <a:r>
              <a:rPr lang="en-US" sz="1600"/>
              <a:t> EOED staff monitor the system to ensure the most accurate information is provided. </a:t>
            </a:r>
          </a:p>
          <a:p>
            <a:pPr marL="228600" indent="-228600"/>
            <a:r>
              <a:rPr lang="en-US" sz="1600" b="1"/>
              <a:t>Longer EOI Period</a:t>
            </a:r>
            <a:r>
              <a:rPr lang="en-US" sz="1600"/>
              <a:t>: The EOI will remain open through the Full 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val="21888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7371-8B9E-4767-BA45-B2588411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Phase: Virtual Office Hours and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E7DC-9E9E-4437-860A-2E6B6BCCC0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685" y="1221299"/>
            <a:ext cx="10700615" cy="55224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Virtual Office Hour Sessions</a:t>
            </a:r>
          </a:p>
          <a:p>
            <a:pPr marL="400050" indent="-174625" algn="just">
              <a:lnSpc>
                <a:spcPct val="100000"/>
              </a:lnSpc>
            </a:pPr>
            <a:r>
              <a:rPr lang="en-US" sz="2000" b="1">
                <a:latin typeface="+mj-lt"/>
              </a:rPr>
              <a:t>One Stop General Guidance Office Hours – </a:t>
            </a:r>
            <a:r>
              <a:rPr lang="en-US" sz="2000">
                <a:latin typeface="+mj-lt"/>
              </a:rPr>
              <a:t>One Stop staff will hold several office hours to answer general One Stop process and technology questions. </a:t>
            </a:r>
          </a:p>
          <a:p>
            <a:pPr marL="400050" indent="-174625" algn="just">
              <a:lnSpc>
                <a:spcPct val="100000"/>
              </a:lnSpc>
            </a:pPr>
            <a:r>
              <a:rPr lang="en-US" sz="2000" b="1">
                <a:latin typeface="+mj-lt"/>
              </a:rPr>
              <a:t>Program Office Hours – </a:t>
            </a:r>
            <a:r>
              <a:rPr lang="en-US" sz="2000">
                <a:latin typeface="+mj-lt"/>
              </a:rPr>
              <a:t>Office hour sessions hosted by program staff to answer applicant questions about the respective program(s).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latin typeface="+mj-lt"/>
              </a:rPr>
              <a:t>One Stop Webinars</a:t>
            </a:r>
          </a:p>
          <a:p>
            <a:pPr marL="742950" lvl="1" indent="-285750"/>
            <a:r>
              <a:rPr lang="en-US" sz="2000">
                <a:solidFill>
                  <a:srgbClr val="141414"/>
                </a:solidFill>
                <a:latin typeface="+mj-lt"/>
              </a:rPr>
              <a:t>One Stop Webinar 1: One Stop Overview</a:t>
            </a:r>
          </a:p>
          <a:p>
            <a:pPr marL="742950" lvl="1" indent="-285750"/>
            <a:r>
              <a:rPr lang="en-US" sz="2000">
                <a:solidFill>
                  <a:srgbClr val="141414"/>
                </a:solidFill>
                <a:latin typeface="+mj-lt"/>
              </a:rPr>
              <a:t>One Stop Webinar 2: Application Guidance</a:t>
            </a:r>
          </a:p>
          <a:p>
            <a:pPr marL="742950" lvl="1" indent="-285750"/>
            <a:r>
              <a:rPr lang="en-US" sz="2000">
                <a:solidFill>
                  <a:srgbClr val="141414"/>
                </a:solidFill>
                <a:latin typeface="+mj-lt"/>
                <a:cs typeface="+mn-cs"/>
              </a:rPr>
              <a:t>Prerecorded Technology Webinars: </a:t>
            </a:r>
          </a:p>
          <a:p>
            <a:pPr marL="1257300" lvl="2" indent="-346075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41414"/>
                </a:solidFill>
                <a:latin typeface="+mj-lt"/>
                <a:cs typeface="+mn-cs"/>
              </a:rPr>
              <a:t>Navigating IGX</a:t>
            </a:r>
          </a:p>
          <a:p>
            <a:pPr marL="1257300" lvl="2" indent="-346075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41414"/>
                </a:solidFill>
                <a:latin typeface="+mj-lt"/>
                <a:cs typeface="+mn-cs"/>
              </a:rPr>
              <a:t>Expression of Interest Tool</a:t>
            </a:r>
          </a:p>
          <a:p>
            <a:pPr marL="1257300" lvl="2" indent="-346075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41414"/>
                </a:solidFill>
                <a:latin typeface="+mj-lt"/>
                <a:cs typeface="+mn-cs"/>
              </a:rPr>
              <a:t>Navigating the Full Application</a:t>
            </a:r>
          </a:p>
          <a:p>
            <a:pPr marL="742950" lvl="1" indent="-285750"/>
            <a:r>
              <a:rPr lang="en-US" sz="2000">
                <a:solidFill>
                  <a:srgbClr val="141414"/>
                </a:solidFill>
                <a:latin typeface="+mj-lt"/>
              </a:rPr>
              <a:t>Prerecorded webinars focused on each One Stop program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36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7371-8B9E-4767-BA45-B2588411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Phase: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E7DC-9E9E-4437-860A-2E6B6BCCC0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685" y="1735649"/>
            <a:ext cx="10700615" cy="2662801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>
                <a:solidFill>
                  <a:srgbClr val="141414"/>
                </a:solidFill>
                <a:effectLst/>
              </a:rPr>
              <a:t>One Stop Webinars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141414"/>
                </a:solidFill>
                <a:effectLst/>
                <a:latin typeface="+mn-lt"/>
              </a:rPr>
              <a:t>One Stop Webinar 1: One Stop Overview Webinar </a:t>
            </a:r>
            <a:r>
              <a:rPr lang="en-US" sz="2000" b="1" i="0">
                <a:solidFill>
                  <a:srgbClr val="002060"/>
                </a:solidFill>
                <a:effectLst/>
                <a:latin typeface="+mn-lt"/>
              </a:rPr>
              <a:t>←You Are Here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141414"/>
                </a:solidFill>
                <a:effectLst/>
                <a:latin typeface="+mn-lt"/>
              </a:rPr>
              <a:t>One Stop Webinar 2: One Stop Application Guidance Webinar – February 4, 2026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141414"/>
                </a:solidFill>
                <a:effectLst/>
                <a:latin typeface="+mn-lt"/>
              </a:rPr>
              <a:t>One Stop Webinar 3: Prerecorded Technology Webinar – To Be Posted February 5, 2026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141414"/>
                </a:solidFill>
                <a:effectLst/>
              </a:rPr>
              <a:t>Program Webinars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141414"/>
                </a:solidFill>
                <a:effectLst/>
                <a:latin typeface="+mn-lt"/>
              </a:rPr>
              <a:t>Prerecorded webinars focused on each One Stop program – To Be Posted February 12, 2026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E1F2-33E1-40C9-BFFA-A2001D75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E68D1-492C-4D3D-8CEC-A1D6AD4278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824" y="1905000"/>
            <a:ext cx="11564349" cy="4657725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800">
                <a:solidFill>
                  <a:srgbClr val="141414"/>
                </a:solidFill>
                <a:latin typeface="Calibri"/>
                <a:cs typeface="Calibri"/>
              </a:rPr>
              <a:t>The Full Application opens in conjunction with the January MMA Connect 351 conference. </a:t>
            </a:r>
          </a:p>
          <a:p>
            <a:pPr algn="just">
              <a:spcAft>
                <a:spcPts val="0"/>
              </a:spcAft>
            </a:pPr>
            <a:r>
              <a:rPr lang="en-US" sz="1800">
                <a:solidFill>
                  <a:srgbClr val="141414"/>
                </a:solidFill>
                <a:latin typeface="Calibri"/>
                <a:cs typeface="Calibri"/>
              </a:rPr>
              <a:t>Applicants can begin working on the Full Application in the IGX System but cannot submit until the </a:t>
            </a:r>
            <a:r>
              <a:rPr lang="en-US" sz="1800" b="1">
                <a:solidFill>
                  <a:srgbClr val="141414"/>
                </a:solidFill>
                <a:latin typeface="Calibri"/>
                <a:cs typeface="Calibri"/>
              </a:rPr>
              <a:t>Full Application Submission Period begins in May</a:t>
            </a:r>
            <a:r>
              <a:rPr lang="en-US" sz="1800">
                <a:solidFill>
                  <a:srgbClr val="141414"/>
                </a:solidFill>
                <a:latin typeface="Calibri"/>
                <a:cs typeface="Calibri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1800">
                <a:solidFill>
                  <a:srgbClr val="141414"/>
                </a:solidFill>
                <a:latin typeface="Calibri"/>
                <a:cs typeface="Calibri"/>
              </a:rPr>
              <a:t>The final deadline to submit a Full Application is </a:t>
            </a:r>
            <a:r>
              <a:rPr lang="en-US" sz="1800" b="1">
                <a:solidFill>
                  <a:srgbClr val="141414"/>
                </a:solidFill>
                <a:latin typeface="Calibri"/>
                <a:cs typeface="Calibri"/>
              </a:rPr>
              <a:t>June 3, 2026</a:t>
            </a:r>
            <a:r>
              <a:rPr lang="en-US" sz="1800">
                <a:solidFill>
                  <a:srgbClr val="141414"/>
                </a:solidFill>
                <a:latin typeface="Calibri"/>
                <a:cs typeface="Calibri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800">
                <a:solidFill>
                  <a:schemeClr val="tx1"/>
                </a:solidFill>
              </a:rPr>
              <a:t>Following the </a:t>
            </a:r>
            <a:r>
              <a:rPr lang="en-US" sz="1800"/>
              <a:t>submission deadline, the </a:t>
            </a:r>
            <a:r>
              <a:rPr lang="en-US" sz="1800" b="1"/>
              <a:t>Collaborative Review </a:t>
            </a:r>
            <a:r>
              <a:rPr lang="en-US" sz="1800"/>
              <a:t>process will begin. Applications will be judged on the following criteria:</a:t>
            </a:r>
            <a:endParaRPr lang="en-US" sz="180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800" b="1"/>
          </a:p>
          <a:p>
            <a:pPr algn="just">
              <a:spcAft>
                <a:spcPts val="600"/>
              </a:spcAft>
            </a:pPr>
            <a:endParaRPr lang="en-US" sz="1800" b="1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800" b="1"/>
          </a:p>
          <a:p>
            <a:pPr marL="3429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  <a:cs typeface="+mn-cs"/>
              </a:rPr>
              <a:t>Decision letters are expected to be sent in the Fall of 2026, followed by announcement events.</a:t>
            </a:r>
          </a:p>
          <a:p>
            <a:pPr marL="3429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  <a:cs typeface="+mn-cs"/>
              </a:rPr>
              <a:t>Programs will begin contracting following award announcements.</a:t>
            </a:r>
          </a:p>
          <a:p>
            <a:pPr marL="3429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latin typeface="+mn-lt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4E48DC-7001-0F4F-236F-CAF38728A73D}"/>
              </a:ext>
            </a:extLst>
          </p:cNvPr>
          <p:cNvGraphicFramePr>
            <a:graphicFrameLocks noGrp="1"/>
          </p:cNvGraphicFramePr>
          <p:nvPr/>
        </p:nvGraphicFramePr>
        <p:xfrm>
          <a:off x="1396998" y="4090987"/>
          <a:ext cx="9251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471">
                  <a:extLst>
                    <a:ext uri="{9D8B030D-6E8A-4147-A177-3AD203B41FA5}">
                      <a16:colId xmlns:a16="http://schemas.microsoft.com/office/drawing/2014/main" val="2009555702"/>
                    </a:ext>
                  </a:extLst>
                </a:gridCol>
                <a:gridCol w="5286481">
                  <a:extLst>
                    <a:ext uri="{9D8B030D-6E8A-4147-A177-3AD203B41FA5}">
                      <a16:colId xmlns:a16="http://schemas.microsoft.com/office/drawing/2014/main" val="2346492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Achievable Project Scope</a:t>
                      </a:r>
                    </a:p>
                    <a:p>
                      <a:pPr marL="28575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Ability to Execute &amp; Leadership</a:t>
                      </a:r>
                    </a:p>
                    <a:p>
                      <a:pPr marL="28575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Achievable Timeline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Reasonable Budget, Showing Commitment</a:t>
                      </a:r>
                    </a:p>
                    <a:p>
                      <a:pPr marL="34290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Outcomes and Impact</a:t>
                      </a:r>
                    </a:p>
                    <a:p>
                      <a:pPr marL="342900" lvl="1" indent="-285750" algn="just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Progress to Date, Showing Commitment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9498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A28DA2-22C5-18BC-6BAC-AE2FC61588BA}"/>
              </a:ext>
            </a:extLst>
          </p:cNvPr>
          <p:cNvSpPr txBox="1"/>
          <p:nvPr/>
        </p:nvSpPr>
        <p:spPr>
          <a:xfrm>
            <a:off x="852487" y="1293598"/>
            <a:ext cx="10487024" cy="4616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libri"/>
                <a:cs typeface="Calibri"/>
              </a:rPr>
              <a:t>The Full Application is the Vehicle for Requesting Funding Through the One Stop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42B2-0B3C-882F-40D7-FFBC3444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 Results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28E326-3062-A5A0-3813-620DA5FC5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372" y="1300552"/>
            <a:ext cx="11427256" cy="428934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rgbClr val="00558C"/>
                </a:solidFill>
                <a:latin typeface="Calibri"/>
                <a:cs typeface="Calibri"/>
              </a:rPr>
              <a:t>The first five rounds of the One Stop have resulted in:</a:t>
            </a:r>
            <a:endParaRPr lang="en-US" sz="2400" b="1">
              <a:solidFill>
                <a:srgbClr val="0055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F5EDE0-953A-72C2-184D-507336F2C897}"/>
              </a:ext>
            </a:extLst>
          </p:cNvPr>
          <p:cNvGrpSpPr/>
          <p:nvPr/>
        </p:nvGrpSpPr>
        <p:grpSpPr>
          <a:xfrm>
            <a:off x="1748965" y="1384599"/>
            <a:ext cx="10008967" cy="1855635"/>
            <a:chOff x="1536297" y="1670034"/>
            <a:chExt cx="10008967" cy="1855635"/>
          </a:xfrm>
        </p:grpSpPr>
        <p:pic>
          <p:nvPicPr>
            <p:cNvPr id="13" name="Picture 12" descr="Text&#10;&#10;AI-generated content may be incorrect.">
              <a:extLst>
                <a:ext uri="{FF2B5EF4-FFF2-40B4-BE49-F238E27FC236}">
                  <a16:creationId xmlns:a16="http://schemas.microsoft.com/office/drawing/2014/main" id="{ACB5E637-ACAE-CED8-30E4-7BCB09DB6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297" y="2356721"/>
              <a:ext cx="1829055" cy="1047896"/>
            </a:xfrm>
            <a:prstGeom prst="rect">
              <a:avLst/>
            </a:prstGeom>
          </p:spPr>
        </p:pic>
        <p:pic>
          <p:nvPicPr>
            <p:cNvPr id="15" name="Picture 14" descr="Text&#10;&#10;AI-generated content may be incorrect.">
              <a:extLst>
                <a:ext uri="{FF2B5EF4-FFF2-40B4-BE49-F238E27FC236}">
                  <a16:creationId xmlns:a16="http://schemas.microsoft.com/office/drawing/2014/main" id="{32019C4E-CF3A-0B20-C810-7C28C8A12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1286" y="2314419"/>
              <a:ext cx="2705478" cy="1114581"/>
            </a:xfrm>
            <a:prstGeom prst="rect">
              <a:avLst/>
            </a:prstGeom>
          </p:spPr>
        </p:pic>
        <p:pic>
          <p:nvPicPr>
            <p:cNvPr id="19" name="Picture 18" descr="A picture containing icon&#10;&#10;AI-generated content may be incorrect.">
              <a:extLst>
                <a:ext uri="{FF2B5EF4-FFF2-40B4-BE49-F238E27FC236}">
                  <a16:creationId xmlns:a16="http://schemas.microsoft.com/office/drawing/2014/main" id="{41A85D92-102D-0C8F-DFB0-9988DCEA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2698" y="1670034"/>
              <a:ext cx="3842566" cy="1855635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592235C-4B58-A496-F7A9-EBFC0511ABAC}"/>
              </a:ext>
            </a:extLst>
          </p:cNvPr>
          <p:cNvSpPr txBox="1">
            <a:spLocks/>
          </p:cNvSpPr>
          <p:nvPr/>
        </p:nvSpPr>
        <p:spPr>
          <a:xfrm>
            <a:off x="382372" y="3407568"/>
            <a:ext cx="11427256" cy="428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558C"/>
                </a:solidFill>
                <a:latin typeface="Calibri"/>
                <a:cs typeface="Calibri"/>
              </a:rPr>
              <a:t>Funding through the One Stop is extremely competitive:</a:t>
            </a:r>
          </a:p>
        </p:txBody>
      </p:sp>
      <p:pic>
        <p:nvPicPr>
          <p:cNvPr id="22" name="Picture 21" descr="Chart, bar chart&#10;&#10;AI-generated content may be incorrect.">
            <a:extLst>
              <a:ext uri="{FF2B5EF4-FFF2-40B4-BE49-F238E27FC236}">
                <a16:creationId xmlns:a16="http://schemas.microsoft.com/office/drawing/2014/main" id="{6872A6A4-AEB8-59DC-A690-48A4BCC9F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965" y="3836502"/>
            <a:ext cx="8694070" cy="30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D53F-663A-4197-8D69-971EE93F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941796"/>
          </a:xfrm>
        </p:spPr>
        <p:txBody>
          <a:bodyPr/>
          <a:lstStyle/>
          <a:p>
            <a:r>
              <a:rPr lang="en-US"/>
              <a:t>Past Results: Community Coverage</a:t>
            </a:r>
            <a:br>
              <a:rPr lang="en-US"/>
            </a:b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20C67-D582-433E-B12A-9AA50D6652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1269646"/>
            <a:ext cx="11830050" cy="110957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>
                <a:solidFill>
                  <a:srgbClr val="141414"/>
                </a:solidFill>
                <a:latin typeface="Calibri"/>
                <a:cs typeface="Calibri"/>
              </a:rPr>
              <a:t>In the five rounds to date, </a:t>
            </a:r>
            <a:r>
              <a:rPr lang="en-US" sz="2000" b="1">
                <a:solidFill>
                  <a:srgbClr val="141414"/>
                </a:solidFill>
                <a:latin typeface="Calibri"/>
                <a:cs typeface="Calibri"/>
              </a:rPr>
              <a:t>87% of all communities</a:t>
            </a:r>
            <a:r>
              <a:rPr lang="en-US" sz="2000">
                <a:solidFill>
                  <a:srgbClr val="141414"/>
                </a:solidFill>
                <a:latin typeface="Calibri"/>
                <a:cs typeface="Calibri"/>
              </a:rPr>
              <a:t> </a:t>
            </a:r>
            <a:r>
              <a:rPr lang="en-US" sz="2000" b="1">
                <a:solidFill>
                  <a:srgbClr val="141414"/>
                </a:solidFill>
                <a:latin typeface="Calibri"/>
                <a:cs typeface="Calibri"/>
              </a:rPr>
              <a:t>across the Commonwealth </a:t>
            </a:r>
            <a:r>
              <a:rPr lang="en-US" sz="2000">
                <a:solidFill>
                  <a:srgbClr val="141414"/>
                </a:solidFill>
                <a:latin typeface="Calibri"/>
                <a:cs typeface="Calibri"/>
              </a:rPr>
              <a:t>have been represented by at least one award from the One Stop. This </a:t>
            </a:r>
            <a:r>
              <a:rPr lang="en-US"/>
              <a:t>includes awards in all 26 Gateway Cities and 158 of the state’s 181 rural towns.</a:t>
            </a: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5298FCFB-BB6D-6CC3-A825-D8085DCA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82" y="2001518"/>
            <a:ext cx="7687835" cy="47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CEF92B-B246-44C1-8C55-2D7D4CB13333}"/>
              </a:ext>
            </a:extLst>
          </p:cNvPr>
          <p:cNvSpPr txBox="1">
            <a:spLocks/>
          </p:cNvSpPr>
          <p:nvPr/>
        </p:nvSpPr>
        <p:spPr>
          <a:xfrm>
            <a:off x="462685" y="606288"/>
            <a:ext cx="10117513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Development Continuum: Applicant Eligibility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6F8C50-4246-4BBC-BD39-4CE9CB71E862}"/>
              </a:ext>
            </a:extLst>
          </p:cNvPr>
          <p:cNvGraphicFramePr>
            <a:graphicFrameLocks noGrp="1"/>
          </p:cNvGraphicFramePr>
          <p:nvPr/>
        </p:nvGraphicFramePr>
        <p:xfrm>
          <a:off x="0" y="2095501"/>
          <a:ext cx="12192000" cy="2819399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329792006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989632759"/>
                    </a:ext>
                  </a:extLst>
                </a:gridCol>
                <a:gridCol w="207189">
                  <a:extLst>
                    <a:ext uri="{9D8B030D-6E8A-4147-A177-3AD203B41FA5}">
                      <a16:colId xmlns:a16="http://schemas.microsoft.com/office/drawing/2014/main" val="3462368489"/>
                    </a:ext>
                  </a:extLst>
                </a:gridCol>
                <a:gridCol w="1431340">
                  <a:extLst>
                    <a:ext uri="{9D8B030D-6E8A-4147-A177-3AD203B41FA5}">
                      <a16:colId xmlns:a16="http://schemas.microsoft.com/office/drawing/2014/main" val="3476873909"/>
                    </a:ext>
                  </a:extLst>
                </a:gridCol>
                <a:gridCol w="1847621">
                  <a:extLst>
                    <a:ext uri="{9D8B030D-6E8A-4147-A177-3AD203B41FA5}">
                      <a16:colId xmlns:a16="http://schemas.microsoft.com/office/drawing/2014/main" val="2661117932"/>
                    </a:ext>
                  </a:extLst>
                </a:gridCol>
                <a:gridCol w="2641473">
                  <a:extLst>
                    <a:ext uri="{9D8B030D-6E8A-4147-A177-3AD203B41FA5}">
                      <a16:colId xmlns:a16="http://schemas.microsoft.com/office/drawing/2014/main" val="3882275071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3125999610"/>
                    </a:ext>
                  </a:extLst>
                </a:gridCol>
              </a:tblGrid>
              <a:tr h="33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Preparing for Growth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Catalyzing Specific Projects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21326025"/>
                  </a:ext>
                </a:extLst>
              </a:tr>
              <a:tr h="67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Applicant Type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Planning &amp; Zoning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Downtown Activation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Downtown Activation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Preparation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70132"/>
                  </a:ext>
                </a:extLst>
              </a:tr>
              <a:tr h="601721">
                <a:tc>
                  <a:txBody>
                    <a:bodyPr/>
                    <a:lstStyle/>
                    <a:p>
                      <a:pPr marL="61595" marR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Organizations</a:t>
                      </a:r>
                    </a:p>
                    <a:p>
                      <a:pPr marL="61595" marR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(Municipal and Other Public)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Eligible For All Programs in the One Stop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Programs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Programs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Programs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Programs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01384"/>
                  </a:ext>
                </a:extLst>
              </a:tr>
              <a:tr h="551956">
                <a:tc>
                  <a:txBody>
                    <a:bodyPr/>
                    <a:lstStyle/>
                    <a:p>
                      <a:pPr marL="61595" marR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Non-Profit</a:t>
                      </a:r>
                      <a:endParaRPr lang="en-US" sz="1600" b="1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4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en-US" sz="1200" b="0" i="0" u="none" strike="noStrike" kern="14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4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Readiness Program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Underutilized Properties Program,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TDI Equity Investment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85981"/>
                  </a:ext>
                </a:extLst>
              </a:tr>
              <a:tr h="658584">
                <a:tc>
                  <a:txBody>
                    <a:bodyPr/>
                    <a:lstStyle/>
                    <a:p>
                      <a:pPr marL="61595" marR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For-Profit</a:t>
                      </a:r>
                      <a:endParaRPr lang="en-US" sz="1600" b="1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4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Underutilized Properties Program,</a:t>
                      </a:r>
                      <a:endParaRPr kumimoji="0" lang="en-US" sz="1200" b="0" i="0" u="none" strike="noStrike" kern="14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4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TDI Equity Investment</a:t>
                      </a:r>
                      <a:endParaRPr kumimoji="0" lang="en-US" sz="1200" b="0" i="0" u="none" strike="noStrike" kern="14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200" kern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2964" y="662882"/>
            <a:ext cx="819423" cy="59542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558C"/>
                </a:solidFill>
              </a:rPr>
              <a:t>JAN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4294967295"/>
          </p:nvPr>
        </p:nvSpPr>
        <p:spPr>
          <a:xfrm>
            <a:off x="1615452" y="1838252"/>
            <a:ext cx="8662023" cy="4076243"/>
          </a:xfrm>
          <a:prstGeom prst="rect">
            <a:avLst/>
          </a:prstGeom>
        </p:spPr>
        <p:txBody>
          <a:bodyPr/>
          <a:lstStyle/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b="1"/>
              <a:t>One Stop Launch: January 2026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The One Stop officially launches in coordination with the MA Connect 351 Conference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Applicants may begin workin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g on their Full Applications but cannot submit.</a:t>
            </a:r>
            <a:endParaRPr lang="en-US" sz="1600" b="0" i="0" u="none" strike="noStrike">
              <a:effectLst/>
              <a:latin typeface="Arial" panose="020B0604020202020204" pitchFamily="34" charset="0"/>
            </a:endParaRPr>
          </a:p>
          <a:p>
            <a:pPr marL="345600" lvl="2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/>
          </a:p>
          <a:p>
            <a:pPr marL="111600" lvl="1" indent="0" fontAlgn="t">
              <a:spcAft>
                <a:spcPts val="0"/>
              </a:spcAft>
              <a:buNone/>
            </a:pPr>
            <a:r>
              <a:rPr lang="en-US" sz="1800" b="1"/>
              <a:t>Guidance Phase: January 2026 – April 2026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Expression of Interest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Webinars 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Office Hours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/>
          </a:p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b="1"/>
              <a:t>Full Application Submission Period: May 4 – June 3, 2026</a:t>
            </a:r>
          </a:p>
          <a:p>
            <a:pPr lvl="2" fontAlgn="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Applicants may formally submit Full Applications for funding consideration</a:t>
            </a:r>
          </a:p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b="1"/>
          </a:p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b="1"/>
              <a:t>Review and Approval: June 2026 – September 2026</a:t>
            </a:r>
          </a:p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/>
          </a:p>
          <a:p>
            <a:pPr marL="1116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b="1"/>
              <a:t>Notification of Awards: Fall of 2026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A743B8-76F9-4CAD-8132-A76F09AE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606288"/>
            <a:ext cx="10117513" cy="470898"/>
          </a:xfrm>
        </p:spPr>
        <p:txBody>
          <a:bodyPr/>
          <a:lstStyle/>
          <a:p>
            <a:r>
              <a:rPr lang="en-US"/>
              <a:t>One Stop Overview: FY27 Timeline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37A45-AA4B-407F-B460-75F4117E0228}"/>
              </a:ext>
            </a:extLst>
          </p:cNvPr>
          <p:cNvGrpSpPr/>
          <p:nvPr/>
        </p:nvGrpSpPr>
        <p:grpSpPr>
          <a:xfrm>
            <a:off x="547121" y="5289789"/>
            <a:ext cx="819423" cy="595427"/>
            <a:chOff x="358958" y="5669915"/>
            <a:chExt cx="819423" cy="59542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03B3A0-5EF3-48DE-B5DB-245E8CBB4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4" y="5711661"/>
              <a:ext cx="530352" cy="5119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3112C3-06F5-449D-8687-5BD289E97B9B}"/>
                </a:ext>
              </a:extLst>
            </p:cNvPr>
            <p:cNvSpPr txBox="1"/>
            <p:nvPr/>
          </p:nvSpPr>
          <p:spPr>
            <a:xfrm>
              <a:off x="358958" y="5669915"/>
              <a:ext cx="819423" cy="59542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solidFill>
                    <a:srgbClr val="00558C"/>
                  </a:solidFill>
                </a:rPr>
                <a:t>Oct.</a:t>
              </a:r>
            </a:p>
          </p:txBody>
        </p:sp>
      </p:grpSp>
      <p:sp>
        <p:nvSpPr>
          <p:cNvPr id="24" name="Down Arrow 3">
            <a:extLst>
              <a:ext uri="{FF2B5EF4-FFF2-40B4-BE49-F238E27FC236}">
                <a16:creationId xmlns:a16="http://schemas.microsoft.com/office/drawing/2014/main" id="{4A001532-C9B9-44A3-8C52-C35DD24E4D16}"/>
              </a:ext>
            </a:extLst>
          </p:cNvPr>
          <p:cNvSpPr/>
          <p:nvPr/>
        </p:nvSpPr>
        <p:spPr>
          <a:xfrm>
            <a:off x="908688" y="2325565"/>
            <a:ext cx="94489" cy="2965526"/>
          </a:xfrm>
          <a:prstGeom prst="downArrow">
            <a:avLst/>
          </a:prstGeom>
          <a:solidFill>
            <a:srgbClr val="00558C"/>
          </a:solidFill>
          <a:ln w="9525" cap="rnd" cmpd="sng" algn="ctr">
            <a:solidFill>
              <a:srgbClr val="00558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5F579-EA06-49E3-BB15-BB2C51973205}"/>
              </a:ext>
            </a:extLst>
          </p:cNvPr>
          <p:cNvGrpSpPr/>
          <p:nvPr/>
        </p:nvGrpSpPr>
        <p:grpSpPr>
          <a:xfrm>
            <a:off x="547121" y="1730140"/>
            <a:ext cx="819423" cy="595427"/>
            <a:chOff x="343530" y="1486048"/>
            <a:chExt cx="819423" cy="5954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FF236B-E4AD-4E93-820C-FF94E0306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5" y="1527792"/>
              <a:ext cx="530352" cy="5119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81E5F8-E49B-4070-9575-13E3F3B9A7BD}"/>
                </a:ext>
              </a:extLst>
            </p:cNvPr>
            <p:cNvSpPr txBox="1"/>
            <p:nvPr/>
          </p:nvSpPr>
          <p:spPr>
            <a:xfrm>
              <a:off x="343530" y="1486048"/>
              <a:ext cx="819423" cy="59542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solidFill>
                    <a:srgbClr val="00558C"/>
                  </a:solidFill>
                </a:rPr>
                <a:t>Jan.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9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71CF-4B88-861C-06C2-96C61E03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3126D-7AB1-783B-B3E7-1028E315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435" y="2771844"/>
            <a:ext cx="3471140" cy="1314311"/>
          </a:xfrm>
        </p:spPr>
        <p:txBody>
          <a:bodyPr/>
          <a:lstStyle/>
          <a:p>
            <a:r>
              <a:rPr lang="en-US" sz="4400">
                <a:latin typeface="+mn-lt"/>
              </a:rPr>
              <a:t>Q&amp;A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01974-6B80-43EE-2BE5-F187DAB37989}"/>
              </a:ext>
            </a:extLst>
          </p:cNvPr>
          <p:cNvSpPr txBox="1"/>
          <p:nvPr/>
        </p:nvSpPr>
        <p:spPr>
          <a:xfrm>
            <a:off x="5417617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lang="en-US" sz="2800" i="1">
                <a:solidFill>
                  <a:prstClr val="black"/>
                </a:solidFill>
                <a:latin typeface="Calibri" panose="020F0502020204030204"/>
              </a:rPr>
              <a:t>Place your questions in the chat!</a:t>
            </a:r>
            <a:endParaRPr kumimoji="0" lang="en-US" sz="24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0415F516-6F58-245A-69D2-B89E39DB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8911" y="4155534"/>
            <a:ext cx="1277566" cy="12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1B61D-FF90-1EDD-4359-186C0E70B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68712-ECB1-D757-ABFC-62CA97ED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5" y="2764203"/>
            <a:ext cx="3471140" cy="1314311"/>
          </a:xfrm>
        </p:spPr>
        <p:txBody>
          <a:bodyPr/>
          <a:lstStyle/>
          <a:p>
            <a:r>
              <a:rPr lang="en-US" sz="4400" b="1"/>
              <a:t>Federal Funds Partnership Meeting Schedule</a:t>
            </a:r>
            <a:endParaRPr lang="en-US" sz="4400" b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6C29A-8C67-F073-0A26-EB5672652EF2}"/>
              </a:ext>
            </a:extLst>
          </p:cNvPr>
          <p:cNvSpPr txBox="1"/>
          <p:nvPr/>
        </p:nvSpPr>
        <p:spPr>
          <a:xfrm>
            <a:off x="5417617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Calibri" panose="020F0502020204030204"/>
              </a:rPr>
              <a:t>Future meeting dates:</a:t>
            </a:r>
            <a:endParaRPr lang="en-US">
              <a:solidFill>
                <a:prstClr val="black"/>
              </a:solidFill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Tuesday, March 24</a:t>
            </a:r>
            <a:r>
              <a:rPr lang="en-US" sz="2400" baseline="3000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2-3 pm</a:t>
            </a:r>
            <a:endParaRPr lang="en-US" sz="2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Tuesday, April 28</a:t>
            </a:r>
            <a:r>
              <a:rPr lang="en-US" sz="2400" baseline="3000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2-3 pm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38020-6A64-283E-3831-83A83003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F0-05CF-C048-7AC1-56D74F91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82" y="1708501"/>
            <a:ext cx="9620491" cy="3201026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E86E92-2EDB-81E6-3337-E811C90C29F1}"/>
              </a:ext>
            </a:extLst>
          </p:cNvPr>
          <p:cNvSpPr/>
          <p:nvPr/>
        </p:nvSpPr>
        <p:spPr>
          <a:xfrm>
            <a:off x="0" y="3108960"/>
            <a:ext cx="12192000" cy="19842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D11A2-DA41-0C43-7144-1107F936098B}"/>
              </a:ext>
            </a:extLst>
          </p:cNvPr>
          <p:cNvSpPr/>
          <p:nvPr/>
        </p:nvSpPr>
        <p:spPr>
          <a:xfrm>
            <a:off x="0" y="1124712"/>
            <a:ext cx="12192000" cy="1984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48BBE28-F8E4-0FF1-75AA-1CE8FD29ADF9}"/>
              </a:ext>
            </a:extLst>
          </p:cNvPr>
          <p:cNvSpPr txBox="1">
            <a:spLocks/>
          </p:cNvSpPr>
          <p:nvPr/>
        </p:nvSpPr>
        <p:spPr bwMode="blackWhite">
          <a:xfrm>
            <a:off x="1284742" y="988933"/>
            <a:ext cx="10053763" cy="2928470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 anchor="b">
            <a:norm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lang="en-US" sz="5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800">
                <a:solidFill>
                  <a:srgbClr val="00558C"/>
                </a:solidFill>
              </a:rPr>
              <a:t>MTTA Round 1 Award Announcement</a:t>
            </a:r>
          </a:p>
          <a:p>
            <a:r>
              <a:rPr lang="en-US" sz="4800">
                <a:solidFill>
                  <a:srgbClr val="00558C"/>
                </a:solidFill>
              </a:rPr>
              <a:t>-Lieutenant Governor Kim Driscoll</a:t>
            </a:r>
          </a:p>
        </p:txBody>
      </p:sp>
    </p:spTree>
    <p:extLst>
      <p:ext uri="{BB962C8B-B14F-4D97-AF65-F5344CB8AC3E}">
        <p14:creationId xmlns:p14="http://schemas.microsoft.com/office/powerpoint/2010/main" val="42738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58252-BD79-5C5E-D850-905CD10F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65E3EE7-1CD3-1A8E-7DBA-61FE730270DC}"/>
              </a:ext>
            </a:extLst>
          </p:cNvPr>
          <p:cNvSpPr txBox="1">
            <a:spLocks/>
          </p:cNvSpPr>
          <p:nvPr/>
        </p:nvSpPr>
        <p:spPr>
          <a:xfrm>
            <a:off x="250039" y="234654"/>
            <a:ext cx="10828321" cy="5262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3800">
                <a:solidFill>
                  <a:prstClr val="white"/>
                </a:solidFill>
                <a:latin typeface="Calibri" panose="020F0502020204030204"/>
                <a:cs typeface="Calibri"/>
              </a:rPr>
              <a:t>MTTA Round 1 Awards</a:t>
            </a:r>
            <a:endParaRPr lang="en-US" sz="380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77B8A-4770-22A9-29D7-F4A225590E27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BC6F25E-2BCD-4EEC-7A47-39AEFDA3A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342" y="1939290"/>
            <a:ext cx="5514213" cy="47117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3845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Town of Agawam - $50,000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offset costs to file for IRS Direct Pay Tax Credits.</a:t>
            </a:r>
          </a:p>
          <a:p>
            <a:pPr marL="283845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Town of Barnstable - $75,000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support permitting requirements for fish passage project at Upper Marstons Mills Pond.</a:t>
            </a:r>
          </a:p>
          <a:p>
            <a:pPr marL="283210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City of Brockton - $125,000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cover an application fee with the EPA for credit assistance  acquiring the Aquaria Desalination Plant in Dighton.</a:t>
            </a:r>
          </a:p>
          <a:p>
            <a:pPr marL="283845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City of Gardner - $150,000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support planning and analysis related to a downtown economic impact study. </a:t>
            </a:r>
          </a:p>
          <a:p>
            <a:pPr marL="283210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City of Lawrence - $70,000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hire additional staff to manage FY2023 Safe Streets and Roads for All grant.</a:t>
            </a:r>
          </a:p>
          <a:p>
            <a:pPr marL="283845" lvl="1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City of Lynn - $200,000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 hire personnel to support pursuit of federal funds for land acquisition and shoreline restoration of the South Harbor neighborhood.</a:t>
            </a:r>
          </a:p>
          <a:p>
            <a:pPr>
              <a:spcAft>
                <a:spcPts val="1200"/>
              </a:spcAft>
            </a:pPr>
            <a:endParaRPr lang="en-US" sz="2100" b="1">
              <a:solidFill>
                <a:srgbClr val="00558C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A42DED6-9B85-E100-B0C2-5973E86ECC1B}"/>
              </a:ext>
            </a:extLst>
          </p:cNvPr>
          <p:cNvSpPr txBox="1">
            <a:spLocks/>
          </p:cNvSpPr>
          <p:nvPr/>
        </p:nvSpPr>
        <p:spPr>
          <a:xfrm>
            <a:off x="5816599" y="1939289"/>
            <a:ext cx="5648325" cy="4711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28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28384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Town of Nantucket - $7,500</a:t>
            </a:r>
          </a:p>
          <a:p>
            <a:pPr marL="85344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 offset costs to file for IRS Direct Pay Tax Credits.</a:t>
            </a:r>
          </a:p>
          <a:p>
            <a:pPr marL="28384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City of Newburyport - $4,000</a:t>
            </a:r>
          </a:p>
          <a:p>
            <a:pPr marL="85344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 offset costs to file for IRS Direct Pay Tax Credits.</a:t>
            </a:r>
          </a:p>
          <a:p>
            <a:pPr marL="28384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North Shore Community Development Corporation (NSCDC) - $195,000</a:t>
            </a:r>
          </a:p>
          <a:p>
            <a:pPr marL="85344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 hire a consultant to support administration and filing for HUD Section 202 Funding</a:t>
            </a:r>
            <a:r>
              <a:rPr lang="en-US" sz="15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Calibri"/>
                <a:cs typeface="Calibri"/>
              </a:rPr>
              <a:t> for a senior housing project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.</a:t>
            </a:r>
            <a:endParaRPr 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384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Town of Stoneham - $47,250</a:t>
            </a:r>
          </a:p>
          <a:p>
            <a:pPr marL="85344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 offset costs to file for IRS Direct Pay Tax Credits.</a:t>
            </a:r>
          </a:p>
          <a:p>
            <a:pPr marL="28384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Town of Westhampton - $16,500</a:t>
            </a:r>
          </a:p>
          <a:p>
            <a:pPr marL="85344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+mn-lt"/>
              </a:rPr>
              <a:t>To offset costs to file for IRS Direct Pay Tax Credits.</a:t>
            </a:r>
          </a:p>
          <a:p>
            <a:pPr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​"/>
              <a:tabLst/>
              <a:defRPr/>
            </a:pPr>
            <a:endParaRPr lang="en-US" sz="2100" b="1" i="0" u="none" strike="noStrike" kern="1200" cap="none" spc="0" normalizeH="0" baseline="0" noProof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AFAE85-E6A0-509F-651B-E198C4EB59F9}"/>
              </a:ext>
            </a:extLst>
          </p:cNvPr>
          <p:cNvSpPr/>
          <p:nvPr/>
        </p:nvSpPr>
        <p:spPr>
          <a:xfrm>
            <a:off x="676336" y="1341879"/>
            <a:ext cx="10788587" cy="477777"/>
          </a:xfrm>
          <a:prstGeom prst="roundRect">
            <a:avLst/>
          </a:prstGeom>
          <a:solidFill>
            <a:srgbClr val="00558C"/>
          </a:solidFill>
          <a:ln w="9525" cap="rnd" cmpd="sng" algn="ctr">
            <a:solidFill>
              <a:srgbClr val="0026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Calibri" panose="020F0502020204030204"/>
              </a:rPr>
              <a:t>MTTA Round 1 Awardees</a:t>
            </a: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742A-DA7B-B137-8BE6-B501B686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383DFF-1B90-5CAB-BEA1-E9504A45AA5C}"/>
              </a:ext>
            </a:extLst>
          </p:cNvPr>
          <p:cNvSpPr txBox="1">
            <a:spLocks/>
          </p:cNvSpPr>
          <p:nvPr/>
        </p:nvSpPr>
        <p:spPr>
          <a:xfrm>
            <a:off x="250039" y="234654"/>
            <a:ext cx="10828321" cy="5262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3800">
                <a:solidFill>
                  <a:prstClr val="white"/>
                </a:solidFill>
                <a:latin typeface="Calibri" panose="020F0502020204030204"/>
                <a:cs typeface="Calibri"/>
              </a:rPr>
              <a:t>We are continuing to accept applications for MTTA!</a:t>
            </a:r>
            <a:endParaRPr lang="en-US" sz="380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84C28D-A5C6-0AE0-8B67-DDE43E921AB9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D6C17-56C8-AEEA-690C-6251D736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964" y="1665456"/>
            <a:ext cx="3521394" cy="4089131"/>
          </a:xfrm>
        </p:spPr>
        <p:txBody>
          <a:bodyPr/>
          <a:lstStyle/>
          <a:p>
            <a:pPr>
              <a:buNone/>
            </a:pPr>
            <a:r>
              <a:rPr lang="en-US" b="1"/>
              <a:t>Today’s announcement is just the first round of awards! </a:t>
            </a:r>
            <a:r>
              <a:rPr lang="en-US"/>
              <a:t>We currently have pending applications under review and are continuing to accept applications on a rolling basis. </a:t>
            </a:r>
          </a:p>
          <a:p>
            <a:pPr>
              <a:buNone/>
            </a:pPr>
            <a:endParaRPr lang="en-US" b="1">
              <a:solidFill>
                <a:srgbClr val="00558C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b="1">
                <a:solidFill>
                  <a:srgbClr val="00558C"/>
                </a:solidFill>
                <a:ea typeface="Calibri"/>
                <a:cs typeface="Calibri"/>
              </a:rPr>
              <a:t>Learn more and apply at FFIO’s website:</a:t>
            </a:r>
          </a:p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FFIO Technical Assistance Programs | Mass.gov</a:t>
            </a:r>
            <a:endParaRPr lang="en-US">
              <a:solidFill>
                <a:srgbClr val="0070C0"/>
              </a:solidFill>
            </a:endParaRPr>
          </a:p>
          <a:p>
            <a:pPr marL="0" lvl="1" indent="0">
              <a:buClr>
                <a:srgbClr val="1CADE4"/>
              </a:buClr>
              <a:buNone/>
              <a:defRPr/>
            </a:pPr>
            <a:endParaRPr lang="en-US">
              <a:solidFill>
                <a:srgbClr val="0070C0"/>
              </a:solidFill>
            </a:endParaRPr>
          </a:p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>
                <a:ea typeface="Calibri"/>
                <a:cs typeface="Calibri"/>
              </a:rPr>
              <a:t>Email: </a:t>
            </a:r>
            <a:r>
              <a:rPr lang="en-US">
                <a:solidFill>
                  <a:srgbClr val="0070C0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fedfundsinfra@mass.gov</a:t>
            </a:r>
            <a:r>
              <a:rPr lang="en-US">
                <a:solidFill>
                  <a:srgbClr val="0070C0"/>
                </a:solidFill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</a:rPr>
              <a:t>with questions!</a:t>
            </a:r>
          </a:p>
          <a:p>
            <a:pPr algn="ctr"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pic>
        <p:nvPicPr>
          <p:cNvPr id="8" name="Picture 7" descr="Graphical user interface, text, application, Word&#10;&#10;AI-generated content may be incorrect.">
            <a:extLst>
              <a:ext uri="{FF2B5EF4-FFF2-40B4-BE49-F238E27FC236}">
                <a16:creationId xmlns:a16="http://schemas.microsoft.com/office/drawing/2014/main" id="{0349D554-1B30-4CB1-41D3-58EBCA10D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99" y="1689528"/>
            <a:ext cx="7699089" cy="40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58252-BD79-5C5E-D850-905CD10F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65E3EE7-1CD3-1A8E-7DBA-61FE730270DC}"/>
              </a:ext>
            </a:extLst>
          </p:cNvPr>
          <p:cNvSpPr txBox="1">
            <a:spLocks/>
          </p:cNvSpPr>
          <p:nvPr/>
        </p:nvSpPr>
        <p:spPr>
          <a:xfrm>
            <a:off x="250039" y="234654"/>
            <a:ext cx="1082832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  <a:cs typeface="Times New Roman"/>
              </a:rPr>
              <a:t>The Municipal and Tribal Technical Assistance (MTTA) Program</a:t>
            </a:r>
            <a:endParaRPr lang="en-US" sz="2800">
              <a:solidFill>
                <a:prstClr val="white"/>
              </a:solidFill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77B8A-4770-22A9-29D7-F4A225590E27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34B8-9598-8DCF-80FD-32C45797010F}"/>
              </a:ext>
            </a:extLst>
          </p:cNvPr>
          <p:cNvSpPr txBox="1">
            <a:spLocks/>
          </p:cNvSpPr>
          <p:nvPr/>
        </p:nvSpPr>
        <p:spPr>
          <a:xfrm>
            <a:off x="181212" y="1534849"/>
            <a:ext cx="6197554" cy="4700698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 sz="2200" b="1">
                <a:solidFill>
                  <a:srgbClr val="00558C"/>
                </a:solidFill>
                <a:latin typeface="Calibri" panose="020F0502020204030204"/>
                <a:ea typeface="Calibri"/>
                <a:cs typeface="Calibri"/>
              </a:rPr>
              <a:t>FFIO’s Municipal &amp; Tribal Technical Assistance Grant Program is accepting applications on a rolling basis. Projects must either be pursuing federal funding or have received federal funding. </a:t>
            </a:r>
          </a:p>
          <a:p>
            <a:pPr marL="0" lvl="1" indent="0">
              <a:buClr>
                <a:srgbClr val="1CADE4"/>
              </a:buClr>
              <a:buNone/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Grant funds support the following activities: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Planning 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Feasibility studies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Grant-writing 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Post-award implementation support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Hiring personnel </a:t>
            </a:r>
          </a:p>
          <a:p>
            <a:pPr marL="285750" lvl="1" indent="-285750">
              <a:buClr>
                <a:srgbClr val="1CADE4"/>
              </a:buClr>
              <a:defRPr/>
            </a:pPr>
            <a:r>
              <a:rPr lang="en-US" sz="2200">
                <a:latin typeface="Calibri" panose="020F0502020204030204"/>
                <a:ea typeface="Calibri"/>
                <a:cs typeface="Calibri"/>
              </a:rPr>
              <a:t>&amp; more!</a:t>
            </a:r>
            <a:endParaRPr lang="en-US" sz="2200" b="1">
              <a:solidFill>
                <a:srgbClr val="00558C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lvl="1" indent="-285750">
              <a:buClr>
                <a:srgbClr val="1CADE4"/>
              </a:buClr>
              <a:defRPr/>
            </a:pPr>
            <a:endParaRPr lang="en-US" sz="2200" b="1">
              <a:solidFill>
                <a:srgbClr val="00558C"/>
              </a:solidFill>
              <a:latin typeface="Calibri" panose="020F0502020204030204"/>
              <a:ea typeface="Calibri"/>
              <a:cs typeface="Calibri"/>
            </a:endParaRPr>
          </a:p>
          <a:p>
            <a:pPr marL="468630" marR="0" lvl="2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 descr="Website&#10;&#10;AI-generated content may be incorrect.">
            <a:extLst>
              <a:ext uri="{FF2B5EF4-FFF2-40B4-BE49-F238E27FC236}">
                <a16:creationId xmlns:a16="http://schemas.microsoft.com/office/drawing/2014/main" id="{7BB6DE9F-3250-8E7E-4F27-C8BB9871B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69" y="1743074"/>
            <a:ext cx="4692634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56D7-A237-307E-C3D1-4E1D69E5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88B795E-1D64-BE44-C9CB-2240DDA883E1}"/>
              </a:ext>
            </a:extLst>
          </p:cNvPr>
          <p:cNvSpPr txBox="1">
            <a:spLocks/>
          </p:cNvSpPr>
          <p:nvPr/>
        </p:nvSpPr>
        <p:spPr>
          <a:xfrm>
            <a:off x="250039" y="234654"/>
            <a:ext cx="1082832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  <a:cs typeface="Times New Roman"/>
              </a:rPr>
              <a:t>Technical Assistance for Regional Planning Agencies</a:t>
            </a:r>
            <a:endParaRPr lang="en-US" sz="2800">
              <a:solidFill>
                <a:prstClr val="white"/>
              </a:solidFill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5220CD-F3F8-C2FF-30C6-193583DD349F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95F96CA0-F1FB-4375-847F-F91E3F9CF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45" y="1815935"/>
            <a:ext cx="5063715" cy="4244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43D55-428E-BC57-2F08-4AB36FD83E09}"/>
              </a:ext>
            </a:extLst>
          </p:cNvPr>
          <p:cNvSpPr txBox="1"/>
          <p:nvPr/>
        </p:nvSpPr>
        <p:spPr>
          <a:xfrm>
            <a:off x="541866" y="1725624"/>
            <a:ext cx="5554133" cy="6463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 addition to MTTA – TARPA awards have been made to each of our state’s 13 regional planning agencies!</a:t>
            </a:r>
          </a:p>
        </p:txBody>
      </p:sp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6CF2B496-F412-9A68-D7EC-6B28D4625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8" y="2578050"/>
            <a:ext cx="4511829" cy="35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07E8-6446-873A-D75C-CE318A7A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82" y="1708501"/>
            <a:ext cx="9620491" cy="3201026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8CB8C-FE7D-80BB-1C40-5C392226434E}"/>
              </a:ext>
            </a:extLst>
          </p:cNvPr>
          <p:cNvSpPr/>
          <p:nvPr/>
        </p:nvSpPr>
        <p:spPr>
          <a:xfrm>
            <a:off x="0" y="3108960"/>
            <a:ext cx="12192000" cy="19842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9F45D-1ABE-6B69-E4B5-26FB2D55D081}"/>
              </a:ext>
            </a:extLst>
          </p:cNvPr>
          <p:cNvSpPr/>
          <p:nvPr/>
        </p:nvSpPr>
        <p:spPr>
          <a:xfrm>
            <a:off x="0" y="1124712"/>
            <a:ext cx="12192000" cy="1984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4A07490-A75C-93F2-D550-3A71C4440189}"/>
              </a:ext>
            </a:extLst>
          </p:cNvPr>
          <p:cNvSpPr txBox="1">
            <a:spLocks/>
          </p:cNvSpPr>
          <p:nvPr/>
        </p:nvSpPr>
        <p:spPr bwMode="blackWhite">
          <a:xfrm>
            <a:off x="1284742" y="988933"/>
            <a:ext cx="10053763" cy="2928470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 anchor="b">
            <a:norm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lang="en-US" sz="5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800">
                <a:solidFill>
                  <a:srgbClr val="00558C"/>
                </a:solidFill>
              </a:rPr>
              <a:t>Federal Updates</a:t>
            </a:r>
          </a:p>
        </p:txBody>
      </p:sp>
    </p:spTree>
    <p:extLst>
      <p:ext uri="{BB962C8B-B14F-4D97-AF65-F5344CB8AC3E}">
        <p14:creationId xmlns:p14="http://schemas.microsoft.com/office/powerpoint/2010/main" val="2974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E7B1-65DB-DC89-AB5C-D611A9CD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BF1389F-89AE-0E80-2A7B-CCAA2A92DCEF}"/>
              </a:ext>
            </a:extLst>
          </p:cNvPr>
          <p:cNvSpPr txBox="1">
            <a:spLocks/>
          </p:cNvSpPr>
          <p:nvPr/>
        </p:nvSpPr>
        <p:spPr>
          <a:xfrm>
            <a:off x="402439" y="345382"/>
            <a:ext cx="10828321" cy="4847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>
              <a:defRPr/>
            </a:pPr>
            <a:r>
              <a:rPr lang="en-US" sz="3500">
                <a:solidFill>
                  <a:prstClr val="white"/>
                </a:solidFill>
                <a:latin typeface="Calibri" panose="020F0502020204030204"/>
                <a:cs typeface="Times New Roman"/>
              </a:rPr>
              <a:t>Mass.gov/</a:t>
            </a:r>
            <a:r>
              <a:rPr lang="en-US" sz="3500" err="1">
                <a:solidFill>
                  <a:prstClr val="white"/>
                </a:solidFill>
                <a:latin typeface="Calibri" panose="020F0502020204030204"/>
                <a:cs typeface="Times New Roman"/>
              </a:rPr>
              <a:t>FedImpact</a:t>
            </a:r>
            <a:endParaRPr lang="en-US" sz="3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83074-ECF1-4FAB-700A-93769DD70404}"/>
              </a:ext>
            </a:extLst>
          </p:cNvPr>
          <p:cNvSpPr txBox="1"/>
          <p:nvPr/>
        </p:nvSpPr>
        <p:spPr>
          <a:xfrm>
            <a:off x="9802950" y="6271532"/>
            <a:ext cx="0" cy="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9E5CE-93CC-CBE2-85E3-23311097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0" y="1562921"/>
            <a:ext cx="4508866" cy="48120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8DF3F3-1D55-7593-A308-60506A193C19}"/>
              </a:ext>
            </a:extLst>
          </p:cNvPr>
          <p:cNvSpPr txBox="1"/>
          <p:nvPr/>
        </p:nvSpPr>
        <p:spPr>
          <a:xfrm>
            <a:off x="5283050" y="1493648"/>
            <a:ext cx="6098720" cy="83099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Massachusetts is Tracking and Communicating the Impact of Federal Funding Cuts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updated weekly on federal funding impacts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71159-33F4-AF3F-5AC0-4A0CF5B8B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12" y="2554817"/>
            <a:ext cx="6729943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BTA Grid 16: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Footer and Pagination">
  <a:themeElements>
    <a:clrScheme name="HR&amp;A 2022">
      <a:dk1>
        <a:srgbClr val="001427"/>
      </a:dk1>
      <a:lt1>
        <a:srgbClr val="FEFFFF"/>
      </a:lt1>
      <a:dk2>
        <a:srgbClr val="001427"/>
      </a:dk2>
      <a:lt2>
        <a:srgbClr val="B0D7FE"/>
      </a:lt2>
      <a:accent1>
        <a:srgbClr val="003D7A"/>
      </a:accent1>
      <a:accent2>
        <a:srgbClr val="156DE0"/>
      </a:accent2>
      <a:accent3>
        <a:srgbClr val="579AEF"/>
      </a:accent3>
      <a:accent4>
        <a:srgbClr val="F69645"/>
      </a:accent4>
      <a:accent5>
        <a:srgbClr val="0F9D58"/>
      </a:accent5>
      <a:accent6>
        <a:srgbClr val="AC157E"/>
      </a:accent6>
      <a:hlink>
        <a:srgbClr val="72FCD5"/>
      </a:hlink>
      <a:folHlink>
        <a:srgbClr val="EAEAEA"/>
      </a:folHlink>
    </a:clrScheme>
    <a:fontScheme name="HR&amp;A 202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&amp;A PowerPoint Template 2022" id="{47A8BD77-F9DA-4DBF-BA3D-97A6BAABC386}" vid="{BA397A41-EE78-4351-89A4-6D6E2F79B7F9}"/>
    </a:ext>
  </a:extLst>
</a:theme>
</file>

<file path=ppt/theme/theme4.xml><?xml version="1.0" encoding="utf-8"?>
<a:theme xmlns:a="http://schemas.openxmlformats.org/drawingml/2006/main" name="1_MBTA Grid 16: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2_MBTA Grid 16: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7D306CC2AB9439580D8D9E7721135" ma:contentTypeVersion="14" ma:contentTypeDescription="Create a new document." ma:contentTypeScope="" ma:versionID="56097def9ffab4bc28db3b85ce81514e">
  <xsd:schema xmlns:xsd="http://www.w3.org/2001/XMLSchema" xmlns:xs="http://www.w3.org/2001/XMLSchema" xmlns:p="http://schemas.microsoft.com/office/2006/metadata/properties" xmlns:ns2="bca20fd0-1d1f-44ac-8486-0fcbd3ca37a4" xmlns:ns3="2d5013aa-fb15-41bb-bd6f-83b72aea7b34" targetNamespace="http://schemas.microsoft.com/office/2006/metadata/properties" ma:root="true" ma:fieldsID="06980b2ebd4f6e0d037f4e84db51b4c1" ns2:_="" ns3:_="">
    <xsd:import namespace="bca20fd0-1d1f-44ac-8486-0fcbd3ca37a4"/>
    <xsd:import namespace="2d5013aa-fb15-41bb-bd6f-83b72aea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20fd0-1d1f-44ac-8486-0fcbd3ca3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13aa-fb15-41bb-bd6f-83b72aea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7debb64-58ec-418c-bee6-31f5618343a5}" ma:internalName="TaxCatchAll" ma:showField="CatchAllData" ma:web="2d5013aa-fb15-41bb-bd6f-83b72aea7b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a20fd0-1d1f-44ac-8486-0fcbd3ca37a4">
      <Terms xmlns="http://schemas.microsoft.com/office/infopath/2007/PartnerControls"/>
    </lcf76f155ced4ddcb4097134ff3c332f>
    <TaxCatchAll xmlns="2d5013aa-fb15-41bb-bd6f-83b72aea7b34" xsi:nil="true"/>
  </documentManagement>
</p:properties>
</file>

<file path=customXml/itemProps1.xml><?xml version="1.0" encoding="utf-8"?>
<ds:datastoreItem xmlns:ds="http://schemas.openxmlformats.org/officeDocument/2006/customXml" ds:itemID="{84BF5BD5-C806-4686-BEE8-D4B3C6C86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204C04-2889-4F6A-BD30-48F93FB6786B}">
  <ds:schemaRefs>
    <ds:schemaRef ds:uri="2d5013aa-fb15-41bb-bd6f-83b72aea7b34"/>
    <ds:schemaRef ds:uri="bca20fd0-1d1f-44ac-8486-0fcbd3ca37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C4EC2E-54C7-4E19-9DE4-1A33821A68C3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2d5013aa-fb15-41bb-bd6f-83b72aea7b34"/>
    <ds:schemaRef ds:uri="bca20fd0-1d1f-44ac-8486-0fcbd3ca37a4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2155</Words>
  <Application>Microsoft Office PowerPoint</Application>
  <PresentationFormat>Widescreen</PresentationFormat>
  <Paragraphs>283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Aptos</vt:lpstr>
      <vt:lpstr>Arial</vt:lpstr>
      <vt:lpstr>Arial,Sans-Serif</vt:lpstr>
      <vt:lpstr>Calibri</vt:lpstr>
      <vt:lpstr>Calibri Light</vt:lpstr>
      <vt:lpstr>Courier New</vt:lpstr>
      <vt:lpstr>Lato</vt:lpstr>
      <vt:lpstr>Montserrat</vt:lpstr>
      <vt:lpstr>Noto Sans</vt:lpstr>
      <vt:lpstr>Open Sans</vt:lpstr>
      <vt:lpstr>Times New Roman</vt:lpstr>
      <vt:lpstr>Trebuchet MS</vt:lpstr>
      <vt:lpstr>Tw Cen MT</vt:lpstr>
      <vt:lpstr>Wingdings</vt:lpstr>
      <vt:lpstr>Wingdings 3</vt:lpstr>
      <vt:lpstr>1_office theme</vt:lpstr>
      <vt:lpstr>1_MBTA Grid 16:9</vt:lpstr>
      <vt:lpstr>Footer and Pagination</vt:lpstr>
      <vt:lpstr>1_MBTA Grid 16:9</vt:lpstr>
      <vt:lpstr>2_MBTA Grid 16:9</vt:lpstr>
      <vt:lpstr>think-cell Slide</vt:lpstr>
      <vt:lpstr>Massachusetts Federal Funds Partnership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 with FFIO</vt:lpstr>
      <vt:lpstr>PowerPoint Presentation</vt:lpstr>
      <vt:lpstr>PowerPoint Presentation</vt:lpstr>
      <vt:lpstr>COMMUNITY ONE STOP FOR GROWTH  FY27 Round </vt:lpstr>
      <vt:lpstr>One Stop Overview: Brief History</vt:lpstr>
      <vt:lpstr>PowerPoint Presentation</vt:lpstr>
      <vt:lpstr>One Stop Overview: One Stop Programs</vt:lpstr>
      <vt:lpstr>Development Continuum</vt:lpstr>
      <vt:lpstr>One Stop Overview: The One Stop Process</vt:lpstr>
      <vt:lpstr>Guidance Phase: Expression of Interest</vt:lpstr>
      <vt:lpstr>Guidance Phase: Virtual Office Hours and Webinars</vt:lpstr>
      <vt:lpstr>Guidance Phase: Webinars</vt:lpstr>
      <vt:lpstr>Full Application</vt:lpstr>
      <vt:lpstr>Past Results</vt:lpstr>
      <vt:lpstr>Past Results: Community Coverage </vt:lpstr>
      <vt:lpstr>PowerPoint Presentation</vt:lpstr>
      <vt:lpstr>One Stop Overview: FY27 Timeline</vt:lpstr>
      <vt:lpstr>Q&amp;A</vt:lpstr>
      <vt:lpstr>Federal Funds Partnership Meeting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Federal Funds Partnership</dc:title>
  <dc:creator>Strain, Mallory (A&amp;F)</dc:creator>
  <cp:lastModifiedBy>Fritz, Samuel B. (A&amp;F)</cp:lastModifiedBy>
  <cp:revision>1</cp:revision>
  <dcterms:created xsi:type="dcterms:W3CDTF">2025-10-27T16:23:20Z</dcterms:created>
  <dcterms:modified xsi:type="dcterms:W3CDTF">2026-03-02T21:01:30Z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0x0101005267D306CC2AB9439580D8D9E7721135</vt:lpwstr>
  </property>
  <property fmtid="{D5CDD505-2E9C-101B-9397-08002B2CF9AE}" pid="3" name="MediaServiceImageTags">
    <vt:lpwstr/>
  </property>
</Properties>
</file>