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753" r:id="rId2"/>
  </p:sldMasterIdLst>
  <p:notesMasterIdLst>
    <p:notesMasterId r:id="rId26"/>
  </p:notesMasterIdLst>
  <p:handoutMasterIdLst>
    <p:handoutMasterId r:id="rId27"/>
  </p:handoutMasterIdLst>
  <p:sldIdLst>
    <p:sldId id="257" r:id="rId3"/>
    <p:sldId id="359" r:id="rId4"/>
    <p:sldId id="728" r:id="rId5"/>
    <p:sldId id="734" r:id="rId6"/>
    <p:sldId id="733" r:id="rId7"/>
    <p:sldId id="742" r:id="rId8"/>
    <p:sldId id="741" r:id="rId9"/>
    <p:sldId id="743" r:id="rId10"/>
    <p:sldId id="744" r:id="rId11"/>
    <p:sldId id="746" r:id="rId12"/>
    <p:sldId id="745" r:id="rId13"/>
    <p:sldId id="747" r:id="rId14"/>
    <p:sldId id="739" r:id="rId15"/>
    <p:sldId id="748" r:id="rId16"/>
    <p:sldId id="749" r:id="rId17"/>
    <p:sldId id="386" r:id="rId18"/>
    <p:sldId id="715" r:id="rId19"/>
    <p:sldId id="709" r:id="rId20"/>
    <p:sldId id="699" r:id="rId21"/>
    <p:sldId id="703" r:id="rId22"/>
    <p:sldId id="712" r:id="rId23"/>
    <p:sldId id="719" r:id="rId24"/>
    <p:sldId id="704" r:id="rId2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3A682B-4FE4-1F21-A587-D014AFD0A859}" name="Henry, Arianne M (EHS)" initials="" userId="S::Arianne.M.Henry@mass.gov::ca456296-c955-4a12-b117-6912d5e022cf" providerId="AD"/>
  <p188:author id="{654E8458-8E50-4657-5496-AB32EFA09F3E}" name="Lake, Eliza (EHS)" initials="EL" userId="S::Eliza.Lake@mass.gov::177cb5b3-be3f-4e38-99c9-05196264a7df" providerId="AD"/>
  <p188:author id="{27051661-D1D7-BC06-753D-BEFBADA7A880}" name="Keller, Liza (EOHLC)" initials="EK" userId="S::Elizabeth.Keller@mass.gov::05fa8b27-7560-4d33-bc48-4d45f9180480" providerId="AD"/>
  <p188:author id="{C5528E6F-8EB3-1F15-9F8B-2DD786CEBF79}" name="Cohen, Gabriel R. (EHS)" initials="GC" userId="S::Gabriel.R.Cohen@mass.gov::e20ddc8d-0929-4427-8e44-0c6a2a0adacf" providerId="AD"/>
  <p188:author id="{FB01A670-7FB1-CD23-6604-D210DACD784D}" name="Graham, Sarah E (EHS)" initials="SG" userId="S::Sarah.E.Graham2@mass.gov::676d5f3f-0559-437b-b53a-c5c85b5770f7" providerId="AD"/>
  <p188:author id="{8BB92082-80D1-3FCD-B425-3D7BF608B30D}" name="Henry, Arianne M (EHS)" initials="H(" userId="S::arianne.m.henry@mass.gov::ca456296-c955-4a12-b117-6912d5e022c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1" name="Sanchez, Natalie (ANF)" initials="SN(" lastIdx="0" clrIdx="1"/>
  <p:cmAuthor id="2" name="O'Malley, Helen (ANF)" initials="OH"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F00"/>
    <a:srgbClr val="FFB703"/>
    <a:srgbClr val="DF7E13"/>
    <a:srgbClr val="F0F0F0"/>
    <a:srgbClr val="FAD800"/>
    <a:srgbClr val="EDE600"/>
    <a:srgbClr val="ADD8E6"/>
    <a:srgbClr val="BAF1FF"/>
    <a:srgbClr val="91CDC9"/>
    <a:srgbClr val="DBB0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499" autoAdjust="0"/>
    <p:restoredTop sz="94660"/>
  </p:normalViewPr>
  <p:slideViewPr>
    <p:cSldViewPr snapToGrid="0">
      <p:cViewPr varScale="1">
        <p:scale>
          <a:sx n="56" d="100"/>
          <a:sy n="56" d="100"/>
        </p:scale>
        <p:origin x="1092" y="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8/10/relationships/authors" Targe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hen, Gabriel R. (EHS)" userId="e20ddc8d-0929-4427-8e44-0c6a2a0adacf" providerId="ADAL" clId="{B64742A9-C2D4-4B0E-AE17-D16252B5D51D}"/>
    <pc:docChg chg="modSld">
      <pc:chgData name="Cohen, Gabriel R. (EHS)" userId="e20ddc8d-0929-4427-8e44-0c6a2a0adacf" providerId="ADAL" clId="{B64742A9-C2D4-4B0E-AE17-D16252B5D51D}" dt="2026-03-17T15:15:29.347" v="1" actId="6549"/>
      <pc:docMkLst>
        <pc:docMk/>
      </pc:docMkLst>
      <pc:sldChg chg="modNotesTx">
        <pc:chgData name="Cohen, Gabriel R. (EHS)" userId="e20ddc8d-0929-4427-8e44-0c6a2a0adacf" providerId="ADAL" clId="{B64742A9-C2D4-4B0E-AE17-D16252B5D51D}" dt="2026-03-17T15:15:29.347" v="1" actId="6549"/>
        <pc:sldMkLst>
          <pc:docMk/>
          <pc:sldMk cId="4031996743" sldId="712"/>
        </pc:sldMkLst>
      </pc:sldChg>
      <pc:sldChg chg="modNotesTx">
        <pc:chgData name="Cohen, Gabriel R. (EHS)" userId="e20ddc8d-0929-4427-8e44-0c6a2a0adacf" providerId="ADAL" clId="{B64742A9-C2D4-4B0E-AE17-D16252B5D51D}" dt="2026-03-17T15:15:22.842" v="0" actId="6549"/>
        <pc:sldMkLst>
          <pc:docMk/>
          <pc:sldMk cId="2448457596" sldId="71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67FC91CD-EC66-4A18-8356-1EE436EAD520}" type="datetimeFigureOut">
              <a:rPr lang="en-US" smtClean="0"/>
              <a:pPr/>
              <a:t>3/17/2026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0067DF2E-02ED-4A4C-8E06-6129E718A6A6}" type="slidenum">
              <a:rPr lang="en-US" smtClean="0"/>
              <a:pPr/>
              <a:t>‹#›</a:t>
            </a:fld>
            <a:endParaRPr lang="en-US"/>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BDB8D75-8256-4DE6-960E-3CB80FF15074}" type="datetimeFigureOut">
              <a:rPr lang="en-US" smtClean="0"/>
              <a:pPr/>
              <a:t>3/17/2026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B3A0E2F-76B9-417E-B0DC-AF868851F63D}" type="slidenum">
              <a:rPr lang="en-US" smtClean="0"/>
              <a:pPr/>
              <a:t>‹#›</a:t>
            </a:fld>
            <a:endParaRPr lang="en-US"/>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DBE01-C921-60B0-8C40-917B1E8297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984A8-3BDC-8269-0CD4-27DA2EF539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64C8CA-8176-152E-9F8C-15D66B1C3581}"/>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D0DF2445-F1EA-5E84-B390-6250969F8AA8}"/>
              </a:ext>
            </a:extLst>
          </p:cNvPr>
          <p:cNvSpPr>
            <a:spLocks noGrp="1"/>
          </p:cNvSpPr>
          <p:nvPr>
            <p:ph type="sldNum" sz="quarter" idx="11"/>
          </p:nvPr>
        </p:nvSpPr>
        <p:spPr/>
        <p:txBody>
          <a:bodyPr/>
          <a:lstStyle/>
          <a:p>
            <a:fld id="{9B3A0E2F-76B9-417E-B0DC-AF868851F63D}" type="slidenum">
              <a:rPr lang="en-US" smtClean="0"/>
              <a:pPr/>
              <a:t>11</a:t>
            </a:fld>
            <a:endParaRPr lang="en-US"/>
          </a:p>
        </p:txBody>
      </p:sp>
    </p:spTree>
    <p:extLst>
      <p:ext uri="{BB962C8B-B14F-4D97-AF65-F5344CB8AC3E}">
        <p14:creationId xmlns:p14="http://schemas.microsoft.com/office/powerpoint/2010/main" val="16056180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16</a:t>
            </a:fld>
            <a:endParaRPr lang="en-US"/>
          </a:p>
        </p:txBody>
      </p:sp>
    </p:spTree>
    <p:extLst>
      <p:ext uri="{BB962C8B-B14F-4D97-AF65-F5344CB8AC3E}">
        <p14:creationId xmlns:p14="http://schemas.microsoft.com/office/powerpoint/2010/main" val="4235102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944A6-F6C9-0F09-19A4-D6AC9C6400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A07BBC-4F68-1846-4FEE-95922DDF5C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A98265-6C98-3200-8AC4-765F3881E1C6}"/>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3EB056D2-6976-1043-1479-A987EA421609}"/>
              </a:ext>
            </a:extLst>
          </p:cNvPr>
          <p:cNvSpPr>
            <a:spLocks noGrp="1"/>
          </p:cNvSpPr>
          <p:nvPr>
            <p:ph type="sldNum" sz="quarter" idx="11"/>
          </p:nvPr>
        </p:nvSpPr>
        <p:spPr/>
        <p:txBody>
          <a:bodyPr/>
          <a:lstStyle/>
          <a:p>
            <a:fld id="{9B3A0E2F-76B9-417E-B0DC-AF868851F63D}" type="slidenum">
              <a:rPr lang="en-US" smtClean="0"/>
              <a:pPr/>
              <a:t>17</a:t>
            </a:fld>
            <a:endParaRPr lang="en-US"/>
          </a:p>
        </p:txBody>
      </p:sp>
    </p:spTree>
    <p:extLst>
      <p:ext uri="{BB962C8B-B14F-4D97-AF65-F5344CB8AC3E}">
        <p14:creationId xmlns:p14="http://schemas.microsoft.com/office/powerpoint/2010/main" val="167218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3A0E2F-76B9-417E-B0DC-AF868851F63D}" type="slidenum">
              <a:rPr lang="en-US" smtClean="0"/>
              <a:pPr/>
              <a:t>21</a:t>
            </a:fld>
            <a:endParaRPr lang="en-US"/>
          </a:p>
        </p:txBody>
      </p:sp>
    </p:spTree>
    <p:extLst>
      <p:ext uri="{BB962C8B-B14F-4D97-AF65-F5344CB8AC3E}">
        <p14:creationId xmlns:p14="http://schemas.microsoft.com/office/powerpoint/2010/main" val="2111691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3A0E2F-76B9-417E-B0DC-AF868851F63D}" type="slidenum">
              <a:rPr lang="en-US" smtClean="0"/>
              <a:pPr/>
              <a:t>22</a:t>
            </a:fld>
            <a:endParaRPr lang="en-US"/>
          </a:p>
        </p:txBody>
      </p:sp>
    </p:spTree>
    <p:extLst>
      <p:ext uri="{BB962C8B-B14F-4D97-AF65-F5344CB8AC3E}">
        <p14:creationId xmlns:p14="http://schemas.microsoft.com/office/powerpoint/2010/main" val="6703132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6CE18-115C-4760-5BC0-576F9D290E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4B755E-6821-9978-A199-F09FAD5DC3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46A0DF-8C91-76F8-F859-455F5C18D805}"/>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5E0864A4-B2AA-B2A4-EFBC-D44584B10B05}"/>
              </a:ext>
            </a:extLst>
          </p:cNvPr>
          <p:cNvSpPr>
            <a:spLocks noGrp="1"/>
          </p:cNvSpPr>
          <p:nvPr>
            <p:ph type="sldNum" sz="quarter" idx="11"/>
          </p:nvPr>
        </p:nvSpPr>
        <p:spPr/>
        <p:txBody>
          <a:bodyPr/>
          <a:lstStyle/>
          <a:p>
            <a:fld id="{9B3A0E2F-76B9-417E-B0DC-AF868851F63D}" type="slidenum">
              <a:rPr lang="en-US" smtClean="0"/>
              <a:pPr/>
              <a:t>23</a:t>
            </a:fld>
            <a:endParaRPr lang="en-US"/>
          </a:p>
        </p:txBody>
      </p:sp>
    </p:spTree>
    <p:extLst>
      <p:ext uri="{BB962C8B-B14F-4D97-AF65-F5344CB8AC3E}">
        <p14:creationId xmlns:p14="http://schemas.microsoft.com/office/powerpoint/2010/main" val="2728253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a:p>
        </p:txBody>
      </p:sp>
    </p:spTree>
    <p:extLst>
      <p:ext uri="{BB962C8B-B14F-4D97-AF65-F5344CB8AC3E}">
        <p14:creationId xmlns:p14="http://schemas.microsoft.com/office/powerpoint/2010/main" val="2355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ECA24-90B9-4A7B-7755-FACDB8383E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C6A41D-DBE4-33B8-7CFC-76B75B0D8F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4213A0-CAAE-F6D2-78FF-BEF4922D152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B0937DF-4D05-0F1D-FD70-13416ACA7B76}"/>
              </a:ext>
            </a:extLst>
          </p:cNvPr>
          <p:cNvSpPr>
            <a:spLocks noGrp="1"/>
          </p:cNvSpPr>
          <p:nvPr>
            <p:ph type="sldNum" sz="quarter" idx="5"/>
          </p:nvPr>
        </p:nvSpPr>
        <p:spPr/>
        <p:txBody>
          <a:bodyPr/>
          <a:lstStyle/>
          <a:p>
            <a:fld id="{9B3A0E2F-76B9-417E-B0DC-AF868851F63D}" type="slidenum">
              <a:rPr lang="en-US" smtClean="0"/>
              <a:pPr/>
              <a:t>4</a:t>
            </a:fld>
            <a:endParaRPr lang="en-US"/>
          </a:p>
        </p:txBody>
      </p:sp>
    </p:spTree>
    <p:extLst>
      <p:ext uri="{BB962C8B-B14F-4D97-AF65-F5344CB8AC3E}">
        <p14:creationId xmlns:p14="http://schemas.microsoft.com/office/powerpoint/2010/main" val="274896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71F65-97E7-750A-81FD-F866A48BA8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AFE405-5AEB-ED6E-9E01-3985C01241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16A421-315E-213D-B6D3-58378F4645C8}"/>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1748A832-AE64-0D45-D9AF-3559AD914FBE}"/>
              </a:ext>
            </a:extLst>
          </p:cNvPr>
          <p:cNvSpPr>
            <a:spLocks noGrp="1"/>
          </p:cNvSpPr>
          <p:nvPr>
            <p:ph type="sldNum" sz="quarter" idx="11"/>
          </p:nvPr>
        </p:nvSpPr>
        <p:spPr/>
        <p:txBody>
          <a:bodyPr/>
          <a:lstStyle/>
          <a:p>
            <a:fld id="{9B3A0E2F-76B9-417E-B0DC-AF868851F63D}" type="slidenum">
              <a:rPr lang="en-US" smtClean="0"/>
              <a:pPr/>
              <a:t>5</a:t>
            </a:fld>
            <a:endParaRPr lang="en-US"/>
          </a:p>
        </p:txBody>
      </p:sp>
    </p:spTree>
    <p:extLst>
      <p:ext uri="{BB962C8B-B14F-4D97-AF65-F5344CB8AC3E}">
        <p14:creationId xmlns:p14="http://schemas.microsoft.com/office/powerpoint/2010/main" val="3181100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671E8-59DD-AD30-A5ED-A9EE6A2465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672AEE-35ED-9177-A191-F6ADE396A1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ACAED9-43BB-2CD6-FDFA-9051327182F9}"/>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6B64D574-80B3-D0FD-017F-F30438A13027}"/>
              </a:ext>
            </a:extLst>
          </p:cNvPr>
          <p:cNvSpPr>
            <a:spLocks noGrp="1"/>
          </p:cNvSpPr>
          <p:nvPr>
            <p:ph type="sldNum" sz="quarter" idx="11"/>
          </p:nvPr>
        </p:nvSpPr>
        <p:spPr/>
        <p:txBody>
          <a:bodyPr/>
          <a:lstStyle/>
          <a:p>
            <a:fld id="{9B3A0E2F-76B9-417E-B0DC-AF868851F63D}" type="slidenum">
              <a:rPr lang="en-US" smtClean="0"/>
              <a:pPr/>
              <a:t>6</a:t>
            </a:fld>
            <a:endParaRPr lang="en-US"/>
          </a:p>
        </p:txBody>
      </p:sp>
    </p:spTree>
    <p:extLst>
      <p:ext uri="{BB962C8B-B14F-4D97-AF65-F5344CB8AC3E}">
        <p14:creationId xmlns:p14="http://schemas.microsoft.com/office/powerpoint/2010/main" val="20986248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D76BD-0C0D-93E4-08E9-93602BC38F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B282A9-BE83-1DBD-AB6B-EE5B19A35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091B57-0F0F-4554-4FC5-9AF56F5B63F3}"/>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58D61837-C303-BD94-FF80-2C55C6AF24CF}"/>
              </a:ext>
            </a:extLst>
          </p:cNvPr>
          <p:cNvSpPr>
            <a:spLocks noGrp="1"/>
          </p:cNvSpPr>
          <p:nvPr>
            <p:ph type="sldNum" sz="quarter" idx="11"/>
          </p:nvPr>
        </p:nvSpPr>
        <p:spPr/>
        <p:txBody>
          <a:bodyPr/>
          <a:lstStyle/>
          <a:p>
            <a:fld id="{9B3A0E2F-76B9-417E-B0DC-AF868851F63D}" type="slidenum">
              <a:rPr lang="en-US" smtClean="0"/>
              <a:pPr/>
              <a:t>7</a:t>
            </a:fld>
            <a:endParaRPr lang="en-US"/>
          </a:p>
        </p:txBody>
      </p:sp>
    </p:spTree>
    <p:extLst>
      <p:ext uri="{BB962C8B-B14F-4D97-AF65-F5344CB8AC3E}">
        <p14:creationId xmlns:p14="http://schemas.microsoft.com/office/powerpoint/2010/main" val="1377575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C1DCE-1EA1-45F6-9935-BC2FD4300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BF72C0-7A78-3D57-70F1-78B2DBBF25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C4167E-1F7C-3858-31D8-D963F6A3B5C6}"/>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293EBC10-15E0-EC45-228E-5D49132BBA89}"/>
              </a:ext>
            </a:extLst>
          </p:cNvPr>
          <p:cNvSpPr>
            <a:spLocks noGrp="1"/>
          </p:cNvSpPr>
          <p:nvPr>
            <p:ph type="sldNum" sz="quarter" idx="11"/>
          </p:nvPr>
        </p:nvSpPr>
        <p:spPr/>
        <p:txBody>
          <a:bodyPr/>
          <a:lstStyle/>
          <a:p>
            <a:fld id="{9B3A0E2F-76B9-417E-B0DC-AF868851F63D}" type="slidenum">
              <a:rPr lang="en-US" smtClean="0"/>
              <a:pPr/>
              <a:t>8</a:t>
            </a:fld>
            <a:endParaRPr lang="en-US"/>
          </a:p>
        </p:txBody>
      </p:sp>
    </p:spTree>
    <p:extLst>
      <p:ext uri="{BB962C8B-B14F-4D97-AF65-F5344CB8AC3E}">
        <p14:creationId xmlns:p14="http://schemas.microsoft.com/office/powerpoint/2010/main" val="71342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21DFD-2426-E85E-CB58-7BD5BE9796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E7A35C-73D7-768F-7F45-9EC6C185C3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6B8565-0FA3-EC2C-5D8D-1413963BC400}"/>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62C5EC33-ED6C-D687-A659-76BE0DF909F9}"/>
              </a:ext>
            </a:extLst>
          </p:cNvPr>
          <p:cNvSpPr>
            <a:spLocks noGrp="1"/>
          </p:cNvSpPr>
          <p:nvPr>
            <p:ph type="sldNum" sz="quarter" idx="11"/>
          </p:nvPr>
        </p:nvSpPr>
        <p:spPr/>
        <p:txBody>
          <a:bodyPr/>
          <a:lstStyle/>
          <a:p>
            <a:fld id="{9B3A0E2F-76B9-417E-B0DC-AF868851F63D}" type="slidenum">
              <a:rPr lang="en-US" smtClean="0"/>
              <a:pPr/>
              <a:t>9</a:t>
            </a:fld>
            <a:endParaRPr lang="en-US"/>
          </a:p>
        </p:txBody>
      </p:sp>
    </p:spTree>
    <p:extLst>
      <p:ext uri="{BB962C8B-B14F-4D97-AF65-F5344CB8AC3E}">
        <p14:creationId xmlns:p14="http://schemas.microsoft.com/office/powerpoint/2010/main" val="45016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AD3C0-E24C-ABD7-15D3-98B402FD13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4C9919-2EE9-0647-C3E3-40568CEDFF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516F5D-7E36-1F8B-32F5-D65FD0914A9F}"/>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89C78416-1A8D-0A3B-50B0-73ECC9BC3D60}"/>
              </a:ext>
            </a:extLst>
          </p:cNvPr>
          <p:cNvSpPr>
            <a:spLocks noGrp="1"/>
          </p:cNvSpPr>
          <p:nvPr>
            <p:ph type="sldNum" sz="quarter" idx="11"/>
          </p:nvPr>
        </p:nvSpPr>
        <p:spPr/>
        <p:txBody>
          <a:bodyPr/>
          <a:lstStyle/>
          <a:p>
            <a:fld id="{9B3A0E2F-76B9-417E-B0DC-AF868851F63D}" type="slidenum">
              <a:rPr lang="en-US" smtClean="0"/>
              <a:pPr/>
              <a:t>10</a:t>
            </a:fld>
            <a:endParaRPr lang="en-US"/>
          </a:p>
        </p:txBody>
      </p:sp>
    </p:spTree>
    <p:extLst>
      <p:ext uri="{BB962C8B-B14F-4D97-AF65-F5344CB8AC3E}">
        <p14:creationId xmlns:p14="http://schemas.microsoft.com/office/powerpoint/2010/main" val="2011627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image" Target="../media/image3.emf"/><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4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image" Target="../media/image7.pn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5.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24.xml"/><Relationship Id="rId7" Type="http://schemas.openxmlformats.org/officeDocument/2006/relationships/oleObject" Target="../embeddings/oleObject2.bin"/><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Master" Target="../slideMasters/slideMaster2.xml"/><Relationship Id="rId5" Type="http://schemas.openxmlformats.org/officeDocument/2006/relationships/tags" Target="../tags/tag26.xml"/><Relationship Id="rId10" Type="http://schemas.openxmlformats.org/officeDocument/2006/relationships/image" Target="../media/image7.png"/><Relationship Id="rId4" Type="http://schemas.openxmlformats.org/officeDocument/2006/relationships/tags" Target="../tags/tag25.xml"/><Relationship Id="rId9"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29.xml"/><Relationship Id="rId7" Type="http://schemas.openxmlformats.org/officeDocument/2006/relationships/oleObject" Target="../embeddings/oleObject2.bin"/><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slideMaster" Target="../slideMasters/slideMaster2.xml"/><Relationship Id="rId5" Type="http://schemas.openxmlformats.org/officeDocument/2006/relationships/tags" Target="../tags/tag31.xml"/><Relationship Id="rId4" Type="http://schemas.openxmlformats.org/officeDocument/2006/relationships/tags" Target="../tags/tag30.xml"/><Relationship Id="rId9"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34.xml"/><Relationship Id="rId7" Type="http://schemas.openxmlformats.org/officeDocument/2006/relationships/image" Target="../media/image3.emf"/><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35.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38.xml"/><Relationship Id="rId7" Type="http://schemas.openxmlformats.org/officeDocument/2006/relationships/image" Target="../media/image3.emf"/><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39.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42.xml"/><Relationship Id="rId7" Type="http://schemas.openxmlformats.org/officeDocument/2006/relationships/image" Target="../media/image3.emf"/><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4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191" y="1588"/>
                        <a:ext cx="1191"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19063"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25"/>
              </a:spcBef>
              <a:spcAft>
                <a:spcPts val="225"/>
              </a:spcAft>
            </a:pPr>
            <a:endParaRPr lang="en-US" sz="1875"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416052" y="6498755"/>
            <a:ext cx="5458396" cy="9233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600"/>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18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416052" y="1514475"/>
            <a:ext cx="4079081"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4648867" y="1514475"/>
            <a:ext cx="4079081"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415528" y="1101338"/>
            <a:ext cx="8311896"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8787458" y="6648219"/>
            <a:ext cx="244126" cy="103875"/>
          </a:xfrm>
          <a:prstGeom prst="rect">
            <a:avLst/>
          </a:prstGeom>
          <a:noFill/>
          <a:ln w="9525" algn="ctr">
            <a:noFill/>
            <a:miter lim="800000"/>
            <a:headEnd/>
            <a:tailEnd/>
          </a:ln>
          <a:effectLst/>
        </p:spPr>
        <p:txBody>
          <a:bodyPr wrap="square" lIns="0" tIns="0" rIns="0" bIns="0" anchor="b">
            <a:spAutoFit/>
          </a:bodyPr>
          <a:lstStyle/>
          <a:p>
            <a:pPr algn="r" defTabSz="458058" fontAlgn="auto">
              <a:spcBef>
                <a:spcPts val="0"/>
              </a:spcBef>
              <a:spcAft>
                <a:spcPts val="0"/>
              </a:spcAft>
              <a:defRPr/>
            </a:pPr>
            <a:fld id="{4ABDCABE-3F10-B64C-92F1-862014417034}" type="slidenum">
              <a:rPr lang="en-US" sz="675" b="0" smtClean="0">
                <a:solidFill>
                  <a:schemeClr val="tx1"/>
                </a:solidFill>
                <a:latin typeface="+mn-lt"/>
                <a:ea typeface="+mn-ea"/>
                <a:cs typeface="Arial" panose="020B0604020202020204" pitchFamily="34" charset="0"/>
              </a:rPr>
              <a:pPr algn="r" defTabSz="458058" fontAlgn="auto">
                <a:spcBef>
                  <a:spcPts val="0"/>
                </a:spcBef>
                <a:spcAft>
                  <a:spcPts val="0"/>
                </a:spcAft>
                <a:defRPr/>
              </a:pPr>
              <a:t>‹#›</a:t>
            </a:fld>
            <a:endParaRPr lang="en-US" sz="675"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037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191" y="1588"/>
                        <a:ext cx="1191"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416052" y="6501670"/>
            <a:ext cx="5458396" cy="92333"/>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6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8453535" y="65317"/>
            <a:ext cx="634479" cy="8457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6FEA18E0-1522-4828-8480-B579AE6296EB}"/>
              </a:ext>
            </a:extLst>
          </p:cNvPr>
          <p:cNvSpPr/>
          <p:nvPr userDrawn="1"/>
        </p:nvSpPr>
        <p:spPr>
          <a:xfrm>
            <a:off x="1875902" y="6619653"/>
            <a:ext cx="5426120" cy="207749"/>
          </a:xfrm>
          <a:prstGeom prst="rect">
            <a:avLst/>
          </a:prstGeom>
        </p:spPr>
        <p:txBody>
          <a:bodyPr wrap="square">
            <a:spAutoFit/>
          </a:bodyPr>
          <a:lstStyle/>
          <a:p>
            <a:pPr algn="ctr"/>
            <a:r>
              <a:rPr lang="en-US" sz="750">
                <a:solidFill>
                  <a:schemeClr val="tx1"/>
                </a:solidFill>
                <a:effectLst/>
                <a:latin typeface="+mn-lt"/>
              </a:rPr>
              <a:t>CONFIDENTIAL DRAFT: FOR POLICY DEVELOPMENT PURPOSES</a:t>
            </a:r>
          </a:p>
        </p:txBody>
      </p:sp>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8787458" y="6648219"/>
            <a:ext cx="244126" cy="103875"/>
          </a:xfrm>
          <a:prstGeom prst="rect">
            <a:avLst/>
          </a:prstGeom>
          <a:noFill/>
          <a:ln w="9525" algn="ctr">
            <a:noFill/>
            <a:miter lim="800000"/>
            <a:headEnd/>
            <a:tailEnd/>
          </a:ln>
          <a:effectLst/>
        </p:spPr>
        <p:txBody>
          <a:bodyPr wrap="square" lIns="0" tIns="0" rIns="0" bIns="0" anchor="b">
            <a:spAutoFit/>
          </a:bodyPr>
          <a:lstStyle/>
          <a:p>
            <a:pPr algn="r" defTabSz="458058" fontAlgn="auto">
              <a:spcBef>
                <a:spcPts val="0"/>
              </a:spcBef>
              <a:spcAft>
                <a:spcPts val="0"/>
              </a:spcAft>
              <a:defRPr/>
            </a:pPr>
            <a:fld id="{4ABDCABE-3F10-B64C-92F1-862014417034}" type="slidenum">
              <a:rPr lang="en-US" sz="675" b="0" smtClean="0">
                <a:solidFill>
                  <a:schemeClr val="tx1"/>
                </a:solidFill>
                <a:latin typeface="+mn-lt"/>
                <a:ea typeface="+mn-ea"/>
                <a:cs typeface="Arial" panose="020B0604020202020204" pitchFamily="34" charset="0"/>
              </a:rPr>
              <a:pPr algn="r" defTabSz="458058" fontAlgn="auto">
                <a:spcBef>
                  <a:spcPts val="0"/>
                </a:spcBef>
                <a:spcAft>
                  <a:spcPts val="0"/>
                </a:spcAft>
                <a:defRPr/>
              </a:pPr>
              <a:t>‹#›</a:t>
            </a:fld>
            <a:endParaRPr lang="en-US" sz="675"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2318139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0B8D04-682E-43A0-B0F9-92984890B061}"/>
              </a:ext>
            </a:extLst>
          </p:cNvPr>
          <p:cNvSpPr>
            <a:spLocks noGrp="1"/>
          </p:cNvSpPr>
          <p:nvPr>
            <p:ph idx="1"/>
          </p:nvPr>
        </p:nvSpPr>
        <p:spPr>
          <a:xfrm>
            <a:off x="628650" y="1293962"/>
            <a:ext cx="7886700" cy="4883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4">
            <a:extLst>
              <a:ext uri="{FF2B5EF4-FFF2-40B4-BE49-F238E27FC236}">
                <a16:creationId xmlns:a16="http://schemas.microsoft.com/office/drawing/2014/main" id="{3ED335DC-F84E-CC7A-DF16-21A5B6E54DAA}"/>
              </a:ext>
            </a:extLst>
          </p:cNvPr>
          <p:cNvSpPr>
            <a:spLocks noGrp="1"/>
          </p:cNvSpPr>
          <p:nvPr>
            <p:ph type="title"/>
          </p:nvPr>
        </p:nvSpPr>
        <p:spPr>
          <a:xfrm>
            <a:off x="104775" y="166487"/>
            <a:ext cx="7886700" cy="650875"/>
          </a:xfrm>
          <a:prstGeom prst="rect">
            <a:avLst/>
          </a:prstGeom>
        </p:spPr>
        <p:txBody>
          <a:bodyPr anchor="ctr"/>
          <a:lstStyle>
            <a:lvl1pPr>
              <a:defRPr sz="2100">
                <a:solidFill>
                  <a:schemeClr val="bg1"/>
                </a:solidFill>
              </a:defRPr>
            </a:lvl1pPr>
          </a:lstStyle>
          <a:p>
            <a:r>
              <a:rPr lang="en-US"/>
              <a:t>Click to edit Master title style</a:t>
            </a:r>
          </a:p>
        </p:txBody>
      </p:sp>
      <p:sp>
        <p:nvSpPr>
          <p:cNvPr id="5" name="Slide Number Placeholder 3">
            <a:extLst>
              <a:ext uri="{FF2B5EF4-FFF2-40B4-BE49-F238E27FC236}">
                <a16:creationId xmlns:a16="http://schemas.microsoft.com/office/drawing/2014/main" id="{106FF48C-67ED-ECED-D1B0-CEE24A07FAFC}"/>
              </a:ext>
            </a:extLst>
          </p:cNvPr>
          <p:cNvSpPr>
            <a:spLocks noGrp="1"/>
          </p:cNvSpPr>
          <p:nvPr>
            <p:ph type="sldNum" sz="quarter" idx="4"/>
          </p:nvPr>
        </p:nvSpPr>
        <p:spPr>
          <a:xfrm>
            <a:off x="6962775" y="6356351"/>
            <a:ext cx="2057400" cy="365125"/>
          </a:xfrm>
          <a:prstGeom prst="rect">
            <a:avLst/>
          </a:prstGeom>
        </p:spPr>
        <p:txBody>
          <a:bodyPr vert="horz" lIns="91440" tIns="45720" rIns="91440" bIns="45720" rtlCol="0" anchor="ctr"/>
          <a:lstStyle>
            <a:lvl1pPr algn="r">
              <a:defRPr sz="900">
                <a:solidFill>
                  <a:schemeClr val="bg1">
                    <a:lumMod val="65000"/>
                  </a:schemeClr>
                </a:solidFill>
                <a:latin typeface="Gill Sans MT" panose="020B0502020104020203" pitchFamily="34" charset="0"/>
              </a:defRPr>
            </a:lvl1pPr>
          </a:lstStyle>
          <a:p>
            <a:fld id="{25587240-FD87-41CB-9A0D-E147AFF8EA85}" type="slidenum">
              <a:rPr lang="en-US" smtClean="0"/>
              <a:pPr/>
              <a:t>‹#›</a:t>
            </a:fld>
            <a:endParaRPr lang="en-US"/>
          </a:p>
        </p:txBody>
      </p:sp>
      <p:sp>
        <p:nvSpPr>
          <p:cNvPr id="6" name="Footer Placeholder 2">
            <a:extLst>
              <a:ext uri="{FF2B5EF4-FFF2-40B4-BE49-F238E27FC236}">
                <a16:creationId xmlns:a16="http://schemas.microsoft.com/office/drawing/2014/main" id="{5ED8B51E-5D06-2B19-531C-85447ACA1B79}"/>
              </a:ext>
            </a:extLst>
          </p:cNvPr>
          <p:cNvSpPr>
            <a:spLocks noGrp="1"/>
          </p:cNvSpPr>
          <p:nvPr>
            <p:ph type="ftr" sz="quarter" idx="3"/>
          </p:nvPr>
        </p:nvSpPr>
        <p:spPr>
          <a:xfrm>
            <a:off x="3028950" y="6356351"/>
            <a:ext cx="3086100" cy="365125"/>
          </a:xfrm>
          <a:prstGeom prst="rect">
            <a:avLst/>
          </a:prstGeom>
        </p:spPr>
        <p:txBody>
          <a:bodyPr anchor="ctr"/>
          <a:lstStyle>
            <a:lvl1pPr algn="ctr">
              <a:defRPr sz="900">
                <a:solidFill>
                  <a:schemeClr val="bg1">
                    <a:lumMod val="65000"/>
                  </a:schemeClr>
                </a:solidFill>
                <a:latin typeface="Gill Sans MT" panose="020B0502020104020203" pitchFamily="34" charset="0"/>
              </a:defRPr>
            </a:lvl1pPr>
          </a:lstStyle>
          <a:p>
            <a:r>
              <a:rPr lang="en-US"/>
              <a:t>FOR INTERNAL USE ONLY</a:t>
            </a:r>
          </a:p>
        </p:txBody>
      </p:sp>
    </p:spTree>
    <p:extLst>
      <p:ext uri="{BB962C8B-B14F-4D97-AF65-F5344CB8AC3E}">
        <p14:creationId xmlns:p14="http://schemas.microsoft.com/office/powerpoint/2010/main" val="35537544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ight | 2-Line Title">
    <p:bg>
      <p:bgPr>
        <a:solidFill>
          <a:schemeClr val="bg1"/>
        </a:solidFill>
        <a:effectLst/>
      </p:bgPr>
    </p:bg>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D04C4116-BA97-9046-A0A5-0ACD8AFAC621}"/>
              </a:ext>
            </a:extLst>
          </p:cNvPr>
          <p:cNvSpPr>
            <a:spLocks noGrp="1"/>
          </p:cNvSpPr>
          <p:nvPr>
            <p:ph idx="1"/>
          </p:nvPr>
        </p:nvSpPr>
        <p:spPr>
          <a:xfrm>
            <a:off x="514351" y="1460661"/>
            <a:ext cx="8115299" cy="4482379"/>
          </a:xfrm>
          <a:prstGeom prst="rect">
            <a:avLst/>
          </a:prstGeom>
        </p:spPr>
        <p:txBody>
          <a:bodyPr vert="horz" lIns="0" tIns="0" rIns="0" bIns="0" rtlCol="0">
            <a:normAutofit/>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395E23BD-5E45-2441-98DD-F31BDF7CC657}"/>
              </a:ext>
            </a:extLst>
          </p:cNvPr>
          <p:cNvSpPr>
            <a:spLocks noGrp="1"/>
          </p:cNvSpPr>
          <p:nvPr>
            <p:ph type="title" hasCustomPrompt="1"/>
          </p:nvPr>
        </p:nvSpPr>
        <p:spPr>
          <a:xfrm>
            <a:off x="514352" y="484485"/>
            <a:ext cx="8115299" cy="664797"/>
          </a:xfrm>
        </p:spPr>
        <p:txBody>
          <a:bodyPr/>
          <a:lstStyle>
            <a:lvl1pPr>
              <a:defRPr b="1" i="0"/>
            </a:lvl1pPr>
          </a:lstStyle>
          <a:p>
            <a:r>
              <a:rPr lang="en-US"/>
              <a:t>This slide has even more space for a two-line title.</a:t>
            </a:r>
            <a:br>
              <a:rPr lang="en-US"/>
            </a:br>
            <a:r>
              <a:rPr lang="en-US"/>
              <a:t>It would take up this much room.</a:t>
            </a:r>
          </a:p>
        </p:txBody>
      </p:sp>
    </p:spTree>
    <p:extLst>
      <p:ext uri="{BB962C8B-B14F-4D97-AF65-F5344CB8AC3E}">
        <p14:creationId xmlns:p14="http://schemas.microsoft.com/office/powerpoint/2010/main" val="275435662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39900" y="3048000"/>
            <a:ext cx="5664200" cy="762000"/>
          </a:xfrm>
        </p:spPr>
        <p:txBody>
          <a:bodyPr anchor="b"/>
          <a:lstStyle>
            <a:lvl1pPr algn="ctr">
              <a:defRPr sz="3200">
                <a:solidFill>
                  <a:schemeClr val="tx1"/>
                </a:solidFill>
                <a:latin typeface="+mj-lt"/>
                <a:cs typeface="Book Antiqua" pitchFamily="18" charset="0"/>
              </a:defRPr>
            </a:lvl1pPr>
          </a:lstStyle>
          <a:p>
            <a:r>
              <a:rPr lang="en-US"/>
              <a:t>Transition Slide</a:t>
            </a:r>
          </a:p>
        </p:txBody>
      </p:sp>
    </p:spTree>
    <p:extLst>
      <p:ext uri="{BB962C8B-B14F-4D97-AF65-F5344CB8AC3E}">
        <p14:creationId xmlns:p14="http://schemas.microsoft.com/office/powerpoint/2010/main" val="1270344901"/>
      </p:ext>
    </p:extLst>
  </p:cSld>
  <p:clrMapOvr>
    <a:overrideClrMapping bg1="lt1" tx1="dk1" bg2="lt2" tx2="dk2" accent1="accent1" accent2="accent2" accent3="accent3" accent4="accent4" accent5="accent5" accent6="accent6" hlink="hlink" folHlink="folHlink"/>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a:p>
        </p:txBody>
      </p:sp>
      <p:sp>
        <p:nvSpPr>
          <p:cNvPr id="5" name="Title 1"/>
          <p:cNvSpPr>
            <a:spLocks noGrp="1"/>
          </p:cNvSpPr>
          <p:nvPr>
            <p:ph type="title"/>
          </p:nvPr>
        </p:nvSpPr>
        <p:spPr>
          <a:xfrm>
            <a:off x="736600" y="109538"/>
            <a:ext cx="5664200" cy="762000"/>
          </a:xfrm>
        </p:spPr>
        <p:txBody>
          <a:bodyPr anchor="b"/>
          <a:lstStyle>
            <a:lvl1pPr>
              <a:defRPr sz="2400">
                <a:latin typeface="+mj-lt"/>
                <a:cs typeface="Book Antiqua" pitchFamily="18" charset="0"/>
              </a:defRPr>
            </a:lvl1pPr>
          </a:lstStyle>
          <a:p>
            <a:r>
              <a:rPr lang="en-US"/>
              <a:t>Click to edit Master title style</a:t>
            </a:r>
          </a:p>
        </p:txBody>
      </p:sp>
    </p:spTree>
    <p:extLst>
      <p:ext uri="{BB962C8B-B14F-4D97-AF65-F5344CB8AC3E}">
        <p14:creationId xmlns:p14="http://schemas.microsoft.com/office/powerpoint/2010/main" val="3378108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51770" y="109538"/>
            <a:ext cx="5549030" cy="762000"/>
          </a:xfrm>
        </p:spPr>
        <p:txBody>
          <a:bodyPr anchor="ctr"/>
          <a:lstStyle/>
          <a:p>
            <a:r>
              <a:rPr lang="en-US"/>
              <a:t>Click to edit Master title style</a:t>
            </a:r>
          </a:p>
        </p:txBody>
      </p:sp>
      <p:sp>
        <p:nvSpPr>
          <p:cNvPr id="3" name="Content Placeholder 2"/>
          <p:cNvSpPr>
            <a:spLocks noGrp="1"/>
          </p:cNvSpPr>
          <p:nvPr>
            <p:ph sz="half" idx="1"/>
          </p:nvPr>
        </p:nvSpPr>
        <p:spPr>
          <a:xfrm>
            <a:off x="533400" y="1219200"/>
            <a:ext cx="4000500" cy="5181600"/>
          </a:xfrm>
        </p:spPr>
        <p:txBody>
          <a:bodyPr/>
          <a:lstStyle>
            <a:lvl1pPr>
              <a:buClr>
                <a:schemeClr val="tx2"/>
              </a:buClr>
              <a:defRPr sz="2400">
                <a:solidFill>
                  <a:schemeClr val="tx1"/>
                </a:solidFill>
              </a:defRPr>
            </a:lvl1pPr>
            <a:lvl2pPr>
              <a:buClr>
                <a:srgbClr val="003366"/>
              </a:buCl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219200"/>
            <a:ext cx="4000500" cy="5181600"/>
          </a:xfrm>
        </p:spPr>
        <p:txBody>
          <a:bodyPr/>
          <a:lstStyle>
            <a:lvl1pPr>
              <a:buClr>
                <a:srgbClr val="003366"/>
              </a:buClr>
              <a:defRPr sz="2400">
                <a:solidFill>
                  <a:schemeClr val="tx1"/>
                </a:solidFill>
                <a:latin typeface="+mj-lt"/>
              </a:defRPr>
            </a:lvl1pPr>
            <a:lvl2pPr>
              <a:buClr>
                <a:srgbClr val="003366"/>
              </a:buClr>
              <a:defRPr sz="2000">
                <a:solidFill>
                  <a:schemeClr val="tx1"/>
                </a:solidFill>
                <a:latin typeface="+mj-lt"/>
              </a:defRPr>
            </a:lvl2pPr>
            <a:lvl3pPr>
              <a:defRPr sz="1800">
                <a:solidFill>
                  <a:schemeClr val="tx1"/>
                </a:solidFill>
                <a:latin typeface="+mj-lt"/>
              </a:defRPr>
            </a:lvl3pPr>
            <a:lvl4pPr>
              <a:defRPr sz="1600">
                <a:solidFill>
                  <a:schemeClr val="tx1"/>
                </a:solidFill>
                <a:latin typeface="+mj-lt"/>
              </a:defRPr>
            </a:lvl4pPr>
            <a:lvl5pPr>
              <a:defRPr sz="1600">
                <a:solidFill>
                  <a:schemeClr val="tx1"/>
                </a:solidFill>
                <a:latin typeface="+mj-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325248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5458968"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spcBef>
                <a:spcPts val="225"/>
              </a:spcBef>
              <a:spcAft>
                <a:spcPts val="225"/>
              </a:spcAft>
            </a:pPr>
            <a:endParaRPr lang="en-US" sz="12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191" y="1588"/>
                        <a:ext cx="1191"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19063"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25"/>
              </a:spcBef>
              <a:spcAft>
                <a:spcPts val="225"/>
              </a:spcAft>
            </a:pPr>
            <a:endParaRPr lang="en-US" sz="33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413101" y="5187276"/>
            <a:ext cx="4630484" cy="16158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050" dirty="0">
                <a:solidFill>
                  <a:schemeClr val="accent1"/>
                </a:solidFill>
              </a:defRPr>
            </a:lvl1pPr>
          </a:lstStyle>
          <a:p>
            <a:pPr marL="171450" lvl="0" indent="-17145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413956" y="4769668"/>
            <a:ext cx="4630484" cy="230832"/>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500" dirty="0">
                <a:solidFill>
                  <a:schemeClr val="accent1"/>
                </a:solidFill>
              </a:defRPr>
            </a:lvl1pPr>
          </a:lstStyle>
          <a:p>
            <a:pPr marL="171450" lvl="0" indent="-17145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413956" y="3632959"/>
            <a:ext cx="4630484" cy="101566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33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5458968" y="0"/>
            <a:ext cx="3685032" cy="6858000"/>
          </a:xfrm>
          <a:prstGeom prst="rect">
            <a:avLst/>
          </a:prstGeom>
        </p:spPr>
      </p:pic>
      <p:sp>
        <p:nvSpPr>
          <p:cNvPr id="9" name="Rectangle 8">
            <a:extLst>
              <a:ext uri="{FF2B5EF4-FFF2-40B4-BE49-F238E27FC236}">
                <a16:creationId xmlns:a16="http://schemas.microsoft.com/office/drawing/2014/main" id="{4EBEE662-E0B9-4C09-C8E8-14A38A24A3E8}"/>
              </a:ext>
            </a:extLst>
          </p:cNvPr>
          <p:cNvSpPr/>
          <p:nvPr userDrawn="1"/>
        </p:nvSpPr>
        <p:spPr>
          <a:xfrm>
            <a:off x="447" y="6647645"/>
            <a:ext cx="5426120" cy="207749"/>
          </a:xfrm>
          <a:prstGeom prst="rect">
            <a:avLst/>
          </a:prstGeom>
        </p:spPr>
        <p:txBody>
          <a:bodyPr wrap="square">
            <a:spAutoFit/>
          </a:bodyPr>
          <a:lstStyle/>
          <a:p>
            <a:pPr algn="ctr"/>
            <a:r>
              <a:rPr lang="en-US" sz="750">
                <a:solidFill>
                  <a:schemeClr val="tx1"/>
                </a:solidFill>
                <a:effectLst/>
                <a:latin typeface="+mn-lt"/>
              </a:rPr>
              <a:t>CONFIDENTIAL DRAFT: FOR POLICY DEVELOPMENT PURPOSES</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443948" y="895740"/>
            <a:ext cx="1014845"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1658515"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1848020" y="1100361"/>
            <a:ext cx="2834175" cy="326823"/>
          </a:xfrm>
          <a:prstGeom prst="rect">
            <a:avLst/>
          </a:prstGeom>
          <a:ln w="6350">
            <a:noFill/>
            <a:miter lim="800000"/>
          </a:ln>
        </p:spPr>
        <p:txBody>
          <a:bodyPr vert="horz" wrap="none" lIns="0" tIns="0" rIns="0" bIns="0" rtlCol="0">
            <a:noAutofit/>
          </a:bodyPr>
          <a:lstStyle/>
          <a:p>
            <a:pPr algn="l">
              <a:spcBef>
                <a:spcPts val="225"/>
              </a:spcBef>
              <a:spcAft>
                <a:spcPts val="225"/>
              </a:spcAft>
              <a:buNone/>
            </a:pPr>
            <a:r>
              <a:rPr lang="en-US" sz="15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1858238" y="1503684"/>
            <a:ext cx="3121091"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200" b="1">
                <a:solidFill>
                  <a:schemeClr val="accent1"/>
                </a:solidFill>
              </a:rPr>
              <a:t>Executive Office for </a:t>
            </a:r>
          </a:p>
          <a:p>
            <a:pPr algn="l">
              <a:spcBef>
                <a:spcPts val="0"/>
              </a:spcBef>
              <a:spcAft>
                <a:spcPts val="0"/>
              </a:spcAft>
              <a:buNone/>
            </a:pPr>
            <a:r>
              <a:rPr lang="en-US" sz="1200" b="1">
                <a:solidFill>
                  <a:schemeClr val="accent1"/>
                </a:solidFill>
              </a:rPr>
              <a:t>Administration and Finance</a:t>
            </a:r>
          </a:p>
        </p:txBody>
      </p:sp>
    </p:spTree>
    <p:extLst>
      <p:ext uri="{BB962C8B-B14F-4D97-AF65-F5344CB8AC3E}">
        <p14:creationId xmlns:p14="http://schemas.microsoft.com/office/powerpoint/2010/main" val="3140365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9143553"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spcBef>
                <a:spcPts val="225"/>
              </a:spcBef>
              <a:spcAft>
                <a:spcPts val="225"/>
              </a:spcAft>
            </a:pPr>
            <a:endParaRPr lang="en-US" sz="1200" err="1">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191" y="1588"/>
                        <a:ext cx="1191"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19063"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25"/>
              </a:spcBef>
              <a:spcAft>
                <a:spcPts val="225"/>
              </a:spcAft>
            </a:pPr>
            <a:endParaRPr lang="en-US" sz="33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170447" y="3454055"/>
            <a:ext cx="6136131" cy="230832"/>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500" dirty="0">
                <a:solidFill>
                  <a:schemeClr val="accent1"/>
                </a:solidFill>
              </a:defRPr>
            </a:lvl1pPr>
          </a:lstStyle>
          <a:p>
            <a:pPr marL="171450" lvl="0" indent="-17145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170447" y="2825178"/>
            <a:ext cx="6136131" cy="50783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33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373968" y="2305359"/>
            <a:ext cx="1333534"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8787458" y="6648219"/>
            <a:ext cx="244126" cy="103875"/>
          </a:xfrm>
          <a:prstGeom prst="rect">
            <a:avLst/>
          </a:prstGeom>
          <a:noFill/>
          <a:ln w="9525" algn="ctr">
            <a:noFill/>
            <a:miter lim="800000"/>
            <a:headEnd/>
            <a:tailEnd/>
          </a:ln>
          <a:effectLst/>
        </p:spPr>
        <p:txBody>
          <a:bodyPr wrap="square" lIns="0" tIns="0" rIns="0" bIns="0" anchor="b">
            <a:spAutoFit/>
          </a:bodyPr>
          <a:lstStyle/>
          <a:p>
            <a:pPr algn="r" defTabSz="458058" fontAlgn="auto">
              <a:spcBef>
                <a:spcPts val="0"/>
              </a:spcBef>
              <a:spcAft>
                <a:spcPts val="0"/>
              </a:spcAft>
              <a:defRPr/>
            </a:pPr>
            <a:fld id="{4ABDCABE-3F10-B64C-92F1-862014417034}" type="slidenum">
              <a:rPr lang="en-US" sz="675" b="0" smtClean="0">
                <a:solidFill>
                  <a:schemeClr val="tx1"/>
                </a:solidFill>
                <a:latin typeface="+mn-lt"/>
                <a:ea typeface="+mn-ea"/>
                <a:cs typeface="Arial" panose="020B0604020202020204" pitchFamily="34" charset="0"/>
              </a:rPr>
              <a:pPr algn="r" defTabSz="458058" fontAlgn="auto">
                <a:spcBef>
                  <a:spcPts val="0"/>
                </a:spcBef>
                <a:spcAft>
                  <a:spcPts val="0"/>
                </a:spcAft>
                <a:defRPr/>
              </a:pPr>
              <a:t>‹#›</a:t>
            </a:fld>
            <a:endParaRPr lang="en-US" sz="675" b="0">
              <a:solidFill>
                <a:schemeClr val="tx1"/>
              </a:solidFill>
              <a:latin typeface="+mn-lt"/>
              <a:ea typeface="+mn-ea"/>
              <a:cs typeface="Arial" panose="020B0604020202020204" pitchFamily="34" charset="0"/>
            </a:endParaRPr>
          </a:p>
        </p:txBody>
      </p:sp>
      <p:sp>
        <p:nvSpPr>
          <p:cNvPr id="5" name="Rectangle 4">
            <a:extLst>
              <a:ext uri="{FF2B5EF4-FFF2-40B4-BE49-F238E27FC236}">
                <a16:creationId xmlns:a16="http://schemas.microsoft.com/office/drawing/2014/main" id="{269F6AF4-BB84-D52F-3854-7EB18558F688}"/>
              </a:ext>
            </a:extLst>
          </p:cNvPr>
          <p:cNvSpPr/>
          <p:nvPr userDrawn="1"/>
        </p:nvSpPr>
        <p:spPr>
          <a:xfrm>
            <a:off x="447" y="6684968"/>
            <a:ext cx="5426120" cy="184666"/>
          </a:xfrm>
          <a:prstGeom prst="rect">
            <a:avLst/>
          </a:prstGeom>
        </p:spPr>
        <p:txBody>
          <a:bodyPr wrap="square">
            <a:spAutoFit/>
          </a:bodyPr>
          <a:lstStyle/>
          <a:p>
            <a:pPr algn="ctr"/>
            <a:r>
              <a:rPr lang="en-US" sz="600">
                <a:solidFill>
                  <a:schemeClr val="bg1"/>
                </a:solidFill>
                <a:effectLst/>
                <a:latin typeface="+mn-lt"/>
              </a:rPr>
              <a:t>DRAFT: FOR POLICY DEVELOPMENT PURPOSES</a:t>
            </a:r>
          </a:p>
        </p:txBody>
      </p:sp>
      <p:sp>
        <p:nvSpPr>
          <p:cNvPr id="6" name="Rectangle 5">
            <a:extLst>
              <a:ext uri="{FF2B5EF4-FFF2-40B4-BE49-F238E27FC236}">
                <a16:creationId xmlns:a16="http://schemas.microsoft.com/office/drawing/2014/main" id="{B102EEAA-71BC-15B9-43A5-559F052B0116}"/>
              </a:ext>
            </a:extLst>
          </p:cNvPr>
          <p:cNvSpPr/>
          <p:nvPr userDrawn="1"/>
        </p:nvSpPr>
        <p:spPr>
          <a:xfrm>
            <a:off x="1875902" y="6628984"/>
            <a:ext cx="5426120" cy="207749"/>
          </a:xfrm>
          <a:prstGeom prst="rect">
            <a:avLst/>
          </a:prstGeom>
        </p:spPr>
        <p:txBody>
          <a:bodyPr wrap="square">
            <a:spAutoFit/>
          </a:bodyPr>
          <a:lstStyle/>
          <a:p>
            <a:pPr algn="ctr"/>
            <a:r>
              <a:rPr lang="en-US" sz="750">
                <a:solidFill>
                  <a:schemeClr val="tx1"/>
                </a:solidFill>
                <a:effectLst/>
                <a:latin typeface="+mn-lt"/>
              </a:rPr>
              <a:t>CONFIDENTIAL DRAFT: FOR POLICY DEVELOPMENT PURPOSES</a:t>
            </a: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1966425"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9312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191" y="1588"/>
                        <a:ext cx="1191"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19063"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25"/>
              </a:spcBef>
              <a:spcAft>
                <a:spcPts val="225"/>
              </a:spcAft>
            </a:pPr>
            <a:endParaRPr lang="en-US" sz="1875"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416052" y="6498755"/>
            <a:ext cx="5458396" cy="9233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600"/>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18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415528" y="1101338"/>
            <a:ext cx="8311896"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8787458" y="6648219"/>
            <a:ext cx="244126" cy="103875"/>
          </a:xfrm>
          <a:prstGeom prst="rect">
            <a:avLst/>
          </a:prstGeom>
          <a:noFill/>
          <a:ln w="9525" algn="ctr">
            <a:noFill/>
            <a:miter lim="800000"/>
            <a:headEnd/>
            <a:tailEnd/>
          </a:ln>
          <a:effectLst/>
        </p:spPr>
        <p:txBody>
          <a:bodyPr wrap="square" lIns="0" tIns="0" rIns="0" bIns="0" anchor="b">
            <a:spAutoFit/>
          </a:bodyPr>
          <a:lstStyle/>
          <a:p>
            <a:pPr algn="r" defTabSz="458058" fontAlgn="auto">
              <a:spcBef>
                <a:spcPts val="0"/>
              </a:spcBef>
              <a:spcAft>
                <a:spcPts val="0"/>
              </a:spcAft>
              <a:defRPr/>
            </a:pPr>
            <a:fld id="{4ABDCABE-3F10-B64C-92F1-862014417034}" type="slidenum">
              <a:rPr lang="en-US" sz="675" b="0" smtClean="0">
                <a:solidFill>
                  <a:schemeClr val="tx1"/>
                </a:solidFill>
                <a:latin typeface="+mn-lt"/>
                <a:ea typeface="+mn-ea"/>
                <a:cs typeface="Arial" panose="020B0604020202020204" pitchFamily="34" charset="0"/>
              </a:rPr>
              <a:pPr algn="r" defTabSz="458058" fontAlgn="auto">
                <a:spcBef>
                  <a:spcPts val="0"/>
                </a:spcBef>
                <a:spcAft>
                  <a:spcPts val="0"/>
                </a:spcAft>
                <a:defRPr/>
              </a:pPr>
              <a:t>‹#›</a:t>
            </a:fld>
            <a:endParaRPr lang="en-US" sz="675"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42067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191" y="1588"/>
                        <a:ext cx="1191"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19063"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25"/>
              </a:spcBef>
              <a:spcAft>
                <a:spcPts val="225"/>
              </a:spcAft>
            </a:pPr>
            <a:endParaRPr lang="en-US" sz="1875"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416052" y="6498755"/>
            <a:ext cx="5458396" cy="9233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600"/>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18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8787458" y="6648219"/>
            <a:ext cx="244126" cy="103875"/>
          </a:xfrm>
          <a:prstGeom prst="rect">
            <a:avLst/>
          </a:prstGeom>
          <a:noFill/>
          <a:ln w="9525" algn="ctr">
            <a:noFill/>
            <a:miter lim="800000"/>
            <a:headEnd/>
            <a:tailEnd/>
          </a:ln>
          <a:effectLst/>
        </p:spPr>
        <p:txBody>
          <a:bodyPr wrap="square" lIns="0" tIns="0" rIns="0" bIns="0" anchor="b">
            <a:spAutoFit/>
          </a:bodyPr>
          <a:lstStyle/>
          <a:p>
            <a:pPr algn="r" defTabSz="458058" fontAlgn="auto">
              <a:spcBef>
                <a:spcPts val="0"/>
              </a:spcBef>
              <a:spcAft>
                <a:spcPts val="0"/>
              </a:spcAft>
              <a:defRPr/>
            </a:pPr>
            <a:fld id="{4ABDCABE-3F10-B64C-92F1-862014417034}" type="slidenum">
              <a:rPr lang="en-US" sz="675" b="0" smtClean="0">
                <a:solidFill>
                  <a:schemeClr val="tx1"/>
                </a:solidFill>
                <a:latin typeface="+mn-lt"/>
                <a:ea typeface="+mn-ea"/>
                <a:cs typeface="Arial" panose="020B0604020202020204" pitchFamily="34" charset="0"/>
              </a:rPr>
              <a:pPr algn="r" defTabSz="458058" fontAlgn="auto">
                <a:spcBef>
                  <a:spcPts val="0"/>
                </a:spcBef>
                <a:spcAft>
                  <a:spcPts val="0"/>
                </a:spcAft>
                <a:defRPr/>
              </a:pPr>
              <a:t>‹#›</a:t>
            </a:fld>
            <a:endParaRPr lang="en-US" sz="675"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94332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191" y="1588"/>
                        <a:ext cx="1191"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19063"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25"/>
              </a:spcBef>
              <a:spcAft>
                <a:spcPts val="225"/>
              </a:spcAft>
            </a:pPr>
            <a:endParaRPr lang="en-US" sz="1875"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416052" y="6498755"/>
            <a:ext cx="5458396" cy="9233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600"/>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18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415528" y="1514475"/>
            <a:ext cx="8311896"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415528" y="1101338"/>
            <a:ext cx="8311896"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8787458" y="6648219"/>
            <a:ext cx="244126" cy="103875"/>
          </a:xfrm>
          <a:prstGeom prst="rect">
            <a:avLst/>
          </a:prstGeom>
          <a:noFill/>
          <a:ln w="9525" algn="ctr">
            <a:noFill/>
            <a:miter lim="800000"/>
            <a:headEnd/>
            <a:tailEnd/>
          </a:ln>
          <a:effectLst/>
        </p:spPr>
        <p:txBody>
          <a:bodyPr wrap="square" lIns="0" tIns="0" rIns="0" bIns="0" anchor="b">
            <a:spAutoFit/>
          </a:bodyPr>
          <a:lstStyle/>
          <a:p>
            <a:pPr algn="r" defTabSz="458058" fontAlgn="auto">
              <a:spcBef>
                <a:spcPts val="0"/>
              </a:spcBef>
              <a:spcAft>
                <a:spcPts val="0"/>
              </a:spcAft>
              <a:defRPr/>
            </a:pPr>
            <a:fld id="{4ABDCABE-3F10-B64C-92F1-862014417034}" type="slidenum">
              <a:rPr lang="en-US" sz="675" b="0" smtClean="0">
                <a:solidFill>
                  <a:schemeClr val="tx1"/>
                </a:solidFill>
                <a:latin typeface="+mn-lt"/>
                <a:ea typeface="+mn-ea"/>
                <a:cs typeface="Arial" panose="020B0604020202020204" pitchFamily="34" charset="0"/>
              </a:rPr>
              <a:pPr algn="r" defTabSz="458058" fontAlgn="auto">
                <a:spcBef>
                  <a:spcPts val="0"/>
                </a:spcBef>
                <a:spcAft>
                  <a:spcPts val="0"/>
                </a:spcAft>
                <a:defRPr/>
              </a:pPr>
              <a:t>‹#›</a:t>
            </a:fld>
            <a:endParaRPr lang="en-US" sz="675"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088259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1.xml"/><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ags" Target="../tags/tag5.xml"/><Relationship Id="rId18" Type="http://schemas.openxmlformats.org/officeDocument/2006/relationships/tags" Target="../tags/tag10.xml"/><Relationship Id="rId26" Type="http://schemas.openxmlformats.org/officeDocument/2006/relationships/tags" Target="../tags/tag18.xml"/><Relationship Id="rId3" Type="http://schemas.openxmlformats.org/officeDocument/2006/relationships/slideLayout" Target="../slideLayouts/slideLayout7.xml"/><Relationship Id="rId21" Type="http://schemas.openxmlformats.org/officeDocument/2006/relationships/tags" Target="../tags/tag13.xml"/><Relationship Id="rId7" Type="http://schemas.openxmlformats.org/officeDocument/2006/relationships/slideLayout" Target="../slideLayouts/slideLayout11.xml"/><Relationship Id="rId12" Type="http://schemas.openxmlformats.org/officeDocument/2006/relationships/tags" Target="../tags/tag4.xml"/><Relationship Id="rId17" Type="http://schemas.openxmlformats.org/officeDocument/2006/relationships/tags" Target="../tags/tag9.xml"/><Relationship Id="rId25" Type="http://schemas.openxmlformats.org/officeDocument/2006/relationships/tags" Target="../tags/tag17.xml"/><Relationship Id="rId2" Type="http://schemas.openxmlformats.org/officeDocument/2006/relationships/slideLayout" Target="../slideLayouts/slideLayout6.xml"/><Relationship Id="rId16" Type="http://schemas.openxmlformats.org/officeDocument/2006/relationships/tags" Target="../tags/tag8.xml"/><Relationship Id="rId20" Type="http://schemas.openxmlformats.org/officeDocument/2006/relationships/tags" Target="../tags/tag12.xml"/><Relationship Id="rId29" Type="http://schemas.openxmlformats.org/officeDocument/2006/relationships/tags" Target="../tags/tag21.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tags" Target="../tags/tag3.xml"/><Relationship Id="rId24" Type="http://schemas.openxmlformats.org/officeDocument/2006/relationships/tags" Target="../tags/tag16.xml"/><Relationship Id="rId32" Type="http://schemas.openxmlformats.org/officeDocument/2006/relationships/image" Target="../media/image4.png"/><Relationship Id="rId5" Type="http://schemas.openxmlformats.org/officeDocument/2006/relationships/slideLayout" Target="../slideLayouts/slideLayout9.xml"/><Relationship Id="rId15" Type="http://schemas.openxmlformats.org/officeDocument/2006/relationships/tags" Target="../tags/tag7.xml"/><Relationship Id="rId23" Type="http://schemas.openxmlformats.org/officeDocument/2006/relationships/tags" Target="../tags/tag15.xml"/><Relationship Id="rId28" Type="http://schemas.openxmlformats.org/officeDocument/2006/relationships/tags" Target="../tags/tag20.xml"/><Relationship Id="rId10" Type="http://schemas.openxmlformats.org/officeDocument/2006/relationships/theme" Target="../theme/theme2.xml"/><Relationship Id="rId19" Type="http://schemas.openxmlformats.org/officeDocument/2006/relationships/tags" Target="../tags/tag11.xml"/><Relationship Id="rId31" Type="http://schemas.openxmlformats.org/officeDocument/2006/relationships/image" Target="../media/image3.emf"/><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tags" Target="../tags/tag6.xml"/><Relationship Id="rId22" Type="http://schemas.openxmlformats.org/officeDocument/2006/relationships/tags" Target="../tags/tag14.xml"/><Relationship Id="rId27" Type="http://schemas.openxmlformats.org/officeDocument/2006/relationships/tags" Target="../tags/tag19.xml"/><Relationship Id="rId30"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8"/>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a:solidFill>
                <a:srgbClr val="000000"/>
              </a:solidFill>
            </a:endParaRPr>
          </a:p>
        </p:txBody>
      </p:sp>
      <p:pic>
        <p:nvPicPr>
          <p:cNvPr id="1030" name="Picture 6" descr="best ver2b seal"/>
          <p:cNvPicPr>
            <a:picLocks noChangeAspect="1" noChangeArrowheads="1"/>
          </p:cNvPicPr>
          <p:nvPr/>
        </p:nvPicPr>
        <p:blipFill>
          <a:blip r:embed="rId9">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a:solidFill>
                <a:srgbClr val="000000"/>
              </a:solidFill>
            </a:endParaRPr>
          </a:p>
        </p:txBody>
      </p:sp>
      <p:sp>
        <p:nvSpPr>
          <p:cNvPr id="3198987" name="AcnSubjectTitle_ID_3198987" hidden="1"/>
          <p:cNvSpPr txBox="1">
            <a:spLocks noChangeArrowheads="1"/>
          </p:cNvSpPr>
          <p:nvPr>
            <p:custDataLst>
              <p:tags r:id="rId6"/>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a:solidFill>
                  <a:srgbClr val="000000"/>
                </a:solidFill>
              </a:rPr>
              <a:t>Subject Title</a:t>
            </a:r>
          </a:p>
        </p:txBody>
      </p:sp>
      <p:sp>
        <p:nvSpPr>
          <p:cNvPr id="3198988" name="AcnFootnote_ID_3198988" hidden="1"/>
          <p:cNvSpPr txBox="1">
            <a:spLocks noChangeArrowheads="1"/>
          </p:cNvSpPr>
          <p:nvPr>
            <p:custDataLst>
              <p:tags r:id="rId7"/>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a:solidFill>
                  <a:srgbClr val="000000"/>
                </a:solidFill>
              </a:rPr>
              <a:t>*	Footnote</a:t>
            </a:r>
          </a:p>
          <a:p>
            <a:pPr marL="538163" indent="-538163" fontAlgn="base">
              <a:spcBef>
                <a:spcPct val="20000"/>
              </a:spcBef>
              <a:spcAft>
                <a:spcPct val="0"/>
              </a:spcAft>
              <a:buClr>
                <a:srgbClr val="000000"/>
              </a:buClr>
              <a:defRPr/>
            </a:pPr>
            <a:r>
              <a:rPr lang="en-US" sz="100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5" r:id="rId3"/>
    <p:sldLayoutId id="2147483666" r:id="rId4"/>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mj-lt"/>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mj-lt"/>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mj-lt"/>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30" imgW="413" imgH="416" progId="TCLayout.ActiveDocument.1">
                  <p:embed/>
                </p:oleObj>
              </mc:Choice>
              <mc:Fallback>
                <p:oleObj name="think-cell Slide" r:id="rId30"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1"/>
                      <a:stretch>
                        <a:fillRect/>
                      </a:stretch>
                    </p:blipFill>
                    <p:spPr>
                      <a:xfrm>
                        <a:off x="1191" y="1588"/>
                        <a:ext cx="1191"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9144000" cy="1003952"/>
          </a:xfrm>
          <a:prstGeom prst="rect">
            <a:avLst/>
          </a:prstGeom>
          <a:solidFill>
            <a:schemeClr val="accent1"/>
          </a:solidFill>
          <a:ln w="25400"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2"/>
            </p:custDataLst>
          </p:nvPr>
        </p:nvSpPr>
        <p:spPr>
          <a:xfrm>
            <a:off x="415479" y="6278401"/>
            <a:ext cx="5458968"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sz="600"/>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3"/>
            </p:custDataLst>
          </p:nvPr>
        </p:nvSpPr>
        <p:spPr>
          <a:xfrm>
            <a:off x="416052" y="172212"/>
            <a:ext cx="7951814"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9142857"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416052" y="1411266"/>
            <a:ext cx="337833" cy="92333"/>
          </a:xfrm>
          <a:prstGeom prst="rect">
            <a:avLst/>
          </a:prstGeom>
          <a:noFill/>
          <a:ln w="6350">
            <a:noFill/>
            <a:miter lim="800000"/>
          </a:ln>
        </p:spPr>
        <p:txBody>
          <a:bodyPr vert="horz" wrap="square" lIns="0" tIns="0" rIns="0" bIns="0" rtlCol="0">
            <a:spAutoFit/>
          </a:bodyPr>
          <a:lstStyle>
            <a:defPPr>
              <a:defRPr lang="en-US"/>
            </a:defPPr>
            <a:lvl1pPr>
              <a:spcBef>
                <a:spcPts val="300"/>
              </a:spcBef>
              <a:spcAft>
                <a:spcPts val="300"/>
              </a:spcAft>
              <a:buNone/>
              <a:defRPr sz="800" b="1" cap="all" baseline="0"/>
            </a:lvl1pPr>
          </a:lstStyle>
          <a:p>
            <a:pPr lvl="0"/>
            <a:r>
              <a:rPr lang="en-US" sz="600"/>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4"/>
            </p:custDataLst>
          </p:nvPr>
        </p:nvSpPr>
        <p:spPr>
          <a:xfrm>
            <a:off x="4490804" y="2170801"/>
            <a:ext cx="2286940" cy="446276"/>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200"/>
              <a:t>Above Chart Exhibit Title</a:t>
            </a:r>
          </a:p>
          <a:p>
            <a:pPr lvl="0"/>
            <a:r>
              <a:rPr lang="en-US" sz="1200"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416053" y="2170800"/>
            <a:ext cx="1863491" cy="2646878"/>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7737978" y="3150223"/>
            <a:ext cx="98997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8016237" y="1145373"/>
            <a:ext cx="711712"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5"/>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9"/>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6"/>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7"/>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7"/>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5"/>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8"/>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3"/>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9"/>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21"/>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8036101" y="4381500"/>
            <a:ext cx="691847"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05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05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05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05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05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grpSp>
      <p:sp>
        <p:nvSpPr>
          <p:cNvPr id="148" name="Rectangle 147">
            <a:extLst>
              <a:ext uri="{FF2B5EF4-FFF2-40B4-BE49-F238E27FC236}">
                <a16:creationId xmlns:a16="http://schemas.microsoft.com/office/drawing/2014/main" id="{11B4D979-C237-4C6B-ADEE-D04E43A8AF79}"/>
              </a:ext>
            </a:extLst>
          </p:cNvPr>
          <p:cNvSpPr/>
          <p:nvPr userDrawn="1"/>
        </p:nvSpPr>
        <p:spPr>
          <a:xfrm>
            <a:off x="1875902" y="6647645"/>
            <a:ext cx="5426120" cy="207749"/>
          </a:xfrm>
          <a:prstGeom prst="rect">
            <a:avLst/>
          </a:prstGeom>
        </p:spPr>
        <p:txBody>
          <a:bodyPr wrap="square">
            <a:spAutoFit/>
          </a:bodyPr>
          <a:lstStyle/>
          <a:p>
            <a:pPr algn="ctr"/>
            <a:r>
              <a:rPr lang="en-US" sz="750">
                <a:solidFill>
                  <a:schemeClr val="tx1"/>
                </a:solidFill>
                <a:effectLst/>
                <a:latin typeface="+mn-lt"/>
              </a:rPr>
              <a:t>CONFIDENTIAL DRAFT: FOR POLICY DEVELOPMENT PURPOSES</a:t>
            </a:r>
          </a:p>
        </p:txBody>
      </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8436220" y="76430"/>
            <a:ext cx="639785" cy="853391"/>
          </a:xfrm>
          <a:prstGeom prst="rect">
            <a:avLst/>
          </a:prstGeom>
        </p:spPr>
      </p:pic>
    </p:spTree>
    <p:extLst>
      <p:ext uri="{BB962C8B-B14F-4D97-AF65-F5344CB8AC3E}">
        <p14:creationId xmlns:p14="http://schemas.microsoft.com/office/powerpoint/2010/main" val="2061529108"/>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Lst>
  <p:hf sldNum="0" hdr="0" ftr="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userDrawn="1">
          <p15:clr>
            <a:srgbClr val="5ACBF0"/>
          </p15:clr>
        </p15:guide>
        <p15:guide id="3" orient="horz" pos="3912" userDrawn="1">
          <p15:clr>
            <a:srgbClr val="5ACBF0"/>
          </p15:clr>
        </p15:guide>
        <p15:guide id="4" orient="horz" pos="1176" userDrawn="1">
          <p15:clr>
            <a:srgbClr val="F26B43"/>
          </p15:clr>
        </p15:guide>
        <p15:guide id="5" pos="5497" userDrawn="1">
          <p15:clr>
            <a:srgbClr val="F26B43"/>
          </p15:clr>
        </p15:guide>
        <p15:guide id="6" pos="259" userDrawn="1">
          <p15:clr>
            <a:srgbClr val="F26B43"/>
          </p15:clr>
        </p15:guide>
        <p15:guide id="8" orient="horz" pos="406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6.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mass.gov/doc/2026-30-eec-strategic-action-plan/download" TargetMode="External"/><Relationship Id="rId2" Type="http://schemas.openxmlformats.org/officeDocument/2006/relationships/hyperlink" Target="https://www.mass.gov/doc/mova-2021-2024-full-strategic-plan/download" TargetMode="External"/><Relationship Id="rId1" Type="http://schemas.openxmlformats.org/officeDocument/2006/relationships/slideLayout" Target="../slideLayouts/slideLayout4.xml"/><Relationship Id="rId6" Type="http://schemas.openxmlformats.org/officeDocument/2006/relationships/hyperlink" Target="https://malegislature.gov/Bills/194/SD3122.pdf" TargetMode="External"/><Relationship Id="rId5" Type="http://schemas.openxmlformats.org/officeDocument/2006/relationships/hyperlink" Target="https://www.mass.gov/doc/special-commission-on-state-institutions-overview-and-recommendations/download" TargetMode="External"/><Relationship Id="rId4" Type="http://schemas.openxmlformats.org/officeDocument/2006/relationships/hyperlink" Target="https://www.mahealthconnector.org/about/strategic-plan"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https://malegislature.gov/Budget/FinalBudget#:~:text=special%20commission%20which%20shall%20consist%20of,office%20of%20health%20and%20human%20services"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malegislature.gov/Budget/FinalBudget#:~:text=special%20commission%20which%20shall%20consist%20of,office%20of%20health%20and%20human%20services"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6.sv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0.sv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2.sv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a:solidFill>
                <a:srgbClr val="FFFFFF"/>
              </a:solidFill>
              <a:latin typeface="Arial" panose="020B0604020202020204" pitchFamily="34" charset="0"/>
              <a:cs typeface="Arial" panose="020B0604020202020204" pitchFamily="34" charset="0"/>
            </a:endParaRPr>
          </a:p>
        </p:txBody>
      </p:sp>
      <p:sp>
        <p:nvSpPr>
          <p:cNvPr id="31746" name="Rectangle 3"/>
          <p:cNvSpPr>
            <a:spLocks noChangeArrowheads="1"/>
          </p:cNvSpPr>
          <p:nvPr/>
        </p:nvSpPr>
        <p:spPr bwMode="white">
          <a:xfrm>
            <a:off x="971550" y="847725"/>
            <a:ext cx="6019800" cy="1485900"/>
          </a:xfrm>
          <a:prstGeom prst="rect">
            <a:avLst/>
          </a:prstGeom>
          <a:noFill/>
          <a:ln w="9525">
            <a:noFill/>
            <a:miter lim="800000"/>
            <a:headEnd/>
            <a:tailEnd/>
          </a:ln>
        </p:spPr>
        <p:txBody>
          <a:bodyPr lIns="64008" tIns="32004" rIns="64008" bIns="32004" anchor="ctr"/>
          <a:lstStyle/>
          <a:p>
            <a:pPr fontAlgn="base">
              <a:spcBef>
                <a:spcPct val="0"/>
              </a:spcBef>
              <a:spcAft>
                <a:spcPts val="1000"/>
              </a:spcAft>
            </a:pPr>
            <a:r>
              <a:rPr lang="en-US" sz="3000" b="1">
                <a:solidFill>
                  <a:srgbClr val="FFFFFF"/>
                </a:solidFill>
                <a:latin typeface="Arial" panose="020B0604020202020204" pitchFamily="34" charset="0"/>
                <a:cs typeface="Arial" panose="020B0604020202020204" pitchFamily="34" charset="0"/>
              </a:rPr>
              <a:t>Special Commission on Access to Behavioral Health Services for Children and Families</a:t>
            </a:r>
          </a:p>
        </p:txBody>
      </p:sp>
      <p:pic>
        <p:nvPicPr>
          <p:cNvPr id="31747" name="Picture 4"/>
          <p:cNvPicPr>
            <a:picLocks noChangeAspect="1" noChangeArrowheads="1"/>
          </p:cNvPicPr>
          <p:nvPr/>
        </p:nvPicPr>
        <p:blipFill>
          <a:blip r:embed="rId3"/>
          <a:srcRect/>
          <a:stretch>
            <a:fillRect/>
          </a:stretch>
        </p:blipFill>
        <p:spPr bwMode="auto">
          <a:xfrm>
            <a:off x="7123112" y="819150"/>
            <a:ext cx="1487488" cy="15430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latin typeface="Arial" panose="020B0604020202020204" pitchFamily="34" charset="0"/>
                <a:cs typeface="Arial" panose="020B0604020202020204" pitchFamily="34" charset="0"/>
              </a:rPr>
              <a:pPr fontAlgn="base">
                <a:spcAft>
                  <a:spcPct val="0"/>
                </a:spcAft>
                <a:defRPr/>
              </a:pPr>
              <a:t>1</a:t>
            </a:fld>
            <a:endParaRPr lang="en-US">
              <a:latin typeface="Arial" panose="020B0604020202020204" pitchFamily="34" charset="0"/>
              <a:cs typeface="Arial" panose="020B0604020202020204" pitchFamily="34" charset="0"/>
            </a:endParaRPr>
          </a:p>
        </p:txBody>
      </p:sp>
      <p:sp>
        <p:nvSpPr>
          <p:cNvPr id="5" name="Rectangle 4"/>
          <p:cNvSpPr/>
          <p:nvPr/>
        </p:nvSpPr>
        <p:spPr bwMode="auto">
          <a:xfrm>
            <a:off x="4521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noFill/>
              <a:effectLst/>
              <a:latin typeface="Arial" panose="020B0604020202020204" pitchFamily="34" charset="0"/>
              <a:cs typeface="Arial" panose="020B0604020202020204" pitchFamily="34" charset="0"/>
            </a:endParaRPr>
          </a:p>
        </p:txBody>
      </p:sp>
      <p:sp>
        <p:nvSpPr>
          <p:cNvPr id="10" name="TextBox 9"/>
          <p:cNvSpPr txBox="1"/>
          <p:nvPr/>
        </p:nvSpPr>
        <p:spPr>
          <a:xfrm>
            <a:off x="203200" y="3429000"/>
            <a:ext cx="8737600" cy="3046988"/>
          </a:xfrm>
          <a:prstGeom prst="rect">
            <a:avLst/>
          </a:prstGeom>
          <a:noFill/>
        </p:spPr>
        <p:txBody>
          <a:bodyPr lIns="91440" tIns="45720" rIns="91440" bIns="45720" anchor="t">
            <a:spAutoFit/>
          </a:bodyPr>
          <a:lstStyle/>
          <a:p>
            <a:pPr algn="ctr" fontAlgn="base">
              <a:spcBef>
                <a:spcPct val="0"/>
              </a:spcBef>
              <a:spcAft>
                <a:spcPct val="0"/>
              </a:spcAft>
              <a:defRPr/>
            </a:pPr>
            <a:endParaRPr lang="en-US" sz="1600" b="1" i="1" dirty="0">
              <a:solidFill>
                <a:schemeClr val="tx2"/>
              </a:solidFill>
              <a:latin typeface="Arial" panose="020B0604020202020204" pitchFamily="34" charset="0"/>
              <a:cs typeface="Arial" panose="020B0604020202020204" pitchFamily="34" charset="0"/>
            </a:endParaRPr>
          </a:p>
          <a:p>
            <a:pPr algn="ctr" fontAlgn="base">
              <a:spcBef>
                <a:spcPct val="0"/>
              </a:spcBef>
              <a:spcAft>
                <a:spcPct val="0"/>
              </a:spcAft>
              <a:defRPr/>
            </a:pPr>
            <a:r>
              <a:rPr lang="en-US" sz="2400" b="1" dirty="0">
                <a:latin typeface="Arial"/>
                <a:ea typeface="Calibri"/>
                <a:cs typeface="Arial"/>
              </a:rPr>
              <a:t>Amy Rosenthal, MPH, MPA</a:t>
            </a:r>
          </a:p>
          <a:p>
            <a:pPr algn="ctr" fontAlgn="base">
              <a:spcBef>
                <a:spcPct val="0"/>
              </a:spcBef>
              <a:spcAft>
                <a:spcPct val="0"/>
              </a:spcAft>
              <a:defRPr/>
            </a:pPr>
            <a:r>
              <a:rPr lang="en-US" sz="2400" b="1" dirty="0">
                <a:latin typeface="Arial"/>
                <a:ea typeface="Calibri"/>
                <a:cs typeface="Arial"/>
              </a:rPr>
              <a:t>Undersecretary for Health</a:t>
            </a:r>
          </a:p>
          <a:p>
            <a:pPr algn="ctr" fontAlgn="base">
              <a:spcBef>
                <a:spcPct val="0"/>
              </a:spcBef>
              <a:spcAft>
                <a:spcPct val="0"/>
              </a:spcAft>
              <a:defRPr/>
            </a:pPr>
            <a:r>
              <a:rPr lang="en-US" sz="2400" b="1" dirty="0">
                <a:latin typeface="Arial"/>
                <a:ea typeface="Calibri"/>
                <a:cs typeface="Arial"/>
              </a:rPr>
              <a:t>Executive Office of Health and Human Services</a:t>
            </a:r>
          </a:p>
          <a:p>
            <a:pPr algn="ctr" fontAlgn="base">
              <a:spcBef>
                <a:spcPct val="0"/>
              </a:spcBef>
              <a:spcAft>
                <a:spcPct val="0"/>
              </a:spcAft>
              <a:defRPr/>
            </a:pPr>
            <a:endParaRPr lang="en-US" sz="1600" b="1" dirty="0">
              <a:latin typeface="Arial" panose="020B0604020202020204" pitchFamily="34" charset="0"/>
              <a:cs typeface="Arial" panose="020B0604020202020204" pitchFamily="34" charset="0"/>
            </a:endParaRPr>
          </a:p>
          <a:p>
            <a:pPr algn="ctr" fontAlgn="base">
              <a:spcBef>
                <a:spcPct val="0"/>
              </a:spcBef>
              <a:spcAft>
                <a:spcPct val="0"/>
              </a:spcAft>
              <a:defRPr/>
            </a:pPr>
            <a:r>
              <a:rPr lang="en-US" sz="2400" b="1" dirty="0">
                <a:latin typeface="Arial"/>
                <a:ea typeface="Calibri"/>
                <a:cs typeface="Arial"/>
              </a:rPr>
              <a:t>February 25, 2026</a:t>
            </a:r>
          </a:p>
          <a:p>
            <a:pPr algn="ctr" fontAlgn="base">
              <a:spcBef>
                <a:spcPct val="0"/>
              </a:spcBef>
              <a:spcAft>
                <a:spcPct val="0"/>
              </a:spcAft>
              <a:defRPr/>
            </a:pPr>
            <a:r>
              <a:rPr lang="en-US" sz="2400" b="1" dirty="0">
                <a:latin typeface="Arial"/>
                <a:ea typeface="Calibri"/>
                <a:cs typeface="Arial"/>
              </a:rPr>
              <a:t>9:30 - 11:00 am</a:t>
            </a:r>
          </a:p>
          <a:p>
            <a:pPr algn="ctr" fontAlgn="base">
              <a:spcBef>
                <a:spcPct val="0"/>
              </a:spcBef>
              <a:spcAft>
                <a:spcPct val="0"/>
              </a:spcAft>
              <a:defRPr/>
            </a:pPr>
            <a:endParaRPr lang="en-US" sz="1600" b="1" dirty="0">
              <a:latin typeface="Arial" panose="020B0604020202020204" pitchFamily="34" charset="0"/>
              <a:cs typeface="Arial" panose="020B0604020202020204" pitchFamily="34" charset="0"/>
            </a:endParaRPr>
          </a:p>
          <a:p>
            <a:pPr algn="ctr" fontAlgn="base">
              <a:spcBef>
                <a:spcPct val="0"/>
              </a:spcBef>
              <a:spcAft>
                <a:spcPct val="0"/>
              </a:spcAft>
              <a:defRPr/>
            </a:pPr>
            <a:r>
              <a:rPr lang="en-US" sz="2400" b="1" dirty="0">
                <a:latin typeface="Arial"/>
                <a:ea typeface="Calibri"/>
                <a:cs typeface="Arial"/>
              </a:rPr>
              <a:t>Virtual / Zoom</a:t>
            </a:r>
          </a:p>
        </p:txBody>
      </p:sp>
    </p:spTree>
    <p:extLst>
      <p:ext uri="{BB962C8B-B14F-4D97-AF65-F5344CB8AC3E}">
        <p14:creationId xmlns:p14="http://schemas.microsoft.com/office/powerpoint/2010/main" val="196943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3F89D-3237-41EB-75D0-8A7CAD8EB61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3B07A8A-8BB9-9444-D156-30FC4D90990A}"/>
              </a:ext>
            </a:extLst>
          </p:cNvPr>
          <p:cNvSpPr txBox="1">
            <a:spLocks/>
          </p:cNvSpPr>
          <p:nvPr/>
        </p:nvSpPr>
        <p:spPr bwMode="white">
          <a:xfrm>
            <a:off x="790388" y="199185"/>
            <a:ext cx="7936752" cy="744071"/>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kern="0">
                <a:ea typeface="+mj-lt"/>
                <a:cs typeface="+mj-lt"/>
              </a:rPr>
              <a:t>Challenge: Equity &amp; Population-Specific Gaps </a:t>
            </a:r>
            <a:endParaRPr lang="en-US" kern="0">
              <a:ea typeface="Calibri"/>
              <a:cs typeface="+mj-lt"/>
            </a:endParaRPr>
          </a:p>
          <a:p>
            <a:r>
              <a:rPr lang="en-US" kern="0">
                <a:ea typeface="+mj-lt"/>
                <a:cs typeface="+mj-lt"/>
              </a:rPr>
              <a:t>Cont.  - </a:t>
            </a:r>
            <a:endParaRPr lang="en-US" kern="0">
              <a:latin typeface="Arial"/>
              <a:ea typeface="Calibri"/>
              <a:cs typeface="Arial"/>
            </a:endParaRPr>
          </a:p>
        </p:txBody>
      </p:sp>
      <p:graphicFrame>
        <p:nvGraphicFramePr>
          <p:cNvPr id="2" name="Table 1">
            <a:extLst>
              <a:ext uri="{FF2B5EF4-FFF2-40B4-BE49-F238E27FC236}">
                <a16:creationId xmlns:a16="http://schemas.microsoft.com/office/drawing/2014/main" id="{5D9BA955-77E0-3C8B-0864-6F7A2C39DC26}"/>
              </a:ext>
            </a:extLst>
          </p:cNvPr>
          <p:cNvGraphicFramePr>
            <a:graphicFrameLocks noGrp="1"/>
          </p:cNvGraphicFramePr>
          <p:nvPr/>
        </p:nvGraphicFramePr>
        <p:xfrm>
          <a:off x="291353" y="1214717"/>
          <a:ext cx="8563140" cy="5425440"/>
        </p:xfrm>
        <a:graphic>
          <a:graphicData uri="http://schemas.openxmlformats.org/drawingml/2006/table">
            <a:tbl>
              <a:tblPr firstRow="1" bandRow="1">
                <a:tableStyleId>{21E4AEA4-8DFA-4A89-87EB-49C32662AFE0}</a:tableStyleId>
              </a:tblPr>
              <a:tblGrid>
                <a:gridCol w="2348752">
                  <a:extLst>
                    <a:ext uri="{9D8B030D-6E8A-4147-A177-3AD203B41FA5}">
                      <a16:colId xmlns:a16="http://schemas.microsoft.com/office/drawing/2014/main" val="1701071897"/>
                    </a:ext>
                  </a:extLst>
                </a:gridCol>
                <a:gridCol w="6214388">
                  <a:extLst>
                    <a:ext uri="{9D8B030D-6E8A-4147-A177-3AD203B41FA5}">
                      <a16:colId xmlns:a16="http://schemas.microsoft.com/office/drawing/2014/main" val="252767653"/>
                    </a:ext>
                  </a:extLst>
                </a:gridCol>
              </a:tblGrid>
              <a:tr h="304800">
                <a:tc>
                  <a:txBody>
                    <a:bodyPr/>
                    <a:lstStyle/>
                    <a:p>
                      <a:r>
                        <a:rPr lang="en-US" sz="1400" dirty="0"/>
                        <a:t>Policy</a:t>
                      </a:r>
                    </a:p>
                  </a:txBody>
                  <a:tcPr/>
                </a:tc>
                <a:tc>
                  <a:txBody>
                    <a:bodyPr/>
                    <a:lstStyle/>
                    <a:p>
                      <a:r>
                        <a:rPr lang="en-US" sz="1400"/>
                        <a:t>Key Elements</a:t>
                      </a:r>
                    </a:p>
                  </a:txBody>
                  <a:tcPr/>
                </a:tc>
                <a:extLst>
                  <a:ext uri="{0D108BD9-81ED-4DB2-BD59-A6C34878D82A}">
                    <a16:rowId xmlns:a16="http://schemas.microsoft.com/office/drawing/2014/main" val="3049180165"/>
                  </a:ext>
                </a:extLst>
              </a:tr>
              <a:tr h="448235">
                <a:tc>
                  <a:txBody>
                    <a:bodyPr/>
                    <a:lstStyle/>
                    <a:p>
                      <a:pPr lvl="0">
                        <a:buNone/>
                      </a:pPr>
                      <a:r>
                        <a:rPr lang="en-US" sz="1200" b="0" i="0" u="none" strike="noStrike" noProof="0">
                          <a:latin typeface="Arial"/>
                          <a:cs typeface="Arial"/>
                        </a:rPr>
                        <a:t>Establish a unified, child- and family-centered access system for behavioral health services.</a:t>
                      </a:r>
                      <a:endParaRPr lang="en-US"/>
                    </a:p>
                  </a:txBody>
                  <a:tcPr/>
                </a:tc>
                <a:tc>
                  <a:txBody>
                    <a:bodyPr/>
                    <a:lstStyle/>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Develop a centralized, real-time bed/service tracking system and a single point of entry for behavioral health referrals; standardize level-of-care criteria across agencies and plans.</a:t>
                      </a:r>
                      <a:endParaRPr lang="en-US"/>
                    </a:p>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Require warm handoffs and transition planning, prohibit discharge to “no services available,” fund regional family navigation, and monitor maximum wait-time standards with escalation protocols.</a:t>
                      </a:r>
                      <a:endParaRPr lang="en-US"/>
                    </a:p>
                  </a:txBody>
                  <a:tcPr/>
                </a:tc>
                <a:extLst>
                  <a:ext uri="{0D108BD9-81ED-4DB2-BD59-A6C34878D82A}">
                    <a16:rowId xmlns:a16="http://schemas.microsoft.com/office/drawing/2014/main" val="2300344563"/>
                  </a:ext>
                </a:extLst>
              </a:tr>
              <a:tr h="448235">
                <a:tc>
                  <a:txBody>
                    <a:bodyPr/>
                    <a:lstStyle/>
                    <a:p>
                      <a:pPr lvl="0">
                        <a:buNone/>
                      </a:pPr>
                      <a:r>
                        <a:rPr lang="en-US" sz="1200" b="0" i="0" u="none" strike="noStrike" noProof="0"/>
                        <a:t>Modernize adolescent inpatient and residential systems to emphasize continuity, equity, and recovery. </a:t>
                      </a:r>
                      <a:endParaRPr lang="en-US"/>
                    </a:p>
                  </a:txBody>
                  <a:tcPr/>
                </a:tc>
                <a:tc>
                  <a:txBody>
                    <a:bodyPr/>
                    <a:lstStyle/>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Require discharge planning within 72 hours, begin individualized transition planning at admission with family engagement, and confirm step-down appointments prior to discharge.</a:t>
                      </a:r>
                      <a:endParaRPr lang="en-US"/>
                    </a:p>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Expand and support step-down services; monitor disparities in admissions, LOS, restraints, and readmissions; and align payment to incentivize successful community reintegration over occupancy.</a:t>
                      </a:r>
                      <a:endParaRPr lang="en-US"/>
                    </a:p>
                  </a:txBody>
                  <a:tcPr/>
                </a:tc>
                <a:extLst>
                  <a:ext uri="{0D108BD9-81ED-4DB2-BD59-A6C34878D82A}">
                    <a16:rowId xmlns:a16="http://schemas.microsoft.com/office/drawing/2014/main" val="1309152244"/>
                  </a:ext>
                </a:extLst>
              </a:tr>
              <a:tr h="448235">
                <a:tc>
                  <a:txBody>
                    <a:bodyPr/>
                    <a:lstStyle/>
                    <a:p>
                      <a:pPr lvl="0">
                        <a:buNone/>
                      </a:pPr>
                      <a:r>
                        <a:rPr lang="en-US" sz="1200" b="0" i="0" u="none" strike="noStrike" noProof="0">
                          <a:latin typeface="Arial"/>
                          <a:cs typeface="Arial"/>
                        </a:rPr>
                        <a:t>Implement a coordinated workforce strategy to address provider shortages and improve culturally responsive care. </a:t>
                      </a:r>
                      <a:endParaRPr lang="en-US"/>
                    </a:p>
                  </a:txBody>
                  <a:tcPr/>
                </a:tc>
                <a:tc>
                  <a:txBody>
                    <a:bodyPr/>
                    <a:lstStyle/>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Expand loan repayment and scholarships for bilingual, culturally responsive clinicians and build pipeline partnerships with public higher education.</a:t>
                      </a:r>
                      <a:endParaRPr lang="en-US"/>
                    </a:p>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Expand MassHealth reimbursement for peer specialists and family partners; require annual training in trauma-informed, disability-inclusive, and culturally responsive care for state-contracted providers.</a:t>
                      </a:r>
                      <a:endParaRPr lang="en-US"/>
                    </a:p>
                  </a:txBody>
                  <a:tcPr/>
                </a:tc>
                <a:extLst>
                  <a:ext uri="{0D108BD9-81ED-4DB2-BD59-A6C34878D82A}">
                    <a16:rowId xmlns:a16="http://schemas.microsoft.com/office/drawing/2014/main" val="3235587521"/>
                  </a:ext>
                </a:extLst>
              </a:tr>
              <a:tr h="448235">
                <a:tc>
                  <a:txBody>
                    <a:bodyPr/>
                    <a:lstStyle/>
                    <a:p>
                      <a:pPr lvl="0">
                        <a:buNone/>
                      </a:pPr>
                      <a:r>
                        <a:rPr lang="en-US" sz="1200" b="0" i="0" u="none" strike="noStrike" noProof="0">
                          <a:solidFill>
                            <a:srgbClr val="000000"/>
                          </a:solidFill>
                        </a:rPr>
                        <a:t>Mandate cross-agency coordination with shared outcomes and data systems. </a:t>
                      </a:r>
                      <a:endParaRPr lang="en-US"/>
                    </a:p>
                  </a:txBody>
                  <a:tcPr/>
                </a:tc>
                <a:tc>
                  <a:txBody>
                    <a:bodyPr/>
                    <a:lstStyle/>
                    <a:p>
                      <a:pPr marL="285750" lvl="0" indent="-285750" algn="l">
                        <a:lnSpc>
                          <a:spcPct val="100000"/>
                        </a:lnSpc>
                        <a:spcBef>
                          <a:spcPts val="0"/>
                        </a:spcBef>
                        <a:spcAft>
                          <a:spcPts val="0"/>
                        </a:spcAft>
                        <a:buFont typeface="Arial"/>
                        <a:buChar char="•"/>
                      </a:pPr>
                      <a:r>
                        <a:rPr lang="en-US" sz="1200" b="0" i="0" u="none" strike="noStrike" noProof="0" dirty="0">
                          <a:latin typeface="Arial"/>
                          <a:ea typeface="Calibri"/>
                          <a:cs typeface="Arial"/>
                        </a:rPr>
                        <a:t>Formalize an interagency Children’s Behavioral Health Council within EOHHS with representation from state agencies (i.e., MassHealth, DMH, DCF, DPH, DYS, EEC, DESE, and housing and homelessness agencies</a:t>
                      </a:r>
                    </a:p>
                    <a:p>
                      <a:pPr marL="742950" lvl="1" indent="-285750" algn="l">
                        <a:lnSpc>
                          <a:spcPct val="100000"/>
                        </a:lnSpc>
                        <a:spcBef>
                          <a:spcPts val="0"/>
                        </a:spcBef>
                        <a:spcAft>
                          <a:spcPts val="0"/>
                        </a:spcAft>
                        <a:buFont typeface="Arial"/>
                        <a:buChar char="•"/>
                      </a:pPr>
                      <a:r>
                        <a:rPr lang="en-US" sz="1200" b="0" i="0" u="none" strike="noStrike" noProof="0" dirty="0">
                          <a:latin typeface="Arial"/>
                          <a:ea typeface="Calibri"/>
                          <a:cs typeface="Arial"/>
                        </a:rPr>
                        <a:t>Require shared accountability for wait times, placement stability, and family experience</a:t>
                      </a:r>
                    </a:p>
                    <a:p>
                      <a:pPr marL="285750" lvl="0" indent="-285750" algn="l">
                        <a:lnSpc>
                          <a:spcPct val="100000"/>
                        </a:lnSpc>
                        <a:spcBef>
                          <a:spcPts val="0"/>
                        </a:spcBef>
                        <a:spcAft>
                          <a:spcPts val="0"/>
                        </a:spcAft>
                        <a:buFont typeface="Arial"/>
                        <a:buChar char="•"/>
                      </a:pPr>
                      <a:r>
                        <a:rPr lang="en-US" sz="1200" b="0" i="0" u="none" strike="noStrike" noProof="0" dirty="0">
                          <a:latin typeface="Arial"/>
                          <a:ea typeface="Calibri"/>
                          <a:cs typeface="Arial"/>
                        </a:rPr>
                        <a:t>Issue annual public reports on system performance and equity outcomes</a:t>
                      </a:r>
                    </a:p>
                    <a:p>
                      <a:pPr marL="285750" lvl="0" indent="-285750" algn="l">
                        <a:lnSpc>
                          <a:spcPct val="100000"/>
                        </a:lnSpc>
                        <a:spcBef>
                          <a:spcPts val="0"/>
                        </a:spcBef>
                        <a:spcAft>
                          <a:spcPts val="0"/>
                        </a:spcAft>
                        <a:buFont typeface="Arial"/>
                        <a:buChar char="•"/>
                      </a:pPr>
                      <a:r>
                        <a:rPr lang="en-US" sz="1200" b="0" i="0" u="none" strike="noStrike" noProof="0" dirty="0">
                          <a:latin typeface="Arial"/>
                          <a:ea typeface="Calibri"/>
                          <a:cs typeface="Arial"/>
                        </a:rPr>
                        <a:t>Oversee data-sharing agreements across agencies</a:t>
                      </a:r>
                    </a:p>
                    <a:p>
                      <a:pPr marL="285750" lvl="0" indent="-285750" algn="l">
                        <a:lnSpc>
                          <a:spcPct val="100000"/>
                        </a:lnSpc>
                        <a:spcBef>
                          <a:spcPts val="0"/>
                        </a:spcBef>
                        <a:spcAft>
                          <a:spcPts val="0"/>
                        </a:spcAft>
                        <a:buFont typeface="Arial"/>
                        <a:buChar char="•"/>
                      </a:pPr>
                      <a:r>
                        <a:rPr lang="en-US" sz="1200" b="0" i="0" u="none" strike="noStrike" noProof="0" dirty="0">
                          <a:latin typeface="Arial"/>
                          <a:ea typeface="Calibri"/>
                          <a:cs typeface="Arial"/>
                        </a:rPr>
                        <a:t>Coordinate braided funding strategies for high-need youth </a:t>
                      </a:r>
                    </a:p>
                    <a:p>
                      <a:pPr marL="285750" lvl="0" indent="-285750" algn="l">
                        <a:lnSpc>
                          <a:spcPct val="100000"/>
                        </a:lnSpc>
                        <a:spcBef>
                          <a:spcPts val="0"/>
                        </a:spcBef>
                        <a:spcAft>
                          <a:spcPts val="0"/>
                        </a:spcAft>
                        <a:buFont typeface="Arial"/>
                        <a:buChar char="•"/>
                      </a:pPr>
                      <a:r>
                        <a:rPr lang="en-US" sz="1200" b="0" i="0" u="none" strike="noStrike" noProof="0" dirty="0">
                          <a:latin typeface="Arial"/>
                          <a:ea typeface="Calibri"/>
                          <a:cs typeface="Arial"/>
                        </a:rPr>
                        <a:t>Include youth and family representatives in governance structures</a:t>
                      </a:r>
                    </a:p>
                  </a:txBody>
                  <a:tcPr/>
                </a:tc>
                <a:extLst>
                  <a:ext uri="{0D108BD9-81ED-4DB2-BD59-A6C34878D82A}">
                    <a16:rowId xmlns:a16="http://schemas.microsoft.com/office/drawing/2014/main" val="1227204770"/>
                  </a:ext>
                </a:extLst>
              </a:tr>
            </a:tbl>
          </a:graphicData>
        </a:graphic>
      </p:graphicFrame>
    </p:spTree>
    <p:extLst>
      <p:ext uri="{BB962C8B-B14F-4D97-AF65-F5344CB8AC3E}">
        <p14:creationId xmlns:p14="http://schemas.microsoft.com/office/powerpoint/2010/main" val="271593496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D46B3-A0EB-631F-4775-B110187126E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6948609-A7F9-62F6-B25B-46556645640E}"/>
              </a:ext>
            </a:extLst>
          </p:cNvPr>
          <p:cNvSpPr txBox="1">
            <a:spLocks/>
          </p:cNvSpPr>
          <p:nvPr/>
        </p:nvSpPr>
        <p:spPr bwMode="white">
          <a:xfrm>
            <a:off x="736600" y="109538"/>
            <a:ext cx="7936752" cy="744071"/>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kern="0">
                <a:ea typeface="+mj-lt"/>
                <a:cs typeface="+mj-lt"/>
              </a:rPr>
              <a:t>Challenge: Service Capacity, Wait Times &amp; Crisis Dependence    </a:t>
            </a:r>
            <a:endParaRPr lang="en-US" kern="0">
              <a:latin typeface="Arial"/>
              <a:ea typeface="Calibri"/>
              <a:cs typeface="Arial"/>
            </a:endParaRPr>
          </a:p>
        </p:txBody>
      </p:sp>
      <p:graphicFrame>
        <p:nvGraphicFramePr>
          <p:cNvPr id="2" name="Table 1">
            <a:extLst>
              <a:ext uri="{FF2B5EF4-FFF2-40B4-BE49-F238E27FC236}">
                <a16:creationId xmlns:a16="http://schemas.microsoft.com/office/drawing/2014/main" id="{1CAEA72B-7BDE-1DD9-1C4E-E7EEA2D000D3}"/>
              </a:ext>
            </a:extLst>
          </p:cNvPr>
          <p:cNvGraphicFramePr>
            <a:graphicFrameLocks noGrp="1"/>
          </p:cNvGraphicFramePr>
          <p:nvPr/>
        </p:nvGraphicFramePr>
        <p:xfrm>
          <a:off x="175361" y="2219313"/>
          <a:ext cx="8787261" cy="4511040"/>
        </p:xfrm>
        <a:graphic>
          <a:graphicData uri="http://schemas.openxmlformats.org/drawingml/2006/table">
            <a:tbl>
              <a:tblPr firstRow="1" bandRow="1">
                <a:tableStyleId>{21E4AEA4-8DFA-4A89-87EB-49C32662AFE0}</a:tableStyleId>
              </a:tblPr>
              <a:tblGrid>
                <a:gridCol w="2680447">
                  <a:extLst>
                    <a:ext uri="{9D8B030D-6E8A-4147-A177-3AD203B41FA5}">
                      <a16:colId xmlns:a16="http://schemas.microsoft.com/office/drawing/2014/main" val="1701071897"/>
                    </a:ext>
                  </a:extLst>
                </a:gridCol>
                <a:gridCol w="6106814">
                  <a:extLst>
                    <a:ext uri="{9D8B030D-6E8A-4147-A177-3AD203B41FA5}">
                      <a16:colId xmlns:a16="http://schemas.microsoft.com/office/drawing/2014/main" val="252767653"/>
                    </a:ext>
                  </a:extLst>
                </a:gridCol>
              </a:tblGrid>
              <a:tr h="304800">
                <a:tc>
                  <a:txBody>
                    <a:bodyPr/>
                    <a:lstStyle/>
                    <a:p>
                      <a:r>
                        <a:rPr lang="en-US" sz="1400" dirty="0"/>
                        <a:t>Policy</a:t>
                      </a:r>
                    </a:p>
                  </a:txBody>
                  <a:tcPr/>
                </a:tc>
                <a:tc>
                  <a:txBody>
                    <a:bodyPr/>
                    <a:lstStyle/>
                    <a:p>
                      <a:r>
                        <a:rPr lang="en-US" sz="1400"/>
                        <a:t>Key Elements</a:t>
                      </a:r>
                    </a:p>
                  </a:txBody>
                  <a:tcPr/>
                </a:tc>
                <a:extLst>
                  <a:ext uri="{0D108BD9-81ED-4DB2-BD59-A6C34878D82A}">
                    <a16:rowId xmlns:a16="http://schemas.microsoft.com/office/drawing/2014/main" val="3049180165"/>
                  </a:ext>
                </a:extLst>
              </a:tr>
              <a:tr h="370840">
                <a:tc>
                  <a:txBody>
                    <a:bodyPr/>
                    <a:lstStyle/>
                    <a:p>
                      <a:pPr lvl="0">
                        <a:buNone/>
                      </a:pPr>
                      <a:r>
                        <a:rPr lang="en-US" sz="1200" b="0" i="0" u="none" strike="noStrike" noProof="0">
                          <a:latin typeface="Arial"/>
                          <a:cs typeface="Arial"/>
                        </a:rPr>
                        <a:t>Enhance/expand the existing Behavioral Health Treatment and Referral Platform (BH TRP)  </a:t>
                      </a:r>
                      <a:endParaRPr lang="en-US"/>
                    </a:p>
                  </a:txBody>
                  <a:tcPr/>
                </a:tc>
                <a:tc>
                  <a:txBody>
                    <a:bodyPr/>
                    <a:lstStyle/>
                    <a:p>
                      <a:pPr marL="171450" lvl="0" indent="-171450" algn="l">
                        <a:lnSpc>
                          <a:spcPct val="100000"/>
                        </a:lnSpc>
                        <a:spcBef>
                          <a:spcPts val="0"/>
                        </a:spcBef>
                        <a:spcAft>
                          <a:spcPts val="0"/>
                        </a:spcAft>
                        <a:buFont typeface="Arial"/>
                        <a:buChar char="•"/>
                      </a:pPr>
                      <a:r>
                        <a:rPr lang="en-US" sz="1200" b="0" i="0" u="none" strike="noStrike" noProof="0">
                          <a:latin typeface="Arial"/>
                          <a:cs typeface="Arial"/>
                        </a:rPr>
                        <a:t>Publicly report boarding data, including data on those who tend to board the longest </a:t>
                      </a:r>
                      <a:endParaRPr lang="en-US" sz="1200"/>
                    </a:p>
                    <a:p>
                      <a:pPr marL="171450" lvl="0" indent="-171450" algn="l">
                        <a:lnSpc>
                          <a:spcPct val="100000"/>
                        </a:lnSpc>
                        <a:spcBef>
                          <a:spcPts val="0"/>
                        </a:spcBef>
                        <a:spcAft>
                          <a:spcPts val="0"/>
                        </a:spcAft>
                        <a:buFont typeface="Arial"/>
                        <a:buChar char="•"/>
                      </a:pPr>
                      <a:r>
                        <a:rPr lang="en-US" sz="1200" b="0" i="0" u="none" strike="noStrike" noProof="0">
                          <a:latin typeface="Arial"/>
                          <a:cs typeface="Arial"/>
                        </a:rPr>
                        <a:t>Data elements should include age, diagnosis, demographics, geography, and payer </a:t>
                      </a:r>
                      <a:endParaRPr lang="en-US"/>
                    </a:p>
                  </a:txBody>
                  <a:tcPr/>
                </a:tc>
                <a:extLst>
                  <a:ext uri="{0D108BD9-81ED-4DB2-BD59-A6C34878D82A}">
                    <a16:rowId xmlns:a16="http://schemas.microsoft.com/office/drawing/2014/main" val="240270542"/>
                  </a:ext>
                </a:extLst>
              </a:tr>
              <a:tr h="370840">
                <a:tc>
                  <a:txBody>
                    <a:bodyPr/>
                    <a:lstStyle/>
                    <a:p>
                      <a:pPr lvl="0">
                        <a:buNone/>
                      </a:pPr>
                      <a:r>
                        <a:rPr lang="en-US" sz="1200" b="0" i="0" u="none" strike="noStrike" noProof="0">
                          <a:solidFill>
                            <a:srgbClr val="000000"/>
                          </a:solidFill>
                        </a:rPr>
                        <a:t>Strengthen transition services and communication channels for children/families </a:t>
                      </a:r>
                      <a:endParaRPr lang="en-US"/>
                    </a:p>
                  </a:txBody>
                  <a:tcPr/>
                </a:tc>
                <a:tc>
                  <a:txBody>
                    <a:bodyPr/>
                    <a:lstStyle/>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Expand bridge programs (e.g., BRYT, </a:t>
                      </a:r>
                      <a:r>
                        <a:rPr lang="en-US" sz="1200" b="0" i="0" u="none" strike="noStrike" noProof="0" err="1">
                          <a:latin typeface="Arial"/>
                          <a:cs typeface="Arial"/>
                        </a:rPr>
                        <a:t>BIRCh</a:t>
                      </a:r>
                      <a:r>
                        <a:rPr lang="en-US" sz="1200" b="0" i="0" u="none" strike="noStrike" noProof="0">
                          <a:latin typeface="Arial"/>
                          <a:cs typeface="Arial"/>
                        </a:rPr>
                        <a:t>) across agencies, schools, and ages to support transition back to school.</a:t>
                      </a:r>
                      <a:endParaRPr lang="en-US"/>
                    </a:p>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Leverage BH TRP expansion to CBHCs to strengthen ED–community communication and feedback loops.</a:t>
                      </a:r>
                      <a:endParaRPr lang="en-US"/>
                    </a:p>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Enhance interagency collaboration by aligning goals and reducing conflicting regulations, funding, and eligibility requirements, centering youth and family voice.</a:t>
                      </a:r>
                      <a:endParaRPr lang="en-US"/>
                    </a:p>
                  </a:txBody>
                  <a:tcPr/>
                </a:tc>
                <a:extLst>
                  <a:ext uri="{0D108BD9-81ED-4DB2-BD59-A6C34878D82A}">
                    <a16:rowId xmlns:a16="http://schemas.microsoft.com/office/drawing/2014/main" val="3312002187"/>
                  </a:ext>
                </a:extLst>
              </a:tr>
              <a:tr h="370840">
                <a:tc>
                  <a:txBody>
                    <a:bodyPr/>
                    <a:lstStyle/>
                    <a:p>
                      <a:pPr lvl="0">
                        <a:buNone/>
                      </a:pPr>
                      <a:r>
                        <a:rPr lang="en-US" sz="1200" b="0" i="0" u="none" strike="noStrike" noProof="0">
                          <a:latin typeface="Arial"/>
                          <a:cs typeface="Arial"/>
                        </a:rPr>
                        <a:t>Divert children from EDs to community-based services when appropriate </a:t>
                      </a:r>
                      <a:endParaRPr lang="en-US"/>
                    </a:p>
                  </a:txBody>
                  <a:tcPr/>
                </a:tc>
                <a:tc>
                  <a:txBody>
                    <a:bodyPr/>
                    <a:lstStyle/>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Expand intensive home- and community-based services (crisis/stabilization, in-home, care coordination) and ensure access to CBHI FIT.</a:t>
                      </a:r>
                      <a:endParaRPr lang="en-US"/>
                    </a:p>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Refer children engaged with MCI to appropriate follow-up services (e.g., CBHI, YCCS).</a:t>
                      </a:r>
                      <a:endParaRPr lang="en-US"/>
                    </a:p>
                  </a:txBody>
                  <a:tcPr/>
                </a:tc>
                <a:extLst>
                  <a:ext uri="{0D108BD9-81ED-4DB2-BD59-A6C34878D82A}">
                    <a16:rowId xmlns:a16="http://schemas.microsoft.com/office/drawing/2014/main" val="1601647210"/>
                  </a:ext>
                </a:extLst>
              </a:tr>
              <a:tr h="370839">
                <a:tc>
                  <a:txBody>
                    <a:bodyPr/>
                    <a:lstStyle/>
                    <a:p>
                      <a:pPr lvl="0">
                        <a:buNone/>
                      </a:pPr>
                      <a:r>
                        <a:rPr lang="en-US" sz="1200" b="0" i="0" u="none" strike="noStrike" noProof="0"/>
                        <a:t>Expand residential and inpatient care capacity (including psychiatric residential treatment facilities) and increase psychiatric services/supports/competencies in other state agency residential treatment settings (DCF, DMH, DDS, DYS) </a:t>
                      </a:r>
                      <a:endParaRPr lang="en-US"/>
                    </a:p>
                  </a:txBody>
                  <a:tcPr/>
                </a:tc>
                <a:tc>
                  <a:txBody>
                    <a:bodyPr/>
                    <a:lstStyle/>
                    <a:p>
                      <a:pPr marL="285750" lvl="0" indent="-285750" algn="l">
                        <a:lnSpc>
                          <a:spcPct val="100000"/>
                        </a:lnSpc>
                        <a:spcBef>
                          <a:spcPts val="0"/>
                        </a:spcBef>
                        <a:spcAft>
                          <a:spcPts val="0"/>
                        </a:spcAft>
                        <a:buFont typeface="Arial"/>
                        <a:buChar char="•"/>
                      </a:pPr>
                      <a:r>
                        <a:rPr lang="en-US" sz="1200" b="0" i="0" u="none" strike="noStrike" noProof="0" dirty="0">
                          <a:latin typeface="Arial"/>
                          <a:cs typeface="Arial"/>
                        </a:rPr>
                        <a:t>Conduct a system needs study, including alternative models for children with complex medical/psychiatric needs, especially those involved with state agencies.</a:t>
                      </a:r>
                      <a:endParaRPr lang="en-US" dirty="0"/>
                    </a:p>
                    <a:p>
                      <a:pPr marL="285750" lvl="0" indent="-285750" algn="l">
                        <a:lnSpc>
                          <a:spcPct val="100000"/>
                        </a:lnSpc>
                        <a:spcBef>
                          <a:spcPts val="0"/>
                        </a:spcBef>
                        <a:spcAft>
                          <a:spcPts val="0"/>
                        </a:spcAft>
                        <a:buFont typeface="Arial"/>
                        <a:buChar char="•"/>
                      </a:pPr>
                      <a:r>
                        <a:rPr lang="en-US" sz="1200" b="0" i="0" u="none" strike="noStrike" noProof="0" dirty="0">
                          <a:latin typeface="Arial"/>
                          <a:cs typeface="Arial"/>
                        </a:rPr>
                        <a:t>Expand eligibility across agencies and develop new services to create a full continuum of care; fund models f</a:t>
                      </a:r>
                      <a:r>
                        <a:rPr lang="en-US" sz="1200" b="0" i="0" u="none" strike="noStrike" noProof="0" dirty="0"/>
                        <a:t>or needs that are not adequately addressed in</a:t>
                      </a:r>
                      <a:r>
                        <a:rPr lang="en-US" sz="1200" b="0" i="0" u="none" strike="noStrike" noProof="0" dirty="0">
                          <a:latin typeface="Arial"/>
                          <a:cs typeface="Arial"/>
                        </a:rPr>
                        <a:t> existing inpatient, </a:t>
                      </a:r>
                      <a:r>
                        <a:rPr lang="en-US" sz="1200" b="0" i="0" u="none" strike="noStrike" noProof="0" dirty="0" err="1">
                          <a:latin typeface="Arial"/>
                          <a:cs typeface="Arial"/>
                        </a:rPr>
                        <a:t>CBAT</a:t>
                      </a:r>
                      <a:r>
                        <a:rPr lang="en-US" sz="1200" b="0" i="0" u="none" strike="noStrike" noProof="0" dirty="0">
                          <a:latin typeface="Arial"/>
                          <a:cs typeface="Arial"/>
                        </a:rPr>
                        <a:t>, and residential settings</a:t>
                      </a:r>
                      <a:endParaRPr lang="en-US" dirty="0"/>
                    </a:p>
                    <a:p>
                      <a:pPr marL="285750" lvl="0" indent="-285750" algn="l">
                        <a:lnSpc>
                          <a:spcPct val="100000"/>
                        </a:lnSpc>
                        <a:spcBef>
                          <a:spcPts val="0"/>
                        </a:spcBef>
                        <a:spcAft>
                          <a:spcPts val="0"/>
                        </a:spcAft>
                        <a:buFont typeface="Arial"/>
                        <a:buChar char="•"/>
                      </a:pPr>
                      <a:r>
                        <a:rPr lang="en-US" sz="1200" b="0" i="0" u="none" strike="noStrike" noProof="0" dirty="0">
                          <a:latin typeface="Arial"/>
                          <a:cs typeface="Arial"/>
                        </a:rPr>
                        <a:t>Reimburse congregate programs to hold beds during off-site treatment</a:t>
                      </a:r>
                      <a:endParaRPr lang="en-US" dirty="0"/>
                    </a:p>
                    <a:p>
                      <a:pPr marL="285750" lvl="0" indent="-285750" algn="l">
                        <a:lnSpc>
                          <a:spcPct val="100000"/>
                        </a:lnSpc>
                        <a:spcBef>
                          <a:spcPts val="0"/>
                        </a:spcBef>
                        <a:spcAft>
                          <a:spcPts val="0"/>
                        </a:spcAft>
                        <a:buFont typeface="Arial"/>
                        <a:buChar char="•"/>
                      </a:pPr>
                      <a:r>
                        <a:rPr lang="en-US" sz="1200" b="0" i="0" u="none" strike="noStrike" noProof="0" dirty="0">
                          <a:latin typeface="Arial"/>
                          <a:cs typeface="Arial"/>
                        </a:rPr>
                        <a:t>Reduce regulatory/reimbursement barriers to support community-based care for co-occurring medical and BH needs.</a:t>
                      </a:r>
                      <a:endParaRPr lang="en-US" dirty="0"/>
                    </a:p>
                  </a:txBody>
                  <a:tcPr/>
                </a:tc>
                <a:extLst>
                  <a:ext uri="{0D108BD9-81ED-4DB2-BD59-A6C34878D82A}">
                    <a16:rowId xmlns:a16="http://schemas.microsoft.com/office/drawing/2014/main" val="2813587498"/>
                  </a:ext>
                </a:extLst>
              </a:tr>
            </a:tbl>
          </a:graphicData>
        </a:graphic>
      </p:graphicFrame>
      <p:sp>
        <p:nvSpPr>
          <p:cNvPr id="8" name="Freeform: Shape 7">
            <a:extLst>
              <a:ext uri="{FF2B5EF4-FFF2-40B4-BE49-F238E27FC236}">
                <a16:creationId xmlns:a16="http://schemas.microsoft.com/office/drawing/2014/main" id="{3C79D9AD-2567-0D0C-1F0E-9DBF828522BF}"/>
              </a:ext>
            </a:extLst>
          </p:cNvPr>
          <p:cNvSpPr/>
          <p:nvPr/>
        </p:nvSpPr>
        <p:spPr>
          <a:xfrm>
            <a:off x="2700252" y="1067263"/>
            <a:ext cx="6324675" cy="1147483"/>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t" anchorCtr="0">
            <a:noAutofit/>
          </a:bodyPr>
          <a:lstStyle/>
          <a:p>
            <a:pPr marL="0" lvl="0" indent="0" algn="l" defTabSz="711200">
              <a:lnSpc>
                <a:spcPct val="90000"/>
              </a:lnSpc>
              <a:spcBef>
                <a:spcPct val="0"/>
              </a:spcBef>
              <a:spcAft>
                <a:spcPct val="35000"/>
              </a:spcAft>
              <a:buNone/>
            </a:pPr>
            <a:r>
              <a:rPr lang="en-US" sz="1600" b="1" i="0" kern="1200" dirty="0">
                <a:latin typeface="Arial"/>
                <a:cs typeface="Arial"/>
              </a:rPr>
              <a:t>Service Capacity, Wait Times &amp; Crisis Dependence</a:t>
            </a:r>
            <a:r>
              <a:rPr lang="en-US" sz="1600" b="0" i="0" kern="1200" dirty="0">
                <a:latin typeface="Arial"/>
                <a:cs typeface="Arial"/>
              </a:rPr>
              <a:t>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a:cs typeface="Arial"/>
              </a:rPr>
              <a:t>Demand exceeds capacity across community and inpatient settings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a:cs typeface="Arial"/>
              </a:rPr>
              <a:t>Long waits and evaluation backlogs delay diagnosis and treatment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a:cs typeface="Arial"/>
              </a:rPr>
              <a:t>Limited community options drive ED use and boarding (beds/workforce/step-down limits; acuity) </a:t>
            </a:r>
          </a:p>
        </p:txBody>
      </p:sp>
      <p:pic>
        <p:nvPicPr>
          <p:cNvPr id="9" name="Graphic 8" descr="Stopwatch with solid fill">
            <a:extLst>
              <a:ext uri="{FF2B5EF4-FFF2-40B4-BE49-F238E27FC236}">
                <a16:creationId xmlns:a16="http://schemas.microsoft.com/office/drawing/2014/main" id="{C11C800F-F1B5-E4C3-088F-7824570C05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4753" y="1183341"/>
            <a:ext cx="914400" cy="914400"/>
          </a:xfrm>
          <a:prstGeom prst="rect">
            <a:avLst/>
          </a:prstGeom>
        </p:spPr>
      </p:pic>
    </p:spTree>
    <p:extLst>
      <p:ext uri="{BB962C8B-B14F-4D97-AF65-F5344CB8AC3E}">
        <p14:creationId xmlns:p14="http://schemas.microsoft.com/office/powerpoint/2010/main" val="187576603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C8C2F-0F17-F54B-173F-0FD66CC8EA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CE8011-F414-7114-F794-42407AE06C27}"/>
              </a:ext>
            </a:extLst>
          </p:cNvPr>
          <p:cNvSpPr>
            <a:spLocks noGrp="1"/>
          </p:cNvSpPr>
          <p:nvPr>
            <p:ph type="title"/>
          </p:nvPr>
        </p:nvSpPr>
        <p:spPr>
          <a:xfrm>
            <a:off x="906014" y="2318814"/>
            <a:ext cx="7446991" cy="2055962"/>
          </a:xfrm>
        </p:spPr>
        <p:txBody>
          <a:bodyPr/>
          <a:lstStyle/>
          <a:p>
            <a:r>
              <a:rPr lang="en-US" sz="4000" dirty="0">
                <a:solidFill>
                  <a:srgbClr val="003366"/>
                </a:solidFill>
                <a:latin typeface="Arial"/>
                <a:cs typeface="Arial"/>
              </a:rPr>
              <a:t>Discussion of Commission Deliverables</a:t>
            </a:r>
            <a:endParaRPr lang="en-US" sz="4000" dirty="0">
              <a:solidFill>
                <a:srgbClr val="003366"/>
              </a:solidFill>
              <a:cs typeface="Arial"/>
            </a:endParaRPr>
          </a:p>
        </p:txBody>
      </p:sp>
    </p:spTree>
    <p:extLst>
      <p:ext uri="{BB962C8B-B14F-4D97-AF65-F5344CB8AC3E}">
        <p14:creationId xmlns:p14="http://schemas.microsoft.com/office/powerpoint/2010/main" val="17311524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A2A53-5E54-0000-6D20-D8FBA27A6D1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1B9FBAE-833C-A2F1-F5C7-0D53423BBCA0}"/>
              </a:ext>
            </a:extLst>
          </p:cNvPr>
          <p:cNvSpPr>
            <a:spLocks noGrp="1"/>
          </p:cNvSpPr>
          <p:nvPr>
            <p:ph type="title"/>
          </p:nvPr>
        </p:nvSpPr>
        <p:spPr/>
        <p:txBody>
          <a:bodyPr/>
          <a:lstStyle/>
          <a:p>
            <a:r>
              <a:rPr lang="en-US" sz="2000" dirty="0">
                <a:ea typeface="+mj-lt"/>
                <a:cs typeface="+mj-lt"/>
              </a:rPr>
              <a:t>Examples for Commission Review</a:t>
            </a:r>
            <a:endParaRPr lang="en-US" sz="2000" dirty="0"/>
          </a:p>
        </p:txBody>
      </p:sp>
      <p:sp>
        <p:nvSpPr>
          <p:cNvPr id="4" name="Content Placeholder 3">
            <a:extLst>
              <a:ext uri="{FF2B5EF4-FFF2-40B4-BE49-F238E27FC236}">
                <a16:creationId xmlns:a16="http://schemas.microsoft.com/office/drawing/2014/main" id="{A9D76837-8C77-B162-5E1A-C7AC46F6F6C6}"/>
              </a:ext>
            </a:extLst>
          </p:cNvPr>
          <p:cNvSpPr>
            <a:spLocks noGrp="1"/>
          </p:cNvSpPr>
          <p:nvPr>
            <p:ph sz="half" idx="1"/>
          </p:nvPr>
        </p:nvSpPr>
        <p:spPr>
          <a:xfrm>
            <a:off x="533399" y="1219200"/>
            <a:ext cx="8264611" cy="5181600"/>
          </a:xfrm>
        </p:spPr>
        <p:txBody>
          <a:bodyPr/>
          <a:lstStyle/>
          <a:p>
            <a:r>
              <a:rPr lang="en-US" b="0" dirty="0">
                <a:ea typeface="Calibri"/>
                <a:cs typeface="Calibri"/>
                <a:hlinkClick r:id="rId2"/>
              </a:rPr>
              <a:t>MOVA 2021-2024 Strategic Plan</a:t>
            </a:r>
            <a:endParaRPr lang="en-US" b="0" dirty="0">
              <a:ea typeface="Calibri"/>
              <a:cs typeface="Calibri"/>
            </a:endParaRPr>
          </a:p>
          <a:p>
            <a:pPr>
              <a:buSzPct val="114999"/>
            </a:pPr>
            <a:r>
              <a:rPr lang="en-US" b="0" dirty="0">
                <a:ea typeface="Calibri"/>
                <a:cs typeface="Calibri"/>
                <a:hlinkClick r:id="rId3"/>
              </a:rPr>
              <a:t>Department of Early Education Strategic Plan: 2026- 2030</a:t>
            </a:r>
            <a:endParaRPr lang="en-US" b="0" dirty="0">
              <a:ea typeface="Calibri"/>
              <a:cs typeface="Calibri"/>
            </a:endParaRPr>
          </a:p>
          <a:p>
            <a:pPr>
              <a:buSzPct val="114999"/>
            </a:pPr>
            <a:r>
              <a:rPr lang="en-US" b="0" dirty="0">
                <a:ea typeface="Calibri"/>
                <a:cs typeface="Calibri"/>
                <a:hlinkClick r:id="rId4"/>
              </a:rPr>
              <a:t>MA Health Connector Strategic Plan</a:t>
            </a:r>
            <a:endParaRPr lang="en-US" b="0" dirty="0">
              <a:ea typeface="Calibri"/>
              <a:cs typeface="Calibri"/>
            </a:endParaRPr>
          </a:p>
          <a:p>
            <a:pPr>
              <a:buSzPct val="114999"/>
            </a:pPr>
            <a:r>
              <a:rPr lang="en-US" b="0" dirty="0">
                <a:ea typeface="Calibri"/>
                <a:cs typeface="Calibri"/>
                <a:hlinkClick r:id="rId5"/>
              </a:rPr>
              <a:t>Special Commission on State Institutions Overview and Recommendations</a:t>
            </a:r>
            <a:endParaRPr lang="en-US" b="0" dirty="0">
              <a:ea typeface="Calibri"/>
              <a:cs typeface="Calibri"/>
            </a:endParaRPr>
          </a:p>
          <a:p>
            <a:pPr>
              <a:buSzPct val="114999"/>
            </a:pPr>
            <a:r>
              <a:rPr lang="en-US" b="0" dirty="0">
                <a:ea typeface="Calibri"/>
                <a:cs typeface="Calibri"/>
                <a:hlinkClick r:id="rId6"/>
              </a:rPr>
              <a:t>Pathways to Promise – Special Legislative Commission to Study Poverty</a:t>
            </a:r>
            <a:endParaRPr lang="en-US" b="0" dirty="0"/>
          </a:p>
        </p:txBody>
      </p:sp>
    </p:spTree>
    <p:extLst>
      <p:ext uri="{BB962C8B-B14F-4D97-AF65-F5344CB8AC3E}">
        <p14:creationId xmlns:p14="http://schemas.microsoft.com/office/powerpoint/2010/main" val="169752473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4B1F5-36EA-DAA0-71C8-DC86BD2E9B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584FBD-FA93-05BD-3519-195AD23D33B8}"/>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Commission’s Charge</a:t>
            </a:r>
          </a:p>
        </p:txBody>
      </p:sp>
      <p:sp>
        <p:nvSpPr>
          <p:cNvPr id="5" name="TextBox 4">
            <a:extLst>
              <a:ext uri="{FF2B5EF4-FFF2-40B4-BE49-F238E27FC236}">
                <a16:creationId xmlns:a16="http://schemas.microsoft.com/office/drawing/2014/main" id="{A1FF22AF-A2E9-36B7-44FF-B86CC72BD4BF}"/>
              </a:ext>
            </a:extLst>
          </p:cNvPr>
          <p:cNvSpPr txBox="1"/>
          <p:nvPr/>
        </p:nvSpPr>
        <p:spPr>
          <a:xfrm>
            <a:off x="533400" y="1219200"/>
            <a:ext cx="8077200" cy="5293757"/>
          </a:xfrm>
          <a:prstGeom prst="rect">
            <a:avLst/>
          </a:prstGeom>
          <a:noFill/>
        </p:spPr>
        <p:txBody>
          <a:bodyPr wrap="square">
            <a:spAutoFit/>
          </a:bodyPr>
          <a:lstStyle/>
          <a:p>
            <a:pPr>
              <a:spcAft>
                <a:spcPts val="1200"/>
              </a:spcAft>
            </a:pPr>
            <a:r>
              <a:rPr lang="en-US" sz="1600" b="1" u="sng" dirty="0">
                <a:latin typeface="Arial" panose="020B0604020202020204" pitchFamily="34" charset="0"/>
                <a:ea typeface="Calibri" panose="020F0502020204030204" pitchFamily="34" charset="0"/>
                <a:cs typeface="Arial" panose="020B0604020202020204" pitchFamily="34" charset="0"/>
              </a:rPr>
              <a:t>Legal Authority:</a:t>
            </a:r>
            <a:r>
              <a:rPr lang="en-US" sz="1600" b="1" dirty="0">
                <a:latin typeface="Arial" panose="020B0604020202020204" pitchFamily="34" charset="0"/>
                <a:ea typeface="Calibri" panose="020F0502020204030204" pitchFamily="34" charset="0"/>
                <a:cs typeface="Arial" panose="020B0604020202020204" pitchFamily="34" charset="0"/>
              </a:rPr>
              <a:t> </a:t>
            </a:r>
            <a:r>
              <a:rPr lang="en-US" sz="1600" dirty="0">
                <a:latin typeface="Arial" panose="020B0604020202020204" pitchFamily="34" charset="0"/>
                <a:ea typeface="Calibri" panose="020F0502020204030204" pitchFamily="34" charset="0"/>
                <a:cs typeface="Arial" panose="020B0604020202020204" pitchFamily="34" charset="0"/>
              </a:rPr>
              <a:t>FY2026 Budget 4000-0300 (</a:t>
            </a:r>
            <a:r>
              <a:rPr lang="en-US" sz="1600" dirty="0">
                <a:solidFill>
                  <a:srgbClr val="00B0F0"/>
                </a:solidFill>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link</a:t>
            </a:r>
            <a:r>
              <a:rPr lang="en-US" sz="1600" dirty="0">
                <a:latin typeface="Arial" panose="020B0604020202020204" pitchFamily="34" charset="0"/>
                <a:ea typeface="Calibri" panose="020F0502020204030204" pitchFamily="34" charset="0"/>
                <a:cs typeface="Arial" panose="020B0604020202020204" pitchFamily="34" charset="0"/>
              </a:rPr>
              <a:t>)</a:t>
            </a:r>
            <a:endParaRPr lang="en-US" sz="16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lvl="0">
              <a:spcAft>
                <a:spcPts val="1200"/>
              </a:spcAft>
            </a:pPr>
            <a:r>
              <a:rPr lang="en-US" sz="1600" b="1" u="sng" dirty="0">
                <a:latin typeface="Arial" panose="020B0604020202020204" pitchFamily="34" charset="0"/>
                <a:ea typeface="Calibri" panose="020F0502020204030204" pitchFamily="34" charset="0"/>
                <a:cs typeface="Arial" panose="020B0604020202020204" pitchFamily="34" charset="0"/>
              </a:rPr>
              <a:t>Summary:</a:t>
            </a:r>
            <a:r>
              <a:rPr lang="en-US" sz="1600" b="1" dirty="0">
                <a:latin typeface="Arial" panose="020B0604020202020204" pitchFamily="34" charset="0"/>
                <a:ea typeface="Calibri" panose="020F0502020204030204" pitchFamily="34" charset="0"/>
                <a:cs typeface="Arial" panose="020B0604020202020204" pitchFamily="34" charset="0"/>
              </a:rPr>
              <a:t> </a:t>
            </a:r>
            <a:r>
              <a:rPr lang="en-US" sz="1600" b="0" i="0" dirty="0">
                <a:effectLst/>
                <a:highlight>
                  <a:srgbClr val="00FFFF"/>
                </a:highlight>
                <a:latin typeface="Arial" panose="020B0604020202020204" pitchFamily="34" charset="0"/>
                <a:ea typeface="Calibri" panose="020F0502020204030204" pitchFamily="34" charset="0"/>
                <a:cs typeface="Arial" panose="020B0604020202020204" pitchFamily="34" charset="0"/>
              </a:rPr>
              <a:t>The Comm</a:t>
            </a:r>
            <a:r>
              <a:rPr lang="en-US" sz="1600" dirty="0">
                <a:highlight>
                  <a:srgbClr val="00FFFF"/>
                </a:highlight>
                <a:latin typeface="Arial" panose="020B0604020202020204" pitchFamily="34" charset="0"/>
                <a:ea typeface="Calibri" panose="020F0502020204030204" pitchFamily="34" charset="0"/>
                <a:cs typeface="Arial" panose="020B0604020202020204" pitchFamily="34" charset="0"/>
              </a:rPr>
              <a:t>ission </a:t>
            </a:r>
            <a:r>
              <a:rPr lang="en-US" sz="1600" b="0" i="0" dirty="0">
                <a:effectLst/>
                <a:highlight>
                  <a:srgbClr val="00FFFF"/>
                </a:highlight>
                <a:latin typeface="Arial" panose="020B0604020202020204" pitchFamily="34" charset="0"/>
                <a:ea typeface="Calibri" panose="020F0502020204030204" pitchFamily="34" charset="0"/>
                <a:cs typeface="Arial" panose="020B0604020202020204" pitchFamily="34" charset="0"/>
              </a:rPr>
              <a:t>shall study and report on recommendations for improving access to behavioral health services for children and families</a:t>
            </a:r>
            <a:r>
              <a:rPr lang="en-US" sz="1600" b="0" i="0" dirty="0">
                <a:effectLst/>
                <a:latin typeface="Arial" panose="020B0604020202020204" pitchFamily="34" charset="0"/>
                <a:ea typeface="Calibri" panose="020F0502020204030204" pitchFamily="34" charset="0"/>
                <a:cs typeface="Arial" panose="020B0604020202020204" pitchFamily="34" charset="0"/>
              </a:rPr>
              <a:t>, including:</a:t>
            </a:r>
            <a:endParaRPr lang="en-US" sz="1600" b="0" i="0" dirty="0">
              <a:solidFill>
                <a:srgbClr val="141414"/>
              </a:solidFill>
              <a:effectLst/>
              <a:latin typeface="Arial" panose="020B0604020202020204" pitchFamily="34" charset="0"/>
              <a:ea typeface="Calibri" panose="020F0502020204030204" pitchFamily="34" charset="0"/>
              <a:cs typeface="Arial" panose="020B0604020202020204" pitchFamily="34" charset="0"/>
            </a:endParaRPr>
          </a:p>
          <a:p>
            <a:pPr lvl="0">
              <a:spcAft>
                <a:spcPts val="1200"/>
              </a:spcAft>
            </a:pPr>
            <a:r>
              <a:rPr lang="en-US" sz="1600" b="1" dirty="0">
                <a:latin typeface="Arial" panose="020B0604020202020204" pitchFamily="34" charset="0"/>
                <a:ea typeface="Calibri" panose="020F0502020204030204" pitchFamily="34" charset="0"/>
                <a:cs typeface="Arial" panose="020B0604020202020204" pitchFamily="34" charset="0"/>
              </a:rPr>
              <a:t>(aa)</a:t>
            </a:r>
            <a:r>
              <a:rPr lang="en-US" sz="1600" dirty="0">
                <a:latin typeface="Arial" panose="020B0604020202020204" pitchFamily="34" charset="0"/>
                <a:ea typeface="Calibri" panose="020F0502020204030204" pitchFamily="34" charset="0"/>
                <a:cs typeface="Arial" panose="020B0604020202020204" pitchFamily="34" charset="0"/>
              </a:rPr>
              <a:t> a </a:t>
            </a:r>
            <a:r>
              <a:rPr lang="en-US" sz="1600" u="sng" dirty="0">
                <a:latin typeface="Arial" panose="020B0604020202020204" pitchFamily="34" charset="0"/>
                <a:ea typeface="Calibri" panose="020F0502020204030204" pitchFamily="34" charset="0"/>
                <a:cs typeface="Arial" panose="020B0604020202020204" pitchFamily="34" charset="0"/>
              </a:rPr>
              <a:t>list of the behavioral health services</a:t>
            </a:r>
            <a:r>
              <a:rPr lang="en-US" sz="1600" dirty="0">
                <a:latin typeface="Arial" panose="020B0604020202020204" pitchFamily="34" charset="0"/>
                <a:ea typeface="Calibri" panose="020F0502020204030204" pitchFamily="34" charset="0"/>
                <a:cs typeface="Arial" panose="020B0604020202020204" pitchFamily="34" charset="0"/>
              </a:rPr>
              <a:t>, including services and treatment for substance use disorder and for autism spectrum disorder, available to children and adolescents under 22 years of age;</a:t>
            </a:r>
          </a:p>
          <a:p>
            <a:pPr lvl="0">
              <a:spcAft>
                <a:spcPts val="1200"/>
              </a:spcAft>
            </a:pPr>
            <a:r>
              <a:rPr lang="en-US" sz="1600" b="1" dirty="0">
                <a:latin typeface="Arial" panose="020B0604020202020204" pitchFamily="34" charset="0"/>
                <a:ea typeface="Calibri" panose="020F0502020204030204" pitchFamily="34" charset="0"/>
                <a:cs typeface="Arial" panose="020B0604020202020204" pitchFamily="34" charset="0"/>
              </a:rPr>
              <a:t>(bb)</a:t>
            </a:r>
            <a:r>
              <a:rPr lang="en-US" sz="1600" dirty="0">
                <a:latin typeface="Arial" panose="020B0604020202020204" pitchFamily="34" charset="0"/>
                <a:ea typeface="Calibri" panose="020F0502020204030204" pitchFamily="34" charset="0"/>
                <a:cs typeface="Arial" panose="020B0604020202020204" pitchFamily="34" charset="0"/>
              </a:rPr>
              <a:t> a </a:t>
            </a:r>
            <a:r>
              <a:rPr lang="en-US" sz="1600" u="sng" dirty="0">
                <a:latin typeface="Arial" panose="020B0604020202020204" pitchFamily="34" charset="0"/>
                <a:ea typeface="Calibri" panose="020F0502020204030204" pitchFamily="34" charset="0"/>
                <a:cs typeface="Arial" panose="020B0604020202020204" pitchFamily="34" charset="0"/>
              </a:rPr>
              <a:t>list of common challenges that children, adolescents and families face in seeking behavioral health services</a:t>
            </a:r>
            <a:r>
              <a:rPr lang="en-US" sz="1600" dirty="0">
                <a:latin typeface="Arial" panose="020B0604020202020204" pitchFamily="34" charset="0"/>
                <a:ea typeface="Calibri" panose="020F0502020204030204" pitchFamily="34" charset="0"/>
                <a:cs typeface="Arial" panose="020B0604020202020204" pitchFamily="34" charset="0"/>
              </a:rPr>
              <a:t> including, but not limited to, challenges associated with program eligibility criteria, affordability and cost-sharing, insurance or state program denials, application processes and service authorization processes, staffing, wait times and geography; </a:t>
            </a:r>
          </a:p>
          <a:p>
            <a:pPr lvl="0">
              <a:spcAft>
                <a:spcPts val="1200"/>
              </a:spcAft>
            </a:pPr>
            <a:r>
              <a:rPr lang="en-US" sz="1600" b="1" dirty="0">
                <a:latin typeface="Arial" panose="020B0604020202020204" pitchFamily="34" charset="0"/>
                <a:ea typeface="Calibri" panose="020F0502020204030204" pitchFamily="34" charset="0"/>
                <a:cs typeface="Arial" panose="020B0604020202020204" pitchFamily="34" charset="0"/>
              </a:rPr>
              <a:t>(cc)</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u="sng" dirty="0">
                <a:latin typeface="Arial" panose="020B0604020202020204" pitchFamily="34" charset="0"/>
                <a:ea typeface="Calibri" panose="020F0502020204030204" pitchFamily="34" charset="0"/>
                <a:cs typeface="Arial" panose="020B0604020202020204" pitchFamily="34" charset="0"/>
              </a:rPr>
              <a:t>recommended policies to address challenges</a:t>
            </a:r>
            <a:r>
              <a:rPr lang="en-US" sz="1600" dirty="0">
                <a:latin typeface="Arial" panose="020B0604020202020204" pitchFamily="34" charset="0"/>
                <a:ea typeface="Calibri" panose="020F0502020204030204" pitchFamily="34" charset="0"/>
                <a:cs typeface="Arial" panose="020B0604020202020204" pitchFamily="34" charset="0"/>
              </a:rPr>
              <a:t> identified under clause (bb) and for streamlining access to behavioral health services for children, adolescents and families including, but not limited to, adolescent continuing care inpatient and residential treatment services;  </a:t>
            </a:r>
          </a:p>
          <a:p>
            <a:pPr lvl="0">
              <a:spcAft>
                <a:spcPts val="1200"/>
              </a:spcAft>
            </a:pPr>
            <a:r>
              <a:rPr lang="en-US" sz="1600" b="1" dirty="0">
                <a:latin typeface="Arial" panose="020B0604020202020204" pitchFamily="34" charset="0"/>
                <a:ea typeface="Calibri" panose="020F0502020204030204" pitchFamily="34" charset="0"/>
                <a:cs typeface="Arial" panose="020B0604020202020204" pitchFamily="34" charset="0"/>
              </a:rPr>
              <a:t>(dd)</a:t>
            </a:r>
            <a:r>
              <a:rPr lang="en-US" sz="1600" dirty="0">
                <a:latin typeface="Arial" panose="020B0604020202020204" pitchFamily="34" charset="0"/>
                <a:ea typeface="Calibri" panose="020F0502020204030204" pitchFamily="34" charset="0"/>
                <a:cs typeface="Arial" panose="020B0604020202020204" pitchFamily="34" charset="0"/>
              </a:rPr>
              <a:t> a </a:t>
            </a:r>
            <a:r>
              <a:rPr lang="en-US" sz="1600" u="sng" dirty="0">
                <a:latin typeface="Arial" panose="020B0604020202020204" pitchFamily="34" charset="0"/>
                <a:ea typeface="Calibri" panose="020F0502020204030204" pitchFamily="34" charset="0"/>
                <a:cs typeface="Arial" panose="020B0604020202020204" pitchFamily="34" charset="0"/>
              </a:rPr>
              <a:t>review of state funding dedicated to behavioral health services for children</a:t>
            </a:r>
            <a:r>
              <a:rPr lang="en-US" sz="1600" dirty="0">
                <a:latin typeface="Arial" panose="020B0604020202020204" pitchFamily="34" charset="0"/>
                <a:ea typeface="Calibri" panose="020F0502020204030204" pitchFamily="34" charset="0"/>
                <a:cs typeface="Arial" panose="020B0604020202020204" pitchFamily="34" charset="0"/>
              </a:rPr>
              <a:t> across state agencies and MassHealth and an </a:t>
            </a:r>
            <a:r>
              <a:rPr lang="en-US" sz="1600" u="sng" dirty="0">
                <a:latin typeface="Arial" panose="020B0604020202020204" pitchFamily="34" charset="0"/>
                <a:ea typeface="Calibri" panose="020F0502020204030204" pitchFamily="34" charset="0"/>
                <a:cs typeface="Arial" panose="020B0604020202020204" pitchFamily="34" charset="0"/>
              </a:rPr>
              <a:t>examination of the impact of how such funding is used to maximize the delivery of services and available federal resources</a:t>
            </a:r>
            <a:r>
              <a:rPr lang="en-US" sz="1600" dirty="0">
                <a:latin typeface="Arial" panose="020B0604020202020204" pitchFamily="34" charset="0"/>
                <a:ea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100543770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85D88-50E4-8424-EC89-BFE70614BB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A27ABE-9B1B-2FF1-5E39-F141A948A396}"/>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Commission’s Charge (cont.)</a:t>
            </a:r>
          </a:p>
        </p:txBody>
      </p:sp>
      <p:sp>
        <p:nvSpPr>
          <p:cNvPr id="5" name="TextBox 4">
            <a:extLst>
              <a:ext uri="{FF2B5EF4-FFF2-40B4-BE49-F238E27FC236}">
                <a16:creationId xmlns:a16="http://schemas.microsoft.com/office/drawing/2014/main" id="{428DD2C4-F6C7-C695-E85C-E712B33A17AE}"/>
              </a:ext>
            </a:extLst>
          </p:cNvPr>
          <p:cNvSpPr txBox="1"/>
          <p:nvPr/>
        </p:nvSpPr>
        <p:spPr>
          <a:xfrm>
            <a:off x="533400" y="1219200"/>
            <a:ext cx="8077200" cy="3570208"/>
          </a:xfrm>
          <a:prstGeom prst="rect">
            <a:avLst/>
          </a:prstGeom>
          <a:noFill/>
        </p:spPr>
        <p:txBody>
          <a:bodyPr wrap="square">
            <a:spAutoFit/>
          </a:bodyPr>
          <a:lstStyle/>
          <a:p>
            <a:pPr lvl="0">
              <a:spcAft>
                <a:spcPts val="1200"/>
              </a:spcAft>
            </a:pPr>
            <a:r>
              <a:rPr lang="en-US" sz="1600" b="1" dirty="0">
                <a:latin typeface="Arial" panose="020B0604020202020204" pitchFamily="34" charset="0"/>
                <a:ea typeface="Calibri" panose="020F0502020204030204" pitchFamily="34" charset="0"/>
                <a:cs typeface="Arial" panose="020B0604020202020204" pitchFamily="34" charset="0"/>
              </a:rPr>
              <a:t>(ee)</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u="sng" dirty="0">
                <a:latin typeface="Arial" panose="020B0604020202020204" pitchFamily="34" charset="0"/>
                <a:ea typeface="Calibri" panose="020F0502020204030204" pitchFamily="34" charset="0"/>
                <a:cs typeface="Arial" panose="020B0604020202020204" pitchFamily="34" charset="0"/>
              </a:rPr>
              <a:t>analysis of the feasibility and effects of creating a single integrated children’s behavioral health agency</a:t>
            </a:r>
            <a:r>
              <a:rPr lang="en-US" sz="1600" dirty="0">
                <a:latin typeface="Arial" panose="020B0604020202020204" pitchFamily="34" charset="0"/>
                <a:ea typeface="Calibri" panose="020F0502020204030204" pitchFamily="34" charset="0"/>
                <a:cs typeface="Arial" panose="020B0604020202020204" pitchFamily="34" charset="0"/>
              </a:rPr>
              <a:t>; </a:t>
            </a:r>
          </a:p>
          <a:p>
            <a:pPr lvl="0">
              <a:spcAft>
                <a:spcPts val="1200"/>
              </a:spcAft>
            </a:pPr>
            <a:r>
              <a:rPr lang="en-US" sz="1600" b="1" dirty="0">
                <a:latin typeface="Arial" panose="020B0604020202020204" pitchFamily="34" charset="0"/>
                <a:ea typeface="Calibri" panose="020F0502020204030204" pitchFamily="34" charset="0"/>
                <a:cs typeface="Arial" panose="020B0604020202020204" pitchFamily="34" charset="0"/>
              </a:rPr>
              <a:t>(ff)</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a:highlight>
                  <a:srgbClr val="00FFFF"/>
                </a:highlight>
                <a:latin typeface="Arial" panose="020B0604020202020204" pitchFamily="34" charset="0"/>
                <a:ea typeface="Calibri" panose="020F0502020204030204" pitchFamily="34" charset="0"/>
                <a:cs typeface="Arial" panose="020B0604020202020204" pitchFamily="34" charset="0"/>
              </a:rPr>
              <a:t>a </a:t>
            </a:r>
            <a:r>
              <a:rPr lang="en-US" sz="1600" u="sng" dirty="0">
                <a:highlight>
                  <a:srgbClr val="00FFFF"/>
                </a:highlight>
                <a:latin typeface="Arial" panose="020B0604020202020204" pitchFamily="34" charset="0"/>
                <a:ea typeface="Calibri" panose="020F0502020204030204" pitchFamily="34" charset="0"/>
                <a:cs typeface="Arial" panose="020B0604020202020204" pitchFamily="34" charset="0"/>
              </a:rPr>
              <a:t>3-year strategic plan</a:t>
            </a:r>
            <a:r>
              <a:rPr lang="en-US" sz="1600" dirty="0">
                <a:highlight>
                  <a:srgbClr val="00FFFF"/>
                </a:highlight>
                <a:latin typeface="Arial" panose="020B0604020202020204" pitchFamily="34" charset="0"/>
                <a:ea typeface="Calibri" panose="020F0502020204030204" pitchFamily="34" charset="0"/>
                <a:cs typeface="Arial" panose="020B0604020202020204" pitchFamily="34" charset="0"/>
              </a:rPr>
              <a:t> for the delivery of behavioral health services for children and families that considers all providers and payers</a:t>
            </a:r>
            <a:r>
              <a:rPr lang="en-US" sz="1600" dirty="0">
                <a:latin typeface="Arial" panose="020B0604020202020204" pitchFamily="34" charset="0"/>
                <a:ea typeface="Calibri" panose="020F0502020204030204" pitchFamily="34" charset="0"/>
                <a:cs typeface="Arial" panose="020B0604020202020204" pitchFamily="34" charset="0"/>
              </a:rPr>
              <a:t>; and  </a:t>
            </a:r>
          </a:p>
          <a:p>
            <a:pPr lvl="0">
              <a:spcAft>
                <a:spcPts val="1200"/>
              </a:spcAft>
            </a:pPr>
            <a:r>
              <a:rPr lang="en-US" sz="1600" b="1" dirty="0">
                <a:latin typeface="Arial" panose="020B0604020202020204" pitchFamily="34" charset="0"/>
                <a:ea typeface="Calibri" panose="020F0502020204030204" pitchFamily="34" charset="0"/>
                <a:cs typeface="Arial" panose="020B0604020202020204" pitchFamily="34" charset="0"/>
              </a:rPr>
              <a:t>(gg)</a:t>
            </a:r>
            <a:r>
              <a:rPr lang="en-US" sz="1600" dirty="0">
                <a:latin typeface="Arial" panose="020B0604020202020204" pitchFamily="34" charset="0"/>
                <a:ea typeface="Calibri" panose="020F0502020204030204" pitchFamily="34" charset="0"/>
                <a:cs typeface="Arial" panose="020B0604020202020204" pitchFamily="34" charset="0"/>
              </a:rPr>
              <a:t> any matters deemed relevant by the commission</a:t>
            </a:r>
          </a:p>
          <a:p>
            <a:pPr lvl="0">
              <a:spcAft>
                <a:spcPts val="1200"/>
              </a:spcAft>
            </a:pPr>
            <a:endParaRPr lang="en-US" sz="1600" dirty="0">
              <a:latin typeface="Arial" panose="020B0604020202020204" pitchFamily="34" charset="0"/>
              <a:ea typeface="Calibri" panose="020F0502020204030204" pitchFamily="34" charset="0"/>
              <a:cs typeface="Arial" panose="020B0604020202020204" pitchFamily="34" charset="0"/>
            </a:endParaRPr>
          </a:p>
          <a:p>
            <a:pPr lvl="0">
              <a:spcAft>
                <a:spcPts val="1200"/>
              </a:spcAft>
            </a:pPr>
            <a:r>
              <a:rPr lang="en-US" sz="1600" b="1" u="sng" dirty="0">
                <a:latin typeface="Arial" panose="020B0604020202020204" pitchFamily="34" charset="0"/>
                <a:ea typeface="Calibri" panose="020F0502020204030204" pitchFamily="34" charset="0"/>
                <a:cs typeface="Arial" panose="020B0604020202020204" pitchFamily="34" charset="0"/>
              </a:rPr>
              <a:t>Report</a:t>
            </a:r>
          </a:p>
          <a:p>
            <a:pPr lvl="0">
              <a:spcAft>
                <a:spcPts val="1200"/>
              </a:spcAft>
            </a:pPr>
            <a:r>
              <a:rPr lang="en-US" sz="1600" dirty="0">
                <a:latin typeface="Arial" panose="020B0604020202020204" pitchFamily="34" charset="0"/>
                <a:ea typeface="Calibri" panose="020F0502020204030204" pitchFamily="34" charset="0"/>
                <a:cs typeface="Arial" panose="020B0604020202020204" pitchFamily="34" charset="0"/>
              </a:rPr>
              <a:t>Not later than June 30, 2026, the Commission shall submit its report to the Joint Committee on Mental Health, Substance Use and Recovery, the Joint Committee on Children, Families and Persons with Disabilities, the Joint Committee on Health Care Financing, and the Senate and House Committees on Ways and Means.</a:t>
            </a:r>
          </a:p>
        </p:txBody>
      </p:sp>
    </p:spTree>
    <p:extLst>
      <p:ext uri="{BB962C8B-B14F-4D97-AF65-F5344CB8AC3E}">
        <p14:creationId xmlns:p14="http://schemas.microsoft.com/office/powerpoint/2010/main" val="146880933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625154310"/>
              </p:ext>
            </p:extLst>
          </p:nvPr>
        </p:nvGraphicFramePr>
        <p:xfrm>
          <a:off x="504825" y="1097280"/>
          <a:ext cx="8134350" cy="4867406"/>
        </p:xfrm>
        <a:graphic>
          <a:graphicData uri="http://schemas.openxmlformats.org/drawingml/2006/table">
            <a:tbl>
              <a:tblPr firstRow="1" bandRow="1">
                <a:tableStyleId>{2A488322-F2BA-4B5B-9748-0D474271808F}</a:tableStyleId>
              </a:tblPr>
              <a:tblGrid>
                <a:gridCol w="421380">
                  <a:extLst>
                    <a:ext uri="{9D8B030D-6E8A-4147-A177-3AD203B41FA5}">
                      <a16:colId xmlns:a16="http://schemas.microsoft.com/office/drawing/2014/main" val="130879002"/>
                    </a:ext>
                  </a:extLst>
                </a:gridCol>
                <a:gridCol w="3168851">
                  <a:extLst>
                    <a:ext uri="{9D8B030D-6E8A-4147-A177-3AD203B41FA5}">
                      <a16:colId xmlns:a16="http://schemas.microsoft.com/office/drawing/2014/main" val="20000"/>
                    </a:ext>
                  </a:extLst>
                </a:gridCol>
                <a:gridCol w="2100057">
                  <a:extLst>
                    <a:ext uri="{9D8B030D-6E8A-4147-A177-3AD203B41FA5}">
                      <a16:colId xmlns:a16="http://schemas.microsoft.com/office/drawing/2014/main" val="330616325"/>
                    </a:ext>
                  </a:extLst>
                </a:gridCol>
                <a:gridCol w="2444062">
                  <a:extLst>
                    <a:ext uri="{9D8B030D-6E8A-4147-A177-3AD203B41FA5}">
                      <a16:colId xmlns:a16="http://schemas.microsoft.com/office/drawing/2014/main" val="20002"/>
                    </a:ext>
                  </a:extLst>
                </a:gridCol>
              </a:tblGrid>
              <a:tr h="476605">
                <a:tc>
                  <a:txBody>
                    <a:bodyPr/>
                    <a:lstStyle/>
                    <a:p>
                      <a:pPr marL="112395" indent="0"/>
                      <a:endParaRPr lang="en-US" sz="160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marL="112395" indent="0"/>
                      <a:r>
                        <a:rPr lang="en-US" sz="1600">
                          <a:latin typeface="Arial"/>
                          <a:cs typeface="Arial"/>
                        </a:rPr>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marL="112395" indent="0" algn="ctr"/>
                      <a:r>
                        <a:rPr lang="en-US" sz="1600">
                          <a:latin typeface="Arial"/>
                          <a:cs typeface="Arial"/>
                        </a:rPr>
                        <a:t>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1600" dirty="0">
                          <a:latin typeface="Arial"/>
                          <a:cs typeface="Arial"/>
                        </a:rPr>
                        <a:t>Location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extLst>
                  <a:ext uri="{0D108BD9-81ED-4DB2-BD59-A6C34878D82A}">
                    <a16:rowId xmlns:a16="http://schemas.microsoft.com/office/drawing/2014/main" val="10000"/>
                  </a:ext>
                </a:extLst>
              </a:tr>
              <a:tr h="527283">
                <a:tc>
                  <a:txBody>
                    <a:bodyPr/>
                    <a:lstStyle/>
                    <a:p>
                      <a:pPr marL="5715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B050"/>
                          </a:solidFill>
                          <a:effectLst/>
                          <a:uLnTx/>
                          <a:uFillTx/>
                          <a:latin typeface="Arial"/>
                          <a:ea typeface="+mn-ea"/>
                          <a:cs typeface="Aria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8F00"/>
                          </a:solidFill>
                          <a:effectLst/>
                          <a:uLnTx/>
                          <a:uFillTx/>
                          <a:latin typeface="Arial"/>
                          <a:ea typeface="+mn-ea"/>
                          <a:cs typeface="Arial"/>
                        </a:rPr>
                        <a:t>Wednesday, November 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a:ln>
                            <a:noFill/>
                          </a:ln>
                          <a:solidFill>
                            <a:srgbClr val="008F00"/>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a:solidFill>
                            <a:srgbClr val="008F00"/>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54479805"/>
                  </a:ext>
                </a:extLst>
              </a:tr>
              <a:tr h="527283">
                <a:tc>
                  <a:txBody>
                    <a:bodyPr/>
                    <a:lstStyle/>
                    <a:p>
                      <a:pPr marL="5715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B050"/>
                          </a:solidFill>
                          <a:effectLst/>
                          <a:uLnTx/>
                          <a:uFillTx/>
                          <a:latin typeface="Arial"/>
                          <a:ea typeface="+mn-ea"/>
                          <a:cs typeface="Aria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8F00"/>
                          </a:solidFill>
                          <a:effectLst/>
                          <a:uLnTx/>
                          <a:uFillTx/>
                          <a:latin typeface="Arial"/>
                          <a:ea typeface="+mn-ea"/>
                          <a:cs typeface="Arial"/>
                        </a:rPr>
                        <a:t>Wednesday, December </a:t>
                      </a:r>
                      <a:r>
                        <a:rPr lang="en-US" sz="1600" b="0" i="0" u="none" strike="noStrike" kern="1200" cap="none" spc="0" normalizeH="0" baseline="0" noProof="0" dirty="0">
                          <a:ln>
                            <a:noFill/>
                          </a:ln>
                          <a:solidFill>
                            <a:srgbClr val="008F00"/>
                          </a:solidFill>
                          <a:effectLst/>
                          <a:uLnTx/>
                          <a:uFillTx/>
                          <a:latin typeface="Arial"/>
                          <a:ea typeface="+mn-ea"/>
                          <a:cs typeface="Arial"/>
                        </a:rPr>
                        <a:t>17</a:t>
                      </a:r>
                      <a:endParaRPr kumimoji="0" lang="en-US" sz="1600" b="0" i="0" u="none" strike="noStrike" kern="1200" cap="none" spc="0" normalizeH="0" baseline="0" noProof="0" dirty="0">
                        <a:ln>
                          <a:noFill/>
                        </a:ln>
                        <a:solidFill>
                          <a:srgbClr val="008F00"/>
                        </a:solidFill>
                        <a:effectLst/>
                        <a:uLnTx/>
                        <a:uFillTx/>
                        <a:latin typeface="Arial"/>
                        <a:ea typeface="+mn-ea"/>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a:ln>
                            <a:noFill/>
                          </a:ln>
                          <a:solidFill>
                            <a:srgbClr val="008F00"/>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a:solidFill>
                            <a:srgbClr val="008F00"/>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1094988"/>
                  </a:ext>
                </a:extLst>
              </a:tr>
              <a:tr h="476605">
                <a:tc>
                  <a:txBody>
                    <a:bodyPr/>
                    <a:lstStyle/>
                    <a:p>
                      <a:pPr marL="57150" marR="0" lvl="0" indent="0" algn="ctr" defTabSz="914400">
                        <a:lnSpc>
                          <a:spcPct val="100000"/>
                        </a:lnSpc>
                        <a:spcBef>
                          <a:spcPts val="0"/>
                        </a:spcBef>
                        <a:spcAft>
                          <a:spcPts val="0"/>
                        </a:spcAft>
                        <a:buNone/>
                        <a:tabLst/>
                        <a:defRPr/>
                      </a:pPr>
                      <a:r>
                        <a:rPr lang="en-US" sz="2000" b="0" i="0" u="none" strike="noStrike" kern="1200" cap="none" spc="0" normalizeH="0" baseline="0" noProof="0" dirty="0">
                          <a:ln>
                            <a:noFill/>
                          </a:ln>
                          <a:solidFill>
                            <a:srgbClr val="00B050"/>
                          </a:solidFill>
                          <a:effectLst/>
                          <a:uLnTx/>
                          <a:uFillTx/>
                          <a:latin typeface="Arial"/>
                        </a:rPr>
                        <a:t>✔</a:t>
                      </a:r>
                      <a:endParaRPr kumimoji="0"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8F00"/>
                          </a:solidFill>
                          <a:effectLst/>
                          <a:uLnTx/>
                          <a:uFillTx/>
                          <a:latin typeface="Arial"/>
                          <a:ea typeface="+mn-ea"/>
                          <a:cs typeface="Arial"/>
                        </a:rPr>
                        <a:t>Wednesday, January 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a:ln>
                            <a:noFill/>
                          </a:ln>
                          <a:solidFill>
                            <a:srgbClr val="008F00"/>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dirty="0">
                          <a:solidFill>
                            <a:srgbClr val="008F00"/>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8547665"/>
                  </a:ext>
                </a:extLst>
              </a:tr>
              <a:tr h="476605">
                <a:tc>
                  <a:txBody>
                    <a:bodyPr/>
                    <a:lstStyle/>
                    <a:p>
                      <a:pPr marL="57150" marR="0" lvl="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cap="none" spc="0" normalizeH="0" baseline="0" noProof="0" dirty="0">
                          <a:ln>
                            <a:noFill/>
                          </a:ln>
                          <a:solidFill>
                            <a:srgbClr val="00B050"/>
                          </a:solidFill>
                          <a:effectLst/>
                          <a:uLnTx/>
                          <a:uFillTx/>
                          <a:latin typeface="+mn-lt"/>
                        </a:rPr>
                        <a:t>✔</a:t>
                      </a:r>
                      <a:endParaRPr kumimoji="0"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8F00"/>
                          </a:solidFill>
                          <a:effectLst/>
                          <a:uLnTx/>
                          <a:uFillTx/>
                          <a:latin typeface="Arial"/>
                          <a:ea typeface="+mn-ea"/>
                          <a:cs typeface="Arial"/>
                        </a:rPr>
                        <a:t>Wednesday, February 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dirty="0">
                          <a:ln>
                            <a:noFill/>
                          </a:ln>
                          <a:solidFill>
                            <a:srgbClr val="008F00"/>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dirty="0">
                          <a:solidFill>
                            <a:srgbClr val="008F00"/>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0711061"/>
                  </a:ext>
                </a:extLst>
              </a:tr>
              <a:tr h="476605">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Arial"/>
                          <a:ea typeface="+mn-ea"/>
                          <a:cs typeface="Arial"/>
                        </a:rPr>
                        <a:t>Wednesday, March 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dirty="0">
                          <a:ln>
                            <a:noFill/>
                          </a:ln>
                          <a:solidFill>
                            <a:schemeClr val="tx1"/>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a:solidFill>
                            <a:schemeClr val="tx1"/>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6201610"/>
                  </a:ext>
                </a:extLst>
              </a:tr>
              <a:tr h="476605">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Arial"/>
                          <a:ea typeface="+mn-ea"/>
                          <a:cs typeface="Arial"/>
                        </a:rPr>
                        <a:t>Wednesday, April 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a:ln>
                            <a:noFill/>
                          </a:ln>
                          <a:solidFill>
                            <a:schemeClr val="tx1"/>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a:solidFill>
                            <a:schemeClr val="tx1"/>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2271077"/>
                  </a:ext>
                </a:extLst>
              </a:tr>
              <a:tr h="476605">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Arial"/>
                          <a:ea typeface="+mn-ea"/>
                          <a:cs typeface="Arial"/>
                        </a:rPr>
                        <a:t>Wednesday, May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a:ln>
                            <a:noFill/>
                          </a:ln>
                          <a:solidFill>
                            <a:schemeClr val="tx1"/>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a:solidFill>
                            <a:schemeClr val="tx1"/>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1001264"/>
                  </a:ext>
                </a:extLst>
              </a:tr>
              <a:tr h="476605">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Arial"/>
                          <a:ea typeface="+mn-ea"/>
                          <a:cs typeface="Arial"/>
                        </a:rPr>
                        <a:t>Wednesday, June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a:ln>
                            <a:noFill/>
                          </a:ln>
                          <a:solidFill>
                            <a:schemeClr val="tx1"/>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a:solidFill>
                            <a:schemeClr val="tx1"/>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3484529"/>
                  </a:ext>
                </a:extLst>
              </a:tr>
              <a:tr h="476605">
                <a:tc gridSpan="4">
                  <a:txBody>
                    <a:bodyPr/>
                    <a:lstStyle/>
                    <a:p>
                      <a:pPr marL="118745"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Arial"/>
                          <a:ea typeface="+mn-ea"/>
                          <a:cs typeface="Arial"/>
                        </a:rPr>
                        <a:t>Tuesday, June 30, 2026 </a:t>
                      </a:r>
                      <a:r>
                        <a:rPr kumimoji="0" lang="en-US" sz="1600" b="0" i="0" u="none" strike="noStrike" kern="1200" cap="none" spc="0" normalizeH="0" baseline="0" noProof="0" dirty="0">
                          <a:ln>
                            <a:noFill/>
                          </a:ln>
                          <a:solidFill>
                            <a:schemeClr val="tx1"/>
                          </a:solidFill>
                          <a:effectLst/>
                          <a:uLnTx/>
                          <a:uFillTx/>
                          <a:latin typeface="Arial"/>
                          <a:ea typeface="+mn-ea"/>
                          <a:cs typeface="Arial"/>
                        </a:rPr>
                        <a:t>– </a:t>
                      </a:r>
                      <a:r>
                        <a:rPr kumimoji="0" lang="en-US" sz="1600" b="0" i="1" u="none" strike="noStrike" kern="1200" cap="none" spc="0" normalizeH="0" baseline="0" noProof="0" dirty="0">
                          <a:ln>
                            <a:noFill/>
                          </a:ln>
                          <a:solidFill>
                            <a:schemeClr val="tx1"/>
                          </a:solidFill>
                          <a:effectLst/>
                          <a:uLnTx/>
                          <a:uFillTx/>
                          <a:latin typeface="Arial"/>
                          <a:ea typeface="+mn-ea"/>
                          <a:cs typeface="Arial"/>
                        </a:rPr>
                        <a:t>Submission of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hMerge="1">
                  <a:txBody>
                    <a:bodyPr/>
                    <a:lstStyle/>
                    <a:p>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6006532"/>
                  </a:ext>
                </a:extLst>
              </a:tr>
            </a:tbl>
          </a:graphicData>
        </a:graphic>
      </p:graphicFrame>
      <p:sp>
        <p:nvSpPr>
          <p:cNvPr id="6" name="Title 1">
            <a:extLst>
              <a:ext uri="{FF2B5EF4-FFF2-40B4-BE49-F238E27FC236}">
                <a16:creationId xmlns:a16="http://schemas.microsoft.com/office/drawing/2014/main" id="{405EC989-0D05-6EB8-D12A-CC78AE75CCFC}"/>
              </a:ext>
            </a:extLst>
          </p:cNvPr>
          <p:cNvSpPr txBox="1">
            <a:spLocks/>
          </p:cNvSpPr>
          <p:nvPr/>
        </p:nvSpPr>
        <p:spPr bwMode="white">
          <a:xfrm>
            <a:off x="851770" y="109538"/>
            <a:ext cx="5549030" cy="76200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dirty="0">
                <a:latin typeface="Arial" panose="020B0604020202020204" pitchFamily="34" charset="0"/>
                <a:cs typeface="Arial" panose="020B0604020202020204" pitchFamily="34" charset="0"/>
              </a:rPr>
              <a:t>Upcoming Meetings</a:t>
            </a:r>
            <a:endParaRPr lang="en-US"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354502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E307B-C3E7-2C44-ED59-317556720561}"/>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03B903F-2C22-02CB-21D1-09E3AB63035E}"/>
              </a:ext>
            </a:extLst>
          </p:cNvPr>
          <p:cNvGraphicFramePr>
            <a:graphicFrameLocks noGrp="1"/>
          </p:cNvGraphicFramePr>
          <p:nvPr>
            <p:extLst>
              <p:ext uri="{D42A27DB-BD31-4B8C-83A1-F6EECF244321}">
                <p14:modId xmlns:p14="http://schemas.microsoft.com/office/powerpoint/2010/main" val="1829858177"/>
              </p:ext>
            </p:extLst>
          </p:nvPr>
        </p:nvGraphicFramePr>
        <p:xfrm>
          <a:off x="381000" y="1101840"/>
          <a:ext cx="8382000" cy="4335083"/>
        </p:xfrm>
        <a:graphic>
          <a:graphicData uri="http://schemas.openxmlformats.org/drawingml/2006/table">
            <a:tbl>
              <a:tblPr firstRow="1" bandRow="1">
                <a:tableStyleId>{2A488322-F2BA-4B5B-9748-0D474271808F}</a:tableStyleId>
              </a:tblPr>
              <a:tblGrid>
                <a:gridCol w="1589054">
                  <a:extLst>
                    <a:ext uri="{9D8B030D-6E8A-4147-A177-3AD203B41FA5}">
                      <a16:colId xmlns:a16="http://schemas.microsoft.com/office/drawing/2014/main" val="20000"/>
                    </a:ext>
                  </a:extLst>
                </a:gridCol>
                <a:gridCol w="6792946">
                  <a:extLst>
                    <a:ext uri="{9D8B030D-6E8A-4147-A177-3AD203B41FA5}">
                      <a16:colId xmlns:a16="http://schemas.microsoft.com/office/drawing/2014/main" val="330616325"/>
                    </a:ext>
                  </a:extLst>
                </a:gridCol>
              </a:tblGrid>
              <a:tr h="484632">
                <a:tc>
                  <a:txBody>
                    <a:bodyPr/>
                    <a:lstStyle/>
                    <a:p>
                      <a:pPr marL="112395" indent="0" algn="l"/>
                      <a:r>
                        <a:rPr lang="en-US" sz="1800" dirty="0">
                          <a:latin typeface="Arial" panose="020B0604020202020204" pitchFamily="34" charset="0"/>
                          <a:cs typeface="Arial" panose="020B0604020202020204" pitchFamily="34" charset="0"/>
                        </a:rPr>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marL="112395" indent="0" algn="l"/>
                      <a:r>
                        <a:rPr lang="en-US" sz="1800" dirty="0">
                          <a:latin typeface="Arial"/>
                          <a:cs typeface="Arial"/>
                        </a:rPr>
                        <a:t>Proposed Tasks for Discussion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extLst>
                  <a:ext uri="{0D108BD9-81ED-4DB2-BD59-A6C34878D82A}">
                    <a16:rowId xmlns:a16="http://schemas.microsoft.com/office/drawing/2014/main" val="10000"/>
                  </a:ext>
                </a:extLst>
              </a:tr>
              <a:tr h="484632">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February</a:t>
                      </a:r>
                      <a:r>
                        <a:rPr kumimoji="0" lang="en-US" sz="16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lvl="0" indent="-342900" algn="l">
                        <a:lnSpc>
                          <a:spcPct val="100000"/>
                        </a:lnSpc>
                        <a:spcBef>
                          <a:spcPts val="0"/>
                        </a:spcBef>
                        <a:spcAft>
                          <a:spcPts val="300"/>
                        </a:spcAft>
                        <a:buClr>
                          <a:srgbClr val="000000"/>
                        </a:buClr>
                        <a:buFont typeface="Arial"/>
                        <a:buChar char="•"/>
                      </a:pPr>
                      <a:r>
                        <a:rPr lang="en-US"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Review of additional reports/speakers from 1/21</a:t>
                      </a:r>
                      <a:endParaRPr lang="en-US" dirty="0">
                        <a:latin typeface="Arial" panose="020B0604020202020204" pitchFamily="34" charset="0"/>
                        <a:cs typeface="Arial" panose="020B0604020202020204" pitchFamily="34" charset="0"/>
                      </a:endParaRPr>
                    </a:p>
                    <a:p>
                      <a:pPr marL="34290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Review of Workgroup initial findings: Challenges and Policy Recommendations (charges bb and cc) </a:t>
                      </a:r>
                    </a:p>
                    <a:p>
                      <a:pPr marL="34290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dirty="0">
                          <a:ln>
                            <a:noFill/>
                          </a:ln>
                          <a:solidFill>
                            <a:srgbClr val="000000"/>
                          </a:solidFill>
                          <a:effectLst/>
                          <a:uLnTx/>
                          <a:uFillTx/>
                          <a:latin typeface="Arial"/>
                          <a:cs typeface="Arial"/>
                        </a:rPr>
                        <a:t>Discussion of Commission deliverables</a:t>
                      </a:r>
                      <a:endParaRPr kumimoji="0" lang="en-US" sz="1400" dirty="0">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0711061"/>
                  </a:ext>
                </a:extLst>
              </a:tr>
              <a:tr h="484632">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March 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dirty="0">
                          <a:ln>
                            <a:noFill/>
                          </a:ln>
                          <a:solidFill>
                            <a:schemeClr val="tx1"/>
                          </a:solidFill>
                          <a:effectLst/>
                          <a:uLnTx/>
                          <a:uFillTx/>
                          <a:latin typeface="Arial"/>
                          <a:cs typeface="Arial"/>
                        </a:rPr>
                        <a:t>Continuation of Workgroup 2’s presentation</a:t>
                      </a:r>
                    </a:p>
                    <a:p>
                      <a:pPr marL="34290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dirty="0">
                          <a:ln>
                            <a:noFill/>
                          </a:ln>
                          <a:solidFill>
                            <a:schemeClr val="tx1"/>
                          </a:solidFill>
                          <a:effectLst/>
                          <a:uLnTx/>
                          <a:uFillTx/>
                          <a:latin typeface="Arial"/>
                          <a:cs typeface="Arial"/>
                        </a:rPr>
                        <a:t>Review of Workgroup 3's findings: Single Agency (charges ee)</a:t>
                      </a:r>
                    </a:p>
                    <a:p>
                      <a:pPr marL="34290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Presentation from the Interagency Review Team for Complex Cases</a:t>
                      </a:r>
                      <a:endParaRPr lang="en-US"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6201610"/>
                  </a:ext>
                </a:extLst>
              </a:tr>
              <a:tr h="484632">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April 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dirty="0">
                          <a:ln>
                            <a:noFill/>
                          </a:ln>
                          <a:solidFill>
                            <a:schemeClr val="tx1"/>
                          </a:solidFill>
                          <a:effectLst/>
                          <a:uLnTx/>
                          <a:uFillTx/>
                          <a:latin typeface="Arial"/>
                          <a:cs typeface="Arial"/>
                        </a:rPr>
                        <a:t>Continued discussion of Commission's</a:t>
                      </a:r>
                      <a:r>
                        <a:rPr lang="en-US" sz="1400" b="0" i="0" u="none" strike="noStrike" kern="1200" cap="none" spc="0" normalizeH="0" baseline="0" dirty="0">
                          <a:ln>
                            <a:noFill/>
                          </a:ln>
                          <a:solidFill>
                            <a:schemeClr val="tx1"/>
                          </a:solidFill>
                          <a:effectLst/>
                          <a:uLnTx/>
                          <a:uFillTx/>
                          <a:latin typeface="Arial"/>
                          <a:ea typeface="+mn-ea"/>
                          <a:cs typeface="Arial"/>
                        </a:rPr>
                        <a:t> recommendations </a:t>
                      </a:r>
                      <a:endParaRPr lang="en-US" sz="1400" b="0" i="0" u="none" strike="noStrike" kern="1200" cap="none" spc="0" normalizeH="0" baseline="0" noProof="0" dirty="0">
                        <a:ln>
                          <a:noFill/>
                        </a:ln>
                        <a:solidFill>
                          <a:srgbClr val="000000"/>
                        </a:solidFill>
                        <a:effectLst/>
                        <a:uLnTx/>
                        <a:uFillTx/>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8227318"/>
                  </a:ext>
                </a:extLst>
              </a:tr>
              <a:tr h="484632">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May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dirty="0">
                          <a:ln>
                            <a:noFill/>
                          </a:ln>
                          <a:solidFill>
                            <a:schemeClr val="tx1"/>
                          </a:solidFill>
                          <a:effectLst/>
                          <a:uLnTx/>
                          <a:uFillTx/>
                          <a:latin typeface="Arial"/>
                          <a:cs typeface="Arial"/>
                        </a:rPr>
                        <a:t>Continued discussion of Commission's recommendations</a:t>
                      </a:r>
                      <a:endParaRPr lang="en-US" sz="1400" b="0" i="0" u="none" strike="noStrike" kern="1200" cap="none" spc="0" normalizeH="0" baseline="0" noProof="0" dirty="0">
                        <a:ln>
                          <a:noFill/>
                        </a:ln>
                        <a:solidFill>
                          <a:srgbClr val="000000"/>
                        </a:solidFill>
                        <a:effectLst/>
                        <a:uLnTx/>
                        <a:uFillTx/>
                        <a:latin typeface="Arial"/>
                        <a:cs typeface="Arial"/>
                      </a:endParaRPr>
                    </a:p>
                    <a:p>
                      <a:pPr marL="9144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dirty="0">
                          <a:ln>
                            <a:noFill/>
                          </a:ln>
                          <a:solidFill>
                            <a:schemeClr val="tx1"/>
                          </a:solidFill>
                          <a:effectLst/>
                          <a:uLnTx/>
                          <a:uFillTx/>
                          <a:latin typeface="Arial"/>
                          <a:cs typeface="Arial"/>
                        </a:rPr>
                        <a:t>Review of </a:t>
                      </a:r>
                      <a:r>
                        <a:rPr lang="en-US" sz="1400" b="0" i="0" u="none" strike="noStrike" kern="1200" cap="none" spc="0" normalizeH="0" baseline="0" dirty="0">
                          <a:ln>
                            <a:noFill/>
                          </a:ln>
                          <a:solidFill>
                            <a:schemeClr val="tx1"/>
                          </a:solidFill>
                          <a:effectLst/>
                          <a:uLnTx/>
                          <a:uFillTx/>
                          <a:latin typeface="Arial"/>
                          <a:ea typeface="+mn-ea"/>
                          <a:cs typeface="Arial"/>
                        </a:rPr>
                        <a:t>draft report</a:t>
                      </a:r>
                      <a:endParaRPr lang="en-US" sz="1400" b="0" i="0" u="none" strike="noStrike" kern="1200" cap="none" spc="0" normalizeH="0" baseline="0" noProof="0">
                        <a:ln>
                          <a:noFill/>
                        </a:ln>
                        <a:solidFill>
                          <a:srgbClr val="000000"/>
                        </a:solidFill>
                        <a:effectLst/>
                        <a:uLnTx/>
                        <a:uFillTx/>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1244957"/>
                  </a:ext>
                </a:extLst>
              </a:tr>
              <a:tr h="484632">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June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Review of </a:t>
                      </a:r>
                      <a:r>
                        <a:rPr lang="en-US" sz="1400" b="0"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draft report</a:t>
                      </a:r>
                      <a:endParaRPr lang="en-US"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9447399"/>
                  </a:ext>
                </a:extLst>
              </a:tr>
              <a:tr h="484632">
                <a:tc gridSpan="2">
                  <a:txBody>
                    <a:bodyPr/>
                    <a:lstStyle/>
                    <a:p>
                      <a:pPr marL="0" marR="0" lvl="0" indent="0" algn="l" defTabSz="914400" rtl="0" eaLnBrk="1" fontAlgn="auto" latinLnBrk="0" hangingPunct="1">
                        <a:lnSpc>
                          <a:spcPts val="1875"/>
                        </a:lnSpc>
                        <a:spcBef>
                          <a:spcPts val="0"/>
                        </a:spcBef>
                        <a:spcAft>
                          <a:spcPts val="0"/>
                        </a:spcAft>
                        <a:buClr>
                          <a:srgbClr val="000000"/>
                        </a:buClr>
                        <a:buSzTx/>
                        <a:buFont typeface="Arial,Sans-Serif"/>
                        <a:buNone/>
                        <a:tabLst/>
                        <a:defRPr/>
                      </a:pPr>
                      <a:r>
                        <a:rPr kumimoji="0" lang="en-US" sz="18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Tuesday, June 30, 2026 – </a:t>
                      </a:r>
                      <a:r>
                        <a:rPr kumimoji="0" lang="en-US" sz="18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Submission of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B703"/>
                    </a:solidFill>
                  </a:tcPr>
                </a:tc>
                <a:tc hMerge="1">
                  <a:txBody>
                    <a:bodyPr/>
                    <a:lstStyle/>
                    <a:p>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83123281"/>
                  </a:ext>
                </a:extLst>
              </a:tr>
            </a:tbl>
          </a:graphicData>
        </a:graphic>
      </p:graphicFrame>
      <p:sp>
        <p:nvSpPr>
          <p:cNvPr id="8" name="Title 2">
            <a:extLst>
              <a:ext uri="{FF2B5EF4-FFF2-40B4-BE49-F238E27FC236}">
                <a16:creationId xmlns:a16="http://schemas.microsoft.com/office/drawing/2014/main" id="{47383D8F-5B8A-BEEA-4DF1-B69A20067DC3}"/>
              </a:ext>
            </a:extLst>
          </p:cNvPr>
          <p:cNvSpPr txBox="1">
            <a:spLocks/>
          </p:cNvSpPr>
          <p:nvPr/>
        </p:nvSpPr>
        <p:spPr bwMode="white">
          <a:xfrm>
            <a:off x="798663" y="99194"/>
            <a:ext cx="5881421" cy="813719"/>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kern="0" dirty="0">
                <a:latin typeface="Arial" panose="020B0604020202020204" pitchFamily="34" charset="0"/>
                <a:cs typeface="Arial" panose="020B0604020202020204" pitchFamily="34" charset="0"/>
              </a:rPr>
              <a:t>Proposed Meeting Agendas</a:t>
            </a:r>
          </a:p>
        </p:txBody>
      </p:sp>
    </p:spTree>
    <p:extLst>
      <p:ext uri="{BB962C8B-B14F-4D97-AF65-F5344CB8AC3E}">
        <p14:creationId xmlns:p14="http://schemas.microsoft.com/office/powerpoint/2010/main" val="258309901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67D5F-F462-E3D8-E08A-45B6347EE201}"/>
              </a:ext>
            </a:extLst>
          </p:cNvPr>
          <p:cNvSpPr>
            <a:spLocks noGrp="1"/>
          </p:cNvSpPr>
          <p:nvPr>
            <p:ph type="title"/>
          </p:nvPr>
        </p:nvSpPr>
        <p:spPr/>
        <p:txBody>
          <a:bodyPr/>
          <a:lstStyle/>
          <a:p>
            <a:pPr algn="ctr"/>
            <a:r>
              <a:rPr lang="en-US" sz="4000">
                <a:solidFill>
                  <a:srgbClr val="003366"/>
                </a:solidFill>
                <a:latin typeface="Arial" panose="020B0604020202020204" pitchFamily="34" charset="0"/>
                <a:cs typeface="Arial" panose="020B0604020202020204" pitchFamily="34" charset="0"/>
              </a:rPr>
              <a:t>Appendix</a:t>
            </a: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342523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Commission’s Charge</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219200"/>
            <a:ext cx="8077200" cy="5293757"/>
          </a:xfrm>
          <a:prstGeom prst="rect">
            <a:avLst/>
          </a:prstGeom>
          <a:noFill/>
        </p:spPr>
        <p:txBody>
          <a:bodyPr wrap="square">
            <a:spAutoFit/>
          </a:bodyPr>
          <a:lstStyle/>
          <a:p>
            <a:pPr>
              <a:spcAft>
                <a:spcPts val="1200"/>
              </a:spcAft>
            </a:pPr>
            <a:r>
              <a:rPr lang="en-US" sz="1600" b="1" u="sng">
                <a:latin typeface="Arial" panose="020B0604020202020204" pitchFamily="34" charset="0"/>
                <a:ea typeface="Calibri" panose="020F0502020204030204" pitchFamily="34" charset="0"/>
                <a:cs typeface="Arial" panose="020B0604020202020204" pitchFamily="34" charset="0"/>
              </a:rPr>
              <a:t>Legal Authority:</a:t>
            </a:r>
            <a:r>
              <a:rPr lang="en-US" sz="1600" b="1">
                <a:latin typeface="Arial" panose="020B0604020202020204" pitchFamily="34" charset="0"/>
                <a:ea typeface="Calibri" panose="020F0502020204030204" pitchFamily="34" charset="0"/>
                <a:cs typeface="Arial" panose="020B0604020202020204" pitchFamily="34" charset="0"/>
              </a:rPr>
              <a:t> </a:t>
            </a:r>
            <a:r>
              <a:rPr lang="en-US" sz="1600">
                <a:latin typeface="Arial" panose="020B0604020202020204" pitchFamily="34" charset="0"/>
                <a:ea typeface="Calibri" panose="020F0502020204030204" pitchFamily="34" charset="0"/>
                <a:cs typeface="Arial" panose="020B0604020202020204" pitchFamily="34" charset="0"/>
              </a:rPr>
              <a:t>FY2026 Budget 4000-0300 (</a:t>
            </a:r>
            <a:r>
              <a:rPr lang="en-US" sz="1600">
                <a:solidFill>
                  <a:srgbClr val="00B0F0"/>
                </a:solidFill>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link</a:t>
            </a:r>
            <a:r>
              <a:rPr lang="en-US" sz="1600">
                <a:latin typeface="Arial" panose="020B0604020202020204" pitchFamily="34" charset="0"/>
                <a:ea typeface="Calibri" panose="020F0502020204030204" pitchFamily="34" charset="0"/>
                <a:cs typeface="Arial" panose="020B0604020202020204" pitchFamily="34" charset="0"/>
              </a:rPr>
              <a:t>)</a:t>
            </a:r>
            <a:endParaRPr lang="en-US" sz="1600" b="1">
              <a:solidFill>
                <a:srgbClr val="002060"/>
              </a:solidFill>
              <a:latin typeface="Arial" panose="020B0604020202020204" pitchFamily="34" charset="0"/>
              <a:ea typeface="Calibri" panose="020F0502020204030204" pitchFamily="34" charset="0"/>
              <a:cs typeface="Arial" panose="020B0604020202020204" pitchFamily="34" charset="0"/>
            </a:endParaRPr>
          </a:p>
          <a:p>
            <a:pPr lvl="0">
              <a:spcAft>
                <a:spcPts val="1200"/>
              </a:spcAft>
            </a:pPr>
            <a:r>
              <a:rPr lang="en-US" sz="1600" b="1" u="sng">
                <a:latin typeface="Arial" panose="020B0604020202020204" pitchFamily="34" charset="0"/>
                <a:ea typeface="Calibri" panose="020F0502020204030204" pitchFamily="34" charset="0"/>
                <a:cs typeface="Arial" panose="020B0604020202020204" pitchFamily="34" charset="0"/>
              </a:rPr>
              <a:t>Summary:</a:t>
            </a:r>
            <a:r>
              <a:rPr lang="en-US" sz="1600" b="1">
                <a:latin typeface="Arial" panose="020B0604020202020204" pitchFamily="34" charset="0"/>
                <a:ea typeface="Calibri" panose="020F0502020204030204" pitchFamily="34" charset="0"/>
                <a:cs typeface="Arial" panose="020B0604020202020204" pitchFamily="34" charset="0"/>
              </a:rPr>
              <a:t> </a:t>
            </a:r>
            <a:r>
              <a:rPr lang="en-US" sz="1600" b="0" i="0">
                <a:effectLst/>
                <a:latin typeface="Arial" panose="020B0604020202020204" pitchFamily="34" charset="0"/>
                <a:ea typeface="Calibri" panose="020F0502020204030204" pitchFamily="34" charset="0"/>
                <a:cs typeface="Arial" panose="020B0604020202020204" pitchFamily="34" charset="0"/>
              </a:rPr>
              <a:t>The Comm</a:t>
            </a:r>
            <a:r>
              <a:rPr lang="en-US" sz="1600">
                <a:latin typeface="Arial" panose="020B0604020202020204" pitchFamily="34" charset="0"/>
                <a:ea typeface="Calibri" panose="020F0502020204030204" pitchFamily="34" charset="0"/>
                <a:cs typeface="Arial" panose="020B0604020202020204" pitchFamily="34" charset="0"/>
              </a:rPr>
              <a:t>ission </a:t>
            </a:r>
            <a:r>
              <a:rPr lang="en-US" sz="1600" b="0" i="0">
                <a:effectLst/>
                <a:latin typeface="Arial" panose="020B0604020202020204" pitchFamily="34" charset="0"/>
                <a:ea typeface="Calibri" panose="020F0502020204030204" pitchFamily="34" charset="0"/>
                <a:cs typeface="Arial" panose="020B0604020202020204" pitchFamily="34" charset="0"/>
              </a:rPr>
              <a:t>shall study and report on recommendations for improving access to behavioral health services for children and families, including:</a:t>
            </a:r>
            <a:endParaRPr lang="en-US" sz="1600" b="0" i="0">
              <a:solidFill>
                <a:srgbClr val="141414"/>
              </a:solidFill>
              <a:effectLst/>
              <a:latin typeface="Arial" panose="020B0604020202020204" pitchFamily="34" charset="0"/>
              <a:ea typeface="Calibri" panose="020F0502020204030204" pitchFamily="34" charset="0"/>
              <a:cs typeface="Arial" panose="020B0604020202020204" pitchFamily="34" charset="0"/>
            </a:endParaRPr>
          </a:p>
          <a:p>
            <a:pPr lvl="0">
              <a:spcAft>
                <a:spcPts val="1200"/>
              </a:spcAft>
            </a:pPr>
            <a:r>
              <a:rPr lang="en-US" sz="1600" b="1">
                <a:latin typeface="Arial" panose="020B0604020202020204" pitchFamily="34" charset="0"/>
                <a:ea typeface="Calibri" panose="020F0502020204030204" pitchFamily="34" charset="0"/>
                <a:cs typeface="Arial" panose="020B0604020202020204" pitchFamily="34" charset="0"/>
              </a:rPr>
              <a:t>(aa)</a:t>
            </a:r>
            <a:r>
              <a:rPr lang="en-US" sz="1600">
                <a:latin typeface="Arial" panose="020B0604020202020204" pitchFamily="34" charset="0"/>
                <a:ea typeface="Calibri" panose="020F0502020204030204" pitchFamily="34" charset="0"/>
                <a:cs typeface="Arial" panose="020B0604020202020204" pitchFamily="34" charset="0"/>
              </a:rPr>
              <a:t> a </a:t>
            </a:r>
            <a:r>
              <a:rPr lang="en-US" sz="1600" u="sng">
                <a:latin typeface="Arial" panose="020B0604020202020204" pitchFamily="34" charset="0"/>
                <a:ea typeface="Calibri" panose="020F0502020204030204" pitchFamily="34" charset="0"/>
                <a:cs typeface="Arial" panose="020B0604020202020204" pitchFamily="34" charset="0"/>
              </a:rPr>
              <a:t>list of the behavioral health services</a:t>
            </a:r>
            <a:r>
              <a:rPr lang="en-US" sz="1600">
                <a:latin typeface="Arial" panose="020B0604020202020204" pitchFamily="34" charset="0"/>
                <a:ea typeface="Calibri" panose="020F0502020204030204" pitchFamily="34" charset="0"/>
                <a:cs typeface="Arial" panose="020B0604020202020204" pitchFamily="34" charset="0"/>
              </a:rPr>
              <a:t>, including services and treatment for substance use disorder and for autism spectrum disorder, available to children and adolescents under 22 years of age;</a:t>
            </a:r>
          </a:p>
          <a:p>
            <a:pPr lvl="0">
              <a:spcAft>
                <a:spcPts val="1200"/>
              </a:spcAft>
            </a:pPr>
            <a:r>
              <a:rPr lang="en-US" sz="1600" b="1">
                <a:latin typeface="Arial" panose="020B0604020202020204" pitchFamily="34" charset="0"/>
                <a:ea typeface="Calibri" panose="020F0502020204030204" pitchFamily="34" charset="0"/>
                <a:cs typeface="Arial" panose="020B0604020202020204" pitchFamily="34" charset="0"/>
              </a:rPr>
              <a:t>(bb)</a:t>
            </a:r>
            <a:r>
              <a:rPr lang="en-US" sz="1600">
                <a:latin typeface="Arial" panose="020B0604020202020204" pitchFamily="34" charset="0"/>
                <a:ea typeface="Calibri" panose="020F0502020204030204" pitchFamily="34" charset="0"/>
                <a:cs typeface="Arial" panose="020B0604020202020204" pitchFamily="34" charset="0"/>
              </a:rPr>
              <a:t> a </a:t>
            </a:r>
            <a:r>
              <a:rPr lang="en-US" sz="1600" u="sng">
                <a:latin typeface="Arial" panose="020B0604020202020204" pitchFamily="34" charset="0"/>
                <a:ea typeface="Calibri" panose="020F0502020204030204" pitchFamily="34" charset="0"/>
                <a:cs typeface="Arial" panose="020B0604020202020204" pitchFamily="34" charset="0"/>
              </a:rPr>
              <a:t>list of common challenges that children, adolescents and families face in seeking behavioral health services</a:t>
            </a:r>
            <a:r>
              <a:rPr lang="en-US" sz="1600">
                <a:latin typeface="Arial" panose="020B0604020202020204" pitchFamily="34" charset="0"/>
                <a:ea typeface="Calibri" panose="020F0502020204030204" pitchFamily="34" charset="0"/>
                <a:cs typeface="Arial" panose="020B0604020202020204" pitchFamily="34" charset="0"/>
              </a:rPr>
              <a:t> including, but not limited to, challenges associated with program eligibility criteria, affordability and cost-sharing, insurance or state program denials, application processes and service authorization processes, staffing, wait times and geography; </a:t>
            </a:r>
          </a:p>
          <a:p>
            <a:pPr lvl="0">
              <a:spcAft>
                <a:spcPts val="1200"/>
              </a:spcAft>
            </a:pPr>
            <a:r>
              <a:rPr lang="en-US" sz="1600" b="1">
                <a:latin typeface="Arial" panose="020B0604020202020204" pitchFamily="34" charset="0"/>
                <a:ea typeface="Calibri" panose="020F0502020204030204" pitchFamily="34" charset="0"/>
                <a:cs typeface="Arial" panose="020B0604020202020204" pitchFamily="34" charset="0"/>
              </a:rPr>
              <a:t>(cc)</a:t>
            </a:r>
            <a:r>
              <a:rPr lang="en-US" sz="1600">
                <a:latin typeface="Arial" panose="020B0604020202020204" pitchFamily="34" charset="0"/>
                <a:ea typeface="Calibri" panose="020F0502020204030204" pitchFamily="34" charset="0"/>
                <a:cs typeface="Arial" panose="020B0604020202020204" pitchFamily="34" charset="0"/>
              </a:rPr>
              <a:t> </a:t>
            </a:r>
            <a:r>
              <a:rPr lang="en-US" sz="1600" u="sng">
                <a:latin typeface="Arial" panose="020B0604020202020204" pitchFamily="34" charset="0"/>
                <a:ea typeface="Calibri" panose="020F0502020204030204" pitchFamily="34" charset="0"/>
                <a:cs typeface="Arial" panose="020B0604020202020204" pitchFamily="34" charset="0"/>
              </a:rPr>
              <a:t>recommended policies to address challenges</a:t>
            </a:r>
            <a:r>
              <a:rPr lang="en-US" sz="1600">
                <a:latin typeface="Arial" panose="020B0604020202020204" pitchFamily="34" charset="0"/>
                <a:ea typeface="Calibri" panose="020F0502020204030204" pitchFamily="34" charset="0"/>
                <a:cs typeface="Arial" panose="020B0604020202020204" pitchFamily="34" charset="0"/>
              </a:rPr>
              <a:t> identified under clause (bb) and for streamlining access to behavioral health services for children, adolescents and families including, but not limited to, adolescent continuing care inpatient and residential treatment services;  </a:t>
            </a:r>
          </a:p>
          <a:p>
            <a:pPr lvl="0">
              <a:spcAft>
                <a:spcPts val="1200"/>
              </a:spcAft>
            </a:pPr>
            <a:r>
              <a:rPr lang="en-US" sz="1600" b="1">
                <a:latin typeface="Arial" panose="020B0604020202020204" pitchFamily="34" charset="0"/>
                <a:ea typeface="Calibri" panose="020F0502020204030204" pitchFamily="34" charset="0"/>
                <a:cs typeface="Arial" panose="020B0604020202020204" pitchFamily="34" charset="0"/>
              </a:rPr>
              <a:t>(dd)</a:t>
            </a:r>
            <a:r>
              <a:rPr lang="en-US" sz="1600">
                <a:latin typeface="Arial" panose="020B0604020202020204" pitchFamily="34" charset="0"/>
                <a:ea typeface="Calibri" panose="020F0502020204030204" pitchFamily="34" charset="0"/>
                <a:cs typeface="Arial" panose="020B0604020202020204" pitchFamily="34" charset="0"/>
              </a:rPr>
              <a:t> a </a:t>
            </a:r>
            <a:r>
              <a:rPr lang="en-US" sz="1600" u="sng">
                <a:latin typeface="Arial" panose="020B0604020202020204" pitchFamily="34" charset="0"/>
                <a:ea typeface="Calibri" panose="020F0502020204030204" pitchFamily="34" charset="0"/>
                <a:cs typeface="Arial" panose="020B0604020202020204" pitchFamily="34" charset="0"/>
              </a:rPr>
              <a:t>review of state funding dedicated to behavioral health services for children</a:t>
            </a:r>
            <a:r>
              <a:rPr lang="en-US" sz="1600">
                <a:latin typeface="Arial" panose="020B0604020202020204" pitchFamily="34" charset="0"/>
                <a:ea typeface="Calibri" panose="020F0502020204030204" pitchFamily="34" charset="0"/>
                <a:cs typeface="Arial" panose="020B0604020202020204" pitchFamily="34" charset="0"/>
              </a:rPr>
              <a:t> across state agencies and MassHealth and an </a:t>
            </a:r>
            <a:r>
              <a:rPr lang="en-US" sz="1600" u="sng">
                <a:latin typeface="Arial" panose="020B0604020202020204" pitchFamily="34" charset="0"/>
                <a:ea typeface="Calibri" panose="020F0502020204030204" pitchFamily="34" charset="0"/>
                <a:cs typeface="Arial" panose="020B0604020202020204" pitchFamily="34" charset="0"/>
              </a:rPr>
              <a:t>examination of the impact of how such funding is used to maximize the delivery of services and available federal resources</a:t>
            </a:r>
            <a:r>
              <a:rPr lang="en-US" sz="1600">
                <a:latin typeface="Arial" panose="020B0604020202020204" pitchFamily="34" charset="0"/>
                <a:ea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15808599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BF761E-D82B-B642-5218-21F15A06DF4B}"/>
              </a:ext>
            </a:extLst>
          </p:cNvPr>
          <p:cNvSpPr txBox="1">
            <a:spLocks/>
          </p:cNvSpPr>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kern="0" dirty="0">
                <a:latin typeface="Arial" panose="020B0604020202020204" pitchFamily="34" charset="0"/>
                <a:cs typeface="Arial" panose="020B0604020202020204" pitchFamily="34" charset="0"/>
              </a:rPr>
              <a:t>Agenda</a:t>
            </a:r>
          </a:p>
        </p:txBody>
      </p:sp>
      <p:sp>
        <p:nvSpPr>
          <p:cNvPr id="4" name="TextBox 3">
            <a:extLst>
              <a:ext uri="{FF2B5EF4-FFF2-40B4-BE49-F238E27FC236}">
                <a16:creationId xmlns:a16="http://schemas.microsoft.com/office/drawing/2014/main" id="{D9D7F062-E60C-662C-809D-8189697B0283}"/>
              </a:ext>
            </a:extLst>
          </p:cNvPr>
          <p:cNvSpPr txBox="1"/>
          <p:nvPr/>
        </p:nvSpPr>
        <p:spPr>
          <a:xfrm>
            <a:off x="457200" y="1228397"/>
            <a:ext cx="8229600" cy="2793842"/>
          </a:xfrm>
          <a:prstGeom prst="rect">
            <a:avLst/>
          </a:prstGeom>
          <a:noFill/>
        </p:spPr>
        <p:txBody>
          <a:bodyPr wrap="square" lIns="91440" tIns="45720" rIns="91440" bIns="45720" anchor="t">
            <a:spAutoFit/>
          </a:bodyPr>
          <a:lstStyle/>
          <a:p>
            <a:pPr marL="457200" indent="-457200">
              <a:lnSpc>
                <a:spcPct val="150000"/>
              </a:lnSpc>
              <a:buAutoNum type="arabicPeriod"/>
            </a:pPr>
            <a:r>
              <a:rPr lang="en-US" sz="2400" dirty="0">
                <a:latin typeface="Arial"/>
                <a:cs typeface="Arial"/>
              </a:rPr>
              <a:t>Welcome</a:t>
            </a:r>
          </a:p>
          <a:p>
            <a:pPr marL="457200" indent="-457200">
              <a:lnSpc>
                <a:spcPct val="150000"/>
              </a:lnSpc>
              <a:buAutoNum type="arabicPeriod"/>
            </a:pPr>
            <a:r>
              <a:rPr lang="en-US" sz="2400" dirty="0">
                <a:latin typeface="Arial"/>
                <a:cs typeface="Arial"/>
              </a:rPr>
              <a:t>Approval of 1/21/2026 Meeting Minutes</a:t>
            </a:r>
          </a:p>
          <a:p>
            <a:pPr marL="457200" indent="-457200">
              <a:lnSpc>
                <a:spcPct val="150000"/>
              </a:lnSpc>
              <a:buAutoNum type="arabicPeriod"/>
            </a:pPr>
            <a:r>
              <a:rPr lang="en-US" sz="2400" dirty="0">
                <a:latin typeface="Arial"/>
                <a:cs typeface="Arial"/>
              </a:rPr>
              <a:t>Challenges &amp; Recommendations Workgroup Update</a:t>
            </a:r>
          </a:p>
          <a:p>
            <a:pPr marL="457200" indent="-457200">
              <a:lnSpc>
                <a:spcPct val="150000"/>
              </a:lnSpc>
              <a:buAutoNum type="arabicPeriod"/>
            </a:pPr>
            <a:r>
              <a:rPr lang="en-US" sz="2400" dirty="0">
                <a:latin typeface="Arial"/>
                <a:cs typeface="Arial"/>
              </a:rPr>
              <a:t>Discussion of Commission Deliverables</a:t>
            </a:r>
          </a:p>
          <a:p>
            <a:pPr marL="457200" indent="-457200">
              <a:lnSpc>
                <a:spcPct val="150000"/>
              </a:lnSpc>
              <a:buAutoNum type="arabicPeriod"/>
            </a:pPr>
            <a:r>
              <a:rPr lang="en-US" sz="2400" dirty="0">
                <a:latin typeface="Arial"/>
                <a:cs typeface="Arial"/>
              </a:rPr>
              <a:t>Next Steps</a:t>
            </a:r>
          </a:p>
        </p:txBody>
      </p:sp>
    </p:spTree>
    <p:extLst>
      <p:ext uri="{BB962C8B-B14F-4D97-AF65-F5344CB8AC3E}">
        <p14:creationId xmlns:p14="http://schemas.microsoft.com/office/powerpoint/2010/main" val="752200065"/>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E2383-F679-34FD-4738-80F778722E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3A6199-ABD8-872E-BB53-E4B588FDE82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Commission’s Charge (cont.)</a:t>
            </a:r>
          </a:p>
        </p:txBody>
      </p:sp>
      <p:sp>
        <p:nvSpPr>
          <p:cNvPr id="5" name="TextBox 4">
            <a:extLst>
              <a:ext uri="{FF2B5EF4-FFF2-40B4-BE49-F238E27FC236}">
                <a16:creationId xmlns:a16="http://schemas.microsoft.com/office/drawing/2014/main" id="{B62C8ADD-BA52-8307-C598-0F1179400040}"/>
              </a:ext>
            </a:extLst>
          </p:cNvPr>
          <p:cNvSpPr txBox="1"/>
          <p:nvPr/>
        </p:nvSpPr>
        <p:spPr>
          <a:xfrm>
            <a:off x="533400" y="1219200"/>
            <a:ext cx="8077200" cy="3570208"/>
          </a:xfrm>
          <a:prstGeom prst="rect">
            <a:avLst/>
          </a:prstGeom>
          <a:noFill/>
        </p:spPr>
        <p:txBody>
          <a:bodyPr wrap="square">
            <a:spAutoFit/>
          </a:bodyPr>
          <a:lstStyle/>
          <a:p>
            <a:pPr lvl="0">
              <a:spcAft>
                <a:spcPts val="1200"/>
              </a:spcAft>
            </a:pPr>
            <a:r>
              <a:rPr lang="en-US" sz="1600" b="1">
                <a:latin typeface="Arial" panose="020B0604020202020204" pitchFamily="34" charset="0"/>
                <a:ea typeface="Calibri" panose="020F0502020204030204" pitchFamily="34" charset="0"/>
                <a:cs typeface="Arial" panose="020B0604020202020204" pitchFamily="34" charset="0"/>
              </a:rPr>
              <a:t>(ee)</a:t>
            </a:r>
            <a:r>
              <a:rPr lang="en-US" sz="1600">
                <a:latin typeface="Arial" panose="020B0604020202020204" pitchFamily="34" charset="0"/>
                <a:ea typeface="Calibri" panose="020F0502020204030204" pitchFamily="34" charset="0"/>
                <a:cs typeface="Arial" panose="020B0604020202020204" pitchFamily="34" charset="0"/>
              </a:rPr>
              <a:t> </a:t>
            </a:r>
            <a:r>
              <a:rPr lang="en-US" sz="1600" u="sng">
                <a:latin typeface="Arial" panose="020B0604020202020204" pitchFamily="34" charset="0"/>
                <a:ea typeface="Calibri" panose="020F0502020204030204" pitchFamily="34" charset="0"/>
                <a:cs typeface="Arial" panose="020B0604020202020204" pitchFamily="34" charset="0"/>
              </a:rPr>
              <a:t>analysis of the feasibility and effects of creating a single integrated children’s behavioral health agency</a:t>
            </a:r>
            <a:r>
              <a:rPr lang="en-US" sz="1600">
                <a:latin typeface="Arial" panose="020B0604020202020204" pitchFamily="34" charset="0"/>
                <a:ea typeface="Calibri" panose="020F0502020204030204" pitchFamily="34" charset="0"/>
                <a:cs typeface="Arial" panose="020B0604020202020204" pitchFamily="34" charset="0"/>
              </a:rPr>
              <a:t>; </a:t>
            </a:r>
          </a:p>
          <a:p>
            <a:pPr lvl="0">
              <a:spcAft>
                <a:spcPts val="1200"/>
              </a:spcAft>
            </a:pPr>
            <a:r>
              <a:rPr lang="en-US" sz="1600" b="1">
                <a:latin typeface="Arial" panose="020B0604020202020204" pitchFamily="34" charset="0"/>
                <a:ea typeface="Calibri" panose="020F0502020204030204" pitchFamily="34" charset="0"/>
                <a:cs typeface="Arial" panose="020B0604020202020204" pitchFamily="34" charset="0"/>
              </a:rPr>
              <a:t>(ff)</a:t>
            </a:r>
            <a:r>
              <a:rPr lang="en-US" sz="1600">
                <a:latin typeface="Arial" panose="020B0604020202020204" pitchFamily="34" charset="0"/>
                <a:ea typeface="Calibri" panose="020F0502020204030204" pitchFamily="34" charset="0"/>
                <a:cs typeface="Arial" panose="020B0604020202020204" pitchFamily="34" charset="0"/>
              </a:rPr>
              <a:t> a </a:t>
            </a:r>
            <a:r>
              <a:rPr lang="en-US" sz="1600" u="sng">
                <a:latin typeface="Arial" panose="020B0604020202020204" pitchFamily="34" charset="0"/>
                <a:ea typeface="Calibri" panose="020F0502020204030204" pitchFamily="34" charset="0"/>
                <a:cs typeface="Arial" panose="020B0604020202020204" pitchFamily="34" charset="0"/>
              </a:rPr>
              <a:t>3-year strategic plan</a:t>
            </a:r>
            <a:r>
              <a:rPr lang="en-US" sz="1600">
                <a:latin typeface="Arial" panose="020B0604020202020204" pitchFamily="34" charset="0"/>
                <a:ea typeface="Calibri" panose="020F0502020204030204" pitchFamily="34" charset="0"/>
                <a:cs typeface="Arial" panose="020B0604020202020204" pitchFamily="34" charset="0"/>
              </a:rPr>
              <a:t> for the delivery of behavioral health services for children and families that considers all providers and payers; and  </a:t>
            </a:r>
          </a:p>
          <a:p>
            <a:pPr lvl="0">
              <a:spcAft>
                <a:spcPts val="1200"/>
              </a:spcAft>
            </a:pPr>
            <a:r>
              <a:rPr lang="en-US" sz="1600" b="1">
                <a:latin typeface="Arial" panose="020B0604020202020204" pitchFamily="34" charset="0"/>
                <a:ea typeface="Calibri" panose="020F0502020204030204" pitchFamily="34" charset="0"/>
                <a:cs typeface="Arial" panose="020B0604020202020204" pitchFamily="34" charset="0"/>
              </a:rPr>
              <a:t>(gg)</a:t>
            </a:r>
            <a:r>
              <a:rPr lang="en-US" sz="1600">
                <a:latin typeface="Arial" panose="020B0604020202020204" pitchFamily="34" charset="0"/>
                <a:ea typeface="Calibri" panose="020F0502020204030204" pitchFamily="34" charset="0"/>
                <a:cs typeface="Arial" panose="020B0604020202020204" pitchFamily="34" charset="0"/>
              </a:rPr>
              <a:t> any matters deemed relevant by the commission</a:t>
            </a:r>
          </a:p>
          <a:p>
            <a:pPr lvl="0">
              <a:spcAft>
                <a:spcPts val="1200"/>
              </a:spcAft>
            </a:pPr>
            <a:endParaRPr lang="en-US" sz="1600">
              <a:latin typeface="Arial" panose="020B0604020202020204" pitchFamily="34" charset="0"/>
              <a:ea typeface="Calibri" panose="020F0502020204030204" pitchFamily="34" charset="0"/>
              <a:cs typeface="Arial" panose="020B0604020202020204" pitchFamily="34" charset="0"/>
            </a:endParaRPr>
          </a:p>
          <a:p>
            <a:pPr lvl="0">
              <a:spcAft>
                <a:spcPts val="1200"/>
              </a:spcAft>
            </a:pPr>
            <a:r>
              <a:rPr lang="en-US" sz="1600" b="1" u="sng">
                <a:latin typeface="Arial" panose="020B0604020202020204" pitchFamily="34" charset="0"/>
                <a:ea typeface="Calibri" panose="020F0502020204030204" pitchFamily="34" charset="0"/>
                <a:cs typeface="Arial" panose="020B0604020202020204" pitchFamily="34" charset="0"/>
              </a:rPr>
              <a:t>Report</a:t>
            </a:r>
          </a:p>
          <a:p>
            <a:pPr lvl="0">
              <a:spcAft>
                <a:spcPts val="1200"/>
              </a:spcAft>
            </a:pPr>
            <a:r>
              <a:rPr lang="en-US" sz="1600">
                <a:latin typeface="Arial" panose="020B0604020202020204" pitchFamily="34" charset="0"/>
                <a:ea typeface="Calibri" panose="020F0502020204030204" pitchFamily="34" charset="0"/>
                <a:cs typeface="Arial" panose="020B0604020202020204" pitchFamily="34" charset="0"/>
              </a:rPr>
              <a:t>Not later than June 30, 2026, the Commission shall submit its report to the Joint Committee on Mental Health, Substance Use and Recovery, the Joint Committee on Children, Families and Persons with Disabilities, the Joint Committee on Health Care Financing, and the Senate and House Committees on Ways and Means.</a:t>
            </a:r>
          </a:p>
        </p:txBody>
      </p:sp>
    </p:spTree>
    <p:extLst>
      <p:ext uri="{BB962C8B-B14F-4D97-AF65-F5344CB8AC3E}">
        <p14:creationId xmlns:p14="http://schemas.microsoft.com/office/powerpoint/2010/main" val="292258421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26364-C359-D0C4-B411-CEF94F04D56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CFC476-AE22-FD48-CE3B-0C5BBBB7C787}"/>
              </a:ext>
            </a:extLst>
          </p:cNvPr>
          <p:cNvSpPr/>
          <p:nvPr/>
        </p:nvSpPr>
        <p:spPr>
          <a:xfrm>
            <a:off x="252611" y="1030157"/>
            <a:ext cx="4119358" cy="1828800"/>
          </a:xfrm>
          <a:prstGeom prst="rect">
            <a:avLst/>
          </a:pr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ctr" anchorCtr="0">
            <a:noAutofit/>
          </a:bodyPr>
          <a:lstStyle/>
          <a:p>
            <a:pPr lvl="0" algn="l" defTabSz="711200">
              <a:lnSpc>
                <a:spcPct val="90000"/>
              </a:lnSpc>
              <a:spcAft>
                <a:spcPts val="600"/>
              </a:spcAft>
            </a:pPr>
            <a:r>
              <a:rPr lang="en-US" sz="1600" b="1" kern="1200">
                <a:latin typeface="Arial" panose="020B0604020202020204" pitchFamily="34" charset="0"/>
                <a:cs typeface="Arial" panose="020B0604020202020204" pitchFamily="34" charset="0"/>
              </a:rPr>
              <a:t>Access, Entry, &amp; Navigation</a:t>
            </a:r>
          </a:p>
          <a:p>
            <a:pPr marL="171450" lvl="0" indent="-171450" algn="l" defTabSz="711200">
              <a:lnSpc>
                <a:spcPct val="90000"/>
              </a:lnSpc>
              <a:spcAft>
                <a:spcPts val="189"/>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No clear starting place; inconsistent entry, referral, and intake pathways </a:t>
            </a:r>
            <a:endParaRPr lang="en-US" sz="1200" kern="1200">
              <a:latin typeface="Arial" panose="020B0604020202020204" pitchFamily="34" charset="0"/>
              <a:cs typeface="Arial" panose="020B0604020202020204" pitchFamily="34" charset="0"/>
            </a:endParaRPr>
          </a:p>
          <a:p>
            <a:pPr marL="171450" lvl="1" indent="-171450" algn="l" defTabSz="466725">
              <a:lnSpc>
                <a:spcPct val="90000"/>
              </a:lnSpc>
              <a:spcAft>
                <a:spcPts val="189"/>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Families lack clear information on services, roles, and eligibility </a:t>
            </a:r>
          </a:p>
          <a:p>
            <a:pPr marL="171450" lvl="1" indent="-171450" algn="l" defTabSz="466725">
              <a:lnSpc>
                <a:spcPct val="90000"/>
              </a:lnSpc>
              <a:spcAft>
                <a:spcPts val="189"/>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Caregiver burden + barriers from requirements, hours, transportation, transitions </a:t>
            </a:r>
          </a:p>
        </p:txBody>
      </p:sp>
      <p:sp>
        <p:nvSpPr>
          <p:cNvPr id="8" name="Freeform: Shape 7">
            <a:extLst>
              <a:ext uri="{FF2B5EF4-FFF2-40B4-BE49-F238E27FC236}">
                <a16:creationId xmlns:a16="http://schemas.microsoft.com/office/drawing/2014/main" id="{76656570-6F3A-EABC-3BB8-FBB151E7E5A5}"/>
              </a:ext>
            </a:extLst>
          </p:cNvPr>
          <p:cNvSpPr/>
          <p:nvPr/>
        </p:nvSpPr>
        <p:spPr>
          <a:xfrm>
            <a:off x="4829369" y="1030158"/>
            <a:ext cx="4119358" cy="1828800"/>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ctr" anchorCtr="0">
            <a:noAutofit/>
          </a:bodyPr>
          <a:lstStyle/>
          <a:p>
            <a:pPr marL="0" lvl="0" indent="0" algn="l" defTabSz="711200">
              <a:lnSpc>
                <a:spcPct val="90000"/>
              </a:lnSpc>
              <a:spcBef>
                <a:spcPct val="0"/>
              </a:spcBef>
              <a:spcAft>
                <a:spcPct val="35000"/>
              </a:spcAft>
              <a:buNone/>
            </a:pPr>
            <a:r>
              <a:rPr lang="en-US" sz="1600" b="1" i="0" kern="1200">
                <a:latin typeface="Arial" panose="020B0604020202020204" pitchFamily="34" charset="0"/>
                <a:cs typeface="Arial" panose="020B0604020202020204" pitchFamily="34" charset="0"/>
              </a:rPr>
              <a:t>Workforce Capacity, Stability &amp; Training</a:t>
            </a:r>
            <a:r>
              <a:rPr lang="en-US" sz="1600" b="0" i="0" kern="1200">
                <a:latin typeface="Arial" panose="020B0604020202020204" pitchFamily="34" charset="0"/>
                <a:cs typeface="Arial" panose="020B0604020202020204" pitchFamily="34" charset="0"/>
              </a:rPr>
              <a:t> </a:t>
            </a:r>
            <a:endParaRPr lang="en-US" sz="1600" kern="1200">
              <a:latin typeface="Arial" panose="020B0604020202020204" pitchFamily="34" charset="0"/>
              <a:cs typeface="Arial" panose="020B0604020202020204" pitchFamily="34" charset="0"/>
            </a:endParaRP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Shortages and closures reduce availability and continuity </a:t>
            </a:r>
            <a:endParaRPr lang="en-US" sz="1200" kern="1200">
              <a:latin typeface="Arial" panose="020B0604020202020204" pitchFamily="34" charset="0"/>
              <a:cs typeface="Arial" panose="020B0604020202020204" pitchFamily="34" charset="0"/>
            </a:endParaRP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Turnover (wages, burnout, competition) undermines stability and responsiveness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Training gaps + lack of diverse/bilingual workforce limits appropriate care (ASD/IECMH) </a:t>
            </a:r>
          </a:p>
        </p:txBody>
      </p:sp>
      <p:sp>
        <p:nvSpPr>
          <p:cNvPr id="10" name="Freeform: Shape 9">
            <a:extLst>
              <a:ext uri="{FF2B5EF4-FFF2-40B4-BE49-F238E27FC236}">
                <a16:creationId xmlns:a16="http://schemas.microsoft.com/office/drawing/2014/main" id="{7855E403-6FAC-2230-59FB-2BEA968DF3A8}"/>
              </a:ext>
            </a:extLst>
          </p:cNvPr>
          <p:cNvSpPr/>
          <p:nvPr/>
        </p:nvSpPr>
        <p:spPr>
          <a:xfrm>
            <a:off x="252611" y="2975101"/>
            <a:ext cx="4119358" cy="1824796"/>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ctr" anchorCtr="0">
            <a:noAutofit/>
          </a:bodyPr>
          <a:lstStyle/>
          <a:p>
            <a:pPr marL="0" lvl="0" indent="0" algn="l" defTabSz="711200">
              <a:lnSpc>
                <a:spcPct val="90000"/>
              </a:lnSpc>
              <a:spcBef>
                <a:spcPct val="0"/>
              </a:spcBef>
              <a:spcAft>
                <a:spcPct val="35000"/>
              </a:spcAft>
              <a:buNone/>
            </a:pPr>
            <a:r>
              <a:rPr lang="en-US" sz="1600" b="1" i="0" kern="1200">
                <a:latin typeface="Arial" panose="020B0604020202020204" pitchFamily="34" charset="0"/>
                <a:cs typeface="Arial" panose="020B0604020202020204" pitchFamily="34" charset="0"/>
              </a:rPr>
              <a:t>Coverage, Affordability, Admin Barriers &amp; Financing/Sustainability</a:t>
            </a:r>
            <a:r>
              <a:rPr lang="en-US" sz="1600" b="0" i="0" kern="1200">
                <a:latin typeface="Arial" panose="020B0604020202020204" pitchFamily="34" charset="0"/>
                <a:cs typeface="Arial" panose="020B0604020202020204" pitchFamily="34" charset="0"/>
              </a:rPr>
              <a:t> </a:t>
            </a:r>
            <a:endParaRPr lang="en-US" sz="1600" kern="1200">
              <a:latin typeface="Arial" panose="020B0604020202020204" pitchFamily="34" charset="0"/>
              <a:cs typeface="Arial" panose="020B0604020202020204" pitchFamily="34" charset="0"/>
            </a:endParaRPr>
          </a:p>
          <a:p>
            <a:pPr marL="171450" lvl="1" indent="-171450" defTabSz="466725">
              <a:lnSpc>
                <a:spcPct val="90000"/>
              </a:lnSpc>
              <a:spcBef>
                <a:spcPct val="0"/>
              </a:spcBef>
              <a:spcAft>
                <a:spcPct val="15000"/>
              </a:spcAft>
              <a:buFont typeface="Arial" panose="020B0604020202020204" pitchFamily="34" charset="0"/>
              <a:buChar char="•"/>
            </a:pPr>
            <a:r>
              <a:rPr lang="en-US" sz="1200">
                <a:latin typeface="Arial" panose="020B0604020202020204" pitchFamily="34" charset="0"/>
                <a:cs typeface="Arial" panose="020B0604020202020204" pitchFamily="34" charset="0"/>
              </a:rPr>
              <a:t>Coverage gaps/denials, cost-sharing, reimbursement issues block access </a:t>
            </a:r>
          </a:p>
          <a:p>
            <a:pPr marL="171450" lvl="1" indent="-171450" defTabSz="466725">
              <a:lnSpc>
                <a:spcPct val="90000"/>
              </a:lnSpc>
              <a:spcBef>
                <a:spcPct val="0"/>
              </a:spcBef>
              <a:spcAft>
                <a:spcPct val="15000"/>
              </a:spcAft>
              <a:buFont typeface="Arial" panose="020B0604020202020204" pitchFamily="34" charset="0"/>
              <a:buChar char="•"/>
            </a:pPr>
            <a:r>
              <a:rPr lang="en-US" sz="1200">
                <a:latin typeface="Arial" panose="020B0604020202020204" pitchFamily="34" charset="0"/>
                <a:cs typeface="Arial" panose="020B0604020202020204" pitchFamily="34" charset="0"/>
              </a:rPr>
              <a:t>Admin complexity (eligibility, auth, billing) delays care </a:t>
            </a:r>
          </a:p>
          <a:p>
            <a:pPr marL="171450" lvl="1" indent="-171450" defTabSz="466725">
              <a:lnSpc>
                <a:spcPct val="90000"/>
              </a:lnSpc>
              <a:spcBef>
                <a:spcPct val="0"/>
              </a:spcBef>
              <a:spcAft>
                <a:spcPct val="15000"/>
              </a:spcAft>
              <a:buFont typeface="Arial" panose="020B0604020202020204" pitchFamily="34" charset="0"/>
              <a:buChar char="•"/>
            </a:pPr>
            <a:r>
              <a:rPr lang="en-US" sz="1200">
                <a:latin typeface="Arial" panose="020B0604020202020204" pitchFamily="34" charset="0"/>
                <a:cs typeface="Arial" panose="020B0604020202020204" pitchFamily="34" charset="0"/>
              </a:rPr>
              <a:t>Financing/payment rules (rates, grants) affect sustainability and provider participation </a:t>
            </a:r>
          </a:p>
        </p:txBody>
      </p:sp>
      <p:sp>
        <p:nvSpPr>
          <p:cNvPr id="12" name="Freeform: Shape 11">
            <a:extLst>
              <a:ext uri="{FF2B5EF4-FFF2-40B4-BE49-F238E27FC236}">
                <a16:creationId xmlns:a16="http://schemas.microsoft.com/office/drawing/2014/main" id="{092DEA35-DEC6-A25A-D230-BC1A08C327DF}"/>
              </a:ext>
            </a:extLst>
          </p:cNvPr>
          <p:cNvSpPr/>
          <p:nvPr/>
        </p:nvSpPr>
        <p:spPr>
          <a:xfrm>
            <a:off x="4829369" y="2975101"/>
            <a:ext cx="4119358" cy="1828800"/>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ctr" anchorCtr="0">
            <a:noAutofit/>
          </a:bodyPr>
          <a:lstStyle/>
          <a:p>
            <a:pPr marL="0" lvl="0" indent="0" algn="l" defTabSz="711200">
              <a:lnSpc>
                <a:spcPct val="90000"/>
              </a:lnSpc>
              <a:spcBef>
                <a:spcPct val="0"/>
              </a:spcBef>
              <a:spcAft>
                <a:spcPct val="35000"/>
              </a:spcAft>
              <a:buNone/>
            </a:pPr>
            <a:r>
              <a:rPr lang="en-US" sz="1600" b="1" i="0" kern="1200">
                <a:latin typeface="Arial" panose="020B0604020202020204" pitchFamily="34" charset="0"/>
                <a:cs typeface="Arial" panose="020B0604020202020204" pitchFamily="34" charset="0"/>
              </a:rPr>
              <a:t>System Design, Fragmentation &amp; Coordination</a:t>
            </a:r>
            <a:r>
              <a:rPr lang="en-US" sz="1600" b="0" i="0" kern="1200">
                <a:latin typeface="Arial" panose="020B0604020202020204" pitchFamily="34" charset="0"/>
                <a:cs typeface="Arial" panose="020B0604020202020204" pitchFamily="34" charset="0"/>
              </a:rPr>
              <a:t>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Multiple agencies/payors with limited coordination and accountability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Inconsistent care coordination processes create gaps and duplication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Limited cross-system integration; unclear roles/leadership (incl. ASD coordination) </a:t>
            </a:r>
          </a:p>
        </p:txBody>
      </p:sp>
      <p:sp>
        <p:nvSpPr>
          <p:cNvPr id="14" name="Freeform: Shape 13">
            <a:extLst>
              <a:ext uri="{FF2B5EF4-FFF2-40B4-BE49-F238E27FC236}">
                <a16:creationId xmlns:a16="http://schemas.microsoft.com/office/drawing/2014/main" id="{431EC707-A812-EE96-8774-BF41300B991B}"/>
              </a:ext>
            </a:extLst>
          </p:cNvPr>
          <p:cNvSpPr/>
          <p:nvPr/>
        </p:nvSpPr>
        <p:spPr>
          <a:xfrm>
            <a:off x="252611" y="4922087"/>
            <a:ext cx="4119358" cy="1828800"/>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ctr" anchorCtr="0">
            <a:noAutofit/>
          </a:bodyPr>
          <a:lstStyle/>
          <a:p>
            <a:pPr marL="0" lvl="0" indent="0" algn="l" defTabSz="711200">
              <a:lnSpc>
                <a:spcPct val="90000"/>
              </a:lnSpc>
              <a:spcBef>
                <a:spcPct val="0"/>
              </a:spcBef>
              <a:spcAft>
                <a:spcPct val="35000"/>
              </a:spcAft>
              <a:buNone/>
            </a:pPr>
            <a:r>
              <a:rPr lang="en-US" sz="1600" b="1" i="0" kern="1200">
                <a:latin typeface="Arial" panose="020B0604020202020204" pitchFamily="34" charset="0"/>
                <a:cs typeface="Arial" panose="020B0604020202020204" pitchFamily="34" charset="0"/>
              </a:rPr>
              <a:t>Equity &amp; Population-Specific Gaps</a:t>
            </a:r>
            <a:endParaRPr lang="en-US" sz="1600" b="0" i="0" kern="1200">
              <a:latin typeface="Arial" panose="020B0604020202020204" pitchFamily="34" charset="0"/>
              <a:cs typeface="Arial" panose="020B0604020202020204" pitchFamily="34" charset="0"/>
            </a:endParaRP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Persistent inequities by race, language, geography, income, </a:t>
            </a:r>
            <a:r>
              <a:rPr lang="en-US" sz="1200">
                <a:latin typeface="Arial" panose="020B0604020202020204" pitchFamily="34" charset="0"/>
                <a:cs typeface="Arial" panose="020B0604020202020204" pitchFamily="34" charset="0"/>
              </a:rPr>
              <a:t>disability, identity </a:t>
            </a:r>
          </a:p>
          <a:p>
            <a:pPr marL="171450" lvl="1" indent="-171450" algn="l" defTabSz="466725">
              <a:lnSpc>
                <a:spcPct val="90000"/>
              </a:lnSpc>
              <a:spcBef>
                <a:spcPct val="0"/>
              </a:spcBef>
              <a:spcAft>
                <a:spcPct val="15000"/>
              </a:spcAft>
              <a:buFont typeface="Arial" panose="020B0604020202020204" pitchFamily="34" charset="0"/>
              <a:buChar char="•"/>
            </a:pPr>
            <a:r>
              <a:rPr lang="en-US" sz="1200">
                <a:latin typeface="Arial" panose="020B0604020202020204" pitchFamily="34" charset="0"/>
                <a:cs typeface="Arial" panose="020B0604020202020204" pitchFamily="34" charset="0"/>
              </a:rPr>
              <a:t>Insufficient language access and culturally responsive care </a:t>
            </a:r>
          </a:p>
          <a:p>
            <a:pPr marL="171450" lvl="1" indent="-171450" algn="l" defTabSz="466725">
              <a:lnSpc>
                <a:spcPct val="90000"/>
              </a:lnSpc>
              <a:spcBef>
                <a:spcPct val="0"/>
              </a:spcBef>
              <a:spcAft>
                <a:spcPct val="15000"/>
              </a:spcAft>
              <a:buFont typeface="Arial" panose="020B0604020202020204" pitchFamily="34" charset="0"/>
              <a:buChar char="•"/>
            </a:pPr>
            <a:r>
              <a:rPr lang="en-US" sz="1200">
                <a:latin typeface="Arial" panose="020B0604020202020204" pitchFamily="34" charset="0"/>
                <a:cs typeface="Arial" panose="020B0604020202020204" pitchFamily="34" charset="0"/>
              </a:rPr>
              <a:t>Systems don’t fit high-need groups (ASD/DD, medical complexity, DCF/homelessness; ACEs) </a:t>
            </a:r>
          </a:p>
        </p:txBody>
      </p:sp>
      <p:sp>
        <p:nvSpPr>
          <p:cNvPr id="16" name="Freeform: Shape 15">
            <a:extLst>
              <a:ext uri="{FF2B5EF4-FFF2-40B4-BE49-F238E27FC236}">
                <a16:creationId xmlns:a16="http://schemas.microsoft.com/office/drawing/2014/main" id="{37E015AA-8C41-5CD5-2975-99F0EA0BCE6A}"/>
              </a:ext>
            </a:extLst>
          </p:cNvPr>
          <p:cNvSpPr/>
          <p:nvPr/>
        </p:nvSpPr>
        <p:spPr>
          <a:xfrm>
            <a:off x="4829369" y="4922087"/>
            <a:ext cx="4119358" cy="1828800"/>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ctr" anchorCtr="0">
            <a:noAutofit/>
          </a:bodyPr>
          <a:lstStyle/>
          <a:p>
            <a:pPr marL="0" lvl="0" indent="0" algn="l" defTabSz="711200">
              <a:lnSpc>
                <a:spcPct val="90000"/>
              </a:lnSpc>
              <a:spcBef>
                <a:spcPct val="0"/>
              </a:spcBef>
              <a:spcAft>
                <a:spcPct val="35000"/>
              </a:spcAft>
              <a:buNone/>
            </a:pPr>
            <a:r>
              <a:rPr lang="en-US" sz="1600" b="1" i="0" kern="1200">
                <a:latin typeface="Arial" panose="020B0604020202020204" pitchFamily="34" charset="0"/>
                <a:cs typeface="Arial" panose="020B0604020202020204" pitchFamily="34" charset="0"/>
              </a:rPr>
              <a:t>Service Capacity, Wait Times &amp; Crisis Dependence</a:t>
            </a:r>
            <a:r>
              <a:rPr lang="en-US" sz="1600" b="0" i="0" kern="1200">
                <a:latin typeface="Arial" panose="020B0604020202020204" pitchFamily="34" charset="0"/>
                <a:cs typeface="Arial" panose="020B0604020202020204" pitchFamily="34" charset="0"/>
              </a:rPr>
              <a:t>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Demand exceeds capacity across community and inpatient settings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Long waits and evaluation backlogs delay diagnosis and treatment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Limited community options drive ED use and boarding (beds/workforce/step-down limits; acuity) </a:t>
            </a:r>
          </a:p>
        </p:txBody>
      </p:sp>
      <p:sp>
        <p:nvSpPr>
          <p:cNvPr id="21" name="Title 1">
            <a:extLst>
              <a:ext uri="{FF2B5EF4-FFF2-40B4-BE49-F238E27FC236}">
                <a16:creationId xmlns:a16="http://schemas.microsoft.com/office/drawing/2014/main" id="{FDF04E46-492A-D27E-0B60-A0EC7EBE48FD}"/>
              </a:ext>
            </a:extLst>
          </p:cNvPr>
          <p:cNvSpPr txBox="1">
            <a:spLocks/>
          </p:cNvSpPr>
          <p:nvPr/>
        </p:nvSpPr>
        <p:spPr bwMode="white">
          <a:xfrm>
            <a:off x="851770" y="109538"/>
            <a:ext cx="5549030" cy="76200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dirty="0">
                <a:latin typeface="Arial" panose="020B0604020202020204" pitchFamily="34" charset="0"/>
                <a:cs typeface="Arial" panose="020B0604020202020204" pitchFamily="34" charset="0"/>
              </a:rPr>
              <a:t>Review of Key Challenges (bb)</a:t>
            </a:r>
            <a:endParaRPr lang="en-US"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199674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94B97FE-D5D6-19C9-C24D-9421182680E4}"/>
              </a:ext>
            </a:extLst>
          </p:cNvPr>
          <p:cNvSpPr>
            <a:spLocks noGrp="1"/>
          </p:cNvSpPr>
          <p:nvPr>
            <p:ph sz="half" idx="1"/>
          </p:nvPr>
        </p:nvSpPr>
        <p:spPr>
          <a:xfrm>
            <a:off x="182880" y="1208936"/>
            <a:ext cx="8778240" cy="2220061"/>
          </a:xfrm>
        </p:spPr>
        <p:txBody>
          <a:bodyPr/>
          <a:lstStyle/>
          <a:p>
            <a:pPr marL="0" indent="0" algn="ctr">
              <a:spcAft>
                <a:spcPts val="0"/>
              </a:spcAft>
              <a:buNone/>
            </a:pPr>
            <a:r>
              <a:rPr lang="en-US" sz="2000" b="0" u="sng" dirty="0">
                <a:solidFill>
                  <a:schemeClr val="tx1"/>
                </a:solidFill>
                <a:latin typeface="Arial" panose="020B0604020202020204" pitchFamily="34" charset="0"/>
                <a:cs typeface="Arial" panose="020B0604020202020204" pitchFamily="34" charset="0"/>
              </a:rPr>
              <a:t>Workgroups </a:t>
            </a:r>
          </a:p>
          <a:p>
            <a:pPr marL="0" indent="0" algn="ctr">
              <a:spcAft>
                <a:spcPts val="0"/>
              </a:spcAft>
              <a:buNone/>
            </a:pPr>
            <a:endParaRPr lang="en-US" sz="1400" u="sng" dirty="0">
              <a:solidFill>
                <a:schemeClr val="tx1"/>
              </a:solidFill>
              <a:latin typeface="Arial" panose="020B0604020202020204" pitchFamily="34" charset="0"/>
              <a:cs typeface="Arial" panose="020B0604020202020204" pitchFamily="34" charset="0"/>
            </a:endParaRPr>
          </a:p>
          <a:p>
            <a:pPr marL="342900" indent="-342900">
              <a:buClr>
                <a:schemeClr val="tx2"/>
              </a:buClr>
              <a:buFont typeface="+mj-lt"/>
              <a:buAutoNum type="arabicPeriod"/>
            </a:pPr>
            <a:r>
              <a:rPr lang="en-US" sz="1800" dirty="0">
                <a:solidFill>
                  <a:schemeClr val="tx1"/>
                </a:solidFill>
                <a:latin typeface="Arial" panose="020B0604020202020204" pitchFamily="34" charset="0"/>
                <a:cs typeface="Arial" panose="020B0604020202020204" pitchFamily="34" charset="0"/>
              </a:rPr>
              <a:t>Landscape and Funding </a:t>
            </a:r>
            <a:r>
              <a:rPr lang="en-US" sz="1800" b="0" dirty="0">
                <a:solidFill>
                  <a:schemeClr val="tx1"/>
                </a:solidFill>
                <a:latin typeface="Arial" panose="020B0604020202020204" pitchFamily="34" charset="0"/>
                <a:cs typeface="Arial" panose="020B0604020202020204" pitchFamily="34" charset="0"/>
              </a:rPr>
              <a:t>– charges (aa) &amp; (dd); initial presentation 1/21 </a:t>
            </a:r>
          </a:p>
          <a:p>
            <a:pPr marL="342900" indent="-342900">
              <a:buClr>
                <a:schemeClr val="tx2"/>
              </a:buClr>
              <a:buFont typeface="+mj-lt"/>
              <a:buAutoNum type="arabicPeriod"/>
            </a:pPr>
            <a:r>
              <a:rPr lang="en-US" sz="1800" dirty="0">
                <a:solidFill>
                  <a:schemeClr val="tx1"/>
                </a:solidFill>
                <a:latin typeface="Arial" panose="020B0604020202020204" pitchFamily="34" charset="0"/>
                <a:cs typeface="Arial" panose="020B0604020202020204" pitchFamily="34" charset="0"/>
              </a:rPr>
              <a:t>Challenges &amp; Policy Recommendations </a:t>
            </a:r>
            <a:r>
              <a:rPr lang="en-US" sz="1800" b="0" dirty="0">
                <a:solidFill>
                  <a:schemeClr val="tx1"/>
                </a:solidFill>
                <a:latin typeface="Arial" panose="020B0604020202020204" pitchFamily="34" charset="0"/>
                <a:cs typeface="Arial" panose="020B0604020202020204" pitchFamily="34" charset="0"/>
              </a:rPr>
              <a:t>–</a:t>
            </a:r>
            <a:r>
              <a:rPr lang="en-US" sz="1800" dirty="0">
                <a:solidFill>
                  <a:schemeClr val="tx1"/>
                </a:solidFill>
                <a:latin typeface="Arial" panose="020B0604020202020204" pitchFamily="34" charset="0"/>
                <a:cs typeface="Arial" panose="020B0604020202020204" pitchFamily="34" charset="0"/>
              </a:rPr>
              <a:t> </a:t>
            </a:r>
            <a:r>
              <a:rPr lang="en-US" sz="1800" b="0" dirty="0">
                <a:solidFill>
                  <a:schemeClr val="tx1"/>
                </a:solidFill>
                <a:latin typeface="Arial" panose="020B0604020202020204" pitchFamily="34" charset="0"/>
                <a:cs typeface="Arial" panose="020B0604020202020204" pitchFamily="34" charset="0"/>
              </a:rPr>
              <a:t>charges (bb) &amp; (cc); initial presentation 2/25</a:t>
            </a:r>
          </a:p>
          <a:p>
            <a:pPr marL="342900" indent="-342900">
              <a:buClr>
                <a:schemeClr val="tx2"/>
              </a:buClr>
              <a:buFont typeface="+mj-lt"/>
              <a:buAutoNum type="arabicPeriod"/>
            </a:pPr>
            <a:r>
              <a:rPr lang="en-US" sz="1800" dirty="0">
                <a:solidFill>
                  <a:schemeClr val="tx1"/>
                </a:solidFill>
                <a:latin typeface="Arial" panose="020B0604020202020204" pitchFamily="34" charset="0"/>
                <a:cs typeface="Arial" panose="020B0604020202020204" pitchFamily="34" charset="0"/>
              </a:rPr>
              <a:t>Strategic Plan &amp; Feasibility </a:t>
            </a:r>
            <a:r>
              <a:rPr lang="en-US" sz="1800" b="0" dirty="0">
                <a:solidFill>
                  <a:schemeClr val="tx1"/>
                </a:solidFill>
                <a:latin typeface="Arial" panose="020B0604020202020204" pitchFamily="34" charset="0"/>
                <a:cs typeface="Arial" panose="020B0604020202020204" pitchFamily="34" charset="0"/>
              </a:rPr>
              <a:t>– charge (ee); initial presentation 3/18</a:t>
            </a:r>
          </a:p>
        </p:txBody>
      </p:sp>
      <p:sp>
        <p:nvSpPr>
          <p:cNvPr id="6" name="Content Placeholder 5">
            <a:extLst>
              <a:ext uri="{FF2B5EF4-FFF2-40B4-BE49-F238E27FC236}">
                <a16:creationId xmlns:a16="http://schemas.microsoft.com/office/drawing/2014/main" id="{7177CF2B-5CBC-012E-1B77-F36841187B81}"/>
              </a:ext>
            </a:extLst>
          </p:cNvPr>
          <p:cNvSpPr>
            <a:spLocks noGrp="1"/>
          </p:cNvSpPr>
          <p:nvPr>
            <p:ph sz="half" idx="2"/>
          </p:nvPr>
        </p:nvSpPr>
        <p:spPr>
          <a:xfrm>
            <a:off x="182880" y="3725020"/>
            <a:ext cx="8778240" cy="2532902"/>
          </a:xfrm>
        </p:spPr>
        <p:txBody>
          <a:bodyPr/>
          <a:lstStyle/>
          <a:p>
            <a:pPr marL="0" indent="0" algn="ctr">
              <a:buNone/>
            </a:pPr>
            <a:r>
              <a:rPr lang="en-US" sz="2000" b="0" u="sng" dirty="0" err="1">
                <a:solidFill>
                  <a:schemeClr val="tx1"/>
                </a:solidFill>
                <a:latin typeface="Arial" panose="020B0604020202020204" pitchFamily="34" charset="0"/>
                <a:cs typeface="Arial" panose="020B0604020202020204" pitchFamily="34" charset="0"/>
              </a:rPr>
              <a:t>Workgroups’</a:t>
            </a:r>
            <a:r>
              <a:rPr lang="en-US" sz="2000" b="0" u="sng" dirty="0">
                <a:solidFill>
                  <a:schemeClr val="tx1"/>
                </a:solidFill>
                <a:latin typeface="Arial" panose="020B0604020202020204" pitchFamily="34" charset="0"/>
                <a:cs typeface="Arial" panose="020B0604020202020204" pitchFamily="34" charset="0"/>
              </a:rPr>
              <a:t> Action Plan</a:t>
            </a:r>
          </a:p>
          <a:p>
            <a:pPr marL="342900" indent="-342900">
              <a:buClr>
                <a:schemeClr val="tx2"/>
              </a:buClr>
              <a:buFont typeface="+mj-lt"/>
              <a:buAutoNum type="arabicPeriod"/>
            </a:pPr>
            <a:r>
              <a:rPr lang="en-US" sz="1800" b="0" dirty="0">
                <a:solidFill>
                  <a:schemeClr val="tx1"/>
                </a:solidFill>
                <a:latin typeface="Arial" panose="020B0604020202020204" pitchFamily="34" charset="0"/>
                <a:cs typeface="Arial" panose="020B0604020202020204" pitchFamily="34" charset="0"/>
              </a:rPr>
              <a:t>Work will build upon previously completed work and best practice recommendations</a:t>
            </a:r>
          </a:p>
          <a:p>
            <a:pPr marL="342900" indent="-342900">
              <a:buClr>
                <a:schemeClr val="tx2"/>
              </a:buClr>
              <a:buFont typeface="+mj-lt"/>
              <a:buAutoNum type="arabicPeriod"/>
            </a:pPr>
            <a:r>
              <a:rPr lang="en-US" sz="1800" b="0" dirty="0">
                <a:solidFill>
                  <a:schemeClr val="tx1"/>
                </a:solidFill>
                <a:latin typeface="Arial" panose="020B0604020202020204" pitchFamily="34" charset="0"/>
                <a:cs typeface="Arial" panose="020B0604020202020204" pitchFamily="34" charset="0"/>
              </a:rPr>
              <a:t>Presentation at designated meeting to present additional resources, surface initial insights related to recommended paths forward, and provide space for entire Special Commission feedback and discussion</a:t>
            </a:r>
          </a:p>
          <a:p>
            <a:pPr marL="342900" indent="-342900">
              <a:buClr>
                <a:schemeClr val="tx2"/>
              </a:buClr>
              <a:buFont typeface="+mj-lt"/>
              <a:buAutoNum type="arabicPeriod"/>
            </a:pPr>
            <a:r>
              <a:rPr lang="en-US" sz="1800" b="0" dirty="0">
                <a:solidFill>
                  <a:schemeClr val="tx1"/>
                </a:solidFill>
                <a:latin typeface="Arial" panose="020B0604020202020204" pitchFamily="34" charset="0"/>
                <a:cs typeface="Arial" panose="020B0604020202020204" pitchFamily="34" charset="0"/>
              </a:rPr>
              <a:t>Refine findings based on presentation feedback for further presentations and/or submission to final report due in June</a:t>
            </a:r>
          </a:p>
          <a:p>
            <a:pPr marL="342900" indent="-342900">
              <a:buFont typeface="+mj-lt"/>
              <a:buAutoNum type="arabicPeriod"/>
            </a:pPr>
            <a:endParaRPr lang="en-US" sz="1800" b="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DF1E4839-7EC5-AB38-DA23-ACFDE584CA8B}"/>
              </a:ext>
            </a:extLst>
          </p:cNvPr>
          <p:cNvCxnSpPr>
            <a:cxnSpLocks/>
          </p:cNvCxnSpPr>
          <p:nvPr/>
        </p:nvCxnSpPr>
        <p:spPr bwMode="auto">
          <a:xfrm flipV="1">
            <a:off x="502920" y="3609975"/>
            <a:ext cx="8138160" cy="0"/>
          </a:xfrm>
          <a:prstGeom prst="line">
            <a:avLst/>
          </a:prstGeom>
          <a:solidFill>
            <a:schemeClr val="accent1"/>
          </a:solidFill>
          <a:ln w="9525" cap="flat" cmpd="sng" algn="ctr">
            <a:solidFill>
              <a:schemeClr val="accent2"/>
            </a:solidFill>
            <a:prstDash val="solid"/>
            <a:round/>
            <a:headEnd type="none" w="med" len="med"/>
            <a:tailEnd type="none" w="med" len="med"/>
          </a:ln>
          <a:effectLst/>
        </p:spPr>
      </p:cxnSp>
      <p:sp>
        <p:nvSpPr>
          <p:cNvPr id="11" name="Title 2">
            <a:extLst>
              <a:ext uri="{FF2B5EF4-FFF2-40B4-BE49-F238E27FC236}">
                <a16:creationId xmlns:a16="http://schemas.microsoft.com/office/drawing/2014/main" id="{04757E44-E811-F2E6-75FC-5AA32E501D90}"/>
              </a:ext>
            </a:extLst>
          </p:cNvPr>
          <p:cNvSpPr txBox="1">
            <a:spLocks/>
          </p:cNvSpPr>
          <p:nvPr/>
        </p:nvSpPr>
        <p:spPr bwMode="white">
          <a:xfrm>
            <a:off x="798663" y="99194"/>
            <a:ext cx="6297462" cy="813719"/>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kern="0" dirty="0">
                <a:latin typeface="Arial" panose="020B0604020202020204" pitchFamily="34" charset="0"/>
                <a:cs typeface="Arial" panose="020B0604020202020204" pitchFamily="34" charset="0"/>
              </a:rPr>
              <a:t>Workgroups &amp; Proposed Action Plan</a:t>
            </a:r>
          </a:p>
        </p:txBody>
      </p:sp>
    </p:spTree>
    <p:extLst>
      <p:ext uri="{BB962C8B-B14F-4D97-AF65-F5344CB8AC3E}">
        <p14:creationId xmlns:p14="http://schemas.microsoft.com/office/powerpoint/2010/main" val="244845759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B0185-8DD6-F14B-A6A6-ECC90038BF6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F24394D-F51E-C546-3802-5809D6D0FAB8}"/>
              </a:ext>
            </a:extLst>
          </p:cNvPr>
          <p:cNvSpPr>
            <a:spLocks noGrp="1"/>
          </p:cNvSpPr>
          <p:nvPr>
            <p:ph type="title"/>
          </p:nvPr>
        </p:nvSpPr>
        <p:spPr>
          <a:xfrm>
            <a:off x="838200" y="109538"/>
            <a:ext cx="5029200" cy="762000"/>
          </a:xfrm>
        </p:spPr>
        <p:txBody>
          <a:bodyPr anchor="ctr"/>
          <a:lstStyle/>
          <a:p>
            <a:r>
              <a:rPr lang="en-US">
                <a:latin typeface="Arial" panose="020B0604020202020204" pitchFamily="34" charset="0"/>
                <a:cs typeface="Arial" panose="020B0604020202020204" pitchFamily="34" charset="0"/>
              </a:rPr>
              <a:t>Commission Webpage</a:t>
            </a:r>
          </a:p>
        </p:txBody>
      </p:sp>
      <p:sp>
        <p:nvSpPr>
          <p:cNvPr id="4" name="TextBox 3">
            <a:extLst>
              <a:ext uri="{FF2B5EF4-FFF2-40B4-BE49-F238E27FC236}">
                <a16:creationId xmlns:a16="http://schemas.microsoft.com/office/drawing/2014/main" id="{2DC4B4CC-AA0E-6E9A-99C7-08F1FB9F4AB8}"/>
              </a:ext>
            </a:extLst>
          </p:cNvPr>
          <p:cNvSpPr txBox="1"/>
          <p:nvPr/>
        </p:nvSpPr>
        <p:spPr>
          <a:xfrm>
            <a:off x="838200" y="1752600"/>
            <a:ext cx="7467601" cy="2108269"/>
          </a:xfrm>
          <a:prstGeom prst="rect">
            <a:avLst/>
          </a:prstGeom>
          <a:noFill/>
        </p:spPr>
        <p:txBody>
          <a:bodyPr wrap="square">
            <a:spAutoFit/>
          </a:bodyPr>
          <a:lstStyle/>
          <a:p>
            <a:pPr>
              <a:spcAft>
                <a:spcPts val="600"/>
              </a:spcAft>
            </a:pPr>
            <a:r>
              <a:rPr lang="en-US" b="1" u="sng">
                <a:latin typeface="Arial" panose="020B0604020202020204" pitchFamily="34" charset="0"/>
                <a:cs typeface="Arial" panose="020B0604020202020204" pitchFamily="34" charset="0"/>
              </a:rPr>
              <a:t>Webpage</a:t>
            </a:r>
          </a:p>
          <a:p>
            <a:r>
              <a:rPr lang="en-US">
                <a:latin typeface="Arial" panose="020B0604020202020204" pitchFamily="34" charset="0"/>
                <a:cs typeface="Arial" panose="020B0604020202020204" pitchFamily="34" charset="0"/>
              </a:rPr>
              <a:t>Meeting notifications and copies of meeting materials, such as approved minutes for each of the Commission’s meetings, will be posted on the Commission’s Mass.gov webpage:</a:t>
            </a:r>
          </a:p>
          <a:p>
            <a:endParaRPr lang="en-US">
              <a:solidFill>
                <a:srgbClr val="002060"/>
              </a:solidFill>
              <a:latin typeface="Arial" panose="020B0604020202020204" pitchFamily="34" charset="0"/>
              <a:cs typeface="Arial" panose="020B0604020202020204" pitchFamily="34" charset="0"/>
            </a:endParaRPr>
          </a:p>
          <a:p>
            <a:r>
              <a:rPr lang="en-US">
                <a:solidFill>
                  <a:srgbClr val="0070C0"/>
                </a:solidFill>
                <a:latin typeface="Arial" panose="020B0604020202020204" pitchFamily="34" charset="0"/>
                <a:cs typeface="Arial" panose="020B0604020202020204" pitchFamily="34" charset="0"/>
              </a:rPr>
              <a:t>https://www.mass.gov/special-commission-on-access-to-behavioral-health-services-for-children-and-families</a:t>
            </a:r>
          </a:p>
        </p:txBody>
      </p:sp>
    </p:spTree>
    <p:extLst>
      <p:ext uri="{BB962C8B-B14F-4D97-AF65-F5344CB8AC3E}">
        <p14:creationId xmlns:p14="http://schemas.microsoft.com/office/powerpoint/2010/main" val="26342055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62031-E787-64D4-A2A2-BE91D84872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437419-8BC1-AD6B-2533-5F4D1FA667C9}"/>
              </a:ext>
            </a:extLst>
          </p:cNvPr>
          <p:cNvSpPr>
            <a:spLocks noGrp="1"/>
          </p:cNvSpPr>
          <p:nvPr>
            <p:ph type="title"/>
          </p:nvPr>
        </p:nvSpPr>
        <p:spPr>
          <a:xfrm>
            <a:off x="1739900" y="3612776"/>
            <a:ext cx="5664200" cy="762000"/>
          </a:xfrm>
        </p:spPr>
        <p:txBody>
          <a:bodyPr/>
          <a:lstStyle/>
          <a:p>
            <a:r>
              <a:rPr lang="en-US" sz="4000">
                <a:solidFill>
                  <a:srgbClr val="003366"/>
                </a:solidFill>
                <a:latin typeface="Arial"/>
                <a:cs typeface="Arial"/>
              </a:rPr>
              <a:t>Overview of Challenges &amp; Recommendations</a:t>
            </a:r>
            <a:endParaRPr lang="en-US" sz="4000">
              <a:solidFill>
                <a:srgbClr val="003366"/>
              </a:solidFill>
              <a:cs typeface="Arial"/>
            </a:endParaRPr>
          </a:p>
        </p:txBody>
      </p:sp>
    </p:spTree>
    <p:extLst>
      <p:ext uri="{BB962C8B-B14F-4D97-AF65-F5344CB8AC3E}">
        <p14:creationId xmlns:p14="http://schemas.microsoft.com/office/powerpoint/2010/main" val="194378283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37096-6C6A-B524-3A30-A93D1D77DC4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2F7826-18DB-6DAC-F143-58F7CF4F7E2C}"/>
              </a:ext>
            </a:extLst>
          </p:cNvPr>
          <p:cNvSpPr>
            <a:spLocks noGrp="1"/>
          </p:cNvSpPr>
          <p:nvPr>
            <p:ph type="sldNum" sz="quarter" idx="12"/>
          </p:nvPr>
        </p:nvSpPr>
        <p:spPr/>
        <p:txBody>
          <a:bodyPr/>
          <a:lstStyle/>
          <a:p>
            <a:pPr fontAlgn="base">
              <a:spcAft>
                <a:spcPct val="0"/>
              </a:spcAft>
              <a:defRPr/>
            </a:pPr>
            <a:fld id="{AEDD70FA-59E1-4157-923E-C4A67B08AD84}" type="slidenum">
              <a:rPr lang="en-US" dirty="0">
                <a:latin typeface="Montserrat"/>
              </a:rPr>
              <a:pPr fontAlgn="base">
                <a:spcAft>
                  <a:spcPct val="0"/>
                </a:spcAft>
                <a:defRPr/>
              </a:pPr>
              <a:t>4</a:t>
            </a:fld>
            <a:endParaRPr lang="en-US">
              <a:latin typeface="Montserrat"/>
            </a:endParaRPr>
          </a:p>
        </p:txBody>
      </p:sp>
      <p:sp>
        <p:nvSpPr>
          <p:cNvPr id="3" name="Title 2">
            <a:extLst>
              <a:ext uri="{FF2B5EF4-FFF2-40B4-BE49-F238E27FC236}">
                <a16:creationId xmlns:a16="http://schemas.microsoft.com/office/drawing/2014/main" id="{00C3F23D-D830-534B-C238-132FF2B9142C}"/>
              </a:ext>
            </a:extLst>
          </p:cNvPr>
          <p:cNvSpPr>
            <a:spLocks noGrp="1"/>
          </p:cNvSpPr>
          <p:nvPr>
            <p:ph type="title"/>
          </p:nvPr>
        </p:nvSpPr>
        <p:spPr>
          <a:xfrm>
            <a:off x="723921" y="-41427"/>
            <a:ext cx="6097988" cy="762000"/>
          </a:xfrm>
        </p:spPr>
        <p:txBody>
          <a:bodyPr/>
          <a:lstStyle/>
          <a:p>
            <a:r>
              <a:rPr lang="en-US" sz="2000">
                <a:ea typeface="+mj-lt"/>
                <a:cs typeface="+mj-lt"/>
              </a:rPr>
              <a:t>Challenges &amp; Policy Recommendations</a:t>
            </a:r>
            <a:endParaRPr lang="en-US" sz="2000"/>
          </a:p>
        </p:txBody>
      </p:sp>
      <p:sp>
        <p:nvSpPr>
          <p:cNvPr id="14" name="Rectangle 13">
            <a:extLst>
              <a:ext uri="{FF2B5EF4-FFF2-40B4-BE49-F238E27FC236}">
                <a16:creationId xmlns:a16="http://schemas.microsoft.com/office/drawing/2014/main" id="{B0AD1067-0354-DE7B-2C33-A1ECD19A63AB}"/>
              </a:ext>
            </a:extLst>
          </p:cNvPr>
          <p:cNvSpPr/>
          <p:nvPr/>
        </p:nvSpPr>
        <p:spPr>
          <a:xfrm>
            <a:off x="345191" y="1032670"/>
            <a:ext cx="8461505" cy="502920"/>
          </a:xfrm>
          <a:prstGeom prst="rect">
            <a:avLst/>
          </a:prstGeom>
          <a:solidFill>
            <a:srgbClr val="F0F0F0">
              <a:alpha val="95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68580"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85800">
              <a:spcAft>
                <a:spcPts val="450"/>
              </a:spcAft>
              <a:defRPr/>
            </a:pPr>
            <a:r>
              <a:rPr lang="en-US" sz="1600" b="1" dirty="0">
                <a:solidFill>
                  <a:schemeClr val="tx1"/>
                </a:solidFill>
                <a:latin typeface="+mj-lt"/>
                <a:ea typeface="+mn-lt"/>
                <a:cs typeface="+mn-lt"/>
              </a:rPr>
              <a:t>Working Group 2: Initial review of challenges and recommendations complete</a:t>
            </a:r>
            <a:r>
              <a:rPr lang="en-US" sz="1600" b="1" dirty="0">
                <a:solidFill>
                  <a:schemeClr val="tx1"/>
                </a:solidFill>
                <a:cs typeface="Arial"/>
              </a:rPr>
              <a:t>d</a:t>
            </a:r>
          </a:p>
        </p:txBody>
      </p:sp>
      <p:sp>
        <p:nvSpPr>
          <p:cNvPr id="11" name="Rectangle 10">
            <a:extLst>
              <a:ext uri="{FF2B5EF4-FFF2-40B4-BE49-F238E27FC236}">
                <a16:creationId xmlns:a16="http://schemas.microsoft.com/office/drawing/2014/main" id="{6DC80C35-D5F8-F2A0-57A2-65EB88AADD47}"/>
              </a:ext>
            </a:extLst>
          </p:cNvPr>
          <p:cNvSpPr/>
          <p:nvPr/>
        </p:nvSpPr>
        <p:spPr>
          <a:xfrm>
            <a:off x="88587" y="6205476"/>
            <a:ext cx="6757332" cy="241831"/>
          </a:xfrm>
          <a:prstGeom prst="rect">
            <a:avLst/>
          </a:prstGeom>
          <a:solidFill>
            <a:schemeClr val="bg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68580" rtlCol="0" anchor="t" anchorCtr="0"/>
          <a:lstStyle/>
          <a:p>
            <a:pPr>
              <a:defRPr/>
            </a:pPr>
            <a:r>
              <a:rPr lang="en-US" sz="1200" b="1">
                <a:solidFill>
                  <a:srgbClr val="000000"/>
                </a:solidFill>
                <a:latin typeface="+mj-lt"/>
              </a:rPr>
              <a:t>Members: </a:t>
            </a:r>
            <a:r>
              <a:rPr lang="en-US" sz="1050" i="1">
                <a:solidFill>
                  <a:srgbClr val="000000"/>
                </a:solidFill>
                <a:latin typeface="+mj-lt"/>
              </a:rPr>
              <a:t>Carmel Craig, Kristen McKinnon, Pam Sager, Leigh Simons, Aimee Smith-Zeoli, Charlene Zuffante</a:t>
            </a:r>
          </a:p>
          <a:p>
            <a:pPr algn="ctr">
              <a:defRPr/>
            </a:pPr>
            <a:endParaRPr lang="en-US" sz="1200" b="1">
              <a:solidFill>
                <a:srgbClr val="000000"/>
              </a:solidFill>
              <a:latin typeface="Montserrat" pitchFamily="2" charset="77"/>
            </a:endParaRPr>
          </a:p>
        </p:txBody>
      </p:sp>
      <p:pic>
        <p:nvPicPr>
          <p:cNvPr id="12" name="Graphic 11" descr="Magnifying glass with solid fill">
            <a:extLst>
              <a:ext uri="{FF2B5EF4-FFF2-40B4-BE49-F238E27FC236}">
                <a16:creationId xmlns:a16="http://schemas.microsoft.com/office/drawing/2014/main" id="{0D43CEB7-890D-D80D-E578-6EFA3FDADB9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rot="16200000" flipH="1">
            <a:off x="88587" y="2076787"/>
            <a:ext cx="457200" cy="457200"/>
          </a:xfrm>
          <a:prstGeom prst="rect">
            <a:avLst/>
          </a:prstGeom>
        </p:spPr>
      </p:pic>
      <p:pic>
        <p:nvPicPr>
          <p:cNvPr id="15" name="Graphic 14" descr="Questions with solid fill">
            <a:extLst>
              <a:ext uri="{FF2B5EF4-FFF2-40B4-BE49-F238E27FC236}">
                <a16:creationId xmlns:a16="http://schemas.microsoft.com/office/drawing/2014/main" id="{53EC9C15-5511-6624-9466-010A0E67B0C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587" y="4327086"/>
            <a:ext cx="457200" cy="457200"/>
          </a:xfrm>
          <a:prstGeom prst="rect">
            <a:avLst/>
          </a:prstGeom>
        </p:spPr>
      </p:pic>
      <p:pic>
        <p:nvPicPr>
          <p:cNvPr id="18" name="Graphic 17" descr="End with solid fill">
            <a:extLst>
              <a:ext uri="{FF2B5EF4-FFF2-40B4-BE49-F238E27FC236}">
                <a16:creationId xmlns:a16="http://schemas.microsoft.com/office/drawing/2014/main" id="{7181208F-E5F9-D556-412C-C81319DF03E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23497" y="4328035"/>
            <a:ext cx="457200" cy="457200"/>
          </a:xfrm>
          <a:prstGeom prst="rect">
            <a:avLst/>
          </a:prstGeom>
        </p:spPr>
      </p:pic>
      <p:cxnSp>
        <p:nvCxnSpPr>
          <p:cNvPr id="22" name="Straight Connector 21">
            <a:extLst>
              <a:ext uri="{FF2B5EF4-FFF2-40B4-BE49-F238E27FC236}">
                <a16:creationId xmlns:a16="http://schemas.microsoft.com/office/drawing/2014/main" id="{0664D9B3-023E-63CF-E67D-7492B33DDE02}"/>
              </a:ext>
            </a:extLst>
          </p:cNvPr>
          <p:cNvCxnSpPr>
            <a:cxnSpLocks/>
          </p:cNvCxnSpPr>
          <p:nvPr/>
        </p:nvCxnSpPr>
        <p:spPr bwMode="auto">
          <a:xfrm>
            <a:off x="1762627" y="4252785"/>
            <a:ext cx="5618747"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D5AE12F4-BAE1-CC59-5775-8BC0E02A29DC}"/>
              </a:ext>
            </a:extLst>
          </p:cNvPr>
          <p:cNvCxnSpPr>
            <a:cxnSpLocks/>
          </p:cNvCxnSpPr>
          <p:nvPr/>
        </p:nvCxnSpPr>
        <p:spPr bwMode="auto">
          <a:xfrm>
            <a:off x="4572000" y="4423719"/>
            <a:ext cx="0" cy="164592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579721C6-7DA3-63C5-C764-715B8A9524CD}"/>
              </a:ext>
            </a:extLst>
          </p:cNvPr>
          <p:cNvSpPr txBox="1"/>
          <p:nvPr/>
        </p:nvSpPr>
        <p:spPr>
          <a:xfrm>
            <a:off x="397253" y="4424777"/>
            <a:ext cx="4134515" cy="1208023"/>
          </a:xfrm>
          <a:prstGeom prst="rect">
            <a:avLst/>
          </a:prstGeom>
          <a:noFill/>
        </p:spPr>
        <p:txBody>
          <a:bodyPr wrap="square" lIns="91440" tIns="45720" rIns="91440" bIns="45720" rtlCol="0" anchor="t">
            <a:spAutoFit/>
          </a:bodyPr>
          <a:lstStyle/>
          <a:p>
            <a:pPr lvl="0" defTabSz="711200">
              <a:lnSpc>
                <a:spcPct val="90000"/>
              </a:lnSpc>
              <a:spcBef>
                <a:spcPct val="0"/>
              </a:spcBef>
              <a:spcAft>
                <a:spcPct val="35000"/>
              </a:spcAft>
            </a:pPr>
            <a:r>
              <a:rPr lang="en-US" sz="1600" b="1" dirty="0">
                <a:latin typeface="+mj-lt"/>
                <a:cs typeface="Arial"/>
              </a:rPr>
              <a:t>Commission Questions &amp; Gaps</a:t>
            </a:r>
            <a:endParaRPr lang="en-US" sz="1600">
              <a:latin typeface="+mj-lt"/>
              <a:cs typeface="Arial"/>
            </a:endParaRPr>
          </a:p>
          <a:p>
            <a:pPr marL="228600" lvl="1" indent="-228600" defTabSz="466725">
              <a:lnSpc>
                <a:spcPct val="90000"/>
              </a:lnSpc>
              <a:spcBef>
                <a:spcPct val="0"/>
              </a:spcBef>
              <a:spcAft>
                <a:spcPct val="15000"/>
              </a:spcAft>
              <a:buAutoNum type="arabicPeriod"/>
            </a:pPr>
            <a:r>
              <a:rPr lang="en-US" sz="1400" dirty="0">
                <a:cs typeface="Arial"/>
              </a:rPr>
              <a:t>General feedback on </a:t>
            </a:r>
            <a:r>
              <a:rPr lang="en-US" sz="1400" dirty="0">
                <a:latin typeface="Arial"/>
                <a:cs typeface="Arial"/>
              </a:rPr>
              <a:t>the recommendations the group has pulled together?</a:t>
            </a:r>
          </a:p>
          <a:p>
            <a:pPr marL="228600" lvl="1" indent="-228600" defTabSz="466725">
              <a:lnSpc>
                <a:spcPct val="90000"/>
              </a:lnSpc>
              <a:spcBef>
                <a:spcPct val="0"/>
              </a:spcBef>
              <a:spcAft>
                <a:spcPct val="15000"/>
              </a:spcAft>
              <a:buAutoNum type="arabicPeriod"/>
            </a:pPr>
            <a:r>
              <a:rPr lang="en-US" sz="1400" dirty="0">
                <a:latin typeface="Arial"/>
                <a:cs typeface="Arial"/>
              </a:rPr>
              <a:t>How </a:t>
            </a:r>
            <a:r>
              <a:rPr lang="en-US" sz="1400">
                <a:latin typeface="Arial"/>
                <a:cs typeface="Arial"/>
              </a:rPr>
              <a:t>can we streamline the recommendations </a:t>
            </a:r>
            <a:r>
              <a:rPr lang="en-US" sz="1400" dirty="0">
                <a:latin typeface="Arial"/>
                <a:cs typeface="Arial"/>
              </a:rPr>
              <a:t>that touch multiple topic areas?</a:t>
            </a:r>
          </a:p>
        </p:txBody>
      </p:sp>
      <p:sp>
        <p:nvSpPr>
          <p:cNvPr id="13" name="TextBox 12">
            <a:extLst>
              <a:ext uri="{FF2B5EF4-FFF2-40B4-BE49-F238E27FC236}">
                <a16:creationId xmlns:a16="http://schemas.microsoft.com/office/drawing/2014/main" id="{FD315150-DC3A-FC79-1CF5-268E52EED39A}"/>
              </a:ext>
            </a:extLst>
          </p:cNvPr>
          <p:cNvSpPr txBox="1"/>
          <p:nvPr/>
        </p:nvSpPr>
        <p:spPr>
          <a:xfrm>
            <a:off x="4691901" y="4420747"/>
            <a:ext cx="4114796" cy="787908"/>
          </a:xfrm>
          <a:prstGeom prst="rect">
            <a:avLst/>
          </a:prstGeom>
          <a:noFill/>
        </p:spPr>
        <p:txBody>
          <a:bodyPr wrap="square" lIns="91440" tIns="45720" rIns="91440" bIns="45720" rtlCol="0" anchor="t">
            <a:spAutoFit/>
          </a:bodyPr>
          <a:lstStyle/>
          <a:p>
            <a:pPr lvl="0" defTabSz="711200">
              <a:lnSpc>
                <a:spcPct val="90000"/>
              </a:lnSpc>
              <a:spcBef>
                <a:spcPct val="0"/>
              </a:spcBef>
              <a:spcAft>
                <a:spcPct val="35000"/>
              </a:spcAft>
            </a:pPr>
            <a:r>
              <a:rPr lang="en-US" sz="1600" b="1" dirty="0">
                <a:latin typeface="+mj-lt"/>
                <a:cs typeface="Arial" panose="020B0604020202020204" pitchFamily="34" charset="0"/>
              </a:rPr>
              <a:t>Next Steps</a:t>
            </a:r>
            <a:endParaRPr lang="en-US" sz="1600" dirty="0">
              <a:latin typeface="+mj-lt"/>
              <a:cs typeface="Arial" panose="020B0604020202020204" pitchFamily="34" charset="0"/>
            </a:endParaRPr>
          </a:p>
          <a:p>
            <a:pPr marL="228600" lvl="1" indent="-228600" defTabSz="466725">
              <a:lnSpc>
                <a:spcPct val="90000"/>
              </a:lnSpc>
              <a:spcBef>
                <a:spcPct val="0"/>
              </a:spcBef>
              <a:spcAft>
                <a:spcPct val="15000"/>
              </a:spcAft>
              <a:buFont typeface="+mj-lt"/>
              <a:buAutoNum type="arabicPeriod"/>
            </a:pPr>
            <a:r>
              <a:rPr lang="en-US" sz="1400" dirty="0">
                <a:cs typeface="Arial"/>
              </a:rPr>
              <a:t>Continued discussion with Commission during next meeting (3/18/2026)</a:t>
            </a:r>
          </a:p>
        </p:txBody>
      </p:sp>
      <p:sp>
        <p:nvSpPr>
          <p:cNvPr id="16" name="TextBox 15">
            <a:extLst>
              <a:ext uri="{FF2B5EF4-FFF2-40B4-BE49-F238E27FC236}">
                <a16:creationId xmlns:a16="http://schemas.microsoft.com/office/drawing/2014/main" id="{16A6DECD-147B-7F9C-EBA1-AB76AD282A07}"/>
              </a:ext>
            </a:extLst>
          </p:cNvPr>
          <p:cNvSpPr txBox="1"/>
          <p:nvPr/>
        </p:nvSpPr>
        <p:spPr>
          <a:xfrm>
            <a:off x="397253" y="2167116"/>
            <a:ext cx="8349494" cy="2154436"/>
          </a:xfrm>
          <a:prstGeom prst="rect">
            <a:avLst/>
          </a:prstGeom>
          <a:noFill/>
        </p:spPr>
        <p:txBody>
          <a:bodyPr wrap="square" lIns="91440" tIns="45720" rIns="91440" bIns="45720" rtlCol="0" anchor="t">
            <a:spAutoFit/>
          </a:bodyPr>
          <a:lstStyle/>
          <a:p>
            <a:pPr lvl="0" defTabSz="711200">
              <a:lnSpc>
                <a:spcPct val="90000"/>
              </a:lnSpc>
              <a:spcBef>
                <a:spcPct val="0"/>
              </a:spcBef>
              <a:spcAft>
                <a:spcPct val="35000"/>
              </a:spcAft>
            </a:pPr>
            <a:r>
              <a:rPr lang="en-US" sz="1600" b="1" dirty="0">
                <a:latin typeface="+mj-lt"/>
                <a:cs typeface="Arial"/>
              </a:rPr>
              <a:t>Key Findings to Date</a:t>
            </a:r>
          </a:p>
          <a:p>
            <a:pPr marL="342900" lvl="0" indent="-342900" defTabSz="914377">
              <a:buFont typeface="+mj-lt"/>
              <a:buAutoNum type="arabicPeriod"/>
              <a:defRPr/>
            </a:pPr>
            <a:r>
              <a:rPr lang="en-US" sz="1400" dirty="0"/>
              <a:t>Challenges</a:t>
            </a:r>
            <a:endParaRPr lang="en-US" sz="1400" dirty="0">
              <a:cs typeface="Arial"/>
            </a:endParaRPr>
          </a:p>
          <a:p>
            <a:pPr marL="742950" lvl="1" indent="-285750" defTabSz="914377">
              <a:buFont typeface="Arial"/>
              <a:buChar char="•"/>
              <a:defRPr/>
            </a:pPr>
            <a:r>
              <a:rPr lang="en-US" sz="1400"/>
              <a:t>Sheer number and overlapping/cross-sector nature of challenges</a:t>
            </a:r>
            <a:endParaRPr lang="en-US" sz="1400">
              <a:cs typeface="Arial" panose="020B0604020202020204"/>
            </a:endParaRPr>
          </a:p>
          <a:p>
            <a:pPr marL="342900" indent="-342900" defTabSz="914377">
              <a:buFont typeface="+mj-lt"/>
              <a:buAutoNum type="arabicPeriod"/>
              <a:defRPr/>
            </a:pPr>
            <a:r>
              <a:rPr lang="en-US" sz="1400" dirty="0"/>
              <a:t>Policy Recommendations</a:t>
            </a:r>
            <a:endParaRPr lang="en-US" sz="1600" dirty="0">
              <a:latin typeface="Arial" panose="020B0604020202020204" pitchFamily="34" charset="0"/>
              <a:cs typeface="Arial" panose="020B0604020202020204" pitchFamily="34" charset="0"/>
            </a:endParaRPr>
          </a:p>
          <a:p>
            <a:pPr marL="800100" lvl="1" indent="-342900" defTabSz="914377">
              <a:buFont typeface="Arial"/>
              <a:buChar char="•"/>
              <a:defRPr/>
            </a:pPr>
            <a:r>
              <a:rPr lang="en-US" sz="1200" dirty="0">
                <a:latin typeface="Arial"/>
                <a:ea typeface="Calibri"/>
                <a:cs typeface="Arial"/>
              </a:rPr>
              <a:t>Establish a unified, child- and family-centered access system for behavioral health services – a single point of entry, i.e., front door. </a:t>
            </a:r>
          </a:p>
          <a:p>
            <a:pPr marL="800100" lvl="1" indent="-342900" defTabSz="914377">
              <a:buFont typeface="Arial"/>
              <a:buChar char="•"/>
              <a:defRPr/>
            </a:pPr>
            <a:r>
              <a:rPr lang="en-US" sz="1200" dirty="0">
                <a:latin typeface="Arial"/>
                <a:ea typeface="Calibri"/>
                <a:cs typeface="Arial"/>
              </a:rPr>
              <a:t>Improve meaningful cross-agency and cross-sector collaborations among health care (physical and behavioral), child welfare, schools, juvenile justice, and payors (Medicaid, private insurers), etc.  </a:t>
            </a:r>
          </a:p>
          <a:p>
            <a:pPr marL="800100" lvl="1" indent="-342900" defTabSz="914377">
              <a:buFont typeface="Arial"/>
              <a:buChar char="•"/>
              <a:defRPr/>
            </a:pPr>
            <a:r>
              <a:rPr lang="en-US" sz="1200" dirty="0">
                <a:latin typeface="Arial"/>
                <a:ea typeface="Calibri"/>
                <a:cs typeface="Arial"/>
              </a:rPr>
              <a:t>Implement a coordinated workforce strategy to address provider shortages and improve culturally responsive care.</a:t>
            </a:r>
          </a:p>
        </p:txBody>
      </p:sp>
      <p:sp>
        <p:nvSpPr>
          <p:cNvPr id="4" name="TextBox 3">
            <a:extLst>
              <a:ext uri="{FF2B5EF4-FFF2-40B4-BE49-F238E27FC236}">
                <a16:creationId xmlns:a16="http://schemas.microsoft.com/office/drawing/2014/main" id="{0180BADF-96FD-B392-752E-AB904D564334}"/>
              </a:ext>
            </a:extLst>
          </p:cNvPr>
          <p:cNvSpPr txBox="1"/>
          <p:nvPr/>
        </p:nvSpPr>
        <p:spPr>
          <a:xfrm>
            <a:off x="163761" y="1634963"/>
            <a:ext cx="8642935" cy="258532"/>
          </a:xfrm>
          <a:prstGeom prst="rect">
            <a:avLst/>
          </a:prstGeom>
          <a:noFill/>
        </p:spPr>
        <p:txBody>
          <a:bodyPr wrap="square" lIns="91440" tIns="45720" rIns="91440" bIns="45720" rtlCol="0" anchor="t">
            <a:spAutoFit/>
          </a:bodyPr>
          <a:lstStyle/>
          <a:p>
            <a:pPr defTabSz="711200">
              <a:lnSpc>
                <a:spcPct val="90000"/>
              </a:lnSpc>
              <a:spcBef>
                <a:spcPct val="0"/>
              </a:spcBef>
              <a:spcAft>
                <a:spcPct val="35000"/>
              </a:spcAft>
            </a:pPr>
            <a:r>
              <a:rPr lang="en-US" sz="1200" i="1">
                <a:latin typeface="Arial"/>
                <a:cs typeface="Arial"/>
              </a:rPr>
              <a:t>PROGRESS STATUS:</a:t>
            </a:r>
            <a:r>
              <a:rPr lang="en-US" sz="1200">
                <a:latin typeface="Arial"/>
                <a:cs typeface="Arial"/>
              </a:rPr>
              <a:t> </a:t>
            </a:r>
            <a:r>
              <a:rPr lang="en-US" sz="1200">
                <a:solidFill>
                  <a:srgbClr val="DF7E13"/>
                </a:solidFill>
                <a:latin typeface="Arial"/>
                <a:cs typeface="Arial"/>
              </a:rPr>
              <a:t>●</a:t>
            </a:r>
            <a:r>
              <a:rPr lang="en-US" sz="1200">
                <a:latin typeface="Arial"/>
                <a:cs typeface="Arial"/>
              </a:rPr>
              <a:t> </a:t>
            </a:r>
            <a:r>
              <a:rPr lang="en-US" sz="1200" i="1">
                <a:latin typeface="Arial"/>
                <a:cs typeface="Arial"/>
              </a:rPr>
              <a:t>In progress </a:t>
            </a:r>
            <a:r>
              <a:rPr lang="en-US" sz="1200">
                <a:latin typeface="Arial"/>
                <a:cs typeface="Arial"/>
              </a:rPr>
              <a:t>				 	     </a:t>
            </a:r>
            <a:r>
              <a:rPr lang="en-US" sz="1200" i="1">
                <a:solidFill>
                  <a:schemeClr val="tx1">
                    <a:lumMod val="65000"/>
                    <a:lumOff val="35000"/>
                  </a:schemeClr>
                </a:solidFill>
                <a:ea typeface="+mn-lt"/>
                <a:cs typeface="+mn-lt"/>
              </a:rPr>
              <a:t>February 2026 | Status as of Feb 24</a:t>
            </a:r>
            <a:endParaRPr lang="en-US" sz="1200" i="1">
              <a:solidFill>
                <a:schemeClr val="tx1">
                  <a:lumMod val="65000"/>
                  <a:lumOff val="3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4586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DC7CE-E9ED-8796-1071-B8E66B117E7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4B90EA-1672-4E28-A431-270F523C62D8}"/>
              </a:ext>
            </a:extLst>
          </p:cNvPr>
          <p:cNvSpPr txBox="1">
            <a:spLocks/>
          </p:cNvSpPr>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kern="0">
                <a:ea typeface="+mj-lt"/>
                <a:cs typeface="+mj-lt"/>
              </a:rPr>
              <a:t>Challenge: Access, Entry &amp; Navigation</a:t>
            </a:r>
            <a:endParaRPr lang="en-US"/>
          </a:p>
        </p:txBody>
      </p:sp>
      <p:graphicFrame>
        <p:nvGraphicFramePr>
          <p:cNvPr id="2" name="Table 1">
            <a:extLst>
              <a:ext uri="{FF2B5EF4-FFF2-40B4-BE49-F238E27FC236}">
                <a16:creationId xmlns:a16="http://schemas.microsoft.com/office/drawing/2014/main" id="{06028A32-32FA-3F63-4960-79881D40A3D9}"/>
              </a:ext>
            </a:extLst>
          </p:cNvPr>
          <p:cNvGraphicFramePr>
            <a:graphicFrameLocks noGrp="1"/>
          </p:cNvGraphicFramePr>
          <p:nvPr/>
        </p:nvGraphicFramePr>
        <p:xfrm>
          <a:off x="178129" y="2018805"/>
          <a:ext cx="8839027" cy="4942673"/>
        </p:xfrm>
        <a:graphic>
          <a:graphicData uri="http://schemas.openxmlformats.org/drawingml/2006/table">
            <a:tbl>
              <a:tblPr firstRow="1" bandRow="1">
                <a:tableStyleId>{21E4AEA4-8DFA-4A89-87EB-49C32662AFE0}</a:tableStyleId>
              </a:tblPr>
              <a:tblGrid>
                <a:gridCol w="4364027">
                  <a:extLst>
                    <a:ext uri="{9D8B030D-6E8A-4147-A177-3AD203B41FA5}">
                      <a16:colId xmlns:a16="http://schemas.microsoft.com/office/drawing/2014/main" val="1701071897"/>
                    </a:ext>
                  </a:extLst>
                </a:gridCol>
                <a:gridCol w="4475000">
                  <a:extLst>
                    <a:ext uri="{9D8B030D-6E8A-4147-A177-3AD203B41FA5}">
                      <a16:colId xmlns:a16="http://schemas.microsoft.com/office/drawing/2014/main" val="252767653"/>
                    </a:ext>
                  </a:extLst>
                </a:gridCol>
              </a:tblGrid>
              <a:tr h="342440">
                <a:tc>
                  <a:txBody>
                    <a:bodyPr/>
                    <a:lstStyle/>
                    <a:p>
                      <a:r>
                        <a:rPr lang="en-US" sz="1400" dirty="0"/>
                        <a:t>Policy</a:t>
                      </a:r>
                    </a:p>
                  </a:txBody>
                  <a:tcPr/>
                </a:tc>
                <a:tc>
                  <a:txBody>
                    <a:bodyPr/>
                    <a:lstStyle/>
                    <a:p>
                      <a:r>
                        <a:rPr lang="en-US" sz="1400"/>
                        <a:t>Key Elements</a:t>
                      </a:r>
                    </a:p>
                  </a:txBody>
                  <a:tcPr/>
                </a:tc>
                <a:extLst>
                  <a:ext uri="{0D108BD9-81ED-4DB2-BD59-A6C34878D82A}">
                    <a16:rowId xmlns:a16="http://schemas.microsoft.com/office/drawing/2014/main" val="3049180165"/>
                  </a:ext>
                </a:extLst>
              </a:tr>
              <a:tr h="1148835">
                <a:tc>
                  <a:txBody>
                    <a:bodyPr/>
                    <a:lstStyle/>
                    <a:p>
                      <a:pPr lvl="0">
                        <a:buNone/>
                      </a:pPr>
                      <a:r>
                        <a:rPr lang="en-US" sz="1200" u="none" strike="noStrike" noProof="0">
                          <a:latin typeface="Arial"/>
                          <a:cs typeface="Arial"/>
                        </a:rPr>
                        <a:t>Reduce unnecessary burdens and service delivery delay by ensuring access, entry, and navigation system design is family centered and family driven.    </a:t>
                      </a:r>
                    </a:p>
                  </a:txBody>
                  <a:tcPr/>
                </a:tc>
                <a:tc>
                  <a:txBody>
                    <a:bodyPr/>
                    <a:lstStyle/>
                    <a:p>
                      <a:pPr marL="171450" indent="-171450">
                        <a:buFont typeface="Arial"/>
                        <a:buChar char="•"/>
                      </a:pPr>
                      <a:r>
                        <a:rPr lang="en-US" sz="1200" u="none" strike="noStrike" noProof="0">
                          <a:solidFill>
                            <a:srgbClr val="000000"/>
                          </a:solidFill>
                          <a:latin typeface="Arial"/>
                          <a:cs typeface="Arial"/>
                        </a:rPr>
                        <a:t>Utilize existing behavioral health groups and agencies to  gather significant and widespread information from families and other stakeholders </a:t>
                      </a:r>
                    </a:p>
                    <a:p>
                      <a:pPr marL="171450" lvl="0" indent="-171450">
                        <a:buFont typeface="Arial"/>
                        <a:buChar char="•"/>
                      </a:pPr>
                      <a:r>
                        <a:rPr lang="en-US" sz="1200" u="none" strike="noStrike" noProof="0">
                          <a:solidFill>
                            <a:srgbClr val="000000"/>
                          </a:solidFill>
                          <a:latin typeface="Arial"/>
                          <a:cs typeface="Arial"/>
                        </a:rPr>
                        <a:t>Utilize the Children’s Behavioral Health Advisory Council or an extension of this Special Commission to develop and make recommendations gathered from stakeholder input</a:t>
                      </a:r>
                    </a:p>
                  </a:txBody>
                  <a:tcPr/>
                </a:tc>
                <a:extLst>
                  <a:ext uri="{0D108BD9-81ED-4DB2-BD59-A6C34878D82A}">
                    <a16:rowId xmlns:a16="http://schemas.microsoft.com/office/drawing/2014/main" val="3480334226"/>
                  </a:ext>
                </a:extLst>
              </a:tr>
              <a:tr h="618602">
                <a:tc>
                  <a:txBody>
                    <a:bodyPr/>
                    <a:lstStyle/>
                    <a:p>
                      <a:pPr lvl="0">
                        <a:buNone/>
                      </a:pPr>
                      <a:r>
                        <a:rPr lang="en-US" sz="1200" b="0" i="0" u="none" strike="noStrike" noProof="0">
                          <a:solidFill>
                            <a:srgbClr val="000000"/>
                          </a:solidFill>
                          <a:latin typeface="Arial"/>
                          <a:ea typeface="Calibri"/>
                          <a:cs typeface="Arial"/>
                        </a:rPr>
                        <a:t>Provide clear information to families, providers, professionals, and the community about state agency (or community-based program/service, such as CBHC or CBHI) roles and services. </a:t>
                      </a:r>
                    </a:p>
                  </a:txBody>
                  <a:tcPr/>
                </a:tc>
                <a:tc>
                  <a:txBody>
                    <a:bodyPr/>
                    <a:lstStyle/>
                    <a:p>
                      <a:pPr marL="171450" indent="-171450">
                        <a:buFont typeface="Arial"/>
                        <a:buChar char="•"/>
                      </a:pPr>
                      <a:r>
                        <a:rPr lang="en-US" sz="1200">
                          <a:latin typeface="Arial"/>
                          <a:cs typeface="Arial"/>
                        </a:rPr>
                        <a:t>Engage users of services to design and maintain</a:t>
                      </a:r>
                    </a:p>
                    <a:p>
                      <a:pPr marL="171450" lvl="0" indent="-171450">
                        <a:buFont typeface="Arial"/>
                        <a:buChar char="•"/>
                      </a:pPr>
                      <a:endParaRPr lang="en-US" sz="1200">
                        <a:latin typeface="Arial"/>
                        <a:cs typeface="Arial"/>
                      </a:endParaRPr>
                    </a:p>
                  </a:txBody>
                  <a:tcPr/>
                </a:tc>
                <a:extLst>
                  <a:ext uri="{0D108BD9-81ED-4DB2-BD59-A6C34878D82A}">
                    <a16:rowId xmlns:a16="http://schemas.microsoft.com/office/drawing/2014/main" val="3153451134"/>
                  </a:ext>
                </a:extLst>
              </a:tr>
              <a:tr h="795345">
                <a:tc>
                  <a:txBody>
                    <a:bodyPr/>
                    <a:lstStyle/>
                    <a:p>
                      <a:pPr lvl="0">
                        <a:buNone/>
                      </a:pPr>
                      <a:r>
                        <a:rPr lang="en-US" sz="1200" b="0" i="0" u="none" strike="noStrike" noProof="0">
                          <a:solidFill>
                            <a:srgbClr val="000000"/>
                          </a:solidFill>
                          <a:latin typeface="Arial"/>
                          <a:ea typeface="Calibri"/>
                          <a:cs typeface="Arial"/>
                        </a:rPr>
                        <a:t>Create a clear starting place for obtaining children’s services. </a:t>
                      </a:r>
                      <a:endParaRPr lang="en-US" sz="1200">
                        <a:latin typeface="Arial"/>
                        <a:cs typeface="Arial"/>
                      </a:endParaRPr>
                    </a:p>
                  </a:txBody>
                  <a:tcPr/>
                </a:tc>
                <a:tc>
                  <a:txBody>
                    <a:bodyPr/>
                    <a:lstStyle/>
                    <a:p>
                      <a:pPr marL="171450" indent="-171450">
                        <a:buFont typeface="Arial"/>
                        <a:buChar char="•"/>
                      </a:pPr>
                      <a:r>
                        <a:rPr lang="en-US" sz="1200">
                          <a:latin typeface="Arial"/>
                          <a:cs typeface="Arial"/>
                        </a:rPr>
                        <a:t>Single point of entry with family-centered trained staff</a:t>
                      </a:r>
                    </a:p>
                    <a:p>
                      <a:pPr marL="171450" lvl="0" indent="-171450">
                        <a:buFont typeface="Arial"/>
                        <a:buChar char="•"/>
                      </a:pPr>
                      <a:r>
                        <a:rPr lang="en-US" sz="1200">
                          <a:latin typeface="Arial"/>
                          <a:cs typeface="Arial"/>
                        </a:rPr>
                        <a:t>Single pool of funds</a:t>
                      </a:r>
                    </a:p>
                    <a:p>
                      <a:pPr marL="171450" lvl="0" indent="-171450">
                        <a:buFont typeface="Arial"/>
                        <a:buChar char="•"/>
                      </a:pPr>
                      <a:r>
                        <a:rPr lang="en-US" sz="1200" b="0" i="0" u="none" strike="noStrike" noProof="0">
                          <a:solidFill>
                            <a:srgbClr val="000000"/>
                          </a:solidFill>
                          <a:latin typeface="Arial"/>
                          <a:ea typeface="Calibri"/>
                          <a:cs typeface="Arial"/>
                        </a:rPr>
                        <a:t>Create an interagency centralized data dashboard</a:t>
                      </a:r>
                    </a:p>
                    <a:p>
                      <a:pPr marL="171450" lvl="0" indent="-171450">
                        <a:buFont typeface="Arial"/>
                        <a:buChar char="•"/>
                      </a:pPr>
                      <a:r>
                        <a:rPr lang="en-US" sz="1200" b="0" i="0" u="none" strike="noStrike" noProof="0">
                          <a:solidFill>
                            <a:srgbClr val="000000"/>
                          </a:solidFill>
                          <a:latin typeface="Arial"/>
                          <a:ea typeface="Calibri"/>
                          <a:cs typeface="Arial"/>
                        </a:rPr>
                        <a:t>Market this single-entry door in a family centered manner</a:t>
                      </a:r>
                    </a:p>
                  </a:txBody>
                  <a:tcPr/>
                </a:tc>
                <a:extLst>
                  <a:ext uri="{0D108BD9-81ED-4DB2-BD59-A6C34878D82A}">
                    <a16:rowId xmlns:a16="http://schemas.microsoft.com/office/drawing/2014/main" val="240270542"/>
                  </a:ext>
                </a:extLst>
              </a:tr>
              <a:tr h="441859">
                <a:tc>
                  <a:txBody>
                    <a:bodyPr/>
                    <a:lstStyle/>
                    <a:p>
                      <a:pPr lvl="0">
                        <a:buNone/>
                      </a:pPr>
                      <a:r>
                        <a:rPr lang="en-US" sz="1200" b="0" i="0" u="none" strike="noStrike" noProof="0">
                          <a:latin typeface="Arial"/>
                          <a:cs typeface="Arial"/>
                        </a:rPr>
                        <a:t>Standardize application and referral processes and eligibility criteria across system</a:t>
                      </a:r>
                      <a:endParaRPr lang="en-US"/>
                    </a:p>
                  </a:txBody>
                  <a:tcPr/>
                </a:tc>
                <a:tc>
                  <a:txBody>
                    <a:bodyPr/>
                    <a:lstStyle/>
                    <a:p>
                      <a:pPr marL="171450" indent="-171450">
                        <a:buFont typeface="Arial"/>
                        <a:buChar char="•"/>
                      </a:pPr>
                      <a:r>
                        <a:rPr lang="en-US" sz="1200"/>
                        <a:t>Standard, digitized referral &amp; application process</a:t>
                      </a:r>
                    </a:p>
                    <a:p>
                      <a:pPr marL="171450" lvl="0" indent="-171450">
                        <a:buFont typeface="Arial"/>
                        <a:buChar char="•"/>
                      </a:pPr>
                      <a:r>
                        <a:rPr lang="en-US" sz="1200"/>
                        <a:t>Align eligibility criteria &amp; train staff</a:t>
                      </a:r>
                    </a:p>
                  </a:txBody>
                  <a:tcPr/>
                </a:tc>
                <a:extLst>
                  <a:ext uri="{0D108BD9-81ED-4DB2-BD59-A6C34878D82A}">
                    <a16:rowId xmlns:a16="http://schemas.microsoft.com/office/drawing/2014/main" val="3312002187"/>
                  </a:ext>
                </a:extLst>
              </a:tr>
              <a:tr h="640695">
                <a:tc>
                  <a:txBody>
                    <a:bodyPr/>
                    <a:lstStyle/>
                    <a:p>
                      <a:pPr lvl="0">
                        <a:buNone/>
                      </a:pPr>
                      <a:r>
                        <a:rPr lang="en-US" sz="1200" b="0" i="0" u="none" strike="noStrike" noProof="0">
                          <a:latin typeface="Arial"/>
                          <a:cs typeface="Arial"/>
                        </a:rPr>
                        <a:t>Ensure access for children with complex needs that spans agencies through collaboration and clear service pathways.</a:t>
                      </a:r>
                      <a:endParaRPr lang="en-US"/>
                    </a:p>
                  </a:txBody>
                  <a:tcPr/>
                </a:tc>
                <a:tc>
                  <a:txBody>
                    <a:bodyPr/>
                    <a:lstStyle/>
                    <a:p>
                      <a:pPr marL="171450" indent="-171450">
                        <a:buFont typeface="Arial"/>
                        <a:buChar char="•"/>
                      </a:pPr>
                      <a:r>
                        <a:rPr lang="en-US" sz="1200"/>
                        <a:t>Improve cross-agency and cross-sector collaboration</a:t>
                      </a:r>
                    </a:p>
                    <a:p>
                      <a:pPr marL="171450" lvl="0" indent="-171450">
                        <a:buFont typeface="Arial"/>
                        <a:buChar char="•"/>
                      </a:pPr>
                      <a:r>
                        <a:rPr lang="en-US" sz="1200"/>
                        <a:t>Set targeted goals for collaboration</a:t>
                      </a:r>
                    </a:p>
                    <a:p>
                      <a:pPr marL="171450" lvl="0" indent="-171450">
                        <a:buFont typeface="Arial"/>
                        <a:buChar char="•"/>
                      </a:pPr>
                      <a:r>
                        <a:rPr lang="en-US" sz="1200"/>
                        <a:t>Single point of entry and pooled funds</a:t>
                      </a:r>
                    </a:p>
                  </a:txBody>
                  <a:tcPr/>
                </a:tc>
                <a:extLst>
                  <a:ext uri="{0D108BD9-81ED-4DB2-BD59-A6C34878D82A}">
                    <a16:rowId xmlns:a16="http://schemas.microsoft.com/office/drawing/2014/main" val="1601647210"/>
                  </a:ext>
                </a:extLst>
              </a:tr>
              <a:tr h="850578">
                <a:tc>
                  <a:txBody>
                    <a:bodyPr/>
                    <a:lstStyle/>
                    <a:p>
                      <a:pPr lvl="0">
                        <a:buNone/>
                      </a:pPr>
                      <a:r>
                        <a:rPr lang="en-US" sz="1200" b="0" i="0" u="none" strike="noStrike" noProof="0"/>
                        <a:t>Clarify MassHealth and commercial coverage—and which providers accept each—to reduce confusion and improve access.</a:t>
                      </a:r>
                      <a:endParaRPr lang="en-US"/>
                    </a:p>
                  </a:txBody>
                  <a:tcPr/>
                </a:tc>
                <a:tc>
                  <a:txBody>
                    <a:bodyPr/>
                    <a:lstStyle/>
                    <a:p>
                      <a:pPr marL="171450" lvl="0" indent="-171450">
                        <a:buFont typeface="Arial"/>
                        <a:buChar char="•"/>
                      </a:pPr>
                      <a:r>
                        <a:rPr lang="en-US" sz="1200" dirty="0"/>
                        <a:t>Align language on services between MassHealth &amp; commercial insurers</a:t>
                      </a:r>
                    </a:p>
                    <a:p>
                      <a:pPr marL="171450" lvl="0" indent="-171450">
                        <a:buFont typeface="Arial"/>
                        <a:buChar char="•"/>
                      </a:pPr>
                      <a:r>
                        <a:rPr lang="en-US" sz="1200" dirty="0"/>
                        <a:t>Align accepted insurers across service providers</a:t>
                      </a:r>
                    </a:p>
                    <a:p>
                      <a:pPr marL="171450" lvl="0" indent="-171450">
                        <a:buFont typeface="Arial"/>
                        <a:buChar char="•"/>
                      </a:pPr>
                      <a:r>
                        <a:rPr lang="en-US" sz="1200" dirty="0"/>
                        <a:t>Educate families and all stakeholders about coverage</a:t>
                      </a:r>
                    </a:p>
                  </a:txBody>
                  <a:tcPr/>
                </a:tc>
                <a:extLst>
                  <a:ext uri="{0D108BD9-81ED-4DB2-BD59-A6C34878D82A}">
                    <a16:rowId xmlns:a16="http://schemas.microsoft.com/office/drawing/2014/main" val="3164846272"/>
                  </a:ext>
                </a:extLst>
              </a:tr>
            </a:tbl>
          </a:graphicData>
        </a:graphic>
      </p:graphicFrame>
      <p:sp>
        <p:nvSpPr>
          <p:cNvPr id="10" name="Rectangle 9">
            <a:extLst>
              <a:ext uri="{FF2B5EF4-FFF2-40B4-BE49-F238E27FC236}">
                <a16:creationId xmlns:a16="http://schemas.microsoft.com/office/drawing/2014/main" id="{4AA1264F-4062-2422-3D2E-A64CBE7312E6}"/>
              </a:ext>
            </a:extLst>
          </p:cNvPr>
          <p:cNvSpPr/>
          <p:nvPr/>
        </p:nvSpPr>
        <p:spPr>
          <a:xfrm>
            <a:off x="1464157" y="1007511"/>
            <a:ext cx="7024796" cy="1001254"/>
          </a:xfrm>
          <a:prstGeom prst="rect">
            <a:avLst/>
          </a:pr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t" anchorCtr="0">
            <a:noAutofit/>
          </a:bodyPr>
          <a:lstStyle/>
          <a:p>
            <a:pPr lvl="0" algn="l" defTabSz="711200">
              <a:lnSpc>
                <a:spcPct val="90000"/>
              </a:lnSpc>
              <a:spcAft>
                <a:spcPts val="600"/>
              </a:spcAft>
            </a:pPr>
            <a:r>
              <a:rPr lang="en-US" sz="1600" b="1" kern="1200">
                <a:latin typeface="Arial"/>
                <a:cs typeface="Arial"/>
              </a:rPr>
              <a:t>Access, Entry, &amp; Navigation</a:t>
            </a:r>
          </a:p>
          <a:p>
            <a:pPr marL="171450" lvl="0" indent="-171450" algn="l" defTabSz="711200">
              <a:lnSpc>
                <a:spcPct val="90000"/>
              </a:lnSpc>
              <a:spcAft>
                <a:spcPts val="189"/>
              </a:spcAft>
              <a:buFont typeface="Arial" panose="020B0604020202020204" pitchFamily="34" charset="0"/>
              <a:buChar char="•"/>
            </a:pPr>
            <a:r>
              <a:rPr lang="en-US" sz="1200" b="0" i="0" kern="1200">
                <a:latin typeface="Arial"/>
                <a:cs typeface="Arial"/>
              </a:rPr>
              <a:t>No clear starting place; inconsistent entry, referral, and intake pathways </a:t>
            </a:r>
            <a:endParaRPr lang="en-US" sz="1200" kern="1200">
              <a:latin typeface="Arial"/>
              <a:cs typeface="Arial"/>
            </a:endParaRPr>
          </a:p>
          <a:p>
            <a:pPr marL="171450" lvl="1" indent="-171450" algn="l" defTabSz="466725">
              <a:lnSpc>
                <a:spcPct val="90000"/>
              </a:lnSpc>
              <a:spcAft>
                <a:spcPts val="189"/>
              </a:spcAft>
              <a:buFont typeface="Arial" panose="020B0604020202020204" pitchFamily="34" charset="0"/>
              <a:buChar char="•"/>
            </a:pPr>
            <a:r>
              <a:rPr lang="en-US" sz="1200" b="0" i="0" kern="1200">
                <a:latin typeface="Arial"/>
                <a:cs typeface="Arial"/>
              </a:rPr>
              <a:t>Families lack clear information on services, roles, and eligibility </a:t>
            </a:r>
          </a:p>
          <a:p>
            <a:pPr marL="171450" lvl="1" indent="-171450" algn="l" defTabSz="466725">
              <a:lnSpc>
                <a:spcPct val="90000"/>
              </a:lnSpc>
              <a:spcAft>
                <a:spcPts val="189"/>
              </a:spcAft>
              <a:buFont typeface="Arial" panose="020B0604020202020204" pitchFamily="34" charset="0"/>
              <a:buChar char="•"/>
            </a:pPr>
            <a:r>
              <a:rPr lang="en-US" sz="1200" b="0" i="0" kern="1200">
                <a:latin typeface="Arial"/>
                <a:cs typeface="Arial"/>
              </a:rPr>
              <a:t>Caregiver burden + barriers from requirements, hours, transportation, transitions </a:t>
            </a:r>
          </a:p>
        </p:txBody>
      </p:sp>
      <p:pic>
        <p:nvPicPr>
          <p:cNvPr id="13" name="Graphic 12" descr="Door Open with solid fill">
            <a:extLst>
              <a:ext uri="{FF2B5EF4-FFF2-40B4-BE49-F238E27FC236}">
                <a16:creationId xmlns:a16="http://schemas.microsoft.com/office/drawing/2014/main" id="{8BEF915A-1F43-E351-6048-8E09CE5796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7236" y="1010131"/>
            <a:ext cx="914400" cy="914400"/>
          </a:xfrm>
          <a:prstGeom prst="rect">
            <a:avLst/>
          </a:prstGeom>
        </p:spPr>
      </p:pic>
    </p:spTree>
    <p:extLst>
      <p:ext uri="{BB962C8B-B14F-4D97-AF65-F5344CB8AC3E}">
        <p14:creationId xmlns:p14="http://schemas.microsoft.com/office/powerpoint/2010/main" val="83637668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413B8-C309-D5B8-8370-3B51BC4A998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33293AA-5413-3DDF-83C5-F975D37800F0}"/>
              </a:ext>
            </a:extLst>
          </p:cNvPr>
          <p:cNvSpPr txBox="1">
            <a:spLocks/>
          </p:cNvSpPr>
          <p:nvPr/>
        </p:nvSpPr>
        <p:spPr bwMode="white">
          <a:xfrm>
            <a:off x="736600" y="109538"/>
            <a:ext cx="7936752" cy="744071"/>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kern="0" dirty="0">
                <a:ea typeface="+mj-lt"/>
                <a:cs typeface="+mj-lt"/>
              </a:rPr>
              <a:t>Challenge: Coverage, Affordability, Administrative Barriers &amp; Financing/Sustainability  </a:t>
            </a:r>
            <a:endParaRPr lang="en-US" kern="0" dirty="0">
              <a:latin typeface="Arial"/>
              <a:ea typeface="Calibri"/>
              <a:cs typeface="Arial"/>
            </a:endParaRPr>
          </a:p>
        </p:txBody>
      </p:sp>
      <p:graphicFrame>
        <p:nvGraphicFramePr>
          <p:cNvPr id="2" name="Table 1">
            <a:extLst>
              <a:ext uri="{FF2B5EF4-FFF2-40B4-BE49-F238E27FC236}">
                <a16:creationId xmlns:a16="http://schemas.microsoft.com/office/drawing/2014/main" id="{9E365D78-EC0F-50D4-2FAA-548F9693B74A}"/>
              </a:ext>
            </a:extLst>
          </p:cNvPr>
          <p:cNvGraphicFramePr>
            <a:graphicFrameLocks noGrp="1"/>
          </p:cNvGraphicFramePr>
          <p:nvPr/>
        </p:nvGraphicFramePr>
        <p:xfrm>
          <a:off x="152399" y="2241176"/>
          <a:ext cx="8652787" cy="4602480"/>
        </p:xfrm>
        <a:graphic>
          <a:graphicData uri="http://schemas.openxmlformats.org/drawingml/2006/table">
            <a:tbl>
              <a:tblPr firstRow="1" bandRow="1">
                <a:tableStyleId>{21E4AEA4-8DFA-4A89-87EB-49C32662AFE0}</a:tableStyleId>
              </a:tblPr>
              <a:tblGrid>
                <a:gridCol w="2743200">
                  <a:extLst>
                    <a:ext uri="{9D8B030D-6E8A-4147-A177-3AD203B41FA5}">
                      <a16:colId xmlns:a16="http://schemas.microsoft.com/office/drawing/2014/main" val="1701071897"/>
                    </a:ext>
                  </a:extLst>
                </a:gridCol>
                <a:gridCol w="5909587">
                  <a:extLst>
                    <a:ext uri="{9D8B030D-6E8A-4147-A177-3AD203B41FA5}">
                      <a16:colId xmlns:a16="http://schemas.microsoft.com/office/drawing/2014/main" val="252767653"/>
                    </a:ext>
                  </a:extLst>
                </a:gridCol>
              </a:tblGrid>
              <a:tr h="304800">
                <a:tc>
                  <a:txBody>
                    <a:bodyPr/>
                    <a:lstStyle/>
                    <a:p>
                      <a:r>
                        <a:rPr lang="en-US" sz="1400"/>
                        <a:t>Policy</a:t>
                      </a:r>
                    </a:p>
                  </a:txBody>
                  <a:tcPr/>
                </a:tc>
                <a:tc>
                  <a:txBody>
                    <a:bodyPr/>
                    <a:lstStyle/>
                    <a:p>
                      <a:r>
                        <a:rPr lang="en-US" sz="1400"/>
                        <a:t>Key Elements</a:t>
                      </a:r>
                    </a:p>
                  </a:txBody>
                  <a:tcPr/>
                </a:tc>
                <a:extLst>
                  <a:ext uri="{0D108BD9-81ED-4DB2-BD59-A6C34878D82A}">
                    <a16:rowId xmlns:a16="http://schemas.microsoft.com/office/drawing/2014/main" val="3049180165"/>
                  </a:ext>
                </a:extLst>
              </a:tr>
              <a:tr h="370840">
                <a:tc>
                  <a:txBody>
                    <a:bodyPr/>
                    <a:lstStyle/>
                    <a:p>
                      <a:pPr lvl="0">
                        <a:buNone/>
                      </a:pPr>
                      <a:r>
                        <a:rPr lang="en-US" sz="1200" b="0" i="0" u="none" strike="noStrike" noProof="0">
                          <a:solidFill>
                            <a:srgbClr val="000000"/>
                          </a:solidFill>
                          <a:latin typeface="Arial"/>
                          <a:ea typeface="Calibri"/>
                          <a:cs typeface="Arial"/>
                        </a:rPr>
                        <a:t>Reduce and/or eliminate insurance coverage gaps and denials so that children promptly receive appropriate and timely services   </a:t>
                      </a:r>
                    </a:p>
                  </a:txBody>
                  <a:tcPr/>
                </a:tc>
                <a:tc>
                  <a:txBody>
                    <a:bodyPr/>
                    <a:lstStyle/>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Gather and publish stakeholder and family feedback on BHCA utilization, access, and reimbursement gaps.</a:t>
                      </a:r>
                      <a:endParaRPr lang="en-US"/>
                    </a:p>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Conduct market review and surveys to assess compliance with mandated benefits and timely access.</a:t>
                      </a:r>
                      <a:endParaRPr lang="en-US"/>
                    </a:p>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Strengthen coverage by eliminating cost-sharing for home-based services and expanding Medicaid early screening.</a:t>
                      </a:r>
                      <a:endParaRPr lang="en-US"/>
                    </a:p>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Increase transparency (e.g., clarify MA law applicability on insurance cards).</a:t>
                      </a:r>
                      <a:endParaRPr lang="en-US"/>
                    </a:p>
                    <a:p>
                      <a:pPr lvl="0">
                        <a:buNone/>
                      </a:pPr>
                      <a:endParaRPr lang="en-US" sz="1200"/>
                    </a:p>
                  </a:txBody>
                  <a:tcPr/>
                </a:tc>
                <a:extLst>
                  <a:ext uri="{0D108BD9-81ED-4DB2-BD59-A6C34878D82A}">
                    <a16:rowId xmlns:a16="http://schemas.microsoft.com/office/drawing/2014/main" val="240270542"/>
                  </a:ext>
                </a:extLst>
              </a:tr>
              <a:tr h="370840">
                <a:tc>
                  <a:txBody>
                    <a:bodyPr/>
                    <a:lstStyle/>
                    <a:p>
                      <a:pPr lvl="0">
                        <a:buNone/>
                      </a:pPr>
                      <a:r>
                        <a:rPr lang="en-US" sz="1200" b="0" i="0" u="none" strike="noStrike" noProof="0">
                          <a:latin typeface="Arial"/>
                          <a:cs typeface="Arial"/>
                        </a:rPr>
                        <a:t>Reduce administrative complexity (e.g., eligibility, authorizations, billing, etc.) within child-serving systems for families, providers, agencies, and payors.   </a:t>
                      </a:r>
                      <a:endParaRPr lang="en-US"/>
                    </a:p>
                  </a:txBody>
                  <a:tcPr/>
                </a:tc>
                <a:tc>
                  <a:txBody>
                    <a:bodyPr/>
                    <a:lstStyle/>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Identify administrative barriers across child-serving systems that delay access (e.g., eligibility, prior auth, billing, credentialing).</a:t>
                      </a:r>
                      <a:endParaRPr lang="en-US"/>
                    </a:p>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Gather stakeholder input and streamline processes to improve timely service access.</a:t>
                      </a:r>
                      <a:endParaRPr lang="en-US"/>
                    </a:p>
                    <a:p>
                      <a:pPr lvl="0">
                        <a:buNone/>
                      </a:pPr>
                      <a:endParaRPr lang="en-US" sz="1200"/>
                    </a:p>
                  </a:txBody>
                  <a:tcPr/>
                </a:tc>
                <a:extLst>
                  <a:ext uri="{0D108BD9-81ED-4DB2-BD59-A6C34878D82A}">
                    <a16:rowId xmlns:a16="http://schemas.microsoft.com/office/drawing/2014/main" val="3312002187"/>
                  </a:ext>
                </a:extLst>
              </a:tr>
              <a:tr h="370840">
                <a:tc>
                  <a:txBody>
                    <a:bodyPr/>
                    <a:lstStyle/>
                    <a:p>
                      <a:pPr lvl="0">
                        <a:buNone/>
                      </a:pPr>
                      <a:r>
                        <a:rPr lang="en-US" sz="1200" b="0" i="0" u="none" strike="noStrike" noProof="0">
                          <a:solidFill>
                            <a:srgbClr val="000000"/>
                          </a:solidFill>
                        </a:rPr>
                        <a:t>Maximize the impact and sustainability of funding across child-serving agencies and programs </a:t>
                      </a:r>
                      <a:endParaRPr lang="en-US"/>
                    </a:p>
                  </a:txBody>
                  <a:tcPr/>
                </a:tc>
                <a:tc>
                  <a:txBody>
                    <a:bodyPr/>
                    <a:lstStyle/>
                    <a:p>
                      <a:pPr marL="285750" lvl="0" indent="-285750" algn="l">
                        <a:lnSpc>
                          <a:spcPct val="100000"/>
                        </a:lnSpc>
                        <a:spcBef>
                          <a:spcPts val="0"/>
                        </a:spcBef>
                        <a:spcAft>
                          <a:spcPts val="0"/>
                        </a:spcAft>
                        <a:buFont typeface="Arial"/>
                        <a:buChar char="•"/>
                      </a:pPr>
                      <a:r>
                        <a:rPr lang="en-US" sz="1200" b="0" i="0" u="none" strike="noStrike" noProof="0" dirty="0">
                          <a:latin typeface="Arial"/>
                          <a:cs typeface="Arial"/>
                        </a:rPr>
                        <a:t>Incentivize PCPs to deliver behavioral health and use data to guide reinvestment and scale-up.</a:t>
                      </a:r>
                      <a:endParaRPr lang="en-US" dirty="0"/>
                    </a:p>
                    <a:p>
                      <a:pPr marL="285750" lvl="0" indent="-285750" algn="l">
                        <a:lnSpc>
                          <a:spcPct val="100000"/>
                        </a:lnSpc>
                        <a:spcBef>
                          <a:spcPts val="0"/>
                        </a:spcBef>
                        <a:spcAft>
                          <a:spcPts val="0"/>
                        </a:spcAft>
                        <a:buFont typeface="Arial"/>
                        <a:buChar char="•"/>
                      </a:pPr>
                      <a:r>
                        <a:rPr lang="en-US" sz="1200" b="0" i="0" u="none" strike="noStrike" noProof="0" dirty="0">
                          <a:latin typeface="Arial"/>
                          <a:cs typeface="Arial"/>
                        </a:rPr>
                        <a:t>Conduct fiscal analysis to ensure sustainable growth (short- vs. long-term costs, neutrality, prevention offsets).</a:t>
                      </a:r>
                      <a:endParaRPr lang="en-US" dirty="0"/>
                    </a:p>
                    <a:p>
                      <a:pPr marL="285750" lvl="0" indent="-285750" algn="l">
                        <a:lnSpc>
                          <a:spcPct val="100000"/>
                        </a:lnSpc>
                        <a:spcBef>
                          <a:spcPts val="0"/>
                        </a:spcBef>
                        <a:spcAft>
                          <a:spcPts val="0"/>
                        </a:spcAft>
                        <a:buFont typeface="Arial"/>
                        <a:buChar char="•"/>
                      </a:pPr>
                      <a:r>
                        <a:rPr lang="en-US" sz="1200" b="0" i="0" u="none" strike="noStrike" noProof="0" dirty="0">
                          <a:latin typeface="Arial"/>
                          <a:cs typeface="Arial"/>
                        </a:rPr>
                        <a:t>Align and coordinate Medicaid, </a:t>
                      </a:r>
                      <a:r>
                        <a:rPr lang="en-US" sz="1200" b="0" i="0" u="none" strike="noStrike" noProof="0" dirty="0" err="1">
                          <a:latin typeface="Arial"/>
                          <a:cs typeface="Arial"/>
                        </a:rPr>
                        <a:t>CBHI</a:t>
                      </a:r>
                      <a:r>
                        <a:rPr lang="en-US" sz="1200" b="0" i="0" u="none" strike="noStrike" noProof="0" dirty="0">
                          <a:latin typeface="Arial"/>
                          <a:cs typeface="Arial"/>
                        </a:rPr>
                        <a:t>, and other state/federal funding; standardize rates where appropriate.</a:t>
                      </a:r>
                      <a:endParaRPr lang="en-US" dirty="0"/>
                    </a:p>
                    <a:p>
                      <a:pPr marL="285750" lvl="0" indent="-285750" algn="l">
                        <a:lnSpc>
                          <a:spcPct val="100000"/>
                        </a:lnSpc>
                        <a:spcBef>
                          <a:spcPts val="0"/>
                        </a:spcBef>
                        <a:spcAft>
                          <a:spcPts val="0"/>
                        </a:spcAft>
                        <a:buFont typeface="Arial"/>
                        <a:buChar char="•"/>
                      </a:pPr>
                      <a:r>
                        <a:rPr lang="en-US" sz="1200" b="0" i="0" u="none" strike="noStrike" noProof="0" dirty="0">
                          <a:latin typeface="Arial"/>
                          <a:cs typeface="Arial"/>
                        </a:rPr>
                        <a:t>Sustain </a:t>
                      </a:r>
                      <a:r>
                        <a:rPr lang="en-US" sz="1200" b="0" i="0" u="none" strike="noStrike" noProof="0" dirty="0" err="1">
                          <a:latin typeface="Arial"/>
                          <a:cs typeface="Arial"/>
                        </a:rPr>
                        <a:t>IECMH</a:t>
                      </a:r>
                      <a:r>
                        <a:rPr lang="en-US" sz="1200" b="0" i="0" u="none" strike="noStrike" noProof="0" dirty="0">
                          <a:latin typeface="Arial"/>
                          <a:cs typeface="Arial"/>
                        </a:rPr>
                        <a:t> and culturally responsive workforce investments with legally aligned funding strategies.</a:t>
                      </a:r>
                      <a:endParaRPr lang="en-US" dirty="0"/>
                    </a:p>
                    <a:p>
                      <a:pPr lvl="0">
                        <a:buNone/>
                      </a:pPr>
                      <a:endParaRPr lang="en-US" sz="1200" dirty="0"/>
                    </a:p>
                  </a:txBody>
                  <a:tcPr/>
                </a:tc>
                <a:extLst>
                  <a:ext uri="{0D108BD9-81ED-4DB2-BD59-A6C34878D82A}">
                    <a16:rowId xmlns:a16="http://schemas.microsoft.com/office/drawing/2014/main" val="1601647210"/>
                  </a:ext>
                </a:extLst>
              </a:tr>
            </a:tbl>
          </a:graphicData>
        </a:graphic>
      </p:graphicFrame>
      <p:sp>
        <p:nvSpPr>
          <p:cNvPr id="8" name="Freeform: Shape 7">
            <a:extLst>
              <a:ext uri="{FF2B5EF4-FFF2-40B4-BE49-F238E27FC236}">
                <a16:creationId xmlns:a16="http://schemas.microsoft.com/office/drawing/2014/main" id="{8B151053-6379-62F6-A27A-5BA6577D25B6}"/>
              </a:ext>
            </a:extLst>
          </p:cNvPr>
          <p:cNvSpPr/>
          <p:nvPr/>
        </p:nvSpPr>
        <p:spPr>
          <a:xfrm>
            <a:off x="1924528" y="1092513"/>
            <a:ext cx="6880487" cy="1017973"/>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t" anchorCtr="0">
            <a:noAutofit/>
          </a:bodyPr>
          <a:lstStyle/>
          <a:p>
            <a:pPr marL="0" lvl="0" indent="0" algn="l" defTabSz="711200">
              <a:lnSpc>
                <a:spcPct val="90000"/>
              </a:lnSpc>
              <a:spcBef>
                <a:spcPct val="0"/>
              </a:spcBef>
              <a:spcAft>
                <a:spcPct val="35000"/>
              </a:spcAft>
              <a:buNone/>
            </a:pPr>
            <a:r>
              <a:rPr lang="en-US" sz="1600" b="1" i="0" kern="1200" dirty="0">
                <a:latin typeface="Arial"/>
                <a:cs typeface="Arial"/>
              </a:rPr>
              <a:t>Coverage, Affordability, Admin Barriers &amp; Financing/Sustainability</a:t>
            </a:r>
            <a:r>
              <a:rPr lang="en-US" sz="1600" b="0" i="0" kern="1200" dirty="0">
                <a:latin typeface="Arial"/>
                <a:cs typeface="Arial"/>
              </a:rPr>
              <a:t> </a:t>
            </a:r>
            <a:endParaRPr lang="en-US" sz="1600" kern="1200" dirty="0">
              <a:latin typeface="Arial"/>
              <a:cs typeface="Arial"/>
            </a:endParaRPr>
          </a:p>
          <a:p>
            <a:pPr marL="171450" lvl="1" indent="-171450" defTabSz="466725">
              <a:lnSpc>
                <a:spcPct val="90000"/>
              </a:lnSpc>
              <a:spcBef>
                <a:spcPct val="0"/>
              </a:spcBef>
              <a:spcAft>
                <a:spcPct val="15000"/>
              </a:spcAft>
              <a:buFont typeface="Arial" panose="020B0604020202020204" pitchFamily="34" charset="0"/>
              <a:buChar char="•"/>
            </a:pPr>
            <a:r>
              <a:rPr lang="en-US" sz="1200" dirty="0">
                <a:latin typeface="Arial"/>
                <a:cs typeface="Arial"/>
              </a:rPr>
              <a:t>Coverage gaps/denials, cost-sharing, reimbursement issues block access </a:t>
            </a:r>
          </a:p>
          <a:p>
            <a:pPr marL="171450" lvl="1" indent="-171450" defTabSz="466725">
              <a:lnSpc>
                <a:spcPct val="90000"/>
              </a:lnSpc>
              <a:spcBef>
                <a:spcPct val="0"/>
              </a:spcBef>
              <a:spcAft>
                <a:spcPct val="15000"/>
              </a:spcAft>
              <a:buFont typeface="Arial" panose="020B0604020202020204" pitchFamily="34" charset="0"/>
              <a:buChar char="•"/>
            </a:pPr>
            <a:r>
              <a:rPr lang="en-US" sz="1200" dirty="0">
                <a:latin typeface="Arial"/>
                <a:cs typeface="Arial"/>
              </a:rPr>
              <a:t>Admin complexity (eligibility, auth, billing) delays care </a:t>
            </a:r>
          </a:p>
          <a:p>
            <a:pPr marL="171450" lvl="1" indent="-171450" defTabSz="466725">
              <a:lnSpc>
                <a:spcPct val="90000"/>
              </a:lnSpc>
              <a:spcBef>
                <a:spcPct val="0"/>
              </a:spcBef>
              <a:spcAft>
                <a:spcPct val="15000"/>
              </a:spcAft>
              <a:buFont typeface="Arial" panose="020B0604020202020204" pitchFamily="34" charset="0"/>
              <a:buChar char="•"/>
            </a:pPr>
            <a:r>
              <a:rPr lang="en-US" sz="1200" dirty="0">
                <a:latin typeface="Arial"/>
                <a:cs typeface="Arial"/>
              </a:rPr>
              <a:t>Financing/payment rules (rates, grants) affect sustainability and provider participation </a:t>
            </a:r>
          </a:p>
        </p:txBody>
      </p:sp>
      <p:pic>
        <p:nvPicPr>
          <p:cNvPr id="9" name="Graphic 8" descr="Dollar with solid fill">
            <a:extLst>
              <a:ext uri="{FF2B5EF4-FFF2-40B4-BE49-F238E27FC236}">
                <a16:creationId xmlns:a16="http://schemas.microsoft.com/office/drawing/2014/main" id="{A19B3F02-DCDC-7FD0-082B-1EACD89E18F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165" y="1143000"/>
            <a:ext cx="914400" cy="914400"/>
          </a:xfrm>
          <a:prstGeom prst="rect">
            <a:avLst/>
          </a:prstGeom>
        </p:spPr>
      </p:pic>
    </p:spTree>
    <p:extLst>
      <p:ext uri="{BB962C8B-B14F-4D97-AF65-F5344CB8AC3E}">
        <p14:creationId xmlns:p14="http://schemas.microsoft.com/office/powerpoint/2010/main" val="377142625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48284-BF88-C41C-A285-8A8231BD2A5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9512ACB-B9D2-629D-DF02-F6701EA0D6F9}"/>
              </a:ext>
            </a:extLst>
          </p:cNvPr>
          <p:cNvSpPr txBox="1">
            <a:spLocks/>
          </p:cNvSpPr>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kern="0">
                <a:ea typeface="+mj-lt"/>
                <a:cs typeface="+mj-lt"/>
              </a:rPr>
              <a:t>Challenge: Workforce Capacity, Stability &amp; Training </a:t>
            </a:r>
            <a:endParaRPr lang="en-US" kern="0">
              <a:latin typeface="Arial"/>
              <a:ea typeface="Calibri"/>
              <a:cs typeface="Arial"/>
            </a:endParaRPr>
          </a:p>
        </p:txBody>
      </p:sp>
      <p:graphicFrame>
        <p:nvGraphicFramePr>
          <p:cNvPr id="2" name="Table 1">
            <a:extLst>
              <a:ext uri="{FF2B5EF4-FFF2-40B4-BE49-F238E27FC236}">
                <a16:creationId xmlns:a16="http://schemas.microsoft.com/office/drawing/2014/main" id="{1628FC83-A3F0-AE33-70CC-4AACB51F916D}"/>
              </a:ext>
            </a:extLst>
          </p:cNvPr>
          <p:cNvGraphicFramePr>
            <a:graphicFrameLocks noGrp="1"/>
          </p:cNvGraphicFramePr>
          <p:nvPr/>
        </p:nvGraphicFramePr>
        <p:xfrm>
          <a:off x="174812" y="2272552"/>
          <a:ext cx="8796225" cy="4419600"/>
        </p:xfrm>
        <a:graphic>
          <a:graphicData uri="http://schemas.openxmlformats.org/drawingml/2006/table">
            <a:tbl>
              <a:tblPr firstRow="1" bandRow="1">
                <a:tableStyleId>{21E4AEA4-8DFA-4A89-87EB-49C32662AFE0}</a:tableStyleId>
              </a:tblPr>
              <a:tblGrid>
                <a:gridCol w="2685267">
                  <a:extLst>
                    <a:ext uri="{9D8B030D-6E8A-4147-A177-3AD203B41FA5}">
                      <a16:colId xmlns:a16="http://schemas.microsoft.com/office/drawing/2014/main" val="1701071897"/>
                    </a:ext>
                  </a:extLst>
                </a:gridCol>
                <a:gridCol w="6110958">
                  <a:extLst>
                    <a:ext uri="{9D8B030D-6E8A-4147-A177-3AD203B41FA5}">
                      <a16:colId xmlns:a16="http://schemas.microsoft.com/office/drawing/2014/main" val="252767653"/>
                    </a:ext>
                  </a:extLst>
                </a:gridCol>
              </a:tblGrid>
              <a:tr h="304800">
                <a:tc>
                  <a:txBody>
                    <a:bodyPr/>
                    <a:lstStyle/>
                    <a:p>
                      <a:r>
                        <a:rPr lang="en-US" sz="1400"/>
                        <a:t>Policy</a:t>
                      </a:r>
                    </a:p>
                  </a:txBody>
                  <a:tcPr/>
                </a:tc>
                <a:tc>
                  <a:txBody>
                    <a:bodyPr/>
                    <a:lstStyle/>
                    <a:p>
                      <a:r>
                        <a:rPr lang="en-US" sz="1400"/>
                        <a:t>Key Elements</a:t>
                      </a:r>
                    </a:p>
                  </a:txBody>
                  <a:tcPr/>
                </a:tc>
                <a:extLst>
                  <a:ext uri="{0D108BD9-81ED-4DB2-BD59-A6C34878D82A}">
                    <a16:rowId xmlns:a16="http://schemas.microsoft.com/office/drawing/2014/main" val="3049180165"/>
                  </a:ext>
                </a:extLst>
              </a:tr>
              <a:tr h="370840">
                <a:tc>
                  <a:txBody>
                    <a:bodyPr/>
                    <a:lstStyle/>
                    <a:p>
                      <a:pPr lvl="0">
                        <a:buNone/>
                      </a:pPr>
                      <a:r>
                        <a:rPr lang="en-US" sz="1200" b="0" i="0" u="none" strike="noStrike" noProof="0">
                          <a:solidFill>
                            <a:srgbClr val="000000"/>
                          </a:solidFill>
                          <a:latin typeface="Arial"/>
                          <a:ea typeface="Calibri"/>
                          <a:cs typeface="Arial"/>
                        </a:rPr>
                        <a:t>Address workforce shortages across settings to ensure availability and continuity of care, as well as reducing waitlists, limited capacity, and service gaps.</a:t>
                      </a:r>
                    </a:p>
                  </a:txBody>
                  <a:tcPr/>
                </a:tc>
                <a:tc>
                  <a:txBody>
                    <a:bodyPr/>
                    <a:lstStyle/>
                    <a:p>
                      <a:pPr marL="171450" indent="-171450">
                        <a:buFont typeface="Arial"/>
                        <a:buChar char="•"/>
                      </a:pPr>
                      <a:r>
                        <a:rPr lang="en-US" sz="1200" b="0" i="0" u="none" strike="noStrike" noProof="0">
                          <a:latin typeface="Arial"/>
                          <a:cs typeface="Arial"/>
                        </a:rPr>
                        <a:t>Address the root cause of workforce declines (e.g., salary, scheduling, caseloads).  </a:t>
                      </a:r>
                    </a:p>
                    <a:p>
                      <a:pPr marL="171450" lvl="0" indent="-171450">
                        <a:buFont typeface="Arial"/>
                        <a:buChar char="•"/>
                      </a:pPr>
                      <a:r>
                        <a:rPr lang="en-US" sz="1200" b="0" i="0" u="none" strike="noStrike" noProof="0"/>
                        <a:t>Create and sustain a Mental Health Talent/Workforce pipeline. </a:t>
                      </a:r>
                    </a:p>
                    <a:p>
                      <a:pPr marL="171450" lvl="0" indent="-171450">
                        <a:buFont typeface="Arial"/>
                        <a:buChar char="•"/>
                      </a:pPr>
                      <a:r>
                        <a:rPr lang="en-US" sz="1200" b="0" i="0" u="none" strike="noStrike" noProof="0">
                          <a:latin typeface="Arial"/>
                          <a:cs typeface="Arial"/>
                        </a:rPr>
                        <a:t>Develop a program/cohort of providers and students that meet regularly.</a:t>
                      </a:r>
                    </a:p>
                    <a:p>
                      <a:pPr marL="171450" lvl="0" indent="-171450">
                        <a:buFont typeface="Arial"/>
                        <a:buChar char="•"/>
                      </a:pPr>
                      <a:r>
                        <a:rPr lang="en-US" sz="1200" b="0" i="0" u="none" strike="noStrike" noProof="0"/>
                        <a:t>Provide incentives to finance MA-level programs for staff. </a:t>
                      </a:r>
                      <a:endParaRPr lang="en-US" sz="1200" b="0" i="0" u="none" strike="noStrike" noProof="0">
                        <a:latin typeface="Arial"/>
                        <a:cs typeface="Arial"/>
                      </a:endParaRPr>
                    </a:p>
                  </a:txBody>
                  <a:tcPr/>
                </a:tc>
                <a:extLst>
                  <a:ext uri="{0D108BD9-81ED-4DB2-BD59-A6C34878D82A}">
                    <a16:rowId xmlns:a16="http://schemas.microsoft.com/office/drawing/2014/main" val="240270542"/>
                  </a:ext>
                </a:extLst>
              </a:tr>
              <a:tr h="370840">
                <a:tc>
                  <a:txBody>
                    <a:bodyPr/>
                    <a:lstStyle/>
                    <a:p>
                      <a:pPr lvl="0">
                        <a:buNone/>
                      </a:pPr>
                      <a:r>
                        <a:rPr lang="en-US" sz="1200" b="0" i="0" u="none" strike="noStrike" noProof="0">
                          <a:latin typeface="Arial"/>
                          <a:cs typeface="Arial"/>
                        </a:rPr>
                        <a:t>Reduce high turnover and instability that disrupt relationships, responsiveness, and care continuity. </a:t>
                      </a:r>
                      <a:endParaRPr lang="en-US"/>
                    </a:p>
                  </a:txBody>
                  <a:tcPr/>
                </a:tc>
                <a:tc>
                  <a:txBody>
                    <a:bodyPr/>
                    <a:lstStyle/>
                    <a:p>
                      <a:pPr marL="171450" indent="-171450">
                        <a:buFont typeface="Arial"/>
                        <a:buChar char="•"/>
                      </a:pPr>
                      <a:r>
                        <a:rPr lang="en-US" sz="1200" b="0" i="0" u="none" strike="noStrike" noProof="0">
                          <a:latin typeface="Arial"/>
                          <a:cs typeface="Arial"/>
                        </a:rPr>
                        <a:t>Strengthen workforce retention through HPC Behavioral Health Workforce Center and related efforts (e.g., MA Repay reinvestment, targeted scholarships to diversify and place providers in high-need communities).</a:t>
                      </a:r>
                    </a:p>
                    <a:p>
                      <a:pPr marL="171450" lvl="0" indent="-171450">
                        <a:buFont typeface="Arial"/>
                        <a:buChar char="•"/>
                      </a:pPr>
                      <a:r>
                        <a:rPr lang="en-US" sz="1200" b="0" i="0" u="none" strike="noStrike" noProof="0"/>
                        <a:t>Simplify licensing processes and reciprocity from other states/US territories/etc. </a:t>
                      </a:r>
                      <a:endParaRPr lang="en-US" sz="1200" b="0" i="0" u="none" strike="noStrike" noProof="0">
                        <a:latin typeface="Arial"/>
                        <a:cs typeface="Arial"/>
                      </a:endParaRPr>
                    </a:p>
                  </a:txBody>
                  <a:tcPr/>
                </a:tc>
                <a:extLst>
                  <a:ext uri="{0D108BD9-81ED-4DB2-BD59-A6C34878D82A}">
                    <a16:rowId xmlns:a16="http://schemas.microsoft.com/office/drawing/2014/main" val="3312002187"/>
                  </a:ext>
                </a:extLst>
              </a:tr>
              <a:tr h="370840">
                <a:tc>
                  <a:txBody>
                    <a:bodyPr/>
                    <a:lstStyle/>
                    <a:p>
                      <a:pPr lvl="0">
                        <a:buNone/>
                      </a:pPr>
                      <a:r>
                        <a:rPr lang="en-US" sz="1200" b="0" i="0" u="none" strike="noStrike" noProof="0">
                          <a:latin typeface="Arial"/>
                          <a:cs typeface="Arial"/>
                        </a:rPr>
                        <a:t>Enable the children’s behavioral health delivery system to serve children and families by eliminating training and specialization gaps. </a:t>
                      </a:r>
                      <a:endParaRPr lang="en-US"/>
                    </a:p>
                  </a:txBody>
                  <a:tcPr/>
                </a:tc>
                <a:tc>
                  <a:txBody>
                    <a:bodyPr/>
                    <a:lstStyle/>
                    <a:p>
                      <a:pPr marL="285750" lvl="0" indent="-285750" algn="l">
                        <a:lnSpc>
                          <a:spcPct val="100000"/>
                        </a:lnSpc>
                        <a:spcBef>
                          <a:spcPts val="0"/>
                        </a:spcBef>
                        <a:spcAft>
                          <a:spcPts val="0"/>
                        </a:spcAft>
                        <a:buFont typeface="Arial"/>
                        <a:buChar char="•"/>
                      </a:pPr>
                      <a:r>
                        <a:rPr lang="en-US" sz="1200" b="0" i="0" u="none" strike="noStrike" noProof="0" dirty="0">
                          <a:latin typeface="Arial"/>
                          <a:cs typeface="Arial"/>
                        </a:rPr>
                        <a:t>Expand cross-agency child behavioral health training, including ASD and complex needs.</a:t>
                      </a:r>
                      <a:endParaRPr lang="en-US" dirty="0"/>
                    </a:p>
                    <a:p>
                      <a:pPr marL="285750" lvl="0" indent="-285750" algn="l">
                        <a:lnSpc>
                          <a:spcPct val="100000"/>
                        </a:lnSpc>
                        <a:spcBef>
                          <a:spcPts val="0"/>
                        </a:spcBef>
                        <a:spcAft>
                          <a:spcPts val="0"/>
                        </a:spcAft>
                        <a:buFont typeface="Arial"/>
                        <a:buChar char="•"/>
                      </a:pPr>
                      <a:r>
                        <a:rPr lang="en-US" sz="1200" b="0" i="0" u="none" strike="noStrike" noProof="0" dirty="0">
                          <a:latin typeface="Arial"/>
                          <a:cs typeface="Arial"/>
                        </a:rPr>
                        <a:t>Remove access barriers (e.g., </a:t>
                      </a:r>
                      <a:r>
                        <a:rPr lang="en-US" sz="1200" b="0" i="0" u="none" strike="noStrike" noProof="0" dirty="0" err="1">
                          <a:latin typeface="Arial"/>
                          <a:cs typeface="Arial"/>
                        </a:rPr>
                        <a:t>CBHI</a:t>
                      </a:r>
                      <a:r>
                        <a:rPr lang="en-US" sz="1200" b="0" i="0" u="none" strike="noStrike" noProof="0" dirty="0">
                          <a:latin typeface="Arial"/>
                          <a:cs typeface="Arial"/>
                        </a:rPr>
                        <a:t> Hub requirement) to maximize existing workforce.</a:t>
                      </a:r>
                      <a:endParaRPr lang="en-US" dirty="0"/>
                    </a:p>
                    <a:p>
                      <a:pPr marL="285750" lvl="0" indent="-285750" algn="l">
                        <a:lnSpc>
                          <a:spcPct val="100000"/>
                        </a:lnSpc>
                        <a:spcBef>
                          <a:spcPts val="0"/>
                        </a:spcBef>
                        <a:spcAft>
                          <a:spcPts val="0"/>
                        </a:spcAft>
                        <a:buFont typeface="Arial"/>
                        <a:buChar char="•"/>
                      </a:pPr>
                      <a:r>
                        <a:rPr lang="en-US" sz="1200" b="0" i="0" u="none" strike="noStrike" noProof="0" dirty="0">
                          <a:latin typeface="Arial"/>
                          <a:cs typeface="Arial"/>
                        </a:rPr>
                        <a:t>Grow workforce through paraprofessionals, creative credentialing, and expanded fellowships/residencies.</a:t>
                      </a:r>
                      <a:endParaRPr lang="en-US" dirty="0"/>
                    </a:p>
                    <a:p>
                      <a:pPr marL="285750" lvl="0" indent="-285750" algn="l">
                        <a:lnSpc>
                          <a:spcPct val="100000"/>
                        </a:lnSpc>
                        <a:spcBef>
                          <a:spcPts val="0"/>
                        </a:spcBef>
                        <a:spcAft>
                          <a:spcPts val="0"/>
                        </a:spcAft>
                        <a:buFont typeface="Arial"/>
                        <a:buChar char="•"/>
                      </a:pPr>
                      <a:r>
                        <a:rPr lang="en-US" sz="1200" b="0" i="0" u="none" strike="noStrike" noProof="0" dirty="0">
                          <a:latin typeface="Arial"/>
                          <a:cs typeface="Arial"/>
                        </a:rPr>
                        <a:t>Provide compensation for clinical and reflective supervision.</a:t>
                      </a:r>
                      <a:endParaRPr lang="en-US" dirty="0"/>
                    </a:p>
                    <a:p>
                      <a:pPr marL="285750" lvl="0" indent="-285750" algn="l">
                        <a:lnSpc>
                          <a:spcPct val="100000"/>
                        </a:lnSpc>
                        <a:spcBef>
                          <a:spcPts val="0"/>
                        </a:spcBef>
                        <a:spcAft>
                          <a:spcPts val="0"/>
                        </a:spcAft>
                        <a:buFont typeface="Arial"/>
                        <a:buChar char="•"/>
                      </a:pPr>
                      <a:r>
                        <a:rPr lang="en-US" sz="1200" b="0" i="0" u="none" strike="noStrike" noProof="0" dirty="0">
                          <a:latin typeface="Arial"/>
                          <a:cs typeface="Arial"/>
                        </a:rPr>
                        <a:t>Increase access to linguistically and culturally competent care through rate differentials.</a:t>
                      </a:r>
                      <a:endParaRPr lang="en-US" dirty="0"/>
                    </a:p>
                    <a:p>
                      <a:pPr marL="285750" lvl="0" indent="-285750" algn="l">
                        <a:lnSpc>
                          <a:spcPct val="100000"/>
                        </a:lnSpc>
                        <a:spcBef>
                          <a:spcPts val="0"/>
                        </a:spcBef>
                        <a:spcAft>
                          <a:spcPts val="0"/>
                        </a:spcAft>
                        <a:buFont typeface="Arial"/>
                        <a:buChar char="•"/>
                      </a:pPr>
                      <a:r>
                        <a:rPr lang="en-US" sz="1200" b="0" i="0" u="none" strike="noStrike" noProof="0" dirty="0">
                          <a:latin typeface="Arial"/>
                          <a:cs typeface="Arial"/>
                        </a:rPr>
                        <a:t>Pursue legislative changes to broaden ASD diagnostic authority and reduce bottlenecks.</a:t>
                      </a:r>
                      <a:endParaRPr lang="en-US" dirty="0"/>
                    </a:p>
                    <a:p>
                      <a:pPr lvl="0">
                        <a:buNone/>
                      </a:pPr>
                      <a:endParaRPr lang="en-US" sz="1200" dirty="0"/>
                    </a:p>
                  </a:txBody>
                  <a:tcPr/>
                </a:tc>
                <a:extLst>
                  <a:ext uri="{0D108BD9-81ED-4DB2-BD59-A6C34878D82A}">
                    <a16:rowId xmlns:a16="http://schemas.microsoft.com/office/drawing/2014/main" val="1601647210"/>
                  </a:ext>
                </a:extLst>
              </a:tr>
            </a:tbl>
          </a:graphicData>
        </a:graphic>
      </p:graphicFrame>
      <p:sp>
        <p:nvSpPr>
          <p:cNvPr id="8" name="Freeform: Shape 7">
            <a:extLst>
              <a:ext uri="{FF2B5EF4-FFF2-40B4-BE49-F238E27FC236}">
                <a16:creationId xmlns:a16="http://schemas.microsoft.com/office/drawing/2014/main" id="{22B01B7C-5A98-10B7-2D9E-F65D619595A3}"/>
              </a:ext>
            </a:extLst>
          </p:cNvPr>
          <p:cNvSpPr/>
          <p:nvPr/>
        </p:nvSpPr>
        <p:spPr>
          <a:xfrm>
            <a:off x="2556816" y="1048087"/>
            <a:ext cx="6414322" cy="1129553"/>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t" anchorCtr="0">
            <a:noAutofit/>
          </a:bodyPr>
          <a:lstStyle/>
          <a:p>
            <a:pPr marL="0" lvl="0" indent="0" algn="l" defTabSz="711200">
              <a:lnSpc>
                <a:spcPct val="90000"/>
              </a:lnSpc>
              <a:spcBef>
                <a:spcPct val="0"/>
              </a:spcBef>
              <a:spcAft>
                <a:spcPct val="35000"/>
              </a:spcAft>
              <a:buNone/>
            </a:pPr>
            <a:r>
              <a:rPr lang="en-US" sz="1600" b="1" i="0" kern="1200" dirty="0">
                <a:latin typeface="Arial"/>
                <a:cs typeface="Arial"/>
              </a:rPr>
              <a:t>Workforce Capacity, Stability &amp; Training</a:t>
            </a:r>
            <a:r>
              <a:rPr lang="en-US" sz="1600" b="0" i="0" kern="1200" dirty="0">
                <a:latin typeface="Arial"/>
                <a:cs typeface="Arial"/>
              </a:rPr>
              <a:t> </a:t>
            </a:r>
            <a:endParaRPr lang="en-US" sz="1600" kern="1200" dirty="0">
              <a:latin typeface="Arial"/>
              <a:cs typeface="Arial"/>
            </a:endParaRP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a:cs typeface="Arial"/>
              </a:rPr>
              <a:t>Shortages and closures reduce availability and continuity </a:t>
            </a:r>
            <a:endParaRPr lang="en-US" sz="1200" kern="1200" dirty="0">
              <a:latin typeface="Arial"/>
              <a:cs typeface="Arial"/>
            </a:endParaRP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a:cs typeface="Arial"/>
              </a:rPr>
              <a:t>Turnover (wages, burnout, competition) undermines stability and responsiveness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a:cs typeface="Arial"/>
              </a:rPr>
              <a:t>Training gaps </a:t>
            </a:r>
            <a:r>
              <a:rPr lang="en-US" sz="1200" dirty="0">
                <a:latin typeface="Arial"/>
                <a:cs typeface="Arial"/>
              </a:rPr>
              <a:t>&amp;</a:t>
            </a:r>
            <a:r>
              <a:rPr lang="en-US" sz="1200" b="0" i="0" kern="1200" dirty="0">
                <a:latin typeface="Arial"/>
                <a:cs typeface="Arial"/>
              </a:rPr>
              <a:t> lack of diverse/bilingual workforce limits appropriate care (ASD/</a:t>
            </a:r>
            <a:r>
              <a:rPr lang="en-US" sz="1200" b="0" i="0" kern="1200" dirty="0" err="1">
                <a:latin typeface="Arial"/>
                <a:cs typeface="Arial"/>
              </a:rPr>
              <a:t>IECMH</a:t>
            </a:r>
            <a:r>
              <a:rPr lang="en-US" sz="1200" b="0" i="0" kern="1200" dirty="0">
                <a:latin typeface="Arial"/>
                <a:cs typeface="Arial"/>
              </a:rPr>
              <a:t>) </a:t>
            </a:r>
          </a:p>
        </p:txBody>
      </p:sp>
      <p:pic>
        <p:nvPicPr>
          <p:cNvPr id="10" name="Graphic 9" descr="Users with solid fill">
            <a:extLst>
              <a:ext uri="{FF2B5EF4-FFF2-40B4-BE49-F238E27FC236}">
                <a16:creationId xmlns:a16="http://schemas.microsoft.com/office/drawing/2014/main" id="{A59BDA2E-AD2E-8BD8-2903-B7607ED60F5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6494" y="1156447"/>
            <a:ext cx="914400" cy="914400"/>
          </a:xfrm>
          <a:prstGeom prst="rect">
            <a:avLst/>
          </a:prstGeom>
        </p:spPr>
      </p:pic>
    </p:spTree>
    <p:extLst>
      <p:ext uri="{BB962C8B-B14F-4D97-AF65-F5344CB8AC3E}">
        <p14:creationId xmlns:p14="http://schemas.microsoft.com/office/powerpoint/2010/main" val="32898891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E6B55-CE26-2726-8012-7029E19F7C1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AABAC0C-1BDA-3C63-EF37-E047D20C427B}"/>
              </a:ext>
            </a:extLst>
          </p:cNvPr>
          <p:cNvSpPr txBox="1">
            <a:spLocks/>
          </p:cNvSpPr>
          <p:nvPr/>
        </p:nvSpPr>
        <p:spPr bwMode="white">
          <a:xfrm>
            <a:off x="736600" y="109538"/>
            <a:ext cx="7936752" cy="744071"/>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kern="0">
                <a:ea typeface="+mj-lt"/>
                <a:cs typeface="+mj-lt"/>
              </a:rPr>
              <a:t>Challenge: System Design, Fragmentation &amp; Coordination    </a:t>
            </a:r>
            <a:endParaRPr lang="en-US" kern="0">
              <a:latin typeface="Arial"/>
              <a:ea typeface="Calibri"/>
              <a:cs typeface="Arial"/>
            </a:endParaRPr>
          </a:p>
        </p:txBody>
      </p:sp>
      <p:graphicFrame>
        <p:nvGraphicFramePr>
          <p:cNvPr id="2" name="Table 1">
            <a:extLst>
              <a:ext uri="{FF2B5EF4-FFF2-40B4-BE49-F238E27FC236}">
                <a16:creationId xmlns:a16="http://schemas.microsoft.com/office/drawing/2014/main" id="{6A2AEAB9-EBFC-3C27-57F1-7230F4DC1BEA}"/>
              </a:ext>
            </a:extLst>
          </p:cNvPr>
          <p:cNvGraphicFramePr>
            <a:graphicFrameLocks noGrp="1"/>
          </p:cNvGraphicFramePr>
          <p:nvPr/>
        </p:nvGraphicFramePr>
        <p:xfrm>
          <a:off x="470647" y="2649070"/>
          <a:ext cx="8222480" cy="3376108"/>
        </p:xfrm>
        <a:graphic>
          <a:graphicData uri="http://schemas.openxmlformats.org/drawingml/2006/table">
            <a:tbl>
              <a:tblPr firstRow="1" bandRow="1">
                <a:tableStyleId>{21E4AEA4-8DFA-4A89-87EB-49C32662AFE0}</a:tableStyleId>
              </a:tblPr>
              <a:tblGrid>
                <a:gridCol w="2519082">
                  <a:extLst>
                    <a:ext uri="{9D8B030D-6E8A-4147-A177-3AD203B41FA5}">
                      <a16:colId xmlns:a16="http://schemas.microsoft.com/office/drawing/2014/main" val="1701071897"/>
                    </a:ext>
                  </a:extLst>
                </a:gridCol>
                <a:gridCol w="5703398">
                  <a:extLst>
                    <a:ext uri="{9D8B030D-6E8A-4147-A177-3AD203B41FA5}">
                      <a16:colId xmlns:a16="http://schemas.microsoft.com/office/drawing/2014/main" val="252767653"/>
                    </a:ext>
                  </a:extLst>
                </a:gridCol>
              </a:tblGrid>
              <a:tr h="304800">
                <a:tc>
                  <a:txBody>
                    <a:bodyPr/>
                    <a:lstStyle/>
                    <a:p>
                      <a:r>
                        <a:rPr lang="en-US" sz="1400"/>
                        <a:t>Policy</a:t>
                      </a:r>
                    </a:p>
                  </a:txBody>
                  <a:tcPr/>
                </a:tc>
                <a:tc>
                  <a:txBody>
                    <a:bodyPr/>
                    <a:lstStyle/>
                    <a:p>
                      <a:r>
                        <a:rPr lang="en-US" sz="1400"/>
                        <a:t>Key Elements</a:t>
                      </a:r>
                    </a:p>
                  </a:txBody>
                  <a:tcPr/>
                </a:tc>
                <a:extLst>
                  <a:ext uri="{0D108BD9-81ED-4DB2-BD59-A6C34878D82A}">
                    <a16:rowId xmlns:a16="http://schemas.microsoft.com/office/drawing/2014/main" val="3049180165"/>
                  </a:ext>
                </a:extLst>
              </a:tr>
              <a:tr h="1882588">
                <a:tc>
                  <a:txBody>
                    <a:bodyPr/>
                    <a:lstStyle/>
                    <a:p>
                      <a:pPr lvl="0">
                        <a:buNone/>
                      </a:pPr>
                      <a:r>
                        <a:rPr lang="en-US" sz="1200" b="0" i="0" u="none" strike="noStrike" noProof="0">
                          <a:latin typeface="Arial"/>
                          <a:cs typeface="Arial"/>
                        </a:rPr>
                        <a:t>Create and empower a leadership hub to facilitate consistency and alignment across children’s behavioral health systems </a:t>
                      </a:r>
                      <a:endParaRPr lang="en-US"/>
                    </a:p>
                  </a:txBody>
                  <a:tcPr/>
                </a:tc>
                <a:tc>
                  <a:txBody>
                    <a:bodyPr/>
                    <a:lstStyle/>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Incentivize PCPs to provide behavioral health services and use data (e.g., BHHL) to guide reinvestment.</a:t>
                      </a:r>
                      <a:endParaRPr lang="en-US"/>
                    </a:p>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Conduct fiscal analyses to support sustainable scale-up, including short- vs. long-term costs, budget neutrality, and prevention offsets.</a:t>
                      </a:r>
                      <a:endParaRPr lang="en-US"/>
                    </a:p>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Align Medicaid, CBHI, and other state/federal funding streams; standardize rates across agencies.</a:t>
                      </a:r>
                      <a:endParaRPr lang="en-US"/>
                    </a:p>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Coordinate funding to strengthen workforce and culturally responsive care, ensure legal/regulatory alignment, and sustain IECMH beyond short-term grants.</a:t>
                      </a:r>
                      <a:endParaRPr lang="en-US"/>
                    </a:p>
                  </a:txBody>
                  <a:tcPr/>
                </a:tc>
                <a:extLst>
                  <a:ext uri="{0D108BD9-81ED-4DB2-BD59-A6C34878D82A}">
                    <a16:rowId xmlns:a16="http://schemas.microsoft.com/office/drawing/2014/main" val="240270542"/>
                  </a:ext>
                </a:extLst>
              </a:tr>
              <a:tr h="370840">
                <a:tc>
                  <a:txBody>
                    <a:bodyPr/>
                    <a:lstStyle/>
                    <a:p>
                      <a:pPr lvl="0">
                        <a:buNone/>
                      </a:pPr>
                      <a:r>
                        <a:rPr lang="en-US" sz="1200" b="0" i="0" u="none" strike="noStrike" noProof="0">
                          <a:latin typeface="Arial"/>
                          <a:cs typeface="Arial"/>
                        </a:rPr>
                        <a:t>Create a “front door” system through which children access the care they need, regardless of the point of entry. </a:t>
                      </a:r>
                      <a:endParaRPr lang="en-US"/>
                    </a:p>
                  </a:txBody>
                  <a:tcPr/>
                </a:tc>
                <a:tc>
                  <a:txBody>
                    <a:bodyPr/>
                    <a:lstStyle/>
                    <a:p>
                      <a:pPr marL="285750" lvl="0" indent="-285750" algn="l">
                        <a:lnSpc>
                          <a:spcPct val="100000"/>
                        </a:lnSpc>
                        <a:spcBef>
                          <a:spcPts val="0"/>
                        </a:spcBef>
                        <a:spcAft>
                          <a:spcPts val="0"/>
                        </a:spcAft>
                        <a:buFont typeface="Arial"/>
                        <a:buChar char="•"/>
                      </a:pPr>
                      <a:r>
                        <a:rPr lang="en-US" sz="1200" b="0" i="0" u="none" strike="noStrike" noProof="0" dirty="0">
                          <a:latin typeface="Arial"/>
                          <a:cs typeface="Arial"/>
                        </a:rPr>
                        <a:t>Identify entity/individuals to serve as the “front door” (e.g., Family Partners, Systems Navigator, Family Resource Centers; NJ model).</a:t>
                      </a:r>
                      <a:endParaRPr lang="en-US" dirty="0"/>
                    </a:p>
                    <a:p>
                      <a:pPr marL="285750" lvl="0" indent="-285750" algn="l">
                        <a:lnSpc>
                          <a:spcPct val="100000"/>
                        </a:lnSpc>
                        <a:spcBef>
                          <a:spcPts val="0"/>
                        </a:spcBef>
                        <a:spcAft>
                          <a:spcPts val="0"/>
                        </a:spcAft>
                        <a:buFont typeface="Arial"/>
                        <a:buChar char="•"/>
                      </a:pPr>
                      <a:r>
                        <a:rPr lang="en-US" sz="1200" b="0" i="0" u="none" strike="noStrike" noProof="0" dirty="0">
                          <a:latin typeface="Arial"/>
                          <a:cs typeface="Arial"/>
                        </a:rPr>
                        <a:t>Improve transparency and accountability for BH managers (e.g., DOI directory requirements, key contact).</a:t>
                      </a:r>
                      <a:endParaRPr lang="en-US" dirty="0"/>
                    </a:p>
                    <a:p>
                      <a:pPr marL="285750" lvl="0" indent="-285750" algn="l">
                        <a:lnSpc>
                          <a:spcPct val="100000"/>
                        </a:lnSpc>
                        <a:spcBef>
                          <a:spcPts val="0"/>
                        </a:spcBef>
                        <a:spcAft>
                          <a:spcPts val="0"/>
                        </a:spcAft>
                        <a:buFont typeface="Arial"/>
                        <a:buChar char="•"/>
                      </a:pPr>
                      <a:r>
                        <a:rPr lang="en-US" sz="1200" b="0" i="0" u="none" strike="noStrike" noProof="0" dirty="0">
                          <a:latin typeface="Arial"/>
                          <a:cs typeface="Arial"/>
                        </a:rPr>
                        <a:t>Participate in MassHealth ACO / integrated care payment model.</a:t>
                      </a:r>
                      <a:endParaRPr lang="en-US" dirty="0"/>
                    </a:p>
                    <a:p>
                      <a:pPr lvl="0">
                        <a:buNone/>
                      </a:pPr>
                      <a:endParaRPr lang="en-US" sz="1200" dirty="0"/>
                    </a:p>
                  </a:txBody>
                  <a:tcPr/>
                </a:tc>
                <a:extLst>
                  <a:ext uri="{0D108BD9-81ED-4DB2-BD59-A6C34878D82A}">
                    <a16:rowId xmlns:a16="http://schemas.microsoft.com/office/drawing/2014/main" val="3312002187"/>
                  </a:ext>
                </a:extLst>
              </a:tr>
            </a:tbl>
          </a:graphicData>
        </a:graphic>
      </p:graphicFrame>
      <p:sp>
        <p:nvSpPr>
          <p:cNvPr id="8" name="Freeform: Shape 7">
            <a:extLst>
              <a:ext uri="{FF2B5EF4-FFF2-40B4-BE49-F238E27FC236}">
                <a16:creationId xmlns:a16="http://schemas.microsoft.com/office/drawing/2014/main" id="{A5C93C81-B8EC-6456-7FEB-CE7DAE531F38}"/>
              </a:ext>
            </a:extLst>
          </p:cNvPr>
          <p:cNvSpPr/>
          <p:nvPr/>
        </p:nvSpPr>
        <p:spPr>
          <a:xfrm>
            <a:off x="2825757" y="1307665"/>
            <a:ext cx="5849546" cy="1246095"/>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t" anchorCtr="0">
            <a:noAutofit/>
          </a:bodyPr>
          <a:lstStyle/>
          <a:p>
            <a:pPr marL="0" lvl="0" indent="0" algn="l" defTabSz="711200">
              <a:lnSpc>
                <a:spcPct val="90000"/>
              </a:lnSpc>
              <a:spcBef>
                <a:spcPct val="0"/>
              </a:spcBef>
              <a:spcAft>
                <a:spcPct val="35000"/>
              </a:spcAft>
              <a:buNone/>
            </a:pPr>
            <a:r>
              <a:rPr lang="en-US" sz="1600" b="1" i="0" kern="1200" dirty="0">
                <a:latin typeface="Arial"/>
                <a:cs typeface="Arial"/>
              </a:rPr>
              <a:t>System Design, Fragmentation &amp; Coordination</a:t>
            </a:r>
            <a:r>
              <a:rPr lang="en-US" sz="1600" b="0" i="0" kern="1200" dirty="0">
                <a:latin typeface="Arial"/>
                <a:cs typeface="Arial"/>
              </a:rPr>
              <a:t>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a:cs typeface="Arial"/>
              </a:rPr>
              <a:t>Multiple agencies/payors with limited coordination and accountability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a:cs typeface="Arial"/>
              </a:rPr>
              <a:t>Inconsistent care coordination processes create gaps and duplication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a:cs typeface="Arial"/>
              </a:rPr>
              <a:t>Limited cross-system integration; unclear roles/leadership (incl. ASD coordination) </a:t>
            </a:r>
          </a:p>
        </p:txBody>
      </p:sp>
      <p:pic>
        <p:nvPicPr>
          <p:cNvPr id="9" name="Graphic 8" descr="Modern architecture with solid fill">
            <a:extLst>
              <a:ext uri="{FF2B5EF4-FFF2-40B4-BE49-F238E27FC236}">
                <a16:creationId xmlns:a16="http://schemas.microsoft.com/office/drawing/2014/main" id="{7416B0D0-B15B-365C-60ED-986F94EB99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7859" y="1394012"/>
            <a:ext cx="914400" cy="914400"/>
          </a:xfrm>
          <a:prstGeom prst="rect">
            <a:avLst/>
          </a:prstGeom>
        </p:spPr>
      </p:pic>
    </p:spTree>
    <p:extLst>
      <p:ext uri="{BB962C8B-B14F-4D97-AF65-F5344CB8AC3E}">
        <p14:creationId xmlns:p14="http://schemas.microsoft.com/office/powerpoint/2010/main" val="17339944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9CB80-27B5-99F1-9A56-1A9FA482F76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8E51BF9-7DBC-7942-31E5-D589BB6EFDDF}"/>
              </a:ext>
            </a:extLst>
          </p:cNvPr>
          <p:cNvSpPr txBox="1">
            <a:spLocks/>
          </p:cNvSpPr>
          <p:nvPr/>
        </p:nvSpPr>
        <p:spPr bwMode="white">
          <a:xfrm>
            <a:off x="736600" y="109538"/>
            <a:ext cx="7936752" cy="744071"/>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kern="0">
                <a:ea typeface="+mj-lt"/>
                <a:cs typeface="+mj-lt"/>
              </a:rPr>
              <a:t>Challenge: Equity &amp; Population-Specific Gaps    </a:t>
            </a:r>
            <a:endParaRPr lang="en-US" kern="0">
              <a:latin typeface="Arial"/>
              <a:ea typeface="Calibri"/>
              <a:cs typeface="Arial"/>
            </a:endParaRPr>
          </a:p>
        </p:txBody>
      </p:sp>
      <p:graphicFrame>
        <p:nvGraphicFramePr>
          <p:cNvPr id="2" name="Table 1">
            <a:extLst>
              <a:ext uri="{FF2B5EF4-FFF2-40B4-BE49-F238E27FC236}">
                <a16:creationId xmlns:a16="http://schemas.microsoft.com/office/drawing/2014/main" id="{76A5877B-6D58-1240-F302-74562667C823}"/>
              </a:ext>
            </a:extLst>
          </p:cNvPr>
          <p:cNvGraphicFramePr>
            <a:graphicFrameLocks noGrp="1"/>
          </p:cNvGraphicFramePr>
          <p:nvPr/>
        </p:nvGraphicFramePr>
        <p:xfrm>
          <a:off x="300318" y="2245658"/>
          <a:ext cx="8563140" cy="4511040"/>
        </p:xfrm>
        <a:graphic>
          <a:graphicData uri="http://schemas.openxmlformats.org/drawingml/2006/table">
            <a:tbl>
              <a:tblPr firstRow="1" bandRow="1">
                <a:tableStyleId>{21E4AEA4-8DFA-4A89-87EB-49C32662AFE0}</a:tableStyleId>
              </a:tblPr>
              <a:tblGrid>
                <a:gridCol w="2348752">
                  <a:extLst>
                    <a:ext uri="{9D8B030D-6E8A-4147-A177-3AD203B41FA5}">
                      <a16:colId xmlns:a16="http://schemas.microsoft.com/office/drawing/2014/main" val="1701071897"/>
                    </a:ext>
                  </a:extLst>
                </a:gridCol>
                <a:gridCol w="6214388">
                  <a:extLst>
                    <a:ext uri="{9D8B030D-6E8A-4147-A177-3AD203B41FA5}">
                      <a16:colId xmlns:a16="http://schemas.microsoft.com/office/drawing/2014/main" val="252767653"/>
                    </a:ext>
                  </a:extLst>
                </a:gridCol>
              </a:tblGrid>
              <a:tr h="304800">
                <a:tc>
                  <a:txBody>
                    <a:bodyPr/>
                    <a:lstStyle/>
                    <a:p>
                      <a:r>
                        <a:rPr lang="en-US" sz="1400"/>
                        <a:t>Policy</a:t>
                      </a:r>
                    </a:p>
                  </a:txBody>
                  <a:tcPr/>
                </a:tc>
                <a:tc>
                  <a:txBody>
                    <a:bodyPr/>
                    <a:lstStyle/>
                    <a:p>
                      <a:r>
                        <a:rPr lang="en-US" sz="1400"/>
                        <a:t>Key Elements</a:t>
                      </a:r>
                    </a:p>
                  </a:txBody>
                  <a:tcPr/>
                </a:tc>
                <a:extLst>
                  <a:ext uri="{0D108BD9-81ED-4DB2-BD59-A6C34878D82A}">
                    <a16:rowId xmlns:a16="http://schemas.microsoft.com/office/drawing/2014/main" val="3049180165"/>
                  </a:ext>
                </a:extLst>
              </a:tr>
              <a:tr h="370840">
                <a:tc>
                  <a:txBody>
                    <a:bodyPr/>
                    <a:lstStyle/>
                    <a:p>
                      <a:pPr lvl="0">
                        <a:buNone/>
                      </a:pPr>
                      <a:r>
                        <a:rPr lang="en-US" sz="1200" b="0" i="0" u="none" strike="noStrike" noProof="0">
                          <a:latin typeface="Arial"/>
                          <a:cs typeface="Arial"/>
                        </a:rPr>
                        <a:t>Require an Equity Impact Framework across all publicly funded children’s behavioral health services. </a:t>
                      </a:r>
                      <a:endParaRPr lang="en-US"/>
                    </a:p>
                  </a:txBody>
                  <a:tcPr/>
                </a:tc>
                <a:tc>
                  <a:txBody>
                    <a:bodyPr/>
                    <a:lstStyle/>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Implement a cross-agency equity accountability framework with standardized, disaggregated reporting; embed equity metrics in contracts, rate-setting, and procurement, with measurable disparity thresholds and corrective action plans.</a:t>
                      </a:r>
                      <a:endParaRPr lang="en-US"/>
                    </a:p>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Mandate routine equity impact reviews of access, referrals, waitlists, and placement decisions, and publish an annual public equity report/dashboard.</a:t>
                      </a:r>
                      <a:endParaRPr lang="en-US"/>
                    </a:p>
                  </a:txBody>
                  <a:tcPr/>
                </a:tc>
                <a:extLst>
                  <a:ext uri="{0D108BD9-81ED-4DB2-BD59-A6C34878D82A}">
                    <a16:rowId xmlns:a16="http://schemas.microsoft.com/office/drawing/2014/main" val="240270542"/>
                  </a:ext>
                </a:extLst>
              </a:tr>
              <a:tr h="370840">
                <a:tc>
                  <a:txBody>
                    <a:bodyPr/>
                    <a:lstStyle/>
                    <a:p>
                      <a:pPr lvl="0">
                        <a:buNone/>
                      </a:pPr>
                      <a:r>
                        <a:rPr lang="en-US" sz="1200" b="0" i="0" u="none" strike="noStrike" noProof="0">
                          <a:latin typeface="Arial"/>
                          <a:cs typeface="Arial"/>
                        </a:rPr>
                        <a:t>Establish enforceable language access standards across the behavioral health continuum.  </a:t>
                      </a:r>
                      <a:endParaRPr lang="en-US"/>
                    </a:p>
                  </a:txBody>
                  <a:tcPr/>
                </a:tc>
                <a:tc>
                  <a:txBody>
                    <a:bodyPr/>
                    <a:lstStyle/>
                    <a:p>
                      <a:pPr marL="171450" lvl="0" indent="-171450">
                        <a:buFont typeface="Arial"/>
                        <a:buChar char="•"/>
                      </a:pPr>
                      <a:r>
                        <a:rPr lang="en-US" sz="1200" b="0" i="0" u="none" strike="noStrike" noProof="0">
                          <a:latin typeface="Arial"/>
                          <a:cs typeface="Arial"/>
                        </a:rPr>
                        <a:t>Work with ORI and relevant agencies to establish and enforce language access standards across child-serving systems, including interpreter access, translated materials, prohibition of untrained interpreters, funding bilingual clinicians, and compliance oversight.</a:t>
                      </a:r>
                      <a:endParaRPr lang="en-US"/>
                    </a:p>
                  </a:txBody>
                  <a:tcPr/>
                </a:tc>
                <a:extLst>
                  <a:ext uri="{0D108BD9-81ED-4DB2-BD59-A6C34878D82A}">
                    <a16:rowId xmlns:a16="http://schemas.microsoft.com/office/drawing/2014/main" val="3312002187"/>
                  </a:ext>
                </a:extLst>
              </a:tr>
              <a:tr h="370840">
                <a:tc>
                  <a:txBody>
                    <a:bodyPr/>
                    <a:lstStyle/>
                    <a:p>
                      <a:pPr lvl="0">
                        <a:buNone/>
                      </a:pPr>
                      <a:r>
                        <a:rPr lang="en-US" sz="1200" b="0" i="0" u="none" strike="noStrike" noProof="0">
                          <a:latin typeface="Arial"/>
                          <a:cs typeface="Arial"/>
                        </a:rPr>
                        <a:t>Prioritize culturally responsive care as a reimbursable, measurable standard of quality.  </a:t>
                      </a:r>
                      <a:endParaRPr lang="en-US"/>
                    </a:p>
                  </a:txBody>
                  <a:tcPr/>
                </a:tc>
                <a:tc>
                  <a:txBody>
                    <a:bodyPr/>
                    <a:lstStyle/>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Require culturally responsive practices and documented partnerships with community-based organizations serving historically marginalized populations.</a:t>
                      </a:r>
                      <a:endParaRPr lang="en-US"/>
                    </a:p>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Fund identity-affirming, community-rooted providers (e.g., BIPOC-led, immigrant-serving, LGBTQIA+ affirming).</a:t>
                      </a:r>
                      <a:endParaRPr lang="en-US"/>
                    </a:p>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Embed family and youth voice in program design, evaluation, and oversight.</a:t>
                      </a:r>
                      <a:endParaRPr lang="en-US"/>
                    </a:p>
                    <a:p>
                      <a:pPr marL="285750" lvl="0" indent="-285750" algn="l">
                        <a:lnSpc>
                          <a:spcPct val="100000"/>
                        </a:lnSpc>
                        <a:spcBef>
                          <a:spcPts val="0"/>
                        </a:spcBef>
                        <a:spcAft>
                          <a:spcPts val="0"/>
                        </a:spcAft>
                        <a:buFont typeface="Arial"/>
                        <a:buChar char="•"/>
                      </a:pPr>
                      <a:r>
                        <a:rPr lang="en-US" sz="1200" b="0" i="0" u="none" strike="noStrike" noProof="0">
                          <a:latin typeface="Arial"/>
                          <a:cs typeface="Arial"/>
                        </a:rPr>
                        <a:t>Ensure ongoing training in culturally responsive and anti-racist practices.</a:t>
                      </a:r>
                      <a:endParaRPr lang="en-US"/>
                    </a:p>
                  </a:txBody>
                  <a:tcPr/>
                </a:tc>
                <a:extLst>
                  <a:ext uri="{0D108BD9-81ED-4DB2-BD59-A6C34878D82A}">
                    <a16:rowId xmlns:a16="http://schemas.microsoft.com/office/drawing/2014/main" val="1601647210"/>
                  </a:ext>
                </a:extLst>
              </a:tr>
              <a:tr h="370839">
                <a:tc>
                  <a:txBody>
                    <a:bodyPr/>
                    <a:lstStyle/>
                    <a:p>
                      <a:pPr lvl="0">
                        <a:buNone/>
                      </a:pPr>
                      <a:r>
                        <a:rPr lang="en-US" sz="1200" b="0" i="0" u="none" strike="noStrike" noProof="0"/>
                        <a:t>Create specialized pathways for children and youth whose needs do not fit traditional service models.</a:t>
                      </a:r>
                      <a:endParaRPr lang="en-US"/>
                    </a:p>
                  </a:txBody>
                  <a:tcPr/>
                </a:tc>
                <a:tc>
                  <a:txBody>
                    <a:bodyPr/>
                    <a:lstStyle/>
                    <a:p>
                      <a:pPr marL="285750" lvl="0" indent="-285750" algn="l">
                        <a:lnSpc>
                          <a:spcPct val="100000"/>
                        </a:lnSpc>
                        <a:spcBef>
                          <a:spcPts val="0"/>
                        </a:spcBef>
                        <a:spcAft>
                          <a:spcPts val="0"/>
                        </a:spcAft>
                        <a:buFont typeface="Arial"/>
                        <a:buChar char="•"/>
                      </a:pPr>
                      <a:r>
                        <a:rPr lang="en-US" sz="1200" b="0" i="0" u="none" strike="noStrike" noProof="0" dirty="0">
                          <a:latin typeface="Arial"/>
                          <a:cs typeface="Arial"/>
                        </a:rPr>
                        <a:t>Establish a formal interagency pathway and regional multidisciplinary teams for multi-complex youth (e.g., ASD/DD, medical complexity, cross-system involvement) to expedite placement and align funding.</a:t>
                      </a:r>
                      <a:endParaRPr lang="en-US" dirty="0"/>
                    </a:p>
                    <a:p>
                      <a:pPr marL="285750" lvl="0" indent="-285750" algn="l">
                        <a:lnSpc>
                          <a:spcPct val="100000"/>
                        </a:lnSpc>
                        <a:spcBef>
                          <a:spcPts val="0"/>
                        </a:spcBef>
                        <a:spcAft>
                          <a:spcPts val="0"/>
                        </a:spcAft>
                        <a:buFont typeface="Arial"/>
                        <a:buChar char="•"/>
                      </a:pPr>
                      <a:r>
                        <a:rPr lang="en-US" sz="1200" b="0" i="0" u="none" strike="noStrike" noProof="0" dirty="0">
                          <a:latin typeface="Arial"/>
                          <a:cs typeface="Arial"/>
                        </a:rPr>
                        <a:t>Require inpatient/residential providers to demonstrate disability competence and trauma-responsive, integrated care; prohibit denial of admission; and implement enhanced reimbursement tiers for high-acuity youth.</a:t>
                      </a:r>
                      <a:endParaRPr lang="en-US" dirty="0"/>
                    </a:p>
                  </a:txBody>
                  <a:tcPr/>
                </a:tc>
                <a:extLst>
                  <a:ext uri="{0D108BD9-81ED-4DB2-BD59-A6C34878D82A}">
                    <a16:rowId xmlns:a16="http://schemas.microsoft.com/office/drawing/2014/main" val="910562474"/>
                  </a:ext>
                </a:extLst>
              </a:tr>
            </a:tbl>
          </a:graphicData>
        </a:graphic>
      </p:graphicFrame>
      <p:sp>
        <p:nvSpPr>
          <p:cNvPr id="8" name="Freeform: Shape 7">
            <a:extLst>
              <a:ext uri="{FF2B5EF4-FFF2-40B4-BE49-F238E27FC236}">
                <a16:creationId xmlns:a16="http://schemas.microsoft.com/office/drawing/2014/main" id="{9D66ABD2-3233-52B5-7CD1-97C4439703F7}"/>
              </a:ext>
            </a:extLst>
          </p:cNvPr>
          <p:cNvSpPr/>
          <p:nvPr/>
        </p:nvSpPr>
        <p:spPr>
          <a:xfrm>
            <a:off x="2260705" y="995545"/>
            <a:ext cx="6602581" cy="1165412"/>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t" anchorCtr="0">
            <a:noAutofit/>
          </a:bodyPr>
          <a:lstStyle/>
          <a:p>
            <a:pPr marL="0" lvl="0" indent="0" algn="l" defTabSz="711200">
              <a:lnSpc>
                <a:spcPct val="90000"/>
              </a:lnSpc>
              <a:spcBef>
                <a:spcPct val="0"/>
              </a:spcBef>
              <a:spcAft>
                <a:spcPct val="35000"/>
              </a:spcAft>
              <a:buNone/>
            </a:pPr>
            <a:r>
              <a:rPr lang="en-US" sz="1600" b="1" i="0" kern="1200" dirty="0">
                <a:latin typeface="Arial"/>
                <a:cs typeface="Arial"/>
              </a:rPr>
              <a:t>Equity &amp; Population-Specific Gaps</a:t>
            </a:r>
            <a:endParaRPr lang="en-US" sz="1600" b="0" i="0" kern="1200" dirty="0">
              <a:latin typeface="Arial"/>
              <a:cs typeface="Arial"/>
            </a:endParaRP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a:cs typeface="Arial"/>
              </a:rPr>
              <a:t>Persistent inequities by race, language, geography, income, </a:t>
            </a:r>
            <a:r>
              <a:rPr lang="en-US" sz="1200" dirty="0">
                <a:latin typeface="Arial"/>
                <a:cs typeface="Arial"/>
              </a:rPr>
              <a:t>disability, identity </a:t>
            </a:r>
          </a:p>
          <a:p>
            <a:pPr marL="171450" lvl="1" indent="-171450" algn="l" defTabSz="466725">
              <a:lnSpc>
                <a:spcPct val="90000"/>
              </a:lnSpc>
              <a:spcBef>
                <a:spcPct val="0"/>
              </a:spcBef>
              <a:spcAft>
                <a:spcPct val="15000"/>
              </a:spcAft>
              <a:buFont typeface="Arial" panose="020B0604020202020204" pitchFamily="34" charset="0"/>
              <a:buChar char="•"/>
            </a:pPr>
            <a:r>
              <a:rPr lang="en-US" sz="1200" dirty="0">
                <a:latin typeface="Arial"/>
                <a:cs typeface="Arial"/>
              </a:rPr>
              <a:t>Insufficient language access and culturally responsive care </a:t>
            </a:r>
          </a:p>
          <a:p>
            <a:pPr marL="171450" lvl="1" indent="-171450" algn="l" defTabSz="466725">
              <a:lnSpc>
                <a:spcPct val="90000"/>
              </a:lnSpc>
              <a:spcBef>
                <a:spcPct val="0"/>
              </a:spcBef>
              <a:spcAft>
                <a:spcPct val="15000"/>
              </a:spcAft>
              <a:buFont typeface="Arial" panose="020B0604020202020204" pitchFamily="34" charset="0"/>
              <a:buChar char="•"/>
            </a:pPr>
            <a:r>
              <a:rPr lang="en-US" sz="1200" dirty="0">
                <a:latin typeface="Arial"/>
                <a:cs typeface="Arial"/>
              </a:rPr>
              <a:t>Systems don’t fit high-need groups (ASD/DD, medical complexity, DCF/homelessness; ACEs) </a:t>
            </a:r>
          </a:p>
        </p:txBody>
      </p:sp>
      <p:pic>
        <p:nvPicPr>
          <p:cNvPr id="9" name="Graphic 8" descr="Cheers with solid fill">
            <a:extLst>
              <a:ext uri="{FF2B5EF4-FFF2-40B4-BE49-F238E27FC236}">
                <a16:creationId xmlns:a16="http://schemas.microsoft.com/office/drawing/2014/main" id="{19F21470-C432-1CED-9FF3-8102F8838D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0635" y="1120588"/>
            <a:ext cx="914400" cy="914400"/>
          </a:xfrm>
          <a:prstGeom prst="rect">
            <a:avLst/>
          </a:prstGeom>
        </p:spPr>
      </p:pic>
    </p:spTree>
    <p:extLst>
      <p:ext uri="{BB962C8B-B14F-4D97-AF65-F5344CB8AC3E}">
        <p14:creationId xmlns:p14="http://schemas.microsoft.com/office/powerpoint/2010/main" val="153002885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2.xml><?xml version="1.0" encoding="utf-8"?>
<p:tagLst xmlns:a="http://schemas.openxmlformats.org/drawingml/2006/main" xmlns:r="http://schemas.openxmlformats.org/officeDocument/2006/relationships" xmlns:p="http://schemas.openxmlformats.org/presentationml/2006/main">
  <p:tag name="ANGLE" val="5"/>
</p:tagLst>
</file>

<file path=ppt/tags/tag13.xml><?xml version="1.0" encoding="utf-8"?>
<p:tagLst xmlns:a="http://schemas.openxmlformats.org/drawingml/2006/main" xmlns:r="http://schemas.openxmlformats.org/officeDocument/2006/relationships" xmlns:p="http://schemas.openxmlformats.org/presentationml/2006/main">
  <p:tag name="ANGLE" val="5"/>
</p:tagLst>
</file>

<file path=ppt/tags/tag14.xml><?xml version="1.0" encoding="utf-8"?>
<p:tagLst xmlns:a="http://schemas.openxmlformats.org/drawingml/2006/main" xmlns:r="http://schemas.openxmlformats.org/officeDocument/2006/relationships" xmlns:p="http://schemas.openxmlformats.org/presentationml/2006/main">
  <p:tag name="ANGLE" val="4"/>
</p:tagLst>
</file>

<file path=ppt/tags/tag15.xml><?xml version="1.0" encoding="utf-8"?>
<p:tagLst xmlns:a="http://schemas.openxmlformats.org/drawingml/2006/main" xmlns:r="http://schemas.openxmlformats.org/officeDocument/2006/relationships" xmlns:p="http://schemas.openxmlformats.org/presentationml/2006/main">
  <p:tag name="ANGLE" val="4"/>
</p:tagLst>
</file>

<file path=ppt/tags/tag16.xml><?xml version="1.0" encoding="utf-8"?>
<p:tagLst xmlns:a="http://schemas.openxmlformats.org/drawingml/2006/main" xmlns:r="http://schemas.openxmlformats.org/officeDocument/2006/relationships" xmlns:p="http://schemas.openxmlformats.org/presentationml/2006/main">
  <p:tag name="ANGLE" val="3"/>
</p:tagLst>
</file>

<file path=ppt/tags/tag17.xml><?xml version="1.0" encoding="utf-8"?>
<p:tagLst xmlns:a="http://schemas.openxmlformats.org/drawingml/2006/main" xmlns:r="http://schemas.openxmlformats.org/officeDocument/2006/relationships" xmlns:p="http://schemas.openxmlformats.org/presentationml/2006/main">
  <p:tag name="ANGLE" val="3"/>
</p:tagLst>
</file>

<file path=ppt/tags/tag18.xml><?xml version="1.0" encoding="utf-8"?>
<p:tagLst xmlns:a="http://schemas.openxmlformats.org/drawingml/2006/main" xmlns:r="http://schemas.openxmlformats.org/officeDocument/2006/relationships" xmlns:p="http://schemas.openxmlformats.org/presentationml/2006/main">
  <p:tag name="ANGLE" val="2"/>
</p:tagLst>
</file>

<file path=ppt/tags/tag19.xml><?xml version="1.0" encoding="utf-8"?>
<p:tagLst xmlns:a="http://schemas.openxmlformats.org/drawingml/2006/main" xmlns:r="http://schemas.openxmlformats.org/officeDocument/2006/relationships" xmlns:p="http://schemas.openxmlformats.org/presentationml/2006/main">
  <p:tag name="ANGLE" val="2"/>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20.xml><?xml version="1.0" encoding="utf-8"?>
<p:tagLst xmlns:a="http://schemas.openxmlformats.org/drawingml/2006/main" xmlns:r="http://schemas.openxmlformats.org/officeDocument/2006/relationships" xmlns:p="http://schemas.openxmlformats.org/presentationml/2006/main">
  <p:tag name="ANGLE" val="1"/>
</p:tagLst>
</file>

<file path=ppt/tags/tag21.xml><?xml version="1.0" encoding="utf-8"?>
<p:tagLst xmlns:a="http://schemas.openxmlformats.org/drawingml/2006/main" xmlns:r="http://schemas.openxmlformats.org/officeDocument/2006/relationships" xmlns:p="http://schemas.openxmlformats.org/presentationml/2006/main">
  <p:tag name="ANGLE" val="1"/>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5.xml><?xml version="1.0" encoding="utf-8"?>
<p:tagLst xmlns:a="http://schemas.openxmlformats.org/drawingml/2006/main" xmlns:r="http://schemas.openxmlformats.org/officeDocument/2006/relationships" xmlns:p="http://schemas.openxmlformats.org/presentationml/2006/main">
  <p:tag name="SHAPENAME" val="Subtitle"/>
</p:tagLst>
</file>

<file path=ppt/tags/tag26.xml><?xml version="1.0" encoding="utf-8"?>
<p:tagLst xmlns:a="http://schemas.openxmlformats.org/drawingml/2006/main" xmlns:r="http://schemas.openxmlformats.org/officeDocument/2006/relationships" xmlns:p="http://schemas.openxmlformats.org/presentationml/2006/main">
  <p:tag name="SHAPENAME" val="Titl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9.xml><?xml version="1.0" encoding="utf-8"?>
<p:tagLst xmlns:a="http://schemas.openxmlformats.org/drawingml/2006/main" xmlns:r="http://schemas.openxmlformats.org/officeDocument/2006/relationships" xmlns:p="http://schemas.openxmlformats.org/presentationml/2006/main">
  <p:tag name="SHAPENAME" val="Subtitl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SHAPENAME" val="Title"/>
</p:tagLst>
</file>

<file path=ppt/tags/tag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4.xml><?xml version="1.0" encoding="utf-8"?>
<p:tagLst xmlns:a="http://schemas.openxmlformats.org/drawingml/2006/main" xmlns:r="http://schemas.openxmlformats.org/officeDocument/2006/relationships" xmlns:p="http://schemas.openxmlformats.org/presentationml/2006/main">
  <p:tag name="SHAPENAME" val="5. Source"/>
</p:tagLst>
</file>

<file path=ppt/tags/tag3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8.xml><?xml version="1.0" encoding="utf-8"?>
<p:tagLst xmlns:a="http://schemas.openxmlformats.org/drawingml/2006/main" xmlns:r="http://schemas.openxmlformats.org/officeDocument/2006/relationships" xmlns:p="http://schemas.openxmlformats.org/presentationml/2006/main">
  <p:tag name="SHAPENAME" val="5. Source"/>
</p:tagLst>
</file>

<file path=ppt/tags/tag3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xml><?xml version="1.0" encoding="utf-8"?>
<p:tagLst xmlns:a="http://schemas.openxmlformats.org/drawingml/2006/main" xmlns:r="http://schemas.openxmlformats.org/officeDocument/2006/relationships" xmlns:p="http://schemas.openxmlformats.org/presentationml/2006/main">
  <p:tag name="SHAPENAME" val="4. Footno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2.xml><?xml version="1.0" encoding="utf-8"?>
<p:tagLst xmlns:a="http://schemas.openxmlformats.org/drawingml/2006/main" xmlns:r="http://schemas.openxmlformats.org/officeDocument/2006/relationships" xmlns:p="http://schemas.openxmlformats.org/presentationml/2006/main">
  <p:tag name="SHAPENAME" val="5. Source"/>
</p:tagLst>
</file>

<file path=ppt/tags/tag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6.xml><?xml version="1.0" encoding="utf-8"?>
<p:tagLst xmlns:a="http://schemas.openxmlformats.org/drawingml/2006/main" xmlns:r="http://schemas.openxmlformats.org/officeDocument/2006/relationships" xmlns:p="http://schemas.openxmlformats.org/presentationml/2006/main">
  <p:tag name="SHAPENAME" val="5. Source"/>
</p:tagLst>
</file>

<file path=ppt/tags/tag4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SHAPENAME" val="5. Source"/>
</p:tagLst>
</file>

<file path=ppt/tags/tag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xml><?xml version="1.0" encoding="utf-8"?>
<p:tagLst xmlns:a="http://schemas.openxmlformats.org/drawingml/2006/main" xmlns:r="http://schemas.openxmlformats.org/officeDocument/2006/relationships" xmlns:p="http://schemas.openxmlformats.org/presentationml/2006/main">
  <p:tag name="NAME" val="ACET"/>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1_Blue Presentation Template - MA HHS - small logos">
  <a:themeElements>
    <a:clrScheme name="Custom 1">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002D8A"/>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31</TotalTime>
  <Words>3647</Words>
  <Application>Microsoft Office PowerPoint</Application>
  <PresentationFormat>On-screen Show (4:3)</PresentationFormat>
  <Paragraphs>326</Paragraphs>
  <Slides>23</Slides>
  <Notes>15</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23</vt:i4>
      </vt:variant>
    </vt:vector>
  </HeadingPairs>
  <TitlesOfParts>
    <vt:vector size="34" baseType="lpstr">
      <vt:lpstr>Arial</vt:lpstr>
      <vt:lpstr>Arial,Sans-Serif</vt:lpstr>
      <vt:lpstr>Calibri</vt:lpstr>
      <vt:lpstr>Courier New</vt:lpstr>
      <vt:lpstr>Gill Sans MT</vt:lpstr>
      <vt:lpstr>Montserrat</vt:lpstr>
      <vt:lpstr>Segoe UI</vt:lpstr>
      <vt:lpstr>Wingdings</vt:lpstr>
      <vt:lpstr>1_Blue Presentation Template - MA HHS - small logos</vt:lpstr>
      <vt:lpstr>7_White</vt:lpstr>
      <vt:lpstr>think-cell Slide</vt:lpstr>
      <vt:lpstr>PowerPoint Presentation</vt:lpstr>
      <vt:lpstr>PowerPoint Presentation</vt:lpstr>
      <vt:lpstr>Overview of Challenges &amp; Recommendations</vt:lpstr>
      <vt:lpstr>Challenges &amp; Policy Recommendations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 of Commission Deliverables</vt:lpstr>
      <vt:lpstr>Examples for Commission Review</vt:lpstr>
      <vt:lpstr>Commission’s Charge</vt:lpstr>
      <vt:lpstr>Commission’s Charge (cont.)</vt:lpstr>
      <vt:lpstr>PowerPoint Presentation</vt:lpstr>
      <vt:lpstr>PowerPoint Presentation</vt:lpstr>
      <vt:lpstr>Appendix</vt:lpstr>
      <vt:lpstr>Commission’s Charge</vt:lpstr>
      <vt:lpstr>Commission’s Charge (cont.)</vt:lpstr>
      <vt:lpstr>PowerPoint Presentation</vt:lpstr>
      <vt:lpstr>PowerPoint Presentation</vt:lpstr>
      <vt:lpstr>Commission Webpage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Gabriel.R.Cohen@MassMail.State.MA.US</dc:creator>
  <cp:lastModifiedBy>Cohen, Gabriel R. (EHS)</cp:lastModifiedBy>
  <cp:revision>27</cp:revision>
  <cp:lastPrinted>2019-11-13T19:25:56Z</cp:lastPrinted>
  <dcterms:created xsi:type="dcterms:W3CDTF">2014-04-27T20:43:35Z</dcterms:created>
  <dcterms:modified xsi:type="dcterms:W3CDTF">2026-03-17T15:15:31Z</dcterms:modified>
</cp:coreProperties>
</file>