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82" r:id="rId2"/>
  </p:sldMasterIdLst>
  <p:notesMasterIdLst>
    <p:notesMasterId r:id="rId37"/>
  </p:notesMasterIdLst>
  <p:sldIdLst>
    <p:sldId id="472" r:id="rId3"/>
    <p:sldId id="805" r:id="rId4"/>
    <p:sldId id="691" r:id="rId5"/>
    <p:sldId id="741" r:id="rId6"/>
    <p:sldId id="825" r:id="rId7"/>
    <p:sldId id="826" r:id="rId8"/>
    <p:sldId id="835" r:id="rId9"/>
    <p:sldId id="839" r:id="rId10"/>
    <p:sldId id="824" r:id="rId11"/>
    <p:sldId id="568" r:id="rId12"/>
    <p:sldId id="576" r:id="rId13"/>
    <p:sldId id="591" r:id="rId14"/>
    <p:sldId id="842" r:id="rId15"/>
    <p:sldId id="577" r:id="rId16"/>
    <p:sldId id="693" r:id="rId17"/>
    <p:sldId id="843" r:id="rId18"/>
    <p:sldId id="694" r:id="rId19"/>
    <p:sldId id="703" r:id="rId20"/>
    <p:sldId id="684" r:id="rId21"/>
    <p:sldId id="696" r:id="rId22"/>
    <p:sldId id="697" r:id="rId23"/>
    <p:sldId id="844" r:id="rId24"/>
    <p:sldId id="700" r:id="rId25"/>
    <p:sldId id="598" r:id="rId26"/>
    <p:sldId id="599" r:id="rId27"/>
    <p:sldId id="701" r:id="rId28"/>
    <p:sldId id="604" r:id="rId29"/>
    <p:sldId id="698" r:id="rId30"/>
    <p:sldId id="704" r:id="rId31"/>
    <p:sldId id="841" r:id="rId32"/>
    <p:sldId id="606" r:id="rId33"/>
    <p:sldId id="821" r:id="rId34"/>
    <p:sldId id="845" r:id="rId35"/>
    <p:sldId id="813" r:id="rId36"/>
  </p:sldIdLst>
  <p:sldSz cx="9144000" cy="6858000" type="screen4x3"/>
  <p:notesSz cx="7102475" cy="9388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0A50036-BB00-2B58-AC14-87F4EC3FA9B4}" name="Roberts, Nicholas P. (ELD)" initials="RNP(" userId="S::Nicholas.P.Roberts@mass.gov::e42477b6-73ba-4779-9746-b20104d57a5b" providerId="AD"/>
  <p188:author id="{C5784F77-BEC9-907E-5D14-6FEEE20296AA}" name="Philbrick, Shannon (ELD)" initials="PS(" userId="S::shannon.philbrick@mass.gov::6bfe0104-2f17-4a97-a9c3-3b4a60c642d5" providerId="AD"/>
  <p188:author id="{14D1DFED-80A6-11E3-D81A-820FA11158B4}" name="Vidler, Lynn (ELD)" initials="VL(" userId="S::Lynn.Vidler@mass.gov::1675df6e-cb8d-4bc7-97a2-e341fd57e1c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FEF"/>
    <a:srgbClr val="FFEEB9"/>
    <a:srgbClr val="CAEAFE"/>
    <a:srgbClr val="E7B653"/>
    <a:srgbClr val="0039AC"/>
    <a:srgbClr val="FFD03B"/>
    <a:srgbClr val="CCECFF"/>
    <a:srgbClr val="064FBA"/>
    <a:srgbClr val="D7E0FD"/>
    <a:srgbClr val="F45F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8529" autoAdjust="0"/>
  </p:normalViewPr>
  <p:slideViewPr>
    <p:cSldViewPr snapToGrid="0">
      <p:cViewPr varScale="1">
        <p:scale>
          <a:sx n="92" d="100"/>
          <a:sy n="92" d="100"/>
        </p:scale>
        <p:origin x="2112" y="10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microsoft.com/office/2018/10/relationships/authors" Target="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7380BCD5-99EA-4839-A35C-595029302E4B}" type="datetimeFigureOut">
              <a:rPr lang="en-US" smtClean="0"/>
              <a:t>2/2/2024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8275" y="1173163"/>
            <a:ext cx="4225925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17C17A72-7A47-4F30-B8DD-96750930504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570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384A392C-5817-4A90-AD3D-FFFF30B52D05}" type="slidenum">
              <a:rPr lang="en-US">
                <a:solidFill>
                  <a:srgbClr val="FFFFFF"/>
                </a:solidFill>
              </a:rPr>
              <a:pPr>
                <a:defRPr/>
              </a:pPr>
              <a:t>1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3736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C17A72-7A47-4F30-B8DD-967509305040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61396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C17A72-7A47-4F30-B8DD-967509305040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5001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C17A72-7A47-4F30-B8DD-967509305040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22546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384A392C-5817-4A90-AD3D-FFFF30B52D05}" type="slidenum">
              <a:rPr lang="en-US">
                <a:solidFill>
                  <a:srgbClr val="FFFFFF"/>
                </a:solidFill>
              </a:rPr>
              <a:pPr>
                <a:defRPr/>
              </a:pPr>
              <a:t>31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06839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942289">
              <a:defRPr/>
            </a:pPr>
            <a:fld id="{9B3A0E2F-76B9-417E-B0DC-AF868851F63D}" type="slidenum">
              <a:rPr lang="en-US">
                <a:solidFill>
                  <a:prstClr val="black"/>
                </a:solidFill>
                <a:latin typeface="Calibri"/>
              </a:rPr>
              <a:pPr defTabSz="942289">
                <a:defRPr/>
              </a:pPr>
              <a:t>32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defTabSz="942289">
              <a:defRPr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8546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942289">
              <a:defRPr/>
            </a:pPr>
            <a:fld id="{9B3A0E2F-76B9-417E-B0DC-AF868851F63D}" type="slidenum">
              <a:rPr lang="en-US">
                <a:solidFill>
                  <a:prstClr val="black"/>
                </a:solidFill>
                <a:latin typeface="Calibri"/>
              </a:rPr>
              <a:pPr defTabSz="942289">
                <a:defRPr/>
              </a:pPr>
              <a:t>33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defTabSz="942289">
              <a:defRPr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127722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C17A72-7A47-4F30-B8DD-967509305040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68176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942289">
              <a:defRPr/>
            </a:pPr>
            <a:fld id="{9B3A0E2F-76B9-417E-B0DC-AF868851F63D}" type="slidenum">
              <a:rPr lang="en-US">
                <a:solidFill>
                  <a:prstClr val="black"/>
                </a:solidFill>
                <a:latin typeface="Calibri"/>
              </a:rPr>
              <a:pPr defTabSz="942289">
                <a:defRPr/>
              </a:pPr>
              <a:t>2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defTabSz="942289">
              <a:defRPr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317452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384A392C-5817-4A90-AD3D-FFFF30B52D05}" type="slidenum">
              <a:rPr lang="en-US">
                <a:solidFill>
                  <a:srgbClr val="FFFFFF"/>
                </a:solidFill>
              </a:rPr>
              <a:pPr>
                <a:defRPr/>
              </a:pPr>
              <a:t>3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9905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C17A72-7A47-4F30-B8DD-967509305040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95225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1643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C17A72-7A47-4F30-B8DD-967509305040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8103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384A392C-5817-4A90-AD3D-FFFF30B52D05}" type="slidenum">
              <a:rPr lang="en-US">
                <a:solidFill>
                  <a:srgbClr val="FFFFFF"/>
                </a:solidFill>
              </a:rPr>
              <a:pPr>
                <a:defRPr/>
              </a:pPr>
              <a:t>10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23907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C17A72-7A47-4F30-B8DD-967509305040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9539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C17A72-7A47-4F30-B8DD-967509305040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23224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7"/>
          <p:cNvSpPr>
            <a:spLocks noGrp="1"/>
          </p:cNvSpPr>
          <p:nvPr>
            <p:ph sz="half" idx="1"/>
          </p:nvPr>
        </p:nvSpPr>
        <p:spPr>
          <a:xfrm>
            <a:off x="533400" y="1939158"/>
            <a:ext cx="8077200" cy="4461641"/>
          </a:xfrm>
        </p:spPr>
        <p:txBody>
          <a:bodyPr/>
          <a:lstStyle>
            <a:lvl1pPr>
              <a:buClrTx/>
              <a:defRPr sz="2400">
                <a:solidFill>
                  <a:schemeClr val="tx1"/>
                </a:solidFill>
              </a:defRPr>
            </a:lvl1pPr>
            <a:lvl2pPr>
              <a:buClrTx/>
              <a:buFont typeface="Arial" pitchFamily="34" charset="0"/>
              <a:buChar char="•"/>
              <a:defRPr sz="2400">
                <a:solidFill>
                  <a:schemeClr val="tx1"/>
                </a:solidFill>
              </a:defRPr>
            </a:lvl2pPr>
            <a:lvl3pPr>
              <a:buNone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489872032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7"/>
          <p:cNvSpPr>
            <a:spLocks noGrp="1"/>
          </p:cNvSpPr>
          <p:nvPr>
            <p:ph sz="half" idx="1"/>
          </p:nvPr>
        </p:nvSpPr>
        <p:spPr>
          <a:xfrm>
            <a:off x="533400" y="1939158"/>
            <a:ext cx="8077200" cy="4461641"/>
          </a:xfrm>
        </p:spPr>
        <p:txBody>
          <a:bodyPr/>
          <a:lstStyle>
            <a:lvl1pPr>
              <a:buClrTx/>
              <a:defRPr sz="2400">
                <a:solidFill>
                  <a:schemeClr val="tx1"/>
                </a:solidFill>
              </a:defRPr>
            </a:lvl1pPr>
            <a:lvl2pPr>
              <a:buClrTx/>
              <a:buFont typeface="Arial" pitchFamily="34" charset="0"/>
              <a:buChar char="•"/>
              <a:defRPr sz="2400">
                <a:solidFill>
                  <a:schemeClr val="tx1"/>
                </a:solidFill>
              </a:defRPr>
            </a:lvl2pPr>
            <a:lvl3pPr>
              <a:buNone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49331160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1770" y="109538"/>
            <a:ext cx="5549030" cy="7620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219200"/>
            <a:ext cx="40005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219200"/>
            <a:ext cx="40005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23205483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4386" y="109538"/>
            <a:ext cx="4837482" cy="762000"/>
          </a:xfrm>
        </p:spPr>
        <p:txBody>
          <a:bodyPr anchor="ctr"/>
          <a:lstStyle>
            <a:lvl1pPr>
              <a:defRPr>
                <a:latin typeface="+mj-lt"/>
                <a:cs typeface="Calibr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74501347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613" y="109538"/>
            <a:ext cx="5564187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219200"/>
            <a:ext cx="4000500" cy="5181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219200"/>
            <a:ext cx="4000500" cy="5181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04541341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600" y="109538"/>
            <a:ext cx="56642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19200"/>
            <a:ext cx="8153400" cy="5181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331044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2845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1770" y="109538"/>
            <a:ext cx="5549030" cy="7620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219200"/>
            <a:ext cx="40005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219200"/>
            <a:ext cx="40005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5937445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4386" y="109538"/>
            <a:ext cx="4837482" cy="762000"/>
          </a:xfrm>
        </p:spPr>
        <p:txBody>
          <a:bodyPr anchor="ctr"/>
          <a:lstStyle>
            <a:lvl1pPr>
              <a:defRPr>
                <a:latin typeface="+mj-lt"/>
                <a:cs typeface="Calibr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7075689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613" y="109538"/>
            <a:ext cx="5564187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219200"/>
            <a:ext cx="4000500" cy="5181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219200"/>
            <a:ext cx="4000500" cy="5181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7284341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600" y="109538"/>
            <a:ext cx="56642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19200"/>
            <a:ext cx="8153400" cy="5181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9477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2185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EBC43-3397-4789-BD95-C046A6C09390}" type="datetimeFigureOut">
              <a:rPr lang="en-US" smtClean="0"/>
              <a:t>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C8AFD-670D-4EE3-963C-AC4C78C450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859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algn="ctr" eaLnBrk="0" hangingPunct="0">
              <a:spcBef>
                <a:spcPct val="50000"/>
              </a:spcBef>
              <a:defRPr sz="1200" b="1">
                <a:solidFill>
                  <a:srgbClr val="FFFFFF"/>
                </a:solidFill>
                <a:latin typeface="+mn-lt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ctr" eaLnBrk="0" hangingPunct="0">
              <a:spcBef>
                <a:spcPct val="50000"/>
              </a:spcBef>
              <a:defRPr sz="1200" b="1">
                <a:solidFill>
                  <a:srgbClr val="FFFFFF"/>
                </a:solidFill>
                <a:latin typeface="+mn-lt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ctr" eaLnBrk="0" hangingPunct="0">
              <a:spcBef>
                <a:spcPct val="50000"/>
              </a:spcBef>
              <a:defRPr sz="1200" b="1">
                <a:solidFill>
                  <a:srgbClr val="FFFFFF"/>
                </a:solidFill>
                <a:latin typeface="+mn-lt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AEDD70FA-59E1-4157-923E-C4A67B08AD84}" type="slidenum">
              <a:rPr lang="en-US"/>
              <a:pPr fontAlgn="base"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118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2_Title and Conten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7"/>
          <p:cNvSpPr txBox="1">
            <a:spLocks noGrp="1"/>
          </p:cNvSpPr>
          <p:nvPr>
            <p:ph type="title"/>
          </p:nvPr>
        </p:nvSpPr>
        <p:spPr>
          <a:xfrm>
            <a:off x="736600" y="109538"/>
            <a:ext cx="56642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360"/>
              </a:spcBef>
              <a:spcAft>
                <a:spcPts val="0"/>
              </a:spcAft>
              <a:buSzPts val="14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27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27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27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27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27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27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27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27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7"/>
          <p:cNvSpPr txBox="1">
            <a:spLocks noGrp="1"/>
          </p:cNvSpPr>
          <p:nvPr>
            <p:ph type="body" idx="1"/>
          </p:nvPr>
        </p:nvSpPr>
        <p:spPr>
          <a:xfrm>
            <a:off x="533400" y="1939160"/>
            <a:ext cx="8077200" cy="4461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6025" rIns="45700" bIns="46025" anchor="t" anchorCtr="0">
            <a:noAutofit/>
          </a:bodyPr>
          <a:lstStyle>
            <a:lvl1pPr marL="342900" lvl="0" indent="-26289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20"/>
              <a:buChar char="■"/>
              <a:defRPr sz="1800">
                <a:solidFill>
                  <a:schemeClr val="dk1"/>
                </a:solidFill>
              </a:defRPr>
            </a:lvl1pPr>
            <a:lvl2pPr marL="685800" lvl="1" indent="-302895" algn="l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760"/>
              <a:buFont typeface="Arial"/>
              <a:buChar char="•"/>
              <a:defRPr sz="1800">
                <a:solidFill>
                  <a:schemeClr val="dk1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Font typeface="Arial"/>
              <a:buNone/>
              <a:defRPr/>
            </a:lvl3pPr>
            <a:lvl4pPr marL="1371600" lvl="3" indent="-257175" algn="l">
              <a:spcBef>
                <a:spcPts val="0"/>
              </a:spcBef>
              <a:spcAft>
                <a:spcPts val="0"/>
              </a:spcAft>
              <a:buSzPts val="1800"/>
              <a:buChar char="⎯"/>
              <a:defRPr/>
            </a:lvl4pPr>
            <a:lvl5pPr marL="1714500" lvl="4" indent="-257175" algn="l">
              <a:spcBef>
                <a:spcPts val="900"/>
              </a:spcBef>
              <a:spcAft>
                <a:spcPts val="0"/>
              </a:spcAft>
              <a:buSzPts val="1800"/>
              <a:buChar char="–"/>
              <a:defRPr/>
            </a:lvl5pPr>
            <a:lvl6pPr marL="2057400" lvl="5" indent="-257175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–"/>
              <a:defRPr/>
            </a:lvl6pPr>
            <a:lvl7pPr marL="2400300" lvl="6" indent="-257175" algn="l">
              <a:lnSpc>
                <a:spcPct val="90000"/>
              </a:lnSpc>
              <a:spcBef>
                <a:spcPts val="338"/>
              </a:spcBef>
              <a:spcAft>
                <a:spcPts val="0"/>
              </a:spcAft>
              <a:buSzPts val="1800"/>
              <a:buChar char="–"/>
              <a:defRPr/>
            </a:lvl7pPr>
            <a:lvl8pPr marL="2743200" lvl="7" indent="-257175" algn="l">
              <a:lnSpc>
                <a:spcPct val="90000"/>
              </a:lnSpc>
              <a:spcBef>
                <a:spcPts val="338"/>
              </a:spcBef>
              <a:spcAft>
                <a:spcPts val="0"/>
              </a:spcAft>
              <a:buSzPts val="1800"/>
              <a:buChar char="–"/>
              <a:defRPr/>
            </a:lvl8pPr>
            <a:lvl9pPr marL="3086100" lvl="8" indent="-257175" algn="l">
              <a:lnSpc>
                <a:spcPct val="90000"/>
              </a:lnSpc>
              <a:spcBef>
                <a:spcPts val="338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9219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ags" Target="../tags/tag1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3.xml"/><Relationship Id="rId3" Type="http://schemas.openxmlformats.org/officeDocument/2006/relationships/slideLayout" Target="../slideLayouts/slideLayout12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14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13.xml"/><Relationship Id="rId9" Type="http://schemas.openxmlformats.org/officeDocument/2006/relationships/tags" Target="../tags/tag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top blue"/>
          <p:cNvPicPr>
            <a:picLocks noChangeAspect="1" noChangeArrowheads="1"/>
          </p:cNvPicPr>
          <p:nvPr/>
        </p:nvPicPr>
        <p:blipFill>
          <a:blip r:embed="rId13"/>
          <a:srcRect l="23065"/>
          <a:stretch>
            <a:fillRect/>
          </a:stretch>
        </p:blipFill>
        <p:spPr bwMode="auto">
          <a:xfrm>
            <a:off x="0" y="0"/>
            <a:ext cx="9150350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 bwMode="white">
          <a:xfrm>
            <a:off x="736600" y="109538"/>
            <a:ext cx="5664200" cy="762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219200"/>
            <a:ext cx="81534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6038" rIns="45720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3"/>
            <a:r>
              <a:rPr lang="en-US" altLang="en-US"/>
              <a:t>Third level</a:t>
            </a:r>
          </a:p>
        </p:txBody>
      </p:sp>
      <p:sp>
        <p:nvSpPr>
          <p:cNvPr id="3198981" name="Line 5"/>
          <p:cNvSpPr>
            <a:spLocks noChangeShapeType="1"/>
          </p:cNvSpPr>
          <p:nvPr/>
        </p:nvSpPr>
        <p:spPr bwMode="auto">
          <a:xfrm>
            <a:off x="-17463" y="6856413"/>
            <a:ext cx="9161463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 lIns="45720" rIns="4572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7174" name="Picture 6" descr="best ver2b seal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003264"/>
              </a:clrFrom>
              <a:clrTo>
                <a:srgbClr val="003264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400" y="157163"/>
            <a:ext cx="762000" cy="73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98987" name="AcnSubjectTitle_ID_3198987" hidden="1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gray">
          <a:xfrm>
            <a:off x="836613" y="1420813"/>
            <a:ext cx="698500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/>
            </a:pPr>
            <a:r>
              <a:rPr lang="en-US" sz="1600" b="1" dirty="0">
                <a:solidFill>
                  <a:srgbClr val="000000"/>
                </a:solidFill>
              </a:rPr>
              <a:t>Subject Title</a:t>
            </a:r>
          </a:p>
        </p:txBody>
      </p:sp>
      <p:sp>
        <p:nvSpPr>
          <p:cNvPr id="3198988" name="AcnFootnote_ID_3198988" hidden="1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gray">
          <a:xfrm>
            <a:off x="836613" y="6254750"/>
            <a:ext cx="5564187" cy="3349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 anchor="b">
            <a:spAutoFit/>
          </a:bodyPr>
          <a:lstStyle/>
          <a:p>
            <a:pPr marL="538163" indent="-5381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/>
            </a:pPr>
            <a:r>
              <a:rPr lang="en-US" sz="1000" dirty="0">
                <a:solidFill>
                  <a:srgbClr val="000000"/>
                </a:solidFill>
              </a:rPr>
              <a:t>*	Footnote</a:t>
            </a:r>
          </a:p>
          <a:p>
            <a:pPr marL="538163" indent="-538163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defRPr/>
            </a:pPr>
            <a:r>
              <a:rPr lang="en-US" sz="1000" dirty="0">
                <a:solidFill>
                  <a:srgbClr val="000000"/>
                </a:solidFill>
              </a:rPr>
              <a:t>Source:	Source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4038600" y="6445250"/>
            <a:ext cx="1066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45720" rIns="45720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6675420D-CD84-4F3B-B8B6-EF0F67C2EF0E}" type="slidenum">
              <a:rPr lang="en-US" sz="1000">
                <a:solidFill>
                  <a:srgbClr val="000000"/>
                </a:solidFill>
              </a:rPr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636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1" r:id="rId7"/>
    <p:sldLayoutId id="2147483689" r:id="rId8"/>
    <p:sldLayoutId id="2147483690" r:id="rId9"/>
  </p:sldLayoutIdLst>
  <p:transition/>
  <p:hf sldNum="0" hdr="0"/>
  <p:txStyles>
    <p:titleStyle>
      <a:lvl1pPr algn="l" rtl="0" eaLnBrk="0" fontAlgn="base" hangingPunct="0">
        <a:spcBef>
          <a:spcPct val="20000"/>
        </a:spcBef>
        <a:spcAft>
          <a:spcPct val="0"/>
        </a:spcAft>
        <a:tabLst>
          <a:tab pos="915988" algn="l"/>
        </a:tabLst>
        <a:defRPr sz="2400" b="1">
          <a:solidFill>
            <a:srgbClr val="FFC0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20000"/>
        </a:spcBef>
        <a:spcAft>
          <a:spcPct val="0"/>
        </a:spcAft>
        <a:tabLst>
          <a:tab pos="915988" algn="l"/>
        </a:tabLst>
        <a:defRPr sz="2400" b="1">
          <a:solidFill>
            <a:srgbClr val="FFC000"/>
          </a:solidFill>
          <a:latin typeface="Arial" pitchFamily="34" charset="0"/>
        </a:defRPr>
      </a:lvl2pPr>
      <a:lvl3pPr algn="l" rtl="0" eaLnBrk="0" fontAlgn="base" hangingPunct="0">
        <a:spcBef>
          <a:spcPct val="20000"/>
        </a:spcBef>
        <a:spcAft>
          <a:spcPct val="0"/>
        </a:spcAft>
        <a:tabLst>
          <a:tab pos="915988" algn="l"/>
        </a:tabLst>
        <a:defRPr sz="2400" b="1">
          <a:solidFill>
            <a:srgbClr val="FFC000"/>
          </a:solidFill>
          <a:latin typeface="Arial" pitchFamily="34" charset="0"/>
        </a:defRPr>
      </a:lvl3pPr>
      <a:lvl4pPr algn="l" rtl="0" eaLnBrk="0" fontAlgn="base" hangingPunct="0">
        <a:spcBef>
          <a:spcPct val="20000"/>
        </a:spcBef>
        <a:spcAft>
          <a:spcPct val="0"/>
        </a:spcAft>
        <a:tabLst>
          <a:tab pos="915988" algn="l"/>
        </a:tabLst>
        <a:defRPr sz="2400" b="1">
          <a:solidFill>
            <a:srgbClr val="FFC000"/>
          </a:solidFill>
          <a:latin typeface="Arial" pitchFamily="34" charset="0"/>
        </a:defRPr>
      </a:lvl4pPr>
      <a:lvl5pPr algn="l" rtl="0" eaLnBrk="0" fontAlgn="base" hangingPunct="0">
        <a:spcBef>
          <a:spcPct val="20000"/>
        </a:spcBef>
        <a:spcAft>
          <a:spcPct val="0"/>
        </a:spcAft>
        <a:tabLst>
          <a:tab pos="915988" algn="l"/>
        </a:tabLst>
        <a:defRPr sz="2400" b="1">
          <a:solidFill>
            <a:srgbClr val="FFC000"/>
          </a:solidFill>
          <a:latin typeface="Arial" pitchFamily="34" charset="0"/>
        </a:defRPr>
      </a:lvl5pPr>
      <a:lvl6pPr marL="457200" algn="l" rtl="0" eaLnBrk="0" fontAlgn="base" hangingPunct="0">
        <a:spcBef>
          <a:spcPct val="20000"/>
        </a:spcBef>
        <a:spcAft>
          <a:spcPct val="0"/>
        </a:spcAft>
        <a:tabLst>
          <a:tab pos="915988" algn="l"/>
        </a:tabLst>
        <a:defRPr sz="2400" b="1">
          <a:solidFill>
            <a:schemeClr val="accent1"/>
          </a:solidFill>
          <a:latin typeface="Arial" pitchFamily="34" charset="0"/>
        </a:defRPr>
      </a:lvl6pPr>
      <a:lvl7pPr marL="914400" algn="l" rtl="0" eaLnBrk="0" fontAlgn="base" hangingPunct="0">
        <a:spcBef>
          <a:spcPct val="20000"/>
        </a:spcBef>
        <a:spcAft>
          <a:spcPct val="0"/>
        </a:spcAft>
        <a:tabLst>
          <a:tab pos="915988" algn="l"/>
        </a:tabLst>
        <a:defRPr sz="2400" b="1">
          <a:solidFill>
            <a:schemeClr val="accent1"/>
          </a:solidFill>
          <a:latin typeface="Arial" pitchFamily="34" charset="0"/>
        </a:defRPr>
      </a:lvl7pPr>
      <a:lvl8pPr marL="1371600" algn="l" rtl="0" eaLnBrk="0" fontAlgn="base" hangingPunct="0">
        <a:spcBef>
          <a:spcPct val="20000"/>
        </a:spcBef>
        <a:spcAft>
          <a:spcPct val="0"/>
        </a:spcAft>
        <a:tabLst>
          <a:tab pos="915988" algn="l"/>
        </a:tabLst>
        <a:defRPr sz="2400" b="1">
          <a:solidFill>
            <a:schemeClr val="accent1"/>
          </a:solidFill>
          <a:latin typeface="Arial" pitchFamily="34" charset="0"/>
        </a:defRPr>
      </a:lvl8pPr>
      <a:lvl9pPr marL="1828800" algn="l" rtl="0" eaLnBrk="0" fontAlgn="base" hangingPunct="0">
        <a:spcBef>
          <a:spcPct val="20000"/>
        </a:spcBef>
        <a:spcAft>
          <a:spcPct val="0"/>
        </a:spcAft>
        <a:tabLst>
          <a:tab pos="915988" algn="l"/>
        </a:tabLst>
        <a:defRPr sz="2400" b="1">
          <a:solidFill>
            <a:schemeClr val="accent1"/>
          </a:solidFill>
          <a:latin typeface="Arial" pitchFamily="34" charset="0"/>
        </a:defRPr>
      </a:lvl9pPr>
    </p:titleStyle>
    <p:bodyStyle>
      <a:lvl1pPr marL="381000" indent="-381000" algn="l" rtl="0" eaLnBrk="0" fontAlgn="base" hangingPunct="0">
        <a:spcBef>
          <a:spcPct val="0"/>
        </a:spcBef>
        <a:spcAft>
          <a:spcPts val="1200"/>
        </a:spcAft>
        <a:buClr>
          <a:srgbClr val="FFC000"/>
        </a:buClr>
        <a:buSzPct val="80000"/>
        <a:buFont typeface="Wingdings" pitchFamily="2" charset="2"/>
        <a:buChar char="n"/>
        <a:defRPr b="1">
          <a:solidFill>
            <a:srgbClr val="003366"/>
          </a:solidFill>
          <a:latin typeface="Calibri" pitchFamily="34" charset="0"/>
          <a:ea typeface="Calibri" pitchFamily="34" charset="0"/>
          <a:cs typeface="Calibri" pitchFamily="34" charset="0"/>
        </a:defRPr>
      </a:lvl1pPr>
      <a:lvl2pPr marL="568325" indent="-222250" algn="l" rtl="0" eaLnBrk="0" fontAlgn="base" hangingPunct="0">
        <a:spcBef>
          <a:spcPct val="0"/>
        </a:spcBef>
        <a:spcAft>
          <a:spcPts val="1200"/>
        </a:spcAft>
        <a:buClr>
          <a:srgbClr val="FFC000"/>
        </a:buClr>
        <a:buSzPct val="115000"/>
        <a:buFont typeface="Calibri" pitchFamily="34" charset="0"/>
        <a:buChar char="•"/>
        <a:defRPr b="1">
          <a:solidFill>
            <a:srgbClr val="003366"/>
          </a:solidFill>
          <a:latin typeface="Calibri" pitchFamily="34" charset="0"/>
          <a:ea typeface="Calibri" pitchFamily="34" charset="0"/>
          <a:cs typeface="Calibri" pitchFamily="34" charset="0"/>
        </a:defRPr>
      </a:lvl2pPr>
      <a:lvl3pPr marL="739775" indent="-342900" algn="l" rtl="0" eaLnBrk="0" fontAlgn="base" hangingPunct="0">
        <a:lnSpc>
          <a:spcPct val="90000"/>
        </a:lnSpc>
        <a:spcBef>
          <a:spcPct val="25000"/>
        </a:spcBef>
        <a:spcAft>
          <a:spcPct val="0"/>
        </a:spcAft>
        <a:buClr>
          <a:schemeClr val="tx1"/>
        </a:buClr>
        <a:buAutoNum type="alphaUcPeriod"/>
        <a:defRPr>
          <a:solidFill>
            <a:schemeClr val="tx1"/>
          </a:solidFill>
          <a:latin typeface="+mn-lt"/>
          <a:ea typeface="Calibri" pitchFamily="34" charset="0"/>
          <a:cs typeface="Calibri" pitchFamily="34" charset="0"/>
        </a:defRPr>
      </a:lvl3pPr>
      <a:lvl4pPr marL="914400" indent="-346075" algn="l" rtl="0" eaLnBrk="0" fontAlgn="base" hangingPunct="0">
        <a:spcBef>
          <a:spcPct val="0"/>
        </a:spcBef>
        <a:spcAft>
          <a:spcPts val="1200"/>
        </a:spcAft>
        <a:buClr>
          <a:srgbClr val="FFC000"/>
        </a:buClr>
        <a:buFont typeface="Symbol" pitchFamily="18" charset="2"/>
        <a:buChar char=""/>
        <a:defRPr b="1">
          <a:solidFill>
            <a:srgbClr val="003366"/>
          </a:solidFill>
          <a:latin typeface="Calibri" pitchFamily="34" charset="0"/>
          <a:ea typeface="Calibri" pitchFamily="34" charset="0"/>
          <a:cs typeface="Calibri" pitchFamily="34" charset="0"/>
        </a:defRPr>
      </a:lvl4pPr>
      <a:lvl5pPr marL="1333500" indent="-304800" algn="l" rtl="0" eaLnBrk="0" fontAlgn="base" hangingPunct="0">
        <a:spcBef>
          <a:spcPct val="0"/>
        </a:spcBef>
        <a:spcAft>
          <a:spcPts val="1200"/>
        </a:spcAft>
        <a:buClr>
          <a:schemeClr val="tx1"/>
        </a:buClr>
        <a:buChar char="–"/>
        <a:defRPr sz="1600" b="1">
          <a:solidFill>
            <a:srgbClr val="003366"/>
          </a:solidFill>
          <a:latin typeface="Calibri" pitchFamily="34" charset="0"/>
          <a:ea typeface="Calibri" pitchFamily="34" charset="0"/>
          <a:cs typeface="Calibri" pitchFamily="34" charset="0"/>
        </a:defRPr>
      </a:lvl5pPr>
      <a:lvl6pPr marL="1790700" indent="-304800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chemeClr val="tx1"/>
        </a:buClr>
        <a:buChar char="–"/>
        <a:defRPr sz="1600">
          <a:solidFill>
            <a:schemeClr val="tx1"/>
          </a:solidFill>
          <a:latin typeface="+mn-lt"/>
        </a:defRPr>
      </a:lvl6pPr>
      <a:lvl7pPr marL="2247900" indent="-304800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chemeClr val="tx1"/>
        </a:buClr>
        <a:buChar char="–"/>
        <a:defRPr sz="1600">
          <a:solidFill>
            <a:schemeClr val="tx1"/>
          </a:solidFill>
          <a:latin typeface="+mn-lt"/>
        </a:defRPr>
      </a:lvl7pPr>
      <a:lvl8pPr marL="2705100" indent="-304800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chemeClr val="tx1"/>
        </a:buClr>
        <a:buChar char="–"/>
        <a:defRPr sz="1600">
          <a:solidFill>
            <a:schemeClr val="tx1"/>
          </a:solidFill>
          <a:latin typeface="+mn-lt"/>
        </a:defRPr>
      </a:lvl8pPr>
      <a:lvl9pPr marL="3162300" indent="-304800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chemeClr val="tx1"/>
        </a:buClr>
        <a:buChar char="–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top blue"/>
          <p:cNvPicPr>
            <a:picLocks noChangeAspect="1" noChangeArrowheads="1"/>
          </p:cNvPicPr>
          <p:nvPr/>
        </p:nvPicPr>
        <p:blipFill>
          <a:blip r:embed="rId10"/>
          <a:srcRect l="23065"/>
          <a:stretch>
            <a:fillRect/>
          </a:stretch>
        </p:blipFill>
        <p:spPr bwMode="auto">
          <a:xfrm>
            <a:off x="0" y="0"/>
            <a:ext cx="9150350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 bwMode="white">
          <a:xfrm>
            <a:off x="736600" y="109538"/>
            <a:ext cx="5664200" cy="762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219200"/>
            <a:ext cx="81534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6038" rIns="45720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3"/>
            <a:r>
              <a:rPr lang="en-US" altLang="en-US"/>
              <a:t>Third level</a:t>
            </a:r>
          </a:p>
        </p:txBody>
      </p:sp>
      <p:sp>
        <p:nvSpPr>
          <p:cNvPr id="3198981" name="Line 5"/>
          <p:cNvSpPr>
            <a:spLocks noChangeShapeType="1"/>
          </p:cNvSpPr>
          <p:nvPr/>
        </p:nvSpPr>
        <p:spPr bwMode="auto">
          <a:xfrm>
            <a:off x="-17463" y="6856413"/>
            <a:ext cx="9161463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 lIns="45720" rIns="4572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7174" name="Picture 6" descr="best ver2b seal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003264"/>
              </a:clrFrom>
              <a:clrTo>
                <a:srgbClr val="003264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400" y="157163"/>
            <a:ext cx="762000" cy="73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98987" name="AcnSubjectTitle_ID_3198987" hidden="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gray">
          <a:xfrm>
            <a:off x="836613" y="1420813"/>
            <a:ext cx="698500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/>
            </a:pPr>
            <a:r>
              <a:rPr lang="en-US" sz="1600" b="1" dirty="0">
                <a:solidFill>
                  <a:srgbClr val="000000"/>
                </a:solidFill>
              </a:rPr>
              <a:t>Subject Title</a:t>
            </a:r>
          </a:p>
        </p:txBody>
      </p:sp>
      <p:sp>
        <p:nvSpPr>
          <p:cNvPr id="3198988" name="AcnFootnote_ID_3198988" hidden="1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gray">
          <a:xfrm>
            <a:off x="836613" y="6254750"/>
            <a:ext cx="5564187" cy="3349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 anchor="b">
            <a:spAutoFit/>
          </a:bodyPr>
          <a:lstStyle/>
          <a:p>
            <a:pPr marL="538163" indent="-5381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/>
            </a:pPr>
            <a:r>
              <a:rPr lang="en-US" sz="1000" dirty="0">
                <a:solidFill>
                  <a:srgbClr val="000000"/>
                </a:solidFill>
              </a:rPr>
              <a:t>*	Footnote</a:t>
            </a:r>
          </a:p>
          <a:p>
            <a:pPr marL="538163" indent="-538163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defRPr/>
            </a:pPr>
            <a:r>
              <a:rPr lang="en-US" sz="1000" dirty="0">
                <a:solidFill>
                  <a:srgbClr val="000000"/>
                </a:solidFill>
              </a:rPr>
              <a:t>Source:	Source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4038600" y="6445250"/>
            <a:ext cx="1066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45720" rIns="45720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6675420D-CD84-4F3B-B8B6-EF0F67C2EF0E}" type="slidenum">
              <a:rPr lang="en-US" sz="1000">
                <a:solidFill>
                  <a:srgbClr val="000000"/>
                </a:solidFill>
              </a:rPr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345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</p:sldLayoutIdLst>
  <p:transition/>
  <p:hf hdr="0" ftr="0" dt="0"/>
  <p:txStyles>
    <p:titleStyle>
      <a:lvl1pPr algn="l" rtl="0" eaLnBrk="0" fontAlgn="base" hangingPunct="0">
        <a:spcBef>
          <a:spcPct val="20000"/>
        </a:spcBef>
        <a:spcAft>
          <a:spcPct val="0"/>
        </a:spcAft>
        <a:tabLst>
          <a:tab pos="915988" algn="l"/>
        </a:tabLst>
        <a:defRPr sz="2400" b="1">
          <a:solidFill>
            <a:srgbClr val="FFC0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20000"/>
        </a:spcBef>
        <a:spcAft>
          <a:spcPct val="0"/>
        </a:spcAft>
        <a:tabLst>
          <a:tab pos="915988" algn="l"/>
        </a:tabLst>
        <a:defRPr sz="2400" b="1">
          <a:solidFill>
            <a:srgbClr val="FFC000"/>
          </a:solidFill>
          <a:latin typeface="Arial" pitchFamily="34" charset="0"/>
        </a:defRPr>
      </a:lvl2pPr>
      <a:lvl3pPr algn="l" rtl="0" eaLnBrk="0" fontAlgn="base" hangingPunct="0">
        <a:spcBef>
          <a:spcPct val="20000"/>
        </a:spcBef>
        <a:spcAft>
          <a:spcPct val="0"/>
        </a:spcAft>
        <a:tabLst>
          <a:tab pos="915988" algn="l"/>
        </a:tabLst>
        <a:defRPr sz="2400" b="1">
          <a:solidFill>
            <a:srgbClr val="FFC000"/>
          </a:solidFill>
          <a:latin typeface="Arial" pitchFamily="34" charset="0"/>
        </a:defRPr>
      </a:lvl3pPr>
      <a:lvl4pPr algn="l" rtl="0" eaLnBrk="0" fontAlgn="base" hangingPunct="0">
        <a:spcBef>
          <a:spcPct val="20000"/>
        </a:spcBef>
        <a:spcAft>
          <a:spcPct val="0"/>
        </a:spcAft>
        <a:tabLst>
          <a:tab pos="915988" algn="l"/>
        </a:tabLst>
        <a:defRPr sz="2400" b="1">
          <a:solidFill>
            <a:srgbClr val="FFC000"/>
          </a:solidFill>
          <a:latin typeface="Arial" pitchFamily="34" charset="0"/>
        </a:defRPr>
      </a:lvl4pPr>
      <a:lvl5pPr algn="l" rtl="0" eaLnBrk="0" fontAlgn="base" hangingPunct="0">
        <a:spcBef>
          <a:spcPct val="20000"/>
        </a:spcBef>
        <a:spcAft>
          <a:spcPct val="0"/>
        </a:spcAft>
        <a:tabLst>
          <a:tab pos="915988" algn="l"/>
        </a:tabLst>
        <a:defRPr sz="2400" b="1">
          <a:solidFill>
            <a:srgbClr val="FFC000"/>
          </a:solidFill>
          <a:latin typeface="Arial" pitchFamily="34" charset="0"/>
        </a:defRPr>
      </a:lvl5pPr>
      <a:lvl6pPr marL="457200" algn="l" rtl="0" eaLnBrk="0" fontAlgn="base" hangingPunct="0">
        <a:spcBef>
          <a:spcPct val="20000"/>
        </a:spcBef>
        <a:spcAft>
          <a:spcPct val="0"/>
        </a:spcAft>
        <a:tabLst>
          <a:tab pos="915988" algn="l"/>
        </a:tabLst>
        <a:defRPr sz="2400" b="1">
          <a:solidFill>
            <a:schemeClr val="accent1"/>
          </a:solidFill>
          <a:latin typeface="Arial" pitchFamily="34" charset="0"/>
        </a:defRPr>
      </a:lvl6pPr>
      <a:lvl7pPr marL="914400" algn="l" rtl="0" eaLnBrk="0" fontAlgn="base" hangingPunct="0">
        <a:spcBef>
          <a:spcPct val="20000"/>
        </a:spcBef>
        <a:spcAft>
          <a:spcPct val="0"/>
        </a:spcAft>
        <a:tabLst>
          <a:tab pos="915988" algn="l"/>
        </a:tabLst>
        <a:defRPr sz="2400" b="1">
          <a:solidFill>
            <a:schemeClr val="accent1"/>
          </a:solidFill>
          <a:latin typeface="Arial" pitchFamily="34" charset="0"/>
        </a:defRPr>
      </a:lvl7pPr>
      <a:lvl8pPr marL="1371600" algn="l" rtl="0" eaLnBrk="0" fontAlgn="base" hangingPunct="0">
        <a:spcBef>
          <a:spcPct val="20000"/>
        </a:spcBef>
        <a:spcAft>
          <a:spcPct val="0"/>
        </a:spcAft>
        <a:tabLst>
          <a:tab pos="915988" algn="l"/>
        </a:tabLst>
        <a:defRPr sz="2400" b="1">
          <a:solidFill>
            <a:schemeClr val="accent1"/>
          </a:solidFill>
          <a:latin typeface="Arial" pitchFamily="34" charset="0"/>
        </a:defRPr>
      </a:lvl8pPr>
      <a:lvl9pPr marL="1828800" algn="l" rtl="0" eaLnBrk="0" fontAlgn="base" hangingPunct="0">
        <a:spcBef>
          <a:spcPct val="20000"/>
        </a:spcBef>
        <a:spcAft>
          <a:spcPct val="0"/>
        </a:spcAft>
        <a:tabLst>
          <a:tab pos="915988" algn="l"/>
        </a:tabLst>
        <a:defRPr sz="2400" b="1">
          <a:solidFill>
            <a:schemeClr val="accent1"/>
          </a:solidFill>
          <a:latin typeface="Arial" pitchFamily="34" charset="0"/>
        </a:defRPr>
      </a:lvl9pPr>
    </p:titleStyle>
    <p:bodyStyle>
      <a:lvl1pPr marL="381000" indent="-381000" algn="l" rtl="0" eaLnBrk="0" fontAlgn="base" hangingPunct="0">
        <a:spcBef>
          <a:spcPct val="0"/>
        </a:spcBef>
        <a:spcAft>
          <a:spcPts val="1200"/>
        </a:spcAft>
        <a:buClr>
          <a:srgbClr val="FFC000"/>
        </a:buClr>
        <a:buSzPct val="80000"/>
        <a:buFont typeface="Wingdings" pitchFamily="2" charset="2"/>
        <a:buChar char="n"/>
        <a:defRPr b="1">
          <a:solidFill>
            <a:srgbClr val="003366"/>
          </a:solidFill>
          <a:latin typeface="Calibri" pitchFamily="34" charset="0"/>
          <a:ea typeface="Calibri" pitchFamily="34" charset="0"/>
          <a:cs typeface="Calibri" pitchFamily="34" charset="0"/>
        </a:defRPr>
      </a:lvl1pPr>
      <a:lvl2pPr marL="568325" indent="-222250" algn="l" rtl="0" eaLnBrk="0" fontAlgn="base" hangingPunct="0">
        <a:spcBef>
          <a:spcPct val="0"/>
        </a:spcBef>
        <a:spcAft>
          <a:spcPts val="1200"/>
        </a:spcAft>
        <a:buClr>
          <a:srgbClr val="FFC000"/>
        </a:buClr>
        <a:buSzPct val="115000"/>
        <a:buFont typeface="Calibri" pitchFamily="34" charset="0"/>
        <a:buChar char="•"/>
        <a:defRPr b="1">
          <a:solidFill>
            <a:srgbClr val="003366"/>
          </a:solidFill>
          <a:latin typeface="Calibri" pitchFamily="34" charset="0"/>
          <a:ea typeface="Calibri" pitchFamily="34" charset="0"/>
          <a:cs typeface="Calibri" pitchFamily="34" charset="0"/>
        </a:defRPr>
      </a:lvl2pPr>
      <a:lvl3pPr marL="739775" indent="-342900" algn="l" rtl="0" eaLnBrk="0" fontAlgn="base" hangingPunct="0">
        <a:lnSpc>
          <a:spcPct val="90000"/>
        </a:lnSpc>
        <a:spcBef>
          <a:spcPct val="25000"/>
        </a:spcBef>
        <a:spcAft>
          <a:spcPct val="0"/>
        </a:spcAft>
        <a:buClr>
          <a:schemeClr val="tx1"/>
        </a:buClr>
        <a:buAutoNum type="alphaUcPeriod"/>
        <a:defRPr>
          <a:solidFill>
            <a:schemeClr val="tx1"/>
          </a:solidFill>
          <a:latin typeface="+mn-lt"/>
          <a:ea typeface="Calibri" pitchFamily="34" charset="0"/>
          <a:cs typeface="Calibri" pitchFamily="34" charset="0"/>
        </a:defRPr>
      </a:lvl3pPr>
      <a:lvl4pPr marL="914400" indent="-346075" algn="l" rtl="0" eaLnBrk="0" fontAlgn="base" hangingPunct="0">
        <a:spcBef>
          <a:spcPct val="0"/>
        </a:spcBef>
        <a:spcAft>
          <a:spcPts val="1200"/>
        </a:spcAft>
        <a:buClr>
          <a:srgbClr val="FFC000"/>
        </a:buClr>
        <a:buFont typeface="Symbol" pitchFamily="18" charset="2"/>
        <a:buChar char=""/>
        <a:defRPr b="1">
          <a:solidFill>
            <a:srgbClr val="003366"/>
          </a:solidFill>
          <a:latin typeface="Calibri" pitchFamily="34" charset="0"/>
          <a:ea typeface="Calibri" pitchFamily="34" charset="0"/>
          <a:cs typeface="Calibri" pitchFamily="34" charset="0"/>
        </a:defRPr>
      </a:lvl4pPr>
      <a:lvl5pPr marL="1333500" indent="-304800" algn="l" rtl="0" eaLnBrk="0" fontAlgn="base" hangingPunct="0">
        <a:spcBef>
          <a:spcPct val="0"/>
        </a:spcBef>
        <a:spcAft>
          <a:spcPts val="1200"/>
        </a:spcAft>
        <a:buClr>
          <a:schemeClr val="tx1"/>
        </a:buClr>
        <a:buChar char="–"/>
        <a:defRPr sz="1600" b="1">
          <a:solidFill>
            <a:srgbClr val="003366"/>
          </a:solidFill>
          <a:latin typeface="Calibri" pitchFamily="34" charset="0"/>
          <a:ea typeface="Calibri" pitchFamily="34" charset="0"/>
          <a:cs typeface="Calibri" pitchFamily="34" charset="0"/>
        </a:defRPr>
      </a:lvl5pPr>
      <a:lvl6pPr marL="1790700" indent="-304800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chemeClr val="tx1"/>
        </a:buClr>
        <a:buChar char="–"/>
        <a:defRPr sz="1600">
          <a:solidFill>
            <a:schemeClr val="tx1"/>
          </a:solidFill>
          <a:latin typeface="+mn-lt"/>
        </a:defRPr>
      </a:lvl6pPr>
      <a:lvl7pPr marL="2247900" indent="-304800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chemeClr val="tx1"/>
        </a:buClr>
        <a:buChar char="–"/>
        <a:defRPr sz="1600">
          <a:solidFill>
            <a:schemeClr val="tx1"/>
          </a:solidFill>
          <a:latin typeface="+mn-lt"/>
        </a:defRPr>
      </a:lvl7pPr>
      <a:lvl8pPr marL="2705100" indent="-304800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chemeClr val="tx1"/>
        </a:buClr>
        <a:buChar char="–"/>
        <a:defRPr sz="1600">
          <a:solidFill>
            <a:schemeClr val="tx1"/>
          </a:solidFill>
          <a:latin typeface="+mn-lt"/>
        </a:defRPr>
      </a:lvl8pPr>
      <a:lvl9pPr marL="3162300" indent="-304800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chemeClr val="tx1"/>
        </a:buClr>
        <a:buChar char="–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wpixel.com/image/450002/business-teamwork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s://www.mass.gov/doc/af-df-design-considerations-for-physical-infrastructure-0/download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hyperlink" Target="mailto:alina.sibley@baystatehealth.org" TargetMode="External"/><Relationship Id="rId4" Type="http://schemas.openxmlformats.org/officeDocument/2006/relationships/hyperlink" Target="mailto:cwight@mgh.harvard.edu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png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ChangeArrowheads="1"/>
          </p:cNvSpPr>
          <p:nvPr/>
        </p:nvSpPr>
        <p:spPr bwMode="auto">
          <a:xfrm>
            <a:off x="0" y="-69526"/>
            <a:ext cx="9144000" cy="3352800"/>
          </a:xfrm>
          <a:prstGeom prst="rect">
            <a:avLst/>
          </a:prstGeom>
          <a:solidFill>
            <a:srgbClr val="00336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200" b="1" dirty="0">
              <a:solidFill>
                <a:srgbClr val="FFFFFF"/>
              </a:solidFill>
            </a:endParaRPr>
          </a:p>
        </p:txBody>
      </p:sp>
      <p:sp>
        <p:nvSpPr>
          <p:cNvPr id="31746" name="Rectangle 3"/>
          <p:cNvSpPr>
            <a:spLocks noChangeArrowheads="1"/>
          </p:cNvSpPr>
          <p:nvPr/>
        </p:nvSpPr>
        <p:spPr bwMode="white">
          <a:xfrm>
            <a:off x="313928" y="1192161"/>
            <a:ext cx="6553200" cy="626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008" tIns="32004" rIns="64008" bIns="32004" anchor="ctr"/>
          <a:lstStyle/>
          <a:p>
            <a:pPr algn="ctr" fontAlgn="base">
              <a:spcBef>
                <a:spcPct val="0"/>
              </a:spcBef>
              <a:spcAft>
                <a:spcPts val="1000"/>
              </a:spcAft>
            </a:pPr>
            <a:r>
              <a:rPr lang="en-US" sz="2800" b="1" dirty="0">
                <a:solidFill>
                  <a:srgbClr val="FFFFFF"/>
                </a:solidFill>
                <a:latin typeface="Calibri" pitchFamily="34" charset="0"/>
              </a:rPr>
              <a:t>Advisory Council on Alzheimer’s Disease and All Other Dementias </a:t>
            </a:r>
          </a:p>
        </p:txBody>
      </p:sp>
      <p:pic>
        <p:nvPicPr>
          <p:cNvPr id="3174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53236" y="634181"/>
            <a:ext cx="1487488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457199" y="3976234"/>
            <a:ext cx="825090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3366"/>
                </a:solidFill>
                <a:latin typeface="Calibri" panose="020F0502020204030204" pitchFamily="34" charset="0"/>
              </a:rPr>
              <a:t>Executive Office of Elder Affairs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3366"/>
                </a:solidFill>
                <a:latin typeface="Calibri" panose="020F0502020204030204" pitchFamily="34" charset="0"/>
              </a:rPr>
              <a:t>Elizabeth Chen, Secretary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i="1" dirty="0">
              <a:solidFill>
                <a:srgbClr val="003366"/>
              </a:solidFill>
              <a:latin typeface="Calibri" panose="020F0502020204030204" pitchFamily="34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003366"/>
                </a:solidFill>
                <a:latin typeface="Calibri" pitchFamily="34" charset="0"/>
              </a:rPr>
              <a:t>February 6, 2024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003366"/>
                </a:solidFill>
                <a:latin typeface="Calibri" pitchFamily="34" charset="0"/>
              </a:rPr>
              <a:t>3:00-5:00 pm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003366"/>
                </a:solidFill>
                <a:latin typeface="Calibri" pitchFamily="34" charset="0"/>
              </a:rPr>
              <a:t>Video Conference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4406900" y="6471593"/>
            <a:ext cx="368300" cy="23083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A001941D-D565-49DC-B324-0C0E3E630F9B}" type="datetime1">
              <a:rPr lang="en-US" smtClean="0"/>
              <a:t>2/2/2024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3696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ChangeArrowheads="1"/>
          </p:cNvSpPr>
          <p:nvPr/>
        </p:nvSpPr>
        <p:spPr bwMode="auto">
          <a:xfrm>
            <a:off x="0" y="0"/>
            <a:ext cx="9144000" cy="1905000"/>
          </a:xfrm>
          <a:prstGeom prst="rect">
            <a:avLst/>
          </a:prstGeom>
          <a:solidFill>
            <a:srgbClr val="00336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200" b="1" dirty="0">
              <a:solidFill>
                <a:srgbClr val="FFFFFF"/>
              </a:solidFill>
            </a:endParaRPr>
          </a:p>
        </p:txBody>
      </p:sp>
      <p:pic>
        <p:nvPicPr>
          <p:cNvPr id="3174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67006" y="234497"/>
            <a:ext cx="1487488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 bwMode="auto">
          <a:xfrm>
            <a:off x="4406900" y="6471593"/>
            <a:ext cx="368300" cy="23083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B0A0B807-0F89-4501-89A1-27555DC543CA}" type="datetime1">
              <a:rPr lang="en-US" smtClean="0"/>
              <a:t>2/2/2024</a:t>
            </a:fld>
            <a:endParaRPr lang="en-US" dirty="0"/>
          </a:p>
        </p:txBody>
      </p:sp>
      <p:sp>
        <p:nvSpPr>
          <p:cNvPr id="9" name="Date Placeholder 2">
            <a:extLst>
              <a:ext uri="{FF2B5EF4-FFF2-40B4-BE49-F238E27FC236}">
                <a16:creationId xmlns:a16="http://schemas.microsoft.com/office/drawing/2014/main" id="{B019AF1B-4325-448B-9098-64189208C828}"/>
              </a:ext>
            </a:extLst>
          </p:cNvPr>
          <p:cNvSpPr txBox="1">
            <a:spLocks/>
          </p:cNvSpPr>
          <p:nvPr/>
        </p:nvSpPr>
        <p:spPr>
          <a:xfrm>
            <a:off x="4406900" y="2558532"/>
            <a:ext cx="4339295" cy="1495029"/>
          </a:xfrm>
          <a:prstGeom prst="rect">
            <a:avLst/>
          </a:prstGeom>
          <a:ln w="38100">
            <a:solidFill>
              <a:srgbClr val="FFC000"/>
            </a:solidFill>
          </a:ln>
        </p:spPr>
        <p:txBody>
          <a:bodyPr anchor="b"/>
          <a:lstStyle>
            <a:defPPr>
              <a:defRPr lang="en-US"/>
            </a:defPPr>
            <a:lvl1pPr marL="0" algn="ctr" defTabSz="914400" rtl="0" eaLnBrk="0" latinLnBrk="0" hangingPunct="0">
              <a:spcBef>
                <a:spcPct val="50000"/>
              </a:spcBef>
              <a:defRPr sz="12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Annual Report Review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59F894BE-D03F-48B0-8346-3F4FD4DE0FE4}"/>
              </a:ext>
            </a:extLst>
          </p:cNvPr>
          <p:cNvSpPr txBox="1">
            <a:spLocks/>
          </p:cNvSpPr>
          <p:nvPr/>
        </p:nvSpPr>
        <p:spPr>
          <a:xfrm>
            <a:off x="4572000" y="4328519"/>
            <a:ext cx="4251125" cy="126419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0" latinLnBrk="0" hangingPunct="0">
              <a:spcBef>
                <a:spcPct val="50000"/>
              </a:spcBef>
              <a:defRPr sz="12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/>
            </a:pP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Present Highlights</a:t>
            </a:r>
          </a:p>
          <a:p>
            <a:pPr marL="457200" indent="-457200" algn="l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/>
            </a:pP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Provide Comments</a:t>
            </a:r>
          </a:p>
          <a:p>
            <a:pPr marL="457200" indent="-457200" algn="l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/>
            </a:pP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Vote</a:t>
            </a:r>
            <a:endParaRPr lang="en-US" sz="2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 descr="Photo of the cover of the draft annual report for 2023.">
            <a:extLst>
              <a:ext uri="{FF2B5EF4-FFF2-40B4-BE49-F238E27FC236}">
                <a16:creationId xmlns:a16="http://schemas.microsoft.com/office/drawing/2014/main" id="{76DCCF6C-405B-7E20-987E-89B3C52C3B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10" y="2254826"/>
            <a:ext cx="3275908" cy="4243717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A9C3C40-9B2B-24AF-A770-501406282379}"/>
              </a:ext>
            </a:extLst>
          </p:cNvPr>
          <p:cNvSpPr txBox="1"/>
          <p:nvPr/>
        </p:nvSpPr>
        <p:spPr>
          <a:xfrm>
            <a:off x="1442359" y="2260778"/>
            <a:ext cx="80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DRAFT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E406050D-39BD-99F5-6D8F-4EA0F2BAC7DB}"/>
              </a:ext>
            </a:extLst>
          </p:cNvPr>
          <p:cNvSpPr>
            <a:spLocks noChangeArrowheads="1"/>
          </p:cNvSpPr>
          <p:nvPr/>
        </p:nvSpPr>
        <p:spPr bwMode="white">
          <a:xfrm>
            <a:off x="651246" y="164234"/>
            <a:ext cx="65532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008" tIns="32004" rIns="64008" bIns="32004" anchor="ctr"/>
          <a:lstStyle/>
          <a:p>
            <a:pPr algn="ctr" fontAlgn="base">
              <a:spcBef>
                <a:spcPct val="0"/>
              </a:spcBef>
              <a:spcAft>
                <a:spcPts val="800"/>
              </a:spcAft>
            </a:pPr>
            <a:r>
              <a:rPr lang="en-US" sz="2800" b="1" dirty="0">
                <a:solidFill>
                  <a:srgbClr val="FFC000"/>
                </a:solidFill>
                <a:latin typeface="Calibri" pitchFamily="34" charset="0"/>
              </a:rPr>
              <a:t>Annual Report Review, 2023</a:t>
            </a:r>
          </a:p>
          <a:p>
            <a:pPr algn="ctr" fontAlgn="base">
              <a:spcBef>
                <a:spcPct val="0"/>
              </a:spcBef>
            </a:pPr>
            <a:r>
              <a:rPr lang="en-US" sz="2800" b="1" dirty="0">
                <a:solidFill>
                  <a:srgbClr val="FFFFFF"/>
                </a:solidFill>
                <a:latin typeface="Calibri" pitchFamily="34" charset="0"/>
              </a:rPr>
              <a:t>Present Highlights</a:t>
            </a:r>
            <a:endParaRPr lang="en-US" sz="2800" b="1" i="1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3C7715-417D-5B6B-A9AF-4254ED673428}"/>
              </a:ext>
            </a:extLst>
          </p:cNvPr>
          <p:cNvSpPr txBox="1"/>
          <p:nvPr/>
        </p:nvSpPr>
        <p:spPr>
          <a:xfrm>
            <a:off x="3958936" y="6525492"/>
            <a:ext cx="44680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indent="0">
              <a:buFont typeface="Wingdings" pitchFamily="2" charset="2"/>
              <a:buNone/>
            </a:pPr>
            <a:r>
              <a:rPr lang="en-US" sz="12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916640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2AE88-2B54-4A5E-83A5-3ADFD5EF9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477" y="0"/>
            <a:ext cx="5664200" cy="762000"/>
          </a:xfrm>
        </p:spPr>
        <p:txBody>
          <a:bodyPr/>
          <a:lstStyle/>
          <a:p>
            <a:r>
              <a:rPr lang="en-US" sz="2800" dirty="0"/>
              <a:t>Executive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EDE4B6-4270-4991-B9B2-77C0253D8B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48816" y="1165233"/>
            <a:ext cx="7521677" cy="5308303"/>
          </a:xfrm>
        </p:spPr>
        <p:txBody>
          <a:bodyPr/>
          <a:lstStyle/>
          <a:p>
            <a:pPr marL="684213" indent="-457200">
              <a:spcBef>
                <a:spcPts val="0"/>
              </a:spcBef>
              <a:spcAft>
                <a:spcPts val="1500"/>
              </a:spcAft>
              <a:buSzPct val="100000"/>
              <a:buFont typeface="+mj-lt"/>
              <a:buAutoNum type="arabicPeriod"/>
            </a:pPr>
            <a:r>
              <a:rPr lang="en-US" sz="1800" b="0" dirty="0">
                <a:solidFill>
                  <a:srgbClr val="000000"/>
                </a:solidFill>
                <a:cs typeface="Calibri Light" panose="020F0302020204030204" pitchFamily="34" charset="0"/>
              </a:rPr>
              <a:t>Briefly highlights progress in 2023 and next steps for 2024.</a:t>
            </a:r>
          </a:p>
          <a:p>
            <a:pPr marL="684213" indent="-457200">
              <a:spcBef>
                <a:spcPts val="0"/>
              </a:spcBef>
              <a:spcAft>
                <a:spcPts val="1500"/>
              </a:spcAft>
              <a:buSzPct val="100000"/>
              <a:buFont typeface="+mj-lt"/>
              <a:buAutoNum type="arabicPeriod"/>
            </a:pPr>
            <a:r>
              <a:rPr lang="en-US" sz="1800" b="0" dirty="0">
                <a:solidFill>
                  <a:srgbClr val="000000"/>
                </a:solidFill>
                <a:cs typeface="Calibri Light" panose="020F0302020204030204" pitchFamily="34" charset="0"/>
              </a:rPr>
              <a:t>Refers to the state plan as a living document to guide our progress; and lists the state plan’s seven workstreams.</a:t>
            </a:r>
          </a:p>
          <a:p>
            <a:pPr marL="684213" indent="-457200">
              <a:spcBef>
                <a:spcPts val="0"/>
              </a:spcBef>
              <a:spcAft>
                <a:spcPts val="1500"/>
              </a:spcAft>
              <a:buSzPct val="100000"/>
              <a:buFont typeface="+mj-lt"/>
              <a:buAutoNum type="arabicPeriod"/>
            </a:pPr>
            <a:r>
              <a:rPr lang="en-US" sz="1800" b="0" dirty="0">
                <a:solidFill>
                  <a:srgbClr val="000000"/>
                </a:solidFill>
                <a:cs typeface="Calibri Light" panose="020F0302020204030204" pitchFamily="34" charset="0"/>
              </a:rPr>
              <a:t>Indicates that state plan amendments are documented in our annual reports; five appear in this year’s report.</a:t>
            </a:r>
          </a:p>
          <a:p>
            <a:pPr marL="685800" indent="-509588">
              <a:spcBef>
                <a:spcPts val="0"/>
              </a:spcBef>
              <a:spcAft>
                <a:spcPts val="500"/>
              </a:spcAft>
              <a:buSzPct val="100000"/>
              <a:buFont typeface="+mj-lt"/>
              <a:buAutoNum type="arabicPeriod"/>
            </a:pPr>
            <a:r>
              <a:rPr lang="en-US" sz="1800" b="0" dirty="0">
                <a:solidFill>
                  <a:srgbClr val="000000"/>
                </a:solidFill>
                <a:cs typeface="Calibri Light" panose="020F0302020204030204" pitchFamily="34" charset="0"/>
              </a:rPr>
              <a:t>Notes </a:t>
            </a:r>
            <a:r>
              <a:rPr lang="en-US" sz="1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removal of Research workstream from Council’s scope, stating </a:t>
            </a:r>
            <a:r>
              <a:rPr lang="en-US" sz="18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other organizations are more capable of achieving its stated goal and recommendation: </a:t>
            </a:r>
          </a:p>
          <a:p>
            <a:pPr marL="1090613" lvl="3" indent="-404813">
              <a:lnSpc>
                <a:spcPct val="107000"/>
              </a:lnSpc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b="0" u="sng" dirty="0">
                <a:solidFill>
                  <a:srgbClr val="000000"/>
                </a:solidFill>
                <a:cs typeface="Calibri Light" panose="020F0302020204030204" pitchFamily="34" charset="0"/>
              </a:rPr>
              <a:t>Goal</a:t>
            </a:r>
            <a:r>
              <a:rPr lang="en-US" b="0" dirty="0">
                <a:solidFill>
                  <a:srgbClr val="000000"/>
                </a:solidFill>
                <a:cs typeface="Calibri Light" panose="020F0302020204030204" pitchFamily="34" charset="0"/>
              </a:rPr>
              <a:t> - Advance dementia research in Massachusetts </a:t>
            </a:r>
          </a:p>
          <a:p>
            <a:pPr marL="1090613" lvl="3" indent="-404813">
              <a:lnSpc>
                <a:spcPct val="107000"/>
              </a:lnSpc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b="0" u="sng" dirty="0">
                <a:solidFill>
                  <a:srgbClr val="000000"/>
                </a:solidFill>
                <a:cs typeface="Calibri Light" panose="020F0302020204030204" pitchFamily="34" charset="0"/>
              </a:rPr>
              <a:t>Recommendation</a:t>
            </a:r>
            <a:r>
              <a:rPr lang="en-US" b="0" dirty="0">
                <a:solidFill>
                  <a:srgbClr val="000000"/>
                </a:solidFill>
                <a:cs typeface="Calibri Light" panose="020F0302020204030204" pitchFamily="34" charset="0"/>
              </a:rPr>
              <a:t> - Increase diversity of dementia research and researchers</a:t>
            </a:r>
          </a:p>
          <a:p>
            <a:pPr marL="684213" marR="0" indent="-457200">
              <a:spcBef>
                <a:spcPts val="0"/>
              </a:spcBef>
              <a:spcAft>
                <a:spcPts val="1500"/>
              </a:spcAft>
              <a:buSzPct val="100000"/>
              <a:buFont typeface="+mj-lt"/>
              <a:buAutoNum type="arabicPeriod"/>
            </a:pPr>
            <a:r>
              <a:rPr lang="en-US" sz="1800" b="0" dirty="0">
                <a:solidFill>
                  <a:srgbClr val="000000"/>
                </a:solidFill>
                <a:cs typeface="Calibri Light" panose="020F0302020204030204" pitchFamily="34" charset="0"/>
              </a:rPr>
              <a:t>Recognizes importance of all types of </a:t>
            </a:r>
            <a:r>
              <a:rPr lang="en-US" sz="1800" b="0" dirty="0" err="1">
                <a:solidFill>
                  <a:srgbClr val="000000"/>
                </a:solidFill>
                <a:cs typeface="Calibri Light" panose="020F0302020204030204" pitchFamily="34" charset="0"/>
              </a:rPr>
              <a:t>ADRD</a:t>
            </a:r>
            <a:r>
              <a:rPr lang="en-US" sz="1800" b="0" dirty="0">
                <a:solidFill>
                  <a:srgbClr val="000000"/>
                </a:solidFill>
                <a:cs typeface="Calibri Light" panose="020F0302020204030204" pitchFamily="34" charset="0"/>
              </a:rPr>
              <a:t> research and that recent and upcoming innovations and breakthroughs affect much of our work.</a:t>
            </a:r>
          </a:p>
          <a:p>
            <a:pPr marL="684213" marR="0" indent="-457200">
              <a:spcBef>
                <a:spcPts val="0"/>
              </a:spcBef>
              <a:spcAft>
                <a:spcPts val="1500"/>
              </a:spcAft>
              <a:buSzPct val="100000"/>
              <a:buFont typeface="+mj-lt"/>
              <a:buAutoNum type="arabicPeriod"/>
            </a:pPr>
            <a:r>
              <a:rPr lang="en-US" sz="1800" b="0" dirty="0">
                <a:solidFill>
                  <a:srgbClr val="000000"/>
                </a:solidFill>
                <a:cs typeface="Calibri Light" panose="020F0302020204030204" pitchFamily="34" charset="0"/>
              </a:rPr>
              <a:t>Notes an intention to stay abreast of research and reflect on it while developing recommendations, policies, programs, and guidance.</a:t>
            </a:r>
            <a:endParaRPr lang="en-US" sz="2000" b="0" dirty="0">
              <a:solidFill>
                <a:srgbClr val="000000"/>
              </a:solidFill>
              <a:cs typeface="Calibri Light" panose="020F0302020204030204" pitchFamily="34" charset="0"/>
            </a:endParaRPr>
          </a:p>
          <a:p>
            <a:pPr marL="227013" lvl="1" indent="0">
              <a:lnSpc>
                <a:spcPct val="107000"/>
              </a:lnSpc>
              <a:spcBef>
                <a:spcPts val="0"/>
              </a:spcBef>
              <a:spcAft>
                <a:spcPts val="2000"/>
              </a:spcAft>
              <a:buSzPct val="100000"/>
              <a:buNone/>
              <a:tabLst>
                <a:tab pos="228600" algn="r"/>
                <a:tab pos="457200" algn="r"/>
              </a:tabLst>
            </a:pPr>
            <a:endParaRPr lang="en-US" sz="2000" b="0" dirty="0"/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000" b="0" dirty="0">
              <a:solidFill>
                <a:srgbClr val="000000"/>
              </a:solidFill>
              <a:cs typeface="Calibri Light" panose="020F030202020403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560617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2AE88-2B54-4A5E-83A5-3ADFD5EF9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2502" y="0"/>
            <a:ext cx="5664200" cy="762000"/>
          </a:xfrm>
        </p:spPr>
        <p:txBody>
          <a:bodyPr/>
          <a:lstStyle/>
          <a:p>
            <a:r>
              <a:rPr lang="en-US" sz="2800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EDE4B6-4270-4991-B9B2-77C0253D8B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8230" y="1039709"/>
            <a:ext cx="7802298" cy="1963264"/>
          </a:xfrm>
        </p:spPr>
        <p:txBody>
          <a:bodyPr/>
          <a:lstStyle/>
          <a:p>
            <a:pPr marL="684213" indent="-457200">
              <a:spcBef>
                <a:spcPts val="0"/>
              </a:spcBef>
              <a:spcAft>
                <a:spcPts val="1500"/>
              </a:spcAft>
              <a:buSzPct val="100000"/>
              <a:buFont typeface="+mj-lt"/>
              <a:buAutoNum type="arabicPeriod"/>
            </a:pPr>
            <a:r>
              <a:rPr lang="en-US" sz="20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Introduces the report as the work of the Council, </a:t>
            </a:r>
            <a:r>
              <a:rPr lang="en-US" sz="20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established under Chapter 220 of the Acts of 2018.</a:t>
            </a:r>
          </a:p>
          <a:p>
            <a:pPr marL="684213" indent="-457200">
              <a:spcBef>
                <a:spcPts val="0"/>
              </a:spcBef>
              <a:spcAft>
                <a:spcPts val="1500"/>
              </a:spcAft>
              <a:buSzPct val="100000"/>
              <a:buFont typeface="+mj-lt"/>
              <a:buAutoNum type="arabicPeriod"/>
            </a:pPr>
            <a:r>
              <a:rPr lang="en-US" sz="2000" b="0" dirty="0"/>
              <a:t>Refers to lists of Council members (Appendix A) and members of the teams working on its behalf (Appendix B).</a:t>
            </a:r>
          </a:p>
          <a:p>
            <a:pPr marL="684213" indent="-457200">
              <a:spcBef>
                <a:spcPts val="0"/>
              </a:spcBef>
              <a:spcAft>
                <a:spcPts val="1500"/>
              </a:spcAft>
              <a:buSzPct val="100000"/>
              <a:buFont typeface="+mj-lt"/>
              <a:buAutoNum type="arabicPeriod"/>
            </a:pPr>
            <a:r>
              <a:rPr lang="en-US" sz="2000" b="0" dirty="0"/>
              <a:t>Presents the two figures below.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800" b="0" dirty="0">
              <a:solidFill>
                <a:srgbClr val="000000"/>
              </a:solidFill>
              <a:cs typeface="Calibri Light" panose="020F030202020403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1" descr="A diagram showing activities prior to diagnosis, i.e., risk reduction, detection, and screening; activities during diagnosis, i.e, diagnosis delivery; and activities after diagnosis, i.e., care, treatment, and support.">
            <a:extLst>
              <a:ext uri="{FF2B5EF4-FFF2-40B4-BE49-F238E27FC236}">
                <a16:creationId xmlns:a16="http://schemas.microsoft.com/office/drawing/2014/main" id="{C52FEE3F-7F83-F50C-E2BF-603E2CDB8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345" y="3782291"/>
            <a:ext cx="4260272" cy="2576945"/>
          </a:xfrm>
          <a:prstGeom prst="rect">
            <a:avLst/>
          </a:prstGeom>
          <a:noFill/>
          <a:ln w="28575"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2">
            <a:extLst>
              <a:ext uri="{FF2B5EF4-FFF2-40B4-BE49-F238E27FC236}">
                <a16:creationId xmlns:a16="http://schemas.microsoft.com/office/drawing/2014/main" id="{FB3CF56C-5FB2-5BF4-BC62-39C44D7BF7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970" y="3101656"/>
            <a:ext cx="4203122" cy="461665"/>
          </a:xfrm>
          <a:prstGeom prst="rect">
            <a:avLst/>
          </a:prstGeom>
          <a:solidFill>
            <a:srgbClr val="FFFFFF"/>
          </a:solidFill>
          <a:ln w="28575">
            <a:solidFill>
              <a:srgbClr val="FFC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b="1" i="1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Figure 1: The Council’s Goal, Workstreams, and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b="1" i="1" dirty="0"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               </a:t>
            </a:r>
            <a:r>
              <a:rPr lang="en-US" sz="1200" b="1" i="1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Types of Deliverables</a:t>
            </a:r>
            <a:r>
              <a:rPr lang="en-US" sz="12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0" name="Text Box 2">
            <a:extLst>
              <a:ext uri="{FF2B5EF4-FFF2-40B4-BE49-F238E27FC236}">
                <a16:creationId xmlns:a16="http://schemas.microsoft.com/office/drawing/2014/main" id="{7E34D112-EAB1-DA55-DB85-AE0EAA00F2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5297" y="3098193"/>
            <a:ext cx="4300103" cy="477054"/>
          </a:xfrm>
          <a:prstGeom prst="rect">
            <a:avLst/>
          </a:prstGeom>
          <a:solidFill>
            <a:srgbClr val="FFFFFF"/>
          </a:solidFill>
          <a:ln w="28575">
            <a:solidFill>
              <a:schemeClr val="accent6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/>
            <a:endParaRPr lang="en-US" sz="100" b="1" i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1200" b="1" i="1" dirty="0">
                <a:latin typeface="Calibri" panose="020F0502020204030204" pitchFamily="34" charset="0"/>
                <a:cs typeface="Times New Roman" panose="02020603050405020304" pitchFamily="18" charset="0"/>
              </a:rPr>
              <a:t>Figure 2: Key Activities Impacting </a:t>
            </a:r>
          </a:p>
          <a:p>
            <a:pPr algn="ctr"/>
            <a:r>
              <a:rPr lang="en-US" sz="1200" b="1" i="1" dirty="0">
                <a:latin typeface="Calibri" panose="020F0502020204030204" pitchFamily="34" charset="0"/>
                <a:cs typeface="Times New Roman" panose="02020603050405020304" pitchFamily="18" charset="0"/>
              </a:rPr>
              <a:t>    the Council’s Goal</a:t>
            </a:r>
            <a:endParaRPr lang="en-US" sz="12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Diagram showing the Council's goal, workstreams, and types of deliverables.">
            <a:extLst>
              <a:ext uri="{FF2B5EF4-FFF2-40B4-BE49-F238E27FC236}">
                <a16:creationId xmlns:a16="http://schemas.microsoft.com/office/drawing/2014/main" id="{76F92436-226F-34A9-5C19-0DD9700BE9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865" y="3616037"/>
            <a:ext cx="4405745" cy="2847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651914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2AE88-2B54-4A5E-83A5-3ADFD5EF9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2502" y="0"/>
            <a:ext cx="5664200" cy="762000"/>
          </a:xfrm>
        </p:spPr>
        <p:txBody>
          <a:bodyPr/>
          <a:lstStyle/>
          <a:p>
            <a:r>
              <a:rPr lang="en-US" sz="2800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EDE4B6-4270-4991-B9B2-77C0253D8B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7221" y="1580035"/>
            <a:ext cx="7802298" cy="4111639"/>
          </a:xfrm>
        </p:spPr>
        <p:txBody>
          <a:bodyPr/>
          <a:lstStyle/>
          <a:p>
            <a:pPr marL="684213" indent="-457200">
              <a:spcBef>
                <a:spcPts val="0"/>
              </a:spcBef>
              <a:spcAft>
                <a:spcPts val="2000"/>
              </a:spcAft>
              <a:buSzPct val="100000"/>
              <a:buFont typeface="+mj-lt"/>
              <a:buAutoNum type="arabicPeriod" startAt="4"/>
            </a:pPr>
            <a:r>
              <a:rPr lang="en-US" sz="2000" b="0" dirty="0"/>
              <a:t>Provides examples of challenges facing our residents affected by dementia.</a:t>
            </a:r>
          </a:p>
          <a:p>
            <a:pPr marL="684213" indent="-457200">
              <a:spcBef>
                <a:spcPts val="0"/>
              </a:spcBef>
              <a:spcAft>
                <a:spcPts val="2000"/>
              </a:spcAft>
              <a:buSzPct val="100000"/>
              <a:buFont typeface="+mj-lt"/>
              <a:buAutoNum type="arabicPeriod" startAt="4"/>
            </a:pPr>
            <a:r>
              <a:rPr lang="en-US" sz="2000" b="0" dirty="0"/>
              <a:t>Emphasizes the importance of diversity, equity, and inclusion; and our approach for integrating these concepts into our work. </a:t>
            </a:r>
          </a:p>
          <a:p>
            <a:pPr marL="684213" indent="-457200">
              <a:spcBef>
                <a:spcPts val="0"/>
              </a:spcBef>
              <a:spcAft>
                <a:spcPts val="2000"/>
              </a:spcAft>
              <a:buSzPct val="100000"/>
              <a:buFont typeface="+mj-lt"/>
              <a:buAutoNum type="arabicPeriod" startAt="4"/>
            </a:pPr>
            <a:r>
              <a:rPr lang="en-US" sz="2000" b="0" dirty="0">
                <a:solidFill>
                  <a:srgbClr val="000000"/>
                </a:solidFill>
                <a:cs typeface="Calibri Light" panose="020F0302020204030204" pitchFamily="34" charset="0"/>
              </a:rPr>
              <a:t>Briefly describes our process of engaging teams to examine challenges; develop recommendations; seek advice from the Council; and implement solutions.</a:t>
            </a:r>
          </a:p>
          <a:p>
            <a:pPr marL="682625" lvl="1" indent="-457200">
              <a:spcBef>
                <a:spcPts val="0"/>
              </a:spcBef>
              <a:spcAft>
                <a:spcPts val="2000"/>
              </a:spcAft>
              <a:buClr>
                <a:srgbClr val="000000"/>
              </a:buClr>
              <a:buSzPct val="100000"/>
              <a:buFont typeface="+mj-lt"/>
              <a:buAutoNum type="arabicPeriod" startAt="7"/>
              <a:tabLst>
                <a:tab pos="228600" algn="r"/>
                <a:tab pos="457200" algn="r"/>
              </a:tabLst>
            </a:pPr>
            <a:r>
              <a:rPr lang="en-US" sz="2000" b="0" dirty="0">
                <a:solidFill>
                  <a:srgbClr val="000000"/>
                </a:solidFill>
                <a:cs typeface="Calibri Light" panose="020F0302020204030204" pitchFamily="34" charset="0"/>
              </a:rPr>
              <a:t>Expresses gratitude for the volunteers that make the Council’s progress possible.</a:t>
            </a:r>
            <a:endParaRPr lang="en-US" sz="2000" b="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800" b="0" dirty="0">
              <a:solidFill>
                <a:srgbClr val="000000"/>
              </a:solidFill>
              <a:cs typeface="Calibri Light" panose="020F030202020403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141299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CF30946-6005-4E9D-BD21-74C4F73851C4}"/>
              </a:ext>
            </a:extLst>
          </p:cNvPr>
          <p:cNvSpPr txBox="1"/>
          <p:nvPr/>
        </p:nvSpPr>
        <p:spPr>
          <a:xfrm>
            <a:off x="865238" y="0"/>
            <a:ext cx="5584724" cy="95410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 typeface="Wingdings" pitchFamily="2" charset="2"/>
              <a:buNone/>
            </a:pPr>
            <a:r>
              <a:rPr lang="en-US" sz="2800" b="1" dirty="0">
                <a:solidFill>
                  <a:srgbClr val="FFC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Implementing Effective and </a:t>
            </a:r>
          </a:p>
          <a:p>
            <a:pPr marL="0" indent="0">
              <a:buFont typeface="Wingdings" pitchFamily="2" charset="2"/>
              <a:buNone/>
            </a:pPr>
            <a:r>
              <a:rPr lang="en-US" sz="2800" b="1" dirty="0">
                <a:solidFill>
                  <a:srgbClr val="FFC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Sustainable Solutions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5DF41E-82D3-43B4-866B-7B7105454E8B}"/>
              </a:ext>
            </a:extLst>
          </p:cNvPr>
          <p:cNvSpPr txBox="1"/>
          <p:nvPr/>
        </p:nvSpPr>
        <p:spPr>
          <a:xfrm>
            <a:off x="724609" y="1375569"/>
            <a:ext cx="7940349" cy="3046988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Includes seven sections, one for each of the following seven workstreams, presenting progress in 2023 and next steps for 2024</a:t>
            </a:r>
          </a:p>
          <a:p>
            <a:pPr fontAlgn="base">
              <a:spcBef>
                <a:spcPct val="0"/>
              </a:spcBef>
            </a:pPr>
            <a:endParaRPr lang="en-US" sz="1200" dirty="0">
              <a:solidFill>
                <a:srgbClr val="064FB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57250" lvl="1" indent="-400050" defTabSz="914400">
              <a:spcBef>
                <a:spcPts val="0"/>
              </a:spcBef>
              <a:spcAft>
                <a:spcPts val="0"/>
              </a:spcAft>
              <a:buClr>
                <a:srgbClr val="006AA8"/>
              </a:buClr>
              <a:buSzPct val="100000"/>
              <a:buFont typeface="+mj-lt"/>
              <a:buAutoNum type="arabicParenR"/>
              <a:tabLst>
                <a:tab pos="800100" algn="r"/>
                <a:tab pos="974725" algn="r"/>
              </a:tabLst>
            </a:pPr>
            <a:r>
              <a:rPr lang="en-US" sz="2000" dirty="0">
                <a:solidFill>
                  <a:srgbClr val="006A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Caregiver Support and Public Awareness</a:t>
            </a:r>
          </a:p>
          <a:p>
            <a:pPr marL="857250" lvl="1" indent="-400050" defTabSz="914400">
              <a:spcBef>
                <a:spcPts val="0"/>
              </a:spcBef>
              <a:spcAft>
                <a:spcPts val="0"/>
              </a:spcAft>
              <a:buClr>
                <a:srgbClr val="006AA8"/>
              </a:buClr>
              <a:buSzPct val="100000"/>
              <a:buFont typeface="+mj-lt"/>
              <a:buAutoNum type="arabicParenR"/>
              <a:tabLst>
                <a:tab pos="800100" algn="r"/>
                <a:tab pos="974725" algn="r"/>
              </a:tabLst>
            </a:pPr>
            <a:r>
              <a:rPr lang="en-US" sz="2000" dirty="0">
                <a:solidFill>
                  <a:srgbClr val="006A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Diagnosis and Services Navigation</a:t>
            </a:r>
          </a:p>
          <a:p>
            <a:pPr marL="857250" lvl="1" indent="-400050" defTabSz="914400">
              <a:spcBef>
                <a:spcPts val="0"/>
              </a:spcBef>
              <a:spcAft>
                <a:spcPts val="0"/>
              </a:spcAft>
              <a:buClr>
                <a:srgbClr val="006AA8"/>
              </a:buClr>
              <a:buSzPct val="100000"/>
              <a:buFont typeface="+mj-lt"/>
              <a:buAutoNum type="arabicParenR"/>
              <a:tabLst>
                <a:tab pos="800100" algn="r"/>
                <a:tab pos="974725" algn="r"/>
              </a:tabLst>
            </a:pPr>
            <a:r>
              <a:rPr lang="en-US" sz="2000" dirty="0">
                <a:solidFill>
                  <a:srgbClr val="006A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Equitable Access and Care</a:t>
            </a:r>
          </a:p>
          <a:p>
            <a:pPr marL="857250" lvl="1" indent="-400050" defTabSz="914400">
              <a:spcBef>
                <a:spcPts val="0"/>
              </a:spcBef>
              <a:spcAft>
                <a:spcPts val="0"/>
              </a:spcAft>
              <a:buClr>
                <a:srgbClr val="006AA8"/>
              </a:buClr>
              <a:buSzPct val="100000"/>
              <a:buFont typeface="+mj-lt"/>
              <a:buAutoNum type="arabicParenR"/>
              <a:tabLst>
                <a:tab pos="800100" algn="r"/>
                <a:tab pos="974725" algn="r"/>
              </a:tabLst>
            </a:pPr>
            <a:r>
              <a:rPr lang="en-US" sz="2000" dirty="0">
                <a:solidFill>
                  <a:srgbClr val="006A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Physical Infrastructure </a:t>
            </a:r>
          </a:p>
          <a:p>
            <a:pPr marL="857250" lvl="1" indent="-400050" defTabSz="914400">
              <a:spcBef>
                <a:spcPts val="0"/>
              </a:spcBef>
              <a:spcAft>
                <a:spcPts val="0"/>
              </a:spcAft>
              <a:buClr>
                <a:srgbClr val="006AA8"/>
              </a:buClr>
              <a:buSzPct val="100000"/>
              <a:buFont typeface="+mj-lt"/>
              <a:buAutoNum type="arabicParenR"/>
              <a:tabLst>
                <a:tab pos="800100" algn="r"/>
                <a:tab pos="974725" algn="r"/>
              </a:tabLst>
            </a:pPr>
            <a:r>
              <a:rPr lang="en-US" sz="2000" dirty="0">
                <a:solidFill>
                  <a:srgbClr val="006A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Public Health Infrastructure</a:t>
            </a:r>
          </a:p>
          <a:p>
            <a:pPr marL="857250" lvl="1" indent="-400050" defTabSz="914400">
              <a:spcBef>
                <a:spcPts val="0"/>
              </a:spcBef>
              <a:spcAft>
                <a:spcPts val="0"/>
              </a:spcAft>
              <a:buClr>
                <a:srgbClr val="006AA8"/>
              </a:buClr>
              <a:buSzPct val="100000"/>
              <a:buFont typeface="+mj-lt"/>
              <a:buAutoNum type="arabicParenR"/>
              <a:tabLst>
                <a:tab pos="800100" algn="r"/>
                <a:tab pos="974725" algn="r"/>
              </a:tabLst>
            </a:pPr>
            <a:r>
              <a:rPr lang="en-US" sz="2000" dirty="0">
                <a:solidFill>
                  <a:srgbClr val="006A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Quality of Care</a:t>
            </a:r>
          </a:p>
          <a:p>
            <a:pPr marL="857250" lvl="1" indent="-400050" defTabSz="914400">
              <a:spcBef>
                <a:spcPts val="0"/>
              </a:spcBef>
              <a:spcAft>
                <a:spcPts val="0"/>
              </a:spcAft>
              <a:buClr>
                <a:srgbClr val="006AA8"/>
              </a:buClr>
              <a:buSzPct val="100000"/>
              <a:buFont typeface="+mj-lt"/>
              <a:buAutoNum type="arabicParenR"/>
              <a:tabLst>
                <a:tab pos="800100" algn="r"/>
                <a:tab pos="974725" algn="r"/>
              </a:tabLst>
            </a:pPr>
            <a:r>
              <a:rPr lang="en-US" sz="2000" dirty="0">
                <a:solidFill>
                  <a:srgbClr val="006A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Research</a:t>
            </a:r>
            <a:endParaRPr lang="en-US" sz="2000" dirty="0">
              <a:solidFill>
                <a:srgbClr val="064FB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 descr="Symbolic depiction of professionals working together.">
            <a:extLst>
              <a:ext uri="{FF2B5EF4-FFF2-40B4-BE49-F238E27FC236}">
                <a16:creationId xmlns:a16="http://schemas.microsoft.com/office/drawing/2014/main" id="{2D49237E-0A9A-4DDA-AE8B-14D49878CD5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100228" y="2134707"/>
            <a:ext cx="2572004" cy="2352883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080313237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CF30946-6005-4E9D-BD21-74C4F73851C4}"/>
              </a:ext>
            </a:extLst>
          </p:cNvPr>
          <p:cNvSpPr txBox="1"/>
          <p:nvPr/>
        </p:nvSpPr>
        <p:spPr>
          <a:xfrm>
            <a:off x="672209" y="220332"/>
            <a:ext cx="6617111" cy="49244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Caregiver Support and Public Awareness</a:t>
            </a:r>
            <a:endParaRPr lang="en-US" sz="2800" b="1" dirty="0">
              <a:solidFill>
                <a:srgbClr val="FFC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7179EF-89E4-46BD-8A36-1D93F2529992}"/>
              </a:ext>
            </a:extLst>
          </p:cNvPr>
          <p:cNvSpPr txBox="1"/>
          <p:nvPr/>
        </p:nvSpPr>
        <p:spPr>
          <a:xfrm>
            <a:off x="1231972" y="5493630"/>
            <a:ext cx="7087329" cy="121058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spcAft>
                <a:spcPts val="1000"/>
              </a:spcAft>
              <a:buFont typeface="Wingdings" pitchFamily="2" charset="2"/>
              <a:buNone/>
            </a:pPr>
            <a:r>
              <a:rPr lang="en-US" sz="14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Workstream Leads</a:t>
            </a:r>
            <a:r>
              <a:rPr lang="en-US" sz="14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>
              <a:spcAft>
                <a:spcPts val="1000"/>
              </a:spcAft>
              <a:buFont typeface="Wingdings" pitchFamily="2" charset="2"/>
              <a:buNone/>
            </a:pPr>
            <a:r>
              <a:rPr lang="en-US" sz="14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Barbara Meehan, Council Member - </a:t>
            </a:r>
            <a:r>
              <a:rPr lang="en-US" sz="14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Dementia Advocate, Former Caregiver</a:t>
            </a:r>
          </a:p>
          <a:p>
            <a:pPr marL="0" indent="0">
              <a:spcAft>
                <a:spcPts val="1000"/>
              </a:spcAft>
              <a:buFont typeface="Wingdings" pitchFamily="2" charset="2"/>
              <a:buNone/>
            </a:pPr>
            <a:r>
              <a:rPr lang="en-US" sz="14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Hector R. Montesino, Council Member - </a:t>
            </a:r>
            <a:r>
              <a:rPr lang="en-US" sz="14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President and CEO, Embrace Home Care and Health Services, Dementia Advocate</a:t>
            </a:r>
          </a:p>
        </p:txBody>
      </p:sp>
      <p:pic>
        <p:nvPicPr>
          <p:cNvPr id="3" name="Picture 2" descr="An older woman and younger woman laughing while walking together outdoors.">
            <a:extLst>
              <a:ext uri="{FF2B5EF4-FFF2-40B4-BE49-F238E27FC236}">
                <a16:creationId xmlns:a16="http://schemas.microsoft.com/office/drawing/2014/main" id="{2179C358-9944-FD20-17E7-5686F164A6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427" y="1122219"/>
            <a:ext cx="6431974" cy="4287982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3991716137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22BE9520-BEFB-4419-A668-9C90102AED12}"/>
              </a:ext>
            </a:extLst>
          </p:cNvPr>
          <p:cNvSpPr txBox="1"/>
          <p:nvPr/>
        </p:nvSpPr>
        <p:spPr>
          <a:xfrm>
            <a:off x="373369" y="1022079"/>
            <a:ext cx="8378010" cy="2015936"/>
          </a:xfrm>
          <a:prstGeom prst="rect">
            <a:avLst/>
          </a:prstGeom>
          <a:solidFill>
            <a:srgbClr val="FFEEB9"/>
          </a:solidFill>
          <a:ln w="38100">
            <a:solidFill>
              <a:srgbClr val="064FBA"/>
            </a:solidFill>
          </a:ln>
        </p:spPr>
        <p:txBody>
          <a:bodyPr wrap="square" rtlCol="0">
            <a:spAutoFit/>
          </a:bodyPr>
          <a:lstStyle/>
          <a:p>
            <a:pPr indent="0" algn="ctr" fontAlgn="base">
              <a:spcBef>
                <a:spcPts val="1000"/>
              </a:spcBef>
              <a:spcAft>
                <a:spcPts val="1000"/>
              </a:spcAft>
              <a:buFont typeface="Wingdings" pitchFamily="2" charset="2"/>
              <a:buNone/>
            </a:pPr>
            <a:r>
              <a:rPr lang="en-US" sz="2000" b="1" dirty="0">
                <a:solidFill>
                  <a:srgbClr val="0039A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Public Service Announcement and Video Production</a:t>
            </a:r>
          </a:p>
          <a:p>
            <a:pPr marL="633413" lvl="1" indent="-290513" defTabSz="914400">
              <a:spcAft>
                <a:spcPts val="2000"/>
              </a:spcAft>
              <a:buSzPct val="100000"/>
              <a:buFont typeface="Symbol" panose="05050102010706020507" pitchFamily="18" charset="2"/>
              <a:buChar char=""/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Began developing a brief public service announcement in three          languages (English, Spanish, and Portuguese). </a:t>
            </a:r>
          </a:p>
          <a:p>
            <a:pPr marL="633413" lvl="1" indent="-290513" defTabSz="914400">
              <a:spcAft>
                <a:spcPts val="2000"/>
              </a:spcAft>
              <a:buSzPct val="100000"/>
              <a:buFont typeface="Symbol" panose="05050102010706020507" pitchFamily="18" charset="2"/>
              <a:buChar char=""/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Recruited caregivers to participate in video interviews in Spanish and Portuguese to discuss assistance received and how they received it. </a:t>
            </a:r>
          </a:p>
        </p:txBody>
      </p:sp>
      <p:sp>
        <p:nvSpPr>
          <p:cNvPr id="5" name="AutoShape 2" descr="Question Mark Circle Outline icon">
            <a:extLst>
              <a:ext uri="{FF2B5EF4-FFF2-40B4-BE49-F238E27FC236}">
                <a16:creationId xmlns:a16="http://schemas.microsoft.com/office/drawing/2014/main" id="{AEE841FD-414E-4024-A7FA-ADC6CC2D630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" name="AutoShape 4" descr="Question Mark Circle Outline icon">
            <a:extLst>
              <a:ext uri="{FF2B5EF4-FFF2-40B4-BE49-F238E27FC236}">
                <a16:creationId xmlns:a16="http://schemas.microsoft.com/office/drawing/2014/main" id="{73ACD543-BA88-45D5-B0E3-678A68C6AD3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735359-836B-4DDD-9E1A-8DA84CA84BEF}"/>
              </a:ext>
            </a:extLst>
          </p:cNvPr>
          <p:cNvSpPr txBox="1"/>
          <p:nvPr/>
        </p:nvSpPr>
        <p:spPr>
          <a:xfrm>
            <a:off x="1435656" y="83206"/>
            <a:ext cx="5630162" cy="76944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C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1. Caregiver Support and Public Awareness</a:t>
            </a:r>
          </a:p>
          <a:p>
            <a:r>
              <a:rPr lang="en-US" sz="2000" b="1" dirty="0">
                <a:solidFill>
                  <a:srgbClr val="FFC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   Progress and Next Steps (Some Highlights)</a:t>
            </a:r>
          </a:p>
        </p:txBody>
      </p:sp>
      <p:pic>
        <p:nvPicPr>
          <p:cNvPr id="4" name="Picture 3" descr="An older woman and younger woman laughing while walking together outdoors.">
            <a:extLst>
              <a:ext uri="{FF2B5EF4-FFF2-40B4-BE49-F238E27FC236}">
                <a16:creationId xmlns:a16="http://schemas.microsoft.com/office/drawing/2014/main" id="{85D4CE50-5139-A82A-68AE-C451C5402A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18359" cy="945572"/>
          </a:xfrm>
          <a:prstGeom prst="rect">
            <a:avLst/>
          </a:prstGeom>
          <a:noFill/>
          <a:ln w="57150"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E62149-28D4-7F1F-BED5-D5DC5DE4C3F7}"/>
              </a:ext>
            </a:extLst>
          </p:cNvPr>
          <p:cNvSpPr txBox="1"/>
          <p:nvPr/>
        </p:nvSpPr>
        <p:spPr>
          <a:xfrm>
            <a:off x="374072" y="3121044"/>
            <a:ext cx="8385464" cy="3375283"/>
          </a:xfrm>
          <a:prstGeom prst="rect">
            <a:avLst/>
          </a:prstGeom>
          <a:solidFill>
            <a:srgbClr val="FFEEB9"/>
          </a:solidFill>
          <a:ln w="38100">
            <a:solidFill>
              <a:srgbClr val="064FBA"/>
            </a:solidFill>
          </a:ln>
        </p:spPr>
        <p:txBody>
          <a:bodyPr wrap="square" rtlCol="0">
            <a:spAutoFit/>
          </a:bodyPr>
          <a:lstStyle/>
          <a:p>
            <a:pPr algn="ctr" fontAlgn="base">
              <a:spcAft>
                <a:spcPts val="1000"/>
              </a:spcAft>
            </a:pPr>
            <a:r>
              <a:rPr lang="en-US" sz="2000" b="1" dirty="0">
                <a:solidFill>
                  <a:srgbClr val="0039A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Caregiver Experience with Aging Services Access Points (ASAPs)</a:t>
            </a:r>
          </a:p>
          <a:p>
            <a:pPr fontAlgn="base">
              <a:spcAft>
                <a:spcPts val="1000"/>
              </a:spcAft>
            </a:pP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Executive Office of Elder Affairs (</a:t>
            </a:r>
            <a:r>
              <a:rPr lang="en-US" sz="2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EOEA</a:t>
            </a: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attained insights </a:t>
            </a: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in 2023 on how to better serve older adults and caregivers of people living with dementia:</a:t>
            </a:r>
          </a:p>
          <a:p>
            <a:pPr marL="633413" lvl="1" indent="-290513" defTabSz="914400" fontAlgn="base">
              <a:spcAft>
                <a:spcPts val="2000"/>
              </a:spcAft>
              <a:buSzPct val="100000"/>
              <a:buFont typeface="Symbol" panose="05050102010706020507" pitchFamily="18" charset="2"/>
              <a:buChar char=""/>
            </a:pPr>
            <a:r>
              <a:rPr lang="en-US" sz="2000" u="sng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Update of ASAP Designation Review Process 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EOEA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began              evaluating interactions between ASAPs and consumers,                  including caregivers. </a:t>
            </a:r>
          </a:p>
          <a:p>
            <a:pPr marL="633413" lvl="1" indent="-290513" defTabSz="914400">
              <a:lnSpc>
                <a:spcPts val="2400"/>
              </a:lnSpc>
              <a:spcAft>
                <a:spcPts val="2000"/>
              </a:spcAft>
              <a:buSzPct val="100000"/>
              <a:buFont typeface="Symbol" panose="05050102010706020507" pitchFamily="18" charset="2"/>
              <a:buChar char=""/>
            </a:pPr>
            <a:r>
              <a:rPr lang="en-US" sz="2000" u="sng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EOEA’s</a:t>
            </a:r>
            <a:r>
              <a:rPr lang="en-US" sz="2000" u="sng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Branding and Market Research 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- Improved understanding of service needs; how residents engage with services; and barriers that may prevent individuals from accessing services.  </a:t>
            </a:r>
          </a:p>
        </p:txBody>
      </p:sp>
      <p:pic>
        <p:nvPicPr>
          <p:cNvPr id="2048" name="Picture 2047" descr="A screen showing a video of a person talking.">
            <a:extLst>
              <a:ext uri="{FF2B5EF4-FFF2-40B4-BE49-F238E27FC236}">
                <a16:creationId xmlns:a16="http://schemas.microsoft.com/office/drawing/2014/main" id="{FFD34DBA-EF5F-12D0-CB6B-61DA43C881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3127" y="1506682"/>
            <a:ext cx="910937" cy="910937"/>
          </a:xfrm>
          <a:prstGeom prst="rect">
            <a:avLst/>
          </a:prstGeom>
          <a:ln w="57150">
            <a:noFill/>
          </a:ln>
        </p:spPr>
      </p:pic>
      <p:pic>
        <p:nvPicPr>
          <p:cNvPr id="2066" name="Picture 2065" descr="Two people talking with each other.">
            <a:extLst>
              <a:ext uri="{FF2B5EF4-FFF2-40B4-BE49-F238E27FC236}">
                <a16:creationId xmlns:a16="http://schemas.microsoft.com/office/drawing/2014/main" id="{E219DE76-0374-601F-E452-8220523504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8100" y="4322617"/>
            <a:ext cx="935181" cy="935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367371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D6DF49-834D-46C6-9CD3-18EF67CA65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-2389395" y="4698694"/>
            <a:ext cx="5715903" cy="3210302"/>
          </a:xfrm>
        </p:spPr>
        <p:txBody>
          <a:bodyPr/>
          <a:lstStyle/>
          <a:p>
            <a:pPr marL="0" indent="0">
              <a:buNone/>
            </a:pPr>
            <a:endParaRPr lang="en-US" b="0" dirty="0"/>
          </a:p>
          <a:p>
            <a:pPr marL="0" indent="0">
              <a:buNone/>
            </a:pPr>
            <a:endParaRPr lang="en-US" sz="2000" b="0" dirty="0"/>
          </a:p>
          <a:p>
            <a:pPr marL="0" indent="0">
              <a:buNone/>
            </a:pPr>
            <a:endParaRPr lang="en-US" b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DCB683-A395-4BDB-AD09-4FCF97CD48FE}"/>
              </a:ext>
            </a:extLst>
          </p:cNvPr>
          <p:cNvSpPr txBox="1"/>
          <p:nvPr/>
        </p:nvSpPr>
        <p:spPr>
          <a:xfrm>
            <a:off x="678424" y="169153"/>
            <a:ext cx="5692880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344488" indent="-344488" algn="ctr" defTabSz="914400" eaLnBrk="0" fontAlgn="base" hangingPunct="0">
              <a:spcBef>
                <a:spcPct val="0"/>
              </a:spcBef>
            </a:pPr>
            <a:r>
              <a:rPr lang="en-US" sz="2800" b="1" dirty="0">
                <a:solidFill>
                  <a:srgbClr val="FFC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2. Diagnosis and Services Navigation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95B9E9-B428-4245-8C44-AB6E69423F8C}"/>
              </a:ext>
            </a:extLst>
          </p:cNvPr>
          <p:cNvSpPr txBox="1"/>
          <p:nvPr/>
        </p:nvSpPr>
        <p:spPr>
          <a:xfrm>
            <a:off x="668033" y="5597538"/>
            <a:ext cx="7821340" cy="86690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spcAft>
                <a:spcPts val="1000"/>
              </a:spcAft>
              <a:buFont typeface="Wingdings" pitchFamily="2" charset="2"/>
              <a:buNone/>
            </a:pPr>
            <a:r>
              <a:rPr lang="en-US" sz="14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Workstream Lead</a:t>
            </a:r>
            <a:r>
              <a:rPr lang="en-US" sz="14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spcAft>
                <a:spcPts val="1000"/>
              </a:spcAft>
            </a:pPr>
            <a:r>
              <a:rPr lang="en-US" sz="1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James </a:t>
            </a:r>
            <a:r>
              <a:rPr lang="en-US" sz="14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Wessler</a:t>
            </a:r>
            <a:r>
              <a:rPr lang="en-US" sz="1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Council Member -</a:t>
            </a:r>
            <a:r>
              <a:rPr lang="en-US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President and CEO, Alzheimer’s Association, MA/NH Chapter and New England Regional Leader</a:t>
            </a:r>
            <a:r>
              <a:rPr lang="en-US" sz="14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pic>
        <p:nvPicPr>
          <p:cNvPr id="8" name="Picture 7" descr="A doctor talking with an older adult">
            <a:extLst>
              <a:ext uri="{FF2B5EF4-FFF2-40B4-BE49-F238E27FC236}">
                <a16:creationId xmlns:a16="http://schemas.microsoft.com/office/drawing/2014/main" id="{7C6A5F7A-B645-6B55-B3F9-E788156313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80" y="1090727"/>
            <a:ext cx="7690211" cy="4406063"/>
          </a:xfrm>
          <a:prstGeom prst="rect">
            <a:avLst/>
          </a:prstGeom>
          <a:ln w="57150">
            <a:solidFill>
              <a:srgbClr val="E7B653"/>
            </a:solidFill>
          </a:ln>
        </p:spPr>
      </p:pic>
    </p:spTree>
    <p:extLst>
      <p:ext uri="{BB962C8B-B14F-4D97-AF65-F5344CB8AC3E}">
        <p14:creationId xmlns:p14="http://schemas.microsoft.com/office/powerpoint/2010/main" val="3909497159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>
            <a:extLst>
              <a:ext uri="{FF2B5EF4-FFF2-40B4-BE49-F238E27FC236}">
                <a16:creationId xmlns:a16="http://schemas.microsoft.com/office/drawing/2014/main" id="{6339510B-84A6-4BBA-90F0-7837F488E6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9225" y="1041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C8E1D9-004C-48A3-8A36-407158DFB072}"/>
              </a:ext>
            </a:extLst>
          </p:cNvPr>
          <p:cNvSpPr txBox="1"/>
          <p:nvPr/>
        </p:nvSpPr>
        <p:spPr>
          <a:xfrm>
            <a:off x="950861" y="131532"/>
            <a:ext cx="5692880" cy="76944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344488" indent="-344488" algn="ctr" defTabSz="914400" eaLnBrk="0" fontAlgn="base" hangingPunct="0">
              <a:spcBef>
                <a:spcPct val="0"/>
              </a:spcBef>
            </a:pPr>
            <a:r>
              <a:rPr lang="en-US" sz="2400" b="1" dirty="0">
                <a:solidFill>
                  <a:srgbClr val="FFC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2. Diagnosis and  Services Navigation </a:t>
            </a:r>
          </a:p>
          <a:p>
            <a:pPr marL="344488" indent="-344488" algn="ctr" defTabSz="914400" eaLnBrk="0" fontAlgn="base" hangingPunct="0">
              <a:spcBef>
                <a:spcPct val="0"/>
              </a:spcBef>
            </a:pPr>
            <a:r>
              <a:rPr lang="en-US" sz="2000" b="1" dirty="0">
                <a:solidFill>
                  <a:srgbClr val="FFC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Progress and Next Steps (Some Highlights)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FEFFFA-35B8-4908-B2CD-9AA56A71C15D}"/>
              </a:ext>
            </a:extLst>
          </p:cNvPr>
          <p:cNvSpPr txBox="1"/>
          <p:nvPr/>
        </p:nvSpPr>
        <p:spPr>
          <a:xfrm>
            <a:off x="350324" y="2996910"/>
            <a:ext cx="8430175" cy="1441420"/>
          </a:xfrm>
          <a:prstGeom prst="rect">
            <a:avLst/>
          </a:prstGeom>
          <a:solidFill>
            <a:srgbClr val="FFEEB9"/>
          </a:solidFill>
          <a:ln w="38100">
            <a:solidFill>
              <a:srgbClr val="064FBA"/>
            </a:solidFill>
          </a:ln>
        </p:spPr>
        <p:txBody>
          <a:bodyPr wrap="square" rtlCol="0">
            <a:spAutoFit/>
          </a:bodyPr>
          <a:lstStyle/>
          <a:p>
            <a:pPr indent="0" algn="ctr">
              <a:spcAft>
                <a:spcPts val="800"/>
              </a:spcAft>
              <a:buFont typeface="Wingdings" pitchFamily="2" charset="2"/>
              <a:buNone/>
            </a:pPr>
            <a:r>
              <a:rPr lang="en-US" sz="2100" b="1" dirty="0">
                <a:solidFill>
                  <a:srgbClr val="064FB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Expansion of Dementia Care Coordination (DCC)</a:t>
            </a:r>
          </a:p>
          <a:p>
            <a:pPr marL="633413" lvl="1" indent="-290513" defTabSz="914400">
              <a:spcAft>
                <a:spcPts val="2000"/>
              </a:spcAft>
              <a:buSzPct val="100000"/>
              <a:buFont typeface="Symbol" panose="05050102010706020507" pitchFamily="18" charset="2"/>
              <a:buChar char=""/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Secured state funding in fiscal year 2024 to expand access to                              the Alzheimer’s Association Dementia Care Coordination                       program.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4D99416-9396-4ADD-B640-90A3EAA9C86C}"/>
              </a:ext>
            </a:extLst>
          </p:cNvPr>
          <p:cNvSpPr txBox="1"/>
          <p:nvPr/>
        </p:nvSpPr>
        <p:spPr>
          <a:xfrm>
            <a:off x="376470" y="1311564"/>
            <a:ext cx="8437984" cy="1460785"/>
          </a:xfrm>
          <a:prstGeom prst="rect">
            <a:avLst/>
          </a:prstGeom>
          <a:solidFill>
            <a:srgbClr val="FFEEB9"/>
          </a:solidFill>
          <a:ln w="38100">
            <a:solidFill>
              <a:srgbClr val="064FBA"/>
            </a:solidFill>
          </a:ln>
        </p:spPr>
        <p:txBody>
          <a:bodyPr wrap="square" rtlCol="0">
            <a:spAutoFit/>
          </a:bodyPr>
          <a:lstStyle/>
          <a:p>
            <a:pPr marR="0" algn="ct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100" b="1" dirty="0">
                <a:solidFill>
                  <a:srgbClr val="064FB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Toolkit for Acute Care Settings</a:t>
            </a:r>
          </a:p>
          <a:p>
            <a:pPr marL="633413" lvl="1" indent="-290513" defTabSz="914400">
              <a:spcAft>
                <a:spcPts val="2000"/>
              </a:spcAft>
              <a:buSzPct val="100000"/>
              <a:buFont typeface="Symbol" panose="05050102010706020507" pitchFamily="18" charset="2"/>
              <a:buChar char=""/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Developed and distributed toolkit for acute care settings with                                          dementia screening and training options for dementia                    operations plans.</a:t>
            </a:r>
          </a:p>
        </p:txBody>
      </p:sp>
      <p:pic>
        <p:nvPicPr>
          <p:cNvPr id="8" name="Picture 7" descr="A hospital bed">
            <a:extLst>
              <a:ext uri="{FF2B5EF4-FFF2-40B4-BE49-F238E27FC236}">
                <a16:creationId xmlns:a16="http://schemas.microsoft.com/office/drawing/2014/main" id="{0230A7F9-3A77-45AC-95B7-0EBB70899E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1190" y="1648966"/>
            <a:ext cx="949281" cy="784594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</p:pic>
      <p:pic>
        <p:nvPicPr>
          <p:cNvPr id="20" name="Picture 19" descr="A clipboard with a list attached">
            <a:extLst>
              <a:ext uri="{FF2B5EF4-FFF2-40B4-BE49-F238E27FC236}">
                <a16:creationId xmlns:a16="http://schemas.microsoft.com/office/drawing/2014/main" id="{B05BA25E-43B3-490D-AA58-3947C3ADAA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482" y="3252355"/>
            <a:ext cx="934383" cy="933745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3060033A-8C19-4F22-AF61-CDB0D94415A6}"/>
              </a:ext>
            </a:extLst>
          </p:cNvPr>
          <p:cNvSpPr txBox="1"/>
          <p:nvPr/>
        </p:nvSpPr>
        <p:spPr>
          <a:xfrm>
            <a:off x="363961" y="4684392"/>
            <a:ext cx="8464126" cy="1441420"/>
          </a:xfrm>
          <a:prstGeom prst="rect">
            <a:avLst/>
          </a:prstGeom>
          <a:solidFill>
            <a:srgbClr val="FFEEB9"/>
          </a:solidFill>
          <a:ln w="38100">
            <a:solidFill>
              <a:srgbClr val="064FBA"/>
            </a:solidFill>
          </a:ln>
        </p:spPr>
        <p:txBody>
          <a:bodyPr wrap="square" rtlCol="0">
            <a:spAutoFit/>
          </a:bodyPr>
          <a:lstStyle/>
          <a:p>
            <a:pPr indent="0" algn="ctr">
              <a:spcAft>
                <a:spcPts val="800"/>
              </a:spcAft>
              <a:buFont typeface="Wingdings" pitchFamily="2" charset="2"/>
              <a:buNone/>
            </a:pPr>
            <a:r>
              <a:rPr lang="en-US" sz="2100" b="1" dirty="0">
                <a:solidFill>
                  <a:srgbClr val="064FB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Screening in Home Care Program</a:t>
            </a:r>
          </a:p>
          <a:p>
            <a:pPr marL="633413" lvl="1" indent="-290513" defTabSz="914400">
              <a:spcAft>
                <a:spcPts val="2000"/>
              </a:spcAft>
              <a:buSzPct val="100000"/>
              <a:buFont typeface="Symbol" panose="05050102010706020507" pitchFamily="18" charset="2"/>
              <a:buChar char=""/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Developed approach to identify and implement opportunities                   for home care consumers to advocate for appropriate                           screening, diagnosis, care, support, and treatment. Will reassess in 2025.</a:t>
            </a:r>
          </a:p>
        </p:txBody>
      </p:sp>
      <p:pic>
        <p:nvPicPr>
          <p:cNvPr id="24" name="Picture 23" descr="A house">
            <a:extLst>
              <a:ext uri="{FF2B5EF4-FFF2-40B4-BE49-F238E27FC236}">
                <a16:creationId xmlns:a16="http://schemas.microsoft.com/office/drawing/2014/main" id="{2227F468-31F0-4D02-BF60-A261DBA9C9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803" y="4818490"/>
            <a:ext cx="928570" cy="861619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</p:pic>
      <p:pic>
        <p:nvPicPr>
          <p:cNvPr id="4" name="Picture 3" descr="A doctor talking with an older adult">
            <a:extLst>
              <a:ext uri="{FF2B5EF4-FFF2-40B4-BE49-F238E27FC236}">
                <a16:creationId xmlns:a16="http://schemas.microsoft.com/office/drawing/2014/main" id="{4C6F45CE-5E13-B198-EFC5-952394A46C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8473" cy="924791"/>
          </a:xfrm>
          <a:prstGeom prst="rect">
            <a:avLst/>
          </a:prstGeom>
          <a:ln w="57150">
            <a:noFill/>
          </a:ln>
        </p:spPr>
      </p:pic>
    </p:spTree>
    <p:extLst>
      <p:ext uri="{BB962C8B-B14F-4D97-AF65-F5344CB8AC3E}">
        <p14:creationId xmlns:p14="http://schemas.microsoft.com/office/powerpoint/2010/main" val="1369445648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9154775-68CB-46CC-A567-EFBE29D6B13A}"/>
              </a:ext>
            </a:extLst>
          </p:cNvPr>
          <p:cNvSpPr txBox="1"/>
          <p:nvPr/>
        </p:nvSpPr>
        <p:spPr>
          <a:xfrm>
            <a:off x="1047713" y="237678"/>
            <a:ext cx="4745974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3. Equitable Access and Care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C1D29B-A8FB-45AD-8288-22A69B25B71D}"/>
              </a:ext>
            </a:extLst>
          </p:cNvPr>
          <p:cNvSpPr txBox="1"/>
          <p:nvPr/>
        </p:nvSpPr>
        <p:spPr>
          <a:xfrm>
            <a:off x="990387" y="4758485"/>
            <a:ext cx="7163226" cy="16414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spcAft>
                <a:spcPts val="1000"/>
              </a:spcAft>
              <a:buFont typeface="Wingdings" pitchFamily="2" charset="2"/>
              <a:buNone/>
            </a:pPr>
            <a:r>
              <a:rPr lang="en-US" sz="14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Workstream Leads</a:t>
            </a:r>
            <a:r>
              <a:rPr lang="en-US" sz="14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marR="0">
              <a:spcBef>
                <a:spcPts val="0"/>
              </a:spcBef>
              <a:spcAft>
                <a:spcPts val="1000"/>
              </a:spcAft>
            </a:pPr>
            <a:r>
              <a:rPr lang="en-US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Jatin Dave, MD, Council Member - </a:t>
            </a: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Chief Medical Officer,</a:t>
            </a:r>
            <a:r>
              <a:rPr lang="en-US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MassHealth; Director, Office of Clinical Affairs, Commonwealth Medicine, UMass Chan Medical School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Hugo Aparicio, MD, MPH, </a:t>
            </a:r>
            <a:r>
              <a:rPr lang="en-US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Council Member 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Assistant Professor of Neurology, Boston University School of Medicine; Faculty Lead of the Research and Policy Team Program at the BU Center for Antiracist Research; Stroke Specialist in the Department of Neurology, Boston Medical Center</a:t>
            </a:r>
            <a:endParaRPr lang="en-US" sz="1400" dirty="0">
              <a:solidFill>
                <a:srgbClr val="0000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 descr="A picture of four colorful blocks with words printed on them. The blocks are stacked on top of each other. From  top to bottom, they say: &quot;Cultivate,&quot; &quot;Diversity,&quot; &quot;Inclusion,&quot; and &#10;&quot;Equity.&quot;&#10;&#10;">
            <a:extLst>
              <a:ext uri="{FF2B5EF4-FFF2-40B4-BE49-F238E27FC236}">
                <a16:creationId xmlns:a16="http://schemas.microsoft.com/office/drawing/2014/main" id="{E6D7E843-CFA1-CC7D-2B56-816143D75E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855" y="1135033"/>
            <a:ext cx="6005946" cy="349931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784750675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91048" y="218806"/>
            <a:ext cx="1901313" cy="472772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38BD27-9ECC-44F9-B280-F14EBE27AA41}"/>
              </a:ext>
            </a:extLst>
          </p:cNvPr>
          <p:cNvSpPr txBox="1"/>
          <p:nvPr/>
        </p:nvSpPr>
        <p:spPr>
          <a:xfrm>
            <a:off x="165447" y="1289969"/>
            <a:ext cx="8895425" cy="453874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+mj-lt"/>
              <a:buAutoNum type="arabicPeriod"/>
              <a:tabLst/>
              <a:defRPr/>
            </a:pP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Welcome, Logistics, Introductions </a:t>
            </a:r>
            <a:r>
              <a:rPr lang="en-US" sz="2400" b="1" i="1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(10 min)</a:t>
            </a:r>
          </a:p>
          <a:p>
            <a:pPr marR="0" lvl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buClr>
                <a:srgbClr val="000000"/>
              </a:buClr>
              <a:buSzPct val="100000"/>
              <a:tabLst/>
              <a:defRPr/>
            </a:pPr>
            <a:endParaRPr lang="en-US" sz="2400" b="1" i="1" dirty="0">
              <a:solidFill>
                <a:srgbClr val="0070C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defTabSz="914400">
              <a:buClr>
                <a:srgbClr val="000000"/>
              </a:buClr>
              <a:buSzPct val="100000"/>
              <a:buFont typeface="+mj-lt"/>
              <a:buAutoNum type="arabicPeriod" startAt="2"/>
              <a:defRPr/>
            </a:pP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Interprofessional Dementia Care: Status and Discussion </a:t>
            </a:r>
            <a:r>
              <a:rPr lang="en-US" sz="2400" b="1" i="1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(30 min)</a:t>
            </a:r>
          </a:p>
          <a:p>
            <a:pPr defTabSz="914400">
              <a:buClr>
                <a:srgbClr val="000000"/>
              </a:buClr>
              <a:buSzPct val="100000"/>
              <a:defRPr/>
            </a:pPr>
            <a:r>
              <a:rPr lang="en-US" sz="2400" b="1" i="1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457200" indent="-457200" defTabSz="914400">
              <a:buClr>
                <a:srgbClr val="000000"/>
              </a:buClr>
              <a:buSzPct val="100000"/>
              <a:buFont typeface="+mj-lt"/>
              <a:buAutoNum type="arabicPeriod" startAt="3"/>
              <a:defRPr/>
            </a:pPr>
            <a:r>
              <a:rPr lang="en-US" sz="2400" b="1" dirty="0">
                <a:latin typeface="Calibri" panose="020F0502020204030204" pitchFamily="34" charset="0"/>
                <a:cs typeface="Times New Roman" panose="02020603050405020304" pitchFamily="18" charset="0"/>
              </a:rPr>
              <a:t>Annual Report: Present, Discuss, and Vote </a:t>
            </a:r>
            <a:r>
              <a:rPr lang="en-US" sz="2400" b="1" i="1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(40 min)</a:t>
            </a:r>
          </a:p>
          <a:p>
            <a:pPr defTabSz="914400">
              <a:buClr>
                <a:srgbClr val="000000"/>
              </a:buClr>
              <a:buSzPct val="100000"/>
              <a:defRPr/>
            </a:pPr>
            <a:endParaRPr lang="en-US" sz="2400" b="1" i="1" dirty="0">
              <a:solidFill>
                <a:srgbClr val="0070C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defTabSz="914400">
              <a:lnSpc>
                <a:spcPct val="107000"/>
              </a:lnSpc>
              <a:spcAft>
                <a:spcPts val="2400"/>
              </a:spcAft>
              <a:buClr>
                <a:srgbClr val="000000"/>
              </a:buClr>
              <a:buSzPct val="100000"/>
              <a:buFont typeface="+mj-lt"/>
              <a:buAutoNum type="arabicPeriod" startAt="4"/>
              <a:defRPr/>
            </a:pPr>
            <a:r>
              <a:rPr lang="en-US" sz="2400" b="1" dirty="0">
                <a:latin typeface="Calibri" panose="020F0502020204030204" pitchFamily="34" charset="0"/>
                <a:cs typeface="Times New Roman" panose="02020603050405020304" pitchFamily="18" charset="0"/>
              </a:rPr>
              <a:t>Discussion of Council’s Role Around Early Dementia Detection and Diagnosis </a:t>
            </a:r>
            <a:r>
              <a:rPr lang="en-US" sz="2400" b="1" i="1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(25 min) </a:t>
            </a:r>
          </a:p>
          <a:p>
            <a:pPr marL="457200" indent="-457200" defTabSz="914400">
              <a:lnSpc>
                <a:spcPct val="107000"/>
              </a:lnSpc>
              <a:spcAft>
                <a:spcPts val="2400"/>
              </a:spcAft>
              <a:buClr>
                <a:srgbClr val="000000"/>
              </a:buClr>
              <a:buSzPct val="100000"/>
              <a:buFont typeface="+mj-lt"/>
              <a:buAutoNum type="arabicPeriod" startAt="4"/>
              <a:defRPr/>
            </a:pPr>
            <a:r>
              <a:rPr lang="en-US" sz="2400" b="1" dirty="0">
                <a:latin typeface="Calibri" panose="020F0502020204030204" pitchFamily="34" charset="0"/>
                <a:cs typeface="Times New Roman" panose="02020603050405020304" pitchFamily="18" charset="0"/>
              </a:rPr>
              <a:t>Reflections and Future Planning </a:t>
            </a:r>
            <a:r>
              <a:rPr lang="en-US" sz="2400" b="1" i="1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(10 min)</a:t>
            </a:r>
          </a:p>
          <a:p>
            <a:pPr marL="457200" indent="-457200" defTabSz="914400">
              <a:lnSpc>
                <a:spcPct val="107000"/>
              </a:lnSpc>
              <a:spcAft>
                <a:spcPts val="2400"/>
              </a:spcAft>
              <a:buClr>
                <a:srgbClr val="000000"/>
              </a:buClr>
              <a:buSzPct val="100000"/>
              <a:buAutoNum type="arabicPeriod" startAt="4"/>
              <a:defRPr/>
            </a:pP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Next Steps and Vote to Adjourn </a:t>
            </a:r>
            <a:r>
              <a:rPr lang="en-US" sz="2400" b="1" i="1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(5 min)</a:t>
            </a:r>
            <a:endParaRPr lang="en-US" sz="1200" b="1" i="1" dirty="0">
              <a:solidFill>
                <a:srgbClr val="0070C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957467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D6DF49-834D-46C6-9CD3-18EF67CA65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4800" y="914400"/>
            <a:ext cx="8534400" cy="6243484"/>
          </a:xfrm>
        </p:spPr>
        <p:txBody>
          <a:bodyPr/>
          <a:lstStyle/>
          <a:p>
            <a:pPr marL="0" indent="0">
              <a:buNone/>
            </a:pPr>
            <a:endParaRPr lang="en-US" b="0" dirty="0"/>
          </a:p>
          <a:p>
            <a:pPr marL="0" indent="0">
              <a:buNone/>
            </a:pPr>
            <a:endParaRPr lang="en-US" sz="2000" b="0" dirty="0"/>
          </a:p>
          <a:p>
            <a:pPr marL="0" indent="0">
              <a:buNone/>
            </a:pPr>
            <a:endParaRPr lang="en-US" b="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66E2C3-10D1-447C-9575-EE214DFB925A}"/>
              </a:ext>
            </a:extLst>
          </p:cNvPr>
          <p:cNvSpPr txBox="1"/>
          <p:nvPr/>
        </p:nvSpPr>
        <p:spPr>
          <a:xfrm>
            <a:off x="379766" y="1425035"/>
            <a:ext cx="8363686" cy="2621230"/>
          </a:xfrm>
          <a:prstGeom prst="rect">
            <a:avLst/>
          </a:prstGeom>
          <a:solidFill>
            <a:srgbClr val="FFEEB9"/>
          </a:solidFill>
          <a:ln w="38100">
            <a:solidFill>
              <a:srgbClr val="064FBA"/>
            </a:solidFill>
          </a:ln>
        </p:spPr>
        <p:txBody>
          <a:bodyPr wrap="square" rtlCol="0">
            <a:spAutoFit/>
          </a:bodyPr>
          <a:lstStyle/>
          <a:p>
            <a:pPr marL="0" indent="0" algn="ctr">
              <a:spcAft>
                <a:spcPts val="800"/>
              </a:spcAft>
              <a:buFont typeface="Wingdings" pitchFamily="2" charset="2"/>
              <a:buNone/>
            </a:pPr>
            <a:r>
              <a:rPr lang="en-US" sz="2100" b="1" dirty="0">
                <a:solidFill>
                  <a:srgbClr val="064FB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Examined Cultural Barriers and Geographic Health Disparities</a:t>
            </a:r>
          </a:p>
          <a:p>
            <a:pPr marL="633413" marR="0" lvl="0" indent="-290513" algn="l" defTabSz="914400" rtl="0" eaLnBrk="1" latinLnBrk="0" hangingPunct="1">
              <a:spcBef>
                <a:spcPts val="0"/>
              </a:spcBef>
              <a:spcAft>
                <a:spcPts val="2000"/>
              </a:spcAft>
              <a:buSzPct val="100000"/>
              <a:buFont typeface="Symbol" panose="05050102010706020507" pitchFamily="18" charset="2"/>
              <a:buChar char=""/>
            </a:pPr>
            <a:r>
              <a:rPr lang="en-US" sz="20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Convened inclusive discussions about challenges and                          cultural barriers experienced by individuals affected by                  dementia and began identifying solutions.</a:t>
            </a:r>
          </a:p>
          <a:p>
            <a:pPr marL="633413" marR="0" lvl="0" indent="-290513" algn="l" defTabSz="914400" rtl="0" eaLnBrk="1" latinLnBrk="0" hangingPunct="1">
              <a:spcBef>
                <a:spcPts val="0"/>
              </a:spcBef>
              <a:spcAft>
                <a:spcPts val="0"/>
              </a:spcAft>
              <a:buSzPct val="100000"/>
              <a:buFont typeface="Symbol" panose="05050102010706020507" pitchFamily="18" charset="2"/>
              <a:buChar char=""/>
            </a:pPr>
            <a:r>
              <a:rPr lang="en-US" sz="20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Reviewed and discussed Massachusetts-specific data on                        race and geographic health disparities.</a:t>
            </a:r>
          </a:p>
          <a:p>
            <a:pPr marR="0" lvl="0" algn="l" defTabSz="914400" rtl="0" eaLnBrk="1" latinLnBrk="0" hangingPunct="1">
              <a:spcBef>
                <a:spcPts val="0"/>
              </a:spcBef>
              <a:spcAft>
                <a:spcPts val="0"/>
              </a:spcAft>
              <a:buSzPts val="1200"/>
            </a:pPr>
            <a:endParaRPr lang="en-US" sz="2000" b="0" kern="1200" dirty="0">
              <a:solidFill>
                <a:srgbClr val="000000"/>
              </a:solidFill>
              <a:effectLst/>
              <a:latin typeface="Calibri" panose="020F0502020204030204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Picture 6" descr="Person standing on street while facing a row of physical barriers">
            <a:extLst>
              <a:ext uri="{FF2B5EF4-FFF2-40B4-BE49-F238E27FC236}">
                <a16:creationId xmlns:a16="http://schemas.microsoft.com/office/drawing/2014/main" id="{AAB8F420-D8DA-407D-906C-EBB9382F2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3777" y="1928885"/>
            <a:ext cx="1421156" cy="874256"/>
          </a:xfrm>
          <a:prstGeom prst="rect">
            <a:avLst/>
          </a:prstGeom>
          <a:noFill/>
          <a:ln w="5715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6D47DC4-29C4-4B00-97D6-A8D64A0BCA65}"/>
              </a:ext>
            </a:extLst>
          </p:cNvPr>
          <p:cNvSpPr txBox="1"/>
          <p:nvPr/>
        </p:nvSpPr>
        <p:spPr>
          <a:xfrm>
            <a:off x="1653501" y="36218"/>
            <a:ext cx="4681986" cy="76944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C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3. Equitable Access and Care</a:t>
            </a:r>
          </a:p>
          <a:p>
            <a:r>
              <a:rPr lang="en-US" sz="2000" b="1" dirty="0">
                <a:solidFill>
                  <a:srgbClr val="FFC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Progress and Next Steps (Some Highlights)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DF5C23-62F8-4683-B975-DF43D9392267}"/>
              </a:ext>
            </a:extLst>
          </p:cNvPr>
          <p:cNvSpPr txBox="1"/>
          <p:nvPr/>
        </p:nvSpPr>
        <p:spPr>
          <a:xfrm>
            <a:off x="375917" y="4401480"/>
            <a:ext cx="8363686" cy="1133644"/>
          </a:xfrm>
          <a:prstGeom prst="rect">
            <a:avLst/>
          </a:prstGeom>
          <a:solidFill>
            <a:srgbClr val="FFEEB9"/>
          </a:solidFill>
          <a:ln w="38100">
            <a:solidFill>
              <a:srgbClr val="064FBA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100" b="1" dirty="0">
                <a:solidFill>
                  <a:srgbClr val="064FB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Launched Equity and Inclusion (EI) Team </a:t>
            </a:r>
          </a:p>
          <a:p>
            <a:pPr marL="633413" indent="-290513" defTabSz="914400">
              <a:buSzPct val="100000"/>
              <a:buFont typeface="Symbol" panose="05050102010706020507" pitchFamily="18" charset="2"/>
              <a:buChar char=""/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Built a team to review the Council’s work with a “diversity,                       equity, and inclusion (DEI) lens.”</a:t>
            </a:r>
          </a:p>
        </p:txBody>
      </p:sp>
      <p:pic>
        <p:nvPicPr>
          <p:cNvPr id="9" name="Picture 8" descr="A magnifying glass with the acronym, DEI printed on the glass.">
            <a:extLst>
              <a:ext uri="{FF2B5EF4-FFF2-40B4-BE49-F238E27FC236}">
                <a16:creationId xmlns:a16="http://schemas.microsoft.com/office/drawing/2014/main" id="{15B74F24-29B5-706E-5BB1-D6A8851927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373" y="4510521"/>
            <a:ext cx="945572" cy="879763"/>
          </a:xfrm>
          <a:prstGeom prst="rect">
            <a:avLst/>
          </a:prstGeom>
          <a:solidFill>
            <a:srgbClr val="FFF6D9"/>
          </a:solidFill>
          <a:ln w="57150">
            <a:solidFill>
              <a:srgbClr val="FFC000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71D5458-67FF-268A-7453-B77745B40B2F}"/>
              </a:ext>
            </a:extLst>
          </p:cNvPr>
          <p:cNvSpPr txBox="1"/>
          <p:nvPr/>
        </p:nvSpPr>
        <p:spPr>
          <a:xfrm>
            <a:off x="7689273" y="4644736"/>
            <a:ext cx="548548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0" indent="0">
              <a:buFont typeface="Wingdings" pitchFamily="2" charset="2"/>
              <a:buNone/>
            </a:pPr>
            <a:r>
              <a:rPr lang="en-US" sz="16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DEI</a:t>
            </a:r>
          </a:p>
        </p:txBody>
      </p:sp>
      <p:pic>
        <p:nvPicPr>
          <p:cNvPr id="18" name="Picture 17" descr="A map of Massachusetts">
            <a:extLst>
              <a:ext uri="{FF2B5EF4-FFF2-40B4-BE49-F238E27FC236}">
                <a16:creationId xmlns:a16="http://schemas.microsoft.com/office/drawing/2014/main" id="{6FFE90ED-DD64-3513-4B5A-D3C240E918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5749" y="2961410"/>
            <a:ext cx="1444798" cy="976745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pic>
        <p:nvPicPr>
          <p:cNvPr id="2" name="Picture 1" descr="A picture of four colorful blocks with words printed on them. The blocks are stacked on top of each other. From  top to bottom, they say: &quot;Cultivate,&quot; &quot;Diversity,&quot; &quot;Inclusion,&quot; and &#10;&quot;Equity.&quot;&#10;&#10;">
            <a:extLst>
              <a:ext uri="{FF2B5EF4-FFF2-40B4-BE49-F238E27FC236}">
                <a16:creationId xmlns:a16="http://schemas.microsoft.com/office/drawing/2014/main" id="{945F404F-10FF-7C1D-D932-211C55B33B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17073" cy="872836"/>
          </a:xfrm>
          <a:prstGeom prst="rect">
            <a:avLst/>
          </a:prstGeom>
          <a:noFill/>
          <a:ln w="57150">
            <a:noFill/>
          </a:ln>
        </p:spPr>
      </p:pic>
    </p:spTree>
    <p:extLst>
      <p:ext uri="{BB962C8B-B14F-4D97-AF65-F5344CB8AC3E}">
        <p14:creationId xmlns:p14="http://schemas.microsoft.com/office/powerpoint/2010/main" val="797271337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D6DF49-834D-46C6-9CD3-18EF67CA65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4800" y="914401"/>
            <a:ext cx="8534400" cy="4525348"/>
          </a:xfrm>
        </p:spPr>
        <p:txBody>
          <a:bodyPr/>
          <a:lstStyle/>
          <a:p>
            <a:pPr marL="0" indent="0">
              <a:buNone/>
            </a:pPr>
            <a:endParaRPr lang="en-US" b="0" dirty="0"/>
          </a:p>
          <a:p>
            <a:pPr marL="0" indent="0">
              <a:buNone/>
            </a:pPr>
            <a:endParaRPr lang="en-US" sz="2000" b="0" dirty="0"/>
          </a:p>
          <a:p>
            <a:pPr marL="0" indent="0">
              <a:buNone/>
            </a:pPr>
            <a:endParaRPr lang="en-US" b="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CDC909-B3F5-428A-B07E-CAF741DFE2A1}"/>
              </a:ext>
            </a:extLst>
          </p:cNvPr>
          <p:cNvSpPr txBox="1"/>
          <p:nvPr/>
        </p:nvSpPr>
        <p:spPr>
          <a:xfrm>
            <a:off x="741783" y="282322"/>
            <a:ext cx="4145503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344488" indent="-344488" algn="ctr" defTabSz="914400" eaLnBrk="0" fontAlgn="base" hangingPunct="0">
              <a:spcBef>
                <a:spcPct val="0"/>
              </a:spcBef>
            </a:pPr>
            <a:r>
              <a:rPr lang="en-US" sz="2800" b="1" dirty="0">
                <a:solidFill>
                  <a:srgbClr val="FFC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4. Physical Infrastructure</a:t>
            </a:r>
          </a:p>
        </p:txBody>
      </p:sp>
      <p:pic>
        <p:nvPicPr>
          <p:cNvPr id="14" name="Picture 13" descr="A picture of a town, showing buildings, a road with a bus, and a sidewalk with pedestrians.">
            <a:extLst>
              <a:ext uri="{FF2B5EF4-FFF2-40B4-BE49-F238E27FC236}">
                <a16:creationId xmlns:a16="http://schemas.microsoft.com/office/drawing/2014/main" id="{BFE9BDC5-9B4D-4782-8EFC-54BBD747849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783" y="1222310"/>
            <a:ext cx="7660433" cy="4217438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1397608-FEC7-4E2C-AD58-ABEBECCBB969}"/>
              </a:ext>
            </a:extLst>
          </p:cNvPr>
          <p:cNvSpPr txBox="1"/>
          <p:nvPr/>
        </p:nvSpPr>
        <p:spPr>
          <a:xfrm>
            <a:off x="640487" y="5579707"/>
            <a:ext cx="7163226" cy="86690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spcAft>
                <a:spcPts val="1000"/>
              </a:spcAft>
              <a:buFont typeface="Wingdings" pitchFamily="2" charset="2"/>
              <a:buNone/>
            </a:pPr>
            <a:r>
              <a:rPr lang="en-US" sz="14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Workstream Lead</a:t>
            </a:r>
            <a:r>
              <a:rPr lang="en-US" sz="14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Secretary Elizabeth C. Chen, PhD, MBA, MPH, Council Chair </a:t>
            </a: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Secretary, Massachusetts Executive Office of Elder Affairs  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404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D6DF49-834D-46C6-9CD3-18EF67CA65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4800" y="914400"/>
            <a:ext cx="8534400" cy="4876801"/>
          </a:xfrm>
        </p:spPr>
        <p:txBody>
          <a:bodyPr/>
          <a:lstStyle/>
          <a:p>
            <a:pPr marL="0" indent="0">
              <a:buNone/>
            </a:pPr>
            <a:endParaRPr lang="en-US" b="0" dirty="0"/>
          </a:p>
          <a:p>
            <a:pPr marL="0" indent="0">
              <a:buNone/>
            </a:pPr>
            <a:endParaRPr lang="en-US" sz="2000" b="0" dirty="0"/>
          </a:p>
          <a:p>
            <a:pPr marL="0" indent="0">
              <a:buNone/>
            </a:pPr>
            <a:endParaRPr lang="en-US" b="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F0821F-32C4-4B62-8DAA-E469120DB308}"/>
              </a:ext>
            </a:extLst>
          </p:cNvPr>
          <p:cNvSpPr txBox="1"/>
          <p:nvPr/>
        </p:nvSpPr>
        <p:spPr>
          <a:xfrm>
            <a:off x="322117" y="4087129"/>
            <a:ext cx="8562110" cy="1749197"/>
          </a:xfrm>
          <a:prstGeom prst="rect">
            <a:avLst/>
          </a:prstGeom>
          <a:solidFill>
            <a:srgbClr val="FFEEB9"/>
          </a:solidFill>
          <a:ln w="38100">
            <a:solidFill>
              <a:srgbClr val="064FBA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100" b="1" dirty="0">
                <a:solidFill>
                  <a:srgbClr val="064FBA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     Improved Stakeholder Awareness and Understanding </a:t>
            </a:r>
            <a:endParaRPr lang="en-US" sz="2100" b="1" dirty="0">
              <a:solidFill>
                <a:srgbClr val="064FBA"/>
              </a:solidFill>
              <a:latin typeface="Calibri" panose="020F0502020204030204" pitchFamily="34" charset="0"/>
              <a:cs typeface="Times New Roman" panose="02020603050405020304" pitchFamily="18" charset="0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633413" marR="0" lvl="0" indent="-290513" defTabSz="914400">
              <a:spcBef>
                <a:spcPts val="0"/>
              </a:spcBef>
              <a:buSzPct val="100000"/>
              <a:buFont typeface="Symbol" panose="05050102010706020507" pitchFamily="18" charset="2"/>
              <a:buChar char=""/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Proactively distributed the Council's guide on age and                                         dementia friendly design; and delivered presentations to                               numerous stakeholders and organizations.</a:t>
            </a:r>
          </a:p>
          <a:p>
            <a:pPr marL="176212" marR="0" lvl="0">
              <a:spcBef>
                <a:spcPts val="0"/>
              </a:spcBef>
              <a:buSzPts val="1200"/>
            </a:pPr>
            <a:endParaRPr lang="en-US" sz="2000" b="1" dirty="0">
              <a:solidFill>
                <a:srgbClr val="064FBA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 descr="A picture of a town, showing buildings, a road with a bus, and a sidewalk with pedestrians.">
            <a:extLst>
              <a:ext uri="{FF2B5EF4-FFF2-40B4-BE49-F238E27FC236}">
                <a16:creationId xmlns:a16="http://schemas.microsoft.com/office/drawing/2014/main" id="{77FD1B1C-4DFB-438E-B867-EA0C108D7838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18253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7C67DDF-5A79-49F3-9223-A84C66A67E4A}"/>
              </a:ext>
            </a:extLst>
          </p:cNvPr>
          <p:cNvSpPr txBox="1"/>
          <p:nvPr/>
        </p:nvSpPr>
        <p:spPr>
          <a:xfrm>
            <a:off x="1418253" y="80770"/>
            <a:ext cx="4743556" cy="76944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C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4. Physical Infrastructure</a:t>
            </a:r>
          </a:p>
          <a:p>
            <a:pPr algn="ctr"/>
            <a:r>
              <a:rPr lang="en-US" sz="2000" b="1" dirty="0">
                <a:solidFill>
                  <a:srgbClr val="FFC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Progress and Next Steps (Some Highlights)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7D0E9C-9201-44FB-A77B-2FA9630E269F}"/>
              </a:ext>
            </a:extLst>
          </p:cNvPr>
          <p:cNvSpPr txBox="1"/>
          <p:nvPr/>
        </p:nvSpPr>
        <p:spPr>
          <a:xfrm>
            <a:off x="1054359" y="6354147"/>
            <a:ext cx="45719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 typeface="Wingdings" pitchFamily="2" charset="2"/>
              <a:buNone/>
            </a:pPr>
            <a:endParaRPr lang="en-US" sz="2400" dirty="0">
              <a:solidFill>
                <a:schemeClr val="dk1"/>
              </a:solidFill>
              <a:latin typeface="Book Antiqua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4FC5367-B9D0-4843-818F-48B1802223E7}"/>
              </a:ext>
            </a:extLst>
          </p:cNvPr>
          <p:cNvSpPr txBox="1"/>
          <p:nvPr/>
        </p:nvSpPr>
        <p:spPr>
          <a:xfrm>
            <a:off x="330161" y="1218622"/>
            <a:ext cx="8520418" cy="2621230"/>
          </a:xfrm>
          <a:prstGeom prst="rect">
            <a:avLst/>
          </a:prstGeom>
          <a:solidFill>
            <a:srgbClr val="FFEEB9"/>
          </a:solidFill>
          <a:ln w="38100">
            <a:solidFill>
              <a:srgbClr val="064FBA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100" b="1" dirty="0">
                <a:solidFill>
                  <a:srgbClr val="064FBA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Physical Infrastructure Projects Seeking State or Municipal Funding</a:t>
            </a:r>
          </a:p>
          <a:p>
            <a:pPr marL="633413" indent="-290513" defTabSz="914400">
              <a:spcAft>
                <a:spcPts val="2000"/>
              </a:spcAft>
              <a:buSzPct val="100000"/>
              <a:buFont typeface="Symbol" panose="05050102010706020507" pitchFamily="18" charset="2"/>
              <a:buChar char=""/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Identified specific state and municipal funding sources and                  procurements; prioritized the most promising opportunities;                                               and collaborated with funders.</a:t>
            </a:r>
          </a:p>
          <a:p>
            <a:pPr marL="633413" indent="-290513" defTabSz="914400">
              <a:spcAft>
                <a:spcPts val="1000"/>
              </a:spcAft>
              <a:buSzPct val="100000"/>
              <a:buFont typeface="Symbol" panose="05050102010706020507" pitchFamily="18" charset="2"/>
              <a:buChar char=""/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Made significant progress in ensuring that funders explicitly prioritize or stipulate requirements for incorporating age and dementia friendly features in physical infrastructure projects.</a:t>
            </a:r>
          </a:p>
        </p:txBody>
      </p:sp>
      <p:sp>
        <p:nvSpPr>
          <p:cNvPr id="16" name="AutoShape 2" descr="Under Construction Barrier icon">
            <a:extLst>
              <a:ext uri="{FF2B5EF4-FFF2-40B4-BE49-F238E27FC236}">
                <a16:creationId xmlns:a16="http://schemas.microsoft.com/office/drawing/2014/main" id="{C536083D-43DB-494A-8EE3-4DA1A136A5D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3" name="AutoShape 4" descr="Under Construction Barrier icon">
            <a:extLst>
              <a:ext uri="{FF2B5EF4-FFF2-40B4-BE49-F238E27FC236}">
                <a16:creationId xmlns:a16="http://schemas.microsoft.com/office/drawing/2014/main" id="{2FE2BCBE-A6E7-4B78-96B3-C20040B1E1F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3" name="Picture 12" descr="A person delivering a presentation.">
            <a:extLst>
              <a:ext uri="{FF2B5EF4-FFF2-40B4-BE49-F238E27FC236}">
                <a16:creationId xmlns:a16="http://schemas.microsoft.com/office/drawing/2014/main" id="{B2A8D611-813A-AB27-B63C-2A6C88C3B7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4528" y="4551218"/>
            <a:ext cx="1139535" cy="1139535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pic>
        <p:nvPicPr>
          <p:cNvPr id="26" name="Picture 25" descr="A drawing symbolizing dollars flowing to fund building design.">
            <a:extLst>
              <a:ext uri="{FF2B5EF4-FFF2-40B4-BE49-F238E27FC236}">
                <a16:creationId xmlns:a16="http://schemas.microsoft.com/office/drawing/2014/main" id="{15C2CD7C-B2AB-0681-786D-693BA705F4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0283" y="1745672"/>
            <a:ext cx="1163781" cy="1046017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4102501705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D6DF49-834D-46C6-9CD3-18EF67CA65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4800" y="914400"/>
            <a:ext cx="8534400" cy="4469363"/>
          </a:xfrm>
        </p:spPr>
        <p:txBody>
          <a:bodyPr/>
          <a:lstStyle/>
          <a:p>
            <a:pPr marL="0" indent="0">
              <a:buNone/>
            </a:pPr>
            <a:endParaRPr lang="en-US" b="0" dirty="0"/>
          </a:p>
          <a:p>
            <a:pPr marL="0" indent="0">
              <a:buNone/>
            </a:pPr>
            <a:endParaRPr lang="en-US" sz="2000" b="0" dirty="0"/>
          </a:p>
          <a:p>
            <a:pPr marL="0" indent="0">
              <a:spcAft>
                <a:spcPts val="1000"/>
              </a:spcAft>
              <a:buNone/>
            </a:pPr>
            <a:endParaRPr lang="en-US" b="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EA9F34-AD22-4BD8-BEA4-C491ED42982A}"/>
              </a:ext>
            </a:extLst>
          </p:cNvPr>
          <p:cNvSpPr txBox="1"/>
          <p:nvPr/>
        </p:nvSpPr>
        <p:spPr>
          <a:xfrm>
            <a:off x="835740" y="212007"/>
            <a:ext cx="2812530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5. Quality of Care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501168-2A8A-4964-81C8-0BA662C27EF2}"/>
              </a:ext>
            </a:extLst>
          </p:cNvPr>
          <p:cNvSpPr txBox="1"/>
          <p:nvPr/>
        </p:nvSpPr>
        <p:spPr>
          <a:xfrm>
            <a:off x="1085644" y="5597590"/>
            <a:ext cx="6187993" cy="86690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spcAft>
                <a:spcPts val="1000"/>
              </a:spcAft>
              <a:buFont typeface="Wingdings" pitchFamily="2" charset="2"/>
              <a:buNone/>
            </a:pPr>
            <a:r>
              <a:rPr lang="en-US" sz="14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Workstream Lead</a:t>
            </a:r>
            <a:r>
              <a:rPr lang="en-US" sz="14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>
              <a:spcAft>
                <a:spcPts val="1000"/>
              </a:spcAft>
              <a:buFont typeface="Wingdings" pitchFamily="2" charset="2"/>
              <a:buNone/>
            </a:pPr>
            <a:r>
              <a:rPr lang="en-US" sz="14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Linda Pellegrini, MS, GNP-BC, Council Member - </a:t>
            </a:r>
            <a:r>
              <a:rPr lang="en-US" sz="14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Geriatric Nurse Practitioner, UMass Memorial Medical Center</a:t>
            </a:r>
          </a:p>
        </p:txBody>
      </p:sp>
      <p:pic>
        <p:nvPicPr>
          <p:cNvPr id="9" name="Picture 8" descr="A group of medical professionals  looking at a file.&#10;&#10;">
            <a:extLst>
              <a:ext uri="{FF2B5EF4-FFF2-40B4-BE49-F238E27FC236}">
                <a16:creationId xmlns:a16="http://schemas.microsoft.com/office/drawing/2014/main" id="{659F6564-0396-35D7-C9B8-4C2B2FC893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954" y="1152066"/>
            <a:ext cx="6473537" cy="4320200"/>
          </a:xfrm>
          <a:prstGeom prst="rect">
            <a:avLst/>
          </a:prstGeom>
          <a:solidFill>
            <a:srgbClr val="0039AC"/>
          </a:solidFill>
          <a:ln w="57150">
            <a:solidFill>
              <a:srgbClr val="0039AC"/>
            </a:solidFill>
          </a:ln>
        </p:spPr>
      </p:pic>
    </p:spTree>
    <p:extLst>
      <p:ext uri="{BB962C8B-B14F-4D97-AF65-F5344CB8AC3E}">
        <p14:creationId xmlns:p14="http://schemas.microsoft.com/office/powerpoint/2010/main" val="3967934294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D6DF49-834D-46C6-9CD3-18EF67CA65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4800" y="928866"/>
            <a:ext cx="8534400" cy="4876801"/>
          </a:xfrm>
        </p:spPr>
        <p:txBody>
          <a:bodyPr/>
          <a:lstStyle/>
          <a:p>
            <a:pPr marL="0" indent="0">
              <a:buNone/>
            </a:pPr>
            <a:endParaRPr lang="en-US" b="0" dirty="0"/>
          </a:p>
          <a:p>
            <a:pPr marL="0" indent="0">
              <a:buNone/>
            </a:pPr>
            <a:endParaRPr lang="en-US" sz="2000" b="0" dirty="0"/>
          </a:p>
          <a:p>
            <a:pPr marL="0" indent="0">
              <a:buNone/>
            </a:pPr>
            <a:endParaRPr lang="en-US" b="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9F754C-2EA6-4DD2-8AE2-3D42A60642AB}"/>
              </a:ext>
            </a:extLst>
          </p:cNvPr>
          <p:cNvSpPr txBox="1"/>
          <p:nvPr/>
        </p:nvSpPr>
        <p:spPr>
          <a:xfrm>
            <a:off x="683043" y="0"/>
            <a:ext cx="5613847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5. Quality of Care</a:t>
            </a:r>
          </a:p>
          <a:p>
            <a:pPr algn="ctr"/>
            <a:r>
              <a:rPr lang="en-US" sz="2400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Progress and Next Steps (Some Highlights)</a:t>
            </a:r>
            <a:endParaRPr lang="en-US" sz="2400" b="1" dirty="0">
              <a:solidFill>
                <a:srgbClr val="FFC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D561644-2AA3-4541-A61A-82309A5CEC2D}"/>
              </a:ext>
            </a:extLst>
          </p:cNvPr>
          <p:cNvSpPr txBox="1"/>
          <p:nvPr/>
        </p:nvSpPr>
        <p:spPr>
          <a:xfrm>
            <a:off x="294409" y="1134039"/>
            <a:ext cx="8534400" cy="2797754"/>
          </a:xfrm>
          <a:prstGeom prst="rect">
            <a:avLst/>
          </a:prstGeom>
          <a:solidFill>
            <a:srgbClr val="FFEEB9"/>
          </a:solidFill>
          <a:ln w="38100">
            <a:solidFill>
              <a:srgbClr val="064FBA"/>
            </a:solidFill>
          </a:ln>
        </p:spPr>
        <p:txBody>
          <a:bodyPr wrap="square" rtlCol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100" b="1" dirty="0">
                <a:solidFill>
                  <a:srgbClr val="064FBA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Person-Directed Care Planning </a:t>
            </a:r>
          </a:p>
          <a:p>
            <a:pPr marL="512763" marR="0" lvl="0" indent="-284163">
              <a:spcBef>
                <a:spcPts val="0"/>
              </a:spcBef>
              <a:spcAft>
                <a:spcPts val="150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Identified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essential characteristics of effective                                   person-driven dementia care plans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and reviewed existing                                 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care planning models.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2763" marR="0" lvl="0" indent="-284163">
              <a:spcBef>
                <a:spcPts val="0"/>
              </a:spcBef>
              <a:spcAft>
                <a:spcPts val="150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Agreed on the team’s approach and targeted milestones for 2024.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2763" marR="0" lvl="0" indent="-284163">
              <a:spcBef>
                <a:spcPts val="0"/>
              </a:spcBef>
              <a:spcAft>
                <a:spcPts val="150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Provided advice to 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Ariadne Labs on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its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development of a person-centered assessment and care plan 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tool.</a:t>
            </a:r>
            <a:endParaRPr lang="en-US" sz="5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3C591FE-2FC2-4E08-B42B-B4E9831994A7}"/>
              </a:ext>
            </a:extLst>
          </p:cNvPr>
          <p:cNvSpPr txBox="1"/>
          <p:nvPr/>
        </p:nvSpPr>
        <p:spPr>
          <a:xfrm>
            <a:off x="284019" y="4173935"/>
            <a:ext cx="8534400" cy="1441420"/>
          </a:xfrm>
          <a:prstGeom prst="rect">
            <a:avLst/>
          </a:prstGeom>
          <a:solidFill>
            <a:srgbClr val="FFEEB9"/>
          </a:solidFill>
          <a:ln w="38100">
            <a:solidFill>
              <a:srgbClr val="064FBA"/>
            </a:solidFill>
          </a:ln>
        </p:spPr>
        <p:txBody>
          <a:bodyPr wrap="square" rtlCol="0">
            <a:spAutoFit/>
          </a:bodyPr>
          <a:lstStyle/>
          <a:p>
            <a:pPr indent="58738" algn="ctr">
              <a:spcAft>
                <a:spcPts val="800"/>
              </a:spcAft>
            </a:pPr>
            <a:r>
              <a:rPr lang="en-US" sz="2100" b="1" dirty="0">
                <a:solidFill>
                  <a:srgbClr val="064FBA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Interprofessional Dementia Care</a:t>
            </a:r>
          </a:p>
          <a:p>
            <a:pPr marL="512763" indent="-284163">
              <a:spcAft>
                <a:spcPts val="150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Formed a team on Interprofessional Dementia Care; 	made 		                 progress in determining effective dementia care team                         composition, services, outcomes, and benefits.</a:t>
            </a:r>
            <a:endParaRPr lang="en-US" sz="5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Picture 2" descr="A drawing symbolizing different medical professionals working together.">
            <a:extLst>
              <a:ext uri="{FF2B5EF4-FFF2-40B4-BE49-F238E27FC236}">
                <a16:creationId xmlns:a16="http://schemas.microsoft.com/office/drawing/2014/main" id="{607E3E88-565C-4710-B2DD-F7F30A5A8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382" y="4374573"/>
            <a:ext cx="1392382" cy="1059873"/>
          </a:xfrm>
          <a:prstGeom prst="rect">
            <a:avLst/>
          </a:prstGeom>
          <a:noFill/>
          <a:ln w="5715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health care professional, who is seated next to an older couple, is pointing out something written on a medical document attached to a clipboard.  ">
            <a:extLst>
              <a:ext uri="{FF2B5EF4-FFF2-40B4-BE49-F238E27FC236}">
                <a16:creationId xmlns:a16="http://schemas.microsoft.com/office/drawing/2014/main" id="{FC8E9701-40BF-ACEA-2912-E75961F8DF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253" y="1461181"/>
            <a:ext cx="1475509" cy="1081556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3343053706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D6DF49-834D-46C6-9CD3-18EF67CA65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4800" y="914400"/>
            <a:ext cx="8534400" cy="4876801"/>
          </a:xfrm>
        </p:spPr>
        <p:txBody>
          <a:bodyPr/>
          <a:lstStyle/>
          <a:p>
            <a:pPr marL="0" indent="0">
              <a:buNone/>
            </a:pPr>
            <a:endParaRPr lang="en-US" b="0" dirty="0"/>
          </a:p>
          <a:p>
            <a:pPr marL="0" indent="0">
              <a:buNone/>
            </a:pPr>
            <a:endParaRPr lang="en-US" sz="2000" b="0" dirty="0"/>
          </a:p>
          <a:p>
            <a:pPr marL="0" indent="0">
              <a:buNone/>
            </a:pPr>
            <a:endParaRPr lang="en-US" b="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4FE4C9-77D0-4182-80F6-4CA501056868}"/>
              </a:ext>
            </a:extLst>
          </p:cNvPr>
          <p:cNvSpPr txBox="1"/>
          <p:nvPr/>
        </p:nvSpPr>
        <p:spPr>
          <a:xfrm>
            <a:off x="1052652" y="179386"/>
            <a:ext cx="2231724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6. Research</a:t>
            </a:r>
          </a:p>
        </p:txBody>
      </p:sp>
      <p:pic>
        <p:nvPicPr>
          <p:cNvPr id="9" name="Picture 8" descr="A person conducting brain research.">
            <a:extLst>
              <a:ext uri="{FF2B5EF4-FFF2-40B4-BE49-F238E27FC236}">
                <a16:creationId xmlns:a16="http://schemas.microsoft.com/office/drawing/2014/main" id="{A9947CEE-3569-4597-8692-E045574B15B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93" y="1499242"/>
            <a:ext cx="7483152" cy="3997549"/>
          </a:xfrm>
          <a:prstGeom prst="rect">
            <a:avLst/>
          </a:prstGeom>
          <a:noFill/>
          <a:ln w="76200">
            <a:solidFill>
              <a:srgbClr val="91827D"/>
            </a:solidFill>
          </a:ln>
        </p:spPr>
      </p:pic>
    </p:spTree>
    <p:extLst>
      <p:ext uri="{BB962C8B-B14F-4D97-AF65-F5344CB8AC3E}">
        <p14:creationId xmlns:p14="http://schemas.microsoft.com/office/powerpoint/2010/main" val="2850868519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F6E6650-4802-4CB2-BA87-854AC443113E}"/>
              </a:ext>
            </a:extLst>
          </p:cNvPr>
          <p:cNvSpPr txBox="1"/>
          <p:nvPr/>
        </p:nvSpPr>
        <p:spPr>
          <a:xfrm>
            <a:off x="455079" y="1542871"/>
            <a:ext cx="8266923" cy="3801041"/>
          </a:xfrm>
          <a:prstGeom prst="rect">
            <a:avLst/>
          </a:prstGeom>
          <a:solidFill>
            <a:srgbClr val="FFEEB9"/>
          </a:solidFill>
          <a:ln w="38100">
            <a:solidFill>
              <a:srgbClr val="064FBA"/>
            </a:solidFill>
          </a:ln>
        </p:spPr>
        <p:txBody>
          <a:bodyPr wrap="square" rtlCol="0">
            <a:spAutoFit/>
          </a:bodyPr>
          <a:lstStyle/>
          <a:p>
            <a:pPr marL="112713" indent="4763" algn="ctr">
              <a:spcAft>
                <a:spcPts val="1000"/>
              </a:spcAft>
            </a:pPr>
            <a:r>
              <a:rPr lang="en-US" sz="2100" b="1" dirty="0">
                <a:solidFill>
                  <a:srgbClr val="064FBA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Removed Research Workstream from Council’s Scope</a:t>
            </a:r>
          </a:p>
          <a:p>
            <a:pPr marL="512763" indent="-284163">
              <a:spcAft>
                <a:spcPts val="200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Removed this workstream’s goal of “advancing                                              dementia research in Massachusetts;” and its                        recommendation to “increase diversity of dementia                          research and researchers.”</a:t>
            </a:r>
          </a:p>
          <a:p>
            <a:pPr marL="512763" marR="0" lvl="0" indent="-284163">
              <a:spcBef>
                <a:spcPts val="0"/>
              </a:spcBef>
              <a:spcAft>
                <a:spcPts val="200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Acknowledge that better qualified organizations are currently conducting activities designed to achieve this workstream’s goal and objectives.</a:t>
            </a:r>
          </a:p>
          <a:p>
            <a:pPr marL="512763" marR="0" lvl="0" indent="-284163" algn="l" defTabSz="457200" rtl="0" eaLnBrk="1" latinLnBrk="0" hangingPunct="1">
              <a:spcBef>
                <a:spcPts val="0"/>
              </a:spcBef>
              <a:spcAft>
                <a:spcPts val="1500"/>
              </a:spcAft>
              <a:buFont typeface="Symbol" panose="05050102010706020507" pitchFamily="18" charset="2"/>
              <a:buChar char=""/>
            </a:pPr>
            <a:r>
              <a:rPr lang="en-US" sz="20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Will continue to use our knowledge about ongoing dementia-related research as we develop recommendations, policies, programs, and guidance.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A2EE44-66E8-4FBC-BA7A-F0F52B173E54}"/>
              </a:ext>
            </a:extLst>
          </p:cNvPr>
          <p:cNvSpPr txBox="1"/>
          <p:nvPr/>
        </p:nvSpPr>
        <p:spPr>
          <a:xfrm>
            <a:off x="687710" y="0"/>
            <a:ext cx="5681918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6. Research </a:t>
            </a:r>
          </a:p>
          <a:p>
            <a:r>
              <a:rPr lang="en-US" sz="2400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Progress and Next Steps (Some Highlights)</a:t>
            </a:r>
            <a:endParaRPr lang="en-US" sz="3200" b="1" dirty="0">
              <a:solidFill>
                <a:srgbClr val="FFC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 descr="A microscope and beaker.">
            <a:extLst>
              <a:ext uri="{FF2B5EF4-FFF2-40B4-BE49-F238E27FC236}">
                <a16:creationId xmlns:a16="http://schemas.microsoft.com/office/drawing/2014/main" id="{CC0722DF-8BC7-47D6-8BB6-9923D81F31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917" y="2103560"/>
            <a:ext cx="1168019" cy="1072206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3394982520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D6DF49-834D-46C6-9CD3-18EF67CA65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4800" y="914400"/>
            <a:ext cx="8534400" cy="4876801"/>
          </a:xfrm>
        </p:spPr>
        <p:txBody>
          <a:bodyPr/>
          <a:lstStyle/>
          <a:p>
            <a:pPr marL="0" indent="0">
              <a:buNone/>
            </a:pPr>
            <a:endParaRPr lang="en-US" b="0" dirty="0"/>
          </a:p>
          <a:p>
            <a:pPr marL="0" indent="0">
              <a:buNone/>
            </a:pPr>
            <a:endParaRPr lang="en-US" sz="2000" b="0" dirty="0"/>
          </a:p>
          <a:p>
            <a:pPr marL="0" indent="0">
              <a:buNone/>
            </a:pPr>
            <a:endParaRPr lang="en-US" b="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EA9F34-AD22-4BD8-BEA4-C491ED42982A}"/>
              </a:ext>
            </a:extLst>
          </p:cNvPr>
          <p:cNvSpPr txBox="1"/>
          <p:nvPr/>
        </p:nvSpPr>
        <p:spPr>
          <a:xfrm>
            <a:off x="1022774" y="114300"/>
            <a:ext cx="5045518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C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7. Risk Reduction and Public Health </a:t>
            </a:r>
          </a:p>
          <a:p>
            <a:r>
              <a:rPr lang="en-US" sz="2400" b="1" dirty="0">
                <a:solidFill>
                  <a:srgbClr val="FFC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    Infrastructure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1F71FC-33FD-4DB7-8F85-C7B0B37C068A}"/>
              </a:ext>
            </a:extLst>
          </p:cNvPr>
          <p:cNvSpPr txBox="1"/>
          <p:nvPr/>
        </p:nvSpPr>
        <p:spPr>
          <a:xfrm>
            <a:off x="534689" y="5617870"/>
            <a:ext cx="7163226" cy="65146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spcAft>
                <a:spcPts val="1000"/>
              </a:spcAft>
              <a:buFont typeface="Wingdings" pitchFamily="2" charset="2"/>
              <a:buNone/>
            </a:pPr>
            <a:r>
              <a:rPr lang="en-US" sz="14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Workstream Lead(s)</a:t>
            </a:r>
            <a:r>
              <a:rPr lang="en-US" sz="14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be determined</a:t>
            </a:r>
          </a:p>
        </p:txBody>
      </p:sp>
      <p:pic>
        <p:nvPicPr>
          <p:cNvPr id="4" name="Picture 3" descr="A compass with the words, &quot;Public Health&quot; written on it.">
            <a:extLst>
              <a:ext uri="{FF2B5EF4-FFF2-40B4-BE49-F238E27FC236}">
                <a16:creationId xmlns:a16="http://schemas.microsoft.com/office/drawing/2014/main" id="{47B6F76A-6D61-8742-C3CC-54753FA2B1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63" y="1329715"/>
            <a:ext cx="7969828" cy="4167076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179854862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D6DF49-834D-46C6-9CD3-18EF67CA65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4800" y="914400"/>
            <a:ext cx="8534400" cy="4876801"/>
          </a:xfrm>
        </p:spPr>
        <p:txBody>
          <a:bodyPr/>
          <a:lstStyle/>
          <a:p>
            <a:pPr marL="0" indent="0">
              <a:buNone/>
            </a:pPr>
            <a:endParaRPr lang="en-US" b="0" dirty="0"/>
          </a:p>
          <a:p>
            <a:pPr marL="0" indent="0">
              <a:buNone/>
            </a:pPr>
            <a:endParaRPr lang="en-US" sz="2000" b="0" dirty="0"/>
          </a:p>
          <a:p>
            <a:pPr marL="0" indent="0">
              <a:buNone/>
            </a:pPr>
            <a:endParaRPr lang="en-US" b="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4E2DD3-13D6-42FB-B682-8D5A462D7AC4}"/>
              </a:ext>
            </a:extLst>
          </p:cNvPr>
          <p:cNvSpPr txBox="1"/>
          <p:nvPr/>
        </p:nvSpPr>
        <p:spPr>
          <a:xfrm>
            <a:off x="242454" y="1143871"/>
            <a:ext cx="8534400" cy="2159566"/>
          </a:xfrm>
          <a:prstGeom prst="rect">
            <a:avLst/>
          </a:prstGeom>
          <a:solidFill>
            <a:srgbClr val="FFEEB9"/>
          </a:solidFill>
          <a:ln w="38100">
            <a:solidFill>
              <a:srgbClr val="064FBA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defRPr sz="2100" b="1">
                <a:solidFill>
                  <a:srgbClr val="064FB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166688" algn="ctr">
              <a:spcAft>
                <a:spcPts val="800"/>
              </a:spcAft>
            </a:pPr>
            <a:r>
              <a:rPr lang="en-US" dirty="0"/>
              <a:t>Assessed Interest in Statewide Grant Opportunity</a:t>
            </a:r>
          </a:p>
          <a:p>
            <a:pPr marL="512763" indent="-284163"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2000" b="0" dirty="0">
                <a:solidFill>
                  <a:srgbClr val="000000"/>
                </a:solidFill>
              </a:rPr>
              <a:t>In early 2023, engaged in discussions with DPH officials to                                      discuss 5-year CDC grant opportunity “Building our                                       Largest Dementia (BOLD) Infrastructure.” </a:t>
            </a:r>
          </a:p>
          <a:p>
            <a:pPr marL="512763" indent="-284163">
              <a:spcAft>
                <a:spcPts val="2000"/>
              </a:spcAft>
              <a:buFont typeface="Symbol" panose="05050102010706020507" pitchFamily="18" charset="2"/>
              <a:buChar char=""/>
            </a:pPr>
            <a:r>
              <a:rPr lang="en-US" sz="2000" b="0" dirty="0">
                <a:solidFill>
                  <a:srgbClr val="000000"/>
                </a:solidFill>
              </a:rPr>
              <a:t>Due to competing and important demands on staff time at DPH, it was determined that 2023 was not an opportune time to apply.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C630C4-0983-423F-896C-FEC564D73072}"/>
              </a:ext>
            </a:extLst>
          </p:cNvPr>
          <p:cNvSpPr txBox="1"/>
          <p:nvPr/>
        </p:nvSpPr>
        <p:spPr>
          <a:xfrm>
            <a:off x="831273" y="0"/>
            <a:ext cx="7107381" cy="80021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C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7. Risk Reduction and Public Health Infrastructure</a:t>
            </a:r>
          </a:p>
          <a:p>
            <a:r>
              <a:rPr lang="en-US" sz="2200" b="1" dirty="0">
                <a:solidFill>
                  <a:srgbClr val="FFC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      Progress and Next Steps (Some Highlights)</a:t>
            </a: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6BB0788B-CEDD-49E6-BF20-B28BAF47DED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6" y="24755"/>
            <a:ext cx="775317" cy="883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BOLD">
            <a:extLst>
              <a:ext uri="{FF2B5EF4-FFF2-40B4-BE49-F238E27FC236}">
                <a16:creationId xmlns:a16="http://schemas.microsoft.com/office/drawing/2014/main" id="{9CD17B0C-C5A2-4DCF-9A80-0C5429E57D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6884604" y="1665527"/>
            <a:ext cx="1590584" cy="620471"/>
          </a:xfrm>
          <a:prstGeom prst="rect">
            <a:avLst/>
          </a:prstGeom>
          <a:ln w="28575">
            <a:solidFill>
              <a:srgbClr val="000099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8BFC19-5F5B-81FA-44BB-B38C91021BE6}"/>
              </a:ext>
            </a:extLst>
          </p:cNvPr>
          <p:cNvSpPr txBox="1"/>
          <p:nvPr/>
        </p:nvSpPr>
        <p:spPr>
          <a:xfrm>
            <a:off x="238990" y="3519925"/>
            <a:ext cx="8534400" cy="2775119"/>
          </a:xfrm>
          <a:prstGeom prst="rect">
            <a:avLst/>
          </a:prstGeom>
          <a:solidFill>
            <a:srgbClr val="FFEEB9"/>
          </a:solidFill>
          <a:ln w="38100">
            <a:solidFill>
              <a:srgbClr val="064FBA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defRPr sz="2100" b="1">
                <a:solidFill>
                  <a:srgbClr val="064FB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166688">
              <a:spcAft>
                <a:spcPts val="800"/>
              </a:spcAft>
            </a:pPr>
            <a:r>
              <a:rPr lang="en-US" dirty="0"/>
              <a:t>                            Springfield’s Healthy Brain Initiative</a:t>
            </a:r>
          </a:p>
          <a:p>
            <a:pPr marL="512763" indent="-284163"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2000" b="0" dirty="0">
                <a:solidFill>
                  <a:srgbClr val="000000"/>
                </a:solidFill>
              </a:rPr>
              <a:t>In the absence of statewide grant funding around this                 workstream’s goal; and after examining geographic                                           disparities in prevalence of dementia and dementia risk factors, shifted to a localized approach.</a:t>
            </a:r>
          </a:p>
          <a:p>
            <a:pPr marL="512763" indent="-284163">
              <a:buFont typeface="Symbol" panose="05050102010706020507" pitchFamily="18" charset="2"/>
              <a:buChar char=""/>
            </a:pPr>
            <a:r>
              <a:rPr lang="en-US" sz="2000" b="0" dirty="0">
                <a:solidFill>
                  <a:srgbClr val="000000"/>
                </a:solidFill>
              </a:rPr>
              <a:t>Pursued grant opportunities and received a grant in late 2023 to implement “Springfield’s Healthy Brain Initiative,” a community outreach program to promote better brain health.</a:t>
            </a:r>
          </a:p>
        </p:txBody>
      </p:sp>
      <p:pic>
        <p:nvPicPr>
          <p:cNvPr id="7" name="Picture 6" descr="A downward sloping arrow with the word &quot;risk &quot; on it.">
            <a:extLst>
              <a:ext uri="{FF2B5EF4-FFF2-40B4-BE49-F238E27FC236}">
                <a16:creationId xmlns:a16="http://schemas.microsoft.com/office/drawing/2014/main" id="{54C41052-520C-C206-3C93-012E6F8198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343" y="3792682"/>
            <a:ext cx="1527464" cy="644237"/>
          </a:xfrm>
          <a:prstGeom prst="rect">
            <a:avLst/>
          </a:prstGeom>
          <a:ln w="57150">
            <a:solidFill>
              <a:srgbClr val="0039AC"/>
            </a:solidFill>
          </a:ln>
        </p:spPr>
      </p:pic>
    </p:spTree>
    <p:extLst>
      <p:ext uri="{BB962C8B-B14F-4D97-AF65-F5344CB8AC3E}">
        <p14:creationId xmlns:p14="http://schemas.microsoft.com/office/powerpoint/2010/main" val="677518480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CF30946-6005-4E9D-BD21-74C4F73851C4}"/>
              </a:ext>
            </a:extLst>
          </p:cNvPr>
          <p:cNvSpPr txBox="1"/>
          <p:nvPr/>
        </p:nvSpPr>
        <p:spPr>
          <a:xfrm>
            <a:off x="1352007" y="219908"/>
            <a:ext cx="3775589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 typeface="Wingdings" pitchFamily="2" charset="2"/>
              <a:buNone/>
            </a:pPr>
            <a:r>
              <a:rPr lang="en-US" sz="2800" b="1" dirty="0">
                <a:solidFill>
                  <a:srgbClr val="FFC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Looking to the Future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2E6C79-F173-48A8-BFE5-C0D58D9F9834}"/>
              </a:ext>
            </a:extLst>
          </p:cNvPr>
          <p:cNvSpPr txBox="1"/>
          <p:nvPr/>
        </p:nvSpPr>
        <p:spPr>
          <a:xfrm>
            <a:off x="1070265" y="4593138"/>
            <a:ext cx="7117772" cy="2156231"/>
          </a:xfrm>
          <a:prstGeom prst="rect">
            <a:avLst/>
          </a:prstGeom>
          <a:noFill/>
          <a:ln w="57150">
            <a:solidFill>
              <a:srgbClr val="0039AC"/>
            </a:solidFill>
          </a:ln>
        </p:spPr>
        <p:txBody>
          <a:bodyPr wrap="square">
            <a:spAutoFit/>
          </a:bodyPr>
          <a:lstStyle/>
          <a:p>
            <a:pPr marL="571500" lvl="1" indent="-342900">
              <a:lnSpc>
                <a:spcPct val="107000"/>
              </a:lnSpc>
              <a:spcAft>
                <a:spcPts val="8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Reminds readers that the Council will regularly amend the state plan and continue to bring appropriate stakeholders to the table to implement solutions.</a:t>
            </a:r>
          </a:p>
          <a:p>
            <a:pPr marL="571500" marR="0" lvl="1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Refers to the five amendments to the state plan adopted in 2023, which are included in the final section of the annual report.</a:t>
            </a:r>
          </a:p>
        </p:txBody>
      </p:sp>
      <p:pic>
        <p:nvPicPr>
          <p:cNvPr id="12" name="Picture 11" descr="A picture of a lightbulb flying in the air carrying a person looking through binoculars.&#10;&#10;">
            <a:extLst>
              <a:ext uri="{FF2B5EF4-FFF2-40B4-BE49-F238E27FC236}">
                <a16:creationId xmlns:a16="http://schemas.microsoft.com/office/drawing/2014/main" id="{372B2D89-E040-4C89-AD9A-2FCA1351702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973" y="1027642"/>
            <a:ext cx="5558289" cy="3405673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3568971575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ChangeArrowheads="1"/>
          </p:cNvSpPr>
          <p:nvPr/>
        </p:nvSpPr>
        <p:spPr bwMode="auto">
          <a:xfrm>
            <a:off x="-26700" y="0"/>
            <a:ext cx="9170700" cy="1822351"/>
          </a:xfrm>
          <a:prstGeom prst="rect">
            <a:avLst/>
          </a:prstGeom>
          <a:solidFill>
            <a:srgbClr val="00336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200" b="1" dirty="0">
              <a:solidFill>
                <a:srgbClr val="FFFFFF"/>
              </a:solidFill>
            </a:endParaRPr>
          </a:p>
        </p:txBody>
      </p:sp>
      <p:pic>
        <p:nvPicPr>
          <p:cNvPr id="3174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73424" y="173965"/>
            <a:ext cx="1550554" cy="1608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0435559-F778-4287-8726-BB23414E9B7E}"/>
              </a:ext>
            </a:extLst>
          </p:cNvPr>
          <p:cNvSpPr txBox="1"/>
          <p:nvPr/>
        </p:nvSpPr>
        <p:spPr>
          <a:xfrm>
            <a:off x="4519806" y="4781700"/>
            <a:ext cx="4046492" cy="138499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80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Christopher Wight, </a:t>
            </a:r>
            <a:r>
              <a:rPr lang="en-US" sz="1400" b="1" dirty="0" err="1">
                <a:solidFill>
                  <a:srgbClr val="0080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LICSW</a:t>
            </a:r>
            <a:br>
              <a:rPr lang="en-US" sz="1800" b="1" dirty="0">
                <a:solidFill>
                  <a:srgbClr val="00808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Clinical Social Worker, Dementia Care Collaborative</a:t>
            </a:r>
            <a:b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Division of Palliative Care and Geriatric Medicine</a:t>
            </a:r>
            <a:b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Massachusetts General Hospital</a:t>
            </a:r>
          </a:p>
          <a:p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Boston, MA</a:t>
            </a:r>
            <a:b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b="1" u="sng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cwight@mgh.harvard.edu</a:t>
            </a:r>
            <a:endParaRPr lang="en-US" sz="1600" dirty="0">
              <a:solidFill>
                <a:srgbClr val="000099"/>
              </a:solidFill>
              <a:highlight>
                <a:srgbClr val="00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6EE422-5401-46ED-8A5A-7E51B923132E}"/>
              </a:ext>
            </a:extLst>
          </p:cNvPr>
          <p:cNvSpPr txBox="1"/>
          <p:nvPr/>
        </p:nvSpPr>
        <p:spPr>
          <a:xfrm>
            <a:off x="1676400" y="4826781"/>
            <a:ext cx="3358691" cy="121571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00" b="1" dirty="0">
              <a:solidFill>
                <a:srgbClr val="00808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00808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Alina Sibley, </a:t>
            </a:r>
            <a:r>
              <a:rPr lang="en-US" sz="1400" b="1" dirty="0" err="1">
                <a:solidFill>
                  <a:srgbClr val="00808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CNP</a:t>
            </a:r>
            <a:r>
              <a:rPr lang="en-US" sz="1400" b="1" dirty="0">
                <a:solidFill>
                  <a:srgbClr val="00808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Team Lead for Geri-Pal Home Care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Baystate Health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Springfield, MA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b="1" u="sng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alina.sibley@baystatehealth.org</a:t>
            </a:r>
            <a:r>
              <a:rPr lang="en-US" sz="1400" b="1" u="sng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600" dirty="0">
              <a:solidFill>
                <a:srgbClr val="000099"/>
              </a:solidFill>
              <a:highlight>
                <a:srgbClr val="00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936384-8588-4F6D-A3A4-0E3DDFC494F9}"/>
              </a:ext>
            </a:extLst>
          </p:cNvPr>
          <p:cNvSpPr txBox="1"/>
          <p:nvPr/>
        </p:nvSpPr>
        <p:spPr>
          <a:xfrm>
            <a:off x="3713766" y="4419723"/>
            <a:ext cx="1653645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80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Team Co-Leads</a:t>
            </a:r>
          </a:p>
        </p:txBody>
      </p:sp>
      <p:sp>
        <p:nvSpPr>
          <p:cNvPr id="2" name="Google Shape;179;p1">
            <a:extLst>
              <a:ext uri="{FF2B5EF4-FFF2-40B4-BE49-F238E27FC236}">
                <a16:creationId xmlns:a16="http://schemas.microsoft.com/office/drawing/2014/main" id="{27CA50C3-5A43-0C77-6CC1-C184FE3198C7}"/>
              </a:ext>
            </a:extLst>
          </p:cNvPr>
          <p:cNvSpPr/>
          <p:nvPr/>
        </p:nvSpPr>
        <p:spPr>
          <a:xfrm>
            <a:off x="2139471" y="623456"/>
            <a:ext cx="5009475" cy="567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000" tIns="32000" rIns="64000" bIns="32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FFC000"/>
                </a:solidFill>
                <a:latin typeface="Calibri" pitchFamily="34" charset="0"/>
                <a:ea typeface="+mj-ea"/>
                <a:cs typeface="Calibri" pitchFamily="34" charset="0"/>
                <a:sym typeface="Arial"/>
              </a:rPr>
              <a:t>Interprofessional Dementia Care </a:t>
            </a:r>
            <a:endParaRPr sz="2400" b="1" dirty="0">
              <a:solidFill>
                <a:srgbClr val="FFC000"/>
              </a:solidFill>
              <a:latin typeface="Calibri" pitchFamily="34" charset="0"/>
              <a:ea typeface="+mj-ea"/>
              <a:cs typeface="Calibri" pitchFamily="34" charset="0"/>
              <a:sym typeface="Calibri"/>
            </a:endParaRPr>
          </a:p>
        </p:txBody>
      </p:sp>
      <p:sp>
        <p:nvSpPr>
          <p:cNvPr id="3" name="Google Shape;181;p1">
            <a:extLst>
              <a:ext uri="{FF2B5EF4-FFF2-40B4-BE49-F238E27FC236}">
                <a16:creationId xmlns:a16="http://schemas.microsoft.com/office/drawing/2014/main" id="{38EEBA9A-FA0A-902D-ED35-8A6ED818C9B7}"/>
              </a:ext>
            </a:extLst>
          </p:cNvPr>
          <p:cNvSpPr txBox="1"/>
          <p:nvPr/>
        </p:nvSpPr>
        <p:spPr>
          <a:xfrm>
            <a:off x="434989" y="2349409"/>
            <a:ext cx="8253242" cy="1405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rgbClr val="00359E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Status and Discussion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 i="0" u="none" strike="noStrike" cap="none" dirty="0">
              <a:solidFill>
                <a:srgbClr val="00359E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00359E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 February 6, </a:t>
            </a:r>
            <a:r>
              <a:rPr lang="en-US" sz="2400" b="1" i="0" u="none" strike="noStrike" cap="none" dirty="0">
                <a:solidFill>
                  <a:srgbClr val="00359E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2024</a:t>
            </a:r>
            <a:endParaRPr sz="2000" b="1" i="0" u="none" strike="noStrike" cap="none" dirty="0">
              <a:solidFill>
                <a:srgbClr val="003366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52112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6617CCE-B135-45A7-84A9-4D9AD95C823F}"/>
              </a:ext>
            </a:extLst>
          </p:cNvPr>
          <p:cNvSpPr txBox="1"/>
          <p:nvPr/>
        </p:nvSpPr>
        <p:spPr>
          <a:xfrm>
            <a:off x="775216" y="252349"/>
            <a:ext cx="64049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  <a:latin typeface="Calibri" panose="020F0502020204030204" pitchFamily="34" charset="0"/>
                <a:ea typeface="+mj-ea"/>
                <a:cs typeface="Times New Roman" panose="02020603050405020304" pitchFamily="18" charset="0"/>
              </a:rPr>
              <a:t>Amendments to the State Plan, 2023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FF9EB4-0117-449A-99C6-2C1F4DADAACA}"/>
              </a:ext>
            </a:extLst>
          </p:cNvPr>
          <p:cNvSpPr txBox="1"/>
          <p:nvPr/>
        </p:nvSpPr>
        <p:spPr>
          <a:xfrm>
            <a:off x="877681" y="3863064"/>
            <a:ext cx="7466220" cy="2451953"/>
          </a:xfrm>
          <a:prstGeom prst="rect">
            <a:avLst/>
          </a:prstGeom>
          <a:noFill/>
          <a:ln w="57150">
            <a:solidFill>
              <a:srgbClr val="0039AC"/>
            </a:solidFill>
          </a:ln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Includes amendments to the state plan’s recommendations around: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lvl="1" indent="-342900">
              <a:spcAft>
                <a:spcPts val="8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Caregiver Support and Public Awareness </a:t>
            </a:r>
          </a:p>
          <a:p>
            <a:pPr marL="571500" lvl="1" indent="-342900">
              <a:spcAft>
                <a:spcPts val="8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Equitable Access and Care </a:t>
            </a:r>
          </a:p>
          <a:p>
            <a:pPr marL="571500" lvl="1" indent="-342900">
              <a:spcAft>
                <a:spcPts val="8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Care Planning </a:t>
            </a:r>
          </a:p>
          <a:p>
            <a:pPr marL="571500" lvl="1" indent="-342900">
              <a:spcAft>
                <a:spcPts val="8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Interprofessional Dementia</a:t>
            </a:r>
          </a:p>
          <a:p>
            <a:pPr marL="571500" lvl="1" indent="-342900">
              <a:spcAft>
                <a:spcPts val="8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Research</a:t>
            </a:r>
          </a:p>
        </p:txBody>
      </p:sp>
      <p:pic>
        <p:nvPicPr>
          <p:cNvPr id="8" name="Picture 7" descr="Wall of adhesive notes with one standing out.">
            <a:extLst>
              <a:ext uri="{FF2B5EF4-FFF2-40B4-BE49-F238E27FC236}">
                <a16:creationId xmlns:a16="http://schemas.microsoft.com/office/drawing/2014/main" id="{E70393D0-61B5-4845-9408-9C81D530676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93" y="1074949"/>
            <a:ext cx="7457769" cy="2686559"/>
          </a:xfrm>
          <a:prstGeom prst="rect">
            <a:avLst/>
          </a:prstGeom>
          <a:ln w="57150">
            <a:noFill/>
          </a:ln>
        </p:spPr>
      </p:pic>
    </p:spTree>
    <p:extLst>
      <p:ext uri="{BB962C8B-B14F-4D97-AF65-F5344CB8AC3E}">
        <p14:creationId xmlns:p14="http://schemas.microsoft.com/office/powerpoint/2010/main" val="1348176804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ChangeArrowheads="1"/>
          </p:cNvSpPr>
          <p:nvPr/>
        </p:nvSpPr>
        <p:spPr bwMode="auto">
          <a:xfrm>
            <a:off x="0" y="-7617"/>
            <a:ext cx="9144000" cy="1905000"/>
          </a:xfrm>
          <a:prstGeom prst="rect">
            <a:avLst/>
          </a:prstGeom>
          <a:solidFill>
            <a:srgbClr val="00336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200" b="1" dirty="0">
              <a:solidFill>
                <a:srgbClr val="FFFFFF"/>
              </a:solidFill>
            </a:endParaRPr>
          </a:p>
        </p:txBody>
      </p:sp>
      <p:sp>
        <p:nvSpPr>
          <p:cNvPr id="31746" name="Rectangle 3"/>
          <p:cNvSpPr>
            <a:spLocks noChangeArrowheads="1"/>
          </p:cNvSpPr>
          <p:nvPr/>
        </p:nvSpPr>
        <p:spPr bwMode="white">
          <a:xfrm>
            <a:off x="623537" y="136525"/>
            <a:ext cx="65532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008" tIns="32004" rIns="64008" bIns="32004" anchor="ctr"/>
          <a:lstStyle/>
          <a:p>
            <a:pPr algn="ctr" fontAlgn="base">
              <a:spcBef>
                <a:spcPct val="0"/>
              </a:spcBef>
              <a:spcAft>
                <a:spcPts val="800"/>
              </a:spcAft>
            </a:pPr>
            <a:r>
              <a:rPr lang="en-US" sz="2800" b="1" dirty="0">
                <a:solidFill>
                  <a:srgbClr val="FFC000"/>
                </a:solidFill>
                <a:latin typeface="Calibri" pitchFamily="34" charset="0"/>
              </a:rPr>
              <a:t>Annual Report Review, 2023</a:t>
            </a:r>
          </a:p>
          <a:p>
            <a:pPr algn="ctr" fontAlgn="base">
              <a:spcBef>
                <a:spcPct val="0"/>
              </a:spcBef>
            </a:pPr>
            <a:r>
              <a:rPr lang="en-US" sz="2800" b="1" dirty="0">
                <a:solidFill>
                  <a:srgbClr val="FFFFFF"/>
                </a:solidFill>
                <a:latin typeface="Calibri" pitchFamily="34" charset="0"/>
              </a:rPr>
              <a:t>Provide Comments and Vote </a:t>
            </a:r>
            <a:r>
              <a:rPr lang="en-US" sz="2800" b="1" i="1" dirty="0">
                <a:solidFill>
                  <a:srgbClr val="FFFFFF"/>
                </a:solidFill>
                <a:latin typeface="Calibri" pitchFamily="34" charset="0"/>
              </a:rPr>
              <a:t>(20 min)</a:t>
            </a:r>
          </a:p>
        </p:txBody>
      </p:sp>
      <p:pic>
        <p:nvPicPr>
          <p:cNvPr id="3174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67006" y="161761"/>
            <a:ext cx="1487488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 bwMode="auto">
          <a:xfrm>
            <a:off x="4406900" y="6471593"/>
            <a:ext cx="368300" cy="23083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B0A0B807-0F89-4501-89A1-27555DC543CA}" type="datetime1">
              <a:rPr lang="en-US" smtClean="0"/>
              <a:t>2/2/2024</a:t>
            </a:fld>
            <a:endParaRPr lang="en-US" dirty="0"/>
          </a:p>
        </p:txBody>
      </p:sp>
      <p:sp>
        <p:nvSpPr>
          <p:cNvPr id="9" name="Date Placeholder 2">
            <a:extLst>
              <a:ext uri="{FF2B5EF4-FFF2-40B4-BE49-F238E27FC236}">
                <a16:creationId xmlns:a16="http://schemas.microsoft.com/office/drawing/2014/main" id="{B019AF1B-4325-448B-9098-64189208C828}"/>
              </a:ext>
            </a:extLst>
          </p:cNvPr>
          <p:cNvSpPr txBox="1">
            <a:spLocks/>
          </p:cNvSpPr>
          <p:nvPr/>
        </p:nvSpPr>
        <p:spPr>
          <a:xfrm>
            <a:off x="4245148" y="2401482"/>
            <a:ext cx="4339295" cy="1495029"/>
          </a:xfrm>
          <a:prstGeom prst="rect">
            <a:avLst/>
          </a:prstGeom>
          <a:ln w="38100">
            <a:solidFill>
              <a:srgbClr val="FFC000"/>
            </a:solidFill>
          </a:ln>
        </p:spPr>
        <p:txBody>
          <a:bodyPr anchor="b"/>
          <a:lstStyle>
            <a:defPPr>
              <a:defRPr lang="en-US"/>
            </a:defPPr>
            <a:lvl1pPr marL="0" algn="ctr" defTabSz="914400" rtl="0" eaLnBrk="0" latinLnBrk="0" hangingPunct="0">
              <a:spcBef>
                <a:spcPct val="50000"/>
              </a:spcBef>
              <a:defRPr sz="12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Annual Report Review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Date Placeholder 2">
            <a:extLst>
              <a:ext uri="{FF2B5EF4-FFF2-40B4-BE49-F238E27FC236}">
                <a16:creationId xmlns:a16="http://schemas.microsoft.com/office/drawing/2014/main" id="{757BA9C6-6AEB-441E-8CE6-59D56B3D15E6}"/>
              </a:ext>
            </a:extLst>
          </p:cNvPr>
          <p:cNvSpPr txBox="1">
            <a:spLocks/>
          </p:cNvSpPr>
          <p:nvPr/>
        </p:nvSpPr>
        <p:spPr>
          <a:xfrm>
            <a:off x="4312700" y="4171469"/>
            <a:ext cx="3631262" cy="126419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0" latinLnBrk="0" hangingPunct="0">
              <a:spcBef>
                <a:spcPct val="50000"/>
              </a:spcBef>
              <a:defRPr sz="12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Present Highlights</a:t>
            </a:r>
          </a:p>
          <a:p>
            <a:pPr marL="457200" indent="-457200" algn="l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/>
            </a:pP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Provide Comments</a:t>
            </a:r>
          </a:p>
          <a:p>
            <a:pPr marL="457200" indent="-457200" algn="l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/>
            </a:pP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Vote</a:t>
            </a:r>
            <a:endParaRPr lang="en-US" sz="2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C6713A4-EDEA-43D3-8600-EA74C7417761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025" y="4249853"/>
            <a:ext cx="361950" cy="334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A photo of the cover of the draft annual  report for 2023.">
            <a:extLst>
              <a:ext uri="{FF2B5EF4-FFF2-40B4-BE49-F238E27FC236}">
                <a16:creationId xmlns:a16="http://schemas.microsoft.com/office/drawing/2014/main" id="{ABDB5BE5-1B2A-C18C-FCA2-FE0190A3E2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647" y="2296390"/>
            <a:ext cx="3275908" cy="4243717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E83F45-1027-97B7-EC93-6DCCB65FDCDE}"/>
              </a:ext>
            </a:extLst>
          </p:cNvPr>
          <p:cNvSpPr txBox="1"/>
          <p:nvPr/>
        </p:nvSpPr>
        <p:spPr>
          <a:xfrm>
            <a:off x="1347354" y="2277814"/>
            <a:ext cx="950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DRAFT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10FF62-7217-2B03-CB18-4CB9FFF44A1C}"/>
              </a:ext>
            </a:extLst>
          </p:cNvPr>
          <p:cNvSpPr txBox="1"/>
          <p:nvPr/>
        </p:nvSpPr>
        <p:spPr>
          <a:xfrm>
            <a:off x="3958936" y="6525492"/>
            <a:ext cx="39485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indent="0">
              <a:buFont typeface="Wingdings" pitchFamily="2" charset="2"/>
              <a:buNone/>
            </a:pPr>
            <a:r>
              <a:rPr lang="en-US" sz="12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31</a:t>
            </a:r>
          </a:p>
        </p:txBody>
      </p:sp>
    </p:spTree>
    <p:extLst>
      <p:ext uri="{BB962C8B-B14F-4D97-AF65-F5344CB8AC3E}">
        <p14:creationId xmlns:p14="http://schemas.microsoft.com/office/powerpoint/2010/main" val="2576892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510" y="117091"/>
            <a:ext cx="5968180" cy="751895"/>
          </a:xfrm>
        </p:spPr>
        <p:txBody>
          <a:bodyPr/>
          <a:lstStyle/>
          <a:p>
            <a:pPr marL="285750" indent="-285750"/>
            <a:r>
              <a:rPr lang="en-US" dirty="0"/>
              <a:t>4. Discussion of Council’s Role Around Early Detection and Diagnosis </a:t>
            </a:r>
            <a:r>
              <a:rPr lang="en-US" i="1" dirty="0"/>
              <a:t>(25 min)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38BD27-9ECC-44F9-B280-F14EBE27AA41}"/>
              </a:ext>
            </a:extLst>
          </p:cNvPr>
          <p:cNvSpPr txBox="1"/>
          <p:nvPr/>
        </p:nvSpPr>
        <p:spPr>
          <a:xfrm>
            <a:off x="238431" y="1152855"/>
            <a:ext cx="8667137" cy="40703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457200" indent="-457200" defTabSz="914400">
              <a:lnSpc>
                <a:spcPct val="107000"/>
              </a:lnSpc>
              <a:spcAft>
                <a:spcPts val="2400"/>
              </a:spcAft>
              <a:buClr>
                <a:schemeClr val="tx1"/>
              </a:buClr>
              <a:buSzPct val="100000"/>
              <a:buFont typeface="+mj-lt"/>
              <a:buAutoNum type="arabicPeriod"/>
              <a:defRPr/>
            </a:pPr>
            <a:r>
              <a:rPr lang="en-US" sz="2000" b="1" dirty="0">
                <a:latin typeface="Calibri" panose="020F0502020204030204" pitchFamily="34" charset="0"/>
                <a:cs typeface="Calibri"/>
                <a:sym typeface="Calibri"/>
              </a:rPr>
              <a:t>Which two do Council Members believe are the areas of greatest need?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03D26C-6A35-4E54-A1DF-3999672997D3}"/>
              </a:ext>
            </a:extLst>
          </p:cNvPr>
          <p:cNvSpPr txBox="1"/>
          <p:nvPr/>
        </p:nvSpPr>
        <p:spPr>
          <a:xfrm>
            <a:off x="240888" y="5550297"/>
            <a:ext cx="8257855" cy="70788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344488" indent="-344488">
              <a:buClr>
                <a:schemeClr val="tx1"/>
              </a:buClr>
            </a:pPr>
            <a:r>
              <a:rPr lang="en-US" sz="2000" b="1" dirty="0">
                <a:latin typeface="Calibri" panose="020F0502020204030204" pitchFamily="34" charset="0"/>
                <a:cs typeface="Calibri"/>
              </a:rPr>
              <a:t>2.   What practical strategies can this Council implement as part of the work of its existing teams to significantly enhance detection and/or diagnosis?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D0BC38-5B40-4A41-83E2-3FAC2EEFD17C}"/>
              </a:ext>
            </a:extLst>
          </p:cNvPr>
          <p:cNvSpPr txBox="1"/>
          <p:nvPr/>
        </p:nvSpPr>
        <p:spPr>
          <a:xfrm>
            <a:off x="650264" y="1760632"/>
            <a:ext cx="7990857" cy="376000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000"/>
              </a:spcAft>
              <a:buFont typeface="+mj-lt"/>
              <a:buAutoNum type="arabicParenR"/>
            </a:pPr>
            <a:r>
              <a:rPr lang="en-US" dirty="0">
                <a:latin typeface="Calibri" panose="020F0502020204030204" pitchFamily="34" charset="0"/>
                <a:cs typeface="Calibri"/>
              </a:rPr>
              <a:t>Equitable access to screening, assessment, and diagnosis</a:t>
            </a:r>
          </a:p>
          <a:p>
            <a:pPr marL="342900" marR="0" lvl="0" indent="-342900">
              <a:spcAft>
                <a:spcPts val="1000"/>
              </a:spcAft>
              <a:buFont typeface="+mj-lt"/>
              <a:buAutoNum type="arabicParenR"/>
              <a:tabLst>
                <a:tab pos="457200" algn="l"/>
              </a:tabLst>
            </a:pPr>
            <a:r>
              <a:rPr lang="en-US" dirty="0">
                <a:latin typeface="Calibri" panose="020F0502020204030204" pitchFamily="34" charset="0"/>
                <a:cs typeface="Calibri"/>
              </a:rPr>
              <a:t>Culturally sensitive provider/patient communication that respects culturally diverse beliefs, which may include stigmatizing perceptions of dementia</a:t>
            </a:r>
          </a:p>
          <a:p>
            <a:pPr marL="342900" indent="-342900">
              <a:spcAft>
                <a:spcPts val="1000"/>
              </a:spcAft>
              <a:buFont typeface="+mj-lt"/>
              <a:buAutoNum type="arabicParenR"/>
            </a:pPr>
            <a:r>
              <a:rPr lang="en-US" dirty="0">
                <a:latin typeface="Calibri" panose="020F0502020204030204" pitchFamily="34" charset="0"/>
                <a:cs typeface="Calibri"/>
              </a:rPr>
              <a:t>MCI and early dementia detection and screening by health care workers</a:t>
            </a:r>
          </a:p>
          <a:p>
            <a:pPr marL="342900" indent="-342900">
              <a:spcAft>
                <a:spcPts val="1000"/>
              </a:spcAft>
              <a:buFont typeface="+mj-lt"/>
              <a:buAutoNum type="arabicParenR"/>
            </a:pPr>
            <a:r>
              <a:rPr lang="en-US" dirty="0">
                <a:latin typeface="Calibri" panose="020F0502020204030204" pitchFamily="34" charset="0"/>
                <a:cs typeface="Calibri"/>
              </a:rPr>
              <a:t>Access to culturally sensitive cognitive assessments, including family observations, clinician interviews, and diagnostic testing (biomarkers)</a:t>
            </a:r>
          </a:p>
          <a:p>
            <a:pPr marL="342900" indent="-342900">
              <a:spcAft>
                <a:spcPts val="1000"/>
              </a:spcAft>
              <a:buFont typeface="+mj-lt"/>
              <a:buAutoNum type="arabicParenR"/>
            </a:pPr>
            <a:r>
              <a:rPr lang="en-US" dirty="0">
                <a:latin typeface="Calibri" panose="020F0502020204030204" pitchFamily="34" charset="0"/>
                <a:cs typeface="Calibri"/>
              </a:rPr>
              <a:t>Public awareness of early warning signs (individuals and health care providers)</a:t>
            </a:r>
          </a:p>
          <a:p>
            <a:pPr marL="342900" indent="-342900">
              <a:spcAft>
                <a:spcPts val="1000"/>
              </a:spcAft>
              <a:buFont typeface="+mj-lt"/>
              <a:buAutoNum type="arabicParenR"/>
            </a:pPr>
            <a:r>
              <a:rPr lang="en-US" dirty="0">
                <a:latin typeface="Calibri" panose="020F0502020204030204" pitchFamily="34" charset="0"/>
                <a:cs typeface="Calibri"/>
              </a:rPr>
              <a:t>Role of emerging technologies on access to screening and diagnosis</a:t>
            </a:r>
          </a:p>
          <a:p>
            <a:pPr marL="342900" indent="-342900">
              <a:spcAft>
                <a:spcPts val="1000"/>
              </a:spcAft>
              <a:buFont typeface="+mj-lt"/>
              <a:buAutoNum type="arabicParenR"/>
            </a:pPr>
            <a:r>
              <a:rPr lang="en-US" dirty="0">
                <a:latin typeface="Calibri" panose="020F0502020204030204" pitchFamily="34" charset="0"/>
                <a:cs typeface="Calibri"/>
              </a:rPr>
              <a:t>Effective communication of diagnosis</a:t>
            </a:r>
          </a:p>
          <a:p>
            <a:pPr marL="342900" indent="-342900">
              <a:spcAft>
                <a:spcPts val="1000"/>
              </a:spcAft>
              <a:buFont typeface="+mj-lt"/>
              <a:buAutoNum type="arabicParenR"/>
            </a:pPr>
            <a:r>
              <a:rPr lang="en-US" dirty="0">
                <a:latin typeface="Calibri" panose="020F0502020204030204" pitchFamily="34" charset="0"/>
                <a:cs typeface="Calibri"/>
                <a:sym typeface="Calibri"/>
              </a:rPr>
              <a:t>Other? </a:t>
            </a:r>
            <a:endParaRPr lang="en-US" sz="1900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590162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510" y="114300"/>
            <a:ext cx="5822064" cy="754686"/>
          </a:xfrm>
        </p:spPr>
        <p:txBody>
          <a:bodyPr/>
          <a:lstStyle/>
          <a:p>
            <a:pPr marL="285750" indent="-285750"/>
            <a:r>
              <a:rPr lang="en-US" dirty="0"/>
              <a:t>5. Council Discussion </a:t>
            </a:r>
            <a:r>
              <a:rPr lang="en-US" i="1" dirty="0"/>
              <a:t>(10 min)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F4F8F7-AEBD-45A2-B5BF-1964FA46FEE6}"/>
              </a:ext>
            </a:extLst>
          </p:cNvPr>
          <p:cNvSpPr txBox="1"/>
          <p:nvPr/>
        </p:nvSpPr>
        <p:spPr>
          <a:xfrm>
            <a:off x="1496290" y="1209584"/>
            <a:ext cx="57565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Reflections and Future Planning</a:t>
            </a: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90FD0FA5-57D6-4ADE-76CA-8A19E159B9A0}"/>
              </a:ext>
            </a:extLst>
          </p:cNvPr>
          <p:cNvSpPr/>
          <p:nvPr/>
        </p:nvSpPr>
        <p:spPr bwMode="auto">
          <a:xfrm>
            <a:off x="3148445" y="1776846"/>
            <a:ext cx="3325092" cy="2140527"/>
          </a:xfrm>
          <a:prstGeom prst="wedgeEllipseCallout">
            <a:avLst/>
          </a:prstGeom>
          <a:solidFill>
            <a:srgbClr val="CAEAFE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algn="ctr">
              <a:spcBef>
                <a:spcPts val="0"/>
              </a:spcBef>
              <a:spcAft>
                <a:spcPts val="1200"/>
              </a:spcAft>
            </a:pPr>
            <a:r>
              <a:rPr lang="en-US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How do you feel about the Council’s progress?</a:t>
            </a:r>
          </a:p>
        </p:txBody>
      </p:sp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B2E589A4-0520-9029-D4AC-C6BF2D7CEC28}"/>
              </a:ext>
            </a:extLst>
          </p:cNvPr>
          <p:cNvSpPr/>
          <p:nvPr/>
        </p:nvSpPr>
        <p:spPr bwMode="auto">
          <a:xfrm>
            <a:off x="675411" y="3719945"/>
            <a:ext cx="3595254" cy="2369127"/>
          </a:xfrm>
          <a:prstGeom prst="wedgeEllipseCallout">
            <a:avLst/>
          </a:prstGeom>
          <a:solidFill>
            <a:srgbClr val="FFEEB9"/>
          </a:solidFill>
          <a:ln w="38100" cap="flat" cmpd="sng" algn="ctr">
            <a:solidFill>
              <a:srgbClr val="E7B65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algn="ctr">
              <a:spcBef>
                <a:spcPts val="0"/>
              </a:spcBef>
              <a:spcAft>
                <a:spcPts val="1200"/>
              </a:spcAft>
            </a:pPr>
            <a:r>
              <a:rPr lang="en-US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Where do you see gaps or areas that need more of our attention?</a:t>
            </a:r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9F8E0AD8-4F51-39DB-831C-5C4EAC26ADFF}"/>
              </a:ext>
            </a:extLst>
          </p:cNvPr>
          <p:cNvSpPr/>
          <p:nvPr/>
        </p:nvSpPr>
        <p:spPr bwMode="auto">
          <a:xfrm>
            <a:off x="4966853" y="3636818"/>
            <a:ext cx="3553691" cy="2410689"/>
          </a:xfrm>
          <a:prstGeom prst="wedgeEllipseCallout">
            <a:avLst/>
          </a:prstGeom>
          <a:solidFill>
            <a:srgbClr val="FFEFEF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5720" tIns="45720" rIns="45720" bIns="45720" numCol="1" rtlCol="0" anchor="b" anchorCtr="0" compatLnSpc="1">
            <a:prstTxWarp prst="textNoShape">
              <a:avLst/>
            </a:prstTxWarp>
          </a:bodyPr>
          <a:lstStyle/>
          <a:p>
            <a:pPr algn="ctr">
              <a:spcAft>
                <a:spcPts val="1200"/>
              </a:spcAft>
            </a:pPr>
            <a:endParaRPr lang="en-US" sz="2000" b="1" kern="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>
              <a:spcAft>
                <a:spcPts val="1200"/>
              </a:spcAft>
            </a:pPr>
            <a:endParaRPr lang="en-US" sz="2000" b="1" kern="1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>
              <a:spcAft>
                <a:spcPts val="1200"/>
              </a:spcAft>
            </a:pPr>
            <a:endParaRPr lang="en-US" sz="2000" b="1" kern="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>
              <a:spcAft>
                <a:spcPts val="1200"/>
              </a:spcAft>
            </a:pPr>
            <a:endParaRPr lang="en-US" sz="2000" b="1" kern="1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>
              <a:spcBef>
                <a:spcPts val="2000"/>
              </a:spcBef>
            </a:pPr>
            <a:endParaRPr lang="en-US" sz="2000" b="1" kern="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>
              <a:spcBef>
                <a:spcPts val="2000"/>
              </a:spcBef>
            </a:pPr>
            <a:endParaRPr lang="en-US" sz="2000" b="1" kern="1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>
              <a:spcBef>
                <a:spcPts val="2000"/>
              </a:spcBef>
            </a:pPr>
            <a:endParaRPr lang="en-US" sz="2000" b="1" kern="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>
              <a:spcBef>
                <a:spcPts val="2000"/>
              </a:spcBef>
            </a:pPr>
            <a:endParaRPr lang="en-US" sz="2000" b="1" kern="1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>
              <a:spcBef>
                <a:spcPts val="2000"/>
              </a:spcBef>
            </a:pPr>
            <a:endParaRPr lang="en-US" sz="2000" b="1" kern="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>
              <a:spcBef>
                <a:spcPts val="2000"/>
              </a:spcBef>
            </a:pPr>
            <a:endParaRPr lang="en-US" sz="2000" b="1" kern="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>
              <a:spcBef>
                <a:spcPts val="2000"/>
              </a:spcBef>
            </a:pPr>
            <a:endParaRPr lang="en-US" sz="2000" b="1" kern="1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>
              <a:spcBef>
                <a:spcPts val="2000"/>
              </a:spcBef>
            </a:pPr>
            <a:endParaRPr lang="en-US" sz="2000" b="1" kern="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>
              <a:spcBef>
                <a:spcPts val="2000"/>
              </a:spcBef>
            </a:pPr>
            <a:endParaRPr lang="en-US" sz="2000" b="1" kern="1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>
              <a:spcBef>
                <a:spcPts val="2000"/>
              </a:spcBef>
            </a:pPr>
            <a:r>
              <a:rPr lang="en-US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                                                                                         What are the challenges or concerns that may hinder our progress?</a:t>
            </a:r>
          </a:p>
          <a:p>
            <a:pPr marL="0" marR="0">
              <a:spcBef>
                <a:spcPts val="0"/>
              </a:spcBef>
              <a:spcAft>
                <a:spcPts val="1200"/>
              </a:spcAft>
            </a:pPr>
            <a:endParaRPr lang="en-US" sz="1600" kern="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D9F1EB-3B1A-86EA-F1D4-919D7AA7B384}"/>
              </a:ext>
            </a:extLst>
          </p:cNvPr>
          <p:cNvSpPr txBox="1"/>
          <p:nvPr/>
        </p:nvSpPr>
        <p:spPr>
          <a:xfrm>
            <a:off x="384464" y="1215738"/>
            <a:ext cx="8375072" cy="5262979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indent="0">
              <a:buFont typeface="Wingdings" pitchFamily="2" charset="2"/>
              <a:buNone/>
            </a:pPr>
            <a:endParaRPr lang="en-US" sz="2400" dirty="0">
              <a:solidFill>
                <a:schemeClr val="dk1"/>
              </a:solidFill>
              <a:latin typeface="Book Antiqua" pitchFamily="18" charset="0"/>
            </a:endParaRPr>
          </a:p>
          <a:p>
            <a:pPr marL="0" indent="0">
              <a:buFont typeface="Wingdings" pitchFamily="2" charset="2"/>
              <a:buNone/>
            </a:pPr>
            <a:endParaRPr lang="en-US" sz="2400" dirty="0">
              <a:solidFill>
                <a:schemeClr val="dk1"/>
              </a:solidFill>
              <a:latin typeface="Book Antiqua" pitchFamily="18" charset="0"/>
            </a:endParaRPr>
          </a:p>
          <a:p>
            <a:pPr marL="0" indent="0">
              <a:buFont typeface="Wingdings" pitchFamily="2" charset="2"/>
              <a:buNone/>
            </a:pPr>
            <a:endParaRPr lang="en-US" sz="2400" dirty="0">
              <a:solidFill>
                <a:schemeClr val="dk1"/>
              </a:solidFill>
              <a:latin typeface="Book Antiqua" pitchFamily="18" charset="0"/>
            </a:endParaRPr>
          </a:p>
          <a:p>
            <a:pPr marL="0" indent="0">
              <a:buFont typeface="Wingdings" pitchFamily="2" charset="2"/>
              <a:buNone/>
            </a:pPr>
            <a:endParaRPr lang="en-US" sz="2400" dirty="0">
              <a:solidFill>
                <a:schemeClr val="dk1"/>
              </a:solidFill>
              <a:latin typeface="Book Antiqua" pitchFamily="18" charset="0"/>
            </a:endParaRPr>
          </a:p>
          <a:p>
            <a:pPr marL="0" indent="0">
              <a:buFont typeface="Wingdings" pitchFamily="2" charset="2"/>
              <a:buNone/>
            </a:pPr>
            <a:endParaRPr lang="en-US" sz="2400" dirty="0">
              <a:solidFill>
                <a:schemeClr val="dk1"/>
              </a:solidFill>
              <a:latin typeface="Book Antiqua" pitchFamily="18" charset="0"/>
            </a:endParaRPr>
          </a:p>
          <a:p>
            <a:pPr marL="0" indent="0">
              <a:buFont typeface="Wingdings" pitchFamily="2" charset="2"/>
              <a:buNone/>
            </a:pPr>
            <a:endParaRPr lang="en-US" sz="2400" dirty="0">
              <a:solidFill>
                <a:schemeClr val="dk1"/>
              </a:solidFill>
              <a:latin typeface="Book Antiqua" pitchFamily="18" charset="0"/>
            </a:endParaRPr>
          </a:p>
          <a:p>
            <a:pPr marL="0" indent="0">
              <a:buFont typeface="Wingdings" pitchFamily="2" charset="2"/>
              <a:buNone/>
            </a:pPr>
            <a:endParaRPr lang="en-US" sz="2400" dirty="0">
              <a:solidFill>
                <a:schemeClr val="dk1"/>
              </a:solidFill>
              <a:latin typeface="Book Antiqua" pitchFamily="18" charset="0"/>
            </a:endParaRPr>
          </a:p>
          <a:p>
            <a:pPr marL="0" indent="0">
              <a:buFont typeface="Wingdings" pitchFamily="2" charset="2"/>
              <a:buNone/>
            </a:pPr>
            <a:endParaRPr lang="en-US" sz="2400" dirty="0">
              <a:solidFill>
                <a:schemeClr val="dk1"/>
              </a:solidFill>
              <a:latin typeface="Book Antiqua" pitchFamily="18" charset="0"/>
            </a:endParaRPr>
          </a:p>
          <a:p>
            <a:pPr marL="0" indent="0">
              <a:buFont typeface="Wingdings" pitchFamily="2" charset="2"/>
              <a:buNone/>
            </a:pPr>
            <a:endParaRPr lang="en-US" sz="2400" dirty="0">
              <a:solidFill>
                <a:schemeClr val="dk1"/>
              </a:solidFill>
              <a:latin typeface="Book Antiqua" pitchFamily="18" charset="0"/>
            </a:endParaRPr>
          </a:p>
          <a:p>
            <a:pPr marL="0" indent="0">
              <a:buFont typeface="Wingdings" pitchFamily="2" charset="2"/>
              <a:buNone/>
            </a:pPr>
            <a:endParaRPr lang="en-US" sz="2400" dirty="0">
              <a:solidFill>
                <a:schemeClr val="dk1"/>
              </a:solidFill>
              <a:latin typeface="Book Antiqua" pitchFamily="18" charset="0"/>
            </a:endParaRPr>
          </a:p>
          <a:p>
            <a:pPr marL="0" indent="0">
              <a:buFont typeface="Wingdings" pitchFamily="2" charset="2"/>
              <a:buNone/>
            </a:pPr>
            <a:endParaRPr lang="en-US" sz="2400" dirty="0">
              <a:solidFill>
                <a:schemeClr val="dk1"/>
              </a:solidFill>
              <a:latin typeface="Book Antiqua" pitchFamily="18" charset="0"/>
            </a:endParaRPr>
          </a:p>
          <a:p>
            <a:pPr marL="0" indent="0">
              <a:buFont typeface="Wingdings" pitchFamily="2" charset="2"/>
              <a:buNone/>
            </a:pPr>
            <a:endParaRPr lang="en-US" sz="2400" dirty="0">
              <a:solidFill>
                <a:schemeClr val="dk1"/>
              </a:solidFill>
              <a:latin typeface="Book Antiqua" pitchFamily="18" charset="0"/>
            </a:endParaRPr>
          </a:p>
          <a:p>
            <a:pPr marL="0" indent="0">
              <a:buFont typeface="Wingdings" pitchFamily="2" charset="2"/>
              <a:buNone/>
            </a:pPr>
            <a:endParaRPr lang="en-US" sz="2400" dirty="0">
              <a:solidFill>
                <a:schemeClr val="dk1"/>
              </a:solidFill>
              <a:latin typeface="Book Antiqua" pitchFamily="18" charset="0"/>
            </a:endParaRPr>
          </a:p>
          <a:p>
            <a:pPr marL="0" indent="0">
              <a:buFont typeface="Wingdings" pitchFamily="2" charset="2"/>
              <a:buNone/>
            </a:pPr>
            <a:endParaRPr lang="en-US" sz="2400" dirty="0">
              <a:solidFill>
                <a:schemeClr val="dk1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566605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29355-DC47-4CF9-9AD3-D81B33390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 Next Steps &amp; Vote to Adjourn</a:t>
            </a:r>
            <a:br>
              <a:rPr lang="en-US" dirty="0"/>
            </a:br>
            <a:r>
              <a:rPr lang="en-US" dirty="0"/>
              <a:t>    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(5 min)</a:t>
            </a:r>
            <a:endParaRPr lang="en-US" dirty="0"/>
          </a:p>
        </p:txBody>
      </p:sp>
      <p:pic>
        <p:nvPicPr>
          <p:cNvPr id="2050" name="Picture 2" descr="A gavel.">
            <a:extLst>
              <a:ext uri="{FF2B5EF4-FFF2-40B4-BE49-F238E27FC236}">
                <a16:creationId xmlns:a16="http://schemas.microsoft.com/office/drawing/2014/main" id="{19422895-0A0F-4EB9-B171-A64AA5DCD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" y="4406992"/>
            <a:ext cx="2076450" cy="1887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C4A6D1-C32E-40C2-AA04-7C3CD8FE4AE9}"/>
              </a:ext>
            </a:extLst>
          </p:cNvPr>
          <p:cNvSpPr txBox="1"/>
          <p:nvPr/>
        </p:nvSpPr>
        <p:spPr>
          <a:xfrm>
            <a:off x="2466586" y="5089269"/>
            <a:ext cx="2558201" cy="52322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indent="0">
              <a:spcAft>
                <a:spcPts val="2000"/>
              </a:spcAft>
              <a:buFont typeface="Wingdings" pitchFamily="2" charset="2"/>
              <a:buNone/>
            </a:pPr>
            <a:r>
              <a:rPr lang="en-US" sz="2800" b="1" dirty="0">
                <a:solidFill>
                  <a:srgbClr val="0039AC"/>
                </a:solidFill>
                <a:latin typeface="Calibri" pitchFamily="34" charset="0"/>
                <a:cs typeface="Times New Roman" panose="02020603050405020304" pitchFamily="18" charset="0"/>
              </a:rPr>
              <a:t>Vote to Adjourn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2DCDC2-5428-4E8E-9DF5-92399EAA1166}"/>
              </a:ext>
            </a:extLst>
          </p:cNvPr>
          <p:cNvSpPr txBox="1"/>
          <p:nvPr/>
        </p:nvSpPr>
        <p:spPr>
          <a:xfrm>
            <a:off x="2300331" y="1289612"/>
            <a:ext cx="6553200" cy="2328843"/>
          </a:xfrm>
          <a:prstGeom prst="rect">
            <a:avLst/>
          </a:prstGeom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2000"/>
              </a:spcAft>
            </a:pPr>
            <a:r>
              <a:rPr lang="en-US" sz="2800" b="1" dirty="0">
                <a:solidFill>
                  <a:srgbClr val="0039AC"/>
                </a:solidFill>
                <a:latin typeface="Calibri" pitchFamily="34" charset="0"/>
                <a:cs typeface="Times New Roman" panose="02020603050405020304" pitchFamily="18" charset="0"/>
              </a:rPr>
              <a:t>Next Steps</a:t>
            </a:r>
          </a:p>
          <a:p>
            <a:pPr marL="457200" indent="-457200">
              <a:spcAft>
                <a:spcPts val="2000"/>
              </a:spcAft>
              <a:buFont typeface="+mj-lt"/>
              <a:buAutoNum type="arabicPeriod"/>
            </a:pPr>
            <a:r>
              <a:rPr lang="en-US" sz="2800" b="1" dirty="0">
                <a:solidFill>
                  <a:schemeClr val="dk1"/>
                </a:solidFill>
                <a:latin typeface="Calibri" pitchFamily="34" charset="0"/>
                <a:cs typeface="Times New Roman" panose="02020603050405020304" pitchFamily="18" charset="0"/>
              </a:rPr>
              <a:t>Submit the Council’s annual report in March 2024</a:t>
            </a:r>
            <a:r>
              <a:rPr lang="en-US" sz="28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400" b="1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spcAft>
                <a:spcPts val="2000"/>
              </a:spcAft>
              <a:buFont typeface="+mj-lt"/>
              <a:buAutoNum type="arabicPeriod"/>
            </a:pPr>
            <a:r>
              <a:rPr lang="en-US" sz="28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Next Council Meeting on May 7, 2024</a:t>
            </a:r>
          </a:p>
        </p:txBody>
      </p:sp>
      <p:pic>
        <p:nvPicPr>
          <p:cNvPr id="1028" name="Picture 4" descr="A list with checkmarks.">
            <a:extLst>
              <a:ext uri="{FF2B5EF4-FFF2-40B4-BE49-F238E27FC236}">
                <a16:creationId xmlns:a16="http://schemas.microsoft.com/office/drawing/2014/main" id="{96517764-CE34-4B2B-9146-A2DD1E78C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1656"/>
            <a:ext cx="239776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2B2DBB-B22E-403E-9B67-ABE9152A11C0}"/>
              </a:ext>
            </a:extLst>
          </p:cNvPr>
          <p:cNvSpPr txBox="1"/>
          <p:nvPr/>
        </p:nvSpPr>
        <p:spPr>
          <a:xfrm>
            <a:off x="6179603" y="3900581"/>
            <a:ext cx="2733368" cy="1634490"/>
          </a:xfrm>
          <a:prstGeom prst="roundRect">
            <a:avLst/>
          </a:prstGeom>
          <a:ln w="57150">
            <a:solidFill>
              <a:srgbClr val="064FBA"/>
            </a:solidFill>
          </a:ln>
        </p:spPr>
        <p:txBody>
          <a:bodyPr wrap="square" rtlCol="0">
            <a:spAutoFit/>
          </a:bodyPr>
          <a:lstStyle/>
          <a:p>
            <a:pPr marL="0" indent="0">
              <a:buFont typeface="Wingdings" pitchFamily="2" charset="2"/>
              <a:buNone/>
            </a:pPr>
            <a:r>
              <a:rPr lang="en-US" b="1" dirty="0">
                <a:solidFill>
                  <a:schemeClr val="dk1"/>
                </a:solidFill>
                <a:latin typeface="Calibri" pitchFamily="34" charset="0"/>
                <a:cs typeface="Times New Roman" panose="02020603050405020304" pitchFamily="18" charset="0"/>
              </a:rPr>
              <a:t>    Council Meetings</a:t>
            </a:r>
          </a:p>
          <a:p>
            <a:pPr marL="0" indent="0">
              <a:buFont typeface="Wingdings" pitchFamily="2" charset="2"/>
              <a:buNone/>
            </a:pPr>
            <a:r>
              <a:rPr lang="en-US" b="1" i="1" dirty="0">
                <a:solidFill>
                  <a:schemeClr val="dk1"/>
                </a:solidFill>
                <a:latin typeface="Calibri" pitchFamily="34" charset="0"/>
                <a:cs typeface="Times New Roman" panose="02020603050405020304" pitchFamily="18" charset="0"/>
              </a:rPr>
              <a:t>  (3:00 pm to 5:00 pm)</a:t>
            </a:r>
          </a:p>
          <a:p>
            <a:pPr marL="796925" lvl="1" indent="58738"/>
            <a:r>
              <a:rPr lang="en-US" dirty="0">
                <a:solidFill>
                  <a:schemeClr val="dk1"/>
                </a:solidFill>
                <a:latin typeface="Calibri" pitchFamily="34" charset="0"/>
                <a:cs typeface="Times New Roman" panose="02020603050405020304" pitchFamily="18" charset="0"/>
              </a:rPr>
              <a:t>5/7/24</a:t>
            </a:r>
          </a:p>
          <a:p>
            <a:pPr marL="796925" lvl="1" indent="58738"/>
            <a:r>
              <a:rPr lang="en-US" dirty="0">
                <a:solidFill>
                  <a:schemeClr val="dk1"/>
                </a:solidFill>
                <a:latin typeface="Calibri" pitchFamily="34" charset="0"/>
                <a:cs typeface="Times New Roman" panose="02020603050405020304" pitchFamily="18" charset="0"/>
              </a:rPr>
              <a:t>8/6/24</a:t>
            </a:r>
          </a:p>
          <a:p>
            <a:pPr marL="796925" lvl="1" indent="58738"/>
            <a:r>
              <a:rPr lang="en-US" dirty="0">
                <a:solidFill>
                  <a:schemeClr val="dk1"/>
                </a:solidFill>
                <a:latin typeface="Calibri" pitchFamily="34" charset="0"/>
                <a:cs typeface="Times New Roman" panose="02020603050405020304" pitchFamily="18" charset="0"/>
              </a:rPr>
              <a:t>11/5/24</a:t>
            </a:r>
            <a:endParaRPr lang="en-US" sz="2400" dirty="0">
              <a:solidFill>
                <a:schemeClr val="dk1"/>
              </a:solidFill>
              <a:latin typeface="Calibri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570562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5A80D-8252-48FC-A3E7-552E27205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7952" y="259771"/>
            <a:ext cx="2140527" cy="450273"/>
          </a:xfrm>
        </p:spPr>
        <p:txBody>
          <a:bodyPr/>
          <a:lstStyle/>
          <a:p>
            <a:pPr algn="ctr"/>
            <a:r>
              <a:rPr lang="en-US" dirty="0"/>
              <a:t>Our Team</a:t>
            </a:r>
          </a:p>
        </p:txBody>
      </p:sp>
      <p:sp>
        <p:nvSpPr>
          <p:cNvPr id="4" name="Google Shape;190;p2">
            <a:extLst>
              <a:ext uri="{FF2B5EF4-FFF2-40B4-BE49-F238E27FC236}">
                <a16:creationId xmlns:a16="http://schemas.microsoft.com/office/drawing/2014/main" id="{75D7FFE2-34F3-4A67-9E08-C072B4DA8B0A}"/>
              </a:ext>
            </a:extLst>
          </p:cNvPr>
          <p:cNvSpPr txBox="1">
            <a:spLocks/>
          </p:cNvSpPr>
          <p:nvPr/>
        </p:nvSpPr>
        <p:spPr bwMode="auto">
          <a:xfrm>
            <a:off x="142737" y="1678709"/>
            <a:ext cx="2423817" cy="505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spcFirstLastPara="1" vert="horz" wrap="square" lIns="45700" tIns="46025" rIns="45700" bIns="46025" numCol="1" anchor="t" anchorCtr="0" compatLnSpc="1">
            <a:prstTxWarp prst="textNoShape">
              <a:avLst/>
            </a:prstTxWarp>
            <a:noAutofit/>
          </a:bodyPr>
          <a:lstStyle>
            <a:lvl1pPr marL="381000" indent="-381000" algn="l" rtl="0" eaLnBrk="0" fontAlgn="base" hangingPunct="0">
              <a:spcBef>
                <a:spcPct val="0"/>
              </a:spcBef>
              <a:spcAft>
                <a:spcPts val="1200"/>
              </a:spcAft>
              <a:buClrTx/>
              <a:buSzPct val="80000"/>
              <a:buFont typeface="Wingdings" pitchFamily="2" charset="2"/>
              <a:buChar char="n"/>
              <a:defRPr sz="24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1pPr>
            <a:lvl2pPr marL="568325" indent="-222250" algn="l" rtl="0" eaLnBrk="0" fontAlgn="base" hangingPunct="0">
              <a:spcBef>
                <a:spcPct val="0"/>
              </a:spcBef>
              <a:spcAft>
                <a:spcPts val="1200"/>
              </a:spcAft>
              <a:buClrTx/>
              <a:buSzPct val="115000"/>
              <a:buFont typeface="Arial" pitchFamily="34" charset="0"/>
              <a:buChar char="•"/>
              <a:defRPr sz="24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2pPr>
            <a:lvl3pPr marL="739775" indent="-3429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None/>
              <a:defRPr>
                <a:solidFill>
                  <a:schemeClr val="tx1"/>
                </a:solidFill>
                <a:latin typeface="+mn-lt"/>
                <a:ea typeface="Calibri" pitchFamily="34" charset="0"/>
                <a:cs typeface="Calibri" pitchFamily="34" charset="0"/>
              </a:defRPr>
            </a:lvl3pPr>
            <a:lvl4pPr marL="914400" indent="-346075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FFC000"/>
              </a:buClr>
              <a:buFont typeface="Symbol" pitchFamily="18" charset="2"/>
              <a:buChar char=""/>
              <a:defRPr b="1">
                <a:solidFill>
                  <a:srgbClr val="003366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4pPr>
            <a:lvl5pPr marL="1333500" indent="-3048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tx1"/>
              </a:buClr>
              <a:buChar char="–"/>
              <a:defRPr sz="1600" b="1">
                <a:solidFill>
                  <a:srgbClr val="003366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5pPr>
            <a:lvl6pPr marL="1790700" indent="-304800" algn="l" rtl="0" fontAlgn="base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Char char="–"/>
              <a:defRPr sz="1600">
                <a:solidFill>
                  <a:schemeClr val="tx1"/>
                </a:solidFill>
                <a:latin typeface="+mn-lt"/>
              </a:defRPr>
            </a:lvl6pPr>
            <a:lvl7pPr marL="2247900" indent="-304800" algn="l" rtl="0" fontAlgn="base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Char char="–"/>
              <a:defRPr sz="1600">
                <a:solidFill>
                  <a:schemeClr val="tx1"/>
                </a:solidFill>
                <a:latin typeface="+mn-lt"/>
              </a:defRPr>
            </a:lvl7pPr>
            <a:lvl8pPr marL="2705100" indent="-304800" algn="l" rtl="0" fontAlgn="base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Char char="–"/>
              <a:defRPr sz="1600">
                <a:solidFill>
                  <a:schemeClr val="tx1"/>
                </a:solidFill>
                <a:latin typeface="+mn-lt"/>
              </a:defRPr>
            </a:lvl8pPr>
            <a:lvl9pPr marL="3162300" indent="-304800" algn="l" rtl="0" fontAlgn="base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Char char="–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kern="0" dirty="0">
                <a:solidFill>
                  <a:srgbClr val="0033CC"/>
                </a:solidFill>
                <a:latin typeface="Avenir"/>
              </a:rPr>
              <a:t>Yeimy S. Aleman Miranda</a:t>
            </a:r>
          </a:p>
          <a:p>
            <a:pPr marL="0" indent="0">
              <a:lnSpc>
                <a:spcPct val="10909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None/>
            </a:pPr>
            <a:r>
              <a:rPr lang="en-US" sz="1200" b="0" kern="0" dirty="0">
                <a:solidFill>
                  <a:srgbClr val="191C1D"/>
                </a:solidFill>
                <a:latin typeface="Avenir"/>
              </a:rPr>
              <a:t>Patient Service Representative</a:t>
            </a:r>
          </a:p>
          <a:p>
            <a:pPr marL="0" indent="0">
              <a:lnSpc>
                <a:spcPct val="10909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None/>
            </a:pPr>
            <a:r>
              <a:rPr lang="en-US" sz="1200" b="0" kern="0" dirty="0">
                <a:solidFill>
                  <a:srgbClr val="191C1D"/>
                </a:solidFill>
                <a:latin typeface="Avenir"/>
              </a:rPr>
              <a:t>Baystate Memory Assessment and Care Clinic, Department of Medicine</a:t>
            </a:r>
          </a:p>
          <a:p>
            <a:pPr marL="0" indent="0">
              <a:lnSpc>
                <a:spcPct val="10909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None/>
            </a:pPr>
            <a:r>
              <a:rPr lang="en-US" sz="1200" b="0" kern="0" dirty="0">
                <a:solidFill>
                  <a:srgbClr val="191C1D"/>
                </a:solidFill>
                <a:latin typeface="Avenir"/>
              </a:rPr>
              <a:t>Baystate Medical Center, </a:t>
            </a:r>
          </a:p>
          <a:p>
            <a:pPr marL="0" indent="0">
              <a:lnSpc>
                <a:spcPct val="10909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None/>
            </a:pPr>
            <a:r>
              <a:rPr lang="en-US" sz="1200" b="0" kern="0" dirty="0">
                <a:solidFill>
                  <a:srgbClr val="191C1D"/>
                </a:solidFill>
                <a:latin typeface="Avenir"/>
              </a:rPr>
              <a:t>Springfield, MA</a:t>
            </a:r>
          </a:p>
          <a:p>
            <a:pPr marL="0" indent="0">
              <a:lnSpc>
                <a:spcPct val="109090"/>
              </a:lnSpc>
              <a:spcBef>
                <a:spcPts val="0"/>
              </a:spcBef>
              <a:spcAft>
                <a:spcPts val="0"/>
              </a:spcAft>
              <a:buSzPts val="880"/>
              <a:buFont typeface="Wingdings" pitchFamily="2" charset="2"/>
              <a:buNone/>
            </a:pPr>
            <a:endParaRPr lang="en-US" sz="1200" kern="0" dirty="0">
              <a:solidFill>
                <a:srgbClr val="0033CC"/>
              </a:solidFill>
            </a:endParaRPr>
          </a:p>
          <a:p>
            <a:pPr marL="0" indent="0">
              <a:lnSpc>
                <a:spcPct val="109090"/>
              </a:lnSpc>
              <a:spcBef>
                <a:spcPts val="0"/>
              </a:spcBef>
              <a:spcAft>
                <a:spcPts val="0"/>
              </a:spcAft>
              <a:buSzPts val="880"/>
              <a:buFont typeface="Wingdings" pitchFamily="2" charset="2"/>
              <a:buNone/>
            </a:pPr>
            <a:r>
              <a:rPr lang="en-US" sz="1200" kern="0" dirty="0">
                <a:solidFill>
                  <a:srgbClr val="0033CC"/>
                </a:solidFill>
              </a:rPr>
              <a:t>Stephen Bonasera, MD, PhD</a:t>
            </a:r>
          </a:p>
          <a:p>
            <a:pPr marL="0" marR="0" indent="0">
              <a:lnSpc>
                <a:spcPct val="109090"/>
              </a:lnSpc>
              <a:spcBef>
                <a:spcPts val="0"/>
              </a:spcBef>
              <a:spcAft>
                <a:spcPts val="0"/>
              </a:spcAft>
              <a:buSzPts val="880"/>
              <a:buNone/>
            </a:pPr>
            <a:r>
              <a:rPr lang="en-US" sz="1200" b="0" kern="0" dirty="0">
                <a:solidFill>
                  <a:srgbClr val="191C1D"/>
                </a:solidFill>
                <a:latin typeface="Avenir"/>
              </a:rPr>
              <a:t>Chief, Division of Geriatrics &amp; Palliative Care</a:t>
            </a:r>
          </a:p>
          <a:p>
            <a:pPr marL="0" marR="0" indent="0">
              <a:lnSpc>
                <a:spcPct val="109090"/>
              </a:lnSpc>
              <a:spcBef>
                <a:spcPts val="0"/>
              </a:spcBef>
              <a:spcAft>
                <a:spcPts val="0"/>
              </a:spcAft>
              <a:buSzPts val="880"/>
              <a:buNone/>
            </a:pPr>
            <a:r>
              <a:rPr lang="en-US" sz="1200" b="0" kern="0" dirty="0">
                <a:solidFill>
                  <a:srgbClr val="191C1D"/>
                </a:solidFill>
                <a:latin typeface="Avenir"/>
              </a:rPr>
              <a:t>Medical Director, Baystate Memory Assessment and Care Clinic</a:t>
            </a:r>
          </a:p>
          <a:p>
            <a:pPr marL="0" marR="0" indent="0">
              <a:lnSpc>
                <a:spcPct val="109090"/>
              </a:lnSpc>
              <a:spcBef>
                <a:spcPts val="0"/>
              </a:spcBef>
              <a:spcAft>
                <a:spcPts val="0"/>
              </a:spcAft>
              <a:buSzPts val="880"/>
              <a:buNone/>
            </a:pPr>
            <a:r>
              <a:rPr lang="en-US" sz="1200" b="0" kern="0" dirty="0">
                <a:solidFill>
                  <a:srgbClr val="191C1D"/>
                </a:solidFill>
                <a:latin typeface="Avenir"/>
              </a:rPr>
              <a:t>Department of Medicine</a:t>
            </a:r>
          </a:p>
          <a:p>
            <a:pPr marL="0" marR="0" indent="0">
              <a:lnSpc>
                <a:spcPct val="109090"/>
              </a:lnSpc>
              <a:spcBef>
                <a:spcPts val="0"/>
              </a:spcBef>
              <a:spcAft>
                <a:spcPts val="0"/>
              </a:spcAft>
              <a:buSzPts val="880"/>
              <a:buNone/>
            </a:pPr>
            <a:r>
              <a:rPr lang="en-US" sz="1200" b="0" kern="0" dirty="0">
                <a:solidFill>
                  <a:srgbClr val="191C1D"/>
                </a:solidFill>
                <a:latin typeface="Avenir"/>
              </a:rPr>
              <a:t>Baystate Medical Center, </a:t>
            </a:r>
          </a:p>
          <a:p>
            <a:pPr marL="0" marR="0" indent="0">
              <a:lnSpc>
                <a:spcPct val="109090"/>
              </a:lnSpc>
              <a:spcBef>
                <a:spcPts val="0"/>
              </a:spcBef>
              <a:spcAft>
                <a:spcPts val="0"/>
              </a:spcAft>
              <a:buSzPts val="880"/>
              <a:buNone/>
            </a:pPr>
            <a:r>
              <a:rPr lang="en-US" sz="1200" b="0" kern="0" dirty="0">
                <a:solidFill>
                  <a:srgbClr val="191C1D"/>
                </a:solidFill>
                <a:latin typeface="Avenir"/>
              </a:rPr>
              <a:t>Springfield, MA</a:t>
            </a:r>
          </a:p>
          <a:p>
            <a:pPr marL="0" marR="0" indent="0">
              <a:lnSpc>
                <a:spcPct val="109090"/>
              </a:lnSpc>
              <a:spcBef>
                <a:spcPts val="0"/>
              </a:spcBef>
              <a:spcAft>
                <a:spcPts val="0"/>
              </a:spcAft>
              <a:buSzPts val="880"/>
              <a:buNone/>
            </a:pPr>
            <a:endParaRPr lang="en-US" sz="1200" b="0" kern="0" dirty="0">
              <a:solidFill>
                <a:srgbClr val="191C1D"/>
              </a:solidFill>
              <a:latin typeface="Avenir"/>
            </a:endParaRPr>
          </a:p>
          <a:p>
            <a:pPr marL="0" indent="0">
              <a:lnSpc>
                <a:spcPct val="109090"/>
              </a:lnSpc>
              <a:spcBef>
                <a:spcPts val="0"/>
              </a:spcBef>
              <a:spcAft>
                <a:spcPts val="0"/>
              </a:spcAft>
              <a:buSzPts val="880"/>
              <a:buFont typeface="Wingdings" pitchFamily="2" charset="2"/>
              <a:buNone/>
            </a:pPr>
            <a:r>
              <a:rPr lang="en-US" sz="1200" kern="0" dirty="0">
                <a:solidFill>
                  <a:srgbClr val="0033CC"/>
                </a:solidFill>
              </a:rPr>
              <a:t>Kathryn M. Corelli, MD</a:t>
            </a:r>
          </a:p>
          <a:p>
            <a:pPr marL="0" indent="0">
              <a:lnSpc>
                <a:spcPct val="109090"/>
              </a:lnSpc>
              <a:spcBef>
                <a:spcPts val="0"/>
              </a:spcBef>
              <a:spcAft>
                <a:spcPts val="0"/>
              </a:spcAft>
              <a:buSzPts val="880"/>
              <a:buNone/>
            </a:pPr>
            <a:r>
              <a:rPr lang="en-US" sz="1200" b="0" kern="0" dirty="0">
                <a:solidFill>
                  <a:srgbClr val="191C1D"/>
                </a:solidFill>
                <a:latin typeface="Avenir"/>
              </a:rPr>
              <a:t>Internal Medicine Physician, Chestnut Hill, MA</a:t>
            </a:r>
          </a:p>
          <a:p>
            <a:pPr marL="0" marR="0" indent="0">
              <a:lnSpc>
                <a:spcPct val="109090"/>
              </a:lnSpc>
              <a:spcBef>
                <a:spcPts val="0"/>
              </a:spcBef>
              <a:spcAft>
                <a:spcPts val="0"/>
              </a:spcAft>
              <a:buSzPts val="880"/>
              <a:buNone/>
            </a:pPr>
            <a:endParaRPr lang="en-US" sz="1200" b="0" kern="0" dirty="0">
              <a:solidFill>
                <a:srgbClr val="000000"/>
              </a:solidFill>
            </a:endParaRPr>
          </a:p>
          <a:p>
            <a:pPr marL="0" indent="0">
              <a:lnSpc>
                <a:spcPct val="109090"/>
              </a:lnSpc>
              <a:spcBef>
                <a:spcPts val="0"/>
              </a:spcBef>
              <a:spcAft>
                <a:spcPts val="0"/>
              </a:spcAft>
              <a:buSzPts val="880"/>
              <a:buFont typeface="Wingdings" pitchFamily="2" charset="2"/>
              <a:buNone/>
            </a:pPr>
            <a:r>
              <a:rPr lang="en-US" sz="1200" kern="0" dirty="0">
                <a:solidFill>
                  <a:srgbClr val="0033CC"/>
                </a:solidFill>
              </a:rPr>
              <a:t>Joe Costello</a:t>
            </a:r>
          </a:p>
          <a:p>
            <a:pPr marL="0" indent="0">
              <a:lnSpc>
                <a:spcPct val="109090"/>
              </a:lnSpc>
              <a:spcBef>
                <a:spcPts val="0"/>
              </a:spcBef>
              <a:spcAft>
                <a:spcPts val="0"/>
              </a:spcAft>
              <a:buSzPts val="880"/>
              <a:buNone/>
            </a:pPr>
            <a:r>
              <a:rPr lang="en-US" sz="1200" b="0" kern="0" dirty="0">
                <a:solidFill>
                  <a:srgbClr val="191C1D"/>
                </a:solidFill>
                <a:latin typeface="Avenir"/>
              </a:rPr>
              <a:t>Organizational Consultant and Dementia Advocate</a:t>
            </a:r>
          </a:p>
          <a:p>
            <a:pPr marL="0" indent="0">
              <a:lnSpc>
                <a:spcPct val="109090"/>
              </a:lnSpc>
              <a:spcBef>
                <a:spcPts val="0"/>
              </a:spcBef>
              <a:spcAft>
                <a:spcPts val="0"/>
              </a:spcAft>
              <a:buSzPts val="880"/>
              <a:buNone/>
            </a:pPr>
            <a:endParaRPr lang="en-US" sz="1200" b="0" kern="0" dirty="0">
              <a:solidFill>
                <a:srgbClr val="191C1D"/>
              </a:solidFill>
              <a:latin typeface="Avenir"/>
            </a:endParaRPr>
          </a:p>
          <a:p>
            <a:pPr marL="0" indent="0">
              <a:lnSpc>
                <a:spcPct val="109090"/>
              </a:lnSpc>
              <a:spcBef>
                <a:spcPts val="0"/>
              </a:spcBef>
              <a:spcAft>
                <a:spcPts val="0"/>
              </a:spcAft>
              <a:buSzPts val="880"/>
              <a:buNone/>
            </a:pPr>
            <a:endParaRPr lang="en-US" sz="1200" b="0" kern="0" dirty="0">
              <a:solidFill>
                <a:srgbClr val="000000"/>
              </a:solidFill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SzPts val="960"/>
              <a:buFont typeface="Wingdings" pitchFamily="2" charset="2"/>
              <a:buNone/>
            </a:pPr>
            <a:endParaRPr lang="en-US" sz="1200" b="0" kern="0" dirty="0">
              <a:solidFill>
                <a:srgbClr val="000000"/>
              </a:solidFill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SzPts val="960"/>
              <a:buFont typeface="Wingdings" pitchFamily="2" charset="2"/>
              <a:buNone/>
            </a:pPr>
            <a:endParaRPr lang="en-US" sz="1200" kern="0" dirty="0">
              <a:solidFill>
                <a:srgbClr val="0033CC"/>
              </a:solidFill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SzPts val="960"/>
              <a:buFont typeface="Wingdings" pitchFamily="2" charset="2"/>
              <a:buNone/>
            </a:pPr>
            <a:endParaRPr lang="en-US" sz="1200" b="0" kern="0" dirty="0">
              <a:solidFill>
                <a:srgbClr val="000000"/>
              </a:solidFill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SzPts val="1120"/>
              <a:buFont typeface="Wingdings" pitchFamily="2" charset="2"/>
              <a:buNone/>
            </a:pPr>
            <a:endParaRPr lang="en-US" sz="1400" b="0" kern="0" dirty="0"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SzPts val="1440"/>
              <a:buFont typeface="Wingdings" pitchFamily="2" charset="2"/>
              <a:buNone/>
            </a:pPr>
            <a:endParaRPr lang="en-US" kern="0" dirty="0"/>
          </a:p>
        </p:txBody>
      </p:sp>
      <p:sp>
        <p:nvSpPr>
          <p:cNvPr id="5" name="Google Shape;191;p2">
            <a:extLst>
              <a:ext uri="{FF2B5EF4-FFF2-40B4-BE49-F238E27FC236}">
                <a16:creationId xmlns:a16="http://schemas.microsoft.com/office/drawing/2014/main" id="{AED1BE14-82C1-46C9-BD57-C639E0AC967C}"/>
              </a:ext>
            </a:extLst>
          </p:cNvPr>
          <p:cNvSpPr txBox="1">
            <a:spLocks/>
          </p:cNvSpPr>
          <p:nvPr/>
        </p:nvSpPr>
        <p:spPr>
          <a:xfrm>
            <a:off x="2684318" y="1668318"/>
            <a:ext cx="2870199" cy="43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6025" rIns="45700" bIns="46025" anchor="t" anchorCtr="0">
            <a:noAutofit/>
          </a:bodyPr>
          <a:lstStyle>
            <a:lvl1pPr marL="381000" indent="-3810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b="1">
                <a:solidFill>
                  <a:srgbClr val="003366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1pPr>
            <a:lvl2pPr marL="568325" indent="-22225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FFC000"/>
              </a:buClr>
              <a:buSzPct val="115000"/>
              <a:buFont typeface="Calibri" pitchFamily="34" charset="0"/>
              <a:buChar char="•"/>
              <a:defRPr b="1">
                <a:solidFill>
                  <a:srgbClr val="003366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2pPr>
            <a:lvl3pPr marL="739775" indent="-3429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AutoNum type="alphaUcPeriod"/>
              <a:defRPr>
                <a:solidFill>
                  <a:schemeClr val="tx1"/>
                </a:solidFill>
                <a:latin typeface="+mn-lt"/>
                <a:ea typeface="Calibri" pitchFamily="34" charset="0"/>
                <a:cs typeface="Calibri" pitchFamily="34" charset="0"/>
              </a:defRPr>
            </a:lvl3pPr>
            <a:lvl4pPr marL="914400" indent="-346075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FFC000"/>
              </a:buClr>
              <a:buFont typeface="Symbol" pitchFamily="18" charset="2"/>
              <a:buChar char=""/>
              <a:defRPr b="1">
                <a:solidFill>
                  <a:srgbClr val="003366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4pPr>
            <a:lvl5pPr marL="1333500" indent="-3048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tx1"/>
              </a:buClr>
              <a:buChar char="–"/>
              <a:defRPr sz="1600" b="1">
                <a:solidFill>
                  <a:srgbClr val="003366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5pPr>
            <a:lvl6pPr marL="1790700" indent="-304800" algn="l" rtl="0" fontAlgn="base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Char char="–"/>
              <a:defRPr sz="1600">
                <a:solidFill>
                  <a:schemeClr val="tx1"/>
                </a:solidFill>
                <a:latin typeface="+mn-lt"/>
              </a:defRPr>
            </a:lvl6pPr>
            <a:lvl7pPr marL="2247900" indent="-304800" algn="l" rtl="0" fontAlgn="base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Char char="–"/>
              <a:defRPr sz="1600">
                <a:solidFill>
                  <a:schemeClr val="tx1"/>
                </a:solidFill>
                <a:latin typeface="+mn-lt"/>
              </a:defRPr>
            </a:lvl7pPr>
            <a:lvl8pPr marL="2705100" indent="-304800" algn="l" rtl="0" fontAlgn="base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Char char="–"/>
              <a:defRPr sz="1600">
                <a:solidFill>
                  <a:schemeClr val="tx1"/>
                </a:solidFill>
                <a:latin typeface="+mn-lt"/>
              </a:defRPr>
            </a:lvl8pPr>
            <a:lvl9pPr marL="3162300" indent="-304800" algn="l" rtl="0" fontAlgn="base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Char char="–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109090"/>
              </a:lnSpc>
              <a:spcBef>
                <a:spcPts val="0"/>
              </a:spcBef>
              <a:spcAft>
                <a:spcPts val="0"/>
              </a:spcAft>
              <a:buSzPts val="880"/>
              <a:buFont typeface="Wingdings" pitchFamily="2" charset="2"/>
              <a:buNone/>
            </a:pPr>
            <a:r>
              <a:rPr lang="en-US" sz="1200" kern="0" dirty="0">
                <a:solidFill>
                  <a:srgbClr val="0033CC"/>
                </a:solidFill>
              </a:rPr>
              <a:t>Brent P. Forester, MD, MSc. </a:t>
            </a:r>
          </a:p>
          <a:p>
            <a:pPr marL="0" indent="0">
              <a:lnSpc>
                <a:spcPct val="109090"/>
              </a:lnSpc>
              <a:spcBef>
                <a:spcPts val="0"/>
              </a:spcBef>
              <a:spcAft>
                <a:spcPts val="0"/>
              </a:spcAft>
              <a:buSzPts val="880"/>
              <a:buFont typeface="Wingdings" pitchFamily="2" charset="2"/>
              <a:buNone/>
            </a:pPr>
            <a:r>
              <a:rPr lang="en-US" sz="1200" kern="0" dirty="0">
                <a:solidFill>
                  <a:schemeClr val="tx1"/>
                </a:solidFill>
              </a:rPr>
              <a:t>(</a:t>
            </a:r>
            <a:r>
              <a:rPr lang="en-US" sz="1200" kern="0" dirty="0">
                <a:solidFill>
                  <a:srgbClr val="000000"/>
                </a:solidFill>
              </a:rPr>
              <a:t>Council Member)</a:t>
            </a:r>
            <a:endParaRPr lang="en-US" sz="1200" kern="0" dirty="0"/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kern="0" dirty="0">
                <a:solidFill>
                  <a:srgbClr val="191C1D"/>
                </a:solidFill>
                <a:latin typeface="Avenir"/>
              </a:rPr>
              <a:t>Dr. Francis S. Arkin Chair of Psychiatry, 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kern="0" dirty="0">
                <a:solidFill>
                  <a:srgbClr val="191C1D"/>
                </a:solidFill>
                <a:latin typeface="Avenir"/>
              </a:rPr>
              <a:t>Tufts University School of Medicine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kern="0" dirty="0">
                <a:solidFill>
                  <a:srgbClr val="191C1D"/>
                </a:solidFill>
                <a:latin typeface="Avenir"/>
              </a:rPr>
              <a:t>Chief and Chair, Department of Psychiatry, Tufts Medical Center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kern="0" dirty="0">
                <a:solidFill>
                  <a:srgbClr val="191C1D"/>
                </a:solidFill>
                <a:latin typeface="Avenir"/>
              </a:rPr>
              <a:t>Director of Behavioral Health,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kern="0" dirty="0">
                <a:solidFill>
                  <a:srgbClr val="191C1D"/>
                </a:solidFill>
                <a:latin typeface="Avenir"/>
              </a:rPr>
              <a:t>Tufts Medicine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200" b="0" kern="0" dirty="0">
              <a:solidFill>
                <a:srgbClr val="191C1D"/>
              </a:solidFill>
              <a:latin typeface="Avenir"/>
            </a:endParaRPr>
          </a:p>
          <a:p>
            <a:pPr marL="0" indent="0">
              <a:lnSpc>
                <a:spcPct val="109090"/>
              </a:lnSpc>
              <a:spcAft>
                <a:spcPts val="0"/>
              </a:spcAft>
              <a:buSzPts val="880"/>
              <a:buFont typeface="Wingdings" pitchFamily="2" charset="2"/>
              <a:buNone/>
            </a:pPr>
            <a:r>
              <a:rPr lang="en-US" sz="1200" kern="0" dirty="0">
                <a:solidFill>
                  <a:srgbClr val="0033CC"/>
                </a:solidFill>
              </a:rPr>
              <a:t>Lenore Jackson-Pope, RN, BSN, </a:t>
            </a:r>
            <a:r>
              <a:rPr lang="en-US" sz="1200" kern="0" dirty="0" err="1">
                <a:solidFill>
                  <a:srgbClr val="0033CC"/>
                </a:solidFill>
              </a:rPr>
              <a:t>MSM</a:t>
            </a:r>
            <a:r>
              <a:rPr lang="en-US" sz="1200" kern="0" dirty="0">
                <a:solidFill>
                  <a:srgbClr val="0033CC"/>
                </a:solidFill>
              </a:rPr>
              <a:t>, CCRP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kern="0" dirty="0">
                <a:solidFill>
                  <a:srgbClr val="191C1D"/>
                </a:solidFill>
                <a:latin typeface="Avenir"/>
              </a:rPr>
              <a:t>Co-Director of Primary Care Outreach 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kern="0" dirty="0">
                <a:solidFill>
                  <a:srgbClr val="191C1D"/>
                </a:solidFill>
                <a:latin typeface="Avenir"/>
              </a:rPr>
              <a:t>Center for Alzheimer Research and Treatment (CART) and 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kern="0" dirty="0">
                <a:solidFill>
                  <a:srgbClr val="191C1D"/>
                </a:solidFill>
                <a:latin typeface="Avenir"/>
              </a:rPr>
              <a:t>Massachusetts Alzheimer’s Disease Research Center (</a:t>
            </a:r>
            <a:r>
              <a:rPr lang="en-US" sz="1200" b="0" kern="0" dirty="0" err="1">
                <a:solidFill>
                  <a:srgbClr val="191C1D"/>
                </a:solidFill>
                <a:latin typeface="Avenir"/>
              </a:rPr>
              <a:t>MADRC</a:t>
            </a:r>
            <a:r>
              <a:rPr lang="en-US" sz="1200" b="0" kern="0" dirty="0">
                <a:solidFill>
                  <a:srgbClr val="191C1D"/>
                </a:solidFill>
                <a:latin typeface="Avenir"/>
              </a:rPr>
              <a:t>)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kern="0" dirty="0">
                <a:solidFill>
                  <a:srgbClr val="191C1D"/>
                </a:solidFill>
                <a:latin typeface="Avenir"/>
              </a:rPr>
              <a:t>Mass General Brigham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kern="0" dirty="0">
                <a:solidFill>
                  <a:srgbClr val="191C1D"/>
                </a:solidFill>
                <a:latin typeface="Avenir"/>
              </a:rPr>
              <a:t>Boston, MA</a:t>
            </a:r>
          </a:p>
          <a:p>
            <a:pPr marL="0" indent="0" eaLnBrk="1" hangingPunct="1">
              <a:lnSpc>
                <a:spcPct val="130909"/>
              </a:lnSpc>
              <a:spcBef>
                <a:spcPts val="0"/>
              </a:spcBef>
              <a:spcAft>
                <a:spcPts val="0"/>
              </a:spcAft>
              <a:buSzPts val="880"/>
              <a:buNone/>
            </a:pPr>
            <a:endParaRPr lang="en-US" sz="1200" dirty="0">
              <a:solidFill>
                <a:srgbClr val="0033CC"/>
              </a:solidFill>
              <a:cs typeface="Calibri"/>
              <a:sym typeface="Calibri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kern="0" dirty="0">
                <a:solidFill>
                  <a:srgbClr val="0033CC"/>
                </a:solidFill>
              </a:rPr>
              <a:t>Jayne Kelleher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kern="0" dirty="0">
                <a:solidFill>
                  <a:srgbClr val="191C1D"/>
                </a:solidFill>
                <a:latin typeface="Avenir"/>
              </a:rPr>
              <a:t>Home Care Director, Bethany at Home, Framingham, MA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kern="0" dirty="0">
                <a:solidFill>
                  <a:srgbClr val="191C1D"/>
                </a:solidFill>
                <a:latin typeface="Avenir"/>
              </a:rPr>
              <a:t>Board Member of Massachusetts Home Care Aide Council 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200" b="0" kern="0" dirty="0">
              <a:solidFill>
                <a:srgbClr val="191C1D"/>
              </a:solidFill>
              <a:latin typeface="Avenir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880"/>
              <a:buNone/>
            </a:pPr>
            <a:endParaRPr lang="en-US" sz="1200" b="0" dirty="0">
              <a:solidFill>
                <a:srgbClr val="0033CC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880"/>
              <a:buNone/>
            </a:pPr>
            <a:endParaRPr lang="en-US" sz="1200" b="0" dirty="0">
              <a:latin typeface="Calibri" panose="020F050202020403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880"/>
              <a:buNone/>
            </a:pPr>
            <a:endParaRPr lang="en-US" sz="1200" b="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880"/>
              <a:buNone/>
            </a:pPr>
            <a:endParaRPr lang="en-US" sz="1200" b="0" dirty="0">
              <a:latin typeface="Calibri" panose="020F050202020403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880"/>
              <a:buNone/>
            </a:pPr>
            <a:endParaRPr lang="en-US" sz="1200" b="0" dirty="0">
              <a:latin typeface="Calibri" panose="020F050202020403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880"/>
              <a:buNone/>
            </a:pPr>
            <a:endParaRPr lang="en-US" sz="1200" b="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880"/>
              <a:buNone/>
            </a:pPr>
            <a:endParaRPr lang="en-US" sz="1200" b="0" dirty="0">
              <a:latin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200" b="0" kern="0" dirty="0">
              <a:solidFill>
                <a:srgbClr val="191C1D"/>
              </a:solidFill>
              <a:latin typeface="Avenir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200" b="0" kern="0" dirty="0">
              <a:solidFill>
                <a:srgbClr val="191C1D"/>
              </a:solidFill>
              <a:latin typeface="Avenir"/>
              <a:cs typeface="Calibri"/>
              <a:sym typeface="Calibri"/>
            </a:endParaRPr>
          </a:p>
          <a:p>
            <a:pPr marL="0" indent="0">
              <a:lnSpc>
                <a:spcPct val="130909"/>
              </a:lnSpc>
              <a:spcBef>
                <a:spcPts val="0"/>
              </a:spcBef>
              <a:spcAft>
                <a:spcPts val="0"/>
              </a:spcAft>
              <a:buSzPts val="880"/>
              <a:buFont typeface="Wingdings" pitchFamily="2" charset="2"/>
              <a:buNone/>
            </a:pPr>
            <a:endParaRPr lang="en-US" sz="500" b="0" kern="0" dirty="0">
              <a:solidFill>
                <a:srgbClr val="000000"/>
              </a:solidFill>
            </a:endParaRPr>
          </a:p>
          <a:p>
            <a:pPr marL="0" indent="0">
              <a:lnSpc>
                <a:spcPct val="130909"/>
              </a:lnSpc>
              <a:spcBef>
                <a:spcPts val="0"/>
              </a:spcBef>
              <a:spcAft>
                <a:spcPts val="0"/>
              </a:spcAft>
              <a:buSzPts val="880"/>
              <a:buFont typeface="Wingdings" pitchFamily="2" charset="2"/>
              <a:buNone/>
            </a:pPr>
            <a:endParaRPr lang="en-US" sz="500" b="0" kern="0" dirty="0">
              <a:solidFill>
                <a:srgbClr val="000000"/>
              </a:solidFill>
            </a:endParaRPr>
          </a:p>
        </p:txBody>
      </p:sp>
      <p:sp>
        <p:nvSpPr>
          <p:cNvPr id="6" name="Google Shape;191;p2">
            <a:extLst>
              <a:ext uri="{FF2B5EF4-FFF2-40B4-BE49-F238E27FC236}">
                <a16:creationId xmlns:a16="http://schemas.microsoft.com/office/drawing/2014/main" id="{3522F10B-DE92-410E-B8A8-8A50997F8251}"/>
              </a:ext>
            </a:extLst>
          </p:cNvPr>
          <p:cNvSpPr txBox="1">
            <a:spLocks/>
          </p:cNvSpPr>
          <p:nvPr/>
        </p:nvSpPr>
        <p:spPr>
          <a:xfrm>
            <a:off x="5776484" y="1569026"/>
            <a:ext cx="3118132" cy="5060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6025" rIns="45700" bIns="460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00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440"/>
              <a:buFont typeface="Noto Sans Symbols"/>
              <a:buChar char="■"/>
              <a:defRPr sz="1800" b="1" i="0" u="none" strike="noStrike" cap="none">
                <a:solidFill>
                  <a:srgbClr val="00336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0044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C000"/>
              </a:buClr>
              <a:buSzPts val="2070"/>
              <a:buFont typeface="Calibri"/>
              <a:buChar char="•"/>
              <a:defRPr sz="1800" b="1" i="0" u="none" strike="noStrike" cap="none">
                <a:solidFill>
                  <a:srgbClr val="00336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AutoNum type="alphaUcPeriod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800"/>
              <a:buFont typeface="Noto Sans Symbols"/>
              <a:buChar char="⎯"/>
              <a:defRPr sz="1800" b="1" i="0" u="none" strike="noStrike" cap="none">
                <a:solidFill>
                  <a:srgbClr val="00336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–"/>
              <a:defRPr sz="1600" b="1" i="0" u="none" strike="noStrike" cap="none">
                <a:solidFill>
                  <a:srgbClr val="00336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880"/>
              <a:buNone/>
            </a:pPr>
            <a:r>
              <a:rPr lang="en-US" sz="1200" dirty="0">
                <a:solidFill>
                  <a:srgbClr val="0033CC"/>
                </a:solidFill>
                <a:latin typeface="Calibri" panose="020F0502020204030204" pitchFamily="34" charset="0"/>
              </a:rPr>
              <a:t>Liz McCarthy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880"/>
              <a:buNone/>
            </a:pPr>
            <a:r>
              <a:rPr lang="en-US" sz="1200" b="0" i="0" u="none" strike="noStrike" dirty="0">
                <a:solidFill>
                  <a:schemeClr val="tx1"/>
                </a:solidFill>
                <a:latin typeface="Calibri" panose="020F0502020204030204" pitchFamily="34" charset="0"/>
              </a:rPr>
              <a:t>Health Systems Director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880"/>
              <a:buNone/>
            </a:pPr>
            <a:r>
              <a:rPr lang="en-US" sz="1200" b="0" dirty="0">
                <a:solidFill>
                  <a:schemeClr val="tx1"/>
                </a:solidFill>
                <a:latin typeface="Calibri" panose="020F0502020204030204" pitchFamily="34" charset="0"/>
              </a:rPr>
              <a:t>New England Region, Alzheimer’s Association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880"/>
              <a:buNone/>
            </a:pPr>
            <a:endParaRPr lang="en-US" sz="1200" dirty="0">
              <a:solidFill>
                <a:srgbClr val="0033CC"/>
              </a:solidFill>
              <a:latin typeface="Calibri" panose="020F050202020403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880"/>
              <a:buNone/>
            </a:pPr>
            <a:r>
              <a:rPr lang="en-US" sz="1200" dirty="0">
                <a:solidFill>
                  <a:srgbClr val="0033CC"/>
                </a:solidFill>
                <a:latin typeface="Calibri" panose="020F0502020204030204" pitchFamily="34" charset="0"/>
              </a:rPr>
              <a:t>Pam Mirick, RN</a:t>
            </a:r>
            <a:endParaRPr lang="en-US" sz="1200" dirty="0">
              <a:latin typeface="Calibri" panose="020F050202020403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880"/>
              <a:buNone/>
            </a:pPr>
            <a:r>
              <a:rPr lang="en-US" sz="1200" b="0" dirty="0">
                <a:solidFill>
                  <a:srgbClr val="000000"/>
                </a:solidFill>
                <a:latin typeface="Calibri" panose="020F0502020204030204" pitchFamily="34" charset="0"/>
              </a:rPr>
              <a:t>Former Family Caregiver, Retired Nurse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880"/>
              <a:buNone/>
            </a:pPr>
            <a:endParaRPr lang="en-US" sz="1200" b="0" dirty="0">
              <a:latin typeface="Calibri" panose="020F0502020204030204" pitchFamily="34" charset="0"/>
            </a:endParaRPr>
          </a:p>
          <a:p>
            <a:pPr marL="0" lvl="0" indent="0" fontAlgn="base">
              <a:buSzPts val="880"/>
              <a:buNone/>
            </a:pPr>
            <a:r>
              <a:rPr lang="en-US" sz="1200" dirty="0">
                <a:solidFill>
                  <a:srgbClr val="0033CC"/>
                </a:solidFill>
                <a:latin typeface="Calibri" pitchFamily="34" charset="0"/>
              </a:rPr>
              <a:t>Christine Ritchie, MD, MSPH </a:t>
            </a:r>
            <a:r>
              <a:rPr lang="en-US" sz="1200" dirty="0">
                <a:solidFill>
                  <a:schemeClr val="tx1"/>
                </a:solidFill>
                <a:latin typeface="Calibri" pitchFamily="34" charset="0"/>
              </a:rPr>
              <a:t>(Council Member)</a:t>
            </a:r>
          </a:p>
          <a:p>
            <a:pPr marL="0" indent="0" eaLnBrk="0" fontAlgn="base" hangingPunct="0">
              <a:buSzPct val="80000"/>
              <a:buNone/>
            </a:pPr>
            <a:r>
              <a:rPr lang="en-US" sz="1200" b="0" kern="0" dirty="0">
                <a:solidFill>
                  <a:srgbClr val="191C1D"/>
                </a:solidFill>
                <a:latin typeface="Avenir"/>
                <a:cs typeface="Calibri" pitchFamily="34" charset="0"/>
              </a:rPr>
              <a:t>Kenneth L. Minaker Endowed Chair in Geriatric Medicine</a:t>
            </a:r>
          </a:p>
          <a:p>
            <a:pPr marL="0" indent="0" eaLnBrk="0" fontAlgn="base" hangingPunct="0">
              <a:buSzPct val="80000"/>
              <a:buNone/>
            </a:pPr>
            <a:r>
              <a:rPr lang="en-US" sz="1200" b="0" kern="0" dirty="0">
                <a:solidFill>
                  <a:srgbClr val="191C1D"/>
                </a:solidFill>
                <a:latin typeface="Avenir"/>
                <a:cs typeface="Calibri" pitchFamily="34" charset="0"/>
              </a:rPr>
              <a:t>Research Director, </a:t>
            </a:r>
            <a:r>
              <a:rPr lang="en-US" sz="1200" b="0" kern="0" dirty="0" err="1">
                <a:solidFill>
                  <a:srgbClr val="191C1D"/>
                </a:solidFill>
                <a:latin typeface="Avenir"/>
                <a:cs typeface="Calibri" pitchFamily="34" charset="0"/>
              </a:rPr>
              <a:t>MGH</a:t>
            </a:r>
            <a:r>
              <a:rPr lang="en-US" sz="1200" b="0" kern="0" dirty="0">
                <a:solidFill>
                  <a:srgbClr val="191C1D"/>
                </a:solidFill>
                <a:latin typeface="Avenir"/>
                <a:cs typeface="Calibri" pitchFamily="34" charset="0"/>
              </a:rPr>
              <a:t> Division of Palliative Care and Geriatric Medicine</a:t>
            </a:r>
          </a:p>
          <a:p>
            <a:pPr marL="0" indent="0" eaLnBrk="0" fontAlgn="base" hangingPunct="0">
              <a:buSzPct val="80000"/>
              <a:buNone/>
            </a:pPr>
            <a:r>
              <a:rPr lang="en-US" sz="1200" b="0" kern="0" dirty="0">
                <a:solidFill>
                  <a:srgbClr val="191C1D"/>
                </a:solidFill>
                <a:latin typeface="Avenir"/>
                <a:cs typeface="Calibri" pitchFamily="34" charset="0"/>
              </a:rPr>
              <a:t>Director, </a:t>
            </a:r>
            <a:r>
              <a:rPr lang="en-US" sz="1200" b="0" kern="0" dirty="0" err="1">
                <a:solidFill>
                  <a:srgbClr val="191C1D"/>
                </a:solidFill>
                <a:latin typeface="Avenir"/>
                <a:cs typeface="Calibri" pitchFamily="34" charset="0"/>
              </a:rPr>
              <a:t>Mongan</a:t>
            </a:r>
            <a:r>
              <a:rPr lang="en-US" sz="1200" b="0" kern="0" dirty="0">
                <a:solidFill>
                  <a:srgbClr val="191C1D"/>
                </a:solidFill>
                <a:latin typeface="Avenir"/>
                <a:cs typeface="Calibri" pitchFamily="34" charset="0"/>
              </a:rPr>
              <a:t> Institute Center for Aging and Serious Illness</a:t>
            </a:r>
          </a:p>
          <a:p>
            <a:pPr marL="0" indent="0" eaLnBrk="0" fontAlgn="base" hangingPunct="0">
              <a:buSzPct val="80000"/>
              <a:buNone/>
            </a:pPr>
            <a:r>
              <a:rPr lang="en-US" sz="1200" b="0" kern="0" dirty="0">
                <a:solidFill>
                  <a:srgbClr val="191C1D"/>
                </a:solidFill>
                <a:latin typeface="Avenir"/>
                <a:cs typeface="Calibri" pitchFamily="34" charset="0"/>
              </a:rPr>
              <a:t>Director, </a:t>
            </a:r>
            <a:r>
              <a:rPr lang="en-US" sz="1200" b="0" kern="0" dirty="0" err="1">
                <a:solidFill>
                  <a:srgbClr val="191C1D"/>
                </a:solidFill>
                <a:latin typeface="Avenir"/>
                <a:cs typeface="Calibri" pitchFamily="34" charset="0"/>
              </a:rPr>
              <a:t>MGH</a:t>
            </a:r>
            <a:r>
              <a:rPr lang="en-US" sz="1200" b="0" kern="0" dirty="0">
                <a:solidFill>
                  <a:srgbClr val="191C1D"/>
                </a:solidFill>
                <a:latin typeface="Avenir"/>
                <a:cs typeface="Calibri" pitchFamily="34" charset="0"/>
              </a:rPr>
              <a:t> Dementia Care Collaborative</a:t>
            </a:r>
          </a:p>
          <a:p>
            <a:pPr marL="0" indent="0" eaLnBrk="0" fontAlgn="base" hangingPunct="0">
              <a:buSzPct val="80000"/>
              <a:buNone/>
            </a:pPr>
            <a:r>
              <a:rPr lang="en-US" sz="1200" b="0" kern="0" dirty="0">
                <a:solidFill>
                  <a:srgbClr val="191C1D"/>
                </a:solidFill>
                <a:latin typeface="Avenir"/>
                <a:cs typeface="Calibri" pitchFamily="34" charset="0"/>
              </a:rPr>
              <a:t>Professor of Medicine, Harvard Medical School</a:t>
            </a:r>
          </a:p>
          <a:p>
            <a:pPr marL="0" indent="0" eaLnBrk="0" fontAlgn="base" hangingPunct="0">
              <a:buSzPct val="80000"/>
              <a:buNone/>
            </a:pPr>
            <a:r>
              <a:rPr lang="en-US" sz="1200" b="0" kern="0" dirty="0">
                <a:solidFill>
                  <a:srgbClr val="191C1D"/>
                </a:solidFill>
                <a:latin typeface="Avenir"/>
                <a:cs typeface="Calibri" pitchFamily="34" charset="0"/>
              </a:rPr>
              <a:t>Boston, MA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880"/>
              <a:buNone/>
            </a:pPr>
            <a:endParaRPr lang="en-US" sz="1200" b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880"/>
              <a:buNone/>
            </a:pPr>
            <a:r>
              <a:rPr lang="en-US" sz="1200" dirty="0">
                <a:solidFill>
                  <a:srgbClr val="0033CC"/>
                </a:solidFill>
                <a:latin typeface="Calibri" panose="020F0502020204030204" pitchFamily="34" charset="0"/>
              </a:rPr>
              <a:t>Wayne S. </a:t>
            </a:r>
            <a:r>
              <a:rPr lang="en-US" sz="1200" dirty="0" err="1">
                <a:solidFill>
                  <a:srgbClr val="0033CC"/>
                </a:solidFill>
                <a:latin typeface="Calibri" panose="020F0502020204030204" pitchFamily="34" charset="0"/>
              </a:rPr>
              <a:t>Saltsman</a:t>
            </a:r>
            <a:r>
              <a:rPr lang="en-US" sz="1200" dirty="0">
                <a:solidFill>
                  <a:srgbClr val="0033CC"/>
                </a:solidFill>
                <a:latin typeface="Calibri" panose="020F0502020204030204" pitchFamily="34" charset="0"/>
              </a:rPr>
              <a:t>, MD, PhD, </a:t>
            </a:r>
            <a:r>
              <a:rPr lang="en-US" sz="1200" dirty="0" err="1">
                <a:solidFill>
                  <a:srgbClr val="0033CC"/>
                </a:solidFill>
                <a:latin typeface="Calibri" panose="020F0502020204030204" pitchFamily="34" charset="0"/>
              </a:rPr>
              <a:t>CMD</a:t>
            </a:r>
            <a:r>
              <a:rPr lang="en-US" sz="1200" dirty="0">
                <a:solidFill>
                  <a:srgbClr val="0033CC"/>
                </a:solidFill>
                <a:latin typeface="Calibri" panose="020F0502020204030204" pitchFamily="34" charset="0"/>
              </a:rPr>
              <a:t>, </a:t>
            </a:r>
            <a:r>
              <a:rPr lang="en-US" sz="1200" dirty="0" err="1">
                <a:solidFill>
                  <a:srgbClr val="0033CC"/>
                </a:solidFill>
                <a:latin typeface="Calibri" panose="020F0502020204030204" pitchFamily="34" charset="0"/>
              </a:rPr>
              <a:t>AGSF</a:t>
            </a:r>
            <a:endParaRPr lang="en-US" sz="1200" dirty="0">
              <a:solidFill>
                <a:srgbClr val="0033CC"/>
              </a:solidFill>
              <a:latin typeface="Calibri" panose="020F0502020204030204" pitchFamily="34" charset="0"/>
            </a:endParaRPr>
          </a:p>
          <a:p>
            <a:pPr marL="0" indent="0" eaLnBrk="0" fontAlgn="base" hangingPunct="0">
              <a:buSzPct val="80000"/>
              <a:buNone/>
            </a:pPr>
            <a:r>
              <a:rPr lang="en-US" sz="1200" b="0" kern="0" dirty="0">
                <a:solidFill>
                  <a:srgbClr val="191C1D"/>
                </a:solidFill>
                <a:latin typeface="Avenir"/>
                <a:cs typeface="Calibri" pitchFamily="34" charset="0"/>
              </a:rPr>
              <a:t>Chief Medical Officer, All Care </a:t>
            </a:r>
            <a:r>
              <a:rPr lang="en-US" sz="1200" b="0" kern="0" dirty="0" err="1">
                <a:solidFill>
                  <a:srgbClr val="191C1D"/>
                </a:solidFill>
                <a:latin typeface="Avenir"/>
                <a:cs typeface="Calibri" pitchFamily="34" charset="0"/>
              </a:rPr>
              <a:t>VNA</a:t>
            </a:r>
            <a:r>
              <a:rPr lang="en-US" sz="1200" b="0" kern="0" dirty="0">
                <a:solidFill>
                  <a:srgbClr val="191C1D"/>
                </a:solidFill>
                <a:latin typeface="Avenir"/>
                <a:cs typeface="Calibri" pitchFamily="34" charset="0"/>
              </a:rPr>
              <a:t>,</a:t>
            </a:r>
          </a:p>
          <a:p>
            <a:pPr marL="0" indent="0" eaLnBrk="0" fontAlgn="base" hangingPunct="0">
              <a:buSzPct val="80000"/>
              <a:buNone/>
            </a:pPr>
            <a:r>
              <a:rPr lang="en-US" sz="1200" b="0" kern="0" dirty="0">
                <a:solidFill>
                  <a:srgbClr val="191C1D"/>
                </a:solidFill>
                <a:latin typeface="Avenir"/>
                <a:cs typeface="Calibri" pitchFamily="34" charset="0"/>
              </a:rPr>
              <a:t>Hospice &amp; Private Home Care Services</a:t>
            </a:r>
          </a:p>
          <a:p>
            <a:pPr marL="0" indent="0" eaLnBrk="0" fontAlgn="base" hangingPunct="0">
              <a:buSzPct val="80000"/>
              <a:buNone/>
            </a:pPr>
            <a:r>
              <a:rPr lang="en-US" sz="1200" b="0" kern="0" dirty="0">
                <a:solidFill>
                  <a:srgbClr val="191C1D"/>
                </a:solidFill>
                <a:latin typeface="Avenir"/>
                <a:cs typeface="Calibri" pitchFamily="34" charset="0"/>
              </a:rPr>
              <a:t>Lynn, MA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880"/>
              <a:buNone/>
            </a:pPr>
            <a:endParaRPr lang="en-US" sz="1200" dirty="0">
              <a:solidFill>
                <a:srgbClr val="0033CC"/>
              </a:solidFill>
              <a:latin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880"/>
              <a:buNone/>
            </a:pPr>
            <a:r>
              <a:rPr lang="en-US" sz="1200" dirty="0">
                <a:solidFill>
                  <a:srgbClr val="0033CC"/>
                </a:solidFill>
                <a:latin typeface="Calibri" panose="020F0502020204030204" pitchFamily="34" charset="0"/>
              </a:rPr>
              <a:t>Amy Walsh</a:t>
            </a:r>
          </a:p>
          <a:p>
            <a:pPr marL="0" indent="0" eaLnBrk="0" fontAlgn="base" hangingPunct="0">
              <a:buSzPct val="80000"/>
              <a:buNone/>
            </a:pPr>
            <a:r>
              <a:rPr lang="en-US" sz="1200" b="0" kern="0" dirty="0">
                <a:solidFill>
                  <a:srgbClr val="191C1D"/>
                </a:solidFill>
                <a:latin typeface="Avenir"/>
                <a:cs typeface="Calibri" pitchFamily="34" charset="0"/>
              </a:rPr>
              <a:t>Project Manager</a:t>
            </a:r>
          </a:p>
          <a:p>
            <a:pPr marL="0" indent="0" eaLnBrk="0" fontAlgn="base" hangingPunct="0">
              <a:buSzPct val="80000"/>
              <a:buNone/>
            </a:pPr>
            <a:r>
              <a:rPr lang="en-US" sz="1200" b="0" kern="0" dirty="0">
                <a:solidFill>
                  <a:srgbClr val="191C1D"/>
                </a:solidFill>
                <a:latin typeface="Avenir"/>
                <a:cs typeface="Calibri" pitchFamily="34" charset="0"/>
              </a:rPr>
              <a:t>Institute for Health Care Improvement (</a:t>
            </a:r>
            <a:r>
              <a:rPr lang="en-US" sz="1200" b="0" kern="0" dirty="0" err="1">
                <a:solidFill>
                  <a:srgbClr val="191C1D"/>
                </a:solidFill>
                <a:latin typeface="Avenir"/>
                <a:cs typeface="Calibri" pitchFamily="34" charset="0"/>
              </a:rPr>
              <a:t>IHI</a:t>
            </a:r>
            <a:r>
              <a:rPr lang="en-US" sz="1200" b="0" kern="0" dirty="0">
                <a:solidFill>
                  <a:srgbClr val="191C1D"/>
                </a:solidFill>
                <a:latin typeface="Avenir"/>
                <a:cs typeface="Calibri" pitchFamily="34" charset="0"/>
              </a:rPr>
              <a:t>)</a:t>
            </a:r>
          </a:p>
          <a:p>
            <a:pPr marL="0" indent="0" eaLnBrk="0" fontAlgn="base" hangingPunct="0">
              <a:buSzPct val="80000"/>
              <a:buNone/>
            </a:pPr>
            <a:r>
              <a:rPr lang="en-US" sz="1200" b="0" kern="0" dirty="0">
                <a:solidFill>
                  <a:srgbClr val="191C1D"/>
                </a:solidFill>
                <a:latin typeface="Avenir"/>
                <a:cs typeface="Calibri" pitchFamily="34" charset="0"/>
              </a:rPr>
              <a:t>Boston, MA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880"/>
              <a:buNone/>
            </a:pPr>
            <a:endParaRPr lang="en-US" sz="1200" dirty="0">
              <a:solidFill>
                <a:srgbClr val="0033CC"/>
              </a:solidFill>
              <a:latin typeface="Calibri" panose="020F0502020204030204" pitchFamily="34" charset="0"/>
            </a:endParaRPr>
          </a:p>
        </p:txBody>
      </p:sp>
      <p:sp>
        <p:nvSpPr>
          <p:cNvPr id="8" name="Google Shape;190;p2">
            <a:extLst>
              <a:ext uri="{FF2B5EF4-FFF2-40B4-BE49-F238E27FC236}">
                <a16:creationId xmlns:a16="http://schemas.microsoft.com/office/drawing/2014/main" id="{ACBAEB52-B81B-49CB-B6C4-43645C27B8A2}"/>
              </a:ext>
            </a:extLst>
          </p:cNvPr>
          <p:cNvSpPr txBox="1">
            <a:spLocks/>
          </p:cNvSpPr>
          <p:nvPr/>
        </p:nvSpPr>
        <p:spPr bwMode="auto">
          <a:xfrm>
            <a:off x="1883623" y="1177204"/>
            <a:ext cx="5130240" cy="24635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spcFirstLastPara="1" vert="horz" wrap="square" lIns="45700" tIns="46025" rIns="45700" bIns="46025" numCol="1" anchor="t" anchorCtr="0" compatLnSpc="1">
            <a:prstTxWarp prst="textNoShape">
              <a:avLst/>
            </a:prstTxWarp>
            <a:noAutofit/>
          </a:bodyPr>
          <a:lstStyle>
            <a:lvl1pPr marL="381000" indent="-381000" algn="l" rtl="0" eaLnBrk="0" fontAlgn="base" hangingPunct="0">
              <a:spcBef>
                <a:spcPct val="0"/>
              </a:spcBef>
              <a:spcAft>
                <a:spcPts val="1200"/>
              </a:spcAft>
              <a:buClrTx/>
              <a:buSzPct val="80000"/>
              <a:buFont typeface="Wingdings" pitchFamily="2" charset="2"/>
              <a:buChar char="n"/>
              <a:defRPr sz="24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1pPr>
            <a:lvl2pPr marL="568325" indent="-222250" algn="l" rtl="0" eaLnBrk="0" fontAlgn="base" hangingPunct="0">
              <a:spcBef>
                <a:spcPct val="0"/>
              </a:spcBef>
              <a:spcAft>
                <a:spcPts val="1200"/>
              </a:spcAft>
              <a:buClrTx/>
              <a:buSzPct val="115000"/>
              <a:buFont typeface="Arial" pitchFamily="34" charset="0"/>
              <a:buChar char="•"/>
              <a:defRPr sz="24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2pPr>
            <a:lvl3pPr marL="739775" indent="-3429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None/>
              <a:defRPr>
                <a:solidFill>
                  <a:schemeClr val="tx1"/>
                </a:solidFill>
                <a:latin typeface="+mn-lt"/>
                <a:ea typeface="Calibri" pitchFamily="34" charset="0"/>
                <a:cs typeface="Calibri" pitchFamily="34" charset="0"/>
              </a:defRPr>
            </a:lvl3pPr>
            <a:lvl4pPr marL="914400" indent="-346075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FFC000"/>
              </a:buClr>
              <a:buFont typeface="Symbol" pitchFamily="18" charset="2"/>
              <a:buChar char=""/>
              <a:defRPr b="1">
                <a:solidFill>
                  <a:srgbClr val="003366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4pPr>
            <a:lvl5pPr marL="1333500" indent="-3048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tx1"/>
              </a:buClr>
              <a:buChar char="–"/>
              <a:defRPr sz="1600" b="1">
                <a:solidFill>
                  <a:srgbClr val="003366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5pPr>
            <a:lvl6pPr marL="1790700" indent="-304800" algn="l" rtl="0" fontAlgn="base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Char char="–"/>
              <a:defRPr sz="1600">
                <a:solidFill>
                  <a:schemeClr val="tx1"/>
                </a:solidFill>
                <a:latin typeface="+mn-lt"/>
              </a:defRPr>
            </a:lvl6pPr>
            <a:lvl7pPr marL="2247900" indent="-304800" algn="l" rtl="0" fontAlgn="base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Char char="–"/>
              <a:defRPr sz="1600">
                <a:solidFill>
                  <a:schemeClr val="tx1"/>
                </a:solidFill>
                <a:latin typeface="+mn-lt"/>
              </a:defRPr>
            </a:lvl7pPr>
            <a:lvl8pPr marL="2705100" indent="-304800" algn="l" rtl="0" fontAlgn="base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Char char="–"/>
              <a:defRPr sz="1600">
                <a:solidFill>
                  <a:schemeClr val="tx1"/>
                </a:solidFill>
                <a:latin typeface="+mn-lt"/>
              </a:defRPr>
            </a:lvl8pPr>
            <a:lvl9pPr marL="3162300" indent="-304800" algn="l" rtl="0" fontAlgn="base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Char char="–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109090"/>
              </a:lnSpc>
              <a:spcBef>
                <a:spcPts val="0"/>
              </a:spcBef>
              <a:spcAft>
                <a:spcPts val="0"/>
              </a:spcAft>
              <a:buSzPts val="880"/>
              <a:buNone/>
            </a:pPr>
            <a:r>
              <a:rPr lang="en-US" sz="1200" u="sng" dirty="0">
                <a:effectLst/>
              </a:rPr>
              <a:t>Team Co-Leads</a:t>
            </a:r>
            <a:r>
              <a:rPr lang="en-US" sz="1200" dirty="0">
                <a:effectLst/>
              </a:rPr>
              <a:t>: </a:t>
            </a:r>
            <a:r>
              <a:rPr lang="en-US" sz="1200" kern="0" dirty="0">
                <a:solidFill>
                  <a:srgbClr val="0033CC"/>
                </a:solidFill>
              </a:rPr>
              <a:t>Alina Sibley, </a:t>
            </a:r>
            <a:r>
              <a:rPr lang="en-US" sz="1200" kern="0" dirty="0" err="1">
                <a:solidFill>
                  <a:srgbClr val="0033CC"/>
                </a:solidFill>
              </a:rPr>
              <a:t>CNP</a:t>
            </a:r>
            <a:r>
              <a:rPr lang="en-US" sz="1200" kern="0" dirty="0">
                <a:solidFill>
                  <a:srgbClr val="0033CC"/>
                </a:solidFill>
              </a:rPr>
              <a:t> and Christopher Wight, </a:t>
            </a:r>
            <a:r>
              <a:rPr lang="en-US" sz="1200" kern="0" dirty="0" err="1">
                <a:solidFill>
                  <a:srgbClr val="0033CC"/>
                </a:solidFill>
              </a:rPr>
              <a:t>LICSW</a:t>
            </a:r>
            <a:r>
              <a:rPr lang="en-US" sz="1200" kern="0" dirty="0">
                <a:solidFill>
                  <a:srgbClr val="0033CC"/>
                </a:solidFill>
              </a:rPr>
              <a:t>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SzPts val="960"/>
              <a:buFont typeface="Wingdings" pitchFamily="2" charset="2"/>
              <a:buNone/>
            </a:pPr>
            <a:endParaRPr lang="en-US" sz="1100" kern="0" dirty="0">
              <a:solidFill>
                <a:srgbClr val="0033CC"/>
              </a:solidFill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SzPts val="1120"/>
              <a:buFont typeface="Wingdings" pitchFamily="2" charset="2"/>
              <a:buNone/>
            </a:pPr>
            <a:endParaRPr lang="en-US" sz="1400" b="0" kern="0" dirty="0"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SzPts val="1440"/>
              <a:buFont typeface="Wingdings" pitchFamily="2" charset="2"/>
              <a:buNone/>
            </a:pPr>
            <a:endParaRPr lang="en-US" kern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5ABD73-B22E-7EA5-F3EB-6417F104559C}"/>
              </a:ext>
            </a:extLst>
          </p:cNvPr>
          <p:cNvSpPr txBox="1"/>
          <p:nvPr/>
        </p:nvSpPr>
        <p:spPr>
          <a:xfrm>
            <a:off x="8801100" y="6581001"/>
            <a:ext cx="26642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indent="0">
              <a:buFont typeface="Wingdings" pitchFamily="2" charset="2"/>
              <a:buNone/>
            </a:pPr>
            <a:r>
              <a:rPr lang="en-US" sz="12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619149666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4">
            <a:extLst>
              <a:ext uri="{FF2B5EF4-FFF2-40B4-BE49-F238E27FC236}">
                <a16:creationId xmlns:a16="http://schemas.microsoft.com/office/drawing/2014/main" id="{7613A795-8C5A-4E10-9BB2-774F4A01C8E6}"/>
              </a:ext>
            </a:extLst>
          </p:cNvPr>
          <p:cNvSpPr txBox="1"/>
          <p:nvPr/>
        </p:nvSpPr>
        <p:spPr>
          <a:xfrm>
            <a:off x="959795" y="4858439"/>
            <a:ext cx="7176286" cy="1521578"/>
          </a:xfrm>
          <a:prstGeom prst="rect">
            <a:avLst/>
          </a:prstGeom>
          <a:solidFill>
            <a:srgbClr val="4472C4">
              <a:lumMod val="20000"/>
              <a:lumOff val="80000"/>
            </a:srgbClr>
          </a:solidFill>
          <a:ln w="28575">
            <a:solidFill>
              <a:schemeClr val="accent6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73990" marR="0" algn="ctr">
              <a:lnSpc>
                <a:spcPct val="107000"/>
              </a:lnSpc>
              <a:spcBef>
                <a:spcPts val="1200"/>
              </a:spcBef>
              <a:spcAft>
                <a:spcPts val="500"/>
              </a:spcAft>
            </a:pP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Goal</a:t>
            </a:r>
          </a:p>
          <a:p>
            <a:pPr marL="173990" marR="0" algn="ctr">
              <a:lnSpc>
                <a:spcPct val="107000"/>
              </a:lnSpc>
              <a:spcBef>
                <a:spcPts val="1200"/>
              </a:spcBef>
              <a:spcAft>
                <a:spcPts val="50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Develop a plan that ensures that staff in primary care across the state receive the training and support needed to build and retain interprofessional dementia care teams</a:t>
            </a:r>
            <a:endParaRPr lang="en-US" sz="11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3990" marR="0" algn="ctr">
              <a:lnSpc>
                <a:spcPct val="107000"/>
              </a:lnSpc>
              <a:spcBef>
                <a:spcPts val="1200"/>
              </a:spcBef>
              <a:spcAft>
                <a:spcPts val="500"/>
              </a:spcAft>
            </a:pP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Google Shape;179;p1">
            <a:extLst>
              <a:ext uri="{FF2B5EF4-FFF2-40B4-BE49-F238E27FC236}">
                <a16:creationId xmlns:a16="http://schemas.microsoft.com/office/drawing/2014/main" id="{624EEC03-ED59-4471-95BE-7297870732ED}"/>
              </a:ext>
            </a:extLst>
          </p:cNvPr>
          <p:cNvSpPr/>
          <p:nvPr/>
        </p:nvSpPr>
        <p:spPr>
          <a:xfrm>
            <a:off x="973280" y="145472"/>
            <a:ext cx="4648201" cy="770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000" tIns="32000" rIns="64000" bIns="32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rgbClr val="FFC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Interprofessional Dementia Care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8005F7-5A6D-513B-7ADE-5BBEB0DE7F2A}"/>
              </a:ext>
            </a:extLst>
          </p:cNvPr>
          <p:cNvSpPr txBox="1"/>
          <p:nvPr/>
        </p:nvSpPr>
        <p:spPr>
          <a:xfrm>
            <a:off x="8790709" y="6463145"/>
            <a:ext cx="26642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indent="0">
              <a:buFont typeface="Wingdings" pitchFamily="2" charset="2"/>
              <a:buNone/>
            </a:pPr>
            <a:r>
              <a:rPr lang="en-US" sz="12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p:pic>
        <p:nvPicPr>
          <p:cNvPr id="6" name="Picture 5" descr="A group of doctors looking at a file&#10;&#10;Description automatically generated">
            <a:extLst>
              <a:ext uri="{FF2B5EF4-FFF2-40B4-BE49-F238E27FC236}">
                <a16:creationId xmlns:a16="http://schemas.microsoft.com/office/drawing/2014/main" id="{FA5B96EA-A1C0-627B-916B-8CC92B6852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882" y="992656"/>
            <a:ext cx="5372099" cy="3777257"/>
          </a:xfrm>
          <a:prstGeom prst="rect">
            <a:avLst/>
          </a:prstGeom>
          <a:ln w="57150">
            <a:noFill/>
          </a:ln>
        </p:spPr>
      </p:pic>
    </p:spTree>
    <p:extLst>
      <p:ext uri="{BB962C8B-B14F-4D97-AF65-F5344CB8AC3E}">
        <p14:creationId xmlns:p14="http://schemas.microsoft.com/office/powerpoint/2010/main" val="837139591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8C19E-1FAF-4F6B-9D96-EF1CE0860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7961" y="301373"/>
            <a:ext cx="4268019" cy="394673"/>
          </a:xfrm>
        </p:spPr>
        <p:txBody>
          <a:bodyPr/>
          <a:lstStyle/>
          <a:p>
            <a:r>
              <a:rPr lang="en-US" dirty="0"/>
              <a:t>Updates and Accomplishments</a:t>
            </a:r>
          </a:p>
        </p:txBody>
      </p:sp>
      <p:pic>
        <p:nvPicPr>
          <p:cNvPr id="2050" name="Picture 2" descr="Checkmark.">
            <a:extLst>
              <a:ext uri="{FF2B5EF4-FFF2-40B4-BE49-F238E27FC236}">
                <a16:creationId xmlns:a16="http://schemas.microsoft.com/office/drawing/2014/main" id="{A0173279-0742-4B74-8FBD-3C9801A12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0" y="0"/>
            <a:ext cx="966613" cy="904568"/>
          </a:xfrm>
          <a:prstGeom prst="rect">
            <a:avLst/>
          </a:prstGeom>
          <a:noFill/>
          <a:ln w="381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1A65411-0932-21D3-84C5-748E480DAB64}"/>
              </a:ext>
            </a:extLst>
          </p:cNvPr>
          <p:cNvGraphicFramePr>
            <a:graphicFrameLocks noGrp="1"/>
          </p:cNvGraphicFramePr>
          <p:nvPr/>
        </p:nvGraphicFramePr>
        <p:xfrm>
          <a:off x="301337" y="1065276"/>
          <a:ext cx="8520545" cy="56443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520545">
                  <a:extLst>
                    <a:ext uri="{9D8B030D-6E8A-4147-A177-3AD203B41FA5}">
                      <a16:colId xmlns:a16="http://schemas.microsoft.com/office/drawing/2014/main" val="2083885641"/>
                    </a:ext>
                  </a:extLst>
                </a:gridCol>
              </a:tblGrid>
              <a:tr h="5501779">
                <a:tc>
                  <a:txBody>
                    <a:bodyPr/>
                    <a:lstStyle/>
                    <a:p>
                      <a:pPr marL="342900" marR="0" lvl="0" indent="-342900" algn="l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>
                          <a:srgbClr val="000000"/>
                        </a:buClr>
                        <a:buSzPct val="100000"/>
                        <a:buFont typeface="+mj-lt"/>
                        <a:buAutoNum type="arabicPeriod"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Recruited the Council’s team on Interprofessional Dementia Care.</a:t>
                      </a:r>
                    </a:p>
                    <a:p>
                      <a:pPr marL="342900" marR="0" lvl="0" indent="-342900" algn="l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>
                          <a:srgbClr val="000000"/>
                        </a:buClr>
                        <a:buSzPct val="100000"/>
                        <a:buFont typeface="+mj-lt"/>
                        <a:buAutoNum type="arabicPeriod"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Discussed the team’s goal, originally focused on several health care settings (primary care, acute care, home care, and long-term care); and agreed to prioritize primary care settings as the team’s sole focus in calendar year 2024.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>
                          <a:srgbClr val="000000"/>
                        </a:buClr>
                        <a:buSzPct val="100000"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Began 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identifying the services, outcomes, and benefits expected from interprofessional teams to both justify these teams and determine effective team composition.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>
                          <a:srgbClr val="000000"/>
                        </a:buClr>
                        <a:buSzPct val="100000"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Why we narrowed the focus to primary care:</a:t>
                      </a:r>
                    </a:p>
                    <a:p>
                      <a:pPr marL="800100" lvl="1" indent="-34290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Focusing on one setting improves the team’s ability to make progress in calendar year 2024.</a:t>
                      </a:r>
                    </a:p>
                    <a:p>
                      <a:pPr marL="800100" lvl="1" indent="-34290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The need for coordination and effectiveness is greatest in primary care which experiences significant resource constraints and involves the greatest number of 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professional</a:t>
                      </a:r>
                      <a:r>
                        <a:rPr lang="en-US" sz="20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roles.</a:t>
                      </a:r>
                    </a:p>
                    <a:p>
                      <a:pPr marL="800100" lvl="1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The new Alzheimer’s therapies are restricted to MCI and early Alzheimer’s, underscoring the urgency of early detection and diagnosis through primary care.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1277553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C53E34C-FBFE-556E-FA65-3CAB1913B3E2}"/>
              </a:ext>
            </a:extLst>
          </p:cNvPr>
          <p:cNvSpPr txBox="1"/>
          <p:nvPr/>
        </p:nvSpPr>
        <p:spPr>
          <a:xfrm>
            <a:off x="8790710" y="6504708"/>
            <a:ext cx="26642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indent="0">
              <a:buFont typeface="Wingdings" pitchFamily="2" charset="2"/>
              <a:buNone/>
            </a:pPr>
            <a:r>
              <a:rPr lang="en-US" sz="12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C3BC09-60A8-4FD2-45B4-E634CCD60E78}"/>
              </a:ext>
            </a:extLst>
          </p:cNvPr>
          <p:cNvSpPr txBox="1"/>
          <p:nvPr/>
        </p:nvSpPr>
        <p:spPr>
          <a:xfrm>
            <a:off x="4436918" y="6411191"/>
            <a:ext cx="280555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 typeface="Wingdings" pitchFamily="2" charset="2"/>
              <a:buNone/>
            </a:pPr>
            <a:r>
              <a:rPr lang="en-US" sz="12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8710698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6688A-6453-DFE4-423E-D1B417B44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-76200"/>
            <a:ext cx="4800600" cy="789451"/>
          </a:xfrm>
        </p:spPr>
        <p:txBody>
          <a:bodyPr/>
          <a:lstStyle/>
          <a:p>
            <a:pPr algn="ctr">
              <a:spcBef>
                <a:spcPts val="1000"/>
              </a:spcBef>
              <a:spcAft>
                <a:spcPts val="0"/>
              </a:spcAft>
            </a:pPr>
            <a:r>
              <a:rPr lang="en-US" dirty="0"/>
              <a:t>Interprofessional Dementia Care</a:t>
            </a:r>
            <a:br>
              <a:rPr lang="en-US" dirty="0"/>
            </a:br>
            <a:r>
              <a:rPr lang="en-US" dirty="0"/>
              <a:t>Our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Team’s Approach</a:t>
            </a:r>
            <a:endParaRPr lang="en-US" sz="2000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73BFB7-1251-9BBC-06C6-5904096A4E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" y="1371600"/>
            <a:ext cx="2286000" cy="1600200"/>
          </a:xfrm>
          <a:solidFill>
            <a:schemeClr val="bg1">
              <a:lumMod val="95000"/>
            </a:schemeClr>
          </a:solidFill>
          <a:ln w="57150">
            <a:solidFill>
              <a:schemeClr val="tx1">
                <a:lumMod val="50000"/>
                <a:lumOff val="50000"/>
              </a:schemeClr>
            </a:solidFill>
          </a:ln>
        </p:spPr>
        <p:txBody>
          <a:bodyPr/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sz="1800" kern="100" dirty="0"/>
              <a:t>(1) </a:t>
            </a:r>
          </a:p>
          <a:p>
            <a:pPr marL="0" marR="0" lvl="0" indent="0" algn="ctr"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sz="1600" kern="100" dirty="0"/>
              <a:t>Provide Justification</a:t>
            </a:r>
            <a:r>
              <a:rPr lang="en-US" sz="1600" kern="100" dirty="0">
                <a:latin typeface="Calibri" panose="020F0502020204030204" pitchFamily="34" charset="0"/>
                <a:ea typeface="Calibri" panose="020F0502020204030204" pitchFamily="34" charset="0"/>
              </a:rPr>
              <a:t> for Interprofessional </a:t>
            </a:r>
            <a:r>
              <a:rPr lang="en-US" sz="1600" kern="100" dirty="0">
                <a:solidFill>
                  <a:srgbClr val="523238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Dementia</a:t>
            </a:r>
            <a:r>
              <a:rPr lang="en-US" sz="1600" kern="100" dirty="0">
                <a:latin typeface="Calibri" panose="020F0502020204030204" pitchFamily="34" charset="0"/>
                <a:ea typeface="Calibri" panose="020F0502020204030204" pitchFamily="34" charset="0"/>
              </a:rPr>
              <a:t> Care </a:t>
            </a:r>
          </a:p>
          <a:p>
            <a:pPr marL="0" marR="0" lvl="0" indent="0" algn="ctr"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sz="1600" kern="100" dirty="0">
                <a:latin typeface="Calibri" panose="020F0502020204030204" pitchFamily="34" charset="0"/>
                <a:ea typeface="Calibri" panose="020F0502020204030204" pitchFamily="34" charset="0"/>
              </a:rPr>
              <a:t>Teams in Primary </a:t>
            </a:r>
          </a:p>
          <a:p>
            <a:pPr marL="0" marR="0" lvl="0" indent="0" algn="ctr"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sz="1600" kern="100" dirty="0">
                <a:latin typeface="Calibri" panose="020F0502020204030204" pitchFamily="34" charset="0"/>
                <a:ea typeface="Calibri" panose="020F0502020204030204" pitchFamily="34" charset="0"/>
              </a:rPr>
              <a:t>Care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1C4E91-19D7-D604-7875-FE70107972FD}"/>
              </a:ext>
            </a:extLst>
          </p:cNvPr>
          <p:cNvSpPr txBox="1"/>
          <p:nvPr/>
        </p:nvSpPr>
        <p:spPr>
          <a:xfrm>
            <a:off x="2514600" y="1371600"/>
            <a:ext cx="2057400" cy="160043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 eaLnBrk="0" fontAlgn="base" hangingPunct="0">
              <a:buSzPct val="100000"/>
            </a:pPr>
            <a:r>
              <a:rPr lang="en-US" b="1" kern="100" dirty="0">
                <a:latin typeface="Calibri" pitchFamily="34" charset="0"/>
                <a:cs typeface="Calibri" pitchFamily="34" charset="0"/>
              </a:rPr>
              <a:t>(2)</a:t>
            </a:r>
          </a:p>
          <a:p>
            <a:pPr algn="ctr" eaLnBrk="0" fontAlgn="base" hangingPunct="0">
              <a:buSzPct val="100000"/>
            </a:pPr>
            <a:r>
              <a:rPr lang="en-US" sz="1600" b="1" kern="100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Propose Adaptations &amp; Approaches to the Age-friendly Health System (AFHS) Initiative </a:t>
            </a:r>
            <a:endParaRPr lang="en-US" sz="2400" dirty="0">
              <a:solidFill>
                <a:srgbClr val="0070C0"/>
              </a:solidFill>
              <a:latin typeface="Book Antiqua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014214-8F0B-8945-5ED0-6AAB4C88F0A4}"/>
              </a:ext>
            </a:extLst>
          </p:cNvPr>
          <p:cNvSpPr txBox="1"/>
          <p:nvPr/>
        </p:nvSpPr>
        <p:spPr>
          <a:xfrm flipH="1">
            <a:off x="4724400" y="1371600"/>
            <a:ext cx="1600200" cy="1600438"/>
          </a:xfrm>
          <a:prstGeom prst="rect">
            <a:avLst/>
          </a:prstGeom>
          <a:solidFill>
            <a:srgbClr val="FFE4C9"/>
          </a:solidFill>
          <a:ln w="5715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 eaLnBrk="0" fontAlgn="base" hangingPunct="0">
              <a:buSzPct val="100000"/>
            </a:pPr>
            <a:r>
              <a:rPr lang="en-US" b="1" kern="100" dirty="0">
                <a:latin typeface="Calibri" pitchFamily="34" charset="0"/>
                <a:cs typeface="Calibri" pitchFamily="34" charset="0"/>
              </a:rPr>
              <a:t>(3)</a:t>
            </a:r>
          </a:p>
          <a:p>
            <a:pPr algn="ctr" eaLnBrk="0" fontAlgn="base" hangingPunct="0">
              <a:spcAft>
                <a:spcPts val="800"/>
              </a:spcAft>
              <a:buSzPct val="100000"/>
            </a:pPr>
            <a:r>
              <a:rPr lang="en-US" sz="1600" b="1" kern="100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Collaborate with Institute for Healthcare Improvement (IHI)</a:t>
            </a:r>
            <a:endParaRPr lang="en-US" sz="2400" dirty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57392F-7009-1FBF-EBB0-186A179F9EC8}"/>
              </a:ext>
            </a:extLst>
          </p:cNvPr>
          <p:cNvSpPr txBox="1"/>
          <p:nvPr/>
        </p:nvSpPr>
        <p:spPr>
          <a:xfrm>
            <a:off x="6477000" y="1371600"/>
            <a:ext cx="2590800" cy="1600438"/>
          </a:xfrm>
          <a:prstGeom prst="rect">
            <a:avLst/>
          </a:prstGeom>
          <a:solidFill>
            <a:srgbClr val="EEF9F4"/>
          </a:solidFill>
          <a:ln w="5715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buSzPct val="100000"/>
            </a:pPr>
            <a:r>
              <a:rPr lang="en-US" b="1" kern="100" dirty="0">
                <a:latin typeface="Calibri" pitchFamily="34" charset="0"/>
                <a:cs typeface="Calibri" pitchFamily="34" charset="0"/>
              </a:rPr>
              <a:t>(4)</a:t>
            </a:r>
          </a:p>
          <a:p>
            <a:pPr algn="ctr">
              <a:buSzPct val="100000"/>
            </a:pPr>
            <a:endParaRPr lang="en-US" sz="400" b="1" kern="100" dirty="0">
              <a:solidFill>
                <a:schemeClr val="accent6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buSzPct val="100000"/>
            </a:pPr>
            <a:endParaRPr lang="en-US" sz="400" b="1" kern="100" dirty="0">
              <a:solidFill>
                <a:schemeClr val="accent6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buSzPct val="100000"/>
            </a:pPr>
            <a:r>
              <a:rPr lang="en-US" sz="1600" b="1" kern="100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Develop </a:t>
            </a:r>
          </a:p>
          <a:p>
            <a:pPr algn="ctr">
              <a:buSzPct val="100000"/>
            </a:pPr>
            <a:r>
              <a:rPr lang="en-US" sz="1600" b="1" kern="100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Training Recommendations </a:t>
            </a:r>
          </a:p>
          <a:p>
            <a:pPr algn="ctr">
              <a:buSzPct val="100000"/>
            </a:pPr>
            <a:r>
              <a:rPr lang="en-US" sz="1600" b="1" kern="100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and </a:t>
            </a:r>
          </a:p>
          <a:p>
            <a:pPr algn="ctr">
              <a:buSzPct val="100000"/>
            </a:pPr>
            <a:r>
              <a:rPr lang="en-US" sz="1600" b="1" kern="100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Resource List</a:t>
            </a:r>
          </a:p>
          <a:p>
            <a:pPr algn="ctr">
              <a:buSzPct val="100000"/>
            </a:pPr>
            <a:endParaRPr lang="en-US" sz="800" b="1" kern="100" dirty="0">
              <a:solidFill>
                <a:schemeClr val="accent6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088FB4-7A3F-6E87-43D5-A0914ECC81C4}"/>
              </a:ext>
            </a:extLst>
          </p:cNvPr>
          <p:cNvSpPr txBox="1"/>
          <p:nvPr/>
        </p:nvSpPr>
        <p:spPr>
          <a:xfrm>
            <a:off x="76200" y="3048000"/>
            <a:ext cx="2286000" cy="1600438"/>
          </a:xfrm>
          <a:prstGeom prst="rect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173038" indent="-284163">
              <a:spcAft>
                <a:spcPts val="800"/>
              </a:spcAft>
              <a:buSzPct val="100000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  <a:r>
              <a:rPr lang="en-US" sz="14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Determine effective team composition by identifying services, outcomes, and benefits of primary care professionals on an interprofessional dementia care team.</a:t>
            </a:r>
            <a:endParaRPr lang="en-US" sz="1400" dirty="0">
              <a:solidFill>
                <a:schemeClr val="dk1"/>
              </a:solidFill>
              <a:latin typeface="Book Antiqua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BFE5AE-0AC5-2CD8-1340-D81CCC8DE5D2}"/>
              </a:ext>
            </a:extLst>
          </p:cNvPr>
          <p:cNvSpPr txBox="1"/>
          <p:nvPr/>
        </p:nvSpPr>
        <p:spPr>
          <a:xfrm flipH="1">
            <a:off x="4724400" y="3048000"/>
            <a:ext cx="1600200" cy="1600438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  <a:buSzPct val="100000"/>
            </a:pPr>
            <a:r>
              <a:rPr 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Work with IHI to review and revise our suggested dementia-specific adaptations and approaches to the AFHS Initiative.</a:t>
            </a:r>
            <a:endParaRPr lang="en-US" sz="2400" dirty="0">
              <a:solidFill>
                <a:schemeClr val="dk1"/>
              </a:solidFill>
              <a:latin typeface="Book Antiqua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CDAD999-DB2D-96DB-009A-D1EC01EDA2E2}"/>
              </a:ext>
            </a:extLst>
          </p:cNvPr>
          <p:cNvSpPr txBox="1"/>
          <p:nvPr/>
        </p:nvSpPr>
        <p:spPr>
          <a:xfrm flipH="1">
            <a:off x="2514600" y="3048000"/>
            <a:ext cx="2057400" cy="1600438"/>
          </a:xfrm>
          <a:prstGeom prst="rect">
            <a:avLst/>
          </a:prstGeom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174625" indent="-174625">
              <a:spcAft>
                <a:spcPts val="1400"/>
              </a:spcAft>
            </a:pPr>
            <a:r>
              <a:rPr lang="en-US" sz="1400" b="0" kern="100" dirty="0">
                <a:latin typeface="Calibri" panose="020F0502020204030204" pitchFamily="34" charset="0"/>
                <a:cs typeface="Calibri" panose="020F0502020204030204" pitchFamily="34" charset="0"/>
              </a:rPr>
              <a:t>a) With </a:t>
            </a:r>
            <a:r>
              <a:rPr lang="en-US" sz="1400" b="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needs of people affected by dementia in mind, examine the AFHS initiative’s 4M’s </a:t>
            </a:r>
            <a:r>
              <a:rPr lang="en-US" sz="1400" b="0" i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(What </a:t>
            </a:r>
            <a:r>
              <a:rPr lang="en-US" sz="1400" b="0" i="1" u="sng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1400" b="0" i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atters, </a:t>
            </a:r>
            <a:r>
              <a:rPr lang="en-US" sz="1400" b="0" i="1" u="sng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1400" b="0" i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edication, </a:t>
            </a:r>
            <a:r>
              <a:rPr lang="en-US" sz="1400" b="0" i="1" u="sng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1400" b="0" i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entation, </a:t>
            </a:r>
            <a:r>
              <a:rPr lang="en-US" sz="1400" b="0" i="1" u="sng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1400" b="0" i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obility).</a:t>
            </a:r>
            <a:endParaRPr lang="en-US" sz="2400" dirty="0">
              <a:solidFill>
                <a:schemeClr val="dk1"/>
              </a:solidFill>
              <a:latin typeface="Book Antiqua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6906913-3515-E5F0-26D7-7F35484DDE73}"/>
              </a:ext>
            </a:extLst>
          </p:cNvPr>
          <p:cNvSpPr txBox="1"/>
          <p:nvPr/>
        </p:nvSpPr>
        <p:spPr>
          <a:xfrm flipH="1">
            <a:off x="6466610" y="3047999"/>
            <a:ext cx="2590800" cy="1600438"/>
          </a:xfrm>
          <a:prstGeom prst="rect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SzPct val="100000"/>
              <a:buAutoNum type="alphaLcParenR"/>
            </a:pPr>
            <a:r>
              <a:rPr 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Identify and articulate key training attributes that would be beneficial for all members of an interprofessional </a:t>
            </a:r>
          </a:p>
          <a:p>
            <a:pPr lvl="1" indent="-114300">
              <a:buSzPct val="100000"/>
            </a:pPr>
            <a:r>
              <a:rPr 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dementia care team </a:t>
            </a:r>
          </a:p>
          <a:p>
            <a:pPr indent="342900">
              <a:buSzPct val="100000"/>
            </a:pPr>
            <a:r>
              <a:rPr 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in a primary care setting.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24608BF-A1BE-28C5-B24C-EC19EC9B10EA}"/>
              </a:ext>
            </a:extLst>
          </p:cNvPr>
          <p:cNvSpPr txBox="1"/>
          <p:nvPr/>
        </p:nvSpPr>
        <p:spPr>
          <a:xfrm>
            <a:off x="76200" y="4953000"/>
            <a:ext cx="2286000" cy="1815882"/>
          </a:xfrm>
          <a:prstGeom prst="rect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173038" indent="-284163">
              <a:spcAft>
                <a:spcPts val="500"/>
              </a:spcAft>
              <a:buSzPct val="100000"/>
            </a:pPr>
            <a:r>
              <a:rPr lang="en-US" sz="1400" b="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14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justify interprofessional dementia care teams, reflect on identified outcomes and benefits; and clearly articulate reasons for a collaborative interprofessional care team.</a:t>
            </a:r>
            <a:endParaRPr lang="en-US" sz="1400" dirty="0">
              <a:solidFill>
                <a:schemeClr val="dk1"/>
              </a:solidFill>
              <a:latin typeface="Book Antiqua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D78EBEA-97A1-C0CD-A593-87549E4279C4}"/>
              </a:ext>
            </a:extLst>
          </p:cNvPr>
          <p:cNvSpPr txBox="1"/>
          <p:nvPr/>
        </p:nvSpPr>
        <p:spPr>
          <a:xfrm flipH="1">
            <a:off x="2514600" y="4953000"/>
            <a:ext cx="2057400" cy="1384995"/>
          </a:xfrm>
          <a:prstGeom prst="rect">
            <a:avLst/>
          </a:prstGeom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174625" indent="-174625">
              <a:spcAft>
                <a:spcPts val="1400"/>
              </a:spcAft>
            </a:pPr>
            <a:r>
              <a:rPr lang="en-US" sz="1400" b="0" kern="100" dirty="0">
                <a:latin typeface="Calibri" panose="020F0502020204030204" pitchFamily="34" charset="0"/>
                <a:cs typeface="Calibri" panose="020F0502020204030204" pitchFamily="34" charset="0"/>
              </a:rPr>
              <a:t>b) S</a:t>
            </a:r>
            <a:r>
              <a:rPr lang="en-US" sz="1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uggest adjustments to enhance the AFHS initiative’s support for individuals and families at risk of or affected by dementia.</a:t>
            </a:r>
          </a:p>
        </p:txBody>
      </p:sp>
      <p:sp>
        <p:nvSpPr>
          <p:cNvPr id="22" name="Arrow: Down 21">
            <a:extLst>
              <a:ext uri="{FF2B5EF4-FFF2-40B4-BE49-F238E27FC236}">
                <a16:creationId xmlns:a16="http://schemas.microsoft.com/office/drawing/2014/main" id="{F58FD4F9-0ACD-E1AB-12A2-80B19F6ED0DA}"/>
              </a:ext>
            </a:extLst>
          </p:cNvPr>
          <p:cNvSpPr/>
          <p:nvPr/>
        </p:nvSpPr>
        <p:spPr bwMode="auto">
          <a:xfrm>
            <a:off x="990600" y="4648200"/>
            <a:ext cx="381000" cy="304800"/>
          </a:xfrm>
          <a:prstGeom prst="downArrow">
            <a:avLst/>
          </a:prstGeom>
          <a:solidFill>
            <a:schemeClr val="bg1"/>
          </a:solidFill>
          <a:ln w="190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3" name="Arrow: Down 22">
            <a:extLst>
              <a:ext uri="{FF2B5EF4-FFF2-40B4-BE49-F238E27FC236}">
                <a16:creationId xmlns:a16="http://schemas.microsoft.com/office/drawing/2014/main" id="{72C07BDF-3E04-2E31-278C-7FE66A514455}"/>
              </a:ext>
            </a:extLst>
          </p:cNvPr>
          <p:cNvSpPr/>
          <p:nvPr/>
        </p:nvSpPr>
        <p:spPr bwMode="auto">
          <a:xfrm>
            <a:off x="3276600" y="4648200"/>
            <a:ext cx="381000" cy="304800"/>
          </a:xfrm>
          <a:prstGeom prst="downArrow">
            <a:avLst/>
          </a:prstGeom>
          <a:solidFill>
            <a:schemeClr val="bg1"/>
          </a:solidFill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6E22D2E-74AB-BB8A-BE23-05A80C0A54D6}"/>
              </a:ext>
            </a:extLst>
          </p:cNvPr>
          <p:cNvSpPr txBox="1"/>
          <p:nvPr/>
        </p:nvSpPr>
        <p:spPr>
          <a:xfrm>
            <a:off x="381000" y="990600"/>
            <a:ext cx="1612301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0" indent="0">
              <a:buFont typeface="Wingdings" pitchFamily="2" charset="2"/>
              <a:buNone/>
            </a:pPr>
            <a:r>
              <a:rPr lang="en-US" b="1" dirty="0">
                <a:solidFill>
                  <a:srgbClr val="5232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January-March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D48E457-2E48-CE3D-496B-B2A38CAE6A17}"/>
              </a:ext>
            </a:extLst>
          </p:cNvPr>
          <p:cNvSpPr txBox="1"/>
          <p:nvPr/>
        </p:nvSpPr>
        <p:spPr>
          <a:xfrm>
            <a:off x="2895600" y="990600"/>
            <a:ext cx="1151277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0" indent="0">
              <a:buFont typeface="Wingdings" pitchFamily="2" charset="2"/>
              <a:buNone/>
            </a:pPr>
            <a:r>
              <a:rPr lang="en-US" b="1" kern="100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April-June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5094773-E66B-AF5D-1F3D-285D9E87898E}"/>
              </a:ext>
            </a:extLst>
          </p:cNvPr>
          <p:cNvSpPr txBox="1"/>
          <p:nvPr/>
        </p:nvSpPr>
        <p:spPr>
          <a:xfrm>
            <a:off x="4724400" y="990600"/>
            <a:ext cx="1668534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July-September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9B68CEE-AE9E-C41E-BC26-206A7151C9A4}"/>
              </a:ext>
            </a:extLst>
          </p:cNvPr>
          <p:cNvSpPr txBox="1"/>
          <p:nvPr/>
        </p:nvSpPr>
        <p:spPr>
          <a:xfrm>
            <a:off x="6858000" y="990600"/>
            <a:ext cx="2068412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 typeface="Wingdings" pitchFamily="2" charset="2"/>
              <a:buNone/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October-December</a:t>
            </a: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16959254-8A41-73FD-69FF-7B79A8F2CBF8}"/>
              </a:ext>
            </a:extLst>
          </p:cNvPr>
          <p:cNvSpPr txBox="1">
            <a:spLocks/>
          </p:cNvSpPr>
          <p:nvPr/>
        </p:nvSpPr>
        <p:spPr bwMode="white">
          <a:xfrm>
            <a:off x="1066800" y="685800"/>
            <a:ext cx="505460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915988" algn="l"/>
              </a:tabLst>
              <a:defRPr sz="2400" b="1">
                <a:solidFill>
                  <a:srgbClr val="FFC000"/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  <a:lvl2pPr algn="l" rtl="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915988" algn="l"/>
              </a:tabLst>
              <a:defRPr sz="2400" b="1">
                <a:solidFill>
                  <a:srgbClr val="FFC000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915988" algn="l"/>
              </a:tabLst>
              <a:defRPr sz="2400" b="1">
                <a:solidFill>
                  <a:srgbClr val="FFC000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915988" algn="l"/>
              </a:tabLst>
              <a:defRPr sz="2400" b="1">
                <a:solidFill>
                  <a:srgbClr val="FFC000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915988" algn="l"/>
              </a:tabLst>
              <a:defRPr sz="2400" b="1">
                <a:solidFill>
                  <a:srgbClr val="FFC000"/>
                </a:solidFill>
                <a:latin typeface="Arial" pitchFamily="34" charset="0"/>
              </a:defRPr>
            </a:lvl5pPr>
            <a:lvl6pPr marL="457200" algn="l" rtl="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915988" algn="l"/>
              </a:tabLst>
              <a:defRPr sz="2400" b="1">
                <a:solidFill>
                  <a:schemeClr val="accent1"/>
                </a:solidFill>
                <a:latin typeface="Arial" pitchFamily="34" charset="0"/>
              </a:defRPr>
            </a:lvl6pPr>
            <a:lvl7pPr marL="914400" algn="l" rtl="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915988" algn="l"/>
              </a:tabLst>
              <a:defRPr sz="2400" b="1">
                <a:solidFill>
                  <a:schemeClr val="accent1"/>
                </a:solidFill>
                <a:latin typeface="Arial" pitchFamily="34" charset="0"/>
              </a:defRPr>
            </a:lvl7pPr>
            <a:lvl8pPr marL="1371600" algn="l" rtl="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915988" algn="l"/>
              </a:tabLst>
              <a:defRPr sz="2400" b="1">
                <a:solidFill>
                  <a:schemeClr val="accent1"/>
                </a:solidFill>
                <a:latin typeface="Arial" pitchFamily="34" charset="0"/>
              </a:defRPr>
            </a:lvl8pPr>
            <a:lvl9pPr marL="1828800" algn="l" rtl="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915988" algn="l"/>
              </a:tabLst>
              <a:defRPr sz="2400" b="1">
                <a:solidFill>
                  <a:schemeClr val="accent1"/>
                </a:solidFill>
                <a:latin typeface="Arial" pitchFamily="34" charset="0"/>
              </a:defRPr>
            </a:lvl9pPr>
          </a:lstStyle>
          <a:p>
            <a:pPr algn="ctr">
              <a:spcBef>
                <a:spcPts val="1000"/>
              </a:spcBef>
              <a:spcAft>
                <a:spcPts val="1000"/>
              </a:spcAft>
            </a:pPr>
            <a:br>
              <a:rPr lang="en-US" kern="0" dirty="0"/>
            </a:br>
            <a:r>
              <a:rPr lang="en-US" sz="1800" kern="0" dirty="0"/>
              <a:t>(Calendar Year 2024)</a:t>
            </a:r>
            <a:endParaRPr lang="en-US" sz="2200" kern="0" dirty="0"/>
          </a:p>
        </p:txBody>
      </p:sp>
      <p:pic>
        <p:nvPicPr>
          <p:cNvPr id="3082" name="Picture 10" descr="People putting a puzzle together.">
            <a:extLst>
              <a:ext uri="{FF2B5EF4-FFF2-40B4-BE49-F238E27FC236}">
                <a16:creationId xmlns:a16="http://schemas.microsoft.com/office/drawing/2014/main" id="{B02FA745-F87C-E3BB-DF2E-8E673C671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85299" cy="903270"/>
          </a:xfrm>
          <a:prstGeom prst="rect">
            <a:avLst/>
          </a:prstGeom>
          <a:noFill/>
          <a:ln w="28575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B52BEA-EC1D-A3AB-323A-A7357D28CD75}"/>
              </a:ext>
            </a:extLst>
          </p:cNvPr>
          <p:cNvSpPr txBox="1"/>
          <p:nvPr/>
        </p:nvSpPr>
        <p:spPr>
          <a:xfrm flipH="1">
            <a:off x="6466609" y="4973781"/>
            <a:ext cx="2590800" cy="954107"/>
          </a:xfrm>
          <a:prstGeom prst="rect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174625" indent="-174625">
              <a:buSzPct val="100000"/>
            </a:pPr>
            <a:r>
              <a:rPr 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b) Develop recommendations and resource list around available and effective  training. </a:t>
            </a: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946452ED-9AB6-CAB7-5DDC-C0D3198FAA4B}"/>
              </a:ext>
            </a:extLst>
          </p:cNvPr>
          <p:cNvSpPr/>
          <p:nvPr/>
        </p:nvSpPr>
        <p:spPr bwMode="auto">
          <a:xfrm>
            <a:off x="7533409" y="4658592"/>
            <a:ext cx="381000" cy="304800"/>
          </a:xfrm>
          <a:prstGeom prst="downArrow">
            <a:avLst/>
          </a:prstGeom>
          <a:solidFill>
            <a:schemeClr val="bg1"/>
          </a:solidFill>
          <a:ln w="1905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FD2F99-8CC0-9AEF-7687-E5531B9C960E}"/>
              </a:ext>
            </a:extLst>
          </p:cNvPr>
          <p:cNvSpPr txBox="1"/>
          <p:nvPr/>
        </p:nvSpPr>
        <p:spPr>
          <a:xfrm>
            <a:off x="4495800" y="6477000"/>
            <a:ext cx="184731" cy="21544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indent="0">
              <a:buFont typeface="Wingdings" pitchFamily="2" charset="2"/>
              <a:buNone/>
            </a:pPr>
            <a:endParaRPr lang="en-US" sz="800" dirty="0">
              <a:solidFill>
                <a:schemeClr val="dk1"/>
              </a:solidFill>
              <a:latin typeface="Book Antiqua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30885E-6B18-595F-D9FB-1E10E179BD54}"/>
              </a:ext>
            </a:extLst>
          </p:cNvPr>
          <p:cNvSpPr txBox="1"/>
          <p:nvPr/>
        </p:nvSpPr>
        <p:spPr>
          <a:xfrm>
            <a:off x="4426528" y="6581001"/>
            <a:ext cx="263214" cy="276999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0" indent="0">
              <a:buFont typeface="Wingdings" pitchFamily="2" charset="2"/>
              <a:buNone/>
            </a:pPr>
            <a:r>
              <a:rPr lang="en-US" sz="12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83AD5B-2620-E286-D0B8-33ADB6BBB0D4}"/>
              </a:ext>
            </a:extLst>
          </p:cNvPr>
          <p:cNvSpPr txBox="1"/>
          <p:nvPr/>
        </p:nvSpPr>
        <p:spPr>
          <a:xfrm>
            <a:off x="8869566" y="6581001"/>
            <a:ext cx="27443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indent="0">
              <a:buFont typeface="Wingdings" pitchFamily="2" charset="2"/>
              <a:buNone/>
            </a:pPr>
            <a:r>
              <a:rPr lang="en-US" sz="12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744644205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D8FC007-93C5-4533-BB36-DB23D4D920FF}"/>
              </a:ext>
            </a:extLst>
          </p:cNvPr>
          <p:cNvSpPr txBox="1"/>
          <p:nvPr/>
        </p:nvSpPr>
        <p:spPr>
          <a:xfrm>
            <a:off x="197427" y="957363"/>
            <a:ext cx="8749145" cy="571368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500"/>
              </a:spcAft>
              <a:buFont typeface="+mj-lt"/>
              <a:buAutoNum type="arabicPeriod"/>
            </a:pPr>
            <a:r>
              <a:rPr lang="en-US" sz="15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Multiple stressors and competing demands of frontline clinicians; difficulty in securing protected time for training</a:t>
            </a:r>
          </a:p>
          <a:p>
            <a:pPr marL="685800" lvl="1" indent="-2286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Ensure recommended training is practical and valuable, e.g., synchronous &amp; asynchronous options, continuing education opportunities; advise that training be incorporated into training/planning for Annual Wellness Visits; and i</a:t>
            </a: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nclude guidance on including stakeholders in education plan design.</a:t>
            </a:r>
            <a:endParaRPr lang="en-US" sz="15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15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Lack of funding to implement </a:t>
            </a: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Age-Friendly Health System (AFHS) </a:t>
            </a:r>
            <a:r>
              <a:rPr lang="en-US" sz="15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initiatives</a:t>
            </a:r>
          </a:p>
          <a:p>
            <a:pPr marL="685800" lvl="1" indent="-228600">
              <a:lnSpc>
                <a:spcPct val="107000"/>
              </a:lnSpc>
              <a:spcAft>
                <a:spcPts val="500"/>
              </a:spcAft>
              <a:buFont typeface="Wingdings" panose="05000000000000000000" pitchFamily="2" charset="2"/>
              <a:buChar char="Ø"/>
            </a:pP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Link this work to AFHS recognition; and provide advice on grant funding resources.</a:t>
            </a:r>
          </a:p>
          <a:p>
            <a:pPr marL="342900" indent="-342900">
              <a:lnSpc>
                <a:spcPct val="107000"/>
              </a:lnSpc>
              <a:spcAft>
                <a:spcPts val="500"/>
              </a:spcAft>
              <a:buFont typeface="+mj-lt"/>
              <a:buAutoNum type="arabicPeriod"/>
            </a:pPr>
            <a:r>
              <a:rPr lang="en-US" sz="15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Gaps in perceived value of dementia care among clinicians, systems, patients, and families; and confusion around the roles of various clinicians and specialists </a:t>
            </a:r>
          </a:p>
          <a:p>
            <a:pPr marL="800100" lvl="1" indent="-342900">
              <a:lnSpc>
                <a:spcPct val="107000"/>
              </a:lnSpc>
              <a:spcAft>
                <a:spcPts val="500"/>
              </a:spcAft>
              <a:buFont typeface="Wingdings" panose="05000000000000000000" pitchFamily="2" charset="2"/>
              <a:buChar char="Ø"/>
            </a:pP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Describe how interprofessional dementia care teams can effectively address this challenge. </a:t>
            </a:r>
          </a:p>
          <a:p>
            <a:pPr marL="342900" indent="-342900">
              <a:lnSpc>
                <a:spcPct val="107000"/>
              </a:lnSpc>
              <a:spcAft>
                <a:spcPts val="500"/>
              </a:spcAft>
              <a:buFont typeface="+mj-lt"/>
              <a:buAutoNum type="arabicPeriod"/>
            </a:pPr>
            <a:r>
              <a:rPr lang="en-US" sz="1500" b="1" dirty="0">
                <a:latin typeface="Calibri" panose="020F0502020204030204" pitchFamily="34" charset="0"/>
                <a:ea typeface="Calibri" panose="020F0502020204030204" pitchFamily="34" charset="0"/>
              </a:rPr>
              <a:t>Absence of individual responsible and accountable </a:t>
            </a:r>
            <a:r>
              <a:rPr lang="en-US" sz="15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 planning, communication, and internal team coordination activities required to ensure everyone works together as a cohesive team</a:t>
            </a:r>
            <a:r>
              <a:rPr lang="en-US" sz="1500" b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</a:p>
          <a:p>
            <a:pPr marL="685800" lvl="1" indent="-228600">
              <a:lnSpc>
                <a:spcPct val="107000"/>
              </a:lnSpc>
              <a:spcAft>
                <a:spcPts val="500"/>
              </a:spcAft>
              <a:buFont typeface="Wingdings" panose="05000000000000000000" pitchFamily="2" charset="2"/>
              <a:buChar char="Ø"/>
            </a:pP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Consider recommending that one team member be responsible and accountable for conducting activities that ensure cohesive teamwork; consider training options for that individual; and advise primary care settings to implement a phased-in interprofessional team approach.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1500" b="1" dirty="0">
                <a:latin typeface="Calibri" panose="020F0502020204030204" pitchFamily="34" charset="0"/>
                <a:cs typeface="Times New Roman" panose="02020603050405020304" pitchFamily="18" charset="0"/>
              </a:rPr>
              <a:t>An unclear business case is of significant concern. Insufficient funding hinders team creation, and some essential services lack reimbursement</a:t>
            </a: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Find ways to address the need for a financial model to support integrated, holistic dementia care from diagnosis to end of life. Place initial focus on the GUIDE initiative participants; and develop an approach to bring other primary care organizations into the fold. 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1A33E6D-E2B6-4B54-A1FD-A1F64710DA32}"/>
              </a:ext>
            </a:extLst>
          </p:cNvPr>
          <p:cNvSpPr txBox="1">
            <a:spLocks/>
          </p:cNvSpPr>
          <p:nvPr/>
        </p:nvSpPr>
        <p:spPr bwMode="white">
          <a:xfrm>
            <a:off x="1368136" y="301336"/>
            <a:ext cx="4565073" cy="4975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915988" algn="l"/>
              </a:tabLst>
              <a:defRPr sz="2400" b="1">
                <a:solidFill>
                  <a:srgbClr val="FFC000"/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  <a:lvl2pPr algn="l" rtl="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915988" algn="l"/>
              </a:tabLst>
              <a:defRPr sz="2400" b="1">
                <a:solidFill>
                  <a:srgbClr val="FFC000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915988" algn="l"/>
              </a:tabLst>
              <a:defRPr sz="2400" b="1">
                <a:solidFill>
                  <a:srgbClr val="FFC000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915988" algn="l"/>
              </a:tabLst>
              <a:defRPr sz="2400" b="1">
                <a:solidFill>
                  <a:srgbClr val="FFC000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915988" algn="l"/>
              </a:tabLst>
              <a:defRPr sz="2400" b="1">
                <a:solidFill>
                  <a:srgbClr val="FFC000"/>
                </a:solidFill>
                <a:latin typeface="Arial" pitchFamily="34" charset="0"/>
              </a:defRPr>
            </a:lvl5pPr>
            <a:lvl6pPr marL="457200" algn="l" rtl="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915988" algn="l"/>
              </a:tabLst>
              <a:defRPr sz="2400" b="1">
                <a:solidFill>
                  <a:schemeClr val="accent1"/>
                </a:solidFill>
                <a:latin typeface="Arial" pitchFamily="34" charset="0"/>
              </a:defRPr>
            </a:lvl6pPr>
            <a:lvl7pPr marL="914400" algn="l" rtl="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915988" algn="l"/>
              </a:tabLst>
              <a:defRPr sz="2400" b="1">
                <a:solidFill>
                  <a:schemeClr val="accent1"/>
                </a:solidFill>
                <a:latin typeface="Arial" pitchFamily="34" charset="0"/>
              </a:defRPr>
            </a:lvl7pPr>
            <a:lvl8pPr marL="1371600" algn="l" rtl="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915988" algn="l"/>
              </a:tabLst>
              <a:defRPr sz="2400" b="1">
                <a:solidFill>
                  <a:schemeClr val="accent1"/>
                </a:solidFill>
                <a:latin typeface="Arial" pitchFamily="34" charset="0"/>
              </a:defRPr>
            </a:lvl8pPr>
            <a:lvl9pPr marL="1828800" algn="l" rtl="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915988" algn="l"/>
              </a:tabLst>
              <a:defRPr sz="2400" b="1">
                <a:solidFill>
                  <a:schemeClr val="accent1"/>
                </a:solidFill>
                <a:latin typeface="Arial" pitchFamily="34" charset="0"/>
              </a:defRPr>
            </a:lvl9pPr>
          </a:lstStyle>
          <a:p>
            <a:pPr>
              <a:spcBef>
                <a:spcPts val="0"/>
              </a:spcBef>
            </a:pPr>
            <a:br>
              <a:rPr lang="en-US" sz="2000" kern="0" dirty="0"/>
            </a:br>
            <a:r>
              <a:rPr lang="en-US" dirty="0"/>
              <a:t>Challenges and Potential Solutions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75BC85-37F2-F912-70BE-63D6159800CD}"/>
              </a:ext>
            </a:extLst>
          </p:cNvPr>
          <p:cNvSpPr txBox="1"/>
          <p:nvPr/>
        </p:nvSpPr>
        <p:spPr>
          <a:xfrm>
            <a:off x="8821882" y="6587836"/>
            <a:ext cx="184731" cy="276999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0" indent="0">
              <a:buFont typeface="Wingdings" pitchFamily="2" charset="2"/>
              <a:buNone/>
            </a:pPr>
            <a:endParaRPr lang="en-US" sz="12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BD3B74-AD4B-635B-EA81-AFC47EFB7A0C}"/>
              </a:ext>
            </a:extLst>
          </p:cNvPr>
          <p:cNvSpPr txBox="1"/>
          <p:nvPr/>
        </p:nvSpPr>
        <p:spPr>
          <a:xfrm>
            <a:off x="8759537" y="6494318"/>
            <a:ext cx="27443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indent="0">
              <a:buFont typeface="Wingdings" pitchFamily="2" charset="2"/>
              <a:buNone/>
            </a:pPr>
            <a:r>
              <a:rPr lang="en-US" sz="12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2C77DA-2B7B-37CC-44E6-E9AA2FD830D7}"/>
              </a:ext>
            </a:extLst>
          </p:cNvPr>
          <p:cNvSpPr txBox="1"/>
          <p:nvPr/>
        </p:nvSpPr>
        <p:spPr>
          <a:xfrm>
            <a:off x="4073236" y="6581001"/>
            <a:ext cx="39485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indent="0">
              <a:buFont typeface="Wingdings" pitchFamily="2" charset="2"/>
              <a:buNone/>
            </a:pPr>
            <a:r>
              <a:rPr lang="en-US" sz="12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pic>
        <p:nvPicPr>
          <p:cNvPr id="9" name="Picture 8" descr="A group of doctors looking at a file&#10;&#10;Description automatically generated">
            <a:extLst>
              <a:ext uri="{FF2B5EF4-FFF2-40B4-BE49-F238E27FC236}">
                <a16:creationId xmlns:a16="http://schemas.microsoft.com/office/drawing/2014/main" id="{4EFC8A37-85DB-4AC8-643D-5B6B1052FE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30037" cy="93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988724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277;p7" descr="Discussion bubbles.">
            <a:extLst>
              <a:ext uri="{FF2B5EF4-FFF2-40B4-BE49-F238E27FC236}">
                <a16:creationId xmlns:a16="http://schemas.microsoft.com/office/drawing/2014/main" id="{675B9880-7D91-4A50-8902-5B2147DB7F6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"/>
            <a:ext cx="1280159" cy="894733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" name="Google Shape;276;p7">
            <a:extLst>
              <a:ext uri="{FF2B5EF4-FFF2-40B4-BE49-F238E27FC236}">
                <a16:creationId xmlns:a16="http://schemas.microsoft.com/office/drawing/2014/main" id="{F2A6B623-8B2E-4543-8FD6-A29C01F30C5E}"/>
              </a:ext>
            </a:extLst>
          </p:cNvPr>
          <p:cNvSpPr txBox="1">
            <a:spLocks/>
          </p:cNvSpPr>
          <p:nvPr/>
        </p:nvSpPr>
        <p:spPr>
          <a:xfrm>
            <a:off x="1409730" y="304575"/>
            <a:ext cx="4554651" cy="426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C000"/>
              </a:buClr>
              <a:buSzPts val="1400"/>
              <a:buFont typeface="Calibri"/>
              <a:buNone/>
              <a:defRPr sz="2400" b="1" i="0" u="none" strike="noStrike" cap="none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FFC000"/>
              </a:buClr>
              <a:buSzPts val="1400"/>
              <a:buFont typeface="Arial"/>
              <a:buNone/>
              <a:defRPr sz="2400" b="1" i="0" u="none" strike="noStrike" cap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FFC000"/>
              </a:buClr>
              <a:buSzPts val="1400"/>
              <a:buFont typeface="Arial"/>
              <a:buNone/>
              <a:defRPr sz="2400" b="1" i="0" u="none" strike="noStrike" cap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FFC000"/>
              </a:buClr>
              <a:buSzPts val="1400"/>
              <a:buFont typeface="Arial"/>
              <a:buNone/>
              <a:defRPr sz="2400" b="1" i="0" u="none" strike="noStrike" cap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FFC000"/>
              </a:buClr>
              <a:buSzPts val="1400"/>
              <a:buFont typeface="Arial"/>
              <a:buNone/>
              <a:defRPr sz="2400" b="1" i="0" u="none" strike="noStrike" cap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2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2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2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2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Bef>
                <a:spcPts val="0"/>
              </a:spcBef>
              <a:buFont typeface="Arial"/>
              <a:buNone/>
            </a:pPr>
            <a:r>
              <a:rPr lang="en-US" dirty="0">
                <a:ea typeface="Arial"/>
                <a:cs typeface="Calibri" panose="020F0502020204030204" pitchFamily="34" charset="0"/>
                <a:sym typeface="Arial"/>
              </a:rPr>
              <a:t>COUNCIL DISCUSSION </a:t>
            </a:r>
            <a:r>
              <a:rPr lang="en-US" i="1" dirty="0">
                <a:ea typeface="Arial"/>
                <a:cs typeface="Calibri" panose="020F0502020204030204" pitchFamily="34" charset="0"/>
                <a:sym typeface="Arial"/>
              </a:rPr>
              <a:t>(15 min)</a:t>
            </a:r>
            <a:endParaRPr lang="en-US" i="1" dirty="0"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61E289-4992-416D-B831-0F2C147813CD}"/>
              </a:ext>
            </a:extLst>
          </p:cNvPr>
          <p:cNvSpPr txBox="1"/>
          <p:nvPr/>
        </p:nvSpPr>
        <p:spPr>
          <a:xfrm>
            <a:off x="436419" y="911832"/>
            <a:ext cx="6026727" cy="101566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Your Questions or Comments?</a:t>
            </a:r>
          </a:p>
          <a:p>
            <a:endParaRPr lang="en-US" sz="1050" b="1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Our Questions:</a:t>
            </a:r>
            <a:endParaRPr lang="en-US" sz="2400" dirty="0">
              <a:solidFill>
                <a:srgbClr val="002060"/>
              </a:solidFill>
              <a:latin typeface="Book Antiqua" pitchFamily="18" charset="0"/>
            </a:endParaRP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C22AD0D6-C3E0-133B-BBA2-2AFD2A4B8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1922316"/>
            <a:ext cx="6213764" cy="1070265"/>
          </a:xfrm>
          <a:prstGeom prst="roundRect">
            <a:avLst/>
          </a:prstGeom>
          <a:solidFill>
            <a:srgbClr val="FFEEB9"/>
          </a:solidFill>
          <a:ln w="38100">
            <a:solidFill>
              <a:srgbClr val="FFC000"/>
            </a:solidFill>
          </a:ln>
        </p:spPr>
        <p:txBody>
          <a:bodyPr/>
          <a:lstStyle/>
          <a:p>
            <a:pPr marL="80010" indent="0" algn="ctr">
              <a:spcAft>
                <a:spcPts val="300"/>
              </a:spcAft>
              <a:buClr>
                <a:schemeClr val="accent2">
                  <a:lumMod val="50000"/>
                </a:schemeClr>
              </a:buClr>
              <a:buSzPct val="100000"/>
              <a:buNone/>
            </a:pPr>
            <a:r>
              <a:rPr lang="en-US" sz="2000" dirty="0">
                <a:solidFill>
                  <a:srgbClr val="0039AC"/>
                </a:solidFill>
              </a:rPr>
              <a:t>(1) FINANCIAL MODELS?</a:t>
            </a:r>
          </a:p>
          <a:p>
            <a:pPr marL="80010" indent="0" algn="ctr">
              <a:buClr>
                <a:schemeClr val="accent2">
                  <a:lumMod val="50000"/>
                </a:schemeClr>
              </a:buClr>
              <a:buSzPct val="100000"/>
              <a:buNone/>
            </a:pPr>
            <a:r>
              <a:rPr lang="en-US" sz="2000" dirty="0">
                <a:solidFill>
                  <a:srgbClr val="002060"/>
                </a:solidFill>
              </a:rPr>
              <a:t>Do you know of any financial models that </a:t>
            </a:r>
          </a:p>
          <a:p>
            <a:pPr marL="80010" indent="0" algn="ctr">
              <a:buClr>
                <a:schemeClr val="accent2">
                  <a:lumMod val="50000"/>
                </a:schemeClr>
              </a:buClr>
              <a:buSzPct val="100000"/>
              <a:buNone/>
            </a:pPr>
            <a:r>
              <a:rPr lang="en-US" sz="2000" dirty="0">
                <a:solidFill>
                  <a:srgbClr val="002060"/>
                </a:solidFill>
              </a:rPr>
              <a:t>support integrated, holistic dementia care?</a:t>
            </a:r>
          </a:p>
          <a:p>
            <a:pPr marL="80010" indent="0"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pPr marL="80010" indent="0">
              <a:buNone/>
            </a:pPr>
            <a:endParaRPr lang="en-US" sz="2800" dirty="0">
              <a:solidFill>
                <a:schemeClr val="tx1"/>
              </a:solidFill>
            </a:endParaRPr>
          </a:p>
          <a:p>
            <a:pPr marL="80010" indent="0">
              <a:buNone/>
            </a:pP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B62E4D-F740-02A2-5361-BFC34AEF7B91}"/>
              </a:ext>
            </a:extLst>
          </p:cNvPr>
          <p:cNvSpPr txBox="1"/>
          <p:nvPr/>
        </p:nvSpPr>
        <p:spPr>
          <a:xfrm>
            <a:off x="8780319" y="6581001"/>
            <a:ext cx="26642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indent="0">
              <a:buFont typeface="Wingdings" pitchFamily="2" charset="2"/>
              <a:buNone/>
            </a:pPr>
            <a:r>
              <a:rPr lang="en-US" sz="12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7E88D06A-B0DF-EFF5-BCEE-200C7A351613}"/>
              </a:ext>
            </a:extLst>
          </p:cNvPr>
          <p:cNvSpPr txBox="1">
            <a:spLocks/>
          </p:cNvSpPr>
          <p:nvPr/>
        </p:nvSpPr>
        <p:spPr bwMode="auto">
          <a:xfrm>
            <a:off x="1330038" y="3228107"/>
            <a:ext cx="6380018" cy="1416630"/>
          </a:xfrm>
          <a:prstGeom prst="roundRect">
            <a:avLst/>
          </a:prstGeom>
          <a:solidFill>
            <a:srgbClr val="F7FAFF"/>
          </a:solidFill>
          <a:ln w="38100">
            <a:solidFill>
              <a:srgbClr val="0039AC"/>
            </a:solidFill>
            <a:miter lim="800000"/>
            <a:headEnd/>
            <a:tailEnd/>
          </a:ln>
        </p:spPr>
        <p:txBody>
          <a:bodyPr spcFirstLastPara="1" vert="horz" wrap="square" lIns="45700" tIns="46025" rIns="45700" bIns="46025" numCol="1" anchor="t" anchorCtr="0" compatLnSpc="1">
            <a:prstTxWarp prst="textNoShape">
              <a:avLst/>
            </a:prstTxWarp>
            <a:noAutofit/>
          </a:bodyPr>
          <a:lstStyle>
            <a:lvl1pPr marL="342900" lvl="0" indent="-262890" algn="l" rtl="0" eaLnBrk="0" fontAlgn="base" hangingPunc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20"/>
              <a:buFont typeface="Wingdings" pitchFamily="2" charset="2"/>
              <a:buChar char="■"/>
              <a:defRPr sz="1800" b="1">
                <a:solidFill>
                  <a:schemeClr val="dk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1pPr>
            <a:lvl2pPr marL="685800" lvl="1" indent="-302895" algn="l" rtl="0" eaLnBrk="0" fontAlgn="base" hangingPunct="0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760"/>
              <a:buFont typeface="Arial"/>
              <a:buChar char="•"/>
              <a:defRPr sz="1800" b="1">
                <a:solidFill>
                  <a:schemeClr val="dk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2pPr>
            <a:lvl3pPr marL="1028700" lvl="2" indent="-171450" algn="l" rtl="0" eaLnBrk="0" fontAlgn="base" hangingPunct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tx1"/>
              </a:buClr>
              <a:buSzPts val="1800"/>
              <a:buFont typeface="Arial"/>
              <a:buNone/>
              <a:defRPr>
                <a:solidFill>
                  <a:schemeClr val="tx1"/>
                </a:solidFill>
                <a:latin typeface="+mn-lt"/>
                <a:ea typeface="Calibri" pitchFamily="34" charset="0"/>
                <a:cs typeface="Calibri" pitchFamily="34" charset="0"/>
              </a:defRPr>
            </a:lvl3pPr>
            <a:lvl4pPr marL="1371600" lvl="3" indent="-257175" algn="l" rtl="0" eaLnBrk="0" fontAlgn="base" hangingPunct="0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800"/>
              <a:buFont typeface="Symbol" pitchFamily="18" charset="2"/>
              <a:buChar char="⎯"/>
              <a:defRPr b="1">
                <a:solidFill>
                  <a:srgbClr val="003366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4pPr>
            <a:lvl5pPr marL="1714500" lvl="4" indent="-257175" algn="l" rtl="0" eaLnBrk="0" fontAlgn="base" hangingPunct="0">
              <a:spcBef>
                <a:spcPts val="900"/>
              </a:spcBef>
              <a:spcAft>
                <a:spcPts val="0"/>
              </a:spcAft>
              <a:buClr>
                <a:schemeClr val="tx1"/>
              </a:buClr>
              <a:buSzPts val="1800"/>
              <a:buChar char="–"/>
              <a:defRPr sz="1600" b="1">
                <a:solidFill>
                  <a:srgbClr val="003366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5pPr>
            <a:lvl6pPr marL="2057400" lvl="5" indent="-257175" algn="l" rtl="0" fontAlgn="base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tx1"/>
              </a:buClr>
              <a:buSzPts val="1800"/>
              <a:buChar char="–"/>
              <a:defRPr sz="1600">
                <a:solidFill>
                  <a:schemeClr val="tx1"/>
                </a:solidFill>
                <a:latin typeface="+mn-lt"/>
              </a:defRPr>
            </a:lvl6pPr>
            <a:lvl7pPr marL="2400300" lvl="6" indent="-257175" algn="l" rtl="0" fontAlgn="base">
              <a:lnSpc>
                <a:spcPct val="90000"/>
              </a:lnSpc>
              <a:spcBef>
                <a:spcPts val="338"/>
              </a:spcBef>
              <a:spcAft>
                <a:spcPts val="0"/>
              </a:spcAft>
              <a:buClr>
                <a:schemeClr val="tx1"/>
              </a:buClr>
              <a:buSzPts val="1800"/>
              <a:buChar char="–"/>
              <a:defRPr sz="1600">
                <a:solidFill>
                  <a:schemeClr val="tx1"/>
                </a:solidFill>
                <a:latin typeface="+mn-lt"/>
              </a:defRPr>
            </a:lvl7pPr>
            <a:lvl8pPr marL="2743200" lvl="7" indent="-257175" algn="l" rtl="0" fontAlgn="base">
              <a:lnSpc>
                <a:spcPct val="90000"/>
              </a:lnSpc>
              <a:spcBef>
                <a:spcPts val="338"/>
              </a:spcBef>
              <a:spcAft>
                <a:spcPts val="0"/>
              </a:spcAft>
              <a:buClr>
                <a:schemeClr val="tx1"/>
              </a:buClr>
              <a:buSzPts val="1800"/>
              <a:buChar char="–"/>
              <a:defRPr sz="1600">
                <a:solidFill>
                  <a:schemeClr val="tx1"/>
                </a:solidFill>
                <a:latin typeface="+mn-lt"/>
              </a:defRPr>
            </a:lvl8pPr>
            <a:lvl9pPr marL="3086100" lvl="8" indent="-257175" algn="l" rtl="0" fontAlgn="base">
              <a:lnSpc>
                <a:spcPct val="90000"/>
              </a:lnSpc>
              <a:spcBef>
                <a:spcPts val="338"/>
              </a:spcBef>
              <a:spcAft>
                <a:spcPts val="0"/>
              </a:spcAft>
              <a:buClr>
                <a:schemeClr val="tx1"/>
              </a:buClr>
              <a:buSzPts val="1800"/>
              <a:buChar char="–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80010" indent="0" algn="ctr" defTabSz="914400">
              <a:spcAft>
                <a:spcPts val="300"/>
              </a:spcAft>
              <a:buNone/>
            </a:pPr>
            <a:r>
              <a:rPr lang="en-US" sz="2000" dirty="0">
                <a:solidFill>
                  <a:srgbClr val="0039AC"/>
                </a:solidFill>
              </a:rPr>
              <a:t>(2) POLICIES &amp; LEGISLATION?</a:t>
            </a:r>
          </a:p>
          <a:p>
            <a:pPr marL="80010" indent="0" algn="ctr" defTabSz="914400">
              <a:buNone/>
            </a:pPr>
            <a:r>
              <a:rPr lang="en-US" sz="2000" dirty="0">
                <a:solidFill>
                  <a:srgbClr val="002060"/>
                </a:solidFill>
              </a:rPr>
              <a:t>Are there any policies or legislation that the Council could endorse to improve the likelihood of implementation of our team’s recommendations?</a:t>
            </a:r>
          </a:p>
          <a:p>
            <a:pPr marL="537210" indent="-457200" defTabSz="914400">
              <a:buFont typeface="+mj-lt"/>
              <a:buAutoNum type="arabicPeriod"/>
            </a:pPr>
            <a:endParaRPr lang="en-US" sz="2000" kern="0" dirty="0">
              <a:solidFill>
                <a:srgbClr val="002060"/>
              </a:solidFill>
            </a:endParaRPr>
          </a:p>
          <a:p>
            <a:pPr marL="80010" indent="0" defTabSz="914400">
              <a:buFont typeface="Wingdings" pitchFamily="2" charset="2"/>
              <a:buNone/>
            </a:pPr>
            <a:endParaRPr lang="en-US" sz="2000" kern="0" dirty="0">
              <a:solidFill>
                <a:schemeClr val="tx1"/>
              </a:solidFill>
            </a:endParaRPr>
          </a:p>
          <a:p>
            <a:pPr marL="80010" indent="0" defTabSz="914400">
              <a:buFont typeface="Wingdings" pitchFamily="2" charset="2"/>
              <a:buNone/>
            </a:pPr>
            <a:endParaRPr lang="en-US" sz="2800" kern="0" dirty="0">
              <a:solidFill>
                <a:schemeClr val="tx1"/>
              </a:solidFill>
            </a:endParaRPr>
          </a:p>
          <a:p>
            <a:pPr marL="80010" indent="0" defTabSz="914400">
              <a:buFont typeface="Wingdings" pitchFamily="2" charset="2"/>
              <a:buNone/>
            </a:pPr>
            <a:endParaRPr lang="en-US" sz="2800" kern="0" dirty="0">
              <a:solidFill>
                <a:schemeClr val="tx1"/>
              </a:solidFill>
            </a:endParaRP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6DA8338E-AB43-D2F8-D495-0C67E1339126}"/>
              </a:ext>
            </a:extLst>
          </p:cNvPr>
          <p:cNvSpPr txBox="1">
            <a:spLocks/>
          </p:cNvSpPr>
          <p:nvPr/>
        </p:nvSpPr>
        <p:spPr bwMode="auto">
          <a:xfrm>
            <a:off x="429490" y="4897582"/>
            <a:ext cx="8309265" cy="139930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spcFirstLastPara="1" vert="horz" wrap="square" lIns="45700" tIns="46025" rIns="45700" bIns="46025" numCol="1" anchor="t" anchorCtr="0" compatLnSpc="1">
            <a:prstTxWarp prst="textNoShape">
              <a:avLst/>
            </a:prstTxWarp>
            <a:noAutofit/>
          </a:bodyPr>
          <a:lstStyle>
            <a:lvl1pPr marL="342900" lvl="0" indent="-262890" algn="l" rtl="0" eaLnBrk="0" fontAlgn="base" hangingPunc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20"/>
              <a:buFont typeface="Wingdings" pitchFamily="2" charset="2"/>
              <a:buChar char="■"/>
              <a:defRPr sz="1800" b="1">
                <a:solidFill>
                  <a:schemeClr val="dk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1pPr>
            <a:lvl2pPr marL="685800" lvl="1" indent="-302895" algn="l" rtl="0" eaLnBrk="0" fontAlgn="base" hangingPunct="0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760"/>
              <a:buFont typeface="Arial"/>
              <a:buChar char="•"/>
              <a:defRPr sz="1800" b="1">
                <a:solidFill>
                  <a:schemeClr val="dk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2pPr>
            <a:lvl3pPr marL="1028700" lvl="2" indent="-171450" algn="l" rtl="0" eaLnBrk="0" fontAlgn="base" hangingPunct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tx1"/>
              </a:buClr>
              <a:buSzPts val="1800"/>
              <a:buFont typeface="Arial"/>
              <a:buNone/>
              <a:defRPr>
                <a:solidFill>
                  <a:schemeClr val="tx1"/>
                </a:solidFill>
                <a:latin typeface="+mn-lt"/>
                <a:ea typeface="Calibri" pitchFamily="34" charset="0"/>
                <a:cs typeface="Calibri" pitchFamily="34" charset="0"/>
              </a:defRPr>
            </a:lvl3pPr>
            <a:lvl4pPr marL="1371600" lvl="3" indent="-257175" algn="l" rtl="0" eaLnBrk="0" fontAlgn="base" hangingPunct="0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800"/>
              <a:buFont typeface="Symbol" pitchFamily="18" charset="2"/>
              <a:buChar char="⎯"/>
              <a:defRPr b="1">
                <a:solidFill>
                  <a:srgbClr val="003366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4pPr>
            <a:lvl5pPr marL="1714500" lvl="4" indent="-257175" algn="l" rtl="0" eaLnBrk="0" fontAlgn="base" hangingPunct="0">
              <a:spcBef>
                <a:spcPts val="900"/>
              </a:spcBef>
              <a:spcAft>
                <a:spcPts val="0"/>
              </a:spcAft>
              <a:buClr>
                <a:schemeClr val="tx1"/>
              </a:buClr>
              <a:buSzPts val="1800"/>
              <a:buChar char="–"/>
              <a:defRPr sz="1600" b="1">
                <a:solidFill>
                  <a:srgbClr val="003366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5pPr>
            <a:lvl6pPr marL="2057400" lvl="5" indent="-257175" algn="l" rtl="0" fontAlgn="base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tx1"/>
              </a:buClr>
              <a:buSzPts val="1800"/>
              <a:buChar char="–"/>
              <a:defRPr sz="1600">
                <a:solidFill>
                  <a:schemeClr val="tx1"/>
                </a:solidFill>
                <a:latin typeface="+mn-lt"/>
              </a:defRPr>
            </a:lvl6pPr>
            <a:lvl7pPr marL="2400300" lvl="6" indent="-257175" algn="l" rtl="0" fontAlgn="base">
              <a:lnSpc>
                <a:spcPct val="90000"/>
              </a:lnSpc>
              <a:spcBef>
                <a:spcPts val="338"/>
              </a:spcBef>
              <a:spcAft>
                <a:spcPts val="0"/>
              </a:spcAft>
              <a:buClr>
                <a:schemeClr val="tx1"/>
              </a:buClr>
              <a:buSzPts val="1800"/>
              <a:buChar char="–"/>
              <a:defRPr sz="1600">
                <a:solidFill>
                  <a:schemeClr val="tx1"/>
                </a:solidFill>
                <a:latin typeface="+mn-lt"/>
              </a:defRPr>
            </a:lvl7pPr>
            <a:lvl8pPr marL="2743200" lvl="7" indent="-257175" algn="l" rtl="0" fontAlgn="base">
              <a:lnSpc>
                <a:spcPct val="90000"/>
              </a:lnSpc>
              <a:spcBef>
                <a:spcPts val="338"/>
              </a:spcBef>
              <a:spcAft>
                <a:spcPts val="0"/>
              </a:spcAft>
              <a:buClr>
                <a:schemeClr val="tx1"/>
              </a:buClr>
              <a:buSzPts val="1800"/>
              <a:buChar char="–"/>
              <a:defRPr sz="1600">
                <a:solidFill>
                  <a:schemeClr val="tx1"/>
                </a:solidFill>
                <a:latin typeface="+mn-lt"/>
              </a:defRPr>
            </a:lvl8pPr>
            <a:lvl9pPr marL="3086100" lvl="8" indent="-257175" algn="l" rtl="0" fontAlgn="base">
              <a:lnSpc>
                <a:spcPct val="90000"/>
              </a:lnSpc>
              <a:spcBef>
                <a:spcPts val="338"/>
              </a:spcBef>
              <a:spcAft>
                <a:spcPts val="0"/>
              </a:spcAft>
              <a:buClr>
                <a:schemeClr val="tx1"/>
              </a:buClr>
              <a:buSzPts val="1800"/>
              <a:buChar char="–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800100" indent="-800100" algn="ctr" defTabSz="914400">
              <a:spcAft>
                <a:spcPts val="300"/>
              </a:spcAft>
              <a:buClr>
                <a:schemeClr val="accent2">
                  <a:lumMod val="50000"/>
                </a:schemeClr>
              </a:buClr>
              <a:buSzPct val="100000"/>
              <a:buNone/>
            </a:pPr>
            <a:r>
              <a:rPr lang="en-US" sz="2000" dirty="0">
                <a:solidFill>
                  <a:srgbClr val="0039AC"/>
                </a:solidFill>
              </a:rPr>
              <a:t>(3) COLLABORATION WITH MASSHEALTH?</a:t>
            </a:r>
          </a:p>
          <a:p>
            <a:pPr marL="0" indent="0" algn="ctr" defTabSz="914400">
              <a:buClr>
                <a:schemeClr val="accent2">
                  <a:lumMod val="50000"/>
                </a:schemeClr>
              </a:buClr>
              <a:buSzPct val="100000"/>
              <a:buNone/>
            </a:pPr>
            <a:r>
              <a:rPr lang="en-US" sz="2000" dirty="0">
                <a:solidFill>
                  <a:srgbClr val="002060"/>
                </a:solidFill>
              </a:rPr>
              <a:t>Is there potential to collaborate with MassHealth to promote       interprofessional dementia care in primary care for dual </a:t>
            </a:r>
          </a:p>
          <a:p>
            <a:pPr marL="0" indent="0" algn="ctr" defTabSz="914400">
              <a:buClr>
                <a:schemeClr val="accent2">
                  <a:lumMod val="50000"/>
                </a:schemeClr>
              </a:buClr>
              <a:buSzPct val="100000"/>
              <a:buNone/>
            </a:pPr>
            <a:r>
              <a:rPr lang="en-US" sz="2000" dirty="0">
                <a:solidFill>
                  <a:srgbClr val="002060"/>
                </a:solidFill>
              </a:rPr>
              <a:t>eligibles, akin to the successful behavioral health initiatives?</a:t>
            </a:r>
          </a:p>
          <a:p>
            <a:pPr marL="80010" indent="0" defTabSz="914400">
              <a:buNone/>
            </a:pPr>
            <a:endParaRPr lang="en-US" sz="2000" kern="0" dirty="0">
              <a:solidFill>
                <a:srgbClr val="002060"/>
              </a:solidFill>
            </a:endParaRPr>
          </a:p>
          <a:p>
            <a:pPr marL="80010" indent="0" defTabSz="914400">
              <a:buFont typeface="Wingdings" pitchFamily="2" charset="2"/>
              <a:buNone/>
            </a:pPr>
            <a:endParaRPr lang="en-US" sz="2000" kern="0" dirty="0">
              <a:solidFill>
                <a:schemeClr val="tx1"/>
              </a:solidFill>
            </a:endParaRPr>
          </a:p>
          <a:p>
            <a:pPr marL="80010" indent="0" defTabSz="914400">
              <a:buFont typeface="Wingdings" pitchFamily="2" charset="2"/>
              <a:buNone/>
            </a:pPr>
            <a:endParaRPr lang="en-US" sz="2800" kern="0" dirty="0">
              <a:solidFill>
                <a:schemeClr val="tx1"/>
              </a:solidFill>
            </a:endParaRPr>
          </a:p>
          <a:p>
            <a:pPr marL="80010" indent="0" defTabSz="914400">
              <a:buFont typeface="Wingdings" pitchFamily="2" charset="2"/>
              <a:buNone/>
            </a:pPr>
            <a:endParaRPr lang="en-US" sz="2800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02004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YLE" val="AcnSubjectTitle"/>
  <p:tag name="DATE" val="8/4/2008 11:33:24 AM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YLE" val="AcnFootnote"/>
  <p:tag name="DATE" val="8/4/2008 11:33:25 AM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YLE" val="AcnSubjectTitle"/>
  <p:tag name="DATE" val="8/4/2008 11:33:24 AM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YLE" val="AcnFootnote"/>
  <p:tag name="DATE" val="8/4/2008 11:33:25 AM"/>
</p:tagLst>
</file>

<file path=ppt/theme/theme1.xml><?xml version="1.0" encoding="utf-8"?>
<a:theme xmlns:a="http://schemas.openxmlformats.org/drawingml/2006/main" name="2_Blue Presentation Template - MA HHS - small logos">
  <a:themeElements>
    <a:clrScheme name="1_Blue Presentation Template - MA HHS - small logo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Blue Presentation Template - MA HHS - small logo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45720" tIns="45720" rIns="4572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45720" tIns="45720" rIns="4572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  <a:txDef>
      <a:spPr/>
      <a:bodyPr/>
      <a:lstStyle>
        <a:defPPr marL="0" indent="0">
          <a:buFont typeface="Wingdings" pitchFamily="2" charset="2"/>
          <a:buNone/>
          <a:defRPr sz="2400" dirty="0" smtClean="0">
            <a:solidFill>
              <a:schemeClr val="dk1"/>
            </a:solidFill>
            <a:latin typeface="Book Antiqua" pitchFamily="18" charset="0"/>
          </a:defRPr>
        </a:defPPr>
      </a:lstStyle>
    </a:txDef>
  </a:objectDefaults>
  <a:extraClrSchemeLst>
    <a:extraClrScheme>
      <a:clrScheme name="1_Blue Presentation Template - MA HHS - small logo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ue Presentation Template - MA HHS - small logo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ue Presentation Template - MA HHS - small logo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ue Presentation Template - MA HHS - small logo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ue Presentation Template - MA HHS - small logo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ue Presentation Template - MA HHS - small logo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ue Presentation Template - MA HHS - small logo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Blue Presentation Template - MA HHS - small logos">
  <a:themeElements>
    <a:clrScheme name="1_Blue Presentation Template - MA HHS - small logo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Blue Presentation Template - MA HHS - small logo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45720" tIns="45720" rIns="4572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45720" tIns="45720" rIns="4572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  <a:txDef>
      <a:spPr/>
      <a:bodyPr/>
      <a:lstStyle>
        <a:defPPr marL="0" indent="0">
          <a:buFont typeface="Wingdings" pitchFamily="2" charset="2"/>
          <a:buNone/>
          <a:defRPr sz="2400" dirty="0" smtClean="0">
            <a:solidFill>
              <a:schemeClr val="dk1"/>
            </a:solidFill>
            <a:latin typeface="Book Antiqua" pitchFamily="18" charset="0"/>
          </a:defRPr>
        </a:defPPr>
      </a:lstStyle>
    </a:txDef>
  </a:objectDefaults>
  <a:extraClrSchemeLst>
    <a:extraClrScheme>
      <a:clrScheme name="1_Blue Presentation Template - MA HHS - small logo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ue Presentation Template - MA HHS - small logo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ue Presentation Template - MA HHS - small logo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ue Presentation Template - MA HHS - small logo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ue Presentation Template - MA HHS - small logo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ue Presentation Template - MA HHS - small logo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ue Presentation Template - MA HHS - small logo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8256</TotalTime>
  <Words>2943</Words>
  <Application>Microsoft Office PowerPoint</Application>
  <PresentationFormat>On-screen Show (4:3)</PresentationFormat>
  <Paragraphs>407</Paragraphs>
  <Slides>34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5" baseType="lpstr">
      <vt:lpstr>Aptos</vt:lpstr>
      <vt:lpstr>Arial</vt:lpstr>
      <vt:lpstr>Avenir</vt:lpstr>
      <vt:lpstr>Book Antiqua</vt:lpstr>
      <vt:lpstr>Calibri</vt:lpstr>
      <vt:lpstr>Calibri Light</vt:lpstr>
      <vt:lpstr>Symbol</vt:lpstr>
      <vt:lpstr>Times New Roman</vt:lpstr>
      <vt:lpstr>Wingdings</vt:lpstr>
      <vt:lpstr>2_Blue Presentation Template - MA HHS - small logos</vt:lpstr>
      <vt:lpstr>3_Blue Presentation Template - MA HHS - small logos</vt:lpstr>
      <vt:lpstr>PowerPoint Presentation</vt:lpstr>
      <vt:lpstr>Agenda</vt:lpstr>
      <vt:lpstr>PowerPoint Presentation</vt:lpstr>
      <vt:lpstr>Our Team</vt:lpstr>
      <vt:lpstr>PowerPoint Presentation</vt:lpstr>
      <vt:lpstr>Updates and Accomplishments</vt:lpstr>
      <vt:lpstr>Interprofessional Dementia Care Our Team’s Approach</vt:lpstr>
      <vt:lpstr>PowerPoint Presentation</vt:lpstr>
      <vt:lpstr>PowerPoint Presentation</vt:lpstr>
      <vt:lpstr>PowerPoint Presentation</vt:lpstr>
      <vt:lpstr>Executive Summary</vt:lpstr>
      <vt:lpstr>Introduction</vt:lpstr>
      <vt:lpstr>Introduction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4. Discussion of Council’s Role Around Early Detection and Diagnosis (25 min)</vt:lpstr>
      <vt:lpstr>5. Council Discussion (10 min)</vt:lpstr>
      <vt:lpstr>5. Next Steps &amp; Vote to Adjourn     (5 min)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pam.macleod@mass.gov</dc:creator>
  <cp:lastModifiedBy>MacLeod, Pam (EHS)</cp:lastModifiedBy>
  <cp:revision>399</cp:revision>
  <cp:lastPrinted>2023-07-27T17:51:22Z</cp:lastPrinted>
  <dcterms:created xsi:type="dcterms:W3CDTF">2021-12-30T21:26:11Z</dcterms:created>
  <dcterms:modified xsi:type="dcterms:W3CDTF">2024-02-02T21:13:12Z</dcterms:modified>
</cp:coreProperties>
</file>