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93" r:id="rId5"/>
    <p:sldMasterId id="2147484043" r:id="rId6"/>
    <p:sldMasterId id="2147484054" r:id="rId7"/>
  </p:sldMasterIdLst>
  <p:notesMasterIdLst>
    <p:notesMasterId r:id="rId43"/>
  </p:notesMasterIdLst>
  <p:sldIdLst>
    <p:sldId id="256" r:id="rId8"/>
    <p:sldId id="2147483513" r:id="rId9"/>
    <p:sldId id="276" r:id="rId10"/>
    <p:sldId id="2147481238" r:id="rId11"/>
    <p:sldId id="2147481286" r:id="rId12"/>
    <p:sldId id="2147483522" r:id="rId13"/>
    <p:sldId id="2147483523" r:id="rId14"/>
    <p:sldId id="2147483524" r:id="rId15"/>
    <p:sldId id="2147481538" r:id="rId16"/>
    <p:sldId id="2147481539" r:id="rId17"/>
    <p:sldId id="2147481540" r:id="rId18"/>
    <p:sldId id="2147481328" r:id="rId19"/>
    <p:sldId id="2147483478" r:id="rId20"/>
    <p:sldId id="2147483527" r:id="rId21"/>
    <p:sldId id="2147483540" r:id="rId22"/>
    <p:sldId id="2147483534" r:id="rId23"/>
    <p:sldId id="2147481526" r:id="rId24"/>
    <p:sldId id="2147483541" r:id="rId25"/>
    <p:sldId id="2147483518" r:id="rId26"/>
    <p:sldId id="267" r:id="rId27"/>
    <p:sldId id="2147483535" r:id="rId28"/>
    <p:sldId id="258" r:id="rId29"/>
    <p:sldId id="2147483536" r:id="rId30"/>
    <p:sldId id="2147483525" r:id="rId31"/>
    <p:sldId id="280" r:id="rId32"/>
    <p:sldId id="289" r:id="rId33"/>
    <p:sldId id="264" r:id="rId34"/>
    <p:sldId id="273" r:id="rId35"/>
    <p:sldId id="2147483497" r:id="rId36"/>
    <p:sldId id="2147483498" r:id="rId37"/>
    <p:sldId id="2147483521" r:id="rId38"/>
    <p:sldId id="2147483500" r:id="rId39"/>
    <p:sldId id="2147481531" r:id="rId40"/>
    <p:sldId id="2147481244" r:id="rId41"/>
    <p:sldId id="2147483486" r:id="rId4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45310D-103A-C38E-CE73-98EB707DF029}" name="Fritz, Samuel B. (ANF)" initials="" userId="S::Samuel.B.Fritz@mass.gov::0242f317-a9c7-40e6-a6e6-ebbdcde2729e" providerId="AD"/>
  <p188:author id="{3D04CF19-AC54-76AE-AE61-8DF9EA8EBB23}" name="Krevat, Derek (DOT)" initials="" userId="S::Derek.Krevat@dot.state.ma.us::66a34c06-e09c-4490-ae2d-9dc29eb4126b" providerId="AD"/>
  <p188:author id="{3CD06C1D-5D6D-0472-D810-473C14D02249}" name="Leonarte Paredes, Micaela (A&amp;F)" initials="" userId="S::Micaela.LeonarteParedes@mass.gov::9dd405bc-2413-4d02-bb30-9534b8884de8" providerId="AD"/>
  <p188:author id="{31AF9229-7526-E3F3-C778-732880ACED27}" name="Groustra, Ben (A&amp;F)" initials="G(" userId="S::ben.groustra@mass.gov::93c7cb06-fbde-4e9d-91a2-8dc2b77985d2" providerId="AD"/>
  <p188:author id="{3CB4B92D-0F62-D102-04B8-E54BD6F9742D}" name="Aggarwal, Pragun" initials="AP" userId="S::pragun_aggarwal@hks.harvard.edu::d17f6441-8b0a-45af-b7d1-a84c3adc9f6d" providerId="AD"/>
  <p188:author id="{82211E40-2100-E4DA-2CB3-D23B2F7B289F}" name="Strain, Mallory (A&amp;F)" initials="S(" userId="S::mallory.strain@mass.gov::7f2f9c2c-98ee-44e6-afe8-8ea6a9111392" providerId="AD"/>
  <p188:author id="{BBE3C455-D72E-693F-EA90-7BFD500C4AAB}" name="Eynatian, Amy (GOV)" initials="EA" userId="S::amy.eynatian@mass.gov::fc93f6e2-70b1-42a6-a830-05a1d5b7bda0" providerId="AD"/>
  <p188:author id="{BDD5D365-E27C-FDFC-CB05-1A816150EECC}" name="Shim, Bran" initials="SB" userId="S::branshim@hks.harvard.edu::9f47106e-5dd4-4556-a313-7df4dfbbd886" providerId="AD"/>
  <p188:author id="{7F5F6D71-F7AA-90A2-B567-5D2417BF3D77}" name="Jauhar, Mehar (A&amp;F)" initials="JM" userId="S::mehar.jauhar@mass.gov::6b184fc0-f80d-46ab-a4ba-4a5755ad07a6" providerId="AD"/>
  <p188:author id="{3830AA89-7192-CE43-C124-A5DF848E6D3E}" name="Martin, Grace" initials="GM" userId="S::gracemartin@hks.harvard.edu::72351cea-41f8-4762-86f4-19e58f629fce" providerId="AD"/>
  <p188:author id="{9DD590AF-D77F-DF04-A9DF-ADAF05034B24}" name="Strain, Mallory (A&amp;F)" initials="MS" userId="S::Mallory.Strain@mass.gov::7f2f9c2c-98ee-44e6-afe8-8ea6a9111392" providerId="AD"/>
  <p188:author id="{6FD793B5-7AB6-D932-9082-DFCC3A7B966E}" name="Leonarte Paredes, Micaela (A&amp;F)" initials="L(" userId="S::micaela.leonarteparedes@mass.gov::9dd405bc-2413-4d02-bb30-9534b8884de8" providerId="AD"/>
  <p188:author id="{6D2E8CCE-0F6D-799C-B695-F7F81E3984A1}" name="Silalahi, Nathania" initials="SN" userId="S::nathania_silalahi@hks.harvard.edu::44c0052f-2c1f-4c11-8fa3-ef0aa4c7ce8e" providerId="AD"/>
  <p188:author id="{BF9473CF-C86E-5964-FF22-5A02877A5513}" name="Ben Groustra" initials="BG" userId="S::Ben.Groustra@mass.gov::93c7cb06-fbde-4e9d-91a2-8dc2b77985d2" providerId="AD"/>
  <p188:author id="{51A36AD0-C9C7-A60A-B190-66937E27C47A}" name="Fritz, Samuel B. (ANF)" initials="F(" userId="S::samuel.b.fritz@mass.gov::0242f317-a9c7-40e6-a6e6-ebbdcde2729e" providerId="AD"/>
  <p188:author id="{FFA027D5-5C5D-CA49-E4AD-C8603A2DF3FC}" name="LaRocca, Robert E. (A&amp;F)" initials="" userId="S::Robert.E.LaRocca@mass.gov::ceee8bfd-19b9-4b75-a601-a6435830a151" providerId="AD"/>
  <p188:author id="{8C23C4E1-5A5B-B24F-9C4F-9EC9608C1A99}" name="Jauhar, Mehar (A&amp;F)" initials="" userId="S::Mehar.Jauhar@mass.gov::6b184fc0-f80d-46ab-a4ba-4a5755ad07a6" providerId="AD"/>
  <p188:author id="{34B14DF6-F737-30E6-0A2A-A30C85CE4E22}" name="LaRocca, Robert E. (A&amp;F)" initials="L(" userId="S::robert.e.larocca@mass.gov::ceee8bfd-19b9-4b75-a601-a6435830a151" providerId="AD"/>
  <p188:author id="{7B3844F7-7C9B-8860-3263-73F8DC1D4507}" name="mehar jauhar" initials="mj" userId="70c90a97f9be06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in, Mallory (A&amp;F)" userId="S::mallory.strain@mass.gov::7f2f9c2c-98ee-44e6-afe8-8ea6a9111392" providerId="AD" clId="Web-{B0A9B890-85B1-7578-FA3D-8D5031762484}"/>
    <pc:docChg chg="delSld modSld">
      <pc:chgData name="Strain, Mallory (A&amp;F)" userId="S::mallory.strain@mass.gov::7f2f9c2c-98ee-44e6-afe8-8ea6a9111392" providerId="AD" clId="Web-{B0A9B890-85B1-7578-FA3D-8D5031762484}" dt="2025-06-09T19:54:22.885" v="55" actId="1076"/>
      <pc:docMkLst>
        <pc:docMk/>
      </pc:docMkLst>
      <pc:sldChg chg="modSp">
        <pc:chgData name="Strain, Mallory (A&amp;F)" userId="S::mallory.strain@mass.gov::7f2f9c2c-98ee-44e6-afe8-8ea6a9111392" providerId="AD" clId="Web-{B0A9B890-85B1-7578-FA3D-8D5031762484}" dt="2025-06-09T19:14:11.389" v="39" actId="20577"/>
        <pc:sldMkLst>
          <pc:docMk/>
          <pc:sldMk cId="1002034170" sldId="2147481328"/>
        </pc:sldMkLst>
        <pc:spChg chg="mod">
          <ac:chgData name="Strain, Mallory (A&amp;F)" userId="S::mallory.strain@mass.gov::7f2f9c2c-98ee-44e6-afe8-8ea6a9111392" providerId="AD" clId="Web-{B0A9B890-85B1-7578-FA3D-8D5031762484}" dt="2025-06-09T19:14:11.389" v="39" actId="20577"/>
          <ac:spMkLst>
            <pc:docMk/>
            <pc:sldMk cId="1002034170" sldId="2147481328"/>
            <ac:spMk id="9" creationId="{61B7AD68-2546-FA2F-A2F2-6C54E2284F2F}"/>
          </ac:spMkLst>
        </pc:spChg>
      </pc:sldChg>
      <pc:sldChg chg="del">
        <pc:chgData name="Strain, Mallory (A&amp;F)" userId="S::mallory.strain@mass.gov::7f2f9c2c-98ee-44e6-afe8-8ea6a9111392" providerId="AD" clId="Web-{B0A9B890-85B1-7578-FA3D-8D5031762484}" dt="2025-06-09T19:13:20.483" v="1"/>
        <pc:sldMkLst>
          <pc:docMk/>
          <pc:sldMk cId="1807630352" sldId="2147481401"/>
        </pc:sldMkLst>
      </pc:sldChg>
      <pc:sldChg chg="del">
        <pc:chgData name="Strain, Mallory (A&amp;F)" userId="S::mallory.strain@mass.gov::7f2f9c2c-98ee-44e6-afe8-8ea6a9111392" providerId="AD" clId="Web-{B0A9B890-85B1-7578-FA3D-8D5031762484}" dt="2025-06-09T19:13:18.921" v="0"/>
        <pc:sldMkLst>
          <pc:docMk/>
          <pc:sldMk cId="4026115079" sldId="2147481530"/>
        </pc:sldMkLst>
      </pc:sldChg>
      <pc:sldChg chg="modSp">
        <pc:chgData name="Strain, Mallory (A&amp;F)" userId="S::mallory.strain@mass.gov::7f2f9c2c-98ee-44e6-afe8-8ea6a9111392" providerId="AD" clId="Web-{B0A9B890-85B1-7578-FA3D-8D5031762484}" dt="2025-06-09T19:54:22.885" v="55" actId="1076"/>
        <pc:sldMkLst>
          <pc:docMk/>
          <pc:sldMk cId="1949611792" sldId="2147483522"/>
        </pc:sldMkLst>
        <pc:spChg chg="mod">
          <ac:chgData name="Strain, Mallory (A&amp;F)" userId="S::mallory.strain@mass.gov::7f2f9c2c-98ee-44e6-afe8-8ea6a9111392" providerId="AD" clId="Web-{B0A9B890-85B1-7578-FA3D-8D5031762484}" dt="2025-06-09T19:54:22.885" v="55" actId="1076"/>
          <ac:spMkLst>
            <pc:docMk/>
            <pc:sldMk cId="1949611792" sldId="2147483522"/>
            <ac:spMk id="11" creationId="{C99D162D-B2EC-B50A-919C-1363298DF8EA}"/>
          </ac:spMkLst>
        </pc:spChg>
      </pc:sldChg>
      <pc:sldChg chg="modSp">
        <pc:chgData name="Strain, Mallory (A&amp;F)" userId="S::mallory.strain@mass.gov::7f2f9c2c-98ee-44e6-afe8-8ea6a9111392" providerId="AD" clId="Web-{B0A9B890-85B1-7578-FA3D-8D5031762484}" dt="2025-06-09T19:51:13.465" v="52"/>
        <pc:sldMkLst>
          <pc:docMk/>
          <pc:sldMk cId="927177935" sldId="2147483527"/>
        </pc:sldMkLst>
        <pc:graphicFrameChg chg="mod modGraphic">
          <ac:chgData name="Strain, Mallory (A&amp;F)" userId="S::mallory.strain@mass.gov::7f2f9c2c-98ee-44e6-afe8-8ea6a9111392" providerId="AD" clId="Web-{B0A9B890-85B1-7578-FA3D-8D5031762484}" dt="2025-06-09T19:51:13.465" v="52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modSp">
        <pc:chgData name="Strain, Mallory (A&amp;F)" userId="S::mallory.strain@mass.gov::7f2f9c2c-98ee-44e6-afe8-8ea6a9111392" providerId="AD" clId="Web-{B0A9B890-85B1-7578-FA3D-8D5031762484}" dt="2025-06-09T19:52:23.948" v="54"/>
        <pc:sldMkLst>
          <pc:docMk/>
          <pc:sldMk cId="2459882351" sldId="2147483534"/>
        </pc:sldMkLst>
        <pc:graphicFrameChg chg="modGraphic">
          <ac:chgData name="Strain, Mallory (A&amp;F)" userId="S::mallory.strain@mass.gov::7f2f9c2c-98ee-44e6-afe8-8ea6a9111392" providerId="AD" clId="Web-{B0A9B890-85B1-7578-FA3D-8D5031762484}" dt="2025-06-09T19:52:23.948" v="5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del">
        <pc:chgData name="Strain, Mallory (A&amp;F)" userId="S::mallory.strain@mass.gov::7f2f9c2c-98ee-44e6-afe8-8ea6a9111392" providerId="AD" clId="Web-{B0A9B890-85B1-7578-FA3D-8D5031762484}" dt="2025-06-09T19:51:55.027" v="53"/>
        <pc:sldMkLst>
          <pc:docMk/>
          <pc:sldMk cId="3849166271" sldId="2147483539"/>
        </pc:sldMkLst>
      </pc:sldChg>
    </pc:docChg>
  </pc:docChgLst>
  <pc:docChgLst>
    <pc:chgData name="Jauhar, Mehar (A&amp;F)" userId="6b184fc0-f80d-46ab-a4ba-4a5755ad07a6" providerId="ADAL" clId="{D73CE8FC-BF1A-874E-930E-B965A7FCB260}"/>
    <pc:docChg chg="undo custSel modSld">
      <pc:chgData name="Jauhar, Mehar (A&amp;F)" userId="6b184fc0-f80d-46ab-a4ba-4a5755ad07a6" providerId="ADAL" clId="{D73CE8FC-BF1A-874E-930E-B965A7FCB260}" dt="2025-06-09T18:12:04.998" v="55" actId="20577"/>
      <pc:docMkLst>
        <pc:docMk/>
      </pc:docMkLst>
      <pc:sldChg chg="modSp mod">
        <pc:chgData name="Jauhar, Mehar (A&amp;F)" userId="6b184fc0-f80d-46ab-a4ba-4a5755ad07a6" providerId="ADAL" clId="{D73CE8FC-BF1A-874E-930E-B965A7FCB260}" dt="2025-06-09T17:19:26.037" v="9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D73CE8FC-BF1A-874E-930E-B965A7FCB260}" dt="2025-06-09T17:19:26.037" v="9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modSp mod">
        <pc:chgData name="Jauhar, Mehar (A&amp;F)" userId="6b184fc0-f80d-46ab-a4ba-4a5755ad07a6" providerId="ADAL" clId="{D73CE8FC-BF1A-874E-930E-B965A7FCB260}" dt="2025-06-09T17:18:21.352" v="2" actId="20577"/>
        <pc:sldMkLst>
          <pc:docMk/>
          <pc:sldMk cId="1949611792" sldId="2147483522"/>
        </pc:sldMkLst>
        <pc:spChg chg="mod">
          <ac:chgData name="Jauhar, Mehar (A&amp;F)" userId="6b184fc0-f80d-46ab-a4ba-4a5755ad07a6" providerId="ADAL" clId="{D73CE8FC-BF1A-874E-930E-B965A7FCB260}" dt="2025-06-09T17:18:21.352" v="2" actId="20577"/>
          <ac:spMkLst>
            <pc:docMk/>
            <pc:sldMk cId="1949611792" sldId="2147483522"/>
            <ac:spMk id="11" creationId="{C99D162D-B2EC-B50A-919C-1363298DF8EA}"/>
          </ac:spMkLst>
        </pc:spChg>
      </pc:sldChg>
      <pc:sldChg chg="addSp delSp modSp mod">
        <pc:chgData name="Jauhar, Mehar (A&amp;F)" userId="6b184fc0-f80d-46ab-a4ba-4a5755ad07a6" providerId="ADAL" clId="{D73CE8FC-BF1A-874E-930E-B965A7FCB260}" dt="2025-06-09T17:52:23.339" v="51" actId="1076"/>
        <pc:sldMkLst>
          <pc:docMk/>
          <pc:sldMk cId="2756520490" sldId="2147483524"/>
        </pc:sldMkLst>
        <pc:spChg chg="mod">
          <ac:chgData name="Jauhar, Mehar (A&amp;F)" userId="6b184fc0-f80d-46ab-a4ba-4a5755ad07a6" providerId="ADAL" clId="{D73CE8FC-BF1A-874E-930E-B965A7FCB260}" dt="2025-06-09T17:51:57.995" v="44" actId="1076"/>
          <ac:spMkLst>
            <pc:docMk/>
            <pc:sldMk cId="2756520490" sldId="2147483524"/>
            <ac:spMk id="5" creationId="{6E1EECB5-E59E-617E-1A65-A11915846272}"/>
          </ac:spMkLst>
        </pc:spChg>
        <pc:spChg chg="add mod">
          <ac:chgData name="Jauhar, Mehar (A&amp;F)" userId="6b184fc0-f80d-46ab-a4ba-4a5755ad07a6" providerId="ADAL" clId="{D73CE8FC-BF1A-874E-930E-B965A7FCB260}" dt="2025-06-09T17:21:14.440" v="37" actId="1076"/>
          <ac:spMkLst>
            <pc:docMk/>
            <pc:sldMk cId="2756520490" sldId="2147483524"/>
            <ac:spMk id="12" creationId="{5FCFA84E-4A87-76AB-9C23-12108511D8E7}"/>
          </ac:spMkLst>
        </pc:spChg>
        <pc:spChg chg="mod">
          <ac:chgData name="Jauhar, Mehar (A&amp;F)" userId="6b184fc0-f80d-46ab-a4ba-4a5755ad07a6" providerId="ADAL" clId="{D73CE8FC-BF1A-874E-930E-B965A7FCB260}" dt="2025-06-09T17:52:15.444" v="48" actId="1076"/>
          <ac:spMkLst>
            <pc:docMk/>
            <pc:sldMk cId="2756520490" sldId="2147483524"/>
            <ac:spMk id="25" creationId="{94BEF636-093A-0EBC-A779-FD2FA9804C2B}"/>
          </ac:spMkLst>
        </pc:spChg>
        <pc:spChg chg="mod">
          <ac:chgData name="Jauhar, Mehar (A&amp;F)" userId="6b184fc0-f80d-46ab-a4ba-4a5755ad07a6" providerId="ADAL" clId="{D73CE8FC-BF1A-874E-930E-B965A7FCB260}" dt="2025-06-09T17:19:59.841" v="11" actId="1076"/>
          <ac:spMkLst>
            <pc:docMk/>
            <pc:sldMk cId="2756520490" sldId="214748352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D73CE8FC-BF1A-874E-930E-B965A7FCB260}" dt="2025-06-09T17:52:05.033" v="46" actId="1076"/>
          <ac:spMkLst>
            <pc:docMk/>
            <pc:sldMk cId="2756520490" sldId="2147483524"/>
            <ac:spMk id="40" creationId="{6093CB6C-310F-D849-07A2-50D5BD250F05}"/>
          </ac:spMkLst>
        </pc:spChg>
        <pc:spChg chg="mod">
          <ac:chgData name="Jauhar, Mehar (A&amp;F)" userId="6b184fc0-f80d-46ab-a4ba-4a5755ad07a6" providerId="ADAL" clId="{D73CE8FC-BF1A-874E-930E-B965A7FCB260}" dt="2025-06-09T17:20:48.172" v="26" actId="1076"/>
          <ac:spMkLst>
            <pc:docMk/>
            <pc:sldMk cId="2756520490" sldId="2147483524"/>
            <ac:spMk id="44" creationId="{D698477B-DC2F-C129-4DAF-A9B2B4CC9E65}"/>
          </ac:spMkLst>
        </pc:spChg>
        <pc:picChg chg="mod">
          <ac:chgData name="Jauhar, Mehar (A&amp;F)" userId="6b184fc0-f80d-46ab-a4ba-4a5755ad07a6" providerId="ADAL" clId="{D73CE8FC-BF1A-874E-930E-B965A7FCB260}" dt="2025-06-09T17:23:26.877" v="38" actId="14826"/>
          <ac:picMkLst>
            <pc:docMk/>
            <pc:sldMk cId="2756520490" sldId="2147483524"/>
            <ac:picMk id="4" creationId="{B4E2242C-82E8-D3DC-02DB-C1379B48FAB6}"/>
          </ac:picMkLst>
        </pc:picChg>
        <pc:picChg chg="mod">
          <ac:chgData name="Jauhar, Mehar (A&amp;F)" userId="6b184fc0-f80d-46ab-a4ba-4a5755ad07a6" providerId="ADAL" clId="{D73CE8FC-BF1A-874E-930E-B965A7FCB260}" dt="2025-06-09T17:52:23.339" v="51" actId="1076"/>
          <ac:picMkLst>
            <pc:docMk/>
            <pc:sldMk cId="2756520490" sldId="2147483524"/>
            <ac:picMk id="6" creationId="{5E89BE6B-101D-FB0A-4F61-4C8FE0B0FE1B}"/>
          </ac:picMkLst>
        </pc:picChg>
        <pc:picChg chg="add mod">
          <ac:chgData name="Jauhar, Mehar (A&amp;F)" userId="6b184fc0-f80d-46ab-a4ba-4a5755ad07a6" providerId="ADAL" clId="{D73CE8FC-BF1A-874E-930E-B965A7FCB260}" dt="2025-06-09T17:20:29.121" v="22" actId="1076"/>
          <ac:picMkLst>
            <pc:docMk/>
            <pc:sldMk cId="2756520490" sldId="2147483524"/>
            <ac:picMk id="7" creationId="{4137E2BD-7BFF-F0EF-8A8C-AA3482471822}"/>
          </ac:picMkLst>
        </pc:picChg>
        <pc:picChg chg="mod">
          <ac:chgData name="Jauhar, Mehar (A&amp;F)" userId="6b184fc0-f80d-46ab-a4ba-4a5755ad07a6" providerId="ADAL" clId="{D73CE8FC-BF1A-874E-930E-B965A7FCB260}" dt="2025-06-09T17:52:01.560" v="45" actId="1076"/>
          <ac:picMkLst>
            <pc:docMk/>
            <pc:sldMk cId="2756520490" sldId="2147483524"/>
            <ac:picMk id="10" creationId="{B7128334-7D17-D176-A275-93A9805BD93F}"/>
          </ac:picMkLst>
        </pc:picChg>
        <pc:picChg chg="add mod">
          <ac:chgData name="Jauhar, Mehar (A&amp;F)" userId="6b184fc0-f80d-46ab-a4ba-4a5755ad07a6" providerId="ADAL" clId="{D73CE8FC-BF1A-874E-930E-B965A7FCB260}" dt="2025-06-09T17:20:55.169" v="29" actId="1076"/>
          <ac:picMkLst>
            <pc:docMk/>
            <pc:sldMk cId="2756520490" sldId="2147483524"/>
            <ac:picMk id="11" creationId="{2983DEBA-0A99-4D94-20A7-148B23BB024F}"/>
          </ac:picMkLst>
        </pc:picChg>
        <pc:picChg chg="mod">
          <ac:chgData name="Jauhar, Mehar (A&amp;F)" userId="6b184fc0-f80d-46ab-a4ba-4a5755ad07a6" providerId="ADAL" clId="{D73CE8FC-BF1A-874E-930E-B965A7FCB260}" dt="2025-06-09T17:20:50.983" v="27" actId="1076"/>
          <ac:picMkLst>
            <pc:docMk/>
            <pc:sldMk cId="2756520490" sldId="2147483524"/>
            <ac:picMk id="43" creationId="{2E3579F2-69E8-47CB-271C-8DEEC179D90D}"/>
          </ac:picMkLst>
        </pc:picChg>
      </pc:sldChg>
      <pc:sldChg chg="modSp mod">
        <pc:chgData name="Jauhar, Mehar (A&amp;F)" userId="6b184fc0-f80d-46ab-a4ba-4a5755ad07a6" providerId="ADAL" clId="{D73CE8FC-BF1A-874E-930E-B965A7FCB260}" dt="2025-06-09T17:27:17.816" v="40" actId="2165"/>
        <pc:sldMkLst>
          <pc:docMk/>
          <pc:sldMk cId="2459882351" sldId="2147483534"/>
        </pc:sldMkLst>
        <pc:graphicFrameChg chg="modGraphic">
          <ac:chgData name="Jauhar, Mehar (A&amp;F)" userId="6b184fc0-f80d-46ab-a4ba-4a5755ad07a6" providerId="ADAL" clId="{D73CE8FC-BF1A-874E-930E-B965A7FCB260}" dt="2025-06-09T17:27:17.816" v="40" actId="2165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modSp mod">
        <pc:chgData name="Jauhar, Mehar (A&amp;F)" userId="6b184fc0-f80d-46ab-a4ba-4a5755ad07a6" providerId="ADAL" clId="{D73CE8FC-BF1A-874E-930E-B965A7FCB260}" dt="2025-06-09T18:12:04.998" v="55" actId="20577"/>
        <pc:sldMkLst>
          <pc:docMk/>
          <pc:sldMk cId="3732393151" sldId="2147483540"/>
        </pc:sldMkLst>
        <pc:graphicFrameChg chg="modGraphic">
          <ac:chgData name="Jauhar, Mehar (A&amp;F)" userId="6b184fc0-f80d-46ab-a4ba-4a5755ad07a6" providerId="ADAL" clId="{D73CE8FC-BF1A-874E-930E-B965A7FCB260}" dt="2025-06-09T18:12:04.998" v="55" actId="20577"/>
          <ac:graphicFrameMkLst>
            <pc:docMk/>
            <pc:sldMk cId="3732393151" sldId="2147483540"/>
            <ac:graphicFrameMk id="6" creationId="{6A6980E1-34F0-6FB4-7B9D-EBB8D9A4230E}"/>
          </ac:graphicFrameMkLst>
        </pc:graphicFrameChg>
      </pc:sldChg>
      <pc:sldChg chg="modSp mod">
        <pc:chgData name="Jauhar, Mehar (A&amp;F)" userId="6b184fc0-f80d-46ab-a4ba-4a5755ad07a6" providerId="ADAL" clId="{D73CE8FC-BF1A-874E-930E-B965A7FCB260}" dt="2025-06-09T17:30:02.757" v="42" actId="1076"/>
        <pc:sldMkLst>
          <pc:docMk/>
          <pc:sldMk cId="2104838525" sldId="2147483541"/>
        </pc:sldMkLst>
        <pc:spChg chg="mod">
          <ac:chgData name="Jauhar, Mehar (A&amp;F)" userId="6b184fc0-f80d-46ab-a4ba-4a5755ad07a6" providerId="ADAL" clId="{D73CE8FC-BF1A-874E-930E-B965A7FCB260}" dt="2025-06-09T17:30:02.757" v="42" actId="1076"/>
          <ac:spMkLst>
            <pc:docMk/>
            <pc:sldMk cId="2104838525" sldId="2147483541"/>
            <ac:spMk id="2" creationId="{2420FEB6-1DF1-6A75-B34C-E2C8B515CF6C}"/>
          </ac:spMkLst>
        </pc:spChg>
      </pc:sldChg>
    </pc:docChg>
  </pc:docChgLst>
  <pc:docChgLst>
    <pc:chgData name="Fritz, Samuel B. (A&amp;F)" userId="0242f317-a9c7-40e6-a6e6-ebbdcde2729e" providerId="ADAL" clId="{3A60FC72-9D09-4D57-8F59-9D1705CE99E0}"/>
    <pc:docChg chg="modSld">
      <pc:chgData name="Fritz, Samuel B. (A&amp;F)" userId="0242f317-a9c7-40e6-a6e6-ebbdcde2729e" providerId="ADAL" clId="{3A60FC72-9D09-4D57-8F59-9D1705CE99E0}" dt="2025-06-13T18:36:12.752" v="0" actId="20577"/>
      <pc:docMkLst>
        <pc:docMk/>
      </pc:docMkLst>
      <pc:sldChg chg="modNotesTx">
        <pc:chgData name="Fritz, Samuel B. (A&amp;F)" userId="0242f317-a9c7-40e6-a6e6-ebbdcde2729e" providerId="ADAL" clId="{3A60FC72-9D09-4D57-8F59-9D1705CE99E0}" dt="2025-06-13T18:36:12.752" v="0" actId="20577"/>
        <pc:sldMkLst>
          <pc:docMk/>
          <pc:sldMk cId="1002034170" sldId="2147481328"/>
        </pc:sldMkLst>
      </pc:sldChg>
    </pc:docChg>
  </pc:docChgLst>
  <pc:docChgLst>
    <pc:chgData name="Rebelo, Kristen E. (DOT)" userId="S::kristen.e.rebelo@dot.state.ma.us::f8539648-947b-45d6-a2cd-2248a6f0ade9" providerId="AD" clId="Web-{D10AD0E0-D515-F9E4-CA0E-5D029C5F2CDE}"/>
    <pc:docChg chg="modSld">
      <pc:chgData name="Rebelo, Kristen E. (DOT)" userId="S::kristen.e.rebelo@dot.state.ma.us::f8539648-947b-45d6-a2cd-2248a6f0ade9" providerId="AD" clId="Web-{D10AD0E0-D515-F9E4-CA0E-5D029C5F2CDE}" dt="2025-06-09T18:00:16.279" v="48" actId="20577"/>
      <pc:docMkLst>
        <pc:docMk/>
      </pc:docMkLst>
      <pc:sldChg chg="modSp">
        <pc:chgData name="Rebelo, Kristen E. (DOT)" userId="S::kristen.e.rebelo@dot.state.ma.us::f8539648-947b-45d6-a2cd-2248a6f0ade9" providerId="AD" clId="Web-{D10AD0E0-D515-F9E4-CA0E-5D029C5F2CDE}" dt="2025-06-09T18:00:16.279" v="48" actId="20577"/>
        <pc:sldMkLst>
          <pc:docMk/>
          <pc:sldMk cId="4026100562" sldId="264"/>
        </pc:sldMkLst>
        <pc:spChg chg="mod">
          <ac:chgData name="Rebelo, Kristen E. (DOT)" userId="S::kristen.e.rebelo@dot.state.ma.us::f8539648-947b-45d6-a2cd-2248a6f0ade9" providerId="AD" clId="Web-{D10AD0E0-D515-F9E4-CA0E-5D029C5F2CDE}" dt="2025-06-09T18:00:16.279" v="48" actId="20577"/>
          <ac:spMkLst>
            <pc:docMk/>
            <pc:sldMk cId="4026100562" sldId="264"/>
            <ac:spMk id="2" creationId="{00000000-0000-0000-0000-000000000000}"/>
          </ac:spMkLst>
        </pc:spChg>
      </pc:sldChg>
    </pc:docChg>
  </pc:docChgLst>
  <pc:docChgLst>
    <pc:chgData name="Strain, Mallory (A&amp;F)" userId="S::mallory.strain@mass.gov::7f2f9c2c-98ee-44e6-afe8-8ea6a9111392" providerId="AD" clId="Web-{726190CB-4CC6-B43A-3C85-CBAD9184542A}"/>
    <pc:docChg chg="delSld modSld sldOrd">
      <pc:chgData name="Strain, Mallory (A&amp;F)" userId="S::mallory.strain@mass.gov::7f2f9c2c-98ee-44e6-afe8-8ea6a9111392" providerId="AD" clId="Web-{726190CB-4CC6-B43A-3C85-CBAD9184542A}" dt="2025-06-09T18:37:20.364" v="28"/>
      <pc:docMkLst>
        <pc:docMk/>
      </pc:docMkLst>
      <pc:sldChg chg="modSp ord">
        <pc:chgData name="Strain, Mallory (A&amp;F)" userId="S::mallory.strain@mass.gov::7f2f9c2c-98ee-44e6-afe8-8ea6a9111392" providerId="AD" clId="Web-{726190CB-4CC6-B43A-3C85-CBAD9184542A}" dt="2025-06-09T18:37:06.661" v="27"/>
        <pc:sldMkLst>
          <pc:docMk/>
          <pc:sldMk cId="1002034170" sldId="2147481328"/>
        </pc:sldMkLst>
        <pc:spChg chg="mod">
          <ac:chgData name="Strain, Mallory (A&amp;F)" userId="S::mallory.strain@mass.gov::7f2f9c2c-98ee-44e6-afe8-8ea6a9111392" providerId="AD" clId="Web-{726190CB-4CC6-B43A-3C85-CBAD9184542A}" dt="2025-06-09T18:36:43.927" v="25" actId="20577"/>
          <ac:spMkLst>
            <pc:docMk/>
            <pc:sldMk cId="1002034170" sldId="2147481328"/>
            <ac:spMk id="9" creationId="{61B7AD68-2546-FA2F-A2F2-6C54E2284F2F}"/>
          </ac:spMkLst>
        </pc:spChg>
      </pc:sldChg>
      <pc:sldChg chg="del">
        <pc:chgData name="Strain, Mallory (A&amp;F)" userId="S::mallory.strain@mass.gov::7f2f9c2c-98ee-44e6-afe8-8ea6a9111392" providerId="AD" clId="Web-{726190CB-4CC6-B43A-3C85-CBAD9184542A}" dt="2025-06-09T18:36:50.536" v="26"/>
        <pc:sldMkLst>
          <pc:docMk/>
          <pc:sldMk cId="3585030883" sldId="2147483542"/>
        </pc:sldMkLst>
      </pc:sldChg>
      <pc:sldChg chg="del">
        <pc:chgData name="Strain, Mallory (A&amp;F)" userId="S::mallory.strain@mass.gov::7f2f9c2c-98ee-44e6-afe8-8ea6a9111392" providerId="AD" clId="Web-{726190CB-4CC6-B43A-3C85-CBAD9184542A}" dt="2025-06-09T18:37:20.364" v="28"/>
        <pc:sldMkLst>
          <pc:docMk/>
          <pc:sldMk cId="1769756306" sldId="2147483543"/>
        </pc:sldMkLst>
      </pc:sldChg>
    </pc:docChg>
  </pc:docChgLst>
  <pc:docChgLst>
    <pc:chgData name="Strain, Mallory (A&amp;F)" userId="7f2f9c2c-98ee-44e6-afe8-8ea6a9111392" providerId="ADAL" clId="{C02649D5-76EA-4D39-B899-F780A4931F63}"/>
    <pc:docChg chg="modSld">
      <pc:chgData name="Strain, Mallory (A&amp;F)" userId="7f2f9c2c-98ee-44e6-afe8-8ea6a9111392" providerId="ADAL" clId="{C02649D5-76EA-4D39-B899-F780A4931F63}" dt="2025-06-10T14:36:31.259" v="0" actId="14734"/>
      <pc:docMkLst>
        <pc:docMk/>
      </pc:docMkLst>
      <pc:sldChg chg="modSp mod">
        <pc:chgData name="Strain, Mallory (A&amp;F)" userId="7f2f9c2c-98ee-44e6-afe8-8ea6a9111392" providerId="ADAL" clId="{C02649D5-76EA-4D39-B899-F780A4931F63}" dt="2025-06-10T14:36:31.259" v="0" actId="14734"/>
        <pc:sldMkLst>
          <pc:docMk/>
          <pc:sldMk cId="2459882351" sldId="2147483534"/>
        </pc:sldMkLst>
        <pc:graphicFrameChg chg="modGraphic">
          <ac:chgData name="Strain, Mallory (A&amp;F)" userId="7f2f9c2c-98ee-44e6-afe8-8ea6a9111392" providerId="ADAL" clId="{C02649D5-76EA-4D39-B899-F780A4931F63}" dt="2025-06-10T14:36:31.259" v="0" actId="1473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C64B-4E2D-44E2-9DF7-09484415FC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389673-3CE4-4756-A454-FD7F094BB1FA}">
      <dgm:prSet phldr="0" custT="1"/>
      <dgm:spPr/>
      <dgm:t>
        <a:bodyPr/>
        <a:lstStyle/>
        <a:p>
          <a:pPr rtl="0"/>
          <a:r>
            <a:rPr lang="en-US" sz="2000">
              <a:latin typeface="+mn-lt"/>
            </a:rPr>
            <a:t>Federal Matching Funds Legislation</a:t>
          </a:r>
          <a:endParaRPr lang="en-US" sz="2000" spc="200">
            <a:latin typeface="+mn-lt"/>
          </a:endParaRPr>
        </a:p>
      </dgm:t>
    </dgm:pt>
    <dgm:pt modelId="{89BC19D7-C4DE-42E0-9082-DB0401E2A15B}" type="parTrans" cxnId="{1A21BCB6-EF5E-491F-A983-90E9FD537A51}">
      <dgm:prSet/>
      <dgm:spPr/>
      <dgm:t>
        <a:bodyPr/>
        <a:lstStyle/>
        <a:p>
          <a:endParaRPr lang="en-US" sz="2000"/>
        </a:p>
      </dgm:t>
    </dgm:pt>
    <dgm:pt modelId="{42520116-B6A3-476D-8AA5-F55B2CF7AC5E}" type="sibTrans" cxnId="{1A21BCB6-EF5E-491F-A983-90E9FD537A51}">
      <dgm:prSet/>
      <dgm:spPr/>
      <dgm:t>
        <a:bodyPr/>
        <a:lstStyle/>
        <a:p>
          <a:endParaRPr lang="en-US" sz="2000"/>
        </a:p>
      </dgm:t>
    </dgm:pt>
    <dgm:pt modelId="{9CD8F89A-A6B3-4175-9BCB-FB8D426F9326}">
      <dgm:prSet custT="1"/>
      <dgm:spPr/>
      <dgm:t>
        <a:bodyPr/>
        <a:lstStyle/>
        <a:p>
          <a:pPr rtl="0"/>
          <a:r>
            <a:rPr lang="en-US" sz="2000">
              <a:latin typeface="+mn-lt"/>
            </a:rPr>
            <a:t>Q&amp;A / Discussion</a:t>
          </a:r>
        </a:p>
      </dgm:t>
    </dgm:pt>
    <dgm:pt modelId="{8D1D619F-145B-476A-BED9-4B5C9DA18B71}" type="sibTrans" cxnId="{6762F825-E989-4956-B2F2-2B1CE8766227}">
      <dgm:prSet/>
      <dgm:spPr/>
      <dgm:t>
        <a:bodyPr/>
        <a:lstStyle/>
        <a:p>
          <a:endParaRPr lang="en-US" sz="2000"/>
        </a:p>
      </dgm:t>
    </dgm:pt>
    <dgm:pt modelId="{4B271377-646B-4282-970C-70F045735C0C}" type="parTrans" cxnId="{6762F825-E989-4956-B2F2-2B1CE8766227}">
      <dgm:prSet/>
      <dgm:spPr/>
      <dgm:t>
        <a:bodyPr/>
        <a:lstStyle/>
        <a:p>
          <a:endParaRPr lang="en-US" sz="2000"/>
        </a:p>
      </dgm:t>
    </dgm:pt>
    <dgm:pt modelId="{04480786-7A57-42F0-811C-D0F30D93C041}">
      <dgm:prSet phldr="0" custT="1"/>
      <dgm:spPr/>
      <dgm:t>
        <a:bodyPr/>
        <a:lstStyle/>
        <a:p>
          <a:pPr rtl="0"/>
          <a:r>
            <a:rPr lang="en-US" sz="2000">
              <a:latin typeface="+mn-lt"/>
            </a:rPr>
            <a:t>About FFIO</a:t>
          </a:r>
        </a:p>
      </dgm:t>
    </dgm:pt>
    <dgm:pt modelId="{4EEEDFA1-58BB-4C7E-8289-81BA44E808CB}" type="parTrans" cxnId="{A231580D-C10F-4E8A-B75B-1BD6FDD2BD18}">
      <dgm:prSet/>
      <dgm:spPr/>
      <dgm:t>
        <a:bodyPr/>
        <a:lstStyle/>
        <a:p>
          <a:endParaRPr lang="en-US" sz="2000"/>
        </a:p>
      </dgm:t>
    </dgm:pt>
    <dgm:pt modelId="{D2978AD3-37C2-403B-B3A1-A78E47E52F46}" type="sibTrans" cxnId="{A231580D-C10F-4E8A-B75B-1BD6FDD2BD18}">
      <dgm:prSet/>
      <dgm:spPr/>
      <dgm:t>
        <a:bodyPr/>
        <a:lstStyle/>
        <a:p>
          <a:endParaRPr lang="en-US" sz="2000"/>
        </a:p>
      </dgm:t>
    </dgm:pt>
    <dgm:pt modelId="{6FFA146C-84D5-4B6F-825E-B72737013D6D}">
      <dgm:prSet phldr="0" custT="1"/>
      <dgm:spPr/>
      <dgm:t>
        <a:bodyPr/>
        <a:lstStyle/>
        <a:p>
          <a:pPr algn="l"/>
          <a:r>
            <a:rPr lang="en-US" sz="2000" spc="200">
              <a:latin typeface="+mn-lt"/>
            </a:rPr>
            <a:t>New Federal Funding Opportunities </a:t>
          </a:r>
          <a:r>
            <a:rPr lang="en-US" sz="2000" noProof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 </a:t>
          </a:r>
          <a:r>
            <a:rPr lang="en-GB" sz="2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 </a:t>
          </a:r>
          <a:r>
            <a:rPr lang="en-US" sz="2000">
              <a:latin typeface="+mn-lt"/>
            </a:rPr>
            <a:t> </a:t>
          </a:r>
        </a:p>
      </dgm:t>
    </dgm:pt>
    <dgm:pt modelId="{7844B180-640E-4273-A9E7-2CDD32E05CBA}" type="parTrans" cxnId="{F1B450EC-F83A-4474-BCAD-55B8F00BF5F2}">
      <dgm:prSet/>
      <dgm:spPr/>
      <dgm:t>
        <a:bodyPr/>
        <a:lstStyle/>
        <a:p>
          <a:endParaRPr lang="en-US" sz="2000"/>
        </a:p>
      </dgm:t>
    </dgm:pt>
    <dgm:pt modelId="{FC4FEF22-6666-44CA-AA83-A9ADFE050682}" type="sibTrans" cxnId="{F1B450EC-F83A-4474-BCAD-55B8F00BF5F2}">
      <dgm:prSet/>
      <dgm:spPr/>
      <dgm:t>
        <a:bodyPr/>
        <a:lstStyle/>
        <a:p>
          <a:endParaRPr lang="en-US" sz="2000"/>
        </a:p>
      </dgm:t>
    </dgm:pt>
    <dgm:pt modelId="{EADA10E3-92DD-324D-BA3F-45E775622B9E}">
      <dgm:prSet custT="1"/>
      <dgm:spPr/>
      <dgm:t>
        <a:bodyPr/>
        <a:lstStyle/>
        <a:p>
          <a:r>
            <a:rPr lang="en-US" sz="2000" spc="200">
              <a:latin typeface="+mn-lt"/>
            </a:rPr>
            <a:t>Local Government Engagement</a:t>
          </a:r>
          <a:endParaRPr lang="en-GB" sz="2000">
            <a:latin typeface="+mn-lt"/>
          </a:endParaRPr>
        </a:p>
      </dgm:t>
    </dgm:pt>
    <dgm:pt modelId="{B28F6C76-5914-FE40-95A5-8F903D7FCF37}" type="parTrans" cxnId="{DE2A392E-17BE-4443-8149-44CB3ADA66B1}">
      <dgm:prSet/>
      <dgm:spPr/>
      <dgm:t>
        <a:bodyPr/>
        <a:lstStyle/>
        <a:p>
          <a:endParaRPr lang="en-GB" sz="2000"/>
        </a:p>
      </dgm:t>
    </dgm:pt>
    <dgm:pt modelId="{1E3252AC-DA2B-304B-A759-FE0CCE079FBE}" type="sibTrans" cxnId="{DE2A392E-17BE-4443-8149-44CB3ADA66B1}">
      <dgm:prSet/>
      <dgm:spPr/>
      <dgm:t>
        <a:bodyPr/>
        <a:lstStyle/>
        <a:p>
          <a:endParaRPr lang="en-GB" sz="2000"/>
        </a:p>
      </dgm:t>
    </dgm:pt>
    <dgm:pt modelId="{2838D1E6-B33E-4F02-B7FF-46F14BD10A50}">
      <dgm:prSet custT="1"/>
      <dgm:spPr/>
      <dgm:t>
        <a:bodyPr/>
        <a:lstStyle/>
        <a:p>
          <a:r>
            <a:rPr lang="en-US" sz="2000" b="0" i="0" u="none">
              <a:latin typeface="+mn-lt"/>
            </a:rPr>
            <a:t>MassDOT Municipal Grants</a:t>
          </a:r>
          <a:endParaRPr lang="en-GB" sz="2000">
            <a:latin typeface="+mn-lt"/>
          </a:endParaRPr>
        </a:p>
      </dgm:t>
    </dgm:pt>
    <dgm:pt modelId="{3415DD49-52F7-4CF3-BE0E-9DADE9230DC6}" type="parTrans" cxnId="{0B0EF535-D532-4E54-9756-0352918DDB13}">
      <dgm:prSet/>
      <dgm:spPr/>
      <dgm:t>
        <a:bodyPr/>
        <a:lstStyle/>
        <a:p>
          <a:endParaRPr lang="en-US" sz="2000"/>
        </a:p>
      </dgm:t>
    </dgm:pt>
    <dgm:pt modelId="{6A4BD05C-08B4-4A10-9FF7-DC427FECE0DD}" type="sibTrans" cxnId="{0B0EF535-D532-4E54-9756-0352918DDB13}">
      <dgm:prSet/>
      <dgm:spPr/>
      <dgm:t>
        <a:bodyPr/>
        <a:lstStyle/>
        <a:p>
          <a:endParaRPr lang="en-US" sz="2000"/>
        </a:p>
      </dgm:t>
    </dgm:pt>
    <dgm:pt modelId="{619AEFD2-9015-0148-9D91-3898E2F38507}">
      <dgm:prSet custT="1"/>
      <dgm:spPr/>
      <dgm:t>
        <a:bodyPr/>
        <a:lstStyle/>
        <a:p>
          <a:r>
            <a:rPr lang="en-US" sz="2000">
              <a:latin typeface="+mn-lt"/>
            </a:rPr>
            <a:t>Direct Pay </a:t>
          </a:r>
          <a:endParaRPr lang="en-GB" sz="2000">
            <a:latin typeface="+mn-lt"/>
          </a:endParaRPr>
        </a:p>
      </dgm:t>
    </dgm:pt>
    <dgm:pt modelId="{88115BD5-FD5D-1644-AA2C-D1E6C56C835A}" type="sibTrans" cxnId="{9DD176A3-88BE-DD46-AC81-5611D854A8DD}">
      <dgm:prSet/>
      <dgm:spPr/>
      <dgm:t>
        <a:bodyPr/>
        <a:lstStyle/>
        <a:p>
          <a:endParaRPr lang="en-GB" sz="2000"/>
        </a:p>
      </dgm:t>
    </dgm:pt>
    <dgm:pt modelId="{11D0C069-8BD2-F44F-8D37-763F539173BC}" type="parTrans" cxnId="{9DD176A3-88BE-DD46-AC81-5611D854A8DD}">
      <dgm:prSet/>
      <dgm:spPr/>
      <dgm:t>
        <a:bodyPr/>
        <a:lstStyle/>
        <a:p>
          <a:endParaRPr lang="en-GB" sz="2000"/>
        </a:p>
      </dgm:t>
    </dgm:pt>
    <dgm:pt modelId="{A36354B2-CCAE-F04A-AAA1-7F087543AFC9}">
      <dgm:prSet custT="1"/>
      <dgm:spPr/>
      <dgm:t>
        <a:bodyPr/>
        <a:lstStyle/>
        <a:p>
          <a:r>
            <a:rPr lang="en-IN" sz="2000" kern="1200" err="1">
              <a:latin typeface="+mn-lt"/>
            </a:rPr>
            <a:t>GrantWell</a:t>
          </a:r>
          <a:r>
            <a:rPr lang="en-IN" sz="2000" kern="1200">
              <a:latin typeface="+mn-lt"/>
            </a:rPr>
            <a:t>: Simplifying Federal Grant Application Processes with AI </a:t>
          </a:r>
          <a:endParaRPr lang="en-GB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+mn-cs"/>
          </a:endParaRPr>
        </a:p>
      </dgm:t>
    </dgm:pt>
    <dgm:pt modelId="{82A872C5-2B26-F44E-87BA-C8FDB1249AFD}" type="parTrans" cxnId="{EF32CF24-232B-1A4A-BAB9-E74C80E46793}">
      <dgm:prSet/>
      <dgm:spPr/>
      <dgm:t>
        <a:bodyPr/>
        <a:lstStyle/>
        <a:p>
          <a:endParaRPr lang="en-GB" sz="2000"/>
        </a:p>
      </dgm:t>
    </dgm:pt>
    <dgm:pt modelId="{7285953E-0F93-3544-82F0-AD551679EE7E}" type="sibTrans" cxnId="{EF32CF24-232B-1A4A-BAB9-E74C80E46793}">
      <dgm:prSet/>
      <dgm:spPr/>
      <dgm:t>
        <a:bodyPr/>
        <a:lstStyle/>
        <a:p>
          <a:endParaRPr lang="en-GB" sz="2000"/>
        </a:p>
      </dgm:t>
    </dgm:pt>
    <dgm:pt modelId="{5F7411AA-BF88-4BD8-AE7B-13544A6FEDF7}" type="pres">
      <dgm:prSet presAssocID="{098DC64B-4E2D-44E2-9DF7-09484415FC99}" presName="vert0" presStyleCnt="0">
        <dgm:presLayoutVars>
          <dgm:dir/>
          <dgm:animOne val="branch"/>
          <dgm:animLvl val="lvl"/>
        </dgm:presLayoutVars>
      </dgm:prSet>
      <dgm:spPr/>
    </dgm:pt>
    <dgm:pt modelId="{6571B674-69EE-409B-914D-7D2EAE1473A3}" type="pres">
      <dgm:prSet presAssocID="{04480786-7A57-42F0-811C-D0F30D93C041}" presName="thickLine" presStyleLbl="alignNode1" presStyleIdx="0" presStyleCnt="8"/>
      <dgm:spPr/>
    </dgm:pt>
    <dgm:pt modelId="{99EF9E29-A0AC-48AA-976A-99EF82281E48}" type="pres">
      <dgm:prSet presAssocID="{04480786-7A57-42F0-811C-D0F30D93C041}" presName="horz1" presStyleCnt="0"/>
      <dgm:spPr/>
    </dgm:pt>
    <dgm:pt modelId="{033876F2-4573-48DE-B38C-14FA55582084}" type="pres">
      <dgm:prSet presAssocID="{04480786-7A57-42F0-811C-D0F30D93C041}" presName="tx1" presStyleLbl="revTx" presStyleIdx="0" presStyleCnt="8"/>
      <dgm:spPr/>
    </dgm:pt>
    <dgm:pt modelId="{45B45622-DFF6-4210-A419-E9AD0E21BB92}" type="pres">
      <dgm:prSet presAssocID="{04480786-7A57-42F0-811C-D0F30D93C041}" presName="vert1" presStyleCnt="0"/>
      <dgm:spPr/>
    </dgm:pt>
    <dgm:pt modelId="{5ADED652-3E0A-4D4C-BCAD-59477DBCEA60}" type="pres">
      <dgm:prSet presAssocID="{EADA10E3-92DD-324D-BA3F-45E775622B9E}" presName="thickLine" presStyleLbl="alignNode1" presStyleIdx="1" presStyleCnt="8"/>
      <dgm:spPr/>
    </dgm:pt>
    <dgm:pt modelId="{C7C62A17-F578-2846-916E-165231B7A2E8}" type="pres">
      <dgm:prSet presAssocID="{EADA10E3-92DD-324D-BA3F-45E775622B9E}" presName="horz1" presStyleCnt="0"/>
      <dgm:spPr/>
    </dgm:pt>
    <dgm:pt modelId="{EE9DE12F-2110-D447-95A9-FB79001D3523}" type="pres">
      <dgm:prSet presAssocID="{EADA10E3-92DD-324D-BA3F-45E775622B9E}" presName="tx1" presStyleLbl="revTx" presStyleIdx="1" presStyleCnt="8"/>
      <dgm:spPr/>
    </dgm:pt>
    <dgm:pt modelId="{315F2DBF-5DCE-144B-BC7D-88B0C80F1DF7}" type="pres">
      <dgm:prSet presAssocID="{EADA10E3-92DD-324D-BA3F-45E775622B9E}" presName="vert1" presStyleCnt="0"/>
      <dgm:spPr/>
    </dgm:pt>
    <dgm:pt modelId="{5EA078E5-D83B-4C7B-9388-D30175397E4B}" type="pres">
      <dgm:prSet presAssocID="{F9389673-3CE4-4756-A454-FD7F094BB1FA}" presName="thickLine" presStyleLbl="alignNode1" presStyleIdx="2" presStyleCnt="8"/>
      <dgm:spPr/>
    </dgm:pt>
    <dgm:pt modelId="{4DFCCA61-88AA-46A2-A7C6-26197BEFF600}" type="pres">
      <dgm:prSet presAssocID="{F9389673-3CE4-4756-A454-FD7F094BB1FA}" presName="horz1" presStyleCnt="0"/>
      <dgm:spPr/>
    </dgm:pt>
    <dgm:pt modelId="{5EFC1A20-8B95-442F-BAFF-F90F8F847D83}" type="pres">
      <dgm:prSet presAssocID="{F9389673-3CE4-4756-A454-FD7F094BB1FA}" presName="tx1" presStyleLbl="revTx" presStyleIdx="2" presStyleCnt="8"/>
      <dgm:spPr/>
    </dgm:pt>
    <dgm:pt modelId="{601AD9F4-D459-461A-B5F9-0A6CDDE2C74B}" type="pres">
      <dgm:prSet presAssocID="{F9389673-3CE4-4756-A454-FD7F094BB1FA}" presName="vert1" presStyleCnt="0"/>
      <dgm:spPr/>
    </dgm:pt>
    <dgm:pt modelId="{DA940355-1F91-41FC-AB0C-B939F04CF7DC}" type="pres">
      <dgm:prSet presAssocID="{6FFA146C-84D5-4B6F-825E-B72737013D6D}" presName="thickLine" presStyleLbl="alignNode1" presStyleIdx="3" presStyleCnt="8"/>
      <dgm:spPr/>
    </dgm:pt>
    <dgm:pt modelId="{51FA6B31-984F-40EC-BFF3-68C3A50DB398}" type="pres">
      <dgm:prSet presAssocID="{6FFA146C-84D5-4B6F-825E-B72737013D6D}" presName="horz1" presStyleCnt="0"/>
      <dgm:spPr/>
    </dgm:pt>
    <dgm:pt modelId="{56BB8A6B-4C45-48D7-ACD7-EF00673E2F1F}" type="pres">
      <dgm:prSet presAssocID="{6FFA146C-84D5-4B6F-825E-B72737013D6D}" presName="tx1" presStyleLbl="revTx" presStyleIdx="3" presStyleCnt="8"/>
      <dgm:spPr/>
    </dgm:pt>
    <dgm:pt modelId="{B3B0789F-498D-444E-AA92-D08455D0D716}" type="pres">
      <dgm:prSet presAssocID="{6FFA146C-84D5-4B6F-825E-B72737013D6D}" presName="vert1" presStyleCnt="0"/>
      <dgm:spPr/>
    </dgm:pt>
    <dgm:pt modelId="{DCEBEB47-31FE-4FFE-A2E1-2EE1438E80EF}" type="pres">
      <dgm:prSet presAssocID="{2838D1E6-B33E-4F02-B7FF-46F14BD10A50}" presName="thickLine" presStyleLbl="alignNode1" presStyleIdx="4" presStyleCnt="8"/>
      <dgm:spPr/>
    </dgm:pt>
    <dgm:pt modelId="{77C7FF58-7B4F-446F-A001-761144E9EA50}" type="pres">
      <dgm:prSet presAssocID="{2838D1E6-B33E-4F02-B7FF-46F14BD10A50}" presName="horz1" presStyleCnt="0"/>
      <dgm:spPr/>
    </dgm:pt>
    <dgm:pt modelId="{3F54600F-BE1E-4B91-BE4F-AC824F342AAB}" type="pres">
      <dgm:prSet presAssocID="{2838D1E6-B33E-4F02-B7FF-46F14BD10A50}" presName="tx1" presStyleLbl="revTx" presStyleIdx="4" presStyleCnt="8"/>
      <dgm:spPr/>
    </dgm:pt>
    <dgm:pt modelId="{26DDCF8A-669E-4C2D-8268-883528E96DAE}" type="pres">
      <dgm:prSet presAssocID="{2838D1E6-B33E-4F02-B7FF-46F14BD10A50}" presName="vert1" presStyleCnt="0"/>
      <dgm:spPr/>
    </dgm:pt>
    <dgm:pt modelId="{9A5B567A-CFC9-8046-ACF4-45A974340805}" type="pres">
      <dgm:prSet presAssocID="{619AEFD2-9015-0148-9D91-3898E2F38507}" presName="thickLine" presStyleLbl="alignNode1" presStyleIdx="5" presStyleCnt="8"/>
      <dgm:spPr/>
    </dgm:pt>
    <dgm:pt modelId="{C1EA52AD-5BDE-EB4B-864D-CFE9FEB86029}" type="pres">
      <dgm:prSet presAssocID="{619AEFD2-9015-0148-9D91-3898E2F38507}" presName="horz1" presStyleCnt="0"/>
      <dgm:spPr/>
    </dgm:pt>
    <dgm:pt modelId="{ECB97E99-E159-E34A-9880-D9520EB5C36C}" type="pres">
      <dgm:prSet presAssocID="{619AEFD2-9015-0148-9D91-3898E2F38507}" presName="tx1" presStyleLbl="revTx" presStyleIdx="5" presStyleCnt="8"/>
      <dgm:spPr/>
    </dgm:pt>
    <dgm:pt modelId="{F8244E02-C066-644E-8D4C-03F0597DC0BE}" type="pres">
      <dgm:prSet presAssocID="{619AEFD2-9015-0148-9D91-3898E2F38507}" presName="vert1" presStyleCnt="0"/>
      <dgm:spPr/>
    </dgm:pt>
    <dgm:pt modelId="{E42DEE3B-6577-3B40-B5C2-0AE07D4DC4B9}" type="pres">
      <dgm:prSet presAssocID="{A36354B2-CCAE-F04A-AAA1-7F087543AFC9}" presName="thickLine" presStyleLbl="alignNode1" presStyleIdx="6" presStyleCnt="8"/>
      <dgm:spPr/>
    </dgm:pt>
    <dgm:pt modelId="{738261E0-B5D5-A549-A697-92214585A95D}" type="pres">
      <dgm:prSet presAssocID="{A36354B2-CCAE-F04A-AAA1-7F087543AFC9}" presName="horz1" presStyleCnt="0"/>
      <dgm:spPr/>
    </dgm:pt>
    <dgm:pt modelId="{560A4B9F-D264-1F4A-90B4-779FCF5E0AF7}" type="pres">
      <dgm:prSet presAssocID="{A36354B2-CCAE-F04A-AAA1-7F087543AFC9}" presName="tx1" presStyleLbl="revTx" presStyleIdx="6" presStyleCnt="8"/>
      <dgm:spPr/>
    </dgm:pt>
    <dgm:pt modelId="{0E684262-08E7-D249-BD4F-E8C0F833BD2E}" type="pres">
      <dgm:prSet presAssocID="{A36354B2-CCAE-F04A-AAA1-7F087543AFC9}" presName="vert1" presStyleCnt="0"/>
      <dgm:spPr/>
    </dgm:pt>
    <dgm:pt modelId="{07309E4B-D895-4811-8C7D-BBE793C6B3C3}" type="pres">
      <dgm:prSet presAssocID="{9CD8F89A-A6B3-4175-9BCB-FB8D426F9326}" presName="thickLine" presStyleLbl="alignNode1" presStyleIdx="7" presStyleCnt="8"/>
      <dgm:spPr/>
    </dgm:pt>
    <dgm:pt modelId="{93CE2652-4237-4B63-9633-CBC55F81E41B}" type="pres">
      <dgm:prSet presAssocID="{9CD8F89A-A6B3-4175-9BCB-FB8D426F9326}" presName="horz1" presStyleCnt="0"/>
      <dgm:spPr/>
    </dgm:pt>
    <dgm:pt modelId="{71F24777-2AA6-456F-B41E-CE00E6F86F5E}" type="pres">
      <dgm:prSet presAssocID="{9CD8F89A-A6B3-4175-9BCB-FB8D426F9326}" presName="tx1" presStyleLbl="revTx" presStyleIdx="7" presStyleCnt="8"/>
      <dgm:spPr/>
    </dgm:pt>
    <dgm:pt modelId="{F28CEE34-5DFB-4C22-9775-D9D6A4D0B4EA}" type="pres">
      <dgm:prSet presAssocID="{9CD8F89A-A6B3-4175-9BCB-FB8D426F9326}" presName="vert1" presStyleCnt="0"/>
      <dgm:spPr/>
    </dgm:pt>
  </dgm:ptLst>
  <dgm:cxnLst>
    <dgm:cxn modelId="{A231580D-C10F-4E8A-B75B-1BD6FDD2BD18}" srcId="{098DC64B-4E2D-44E2-9DF7-09484415FC99}" destId="{04480786-7A57-42F0-811C-D0F30D93C041}" srcOrd="0" destOrd="0" parTransId="{4EEEDFA1-58BB-4C7E-8289-81BA44E808CB}" sibTransId="{D2978AD3-37C2-403B-B3A1-A78E47E52F46}"/>
    <dgm:cxn modelId="{510E2924-090E-45F3-B27D-C84FA3912E88}" type="presOf" srcId="{2838D1E6-B33E-4F02-B7FF-46F14BD10A50}" destId="{3F54600F-BE1E-4B91-BE4F-AC824F342AAB}" srcOrd="0" destOrd="0" presId="urn:microsoft.com/office/officeart/2008/layout/LinedList"/>
    <dgm:cxn modelId="{EF32CF24-232B-1A4A-BAB9-E74C80E46793}" srcId="{098DC64B-4E2D-44E2-9DF7-09484415FC99}" destId="{A36354B2-CCAE-F04A-AAA1-7F087543AFC9}" srcOrd="6" destOrd="0" parTransId="{82A872C5-2B26-F44E-87BA-C8FDB1249AFD}" sibTransId="{7285953E-0F93-3544-82F0-AD551679EE7E}"/>
    <dgm:cxn modelId="{6762F825-E989-4956-B2F2-2B1CE8766227}" srcId="{098DC64B-4E2D-44E2-9DF7-09484415FC99}" destId="{9CD8F89A-A6B3-4175-9BCB-FB8D426F9326}" srcOrd="7" destOrd="0" parTransId="{4B271377-646B-4282-970C-70F045735C0C}" sibTransId="{8D1D619F-145B-476A-BED9-4B5C9DA18B71}"/>
    <dgm:cxn modelId="{DE2A392E-17BE-4443-8149-44CB3ADA66B1}" srcId="{098DC64B-4E2D-44E2-9DF7-09484415FC99}" destId="{EADA10E3-92DD-324D-BA3F-45E775622B9E}" srcOrd="1" destOrd="0" parTransId="{B28F6C76-5914-FE40-95A5-8F903D7FCF37}" sibTransId="{1E3252AC-DA2B-304B-A759-FE0CCE079FBE}"/>
    <dgm:cxn modelId="{0B0EF535-D532-4E54-9756-0352918DDB13}" srcId="{098DC64B-4E2D-44E2-9DF7-09484415FC99}" destId="{2838D1E6-B33E-4F02-B7FF-46F14BD10A50}" srcOrd="4" destOrd="0" parTransId="{3415DD49-52F7-4CF3-BE0E-9DADE9230DC6}" sibTransId="{6A4BD05C-08B4-4A10-9FF7-DC427FECE0DD}"/>
    <dgm:cxn modelId="{A3BDF95F-4208-4547-9D10-8A21CAA4D71A}" type="presOf" srcId="{EADA10E3-92DD-324D-BA3F-45E775622B9E}" destId="{EE9DE12F-2110-D447-95A9-FB79001D3523}" srcOrd="0" destOrd="0" presId="urn:microsoft.com/office/officeart/2008/layout/LinedList"/>
    <dgm:cxn modelId="{CD7F7E53-A68B-45B1-A791-8A72DDD865BF}" type="presOf" srcId="{9CD8F89A-A6B3-4175-9BCB-FB8D426F9326}" destId="{71F24777-2AA6-456F-B41E-CE00E6F86F5E}" srcOrd="0" destOrd="0" presId="urn:microsoft.com/office/officeart/2008/layout/LinedList"/>
    <dgm:cxn modelId="{B6DACE91-8115-4A61-94DE-228CF8F46329}" type="presOf" srcId="{F9389673-3CE4-4756-A454-FD7F094BB1FA}" destId="{5EFC1A20-8B95-442F-BAFF-F90F8F847D83}" srcOrd="0" destOrd="0" presId="urn:microsoft.com/office/officeart/2008/layout/LinedList"/>
    <dgm:cxn modelId="{ADB7C192-89DC-4A74-9246-E3362F43FD19}" type="presOf" srcId="{04480786-7A57-42F0-811C-D0F30D93C041}" destId="{033876F2-4573-48DE-B38C-14FA55582084}" srcOrd="0" destOrd="0" presId="urn:microsoft.com/office/officeart/2008/layout/LinedList"/>
    <dgm:cxn modelId="{9DD176A3-88BE-DD46-AC81-5611D854A8DD}" srcId="{098DC64B-4E2D-44E2-9DF7-09484415FC99}" destId="{619AEFD2-9015-0148-9D91-3898E2F38507}" srcOrd="5" destOrd="0" parTransId="{11D0C069-8BD2-F44F-8D37-763F539173BC}" sibTransId="{88115BD5-FD5D-1644-AA2C-D1E6C56C835A}"/>
    <dgm:cxn modelId="{1A21BCB6-EF5E-491F-A983-90E9FD537A51}" srcId="{098DC64B-4E2D-44E2-9DF7-09484415FC99}" destId="{F9389673-3CE4-4756-A454-FD7F094BB1FA}" srcOrd="2" destOrd="0" parTransId="{89BC19D7-C4DE-42E0-9082-DB0401E2A15B}" sibTransId="{42520116-B6A3-476D-8AA5-F55B2CF7AC5E}"/>
    <dgm:cxn modelId="{76E272BF-2791-4C2E-AFF1-A3ADDC33DC3D}" type="presOf" srcId="{6FFA146C-84D5-4B6F-825E-B72737013D6D}" destId="{56BB8A6B-4C45-48D7-ACD7-EF00673E2F1F}" srcOrd="0" destOrd="0" presId="urn:microsoft.com/office/officeart/2008/layout/LinedList"/>
    <dgm:cxn modelId="{EBD4CCC5-F445-4509-9E96-CBF1FDAC623A}" type="presOf" srcId="{098DC64B-4E2D-44E2-9DF7-09484415FC99}" destId="{5F7411AA-BF88-4BD8-AE7B-13544A6FEDF7}" srcOrd="0" destOrd="0" presId="urn:microsoft.com/office/officeart/2008/layout/LinedList"/>
    <dgm:cxn modelId="{9FF9D0C8-496C-534B-BFB3-3BB83D8BAFC6}" type="presOf" srcId="{619AEFD2-9015-0148-9D91-3898E2F38507}" destId="{ECB97E99-E159-E34A-9880-D9520EB5C36C}" srcOrd="0" destOrd="0" presId="urn:microsoft.com/office/officeart/2008/layout/LinedList"/>
    <dgm:cxn modelId="{94B7A2DD-3DD2-FB4D-8426-AF5E78388D42}" type="presOf" srcId="{A36354B2-CCAE-F04A-AAA1-7F087543AFC9}" destId="{560A4B9F-D264-1F4A-90B4-779FCF5E0AF7}" srcOrd="0" destOrd="0" presId="urn:microsoft.com/office/officeart/2008/layout/LinedList"/>
    <dgm:cxn modelId="{F1B450EC-F83A-4474-BCAD-55B8F00BF5F2}" srcId="{098DC64B-4E2D-44E2-9DF7-09484415FC99}" destId="{6FFA146C-84D5-4B6F-825E-B72737013D6D}" srcOrd="3" destOrd="0" parTransId="{7844B180-640E-4273-A9E7-2CDD32E05CBA}" sibTransId="{FC4FEF22-6666-44CA-AA83-A9ADFE050682}"/>
    <dgm:cxn modelId="{812015E5-C4F5-4C16-BCF6-4B0C336313E8}" type="presParOf" srcId="{5F7411AA-BF88-4BD8-AE7B-13544A6FEDF7}" destId="{6571B674-69EE-409B-914D-7D2EAE1473A3}" srcOrd="0" destOrd="0" presId="urn:microsoft.com/office/officeart/2008/layout/LinedList"/>
    <dgm:cxn modelId="{3F65A656-63FC-4C98-9B80-CB2ADBB0E78B}" type="presParOf" srcId="{5F7411AA-BF88-4BD8-AE7B-13544A6FEDF7}" destId="{99EF9E29-A0AC-48AA-976A-99EF82281E48}" srcOrd="1" destOrd="0" presId="urn:microsoft.com/office/officeart/2008/layout/LinedList"/>
    <dgm:cxn modelId="{EC2C1A8A-7E95-407B-9577-1377F327AA0F}" type="presParOf" srcId="{99EF9E29-A0AC-48AA-976A-99EF82281E48}" destId="{033876F2-4573-48DE-B38C-14FA55582084}" srcOrd="0" destOrd="0" presId="urn:microsoft.com/office/officeart/2008/layout/LinedList"/>
    <dgm:cxn modelId="{D1587287-2FB5-4176-9221-2F0C676823CF}" type="presParOf" srcId="{99EF9E29-A0AC-48AA-976A-99EF82281E48}" destId="{45B45622-DFF6-4210-A419-E9AD0E21BB92}" srcOrd="1" destOrd="0" presId="urn:microsoft.com/office/officeart/2008/layout/LinedList"/>
    <dgm:cxn modelId="{DAE9AAA1-81E2-754E-B750-2E6C24641D2A}" type="presParOf" srcId="{5F7411AA-BF88-4BD8-AE7B-13544A6FEDF7}" destId="{5ADED652-3E0A-4D4C-BCAD-59477DBCEA60}" srcOrd="2" destOrd="0" presId="urn:microsoft.com/office/officeart/2008/layout/LinedList"/>
    <dgm:cxn modelId="{F0238DA4-902E-4D41-BE7F-6A5A6B3896F6}" type="presParOf" srcId="{5F7411AA-BF88-4BD8-AE7B-13544A6FEDF7}" destId="{C7C62A17-F578-2846-916E-165231B7A2E8}" srcOrd="3" destOrd="0" presId="urn:microsoft.com/office/officeart/2008/layout/LinedList"/>
    <dgm:cxn modelId="{BCC378D7-0EAE-D244-912F-F4D3B7F27260}" type="presParOf" srcId="{C7C62A17-F578-2846-916E-165231B7A2E8}" destId="{EE9DE12F-2110-D447-95A9-FB79001D3523}" srcOrd="0" destOrd="0" presId="urn:microsoft.com/office/officeart/2008/layout/LinedList"/>
    <dgm:cxn modelId="{E576FDAF-A813-354E-8017-1FF662DD4835}" type="presParOf" srcId="{C7C62A17-F578-2846-916E-165231B7A2E8}" destId="{315F2DBF-5DCE-144B-BC7D-88B0C80F1DF7}" srcOrd="1" destOrd="0" presId="urn:microsoft.com/office/officeart/2008/layout/LinedList"/>
    <dgm:cxn modelId="{DF7450E6-C2E1-4E61-8AA0-D615ED1F43B5}" type="presParOf" srcId="{5F7411AA-BF88-4BD8-AE7B-13544A6FEDF7}" destId="{5EA078E5-D83B-4C7B-9388-D30175397E4B}" srcOrd="4" destOrd="0" presId="urn:microsoft.com/office/officeart/2008/layout/LinedList"/>
    <dgm:cxn modelId="{08653764-35DF-4BBF-9ED6-D32C0EAD729E}" type="presParOf" srcId="{5F7411AA-BF88-4BD8-AE7B-13544A6FEDF7}" destId="{4DFCCA61-88AA-46A2-A7C6-26197BEFF600}" srcOrd="5" destOrd="0" presId="urn:microsoft.com/office/officeart/2008/layout/LinedList"/>
    <dgm:cxn modelId="{4FDC48EF-3FB4-441E-9CB9-7AE5FD903C05}" type="presParOf" srcId="{4DFCCA61-88AA-46A2-A7C6-26197BEFF600}" destId="{5EFC1A20-8B95-442F-BAFF-F90F8F847D83}" srcOrd="0" destOrd="0" presId="urn:microsoft.com/office/officeart/2008/layout/LinedList"/>
    <dgm:cxn modelId="{2AD3C70E-40EC-4013-ADF4-5014C09DCA65}" type="presParOf" srcId="{4DFCCA61-88AA-46A2-A7C6-26197BEFF600}" destId="{601AD9F4-D459-461A-B5F9-0A6CDDE2C74B}" srcOrd="1" destOrd="0" presId="urn:microsoft.com/office/officeart/2008/layout/LinedList"/>
    <dgm:cxn modelId="{D7DCD055-B6F7-4915-9C96-7DFB5C62C6BF}" type="presParOf" srcId="{5F7411AA-BF88-4BD8-AE7B-13544A6FEDF7}" destId="{DA940355-1F91-41FC-AB0C-B939F04CF7DC}" srcOrd="6" destOrd="0" presId="urn:microsoft.com/office/officeart/2008/layout/LinedList"/>
    <dgm:cxn modelId="{E054DFC7-1AB4-4931-8F93-140E6661EC77}" type="presParOf" srcId="{5F7411AA-BF88-4BD8-AE7B-13544A6FEDF7}" destId="{51FA6B31-984F-40EC-BFF3-68C3A50DB398}" srcOrd="7" destOrd="0" presId="urn:microsoft.com/office/officeart/2008/layout/LinedList"/>
    <dgm:cxn modelId="{D14988EB-CDDD-426B-B029-E72627D822F3}" type="presParOf" srcId="{51FA6B31-984F-40EC-BFF3-68C3A50DB398}" destId="{56BB8A6B-4C45-48D7-ACD7-EF00673E2F1F}" srcOrd="0" destOrd="0" presId="urn:microsoft.com/office/officeart/2008/layout/LinedList"/>
    <dgm:cxn modelId="{5F1B84E1-3843-4928-AD96-29A1BEB3EC46}" type="presParOf" srcId="{51FA6B31-984F-40EC-BFF3-68C3A50DB398}" destId="{B3B0789F-498D-444E-AA92-D08455D0D716}" srcOrd="1" destOrd="0" presId="urn:microsoft.com/office/officeart/2008/layout/LinedList"/>
    <dgm:cxn modelId="{D6505501-B8BB-40EC-BD50-9667E3FB7EE0}" type="presParOf" srcId="{5F7411AA-BF88-4BD8-AE7B-13544A6FEDF7}" destId="{DCEBEB47-31FE-4FFE-A2E1-2EE1438E80EF}" srcOrd="8" destOrd="0" presId="urn:microsoft.com/office/officeart/2008/layout/LinedList"/>
    <dgm:cxn modelId="{3915DF5D-6703-4DC3-A66C-7D19B01C7E3E}" type="presParOf" srcId="{5F7411AA-BF88-4BD8-AE7B-13544A6FEDF7}" destId="{77C7FF58-7B4F-446F-A001-761144E9EA50}" srcOrd="9" destOrd="0" presId="urn:microsoft.com/office/officeart/2008/layout/LinedList"/>
    <dgm:cxn modelId="{1C275684-B47B-492B-95E4-16B586E8A133}" type="presParOf" srcId="{77C7FF58-7B4F-446F-A001-761144E9EA50}" destId="{3F54600F-BE1E-4B91-BE4F-AC824F342AAB}" srcOrd="0" destOrd="0" presId="urn:microsoft.com/office/officeart/2008/layout/LinedList"/>
    <dgm:cxn modelId="{4152CB3E-A9EB-4A98-A7E1-78C8D026B187}" type="presParOf" srcId="{77C7FF58-7B4F-446F-A001-761144E9EA50}" destId="{26DDCF8A-669E-4C2D-8268-883528E96DAE}" srcOrd="1" destOrd="0" presId="urn:microsoft.com/office/officeart/2008/layout/LinedList"/>
    <dgm:cxn modelId="{3EA8E70A-23B6-3C4F-96E3-4016ED641140}" type="presParOf" srcId="{5F7411AA-BF88-4BD8-AE7B-13544A6FEDF7}" destId="{9A5B567A-CFC9-8046-ACF4-45A974340805}" srcOrd="10" destOrd="0" presId="urn:microsoft.com/office/officeart/2008/layout/LinedList"/>
    <dgm:cxn modelId="{C0CD68A6-CE46-CB44-B6F3-2B28C8846554}" type="presParOf" srcId="{5F7411AA-BF88-4BD8-AE7B-13544A6FEDF7}" destId="{C1EA52AD-5BDE-EB4B-864D-CFE9FEB86029}" srcOrd="11" destOrd="0" presId="urn:microsoft.com/office/officeart/2008/layout/LinedList"/>
    <dgm:cxn modelId="{A8015124-D2BD-F648-82E9-E491F8B79C27}" type="presParOf" srcId="{C1EA52AD-5BDE-EB4B-864D-CFE9FEB86029}" destId="{ECB97E99-E159-E34A-9880-D9520EB5C36C}" srcOrd="0" destOrd="0" presId="urn:microsoft.com/office/officeart/2008/layout/LinedList"/>
    <dgm:cxn modelId="{22361DEE-B4C4-D84D-AF69-98D718EF7EBE}" type="presParOf" srcId="{C1EA52AD-5BDE-EB4B-864D-CFE9FEB86029}" destId="{F8244E02-C066-644E-8D4C-03F0597DC0BE}" srcOrd="1" destOrd="0" presId="urn:microsoft.com/office/officeart/2008/layout/LinedList"/>
    <dgm:cxn modelId="{7A4FE6C1-1C72-B849-ADA9-42B00A6C3A2F}" type="presParOf" srcId="{5F7411AA-BF88-4BD8-AE7B-13544A6FEDF7}" destId="{E42DEE3B-6577-3B40-B5C2-0AE07D4DC4B9}" srcOrd="12" destOrd="0" presId="urn:microsoft.com/office/officeart/2008/layout/LinedList"/>
    <dgm:cxn modelId="{5E5E14B9-0460-7A4C-815B-97F0126C8FE1}" type="presParOf" srcId="{5F7411AA-BF88-4BD8-AE7B-13544A6FEDF7}" destId="{738261E0-B5D5-A549-A697-92214585A95D}" srcOrd="13" destOrd="0" presId="urn:microsoft.com/office/officeart/2008/layout/LinedList"/>
    <dgm:cxn modelId="{CA1E2546-CB5F-2240-8FC9-D89CCC63814F}" type="presParOf" srcId="{738261E0-B5D5-A549-A697-92214585A95D}" destId="{560A4B9F-D264-1F4A-90B4-779FCF5E0AF7}" srcOrd="0" destOrd="0" presId="urn:microsoft.com/office/officeart/2008/layout/LinedList"/>
    <dgm:cxn modelId="{8802D13E-7206-794A-8529-128ED7B3B4AB}" type="presParOf" srcId="{738261E0-B5D5-A549-A697-92214585A95D}" destId="{0E684262-08E7-D249-BD4F-E8C0F833BD2E}" srcOrd="1" destOrd="0" presId="urn:microsoft.com/office/officeart/2008/layout/LinedList"/>
    <dgm:cxn modelId="{39B95567-6439-4115-B1B1-A80FAE3707B2}" type="presParOf" srcId="{5F7411AA-BF88-4BD8-AE7B-13544A6FEDF7}" destId="{07309E4B-D895-4811-8C7D-BBE793C6B3C3}" srcOrd="14" destOrd="0" presId="urn:microsoft.com/office/officeart/2008/layout/LinedList"/>
    <dgm:cxn modelId="{EA6F02F8-5BD1-4C8F-BB86-FFE9C2D7DEE7}" type="presParOf" srcId="{5F7411AA-BF88-4BD8-AE7B-13544A6FEDF7}" destId="{93CE2652-4237-4B63-9633-CBC55F81E41B}" srcOrd="15" destOrd="0" presId="urn:microsoft.com/office/officeart/2008/layout/LinedList"/>
    <dgm:cxn modelId="{082ACC9F-E758-4F4E-9740-4A1095AA2F35}" type="presParOf" srcId="{93CE2652-4237-4B63-9633-CBC55F81E41B}" destId="{71F24777-2AA6-456F-B41E-CE00E6F86F5E}" srcOrd="0" destOrd="0" presId="urn:microsoft.com/office/officeart/2008/layout/LinedList"/>
    <dgm:cxn modelId="{05E4AA62-3604-482C-9328-DD40BAFEDE64}" type="presParOf" srcId="{93CE2652-4237-4B63-9633-CBC55F81E41B}" destId="{F28CEE34-5DFB-4C22-9775-D9D6A4D0B4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43AC7-173D-456B-AA05-BC2BCC031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0FC57-F43C-4E2C-9B6D-9DC71D95C4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Leading bi-weekly meetings of the interagency Advisory Council on Federal Funds and Infrastructure</a:t>
          </a:r>
          <a:endParaRPr lang="en-US" sz="1600" b="1"/>
        </a:p>
      </dgm:t>
    </dgm:pt>
    <dgm:pt modelId="{0E5D1605-1CFC-43E5-9494-6059296171F1}" type="parTrans" cxnId="{C6D3471D-2A4F-4F81-B30F-AEA358F90A79}">
      <dgm:prSet/>
      <dgm:spPr/>
      <dgm:t>
        <a:bodyPr/>
        <a:lstStyle/>
        <a:p>
          <a:endParaRPr lang="en-US"/>
        </a:p>
      </dgm:t>
    </dgm:pt>
    <dgm:pt modelId="{BBD1174B-380A-46A3-BB91-AF4D4C8C829A}" type="sibTrans" cxnId="{C6D3471D-2A4F-4F81-B30F-AEA358F90A79}">
      <dgm:prSet/>
      <dgm:spPr/>
      <dgm:t>
        <a:bodyPr/>
        <a:lstStyle/>
        <a:p>
          <a:endParaRPr lang="en-US"/>
        </a:p>
      </dgm:t>
    </dgm:pt>
    <dgm:pt modelId="{645D015E-3619-4B81-950F-1C544B660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Identifying and tracking key federal funding opportunities </a:t>
          </a:r>
          <a:r>
            <a:rPr lang="en-US" sz="1600" b="1"/>
            <a:t>and Massachusetts applications through the State Clearinghouse</a:t>
          </a:r>
          <a:endParaRPr lang="en-US" sz="1600"/>
        </a:p>
      </dgm:t>
    </dgm:pt>
    <dgm:pt modelId="{F3311785-0947-4D54-8B94-64CA474DAD91}" type="parTrans" cxnId="{D1C6AA23-A736-4E26-8749-FDCC29458FB9}">
      <dgm:prSet/>
      <dgm:spPr/>
      <dgm:t>
        <a:bodyPr/>
        <a:lstStyle/>
        <a:p>
          <a:endParaRPr lang="en-US"/>
        </a:p>
      </dgm:t>
    </dgm:pt>
    <dgm:pt modelId="{B48388A5-17F9-4520-9B6E-350D82B6B47E}" type="sibTrans" cxnId="{D1C6AA23-A736-4E26-8749-FDCC29458FB9}">
      <dgm:prSet/>
      <dgm:spPr/>
      <dgm:t>
        <a:bodyPr/>
        <a:lstStyle/>
        <a:p>
          <a:endParaRPr lang="en-US"/>
        </a:p>
      </dgm:t>
    </dgm:pt>
    <dgm:pt modelId="{86F5EE8F-A5A3-4CF1-9857-3D90C2A69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Implementing the Federal Match legislation (</a:t>
          </a:r>
          <a:r>
            <a:rPr lang="en-US" sz="1600" b="1" i="1"/>
            <a:t>Chapter 214 of the Acts of 2024)</a:t>
          </a:r>
          <a:endParaRPr lang="en-US" sz="1600" b="1"/>
        </a:p>
      </dgm:t>
    </dgm:pt>
    <dgm:pt modelId="{63B5BC1E-BA1A-43C9-AD52-9D99D747CC5F}" type="parTrans" cxnId="{55D36FA9-47B9-4FB7-9D87-815130DE10B4}">
      <dgm:prSet/>
      <dgm:spPr/>
      <dgm:t>
        <a:bodyPr/>
        <a:lstStyle/>
        <a:p>
          <a:endParaRPr lang="en-US"/>
        </a:p>
      </dgm:t>
    </dgm:pt>
    <dgm:pt modelId="{38F48130-8FE7-484D-8F12-95980384125D}" type="sibTrans" cxnId="{55D36FA9-47B9-4FB7-9D87-815130DE10B4}">
      <dgm:prSet/>
      <dgm:spPr/>
      <dgm:t>
        <a:bodyPr/>
        <a:lstStyle/>
        <a:p>
          <a:endParaRPr lang="en-US"/>
        </a:p>
      </dgm:t>
    </dgm:pt>
    <dgm:pt modelId="{7CE94679-2E84-4BAD-AB15-EB3F167E6A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Leading the Massachusetts Federal Funds Partnership and other meetings to support local governments in their applications for federal funding</a:t>
          </a:r>
        </a:p>
      </dgm:t>
    </dgm:pt>
    <dgm:pt modelId="{700FB485-963E-4EFD-900F-1742F5BCE2D2}" type="parTrans" cxnId="{340918A1-2A97-4CC7-9C47-1772ADE22805}">
      <dgm:prSet/>
      <dgm:spPr/>
      <dgm:t>
        <a:bodyPr/>
        <a:lstStyle/>
        <a:p>
          <a:endParaRPr lang="en-US"/>
        </a:p>
      </dgm:t>
    </dgm:pt>
    <dgm:pt modelId="{39C7C336-98CB-4C86-AC99-9EAF4D4F2ED6}" type="sibTrans" cxnId="{340918A1-2A97-4CC7-9C47-1772ADE22805}">
      <dgm:prSet/>
      <dgm:spPr/>
      <dgm:t>
        <a:bodyPr/>
        <a:lstStyle/>
        <a:p>
          <a:endParaRPr lang="en-US"/>
        </a:p>
      </dgm:t>
    </dgm:pt>
    <dgm:pt modelId="{3CD48AE7-D4F6-4B3D-B68E-EF7140BC6B9E}" type="pres">
      <dgm:prSet presAssocID="{31E43AC7-173D-456B-AA05-BC2BCC031A9F}" presName="root" presStyleCnt="0">
        <dgm:presLayoutVars>
          <dgm:dir/>
          <dgm:resizeHandles val="exact"/>
        </dgm:presLayoutVars>
      </dgm:prSet>
      <dgm:spPr/>
    </dgm:pt>
    <dgm:pt modelId="{0DD012EC-9339-4144-9F8C-DEE7EE016DE0}" type="pres">
      <dgm:prSet presAssocID="{645D015E-3619-4B81-950F-1C544B660094}" presName="compNode" presStyleCnt="0"/>
      <dgm:spPr/>
    </dgm:pt>
    <dgm:pt modelId="{E14C0CFE-CB0A-44B3-89C8-D749A9E1B18C}" type="pres">
      <dgm:prSet presAssocID="{645D015E-3619-4B81-950F-1C544B660094}" presName="bgRect" presStyleLbl="bgShp" presStyleIdx="0" presStyleCnt="4" custLinFactNeighborX="3970" custLinFactNeighborY="-811"/>
      <dgm:spPr/>
    </dgm:pt>
    <dgm:pt modelId="{D88E8319-B6D5-49D3-B540-92B6D9A64BEC}" type="pres">
      <dgm:prSet presAssocID="{645D015E-3619-4B81-950F-1C544B6600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1321DAC-A7EE-4AE2-9DC7-D1923CA5030E}" type="pres">
      <dgm:prSet presAssocID="{645D015E-3619-4B81-950F-1C544B660094}" presName="spaceRect" presStyleCnt="0"/>
      <dgm:spPr/>
    </dgm:pt>
    <dgm:pt modelId="{3A883FDD-2842-4E49-87E1-009417EEDE74}" type="pres">
      <dgm:prSet presAssocID="{645D015E-3619-4B81-950F-1C544B660094}" presName="parTx" presStyleLbl="revTx" presStyleIdx="0" presStyleCnt="4">
        <dgm:presLayoutVars>
          <dgm:chMax val="0"/>
          <dgm:chPref val="0"/>
        </dgm:presLayoutVars>
      </dgm:prSet>
      <dgm:spPr/>
    </dgm:pt>
    <dgm:pt modelId="{92DE347A-F440-4EA0-A19A-15ED32058C42}" type="pres">
      <dgm:prSet presAssocID="{B48388A5-17F9-4520-9B6E-350D82B6B47E}" presName="sibTrans" presStyleCnt="0"/>
      <dgm:spPr/>
    </dgm:pt>
    <dgm:pt modelId="{29446BF5-4985-418C-942C-C8627D199049}" type="pres">
      <dgm:prSet presAssocID="{D310FC57-F43C-4E2C-9B6D-9DC71D95C4F8}" presName="compNode" presStyleCnt="0"/>
      <dgm:spPr/>
    </dgm:pt>
    <dgm:pt modelId="{B8DB16D8-4226-454D-9A09-BB040DD2E36C}" type="pres">
      <dgm:prSet presAssocID="{D310FC57-F43C-4E2C-9B6D-9DC71D95C4F8}" presName="bgRect" presStyleLbl="bgShp" presStyleIdx="1" presStyleCnt="4"/>
      <dgm:spPr/>
    </dgm:pt>
    <dgm:pt modelId="{564C5C8F-9437-4747-BE47-8A248FCF0411}" type="pres">
      <dgm:prSet presAssocID="{D310FC57-F43C-4E2C-9B6D-9DC71D95C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60D04270-229F-4889-92E8-7F83735A2BF9}" type="pres">
      <dgm:prSet presAssocID="{D310FC57-F43C-4E2C-9B6D-9DC71D95C4F8}" presName="spaceRect" presStyleCnt="0"/>
      <dgm:spPr/>
    </dgm:pt>
    <dgm:pt modelId="{B1CCC648-1946-4024-BC72-12F157BF1C01}" type="pres">
      <dgm:prSet presAssocID="{D310FC57-F43C-4E2C-9B6D-9DC71D95C4F8}" presName="parTx" presStyleLbl="revTx" presStyleIdx="1" presStyleCnt="4">
        <dgm:presLayoutVars>
          <dgm:chMax val="0"/>
          <dgm:chPref val="0"/>
        </dgm:presLayoutVars>
      </dgm:prSet>
      <dgm:spPr/>
    </dgm:pt>
    <dgm:pt modelId="{BD33376C-DA5C-4321-B816-593B71FAA488}" type="pres">
      <dgm:prSet presAssocID="{BBD1174B-380A-46A3-BB91-AF4D4C8C829A}" presName="sibTrans" presStyleCnt="0"/>
      <dgm:spPr/>
    </dgm:pt>
    <dgm:pt modelId="{9A6D2DFC-8CC3-4C6A-A413-0209664C7083}" type="pres">
      <dgm:prSet presAssocID="{7CE94679-2E84-4BAD-AB15-EB3F167E6A46}" presName="compNode" presStyleCnt="0"/>
      <dgm:spPr/>
    </dgm:pt>
    <dgm:pt modelId="{2424DD3C-D8C4-4E3B-93BA-991BC7EAB6F2}" type="pres">
      <dgm:prSet presAssocID="{7CE94679-2E84-4BAD-AB15-EB3F167E6A46}" presName="bgRect" presStyleLbl="bgShp" presStyleIdx="2" presStyleCnt="4"/>
      <dgm:spPr/>
    </dgm:pt>
    <dgm:pt modelId="{ECFEB0C4-30B7-4493-ACBB-424B6B9D5B6B}" type="pres">
      <dgm:prSet presAssocID="{7CE94679-2E84-4BAD-AB15-EB3F167E6A4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F5A4BBDE-3BD9-4EDA-83E6-3ABB08F7BAE0}" type="pres">
      <dgm:prSet presAssocID="{7CE94679-2E84-4BAD-AB15-EB3F167E6A46}" presName="spaceRect" presStyleCnt="0"/>
      <dgm:spPr/>
    </dgm:pt>
    <dgm:pt modelId="{A099E753-F35B-4A24-8E1C-78892999158A}" type="pres">
      <dgm:prSet presAssocID="{7CE94679-2E84-4BAD-AB15-EB3F167E6A46}" presName="parTx" presStyleLbl="revTx" presStyleIdx="2" presStyleCnt="4">
        <dgm:presLayoutVars>
          <dgm:chMax val="0"/>
          <dgm:chPref val="0"/>
        </dgm:presLayoutVars>
      </dgm:prSet>
      <dgm:spPr/>
    </dgm:pt>
    <dgm:pt modelId="{4F3A3109-73D7-4A54-B6B0-184DFE516A95}" type="pres">
      <dgm:prSet presAssocID="{39C7C336-98CB-4C86-AC99-9EAF4D4F2ED6}" presName="sibTrans" presStyleCnt="0"/>
      <dgm:spPr/>
    </dgm:pt>
    <dgm:pt modelId="{E4A0CB12-F2B6-4A62-82C8-3506427C9164}" type="pres">
      <dgm:prSet presAssocID="{86F5EE8F-A5A3-4CF1-9857-3D90C2A6977D}" presName="compNode" presStyleCnt="0"/>
      <dgm:spPr/>
    </dgm:pt>
    <dgm:pt modelId="{58117011-8D5D-4747-80CD-8D2788FAFE28}" type="pres">
      <dgm:prSet presAssocID="{86F5EE8F-A5A3-4CF1-9857-3D90C2A6977D}" presName="bgRect" presStyleLbl="bgShp" presStyleIdx="3" presStyleCnt="4"/>
      <dgm:spPr/>
    </dgm:pt>
    <dgm:pt modelId="{1C7B136C-B410-4D35-8B00-A9E44608E48D}" type="pres">
      <dgm:prSet presAssocID="{86F5EE8F-A5A3-4CF1-9857-3D90C2A697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ll outline"/>
        </a:ext>
      </dgm:extLst>
    </dgm:pt>
    <dgm:pt modelId="{A148DB27-A5C7-43D0-8D46-434DE35488A9}" type="pres">
      <dgm:prSet presAssocID="{86F5EE8F-A5A3-4CF1-9857-3D90C2A6977D}" presName="spaceRect" presStyleCnt="0"/>
      <dgm:spPr/>
    </dgm:pt>
    <dgm:pt modelId="{7EC0067D-B60D-46D0-8AC8-C58B64D277FA}" type="pres">
      <dgm:prSet presAssocID="{86F5EE8F-A5A3-4CF1-9857-3D90C2A697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D3471D-2A4F-4F81-B30F-AEA358F90A79}" srcId="{31E43AC7-173D-456B-AA05-BC2BCC031A9F}" destId="{D310FC57-F43C-4E2C-9B6D-9DC71D95C4F8}" srcOrd="1" destOrd="0" parTransId="{0E5D1605-1CFC-43E5-9494-6059296171F1}" sibTransId="{BBD1174B-380A-46A3-BB91-AF4D4C8C829A}"/>
    <dgm:cxn modelId="{D1C6AA23-A736-4E26-8749-FDCC29458FB9}" srcId="{31E43AC7-173D-456B-AA05-BC2BCC031A9F}" destId="{645D015E-3619-4B81-950F-1C544B660094}" srcOrd="0" destOrd="0" parTransId="{F3311785-0947-4D54-8B94-64CA474DAD91}" sibTransId="{B48388A5-17F9-4520-9B6E-350D82B6B47E}"/>
    <dgm:cxn modelId="{340918A1-2A97-4CC7-9C47-1772ADE22805}" srcId="{31E43AC7-173D-456B-AA05-BC2BCC031A9F}" destId="{7CE94679-2E84-4BAD-AB15-EB3F167E6A46}" srcOrd="2" destOrd="0" parTransId="{700FB485-963E-4EFD-900F-1742F5BCE2D2}" sibTransId="{39C7C336-98CB-4C86-AC99-9EAF4D4F2ED6}"/>
    <dgm:cxn modelId="{55D36FA9-47B9-4FB7-9D87-815130DE10B4}" srcId="{31E43AC7-173D-456B-AA05-BC2BCC031A9F}" destId="{86F5EE8F-A5A3-4CF1-9857-3D90C2A6977D}" srcOrd="3" destOrd="0" parTransId="{63B5BC1E-BA1A-43C9-AD52-9D99D747CC5F}" sibTransId="{38F48130-8FE7-484D-8F12-95980384125D}"/>
    <dgm:cxn modelId="{D6DF42BC-0B6A-415A-BDC0-214F045B98F6}" type="presOf" srcId="{D310FC57-F43C-4E2C-9B6D-9DC71D95C4F8}" destId="{B1CCC648-1946-4024-BC72-12F157BF1C01}" srcOrd="0" destOrd="0" presId="urn:microsoft.com/office/officeart/2018/2/layout/IconVerticalSolidList"/>
    <dgm:cxn modelId="{AF67EFBF-6BFE-4EFE-8380-70A82874A60D}" type="presOf" srcId="{86F5EE8F-A5A3-4CF1-9857-3D90C2A6977D}" destId="{7EC0067D-B60D-46D0-8AC8-C58B64D277FA}" srcOrd="0" destOrd="0" presId="urn:microsoft.com/office/officeart/2018/2/layout/IconVerticalSolidList"/>
    <dgm:cxn modelId="{FC9A30D0-0277-4B30-BF3C-F7D6E0E606DC}" type="presOf" srcId="{7CE94679-2E84-4BAD-AB15-EB3F167E6A46}" destId="{A099E753-F35B-4A24-8E1C-78892999158A}" srcOrd="0" destOrd="0" presId="urn:microsoft.com/office/officeart/2018/2/layout/IconVerticalSolidList"/>
    <dgm:cxn modelId="{36A9EDEC-8BFB-4FEE-B45F-E388B957A32C}" type="presOf" srcId="{31E43AC7-173D-456B-AA05-BC2BCC031A9F}" destId="{3CD48AE7-D4F6-4B3D-B68E-EF7140BC6B9E}" srcOrd="0" destOrd="0" presId="urn:microsoft.com/office/officeart/2018/2/layout/IconVerticalSolidList"/>
    <dgm:cxn modelId="{8844BFFD-83B2-4166-B6F9-BA7BB7E98FDE}" type="presOf" srcId="{645D015E-3619-4B81-950F-1C544B660094}" destId="{3A883FDD-2842-4E49-87E1-009417EEDE74}" srcOrd="0" destOrd="0" presId="urn:microsoft.com/office/officeart/2018/2/layout/IconVerticalSolidList"/>
    <dgm:cxn modelId="{70568680-A80E-48E6-A060-5DD1652937DA}" type="presParOf" srcId="{3CD48AE7-D4F6-4B3D-B68E-EF7140BC6B9E}" destId="{0DD012EC-9339-4144-9F8C-DEE7EE016DE0}" srcOrd="0" destOrd="0" presId="urn:microsoft.com/office/officeart/2018/2/layout/IconVerticalSolidList"/>
    <dgm:cxn modelId="{F19B7555-756D-441D-B1C2-9D35E0AFA59E}" type="presParOf" srcId="{0DD012EC-9339-4144-9F8C-DEE7EE016DE0}" destId="{E14C0CFE-CB0A-44B3-89C8-D749A9E1B18C}" srcOrd="0" destOrd="0" presId="urn:microsoft.com/office/officeart/2018/2/layout/IconVerticalSolidList"/>
    <dgm:cxn modelId="{C5CF8725-7AD5-49DB-8398-E15B46EBA9B4}" type="presParOf" srcId="{0DD012EC-9339-4144-9F8C-DEE7EE016DE0}" destId="{D88E8319-B6D5-49D3-B540-92B6D9A64BEC}" srcOrd="1" destOrd="0" presId="urn:microsoft.com/office/officeart/2018/2/layout/IconVerticalSolidList"/>
    <dgm:cxn modelId="{72384A35-C31A-458E-A781-1964880AD0CD}" type="presParOf" srcId="{0DD012EC-9339-4144-9F8C-DEE7EE016DE0}" destId="{41321DAC-A7EE-4AE2-9DC7-D1923CA5030E}" srcOrd="2" destOrd="0" presId="urn:microsoft.com/office/officeart/2018/2/layout/IconVerticalSolidList"/>
    <dgm:cxn modelId="{09DB93C8-2F49-44B0-B784-394F1B988826}" type="presParOf" srcId="{0DD012EC-9339-4144-9F8C-DEE7EE016DE0}" destId="{3A883FDD-2842-4E49-87E1-009417EEDE74}" srcOrd="3" destOrd="0" presId="urn:microsoft.com/office/officeart/2018/2/layout/IconVerticalSolidList"/>
    <dgm:cxn modelId="{FCA3B1F4-152B-4150-8783-9D0F7E599D22}" type="presParOf" srcId="{3CD48AE7-D4F6-4B3D-B68E-EF7140BC6B9E}" destId="{92DE347A-F440-4EA0-A19A-15ED32058C42}" srcOrd="1" destOrd="0" presId="urn:microsoft.com/office/officeart/2018/2/layout/IconVerticalSolidList"/>
    <dgm:cxn modelId="{F2FAA34D-227A-4BA4-ACC3-8B03188BB10A}" type="presParOf" srcId="{3CD48AE7-D4F6-4B3D-B68E-EF7140BC6B9E}" destId="{29446BF5-4985-418C-942C-C8627D199049}" srcOrd="2" destOrd="0" presId="urn:microsoft.com/office/officeart/2018/2/layout/IconVerticalSolidList"/>
    <dgm:cxn modelId="{8F12B5E2-909C-43E5-BC75-1966BE120741}" type="presParOf" srcId="{29446BF5-4985-418C-942C-C8627D199049}" destId="{B8DB16D8-4226-454D-9A09-BB040DD2E36C}" srcOrd="0" destOrd="0" presId="urn:microsoft.com/office/officeart/2018/2/layout/IconVerticalSolidList"/>
    <dgm:cxn modelId="{765D216D-A876-4673-8477-E0E31112D287}" type="presParOf" srcId="{29446BF5-4985-418C-942C-C8627D199049}" destId="{564C5C8F-9437-4747-BE47-8A248FCF0411}" srcOrd="1" destOrd="0" presId="urn:microsoft.com/office/officeart/2018/2/layout/IconVerticalSolidList"/>
    <dgm:cxn modelId="{5475EF24-B6BA-4D8A-A896-79C2B8F639A8}" type="presParOf" srcId="{29446BF5-4985-418C-942C-C8627D199049}" destId="{60D04270-229F-4889-92E8-7F83735A2BF9}" srcOrd="2" destOrd="0" presId="urn:microsoft.com/office/officeart/2018/2/layout/IconVerticalSolidList"/>
    <dgm:cxn modelId="{AE8781F8-0ECE-47C1-88A2-B13528B7587F}" type="presParOf" srcId="{29446BF5-4985-418C-942C-C8627D199049}" destId="{B1CCC648-1946-4024-BC72-12F157BF1C01}" srcOrd="3" destOrd="0" presId="urn:microsoft.com/office/officeart/2018/2/layout/IconVerticalSolidList"/>
    <dgm:cxn modelId="{6F588869-7D95-4E85-A456-B969E5BDA8ED}" type="presParOf" srcId="{3CD48AE7-D4F6-4B3D-B68E-EF7140BC6B9E}" destId="{BD33376C-DA5C-4321-B816-593B71FAA488}" srcOrd="3" destOrd="0" presId="urn:microsoft.com/office/officeart/2018/2/layout/IconVerticalSolidList"/>
    <dgm:cxn modelId="{4F79792D-4E96-407D-B990-72C4F2D0CA15}" type="presParOf" srcId="{3CD48AE7-D4F6-4B3D-B68E-EF7140BC6B9E}" destId="{9A6D2DFC-8CC3-4C6A-A413-0209664C7083}" srcOrd="4" destOrd="0" presId="urn:microsoft.com/office/officeart/2018/2/layout/IconVerticalSolidList"/>
    <dgm:cxn modelId="{D5FC8A05-7D49-47B0-A9A7-445AE7B3027D}" type="presParOf" srcId="{9A6D2DFC-8CC3-4C6A-A413-0209664C7083}" destId="{2424DD3C-D8C4-4E3B-93BA-991BC7EAB6F2}" srcOrd="0" destOrd="0" presId="urn:microsoft.com/office/officeart/2018/2/layout/IconVerticalSolidList"/>
    <dgm:cxn modelId="{424C05F8-8178-458A-87B6-239410DC0B2F}" type="presParOf" srcId="{9A6D2DFC-8CC3-4C6A-A413-0209664C7083}" destId="{ECFEB0C4-30B7-4493-ACBB-424B6B9D5B6B}" srcOrd="1" destOrd="0" presId="urn:microsoft.com/office/officeart/2018/2/layout/IconVerticalSolidList"/>
    <dgm:cxn modelId="{7E9060A0-B899-4230-8D01-C031D8F9B2D6}" type="presParOf" srcId="{9A6D2DFC-8CC3-4C6A-A413-0209664C7083}" destId="{F5A4BBDE-3BD9-4EDA-83E6-3ABB08F7BAE0}" srcOrd="2" destOrd="0" presId="urn:microsoft.com/office/officeart/2018/2/layout/IconVerticalSolidList"/>
    <dgm:cxn modelId="{E88A379D-D8BD-40A5-9491-DAABF0A5C954}" type="presParOf" srcId="{9A6D2DFC-8CC3-4C6A-A413-0209664C7083}" destId="{A099E753-F35B-4A24-8E1C-78892999158A}" srcOrd="3" destOrd="0" presId="urn:microsoft.com/office/officeart/2018/2/layout/IconVerticalSolidList"/>
    <dgm:cxn modelId="{CE0E94EB-3E22-43C6-86CA-6D8A4FA5AFDF}" type="presParOf" srcId="{3CD48AE7-D4F6-4B3D-B68E-EF7140BC6B9E}" destId="{4F3A3109-73D7-4A54-B6B0-184DFE516A95}" srcOrd="5" destOrd="0" presId="urn:microsoft.com/office/officeart/2018/2/layout/IconVerticalSolidList"/>
    <dgm:cxn modelId="{C0AEA2AA-5B5F-417A-9292-7218A372FE04}" type="presParOf" srcId="{3CD48AE7-D4F6-4B3D-B68E-EF7140BC6B9E}" destId="{E4A0CB12-F2B6-4A62-82C8-3506427C9164}" srcOrd="6" destOrd="0" presId="urn:microsoft.com/office/officeart/2018/2/layout/IconVerticalSolidList"/>
    <dgm:cxn modelId="{1019F0F0-1272-4EF2-A25E-9569C95B866B}" type="presParOf" srcId="{E4A0CB12-F2B6-4A62-82C8-3506427C9164}" destId="{58117011-8D5D-4747-80CD-8D2788FAFE28}" srcOrd="0" destOrd="0" presId="urn:microsoft.com/office/officeart/2018/2/layout/IconVerticalSolidList"/>
    <dgm:cxn modelId="{A0DC90DF-0683-43FD-AEE7-B828CCDBA25C}" type="presParOf" srcId="{E4A0CB12-F2B6-4A62-82C8-3506427C9164}" destId="{1C7B136C-B410-4D35-8B00-A9E44608E48D}" srcOrd="1" destOrd="0" presId="urn:microsoft.com/office/officeart/2018/2/layout/IconVerticalSolidList"/>
    <dgm:cxn modelId="{27E8384C-B892-4043-8198-08AA6369FB58}" type="presParOf" srcId="{E4A0CB12-F2B6-4A62-82C8-3506427C9164}" destId="{A148DB27-A5C7-43D0-8D46-434DE35488A9}" srcOrd="2" destOrd="0" presId="urn:microsoft.com/office/officeart/2018/2/layout/IconVerticalSolidList"/>
    <dgm:cxn modelId="{A5688826-91CE-4EF0-A544-2ED0AF773360}" type="presParOf" srcId="{E4A0CB12-F2B6-4A62-82C8-3506427C9164}" destId="{7EC0067D-B60D-46D0-8AC8-C58B64D277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6806F0-62CB-4D06-B009-11D2760EC8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7C2C4-9088-43DD-8B3E-8F43CD3D6F4F}">
      <dgm:prSet phldrT="[Text]"/>
      <dgm:spPr/>
      <dgm:t>
        <a:bodyPr/>
        <a:lstStyle/>
        <a:p>
          <a:r>
            <a:rPr lang="en-US"/>
            <a:t>Looking for grants</a:t>
          </a:r>
        </a:p>
      </dgm:t>
    </dgm:pt>
    <dgm:pt modelId="{824939E1-7C59-43CD-AF4F-C1E02E2982AA}" type="parTrans" cxnId="{5A4C15BC-FE71-4389-9B8B-A8EB924BA6CC}">
      <dgm:prSet/>
      <dgm:spPr/>
      <dgm:t>
        <a:bodyPr/>
        <a:lstStyle/>
        <a:p>
          <a:endParaRPr lang="en-US"/>
        </a:p>
      </dgm:t>
    </dgm:pt>
    <dgm:pt modelId="{63F0DDA2-FC4A-46C3-BDAD-EC153D1DDE20}" type="sibTrans" cxnId="{5A4C15BC-FE71-4389-9B8B-A8EB924BA6CC}">
      <dgm:prSet/>
      <dgm:spPr/>
      <dgm:t>
        <a:bodyPr/>
        <a:lstStyle/>
        <a:p>
          <a:endParaRPr lang="en-US"/>
        </a:p>
      </dgm:t>
    </dgm:pt>
    <dgm:pt modelId="{A73B23C2-D3EE-4D34-B7BB-876EF599AB10}">
      <dgm:prSet phldrT="[Text]"/>
      <dgm:spPr/>
      <dgm:t>
        <a:bodyPr/>
        <a:lstStyle/>
        <a:p>
          <a:r>
            <a:rPr lang="en-US"/>
            <a:t>Developing application</a:t>
          </a:r>
        </a:p>
      </dgm:t>
    </dgm:pt>
    <dgm:pt modelId="{F546AFF4-8D37-4E5F-98BA-8985AF1202BF}" type="parTrans" cxnId="{6D6B7CB8-1ACA-423B-907A-EC76767B6D96}">
      <dgm:prSet/>
      <dgm:spPr/>
      <dgm:t>
        <a:bodyPr/>
        <a:lstStyle/>
        <a:p>
          <a:endParaRPr lang="en-US"/>
        </a:p>
      </dgm:t>
    </dgm:pt>
    <dgm:pt modelId="{B043FAD9-8232-46E8-A1BD-8ABE4E6467C7}" type="sibTrans" cxnId="{6D6B7CB8-1ACA-423B-907A-EC76767B6D96}">
      <dgm:prSet/>
      <dgm:spPr/>
      <dgm:t>
        <a:bodyPr/>
        <a:lstStyle/>
        <a:p>
          <a:endParaRPr lang="en-US"/>
        </a:p>
      </dgm:t>
    </dgm:pt>
    <dgm:pt modelId="{6AEDA217-1E77-43C5-B0AA-80B2682E3A1D}">
      <dgm:prSet phldrT="[Text]"/>
      <dgm:spPr/>
      <dgm:t>
        <a:bodyPr/>
        <a:lstStyle/>
        <a:p>
          <a:r>
            <a:rPr lang="en-US"/>
            <a:t>Advocating for submitted applications</a:t>
          </a:r>
        </a:p>
      </dgm:t>
    </dgm:pt>
    <dgm:pt modelId="{F6F04803-7CEE-4C86-9F5E-4B72A0C95428}" type="parTrans" cxnId="{B92301A1-D195-4B63-A9AE-011E06F41345}">
      <dgm:prSet/>
      <dgm:spPr/>
      <dgm:t>
        <a:bodyPr/>
        <a:lstStyle/>
        <a:p>
          <a:endParaRPr lang="en-US"/>
        </a:p>
      </dgm:t>
    </dgm:pt>
    <dgm:pt modelId="{F76A1032-2B93-4C53-BF6E-A20855E06A46}" type="sibTrans" cxnId="{B92301A1-D195-4B63-A9AE-011E06F41345}">
      <dgm:prSet/>
      <dgm:spPr/>
      <dgm:t>
        <a:bodyPr/>
        <a:lstStyle/>
        <a:p>
          <a:endParaRPr lang="en-US"/>
        </a:p>
      </dgm:t>
    </dgm:pt>
    <dgm:pt modelId="{ED6FAC0A-DA4C-42FD-8EC1-121D6BDF49DB}">
      <dgm:prSet phldrT="[Text]"/>
      <dgm:spPr/>
      <dgm:t>
        <a:bodyPr/>
        <a:lstStyle/>
        <a:p>
          <a:r>
            <a:rPr lang="en-US"/>
            <a:t>Match grants to projects</a:t>
          </a:r>
        </a:p>
      </dgm:t>
    </dgm:pt>
    <dgm:pt modelId="{C63FBE4D-E5AD-4182-AA48-7353B760CE96}" type="parTrans" cxnId="{0A2FC6FA-F480-4FA7-91AC-81FEF59F46CA}">
      <dgm:prSet/>
      <dgm:spPr/>
      <dgm:t>
        <a:bodyPr/>
        <a:lstStyle/>
        <a:p>
          <a:endParaRPr lang="en-US"/>
        </a:p>
      </dgm:t>
    </dgm:pt>
    <dgm:pt modelId="{321985ED-D922-4848-9878-799D306D4C84}" type="sibTrans" cxnId="{0A2FC6FA-F480-4FA7-91AC-81FEF59F46CA}">
      <dgm:prSet/>
      <dgm:spPr/>
      <dgm:t>
        <a:bodyPr/>
        <a:lstStyle/>
        <a:p>
          <a:endParaRPr lang="en-US"/>
        </a:p>
      </dgm:t>
    </dgm:pt>
    <dgm:pt modelId="{04B2A00F-BE3D-45B3-816E-78D1504EA7F7}">
      <dgm:prSet phldrT="[Text]"/>
      <dgm:spPr/>
      <dgm:t>
        <a:bodyPr/>
        <a:lstStyle/>
        <a:p>
          <a:r>
            <a:rPr lang="en-US"/>
            <a:t>Help look for partners/co-applicants (CBOs, other states, state agencies, universities, etc.)</a:t>
          </a:r>
        </a:p>
      </dgm:t>
    </dgm:pt>
    <dgm:pt modelId="{6265820E-DDCE-4082-914F-47455D9ED753}" type="parTrans" cxnId="{E9B5DD4D-9778-4CBC-9202-DA675E8703C1}">
      <dgm:prSet/>
      <dgm:spPr/>
      <dgm:t>
        <a:bodyPr/>
        <a:lstStyle/>
        <a:p>
          <a:endParaRPr lang="en-US"/>
        </a:p>
      </dgm:t>
    </dgm:pt>
    <dgm:pt modelId="{E2D4E75C-B3B0-45A5-9BF4-09B65929FACD}" type="sibTrans" cxnId="{E9B5DD4D-9778-4CBC-9202-DA675E8703C1}">
      <dgm:prSet/>
      <dgm:spPr/>
      <dgm:t>
        <a:bodyPr/>
        <a:lstStyle/>
        <a:p>
          <a:endParaRPr lang="en-US"/>
        </a:p>
      </dgm:t>
    </dgm:pt>
    <dgm:pt modelId="{B286EB0F-ED83-4D17-91EA-B34974CDE2BE}">
      <dgm:prSet phldrT="[Text]"/>
      <dgm:spPr/>
      <dgm:t>
        <a:bodyPr/>
        <a:lstStyle/>
        <a:p>
          <a:r>
            <a:rPr lang="en-US"/>
            <a:t>Advice on labor standards, DEI , climate, language.</a:t>
          </a:r>
        </a:p>
      </dgm:t>
    </dgm:pt>
    <dgm:pt modelId="{A09C7D5F-19BC-4566-8C41-A54D8E119C46}" type="parTrans" cxnId="{E5EB7754-C247-4591-9479-6B5269FA8B9E}">
      <dgm:prSet/>
      <dgm:spPr/>
      <dgm:t>
        <a:bodyPr/>
        <a:lstStyle/>
        <a:p>
          <a:endParaRPr lang="en-US"/>
        </a:p>
      </dgm:t>
    </dgm:pt>
    <dgm:pt modelId="{D22CC61D-58F0-4140-B201-882DF12EA521}" type="sibTrans" cxnId="{E5EB7754-C247-4591-9479-6B5269FA8B9E}">
      <dgm:prSet/>
      <dgm:spPr/>
      <dgm:t>
        <a:bodyPr/>
        <a:lstStyle/>
        <a:p>
          <a:endParaRPr lang="en-US"/>
        </a:p>
      </dgm:t>
    </dgm:pt>
    <dgm:pt modelId="{DFB572BE-C9FA-4482-B1AF-C44A54BDE372}">
      <dgm:prSet phldrT="[Text]"/>
      <dgm:spPr/>
      <dgm:t>
        <a:bodyPr/>
        <a:lstStyle/>
        <a:p>
          <a:r>
            <a:rPr lang="en-US"/>
            <a:t>Review application</a:t>
          </a:r>
        </a:p>
      </dgm:t>
    </dgm:pt>
    <dgm:pt modelId="{4FC448B3-353C-4ACD-BA1F-F80A4D7A100B}" type="parTrans" cxnId="{1E96887E-B062-4975-8CB1-DCBF52F22B00}">
      <dgm:prSet/>
      <dgm:spPr/>
      <dgm:t>
        <a:bodyPr/>
        <a:lstStyle/>
        <a:p>
          <a:endParaRPr lang="en-US"/>
        </a:p>
      </dgm:t>
    </dgm:pt>
    <dgm:pt modelId="{4704A853-BEBA-44CE-86A8-FD7027BE2643}" type="sibTrans" cxnId="{1E96887E-B062-4975-8CB1-DCBF52F22B00}">
      <dgm:prSet/>
      <dgm:spPr/>
      <dgm:t>
        <a:bodyPr/>
        <a:lstStyle/>
        <a:p>
          <a:endParaRPr lang="en-US"/>
        </a:p>
      </dgm:t>
    </dgm:pt>
    <dgm:pt modelId="{14BF2072-84BF-4322-8188-74EE477242CD}">
      <dgm:prSet phldrT="[Text]"/>
      <dgm:spPr/>
      <dgm:t>
        <a:bodyPr/>
        <a:lstStyle/>
        <a:p>
          <a:r>
            <a:rPr lang="en-US"/>
            <a:t>Letters of support from the state or </a:t>
          </a:r>
          <a:r>
            <a:rPr lang="en-US" err="1"/>
            <a:t>congressionals</a:t>
          </a:r>
          <a:endParaRPr lang="en-US"/>
        </a:p>
      </dgm:t>
    </dgm:pt>
    <dgm:pt modelId="{78E33C74-5B7B-4F28-8F2B-F5807A86113B}" type="parTrans" cxnId="{9D6CBC5F-A2E9-4574-BF07-6D25C9D2500A}">
      <dgm:prSet/>
      <dgm:spPr/>
      <dgm:t>
        <a:bodyPr/>
        <a:lstStyle/>
        <a:p>
          <a:endParaRPr lang="en-US"/>
        </a:p>
      </dgm:t>
    </dgm:pt>
    <dgm:pt modelId="{D1BFF538-38D9-4E19-8A3B-5035EA7D2818}" type="sibTrans" cxnId="{9D6CBC5F-A2E9-4574-BF07-6D25C9D2500A}">
      <dgm:prSet/>
      <dgm:spPr/>
      <dgm:t>
        <a:bodyPr/>
        <a:lstStyle/>
        <a:p>
          <a:endParaRPr lang="en-US"/>
        </a:p>
      </dgm:t>
    </dgm:pt>
    <dgm:pt modelId="{A5B72A1C-743E-4005-BD47-FF1C34179364}">
      <dgm:prSet phldrT="[Text]"/>
      <dgm:spPr/>
      <dgm:t>
        <a:bodyPr/>
        <a:lstStyle/>
        <a:p>
          <a:r>
            <a:rPr lang="en-US"/>
            <a:t>Calls and in-person advocacy when FFIO is in DC.</a:t>
          </a:r>
        </a:p>
      </dgm:t>
    </dgm:pt>
    <dgm:pt modelId="{EEE899CE-24D6-46B9-918D-41DB68D914ED}" type="parTrans" cxnId="{10A25050-4B91-4951-92D3-A076FA5FBFFF}">
      <dgm:prSet/>
      <dgm:spPr/>
      <dgm:t>
        <a:bodyPr/>
        <a:lstStyle/>
        <a:p>
          <a:endParaRPr lang="en-US"/>
        </a:p>
      </dgm:t>
    </dgm:pt>
    <dgm:pt modelId="{71A5AB72-1C19-40C8-9680-B8F273CD375C}" type="sibTrans" cxnId="{10A25050-4B91-4951-92D3-A076FA5FBFFF}">
      <dgm:prSet/>
      <dgm:spPr/>
      <dgm:t>
        <a:bodyPr/>
        <a:lstStyle/>
        <a:p>
          <a:endParaRPr lang="en-US"/>
        </a:p>
      </dgm:t>
    </dgm:pt>
    <dgm:pt modelId="{2CB09FEA-F469-4511-9C33-4522F2685F40}">
      <dgm:prSet phldrT="[Text]"/>
      <dgm:spPr/>
      <dgm:t>
        <a:bodyPr/>
        <a:lstStyle/>
        <a:p>
          <a:r>
            <a:rPr lang="en-US"/>
            <a:t>Get award dates/application status</a:t>
          </a:r>
        </a:p>
      </dgm:t>
    </dgm:pt>
    <dgm:pt modelId="{E53E5205-9107-4585-9528-13B983525D50}" type="parTrans" cxnId="{016976AE-B175-4A3C-9A9E-453F702AAAD6}">
      <dgm:prSet/>
      <dgm:spPr/>
      <dgm:t>
        <a:bodyPr/>
        <a:lstStyle/>
        <a:p>
          <a:endParaRPr lang="en-US"/>
        </a:p>
      </dgm:t>
    </dgm:pt>
    <dgm:pt modelId="{D60D89ED-A3F9-458C-951F-E71CE74D5AB8}" type="sibTrans" cxnId="{016976AE-B175-4A3C-9A9E-453F702AAAD6}">
      <dgm:prSet/>
      <dgm:spPr/>
      <dgm:t>
        <a:bodyPr/>
        <a:lstStyle/>
        <a:p>
          <a:endParaRPr lang="en-US"/>
        </a:p>
      </dgm:t>
    </dgm:pt>
    <dgm:pt modelId="{07A6C5FB-3B7B-4419-9359-C97987EB5C07}" type="pres">
      <dgm:prSet presAssocID="{9A6806F0-62CB-4D06-B009-11D2760EC81B}" presName="linear" presStyleCnt="0">
        <dgm:presLayoutVars>
          <dgm:dir/>
          <dgm:animLvl val="lvl"/>
          <dgm:resizeHandles val="exact"/>
        </dgm:presLayoutVars>
      </dgm:prSet>
      <dgm:spPr/>
    </dgm:pt>
    <dgm:pt modelId="{C10F10DD-CEAE-4E4D-BB55-D65162826B01}" type="pres">
      <dgm:prSet presAssocID="{3E07C2C4-9088-43DD-8B3E-8F43CD3D6F4F}" presName="parentLin" presStyleCnt="0"/>
      <dgm:spPr/>
    </dgm:pt>
    <dgm:pt modelId="{5D3EB1AE-FC2F-4046-97CD-15A228D01F05}" type="pres">
      <dgm:prSet presAssocID="{3E07C2C4-9088-43DD-8B3E-8F43CD3D6F4F}" presName="parentLeftMargin" presStyleLbl="node1" presStyleIdx="0" presStyleCnt="3"/>
      <dgm:spPr/>
    </dgm:pt>
    <dgm:pt modelId="{49D41C6C-F171-47D2-88B7-4DB4A378454E}" type="pres">
      <dgm:prSet presAssocID="{3E07C2C4-9088-43DD-8B3E-8F43CD3D6F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51F827-3AB3-4910-9C7A-8A66518E54B2}" type="pres">
      <dgm:prSet presAssocID="{3E07C2C4-9088-43DD-8B3E-8F43CD3D6F4F}" presName="negativeSpace" presStyleCnt="0"/>
      <dgm:spPr/>
    </dgm:pt>
    <dgm:pt modelId="{7C24FDBF-6CCC-47F3-BFEE-FAFC35AFC15A}" type="pres">
      <dgm:prSet presAssocID="{3E07C2C4-9088-43DD-8B3E-8F43CD3D6F4F}" presName="childText" presStyleLbl="conFgAcc1" presStyleIdx="0" presStyleCnt="3">
        <dgm:presLayoutVars>
          <dgm:bulletEnabled val="1"/>
        </dgm:presLayoutVars>
      </dgm:prSet>
      <dgm:spPr/>
    </dgm:pt>
    <dgm:pt modelId="{0BCEA3BA-4365-4261-A9D4-680A2C457EAD}" type="pres">
      <dgm:prSet presAssocID="{63F0DDA2-FC4A-46C3-BDAD-EC153D1DDE20}" presName="spaceBetweenRectangles" presStyleCnt="0"/>
      <dgm:spPr/>
    </dgm:pt>
    <dgm:pt modelId="{EF2E5676-C76D-4A11-97EA-6364B2325243}" type="pres">
      <dgm:prSet presAssocID="{A73B23C2-D3EE-4D34-B7BB-876EF599AB10}" presName="parentLin" presStyleCnt="0"/>
      <dgm:spPr/>
    </dgm:pt>
    <dgm:pt modelId="{B55D7700-34F0-4035-8689-5ECD44005A7F}" type="pres">
      <dgm:prSet presAssocID="{A73B23C2-D3EE-4D34-B7BB-876EF599AB10}" presName="parentLeftMargin" presStyleLbl="node1" presStyleIdx="0" presStyleCnt="3"/>
      <dgm:spPr/>
    </dgm:pt>
    <dgm:pt modelId="{D2F30F6F-C273-415D-913B-76942B2A84A9}" type="pres">
      <dgm:prSet presAssocID="{A73B23C2-D3EE-4D34-B7BB-876EF599A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09A73F-3917-4F2A-895D-7071E6F10C2E}" type="pres">
      <dgm:prSet presAssocID="{A73B23C2-D3EE-4D34-B7BB-876EF599AB10}" presName="negativeSpace" presStyleCnt="0"/>
      <dgm:spPr/>
    </dgm:pt>
    <dgm:pt modelId="{AC360656-5180-4A8C-B968-F5E1DF01588C}" type="pres">
      <dgm:prSet presAssocID="{A73B23C2-D3EE-4D34-B7BB-876EF599AB10}" presName="childText" presStyleLbl="conFgAcc1" presStyleIdx="1" presStyleCnt="3">
        <dgm:presLayoutVars>
          <dgm:bulletEnabled val="1"/>
        </dgm:presLayoutVars>
      </dgm:prSet>
      <dgm:spPr/>
    </dgm:pt>
    <dgm:pt modelId="{C72C48DC-E81A-4A41-A02B-9B6342759062}" type="pres">
      <dgm:prSet presAssocID="{B043FAD9-8232-46E8-A1BD-8ABE4E6467C7}" presName="spaceBetweenRectangles" presStyleCnt="0"/>
      <dgm:spPr/>
    </dgm:pt>
    <dgm:pt modelId="{3DCEEC0D-6D51-41F5-8E15-48008E269E37}" type="pres">
      <dgm:prSet presAssocID="{6AEDA217-1E77-43C5-B0AA-80B2682E3A1D}" presName="parentLin" presStyleCnt="0"/>
      <dgm:spPr/>
    </dgm:pt>
    <dgm:pt modelId="{72E4CE5E-4BEE-4502-9C99-3D566402CF61}" type="pres">
      <dgm:prSet presAssocID="{6AEDA217-1E77-43C5-B0AA-80B2682E3A1D}" presName="parentLeftMargin" presStyleLbl="node1" presStyleIdx="1" presStyleCnt="3"/>
      <dgm:spPr/>
    </dgm:pt>
    <dgm:pt modelId="{12DE117D-80F9-462C-9C3C-AF04E8707F03}" type="pres">
      <dgm:prSet presAssocID="{6AEDA217-1E77-43C5-B0AA-80B2682E3A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22010C-7E51-48A7-9DBC-9F85FD42EA9C}" type="pres">
      <dgm:prSet presAssocID="{6AEDA217-1E77-43C5-B0AA-80B2682E3A1D}" presName="negativeSpace" presStyleCnt="0"/>
      <dgm:spPr/>
    </dgm:pt>
    <dgm:pt modelId="{329BB4AB-C9F0-4629-8902-58BF17357DBE}" type="pres">
      <dgm:prSet presAssocID="{6AEDA217-1E77-43C5-B0AA-80B2682E3A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95CF08-75F6-40F3-B19B-9F912D1A9A27}" type="presOf" srcId="{9A6806F0-62CB-4D06-B009-11D2760EC81B}" destId="{07A6C5FB-3B7B-4419-9359-C97987EB5C07}" srcOrd="0" destOrd="0" presId="urn:microsoft.com/office/officeart/2005/8/layout/list1"/>
    <dgm:cxn modelId="{E8CAB40B-4C8B-4CDA-936C-072551559BCC}" type="presOf" srcId="{14BF2072-84BF-4322-8188-74EE477242CD}" destId="{329BB4AB-C9F0-4629-8902-58BF17357DBE}" srcOrd="0" destOrd="0" presId="urn:microsoft.com/office/officeart/2005/8/layout/list1"/>
    <dgm:cxn modelId="{1D80AD20-20E2-4CB8-982E-A8432E96EC81}" type="presOf" srcId="{3E07C2C4-9088-43DD-8B3E-8F43CD3D6F4F}" destId="{49D41C6C-F171-47D2-88B7-4DB4A378454E}" srcOrd="1" destOrd="0" presId="urn:microsoft.com/office/officeart/2005/8/layout/list1"/>
    <dgm:cxn modelId="{5D0EA728-CB37-4918-9053-2E5D63EF5968}" type="presOf" srcId="{A73B23C2-D3EE-4D34-B7BB-876EF599AB10}" destId="{D2F30F6F-C273-415D-913B-76942B2A84A9}" srcOrd="1" destOrd="0" presId="urn:microsoft.com/office/officeart/2005/8/layout/list1"/>
    <dgm:cxn modelId="{CACE892E-A2F8-4BC5-BBA4-F3A688909172}" type="presOf" srcId="{A73B23C2-D3EE-4D34-B7BB-876EF599AB10}" destId="{B55D7700-34F0-4035-8689-5ECD44005A7F}" srcOrd="0" destOrd="0" presId="urn:microsoft.com/office/officeart/2005/8/layout/list1"/>
    <dgm:cxn modelId="{9D6CBC5F-A2E9-4574-BF07-6D25C9D2500A}" srcId="{6AEDA217-1E77-43C5-B0AA-80B2682E3A1D}" destId="{14BF2072-84BF-4322-8188-74EE477242CD}" srcOrd="0" destOrd="0" parTransId="{78E33C74-5B7B-4F28-8F2B-F5807A86113B}" sibTransId="{D1BFF538-38D9-4E19-8A3B-5035EA7D2818}"/>
    <dgm:cxn modelId="{D44FFA44-52A8-48C4-82A0-65879443E4C0}" type="presOf" srcId="{2CB09FEA-F469-4511-9C33-4522F2685F40}" destId="{329BB4AB-C9F0-4629-8902-58BF17357DBE}" srcOrd="0" destOrd="2" presId="urn:microsoft.com/office/officeart/2005/8/layout/list1"/>
    <dgm:cxn modelId="{5EFDD06C-F8BE-4464-9F31-DA56ACE48871}" type="presOf" srcId="{3E07C2C4-9088-43DD-8B3E-8F43CD3D6F4F}" destId="{5D3EB1AE-FC2F-4046-97CD-15A228D01F05}" srcOrd="0" destOrd="0" presId="urn:microsoft.com/office/officeart/2005/8/layout/list1"/>
    <dgm:cxn modelId="{E9B5DD4D-9778-4CBC-9202-DA675E8703C1}" srcId="{3E07C2C4-9088-43DD-8B3E-8F43CD3D6F4F}" destId="{04B2A00F-BE3D-45B3-816E-78D1504EA7F7}" srcOrd="1" destOrd="0" parTransId="{6265820E-DDCE-4082-914F-47455D9ED753}" sibTransId="{E2D4E75C-B3B0-45A5-9BF4-09B65929FACD}"/>
    <dgm:cxn modelId="{10A25050-4B91-4951-92D3-A076FA5FBFFF}" srcId="{6AEDA217-1E77-43C5-B0AA-80B2682E3A1D}" destId="{A5B72A1C-743E-4005-BD47-FF1C34179364}" srcOrd="1" destOrd="0" parTransId="{EEE899CE-24D6-46B9-918D-41DB68D914ED}" sibTransId="{71A5AB72-1C19-40C8-9680-B8F273CD375C}"/>
    <dgm:cxn modelId="{E5EB7754-C247-4591-9479-6B5269FA8B9E}" srcId="{A73B23C2-D3EE-4D34-B7BB-876EF599AB10}" destId="{B286EB0F-ED83-4D17-91EA-B34974CDE2BE}" srcOrd="0" destOrd="0" parTransId="{A09C7D5F-19BC-4566-8C41-A54D8E119C46}" sibTransId="{D22CC61D-58F0-4140-B201-882DF12EA521}"/>
    <dgm:cxn modelId="{1E96887E-B062-4975-8CB1-DCBF52F22B00}" srcId="{A73B23C2-D3EE-4D34-B7BB-876EF599AB10}" destId="{DFB572BE-C9FA-4482-B1AF-C44A54BDE372}" srcOrd="1" destOrd="0" parTransId="{4FC448B3-353C-4ACD-BA1F-F80A4D7A100B}" sibTransId="{4704A853-BEBA-44CE-86A8-FD7027BE2643}"/>
    <dgm:cxn modelId="{B315CD93-2D51-43F6-BC20-077E70B85E05}" type="presOf" srcId="{ED6FAC0A-DA4C-42FD-8EC1-121D6BDF49DB}" destId="{7C24FDBF-6CCC-47F3-BFEE-FAFC35AFC15A}" srcOrd="0" destOrd="0" presId="urn:microsoft.com/office/officeart/2005/8/layout/list1"/>
    <dgm:cxn modelId="{CB2FF2A0-7FEF-4EFD-A8BB-128D02354E08}" type="presOf" srcId="{A5B72A1C-743E-4005-BD47-FF1C34179364}" destId="{329BB4AB-C9F0-4629-8902-58BF17357DBE}" srcOrd="0" destOrd="1" presId="urn:microsoft.com/office/officeart/2005/8/layout/list1"/>
    <dgm:cxn modelId="{B92301A1-D195-4B63-A9AE-011E06F41345}" srcId="{9A6806F0-62CB-4D06-B009-11D2760EC81B}" destId="{6AEDA217-1E77-43C5-B0AA-80B2682E3A1D}" srcOrd="2" destOrd="0" parTransId="{F6F04803-7CEE-4C86-9F5E-4B72A0C95428}" sibTransId="{F76A1032-2B93-4C53-BF6E-A20855E06A46}"/>
    <dgm:cxn modelId="{016976AE-B175-4A3C-9A9E-453F702AAAD6}" srcId="{6AEDA217-1E77-43C5-B0AA-80B2682E3A1D}" destId="{2CB09FEA-F469-4511-9C33-4522F2685F40}" srcOrd="2" destOrd="0" parTransId="{E53E5205-9107-4585-9528-13B983525D50}" sibTransId="{D60D89ED-A3F9-458C-951F-E71CE74D5AB8}"/>
    <dgm:cxn modelId="{6D6B7CB8-1ACA-423B-907A-EC76767B6D96}" srcId="{9A6806F0-62CB-4D06-B009-11D2760EC81B}" destId="{A73B23C2-D3EE-4D34-B7BB-876EF599AB10}" srcOrd="1" destOrd="0" parTransId="{F546AFF4-8D37-4E5F-98BA-8985AF1202BF}" sibTransId="{B043FAD9-8232-46E8-A1BD-8ABE4E6467C7}"/>
    <dgm:cxn modelId="{5A4C15BC-FE71-4389-9B8B-A8EB924BA6CC}" srcId="{9A6806F0-62CB-4D06-B009-11D2760EC81B}" destId="{3E07C2C4-9088-43DD-8B3E-8F43CD3D6F4F}" srcOrd="0" destOrd="0" parTransId="{824939E1-7C59-43CD-AF4F-C1E02E2982AA}" sibTransId="{63F0DDA2-FC4A-46C3-BDAD-EC153D1DDE20}"/>
    <dgm:cxn modelId="{6B91C8C4-9725-4F0C-A8EE-F4C95A9A0830}" type="presOf" srcId="{04B2A00F-BE3D-45B3-816E-78D1504EA7F7}" destId="{7C24FDBF-6CCC-47F3-BFEE-FAFC35AFC15A}" srcOrd="0" destOrd="1" presId="urn:microsoft.com/office/officeart/2005/8/layout/list1"/>
    <dgm:cxn modelId="{1F8818C7-F311-4339-8A5E-AC1D80629ECC}" type="presOf" srcId="{DFB572BE-C9FA-4482-B1AF-C44A54BDE372}" destId="{AC360656-5180-4A8C-B968-F5E1DF01588C}" srcOrd="0" destOrd="1" presId="urn:microsoft.com/office/officeart/2005/8/layout/list1"/>
    <dgm:cxn modelId="{63F82BC7-B603-47DC-A3A6-F37D96920B52}" type="presOf" srcId="{B286EB0F-ED83-4D17-91EA-B34974CDE2BE}" destId="{AC360656-5180-4A8C-B968-F5E1DF01588C}" srcOrd="0" destOrd="0" presId="urn:microsoft.com/office/officeart/2005/8/layout/list1"/>
    <dgm:cxn modelId="{C0785ED9-F997-4F53-87E3-EA75DDB23D9C}" type="presOf" srcId="{6AEDA217-1E77-43C5-B0AA-80B2682E3A1D}" destId="{72E4CE5E-4BEE-4502-9C99-3D566402CF61}" srcOrd="0" destOrd="0" presId="urn:microsoft.com/office/officeart/2005/8/layout/list1"/>
    <dgm:cxn modelId="{F90198D9-A4DB-45D8-93E6-4CA50DB30C1B}" type="presOf" srcId="{6AEDA217-1E77-43C5-B0AA-80B2682E3A1D}" destId="{12DE117D-80F9-462C-9C3C-AF04E8707F03}" srcOrd="1" destOrd="0" presId="urn:microsoft.com/office/officeart/2005/8/layout/list1"/>
    <dgm:cxn modelId="{0A2FC6FA-F480-4FA7-91AC-81FEF59F46CA}" srcId="{3E07C2C4-9088-43DD-8B3E-8F43CD3D6F4F}" destId="{ED6FAC0A-DA4C-42FD-8EC1-121D6BDF49DB}" srcOrd="0" destOrd="0" parTransId="{C63FBE4D-E5AD-4182-AA48-7353B760CE96}" sibTransId="{321985ED-D922-4848-9878-799D306D4C84}"/>
    <dgm:cxn modelId="{CBADA990-A76A-4CE8-837F-44AF2D5DEB68}" type="presParOf" srcId="{07A6C5FB-3B7B-4419-9359-C97987EB5C07}" destId="{C10F10DD-CEAE-4E4D-BB55-D65162826B01}" srcOrd="0" destOrd="0" presId="urn:microsoft.com/office/officeart/2005/8/layout/list1"/>
    <dgm:cxn modelId="{3852F132-CD10-4812-8653-4D348344AEDC}" type="presParOf" srcId="{C10F10DD-CEAE-4E4D-BB55-D65162826B01}" destId="{5D3EB1AE-FC2F-4046-97CD-15A228D01F05}" srcOrd="0" destOrd="0" presId="urn:microsoft.com/office/officeart/2005/8/layout/list1"/>
    <dgm:cxn modelId="{A306F8EC-F3B3-4EAF-8387-9F6B8F9ED4D3}" type="presParOf" srcId="{C10F10DD-CEAE-4E4D-BB55-D65162826B01}" destId="{49D41C6C-F171-47D2-88B7-4DB4A378454E}" srcOrd="1" destOrd="0" presId="urn:microsoft.com/office/officeart/2005/8/layout/list1"/>
    <dgm:cxn modelId="{E721D466-4374-44FA-8F84-D3D1F080CAFB}" type="presParOf" srcId="{07A6C5FB-3B7B-4419-9359-C97987EB5C07}" destId="{F551F827-3AB3-4910-9C7A-8A66518E54B2}" srcOrd="1" destOrd="0" presId="urn:microsoft.com/office/officeart/2005/8/layout/list1"/>
    <dgm:cxn modelId="{E3F1938F-C1CA-4679-BA50-B4069C703261}" type="presParOf" srcId="{07A6C5FB-3B7B-4419-9359-C97987EB5C07}" destId="{7C24FDBF-6CCC-47F3-BFEE-FAFC35AFC15A}" srcOrd="2" destOrd="0" presId="urn:microsoft.com/office/officeart/2005/8/layout/list1"/>
    <dgm:cxn modelId="{32F26E36-B5A1-4300-A148-35111283FFD0}" type="presParOf" srcId="{07A6C5FB-3B7B-4419-9359-C97987EB5C07}" destId="{0BCEA3BA-4365-4261-A9D4-680A2C457EAD}" srcOrd="3" destOrd="0" presId="urn:microsoft.com/office/officeart/2005/8/layout/list1"/>
    <dgm:cxn modelId="{5E9CCAB5-0B54-4FF2-8194-064F0CF48DE6}" type="presParOf" srcId="{07A6C5FB-3B7B-4419-9359-C97987EB5C07}" destId="{EF2E5676-C76D-4A11-97EA-6364B2325243}" srcOrd="4" destOrd="0" presId="urn:microsoft.com/office/officeart/2005/8/layout/list1"/>
    <dgm:cxn modelId="{78E88EC8-BBAC-49B4-AF3C-D7069EBE3726}" type="presParOf" srcId="{EF2E5676-C76D-4A11-97EA-6364B2325243}" destId="{B55D7700-34F0-4035-8689-5ECD44005A7F}" srcOrd="0" destOrd="0" presId="urn:microsoft.com/office/officeart/2005/8/layout/list1"/>
    <dgm:cxn modelId="{A3CE8664-057D-42B7-841D-35BE21825704}" type="presParOf" srcId="{EF2E5676-C76D-4A11-97EA-6364B2325243}" destId="{D2F30F6F-C273-415D-913B-76942B2A84A9}" srcOrd="1" destOrd="0" presId="urn:microsoft.com/office/officeart/2005/8/layout/list1"/>
    <dgm:cxn modelId="{C0C5602E-7899-47A5-8027-4C927BD8A31B}" type="presParOf" srcId="{07A6C5FB-3B7B-4419-9359-C97987EB5C07}" destId="{0109A73F-3917-4F2A-895D-7071E6F10C2E}" srcOrd="5" destOrd="0" presId="urn:microsoft.com/office/officeart/2005/8/layout/list1"/>
    <dgm:cxn modelId="{B581450C-617D-4CFE-A67D-54C15D00A030}" type="presParOf" srcId="{07A6C5FB-3B7B-4419-9359-C97987EB5C07}" destId="{AC360656-5180-4A8C-B968-F5E1DF01588C}" srcOrd="6" destOrd="0" presId="urn:microsoft.com/office/officeart/2005/8/layout/list1"/>
    <dgm:cxn modelId="{D3D864F7-338A-41DB-9F09-C20346D04512}" type="presParOf" srcId="{07A6C5FB-3B7B-4419-9359-C97987EB5C07}" destId="{C72C48DC-E81A-4A41-A02B-9B6342759062}" srcOrd="7" destOrd="0" presId="urn:microsoft.com/office/officeart/2005/8/layout/list1"/>
    <dgm:cxn modelId="{F3835D7C-9FEE-4C67-8D01-19FEBEEC742A}" type="presParOf" srcId="{07A6C5FB-3B7B-4419-9359-C97987EB5C07}" destId="{3DCEEC0D-6D51-41F5-8E15-48008E269E37}" srcOrd="8" destOrd="0" presId="urn:microsoft.com/office/officeart/2005/8/layout/list1"/>
    <dgm:cxn modelId="{5CA0E2F8-99F8-4728-BE47-69F63E924F96}" type="presParOf" srcId="{3DCEEC0D-6D51-41F5-8E15-48008E269E37}" destId="{72E4CE5E-4BEE-4502-9C99-3D566402CF61}" srcOrd="0" destOrd="0" presId="urn:microsoft.com/office/officeart/2005/8/layout/list1"/>
    <dgm:cxn modelId="{4F170A1E-D145-41B9-BE98-6FA4C166DA9B}" type="presParOf" srcId="{3DCEEC0D-6D51-41F5-8E15-48008E269E37}" destId="{12DE117D-80F9-462C-9C3C-AF04E8707F03}" srcOrd="1" destOrd="0" presId="urn:microsoft.com/office/officeart/2005/8/layout/list1"/>
    <dgm:cxn modelId="{D1921F77-7311-45F2-A7E9-CE9E130E710E}" type="presParOf" srcId="{07A6C5FB-3B7B-4419-9359-C97987EB5C07}" destId="{CD22010C-7E51-48A7-9DBC-9F85FD42EA9C}" srcOrd="9" destOrd="0" presId="urn:microsoft.com/office/officeart/2005/8/layout/list1"/>
    <dgm:cxn modelId="{7FBA6782-AC39-45E7-AAC4-D621B527D51C}" type="presParOf" srcId="{07A6C5FB-3B7B-4419-9359-C97987EB5C07}" destId="{329BB4AB-C9F0-4629-8902-58BF17357D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1B674-69EE-409B-914D-7D2EAE1473A3}">
      <dsp:nvSpPr>
        <dsp:cNvPr id="0" name=""/>
        <dsp:cNvSpPr/>
      </dsp:nvSpPr>
      <dsp:spPr>
        <a:xfrm>
          <a:off x="0" y="0"/>
          <a:ext cx="70662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6F2-4573-48DE-B38C-14FA55582084}">
      <dsp:nvSpPr>
        <dsp:cNvPr id="0" name=""/>
        <dsp:cNvSpPr/>
      </dsp:nvSpPr>
      <dsp:spPr>
        <a:xfrm>
          <a:off x="0" y="0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</a:rPr>
            <a:t>About FFIO</a:t>
          </a:r>
        </a:p>
      </dsp:txBody>
      <dsp:txXfrm>
        <a:off x="0" y="0"/>
        <a:ext cx="7066273" cy="804773"/>
      </dsp:txXfrm>
    </dsp:sp>
    <dsp:sp modelId="{5ADED652-3E0A-4D4C-BCAD-59477DBCEA60}">
      <dsp:nvSpPr>
        <dsp:cNvPr id="0" name=""/>
        <dsp:cNvSpPr/>
      </dsp:nvSpPr>
      <dsp:spPr>
        <a:xfrm>
          <a:off x="0" y="804773"/>
          <a:ext cx="7066273" cy="0"/>
        </a:xfrm>
        <a:prstGeom prst="line">
          <a:avLst/>
        </a:prstGeom>
        <a:solidFill>
          <a:schemeClr val="accent2">
            <a:hueOff val="-189053"/>
            <a:satOff val="213"/>
            <a:lumOff val="504"/>
            <a:alphaOff val="0"/>
          </a:schemeClr>
        </a:solidFill>
        <a:ln w="15875" cap="flat" cmpd="sng" algn="ctr">
          <a:solidFill>
            <a:schemeClr val="accent2">
              <a:hueOff val="-189053"/>
              <a:satOff val="213"/>
              <a:lumOff val="5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E12F-2110-D447-95A9-FB79001D3523}">
      <dsp:nvSpPr>
        <dsp:cNvPr id="0" name=""/>
        <dsp:cNvSpPr/>
      </dsp:nvSpPr>
      <dsp:spPr>
        <a:xfrm>
          <a:off x="0" y="804773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200">
              <a:latin typeface="+mn-lt"/>
            </a:rPr>
            <a:t>Local Government Engagement</a:t>
          </a:r>
          <a:endParaRPr lang="en-GB" sz="2000" kern="1200">
            <a:latin typeface="+mn-lt"/>
          </a:endParaRPr>
        </a:p>
      </dsp:txBody>
      <dsp:txXfrm>
        <a:off x="0" y="804773"/>
        <a:ext cx="7066273" cy="804773"/>
      </dsp:txXfrm>
    </dsp:sp>
    <dsp:sp modelId="{5EA078E5-D83B-4C7B-9388-D30175397E4B}">
      <dsp:nvSpPr>
        <dsp:cNvPr id="0" name=""/>
        <dsp:cNvSpPr/>
      </dsp:nvSpPr>
      <dsp:spPr>
        <a:xfrm>
          <a:off x="0" y="1609547"/>
          <a:ext cx="7066273" cy="0"/>
        </a:xfrm>
        <a:prstGeom prst="line">
          <a:avLst/>
        </a:prstGeom>
        <a:solidFill>
          <a:schemeClr val="accent2">
            <a:hueOff val="-378107"/>
            <a:satOff val="426"/>
            <a:lumOff val="1009"/>
            <a:alphaOff val="0"/>
          </a:schemeClr>
        </a:solidFill>
        <a:ln w="15875" cap="flat" cmpd="sng" algn="ctr">
          <a:solidFill>
            <a:schemeClr val="accent2">
              <a:hueOff val="-378107"/>
              <a:satOff val="426"/>
              <a:lumOff val="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1A20-8B95-442F-BAFF-F90F8F847D83}">
      <dsp:nvSpPr>
        <dsp:cNvPr id="0" name=""/>
        <dsp:cNvSpPr/>
      </dsp:nvSpPr>
      <dsp:spPr>
        <a:xfrm>
          <a:off x="0" y="1609547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</a:rPr>
            <a:t>Federal Matching Funds Legislation</a:t>
          </a:r>
          <a:endParaRPr lang="en-US" sz="2000" kern="1200" spc="200">
            <a:latin typeface="+mn-lt"/>
          </a:endParaRPr>
        </a:p>
      </dsp:txBody>
      <dsp:txXfrm>
        <a:off x="0" y="1609547"/>
        <a:ext cx="7066273" cy="804773"/>
      </dsp:txXfrm>
    </dsp:sp>
    <dsp:sp modelId="{DA940355-1F91-41FC-AB0C-B939F04CF7DC}">
      <dsp:nvSpPr>
        <dsp:cNvPr id="0" name=""/>
        <dsp:cNvSpPr/>
      </dsp:nvSpPr>
      <dsp:spPr>
        <a:xfrm>
          <a:off x="0" y="2414320"/>
          <a:ext cx="7066273" cy="0"/>
        </a:xfrm>
        <a:prstGeom prst="line">
          <a:avLst/>
        </a:prstGeom>
        <a:solidFill>
          <a:schemeClr val="accent2">
            <a:hueOff val="-567160"/>
            <a:satOff val="639"/>
            <a:lumOff val="1513"/>
            <a:alphaOff val="0"/>
          </a:schemeClr>
        </a:solidFill>
        <a:ln w="15875" cap="flat" cmpd="sng" algn="ctr">
          <a:solidFill>
            <a:schemeClr val="accent2">
              <a:hueOff val="-567160"/>
              <a:satOff val="639"/>
              <a:lumOff val="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8A6B-4C45-48D7-ACD7-EF00673E2F1F}">
      <dsp:nvSpPr>
        <dsp:cNvPr id="0" name=""/>
        <dsp:cNvSpPr/>
      </dsp:nvSpPr>
      <dsp:spPr>
        <a:xfrm>
          <a:off x="0" y="2414320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200">
              <a:latin typeface="+mn-lt"/>
            </a:rPr>
            <a:t>New Federal Funding Opportunities </a:t>
          </a:r>
          <a:r>
            <a:rPr lang="en-US" sz="2000" kern="1200" noProof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 </a:t>
          </a:r>
          <a:r>
            <a:rPr lang="en-GB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 </a:t>
          </a:r>
          <a:r>
            <a:rPr lang="en-US" sz="2000" kern="1200">
              <a:latin typeface="+mn-lt"/>
            </a:rPr>
            <a:t> </a:t>
          </a:r>
        </a:p>
      </dsp:txBody>
      <dsp:txXfrm>
        <a:off x="0" y="2414320"/>
        <a:ext cx="7066273" cy="804773"/>
      </dsp:txXfrm>
    </dsp:sp>
    <dsp:sp modelId="{DCEBEB47-31FE-4FFE-A2E1-2EE1438E80EF}">
      <dsp:nvSpPr>
        <dsp:cNvPr id="0" name=""/>
        <dsp:cNvSpPr/>
      </dsp:nvSpPr>
      <dsp:spPr>
        <a:xfrm>
          <a:off x="0" y="3219094"/>
          <a:ext cx="7066273" cy="0"/>
        </a:xfrm>
        <a:prstGeom prst="line">
          <a:avLst/>
        </a:prstGeom>
        <a:solidFill>
          <a:schemeClr val="accent2">
            <a:hueOff val="-756213"/>
            <a:satOff val="853"/>
            <a:lumOff val="2017"/>
            <a:alphaOff val="0"/>
          </a:schemeClr>
        </a:solidFill>
        <a:ln w="15875" cap="flat" cmpd="sng" algn="ctr">
          <a:solidFill>
            <a:schemeClr val="accent2">
              <a:hueOff val="-756213"/>
              <a:satOff val="853"/>
              <a:lumOff val="20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4600F-BE1E-4B91-BE4F-AC824F342AAB}">
      <dsp:nvSpPr>
        <dsp:cNvPr id="0" name=""/>
        <dsp:cNvSpPr/>
      </dsp:nvSpPr>
      <dsp:spPr>
        <a:xfrm>
          <a:off x="0" y="3219094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>
              <a:latin typeface="+mn-lt"/>
            </a:rPr>
            <a:t>MassDOT Municipal Grants</a:t>
          </a:r>
          <a:endParaRPr lang="en-GB" sz="2000" kern="1200">
            <a:latin typeface="+mn-lt"/>
          </a:endParaRPr>
        </a:p>
      </dsp:txBody>
      <dsp:txXfrm>
        <a:off x="0" y="3219094"/>
        <a:ext cx="7066273" cy="804773"/>
      </dsp:txXfrm>
    </dsp:sp>
    <dsp:sp modelId="{9A5B567A-CFC9-8046-ACF4-45A974340805}">
      <dsp:nvSpPr>
        <dsp:cNvPr id="0" name=""/>
        <dsp:cNvSpPr/>
      </dsp:nvSpPr>
      <dsp:spPr>
        <a:xfrm>
          <a:off x="0" y="4023868"/>
          <a:ext cx="7066273" cy="0"/>
        </a:xfrm>
        <a:prstGeom prst="line">
          <a:avLst/>
        </a:prstGeom>
        <a:solidFill>
          <a:schemeClr val="accent2">
            <a:hueOff val="-945266"/>
            <a:satOff val="1066"/>
            <a:lumOff val="2521"/>
            <a:alphaOff val="0"/>
          </a:schemeClr>
        </a:solidFill>
        <a:ln w="15875" cap="flat" cmpd="sng" algn="ctr">
          <a:solidFill>
            <a:schemeClr val="accent2">
              <a:hueOff val="-945266"/>
              <a:satOff val="1066"/>
              <a:lumOff val="25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97E99-E159-E34A-9880-D9520EB5C36C}">
      <dsp:nvSpPr>
        <dsp:cNvPr id="0" name=""/>
        <dsp:cNvSpPr/>
      </dsp:nvSpPr>
      <dsp:spPr>
        <a:xfrm>
          <a:off x="0" y="4023868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</a:rPr>
            <a:t>Direct Pay </a:t>
          </a:r>
          <a:endParaRPr lang="en-GB" sz="2000" kern="1200">
            <a:latin typeface="+mn-lt"/>
          </a:endParaRPr>
        </a:p>
      </dsp:txBody>
      <dsp:txXfrm>
        <a:off x="0" y="4023868"/>
        <a:ext cx="7066273" cy="804773"/>
      </dsp:txXfrm>
    </dsp:sp>
    <dsp:sp modelId="{E42DEE3B-6577-3B40-B5C2-0AE07D4DC4B9}">
      <dsp:nvSpPr>
        <dsp:cNvPr id="0" name=""/>
        <dsp:cNvSpPr/>
      </dsp:nvSpPr>
      <dsp:spPr>
        <a:xfrm>
          <a:off x="0" y="4828641"/>
          <a:ext cx="7066273" cy="0"/>
        </a:xfrm>
        <a:prstGeom prst="line">
          <a:avLst/>
        </a:prstGeom>
        <a:solidFill>
          <a:schemeClr val="accent2">
            <a:hueOff val="-1134320"/>
            <a:satOff val="1279"/>
            <a:lumOff val="3026"/>
            <a:alphaOff val="0"/>
          </a:schemeClr>
        </a:solidFill>
        <a:ln w="15875" cap="flat" cmpd="sng" algn="ctr">
          <a:solidFill>
            <a:schemeClr val="accent2">
              <a:hueOff val="-1134320"/>
              <a:satOff val="1279"/>
              <a:lumOff val="3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A4B9F-D264-1F4A-90B4-779FCF5E0AF7}">
      <dsp:nvSpPr>
        <dsp:cNvPr id="0" name=""/>
        <dsp:cNvSpPr/>
      </dsp:nvSpPr>
      <dsp:spPr>
        <a:xfrm>
          <a:off x="0" y="4828641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err="1">
              <a:latin typeface="+mn-lt"/>
            </a:rPr>
            <a:t>GrantWell</a:t>
          </a:r>
          <a:r>
            <a:rPr lang="en-IN" sz="2000" kern="1200">
              <a:latin typeface="+mn-lt"/>
            </a:rPr>
            <a:t>: Simplifying Federal Grant Application Processes with AI </a:t>
          </a:r>
          <a:endParaRPr lang="en-GB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+mn-cs"/>
          </a:endParaRPr>
        </a:p>
      </dsp:txBody>
      <dsp:txXfrm>
        <a:off x="0" y="4828641"/>
        <a:ext cx="7066273" cy="804773"/>
      </dsp:txXfrm>
    </dsp:sp>
    <dsp:sp modelId="{07309E4B-D895-4811-8C7D-BBE793C6B3C3}">
      <dsp:nvSpPr>
        <dsp:cNvPr id="0" name=""/>
        <dsp:cNvSpPr/>
      </dsp:nvSpPr>
      <dsp:spPr>
        <a:xfrm>
          <a:off x="0" y="5633415"/>
          <a:ext cx="706627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24777-2AA6-456F-B41E-CE00E6F86F5E}">
      <dsp:nvSpPr>
        <dsp:cNvPr id="0" name=""/>
        <dsp:cNvSpPr/>
      </dsp:nvSpPr>
      <dsp:spPr>
        <a:xfrm>
          <a:off x="0" y="5633415"/>
          <a:ext cx="7066273" cy="80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</a:rPr>
            <a:t>Q&amp;A / Discussion</a:t>
          </a:r>
        </a:p>
      </dsp:txBody>
      <dsp:txXfrm>
        <a:off x="0" y="5633415"/>
        <a:ext cx="7066273" cy="804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0CFE-CB0A-44B3-89C8-D749A9E1B18C}">
      <dsp:nvSpPr>
        <dsp:cNvPr id="0" name=""/>
        <dsp:cNvSpPr/>
      </dsp:nvSpPr>
      <dsp:spPr>
        <a:xfrm>
          <a:off x="0" y="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E8319-B6D5-49D3-B540-92B6D9A64BEC}">
      <dsp:nvSpPr>
        <dsp:cNvPr id="0" name=""/>
        <dsp:cNvSpPr/>
      </dsp:nvSpPr>
      <dsp:spPr>
        <a:xfrm>
          <a:off x="347869" y="261014"/>
          <a:ext cx="632489" cy="632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83FDD-2842-4E49-87E1-009417EEDE74}">
      <dsp:nvSpPr>
        <dsp:cNvPr id="0" name=""/>
        <dsp:cNvSpPr/>
      </dsp:nvSpPr>
      <dsp:spPr>
        <a:xfrm>
          <a:off x="1328227" y="2268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Identifying and tracking key federal funding opportunities </a:t>
          </a:r>
          <a:r>
            <a:rPr lang="en-US" sz="1600" b="1" kern="1200"/>
            <a:t>and Massachusetts applications through the State Clearinghouse</a:t>
          </a:r>
          <a:endParaRPr lang="en-US" sz="1600" kern="1200"/>
        </a:p>
      </dsp:txBody>
      <dsp:txXfrm>
        <a:off x="1328227" y="2268"/>
        <a:ext cx="5914790" cy="1149980"/>
      </dsp:txXfrm>
    </dsp:sp>
    <dsp:sp modelId="{B8DB16D8-4226-454D-9A09-BB040DD2E36C}">
      <dsp:nvSpPr>
        <dsp:cNvPr id="0" name=""/>
        <dsp:cNvSpPr/>
      </dsp:nvSpPr>
      <dsp:spPr>
        <a:xfrm>
          <a:off x="0" y="1439744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5C8F-9437-4747-BE47-8A248FCF0411}">
      <dsp:nvSpPr>
        <dsp:cNvPr id="0" name=""/>
        <dsp:cNvSpPr/>
      </dsp:nvSpPr>
      <dsp:spPr>
        <a:xfrm>
          <a:off x="347869" y="1698490"/>
          <a:ext cx="632489" cy="632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CC648-1946-4024-BC72-12F157BF1C01}">
      <dsp:nvSpPr>
        <dsp:cNvPr id="0" name=""/>
        <dsp:cNvSpPr/>
      </dsp:nvSpPr>
      <dsp:spPr>
        <a:xfrm>
          <a:off x="1328227" y="1439744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Leading bi-weekly meetings of the interagency Advisory Council on Federal Funds and Infrastructure</a:t>
          </a:r>
          <a:endParaRPr lang="en-US" sz="1600" b="1" kern="1200"/>
        </a:p>
      </dsp:txBody>
      <dsp:txXfrm>
        <a:off x="1328227" y="1439744"/>
        <a:ext cx="5914790" cy="1149980"/>
      </dsp:txXfrm>
    </dsp:sp>
    <dsp:sp modelId="{2424DD3C-D8C4-4E3B-93BA-991BC7EAB6F2}">
      <dsp:nvSpPr>
        <dsp:cNvPr id="0" name=""/>
        <dsp:cNvSpPr/>
      </dsp:nvSpPr>
      <dsp:spPr>
        <a:xfrm>
          <a:off x="0" y="287722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B0C4-30B7-4493-ACBB-424B6B9D5B6B}">
      <dsp:nvSpPr>
        <dsp:cNvPr id="0" name=""/>
        <dsp:cNvSpPr/>
      </dsp:nvSpPr>
      <dsp:spPr>
        <a:xfrm>
          <a:off x="347869" y="3135965"/>
          <a:ext cx="632489" cy="632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E753-F35B-4A24-8E1C-78892999158A}">
      <dsp:nvSpPr>
        <dsp:cNvPr id="0" name=""/>
        <dsp:cNvSpPr/>
      </dsp:nvSpPr>
      <dsp:spPr>
        <a:xfrm>
          <a:off x="1328227" y="2877220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Leading the Massachusetts Federal Funds Partnership and other meetings to support local governments in their applications for federal funding</a:t>
          </a:r>
        </a:p>
      </dsp:txBody>
      <dsp:txXfrm>
        <a:off x="1328227" y="2877220"/>
        <a:ext cx="5914790" cy="1149980"/>
      </dsp:txXfrm>
    </dsp:sp>
    <dsp:sp modelId="{58117011-8D5D-4747-80CD-8D2788FAFE28}">
      <dsp:nvSpPr>
        <dsp:cNvPr id="0" name=""/>
        <dsp:cNvSpPr/>
      </dsp:nvSpPr>
      <dsp:spPr>
        <a:xfrm>
          <a:off x="0" y="4314695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B136C-B410-4D35-8B00-A9E44608E48D}">
      <dsp:nvSpPr>
        <dsp:cNvPr id="0" name=""/>
        <dsp:cNvSpPr/>
      </dsp:nvSpPr>
      <dsp:spPr>
        <a:xfrm>
          <a:off x="347869" y="4573441"/>
          <a:ext cx="632489" cy="632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067D-B60D-46D0-8AC8-C58B64D277FA}">
      <dsp:nvSpPr>
        <dsp:cNvPr id="0" name=""/>
        <dsp:cNvSpPr/>
      </dsp:nvSpPr>
      <dsp:spPr>
        <a:xfrm>
          <a:off x="1328227" y="4314695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Implementing the Federal Match legislation (</a:t>
          </a:r>
          <a:r>
            <a:rPr lang="en-US" sz="1600" b="1" i="1" kern="1200"/>
            <a:t>Chapter 214 of the Acts of 2024)</a:t>
          </a:r>
          <a:endParaRPr lang="en-US" sz="1600" b="1" kern="1200"/>
        </a:p>
      </dsp:txBody>
      <dsp:txXfrm>
        <a:off x="1328227" y="4314695"/>
        <a:ext cx="5914790" cy="114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FDBF-6CCC-47F3-BFEE-FAFC35AFC15A}">
      <dsp:nvSpPr>
        <dsp:cNvPr id="0" name=""/>
        <dsp:cNvSpPr/>
      </dsp:nvSpPr>
      <dsp:spPr>
        <a:xfrm>
          <a:off x="0" y="263629"/>
          <a:ext cx="644093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Match grants to projects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Help look for partners/co-applicants (CBOs, other states, state agencies, universities, etc.)</a:t>
          </a:r>
        </a:p>
      </dsp:txBody>
      <dsp:txXfrm>
        <a:off x="0" y="263629"/>
        <a:ext cx="6440932" cy="1151325"/>
      </dsp:txXfrm>
    </dsp:sp>
    <dsp:sp modelId="{49D41C6C-F171-47D2-88B7-4DB4A378454E}">
      <dsp:nvSpPr>
        <dsp:cNvPr id="0" name=""/>
        <dsp:cNvSpPr/>
      </dsp:nvSpPr>
      <dsp:spPr>
        <a:xfrm>
          <a:off x="322046" y="1270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for grants</a:t>
          </a:r>
        </a:p>
      </dsp:txBody>
      <dsp:txXfrm>
        <a:off x="346544" y="37207"/>
        <a:ext cx="4459656" cy="452844"/>
      </dsp:txXfrm>
    </dsp:sp>
    <dsp:sp modelId="{AC360656-5180-4A8C-B968-F5E1DF01588C}">
      <dsp:nvSpPr>
        <dsp:cNvPr id="0" name=""/>
        <dsp:cNvSpPr/>
      </dsp:nvSpPr>
      <dsp:spPr>
        <a:xfrm>
          <a:off x="0" y="1757674"/>
          <a:ext cx="6440932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Advice on labor standards, DEI , climate, language.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Review application</a:t>
          </a:r>
        </a:p>
      </dsp:txBody>
      <dsp:txXfrm>
        <a:off x="0" y="1757674"/>
        <a:ext cx="6440932" cy="937125"/>
      </dsp:txXfrm>
    </dsp:sp>
    <dsp:sp modelId="{D2F30F6F-C273-415D-913B-76942B2A84A9}">
      <dsp:nvSpPr>
        <dsp:cNvPr id="0" name=""/>
        <dsp:cNvSpPr/>
      </dsp:nvSpPr>
      <dsp:spPr>
        <a:xfrm>
          <a:off x="322046" y="1506754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Developing application</a:t>
          </a:r>
        </a:p>
      </dsp:txBody>
      <dsp:txXfrm>
        <a:off x="346544" y="1531252"/>
        <a:ext cx="4459656" cy="452844"/>
      </dsp:txXfrm>
    </dsp:sp>
    <dsp:sp modelId="{329BB4AB-C9F0-4629-8902-58BF17357DBE}">
      <dsp:nvSpPr>
        <dsp:cNvPr id="0" name=""/>
        <dsp:cNvSpPr/>
      </dsp:nvSpPr>
      <dsp:spPr>
        <a:xfrm>
          <a:off x="0" y="3037519"/>
          <a:ext cx="6440932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Letters of support from the state or </a:t>
          </a:r>
          <a:r>
            <a:rPr lang="en-US" sz="1700" kern="1200" err="1"/>
            <a:t>congressionals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Calls and in-person advocacy when FFIO is in DC.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Get award dates/application status</a:t>
          </a:r>
        </a:p>
      </dsp:txBody>
      <dsp:txXfrm>
        <a:off x="0" y="3037519"/>
        <a:ext cx="6440932" cy="1204875"/>
      </dsp:txXfrm>
    </dsp:sp>
    <dsp:sp modelId="{12DE117D-80F9-462C-9C3C-AF04E8707F03}">
      <dsp:nvSpPr>
        <dsp:cNvPr id="0" name=""/>
        <dsp:cNvSpPr/>
      </dsp:nvSpPr>
      <dsp:spPr>
        <a:xfrm>
          <a:off x="322046" y="278659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Advocating for submitted applications</a:t>
          </a:r>
        </a:p>
      </dsp:txBody>
      <dsp:txXfrm>
        <a:off x="346544" y="2811097"/>
        <a:ext cx="445965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AE58DB52-B048-4E1E-9349-B75ADA701E25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FEE6CF9F-4738-4A07-BBF7-C2ACB52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7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149A5-8D8B-4454-B21B-519D820E4A9C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6AD-D948-23DA-3AAB-BA30A731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983B8-8BEF-BF5A-F0BC-B1A4BA22B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0FD7-D190-5857-FB9D-08987C6D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7A77-98FA-7BB9-BA6F-8E2560FD7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2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6C78-1AD0-0416-3C26-4CBDC557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01EAA-FDD4-8937-D6F7-F74695004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10B2D-F1FE-8937-A8EB-29431CFB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A524B-973C-8ADA-337A-DAC6567B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A9AC-A038-B40E-91D7-A29EEA32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B25C2-92C2-CA80-8B74-2C77322C8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68D5D-3076-826D-4175-CBC92DE8A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E914F-6E12-AFA8-445F-ACC090EDB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3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1B8E-7F9A-1A2E-E1EE-90DD775A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BF3E7-7B48-42AF-179E-BABC84743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758AA-630E-38DB-FF69-921D314C9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02C8B-0203-330D-541E-782F93CF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7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F182-57FA-EBC0-856E-18A527A7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ACD36-7746-867D-E57D-4A5105B2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88A6-04C5-DA4A-70A9-287BD227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E323-34FD-34FC-EAF2-0306FBC77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0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10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25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5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6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edit Master title style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178C474-2CA3-1DB5-D6F3-B33FDD97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822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Click to edit Master text styles</a:t>
            </a:r>
          </a:p>
          <a:p>
            <a:pPr marL="241300" marR="5080" lvl="1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 level</a:t>
            </a:r>
          </a:p>
          <a:p>
            <a:pPr marL="241300" marR="5080" lvl="2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Third level</a:t>
            </a:r>
          </a:p>
          <a:p>
            <a:pPr marL="241300" marR="5080" lvl="3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Fourth level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8">
            <a:extLst>
              <a:ext uri="{FF2B5EF4-FFF2-40B4-BE49-F238E27FC236}">
                <a16:creationId xmlns:a16="http://schemas.microsoft.com/office/drawing/2014/main" id="{C0C25CA3-2238-AC3C-CC80-142EBA7C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00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6">
            <a:extLst>
              <a:ext uri="{FF2B5EF4-FFF2-40B4-BE49-F238E27FC236}">
                <a16:creationId xmlns:a16="http://schemas.microsoft.com/office/drawing/2014/main" id="{2AC8AB4D-6CCA-9C10-4439-1845DC24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199" y="228600"/>
            <a:ext cx="6931659" cy="6400800"/>
          </a:xfrm>
          <a:custGeom>
            <a:avLst/>
            <a:gdLst/>
            <a:ahLst/>
            <a:cxnLst/>
            <a:rect l="l" t="t" r="r" b="b"/>
            <a:pathLst>
              <a:path w="6931659" h="6400800">
                <a:moveTo>
                  <a:pt x="6931152" y="0"/>
                </a:moveTo>
                <a:lnTo>
                  <a:pt x="0" y="0"/>
                </a:lnTo>
                <a:lnTo>
                  <a:pt x="0" y="6400800"/>
                </a:lnTo>
                <a:lnTo>
                  <a:pt x="6931152" y="6400800"/>
                </a:lnTo>
                <a:lnTo>
                  <a:pt x="69311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17">
            <a:extLst>
              <a:ext uri="{FF2B5EF4-FFF2-40B4-BE49-F238E27FC236}">
                <a16:creationId xmlns:a16="http://schemas.microsoft.com/office/drawing/2014/main" id="{306F9929-309B-AE0A-0801-DEA2FA87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485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18">
            <a:extLst>
              <a:ext uri="{FF2B5EF4-FFF2-40B4-BE49-F238E27FC236}">
                <a16:creationId xmlns:a16="http://schemas.microsoft.com/office/drawing/2014/main" id="{013F3A6A-D126-C795-AE9C-EDBE980A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29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DCEC600F-3810-77DA-CB9B-79BE090A5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500" y="2787736"/>
            <a:ext cx="2280920" cy="1213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922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3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70" normalizeH="0" baseline="0" noProof="0">
                <a:ln>
                  <a:noFill/>
                </a:ln>
                <a:solidFill>
                  <a:srgbClr val="00529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251042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99370" cy="707886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r>
              <a:rPr lang="en-US" sz="28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28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28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2800" i="0" spc="-40">
                <a:latin typeface="Poppins" pitchFamily="2" charset="77"/>
                <a:cs typeface="Poppins" pitchFamily="2" charset="77"/>
              </a:rPr>
            </a:br>
            <a:r>
              <a:rPr lang="en-US" sz="18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E9FD20BA-76F9-B031-0B79-3F63B4AC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59C7F3AD-CABD-3374-7597-CE359F05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E83F4B9E-CC08-E107-C5C1-CC2F1C2A9E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3" name="bg object 17">
            <a:extLst>
              <a:ext uri="{FF2B5EF4-FFF2-40B4-BE49-F238E27FC236}">
                <a16:creationId xmlns:a16="http://schemas.microsoft.com/office/drawing/2014/main" id="{C67C198E-4ABA-27D9-DA23-7DB3AF5F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436AAC6-AF63-E7BB-67AD-452A82281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 descr="MassDOT Logo">
            <a:extLst>
              <a:ext uri="{FF2B5EF4-FFF2-40B4-BE49-F238E27FC236}">
                <a16:creationId xmlns:a16="http://schemas.microsoft.com/office/drawing/2014/main" id="{AD9E2D9A-8E05-A8B3-F335-714E33A2A2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51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older 5">
            <a:extLst>
              <a:ext uri="{FF2B5EF4-FFF2-40B4-BE49-F238E27FC236}">
                <a16:creationId xmlns:a16="http://schemas.microsoft.com/office/drawing/2014/main" id="{1496C1EB-2919-0530-D2C7-0A64CFBE92E1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Divider </a:t>
            </a:r>
            <a:r>
              <a:rPr sz="3400" b="0" i="0" spc="-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3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93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07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8232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21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4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7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7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7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3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5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13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59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0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86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9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4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03961" y="145409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4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68F6BC1-8266-4D12-96DD-909D5278AA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85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5104C654-EB52-AD93-04AC-CB454DD5F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6154190B-DFD1-6D3D-E16D-4BA473BE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443BEFB0-71BD-4149-0537-7447E565E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022259BC-4E9D-9794-E40F-3D7450B9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D615877-9B07-91D4-E99D-23592BF1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7" descr="MassDOT Logo">
            <a:extLst>
              <a:ext uri="{FF2B5EF4-FFF2-40B4-BE49-F238E27FC236}">
                <a16:creationId xmlns:a16="http://schemas.microsoft.com/office/drawing/2014/main" id="{C9FCAC5B-52B7-F521-E34E-42BB4C52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12700" indent="0" eaLnBrk="1" hangingPunct="1">
        <a:buNone/>
        <a:defRPr lang="en-US" sz="1600" b="0" baseline="0" dirty="0" smtClean="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assachusetts-federal-grant-matching-funds" TargetMode="External"/><Relationship Id="rId2" Type="http://schemas.openxmlformats.org/officeDocument/2006/relationships/hyperlink" Target="https://forms.office.com/Pages/ResponsePage.aspx?id=Fh2GPrdIDkqYBowE2Bt7KhfzQgLHqeZApubrvc3icp5UNkVaMkQxUU4wSFQxNzNHRTFQWllZRk5DTS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edfundsinfra@mas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credits-deductions/register-for-elective-payment-or-transfer-of-credits" TargetMode="External"/><Relationship Id="rId3" Type="http://schemas.openxmlformats.org/officeDocument/2006/relationships/hyperlink" Target="https://www.americanprogress.org/events/how-cities-can-take-advantage-of-direct-pay/" TargetMode="External"/><Relationship Id="rId7" Type="http://schemas.openxmlformats.org/officeDocument/2006/relationships/hyperlink" Target="https://docs.google.com/spreadsheets/d/1xAm8qMFhy-Dd1-kUbC3CwxmcM_hhXVDA/edit#gid=1414008680" TargetMode="External"/><Relationship Id="rId2" Type="http://schemas.openxmlformats.org/officeDocument/2006/relationships/hyperlink" Target="https://www.mass.gov/info-details/direct-pay-information---unpublished?auHash=PPZJItQdhuHKyBkFE7zh6bHNa5qCuAgyDQds2xN-p2o" TargetMode="Externa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docs.google.com/spreadsheets/d/1CVRK0u2hud4j6Fl50fVkNJRWxtrtjLZ6/edit#gid=943854338" TargetMode="External"/><Relationship Id="rId5" Type="http://schemas.openxmlformats.org/officeDocument/2006/relationships/hyperlink" Target="https://docs.google.com/spreadsheets/d/1-kzQNtIJ8VqlMpvNtyHYqDT1OUKs3S7U/edit#gid=1857506849" TargetMode="External"/><Relationship Id="rId4" Type="http://schemas.openxmlformats.org/officeDocument/2006/relationships/hyperlink" Target="https://www.lawyersforgoodgovernment.org/elective-pay-ira-tax-incentives" TargetMode="External"/><Relationship Id="rId9" Type="http://schemas.openxmlformats.org/officeDocument/2006/relationships/hyperlink" Target="https://www.irs.gov/credits-deductions/elective-pay-and-transferability-frequently-asked-questions-elective-pay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mass.gov/safe-routes-to-schoo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orgs/federal-funds-infrastructure-office" TargetMode="External"/><Relationship Id="rId3" Type="http://schemas.openxmlformats.org/officeDocument/2006/relationships/hyperlink" Target="mailto:Derek.Krevat@dot.state.ma.us" TargetMode="External"/><Relationship Id="rId7" Type="http://schemas.openxmlformats.org/officeDocument/2006/relationships/hyperlink" Target="https://www.grants.gov/search-gran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transportation.gov/dot-navigator" TargetMode="External"/><Relationship Id="rId5" Type="http://schemas.openxmlformats.org/officeDocument/2006/relationships/hyperlink" Target="mailto:MassDOTGrantCenral@DOT.state.ma.us" TargetMode="External"/><Relationship Id="rId4" Type="http://schemas.openxmlformats.org/officeDocument/2006/relationships/hyperlink" Target="mailto:Kristen.E.Rebelo@DOT.state.ma.u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mailto:FedFundsInfra@mass.gov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yersforgoodgovernment.org/fund-protection-legal-guidance-request" TargetMode="External"/><Relationship Id="rId2" Type="http://schemas.openxmlformats.org/officeDocument/2006/relationships/hyperlink" Target="https://www.lawyersforgoodgovernme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vironmentalprotectionnetwork.org/epn-newsletter/subscribe/" TargetMode="External"/><Relationship Id="rId5" Type="http://schemas.openxmlformats.org/officeDocument/2006/relationships/hyperlink" Target="https://www.environmentalprotectionnetwork.org/ffog-february-11-2025/" TargetMode="External"/><Relationship Id="rId4" Type="http://schemas.openxmlformats.org/officeDocument/2006/relationships/hyperlink" Target="https://www.environmentalprotectionnetwork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87882-DF90-E287-A6BF-24F2BC09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/>
              <a:t>Federal funds &amp; infrastructure office </a:t>
            </a:r>
            <a:r>
              <a:rPr lang="en-US" sz="5400" b="1"/>
              <a:t>community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96C16-BDB2-15EE-4778-FA5D2DB3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/>
              <a:t>Cape Cod Community College, Barnstable</a:t>
            </a:r>
          </a:p>
          <a:p>
            <a:pPr algn="r"/>
            <a:r>
              <a:rPr lang="en-US" sz="2000"/>
              <a:t>June 10, 2025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58559" y="643467"/>
            <a:ext cx="422956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match legislation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92386" y="735955"/>
            <a:ext cx="6918613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Matching Funds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Unlocks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$750M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matching funds for federal programs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entities, including </a:t>
            </a:r>
            <a:r>
              <a:rPr lang="en-US">
                <a:solidFill>
                  <a:prstClr val="black"/>
                </a:solidFill>
                <a:latin typeface="Tw Cen MT" panose="020B0602020104020603"/>
              </a:rPr>
              <a:t>RPAs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can now apply for match via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FFIO Match Request Form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Learn more on the new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Massachusetts Matching Funds Website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Financial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Allocates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$50M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the form of grants, loans, or other financial assistance, which may be directed to municipalities.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Explore providing start-up capital for Direct Pay-eligible projects, etc.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Allocates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$12M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technical support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grant application development and implementation assistance for successful awards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Leverage existing municipal outreach (partnership meetings, upcoming community tour, etc.) to understand municipal needs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210312" y="643467"/>
            <a:ext cx="410565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Matching funds process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12855" y="130629"/>
            <a:ext cx="7379145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applicants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Independent governmental state or public entities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quasis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Municipalities (cities and towns)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Tribes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Regional planning agencies (RPAs)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development corporations (CDCs)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development authorities or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Private entities (under review)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Application process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Fill out Federal Matching Funds Form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Email supporting materials to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fedfundsinfra@mass.gov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Questions on form or materials: reach out to Bob and Sam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If your agency works with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on a federal program,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have the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who would be award recipient apply for match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Timeline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Three (3) weeks prior to federal application submission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FFIO and ANF review on a rolling basis (for now)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Still reviewing how to process retroactive requests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Tw Cen MT Condensed" panose="020B0606020104020203"/>
              </a:rPr>
              <a:t>Cape Cod bridges replacement project -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  <a:latin typeface="Tw Cen MT Condensed" panose="020B0606020104020203"/>
              </a:rPr>
              <a:t>Luisa </a:t>
            </a:r>
            <a:r>
              <a:rPr lang="en-US" err="1">
                <a:solidFill>
                  <a:srgbClr val="FFFFFF"/>
                </a:solidFill>
                <a:latin typeface="Tw Cen MT Condensed" panose="020B0606020104020203"/>
              </a:rPr>
              <a:t>paiewonsky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FFE42E-330D-7AFC-0C9C-989DBDAD1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742" y="241724"/>
            <a:ext cx="7059058" cy="2353166"/>
          </a:xfrm>
        </p:spPr>
        <p:txBody>
          <a:bodyPr anchor="ctr">
            <a:normAutofit/>
          </a:bodyPr>
          <a:lstStyle/>
          <a:p>
            <a:pPr marL="127635" lvl="1" indent="0">
              <a:buClr>
                <a:srgbClr val="1CADE4"/>
              </a:buClr>
              <a:buNone/>
              <a:defRPr/>
            </a:pPr>
            <a:r>
              <a:rPr lang="en-US" sz="3600" b="1">
                <a:solidFill>
                  <a:prstClr val="black"/>
                </a:solidFill>
              </a:rPr>
              <a:t>$1.73 Billion Award for the Cape Cod Bridges</a:t>
            </a:r>
          </a:p>
          <a:p>
            <a:pPr marL="127635" lvl="1" indent="0">
              <a:buClr>
                <a:srgbClr val="1CADE4"/>
              </a:buClr>
              <a:buNone/>
              <a:defRPr/>
            </a:pPr>
            <a:r>
              <a:rPr lang="en-US" sz="1600">
                <a:solidFill>
                  <a:prstClr val="black"/>
                </a:solidFill>
              </a:rPr>
              <a:t>$993 million in funding from the USDOT’s </a:t>
            </a:r>
            <a:r>
              <a:rPr lang="en-US" sz="1600" b="1">
                <a:solidFill>
                  <a:prstClr val="black"/>
                </a:solidFill>
              </a:rPr>
              <a:t>Bridge Investment Program (BIP)</a:t>
            </a:r>
            <a:r>
              <a:rPr lang="en-US" sz="1600">
                <a:solidFill>
                  <a:prstClr val="black"/>
                </a:solidFill>
              </a:rPr>
              <a:t> towards MassDOT’s replacement of the Cape Cod Bridges. Adds to over $700 million in existing federal funding for the project. Phase 1 of the project will begin with the replacement of the Sagamore Bridge.</a:t>
            </a:r>
          </a:p>
          <a:p>
            <a:pPr marL="127635" lvl="1" indent="0">
              <a:buNone/>
            </a:pPr>
            <a:endParaRPr lang="en-US" sz="1600"/>
          </a:p>
        </p:txBody>
      </p:sp>
      <p:pic>
        <p:nvPicPr>
          <p:cNvPr id="3" name="Picture 2" descr="A picture containing grass, sky, outdoor, person&#10;&#10;AI-generated content may be incorrect.">
            <a:extLst>
              <a:ext uri="{FF2B5EF4-FFF2-40B4-BE49-F238E27FC236}">
                <a16:creationId xmlns:a16="http://schemas.microsoft.com/office/drawing/2014/main" id="{DB85B2DD-E90A-87EC-C59B-EA699569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89" y="2437583"/>
            <a:ext cx="6080143" cy="40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New Federal Funding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00F9-BAAB-C8DE-E968-A29D8586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7F279F-4B22-AE75-6585-699D8D9B4F39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Transportation</a:t>
            </a:r>
            <a:endParaRPr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06486-E95B-F55A-6695-30C3148FF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929387"/>
              </p:ext>
            </p:extLst>
          </p:nvPr>
        </p:nvGraphicFramePr>
        <p:xfrm>
          <a:off x="435429" y="885371"/>
          <a:ext cx="11160102" cy="350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61762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408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605370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Rural and Tribal Assistance Pilot Program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(Reapply!)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Rural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491713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Safe Streets and Roads for All (SS4A)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Local Governments, Tribes, School Districts, 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709465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Ports Infrastructure Development Program (PIDP)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(Amended NOFO!)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$125,000,000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(exceptions for rural areas and small projects at small ports)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9/10/2025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917824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latin typeface="TW Cen MT"/>
                          <a:ea typeface="+mn-ea"/>
                          <a:cs typeface="+mn-cs"/>
                        </a:rPr>
                        <a:t>Low or No Emission Program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7/14/2025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930824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latin typeface="TW Cen MT"/>
                          <a:ea typeface="+mn-ea"/>
                          <a:cs typeface="+mn-cs"/>
                        </a:rPr>
                        <a:t>Buses and Bus Facilities Program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$39,810,323</a:t>
                      </a:r>
                      <a:endParaRPr lang="en-US" sz="1600" kern="1200" noProof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kern="1200" baseline="0" noProof="0">
                          <a:solidFill>
                            <a:srgbClr val="000000"/>
                          </a:solidFill>
                          <a:latin typeface="TW Cen MT"/>
                          <a:ea typeface="+mn-ea"/>
                          <a:cs typeface="+mn-cs"/>
                        </a:rPr>
                        <a:t>7/14/2025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7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CF95D-8D81-5E41-5FED-C4BED276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68BA126-FB10-CA43-4107-F6ACEA3AFF15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Public Safety/other</a:t>
            </a:r>
            <a:endParaRPr kumimoji="0"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6980E1-34F0-6FB4-7B9D-EBB8D9A423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302577"/>
              </p:ext>
            </p:extLst>
          </p:nvPr>
        </p:nvGraphicFramePr>
        <p:xfrm>
          <a:off x="435429" y="885371"/>
          <a:ext cx="11160102" cy="548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61762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408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605370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Partnership for Fish and Wildlife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Tribes, For-Profits,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$750,000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9/30/2025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FY25 COPS Hiring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State, Municipalities,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6/25/2025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77706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EDA Public Works Program (PWEAA)</a:t>
                      </a:r>
                      <a:r>
                        <a:rPr lang="en-US" sz="1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 </a:t>
                      </a:r>
                      <a:endParaRPr lang="en-US" sz="1600"/>
                    </a:p>
                    <a:p>
                      <a:pPr marL="0" lvl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kern="120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States, Local Governments, Tribes, Universities, NGOs </a:t>
                      </a:r>
                      <a:endParaRPr lang="en-US" sz="1600"/>
                    </a:p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$30,000,000 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20-40% 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Rolling 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035740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Staffing for Adequate Fire and Emergency Response (SAFER)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Fire Departments, State, Local Governments,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Varies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7/3/2025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626342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Fire Prevention and Safety Grant Program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marL="0" lvl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1" i="0" u="none" strike="noStrike" kern="120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Fire Departments, State, Local Governments,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$600,000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5%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7/3/2025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260727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FY25 School Violence Prevention Program (DOJ)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School Districts, Tribes, Law Enforcement Agencies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$500,000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6/18/2025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14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39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364B-918C-3614-F88C-8F98C3E4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4824B3-E180-B9AC-7866-9D04316AA534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Education &amp; Research</a:t>
            </a:r>
            <a:endParaRPr kumimoji="0"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77AF29-0B54-90B1-E385-893ABDB7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459024"/>
              </p:ext>
            </p:extLst>
          </p:nvPr>
        </p:nvGraphicFramePr>
        <p:xfrm>
          <a:off x="506776" y="885371"/>
          <a:ext cx="11088755" cy="319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75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32993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295393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447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49052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NSF - Applied Mathematics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11/17/2025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952951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FY26 Department of Defense Multidisciplinary Research Program of the University Research Initiative (MURI)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9/5/2025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151720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 dirty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D.4 University Leadership Initiative 2 (ULI2)- NASA</a:t>
                      </a:r>
                      <a:endParaRPr lang="en-US" sz="16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Unrestricted (target: Universities)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/>
                          </a:solidFill>
                          <a:latin typeface="TW Cen MT"/>
                        </a:rPr>
                        <a:t>6/26/2025</a:t>
                      </a:r>
                      <a:endParaRPr lang="en-US" sz="1600" b="0" i="0" u="none" strike="noStrike" baseline="0" noProof="0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70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8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225BC-61B3-B804-1A9E-0279FDB0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3A0F7-C1E4-17B2-5FEE-BA9CB9D89468}"/>
              </a:ext>
            </a:extLst>
          </p:cNvPr>
          <p:cNvSpPr txBox="1">
            <a:spLocks/>
          </p:cNvSpPr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A8EB1-8DDB-2D47-345B-C9E3F3F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97758" cy="1499616"/>
          </a:xfrm>
        </p:spPr>
        <p:txBody>
          <a:bodyPr/>
          <a:lstStyle/>
          <a:p>
            <a:r>
              <a:rPr lang="en-US"/>
              <a:t>Other opportunities:</a:t>
            </a:r>
          </a:p>
        </p:txBody>
      </p:sp>
      <p:pic>
        <p:nvPicPr>
          <p:cNvPr id="2050" name="Picture 2" descr="Ocean Tech Hub | Driving the Blue ...">
            <a:extLst>
              <a:ext uri="{FF2B5EF4-FFF2-40B4-BE49-F238E27FC236}">
                <a16:creationId xmlns:a16="http://schemas.microsoft.com/office/drawing/2014/main" id="{24EE0811-4026-AB75-24A2-437A3839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15" y="2169084"/>
            <a:ext cx="1664155" cy="2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ARPA-H Initiative Will Support ...">
            <a:extLst>
              <a:ext uri="{FF2B5EF4-FFF2-40B4-BE49-F238E27FC236}">
                <a16:creationId xmlns:a16="http://schemas.microsoft.com/office/drawing/2014/main" id="{A384D696-B46F-AD1A-DFDC-ECD4A6F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1" y="5256313"/>
            <a:ext cx="2492641" cy="6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lar Panel? Definition of Solar Panels">
            <a:extLst>
              <a:ext uri="{FF2B5EF4-FFF2-40B4-BE49-F238E27FC236}">
                <a16:creationId xmlns:a16="http://schemas.microsoft.com/office/drawing/2014/main" id="{85E82A9A-A1A0-BD93-E3E4-26C6BCE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6" y="21261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362EA-CC81-1679-7B2E-1D5A02B3915F}"/>
              </a:ext>
            </a:extLst>
          </p:cNvPr>
          <p:cNvSpPr txBox="1"/>
          <p:nvPr/>
        </p:nvSpPr>
        <p:spPr>
          <a:xfrm>
            <a:off x="8644840" y="4022690"/>
            <a:ext cx="25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DIRECT PAY TAX CREDITS</a:t>
            </a:r>
          </a:p>
        </p:txBody>
      </p:sp>
      <p:pic>
        <p:nvPicPr>
          <p:cNvPr id="2056" name="Picture 8" descr="Advanced Research Projects Agency ...">
            <a:extLst>
              <a:ext uri="{FF2B5EF4-FFF2-40B4-BE49-F238E27FC236}">
                <a16:creationId xmlns:a16="http://schemas.microsoft.com/office/drawing/2014/main" id="{667D460F-37F5-B984-02C3-E5FC9A89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7" y="5002438"/>
            <a:ext cx="2557913" cy="1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cer Moonshot Blue Ribbon Panel ...">
            <a:extLst>
              <a:ext uri="{FF2B5EF4-FFF2-40B4-BE49-F238E27FC236}">
                <a16:creationId xmlns:a16="http://schemas.microsoft.com/office/drawing/2014/main" id="{35519CAB-85D0-FB7D-08AE-9F3E4A60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8434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. John Mahoney on X: &quot;Today, the MA ...">
            <a:extLst>
              <a:ext uri="{FF2B5EF4-FFF2-40B4-BE49-F238E27FC236}">
                <a16:creationId xmlns:a16="http://schemas.microsoft.com/office/drawing/2014/main" id="{575B09C0-5FDF-96DB-C81F-2707E4C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" y="2084832"/>
            <a:ext cx="2281127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rtheast Microelectronics Coalition ...">
            <a:extLst>
              <a:ext uri="{FF2B5EF4-FFF2-40B4-BE49-F238E27FC236}">
                <a16:creationId xmlns:a16="http://schemas.microsoft.com/office/drawing/2014/main" id="{12D82676-0F11-D2A0-8BC7-2282DBD5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06" y="4960441"/>
            <a:ext cx="1963125" cy="11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Ocean Tech Hub | Driving the Blue ...">
            <a:extLst>
              <a:ext uri="{FF2B5EF4-FFF2-40B4-BE49-F238E27FC236}">
                <a16:creationId xmlns:a16="http://schemas.microsoft.com/office/drawing/2014/main" id="{F4826C9D-A37A-3221-A572-72BEC0D5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2" y="2126149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9E8FE-F2AE-127C-3E2A-747F135D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1484DFD-BD18-76FE-427F-4CD0E656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FF8AE501-1093-D479-C0F2-11083A0A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F44C12-4516-2A6E-3095-FAB1402AF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16456F0-205F-386E-BD1D-AF39E46A2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0FEB6-1DF1-6A75-B34C-E2C8B515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52" y="1576516"/>
            <a:ext cx="7488672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Direct Pay (IRA Tax Credits)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19B6F6-E990-1DA0-9115-6B35C894C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3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261425"/>
            <a:ext cx="11115675" cy="47397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The Inflation Reduction Act (IRA) makes the largest investment in clean energy in United States history, and much of that investment is delivered via tax incentives.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Under the IRA, tax-exempt and governmental entities – such as cities and towns -- that do not owe Federal income taxes are, for the first time, able to receive a payment equal to the full value of tax credits for building qualifying clean energy projects or making qualifying investments. This is called Direct Pay (also known as Elective Pay).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By filing a return and using Direct Pay, these entities can receive a cash refund from the IRS for certain clean energy projects.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Direct pay applies to projects put into service January 1, 2023 through December 31, 2032, creating a decade of tax opportunity to save money on necessary infrastructure replacements and upgrades while reducing energy costs and carbon emissions.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 b="1">
                <a:solidFill>
                  <a:srgbClr val="002060"/>
                </a:solidFill>
                <a:cs typeface="Calibri"/>
              </a:rPr>
              <a:t>Unlike competitive grant programs, the overall potential of these tax credits to states and municipalities is unlimited. 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Note on these credits being “mandatory, not discretionary”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endParaRPr lang="en-US" sz="24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What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+mj-lt"/>
              </a:rPr>
              <a:t> is Direct Pay?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1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34" y="1272311"/>
            <a:ext cx="11170103" cy="51425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1CADE4"/>
              </a:buClr>
              <a:buNone/>
              <a:defRPr/>
            </a:pPr>
            <a:endParaRPr lang="en-US" sz="2400">
              <a:ea typeface="+mn-lt"/>
              <a:cs typeface="+mn-lt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2"/>
              </a:rPr>
              <a:t>FFIO’s Direct Pay Information Page</a:t>
            </a:r>
            <a:endParaRPr lang="en-US" sz="2400">
              <a:ea typeface="+mn-lt"/>
              <a:cs typeface="+mn-lt"/>
              <a:hlinkClick r:id="" action="ppaction://noaction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" action="ppaction://noaction"/>
              </a:rPr>
              <a:t>Elect Pay Overview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 webinar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Direct Pay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Lawyers for Good Government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Elective Pay resources</a:t>
            </a:r>
            <a:r>
              <a:rPr lang="en-US" sz="2400">
                <a:ea typeface="+mn-lt"/>
                <a:cs typeface="+mn-lt"/>
              </a:rPr>
              <a:t>, including worksheets on: </a:t>
            </a:r>
            <a:endParaRPr lang="en-US" sz="2400">
              <a:cs typeface="Calibri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Purchase</a:t>
            </a:r>
            <a:endParaRPr lang="en-US" sz="2400">
              <a:solidFill>
                <a:srgbClr val="0070C0"/>
              </a:solidFill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Infrastructure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</a:t>
            </a:r>
            <a:r>
              <a:rPr lang="en-US" sz="2400">
                <a:ea typeface="+mn-lt"/>
                <a:cs typeface="+mn-lt"/>
              </a:rPr>
              <a:t> ITC and PTC projects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ea typeface="+mn-lt"/>
                <a:cs typeface="+mn-lt"/>
              </a:rPr>
              <a:t> from a presentation to local governments (but provides overview of Direct Pay for all)</a:t>
            </a:r>
            <a:endParaRPr lang="en-US" sz="2400">
              <a:cs typeface="Calibri" panose="020F0502020204030204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IRS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pre-registration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 Q&amp;A</a:t>
            </a:r>
            <a:endParaRPr lang="en-US" sz="2400">
              <a:solidFill>
                <a:srgbClr val="0070C0"/>
              </a:solidFill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Helpful Resources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2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2819400"/>
            <a:ext cx="8839200" cy="15824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91615" algn="l"/>
                <a:tab pos="1621155" algn="l"/>
                <a:tab pos="2311400" algn="l"/>
                <a:tab pos="2915285" algn="l"/>
                <a:tab pos="3815079" algn="l"/>
                <a:tab pos="4108450" algn="l"/>
                <a:tab pos="5290820" algn="l"/>
              </a:tabLst>
            </a:pPr>
            <a:r>
              <a:rPr lang="en-US" sz="3400" i="0" spc="-10">
                <a:solidFill>
                  <a:srgbClr val="FFFFFF"/>
                </a:solidFill>
                <a:latin typeface="Poppins"/>
                <a:cs typeface="Poppins"/>
              </a:rPr>
              <a:t>MassDOT Municipal Grants </a:t>
            </a: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endParaRPr lang="en-US" sz="3400" b="0" i="0" noProof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 descr="Massachusetts Department of Transportation Log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0240" y="5170697"/>
            <a:ext cx="2869097" cy="1205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74C6A8-D275-C9DF-9110-3D2A4386D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26" y="4060083"/>
            <a:ext cx="2256274" cy="169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D03CE-0619-B98F-6575-AAA77FF1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About the Municipal Grants Engagement (MGE) Group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37ADE-88E2-89B0-F8EB-06DB4CF64B48}"/>
              </a:ext>
            </a:extLst>
          </p:cNvPr>
          <p:cNvSpPr txBox="1"/>
          <p:nvPr/>
        </p:nvSpPr>
        <p:spPr>
          <a:xfrm>
            <a:off x="760919" y="1447800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MassDOT’s Municipal Grants Engagement Group’s mission is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connect municipalities with federal funding opportunities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to advance local and regional transportation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The group will also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provide technical assistance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 Massachusetts communities, with a focus on rural areas and Gateway Cities,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prepare projects for the receipt of federal funding, develop discretionary grant applications, and assist with coordination efforts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across MassDOT, municipalities, and our partner agencies.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5A83-3E74-A552-850A-B0E6A83FE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210504"/>
            <a:ext cx="2752197" cy="3669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E190-E3EF-BEDD-7D1A-AF002E82D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78604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07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8B3-C3ED-A5AC-96D7-461C658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8785-96DC-FE45-11CE-8983A99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>
                <a:latin typeface="+mj-lt"/>
              </a:rPr>
              <a:t>Municipal Grants Engagement Group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CB4F8-F34B-57E0-18E0-99FCE4B04233}"/>
              </a:ext>
            </a:extLst>
          </p:cNvPr>
          <p:cNvSpPr txBox="1"/>
          <p:nvPr/>
        </p:nvSpPr>
        <p:spPr>
          <a:xfrm>
            <a:off x="914400" y="1201627"/>
            <a:ext cx="10744200" cy="567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Eligibility Guidance / Program “Match Making:”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Assisting municipalities in determining eligibility for federal discretionary and formula funding programs and appropriate funding alternatives.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Project Scoping Assistance: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for early-stage planning activities, including but not limited to: Conceptual Designs/Sketch Plans;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Crash Diagrams &amp; Hot Spot Analysis; Road Safety Audits (RSAs); Traffic Impact Studies; Speed Studies; Existing Conditions &amp; Data Collection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. 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Grant Application Assistance (for Joint State and Municipal Priorities):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in drafting and reviewing grant applications, including project narratives, budgets, and responses to merit criteria.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Letters of Support: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Drafting and issuing MassDOT letters of support for grant applications to demonstrate agency endorsement.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Match Funding Coordination: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Advising on strategies to identify and secure local, state, or other match funding for federal grant applications. Coordinating with state funding programs to ensure alignment with grant application requirements.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Post-Award Support: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Helping municipalities manage awarded grants, including guidance on reporting, documentation, and financial oversight to ensure compliance with grant terms.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81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57858" y="308199"/>
            <a:ext cx="6443670" cy="4000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Grant Central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F1C72-FC3C-F5A9-152F-5C7045471EAF}"/>
              </a:ext>
            </a:extLst>
          </p:cNvPr>
          <p:cNvSpPr txBox="1"/>
          <p:nvPr/>
        </p:nvSpPr>
        <p:spPr>
          <a:xfrm>
            <a:off x="533400" y="4987394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Funding Programs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D97BB-902B-C2CF-3723-F3B26914F8AF}"/>
              </a:ext>
            </a:extLst>
          </p:cNvPr>
          <p:cNvSpPr txBox="1"/>
          <p:nvPr/>
        </p:nvSpPr>
        <p:spPr>
          <a:xfrm>
            <a:off x="533400" y="5502481"/>
            <a:ext cx="3566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Chapter 90 | Complete Streets | Local Bottleneck Reduction | Municipal Pavement | Municipal Small Bridge | Shared Streets and Spaces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4A3B-EE5F-2690-7897-83FEC4B23F0D}"/>
              </a:ext>
            </a:extLst>
          </p:cNvPr>
          <p:cNvSpPr txBox="1"/>
          <p:nvPr/>
        </p:nvSpPr>
        <p:spPr>
          <a:xfrm>
            <a:off x="5928307" y="5443066"/>
            <a:ext cx="3566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Public | Municipal Officials | Regional Transit Authorities | MassDOT Staff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48627-8CF1-8159-B271-659EBDEFD7F6}"/>
              </a:ext>
            </a:extLst>
          </p:cNvPr>
          <p:cNvSpPr txBox="1"/>
          <p:nvPr/>
        </p:nvSpPr>
        <p:spPr>
          <a:xfrm>
            <a:off x="6075405" y="4987393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Grant Central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9C8B-4F36-87C8-4599-5E70C62B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" y="1659474"/>
            <a:ext cx="7199506" cy="345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150A-2697-9DAC-BB87-A0F4210A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78" y="5118012"/>
            <a:ext cx="1739288" cy="13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B48F2-D255-BBE0-0463-2E720B4D684F}"/>
              </a:ext>
            </a:extLst>
          </p:cNvPr>
          <p:cNvSpPr txBox="1"/>
          <p:nvPr/>
        </p:nvSpPr>
        <p:spPr>
          <a:xfrm>
            <a:off x="6630953" y="6133422"/>
            <a:ext cx="21771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rgbClr val="1F497D"/>
                </a:solidFill>
                <a:latin typeface="Poppins"/>
              </a:rPr>
              <a:t>775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unique Municipal Users</a:t>
            </a:r>
          </a:p>
        </p:txBody>
      </p:sp>
    </p:spTree>
    <p:extLst>
      <p:ext uri="{BB962C8B-B14F-4D97-AF65-F5344CB8AC3E}">
        <p14:creationId xmlns:p14="http://schemas.microsoft.com/office/powerpoint/2010/main" val="2976025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text on a green and blue background&#10;&#10;Description automatically generated">
            <a:extLst>
              <a:ext uri="{FF2B5EF4-FFF2-40B4-BE49-F238E27FC236}">
                <a16:creationId xmlns:a16="http://schemas.microsoft.com/office/drawing/2014/main" id="{41E0D4D3-64AF-C4E8-E71B-860C60756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0902" b="-1809"/>
          <a:stretch/>
        </p:blipFill>
        <p:spPr>
          <a:xfrm>
            <a:off x="293700" y="136524"/>
            <a:ext cx="11604599" cy="6905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40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CB08D-A81D-25A4-89E5-3A303E5EA293}"/>
              </a:ext>
            </a:extLst>
          </p:cNvPr>
          <p:cNvSpPr txBox="1"/>
          <p:nvPr/>
        </p:nvSpPr>
        <p:spPr>
          <a:xfrm>
            <a:off x="4724400" y="1447800"/>
            <a:ext cx="518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MassDOT Safe Routes to School (SRTS) Program organizes events all year round to promote safe biking, walking, and rolling among students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elementary, middle, and high school. You can learn more about these events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how to participate by scanning the QR code.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D94D1-9F0F-E33C-07C2-B48BE257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3429000" cy="518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0A519-64CD-358E-EAFE-04D47A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810000"/>
            <a:ext cx="2047505" cy="191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B2760-13B3-8BE7-1AEF-F40C5EE46A41}"/>
              </a:ext>
            </a:extLst>
          </p:cNvPr>
          <p:cNvSpPr txBox="1"/>
          <p:nvPr/>
        </p:nvSpPr>
        <p:spPr>
          <a:xfrm>
            <a:off x="609600" y="795891"/>
            <a:ext cx="1072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 Routes to School (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hlinkClick r:id="rId4"/>
              </a:rPr>
              <a:t>https://www.mass.gov/safe-routes-to-school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1707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439679"/>
            <a:ext cx="9906372" cy="488492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Complete Streets</a:t>
            </a:r>
            <a:r>
              <a:rPr lang="en-US" sz="2000" b="0">
                <a:latin typeface="Poppins"/>
                <a:cs typeface="Poppins"/>
              </a:rPr>
              <a:t>: The latest Tier 3 application round closed on May 1, but we are always accepting Tier 1 and Tier 2 submissions!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Shared Streets &amp; Spaces</a:t>
            </a:r>
            <a:r>
              <a:rPr lang="en-US" sz="2000" b="0">
                <a:latin typeface="Poppins"/>
                <a:cs typeface="Poppins"/>
              </a:rPr>
              <a:t>: Announced the latest round last week! Check your inboxes.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Municipal Small Bridge Program</a:t>
            </a:r>
            <a:r>
              <a:rPr lang="en-US" sz="2000" b="0">
                <a:latin typeface="Poppins"/>
                <a:cs typeface="Poppins"/>
              </a:rPr>
              <a:t>: We anticipate the results of this application round to be announced this week!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Local Bottleneck Reduction Program</a:t>
            </a:r>
            <a:r>
              <a:rPr lang="en-US" sz="2000" b="0">
                <a:latin typeface="Poppins"/>
                <a:cs typeface="Poppins"/>
              </a:rPr>
              <a:t>: Next application round is expected in August of 2025.</a:t>
            </a: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Safe Routes to School Signs &amp; Lines and Infrastructure Grants</a:t>
            </a:r>
            <a:r>
              <a:rPr lang="en-US" sz="2000" b="0">
                <a:latin typeface="Poppins"/>
                <a:cs typeface="Poppins"/>
              </a:rPr>
              <a:t>: Launching in late August or early September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4453" y="715174"/>
            <a:ext cx="8741228" cy="692754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402610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DBDA-F33E-29FC-D45A-E67BC60D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FD9-022E-9C1D-88B8-9765012D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Resources and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BA1D3-0E65-3BC6-D91C-CB5234571135}"/>
              </a:ext>
            </a:extLst>
          </p:cNvPr>
          <p:cNvSpPr txBox="1"/>
          <p:nvPr/>
        </p:nvSpPr>
        <p:spPr>
          <a:xfrm>
            <a:off x="685800" y="1524000"/>
            <a:ext cx="11049000" cy="40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Derek Krevat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Derek.Krevat@dot.state.ma.us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Kristen (Pennucci) Rebelo: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4"/>
              </a:rPr>
              <a:t>Kristen.E.Rebelo@DOT.state.ma.us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Grant Central: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5"/>
              </a:rPr>
              <a:t>MassDOTGrantCenral@DOT.state.ma.us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U.S. DOT 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https://www.transportation.gov/dot-navigator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Grants.gov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https://www.grants.gov/search-grants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MA Federal Funds &amp; Infrastructure 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https://www.mass.gov/orgs/federal-funds-infrastructure-office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61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48082" cy="6858000"/>
            <a:chOff x="0" y="0"/>
            <a:chExt cx="34955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95539" cy="2709333"/>
            </a:xfrm>
            <a:custGeom>
              <a:avLst/>
              <a:gdLst/>
              <a:ahLst/>
              <a:cxnLst/>
              <a:rect l="l" t="t" r="r" b="b"/>
              <a:pathLst>
                <a:path w="3495539" h="2709333">
                  <a:moveTo>
                    <a:pt x="0" y="0"/>
                  </a:moveTo>
                  <a:lnTo>
                    <a:pt x="3495539" y="0"/>
                  </a:lnTo>
                  <a:lnTo>
                    <a:pt x="34955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955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8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81045" y="2300264"/>
            <a:ext cx="2257472" cy="2257472"/>
          </a:xfrm>
          <a:custGeom>
            <a:avLst/>
            <a:gdLst/>
            <a:ahLst/>
            <a:cxnLst/>
            <a:rect l="l" t="t" r="r" b="b"/>
            <a:pathLst>
              <a:path w="3386208" h="3386208">
                <a:moveTo>
                  <a:pt x="0" y="0"/>
                </a:moveTo>
                <a:lnTo>
                  <a:pt x="3386207" y="0"/>
                </a:lnTo>
                <a:lnTo>
                  <a:pt x="3386207" y="3386208"/>
                </a:lnTo>
                <a:lnTo>
                  <a:pt x="0" y="338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366" y="602505"/>
            <a:ext cx="7737349" cy="184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119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GrantWell: Simplifying Federal Grant Application Process With AI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5366" y="2703723"/>
            <a:ext cx="7737349" cy="41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-17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AI4Impact x Federal Funds and Infrastructure Office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79252" y="5768193"/>
            <a:ext cx="3454959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Jai Surya Kode</a:t>
            </a:r>
          </a:p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Anjith Prakash</a:t>
            </a:r>
          </a:p>
        </p:txBody>
      </p:sp>
      <p:sp>
        <p:nvSpPr>
          <p:cNvPr id="9" name="Freeform 9"/>
          <p:cNvSpPr/>
          <p:nvPr/>
        </p:nvSpPr>
        <p:spPr>
          <a:xfrm>
            <a:off x="180475" y="4955752"/>
            <a:ext cx="5148665" cy="1908513"/>
          </a:xfrm>
          <a:custGeom>
            <a:avLst/>
            <a:gdLst/>
            <a:ahLst/>
            <a:cxnLst/>
            <a:rect l="l" t="t" r="r" b="b"/>
            <a:pathLst>
              <a:path w="7722997" h="2862769">
                <a:moveTo>
                  <a:pt x="0" y="0"/>
                </a:moveTo>
                <a:lnTo>
                  <a:pt x="7722997" y="0"/>
                </a:lnTo>
                <a:lnTo>
                  <a:pt x="7722997" y="2862770"/>
                </a:lnTo>
                <a:lnTo>
                  <a:pt x="0" y="286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82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86B0-AF86-A515-AEE0-C826902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CAF1A5D-AAF4-A5C2-F609-471FBC313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850301"/>
              </p:ext>
            </p:extLst>
          </p:nvPr>
        </p:nvGraphicFramePr>
        <p:xfrm>
          <a:off x="4991016" y="213632"/>
          <a:ext cx="7066273" cy="643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1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7306" y="532945"/>
            <a:ext cx="1601565" cy="16015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17790" y="4570635"/>
            <a:ext cx="3311081" cy="1527098"/>
            <a:chOff x="0" y="0"/>
            <a:chExt cx="13128008" cy="6054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28008" cy="6054748"/>
            </a:xfrm>
            <a:custGeom>
              <a:avLst/>
              <a:gdLst/>
              <a:ahLst/>
              <a:cxnLst/>
              <a:rect l="l" t="t" r="r" b="b"/>
              <a:pathLst>
                <a:path w="13128008" h="6054748">
                  <a:moveTo>
                    <a:pt x="10502406" y="6054748"/>
                  </a:moveTo>
                  <a:lnTo>
                    <a:pt x="2625602" y="6054748"/>
                  </a:lnTo>
                  <a:cubicBezTo>
                    <a:pt x="1176269" y="6054748"/>
                    <a:pt x="0" y="5512243"/>
                    <a:pt x="0" y="4843798"/>
                  </a:cubicBezTo>
                  <a:lnTo>
                    <a:pt x="0" y="1210950"/>
                  </a:lnTo>
                  <a:cubicBezTo>
                    <a:pt x="0" y="542505"/>
                    <a:pt x="1176269" y="0"/>
                    <a:pt x="2625602" y="0"/>
                  </a:cubicBezTo>
                  <a:lnTo>
                    <a:pt x="10502406" y="0"/>
                  </a:lnTo>
                  <a:cubicBezTo>
                    <a:pt x="11951739" y="0"/>
                    <a:pt x="13128008" y="542505"/>
                    <a:pt x="13128008" y="1210950"/>
                  </a:cubicBezTo>
                  <a:lnTo>
                    <a:pt x="13128008" y="4843798"/>
                  </a:lnTo>
                  <a:cubicBezTo>
                    <a:pt x="13128008" y="5512243"/>
                    <a:pt x="11951739" y="6054748"/>
                    <a:pt x="10502406" y="6054748"/>
                  </a:cubicBezTo>
                  <a:close/>
                </a:path>
              </a:pathLst>
            </a:custGeom>
            <a:blipFill>
              <a:blip r:embed="rId3"/>
              <a:stretch>
                <a:fillRect l="-45362" t="-10515" r="-53850" b="-426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17790" y="532945"/>
            <a:ext cx="1601565" cy="16015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0853" t="-6587" r="-50223" b="-1391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203440" cy="6858000"/>
            <a:chOff x="0" y="0"/>
            <a:chExt cx="166061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0618" cy="2709333"/>
            </a:xfrm>
            <a:custGeom>
              <a:avLst/>
              <a:gdLst/>
              <a:ahLst/>
              <a:cxnLst/>
              <a:rect l="l" t="t" r="r" b="b"/>
              <a:pathLst>
                <a:path w="1660618" h="2709333">
                  <a:moveTo>
                    <a:pt x="0" y="0"/>
                  </a:moveTo>
                  <a:lnTo>
                    <a:pt x="1660618" y="0"/>
                  </a:lnTo>
                  <a:lnTo>
                    <a:pt x="16606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6061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85833" y="3858594"/>
            <a:ext cx="3051183" cy="6350"/>
          </a:xfrm>
          <a:prstGeom prst="line">
            <a:avLst/>
          </a:prstGeom>
          <a:ln w="47625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117253" y="2678942"/>
            <a:ext cx="1601565" cy="160156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72694" y="2650313"/>
            <a:ext cx="1658824" cy="16588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5800" y="3041650"/>
            <a:ext cx="368198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88189" y="717139"/>
            <a:ext cx="3370603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 are student researchers from Northeastern University working on this project as part of AI4Impact program.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5408" y="2710736"/>
            <a:ext cx="3455845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AI4Impact partners state agencies and Northeastern University to develop innovative, sustainable, and impactful AI-driven 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30919" y="4717595"/>
            <a:ext cx="3370603" cy="90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GrantWell is a free, public AI-enabled grant-writing tool designed to streamline the application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704429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1985" y="6475809"/>
            <a:ext cx="333828" cy="297911"/>
          </a:xfrm>
          <a:custGeom>
            <a:avLst/>
            <a:gdLst/>
            <a:ahLst/>
            <a:cxnLst/>
            <a:rect l="l" t="t" r="r" b="b"/>
            <a:pathLst>
              <a:path w="500742" h="446866">
                <a:moveTo>
                  <a:pt x="0" y="0"/>
                </a:moveTo>
                <a:lnTo>
                  <a:pt x="500742" y="0"/>
                </a:lnTo>
                <a:lnTo>
                  <a:pt x="500742" y="446866"/>
                </a:lnTo>
                <a:lnTo>
                  <a:pt x="0" y="446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 descr="Grantwell_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28" y="542363"/>
            <a:ext cx="966754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We would like to hear from you!</a:t>
            </a:r>
          </a:p>
        </p:txBody>
      </p:sp>
      <p:sp>
        <p:nvSpPr>
          <p:cNvPr id="3" name="AutoShape 3"/>
          <p:cNvSpPr/>
          <p:nvPr/>
        </p:nvSpPr>
        <p:spPr>
          <a:xfrm>
            <a:off x="1500125" y="2442203"/>
            <a:ext cx="9667546" cy="0"/>
          </a:xfrm>
          <a:prstGeom prst="line">
            <a:avLst/>
          </a:prstGeom>
          <a:ln w="76200" cap="flat">
            <a:solidFill>
              <a:srgbClr val="0565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19869" y="3638163"/>
            <a:ext cx="2855077" cy="150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tools do you use to assist in grant writing?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964" y="3714610"/>
            <a:ext cx="3145805" cy="98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Do you want to help us build GrantWell?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36017" y="3387338"/>
            <a:ext cx="3035551" cy="201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challenges do you face when applying for federal grants?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6364473"/>
            <a:ext cx="12192000" cy="605200"/>
            <a:chOff x="0" y="0"/>
            <a:chExt cx="24384000" cy="121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210437"/>
            </a:xfrm>
            <a:custGeom>
              <a:avLst/>
              <a:gdLst/>
              <a:ahLst/>
              <a:cxnLst/>
              <a:rect l="l" t="t" r="r" b="b"/>
              <a:pathLst>
                <a:path w="24384000" h="1210437">
                  <a:moveTo>
                    <a:pt x="0" y="0"/>
                  </a:moveTo>
                  <a:lnTo>
                    <a:pt x="24384000" y="0"/>
                  </a:lnTo>
                  <a:lnTo>
                    <a:pt x="24384000" y="1210437"/>
                  </a:lnTo>
                  <a:lnTo>
                    <a:pt x="0" y="1210437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534" y="6498316"/>
            <a:ext cx="446848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Jai Surya Kode | Anjith Prakash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0132" y="6562297"/>
            <a:ext cx="1863196" cy="1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www.burnes.northeastern.edu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78421" y="6516091"/>
            <a:ext cx="222552" cy="198607"/>
          </a:xfrm>
          <a:custGeom>
            <a:avLst/>
            <a:gdLst/>
            <a:ahLst/>
            <a:cxnLst/>
            <a:rect l="l" t="t" r="r" b="b"/>
            <a:pathLst>
              <a:path w="333828" h="297911">
                <a:moveTo>
                  <a:pt x="0" y="0"/>
                </a:moveTo>
                <a:lnTo>
                  <a:pt x="333828" y="0"/>
                </a:lnTo>
                <a:lnTo>
                  <a:pt x="333828" y="297910"/>
                </a:lnTo>
                <a:lnTo>
                  <a:pt x="0" y="297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72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/>
              <a:t>Discussion and </a:t>
            </a:r>
            <a:r>
              <a:rPr lang="en-US" sz="8800" err="1"/>
              <a:t>q&amp;a</a:t>
            </a:r>
            <a:r>
              <a:rPr lang="en-US" sz="8800"/>
              <a:t> </a:t>
            </a: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284" y="1564495"/>
            <a:ext cx="4754880" cy="822960"/>
          </a:xfrm>
        </p:spPr>
        <p:txBody>
          <a:bodyPr/>
          <a:lstStyle/>
          <a:p>
            <a:r>
              <a:rPr lang="en-US"/>
              <a:t>As a reminder, we can help with: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1480-771C-44D3-2C18-C1AB81118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5D139B-4FAB-98CF-E152-E90B02C0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7626" y="1739617"/>
            <a:ext cx="3701144" cy="822960"/>
          </a:xfrm>
        </p:spPr>
        <p:txBody>
          <a:bodyPr/>
          <a:lstStyle/>
          <a:p>
            <a:r>
              <a:rPr lang="en-US"/>
              <a:t>Helpful information for us: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B9C786-8D61-066C-8D9F-5A519C1F3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7626" y="2387455"/>
            <a:ext cx="3760461" cy="36616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-Are there any upcoming grants you are preparing for? Developing applications?</a:t>
            </a:r>
          </a:p>
          <a:p>
            <a:r>
              <a:rPr lang="en-US"/>
              <a:t>- What kind of technical assistance on these grants would be the most helpful for you?</a:t>
            </a:r>
          </a:p>
          <a:p>
            <a:r>
              <a:rPr lang="en-US"/>
              <a:t>- Do you have any applications pending or stuck?</a:t>
            </a:r>
          </a:p>
          <a:p>
            <a:r>
              <a:rPr lang="en-US"/>
              <a:t>-Are you looking for partners/co-applicants?</a:t>
            </a:r>
          </a:p>
          <a:p>
            <a:r>
              <a:rPr lang="en-US"/>
              <a:t>-Looking for gap financing for projects?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8137626" y="5637807"/>
            <a:ext cx="3347768" cy="79586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1600" i="1">
                <a:solidFill>
                  <a:prstClr val="black"/>
                </a:solidFill>
                <a:latin typeface="Tw Cen MT" panose="020B06020201040206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 us anytime at: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FedFundsInfra@mass.gov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EF08E1-A1B7-A191-8DB4-3C5797A00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36507"/>
              </p:ext>
            </p:extLst>
          </p:nvPr>
        </p:nvGraphicFramePr>
        <p:xfrm>
          <a:off x="1168182" y="2178570"/>
          <a:ext cx="6440932" cy="425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8066315" y="1756065"/>
            <a:ext cx="3831772" cy="455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3788A7-E47C-B5CE-4257-1F649836DE48}"/>
              </a:ext>
            </a:extLst>
          </p:cNvPr>
          <p:cNvSpPr txBox="1"/>
          <p:nvPr/>
        </p:nvSpPr>
        <p:spPr>
          <a:xfrm>
            <a:off x="257140" y="296983"/>
            <a:ext cx="298073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1CADE4"/>
                </a:solidFill>
              </a:rPr>
              <a:t>Please join us for our office hours, bring your questions, and discuss priority projects! </a:t>
            </a:r>
            <a:endParaRPr lang="en-US" sz="2800" b="1">
              <a:solidFill>
                <a:srgbClr val="1CADE4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FC3F4-DAD6-738E-34C0-657016163671}"/>
              </a:ext>
            </a:extLst>
          </p:cNvPr>
          <p:cNvSpPr txBox="1">
            <a:spLocks/>
          </p:cNvSpPr>
          <p:nvPr/>
        </p:nvSpPr>
        <p:spPr>
          <a:xfrm>
            <a:off x="4144888" y="4431691"/>
            <a:ext cx="2877556" cy="28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tx1"/>
                </a:solidFill>
              </a:rPr>
              <a:t>Office hours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Graphic 7" descr="Meeting outline">
            <a:extLst>
              <a:ext uri="{FF2B5EF4-FFF2-40B4-BE49-F238E27FC236}">
                <a16:creationId xmlns:a16="http://schemas.microsoft.com/office/drawing/2014/main" id="{CCCCF25A-2A8A-9F0F-E7CE-C6B19E6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7641" y="772975"/>
            <a:ext cx="5312050" cy="5312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3408A6-3D3D-C3C8-66DB-717F76F266B6}"/>
              </a:ext>
            </a:extLst>
          </p:cNvPr>
          <p:cNvSpPr txBox="1"/>
          <p:nvPr/>
        </p:nvSpPr>
        <p:spPr>
          <a:xfrm>
            <a:off x="9408872" y="660114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Transportation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4" name="Graphic 23" descr="Dump truck outline">
            <a:extLst>
              <a:ext uri="{FF2B5EF4-FFF2-40B4-BE49-F238E27FC236}">
                <a16:creationId xmlns:a16="http://schemas.microsoft.com/office/drawing/2014/main" id="{0E40C948-516B-5A96-CB45-4B1E514C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5646" y="456995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E3E83-0A13-9A08-9C7A-0BF7CF41FAD1}"/>
              </a:ext>
            </a:extLst>
          </p:cNvPr>
          <p:cNvSpPr txBox="1"/>
          <p:nvPr/>
        </p:nvSpPr>
        <p:spPr>
          <a:xfrm>
            <a:off x="9408872" y="1581725"/>
            <a:ext cx="2297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Climate and Resiliency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6" name="Graphic 25" descr="Sustainability outline">
            <a:extLst>
              <a:ext uri="{FF2B5EF4-FFF2-40B4-BE49-F238E27FC236}">
                <a16:creationId xmlns:a16="http://schemas.microsoft.com/office/drawing/2014/main" id="{A5C7F27F-8EF8-15BC-BBCB-A51046B0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0655" y="1601580"/>
            <a:ext cx="914399" cy="914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DE8B0-12D1-D134-F268-16B7F60CA029}"/>
              </a:ext>
            </a:extLst>
          </p:cNvPr>
          <p:cNvSpPr txBox="1"/>
          <p:nvPr/>
        </p:nvSpPr>
        <p:spPr>
          <a:xfrm>
            <a:off x="9408872" y="4577823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chemeClr val="accent2"/>
                </a:solidFill>
              </a:rPr>
              <a:t>GrantWell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FF345-756C-4593-9810-3C232BD81C18}"/>
              </a:ext>
            </a:extLst>
          </p:cNvPr>
          <p:cNvSpPr txBox="1"/>
          <p:nvPr/>
        </p:nvSpPr>
        <p:spPr>
          <a:xfrm>
            <a:off x="9408872" y="568189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Priority Projects</a:t>
            </a:r>
          </a:p>
        </p:txBody>
      </p:sp>
      <p:pic>
        <p:nvPicPr>
          <p:cNvPr id="34" name="Graphic 33" descr="Blueprint with solid fill">
            <a:extLst>
              <a:ext uri="{FF2B5EF4-FFF2-40B4-BE49-F238E27FC236}">
                <a16:creationId xmlns:a16="http://schemas.microsoft.com/office/drawing/2014/main" id="{C1EC7EFC-965B-494A-88A8-0DE816496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1246" y="5491370"/>
            <a:ext cx="863808" cy="863808"/>
          </a:xfrm>
          <a:prstGeom prst="rect">
            <a:avLst/>
          </a:prstGeom>
        </p:spPr>
      </p:pic>
      <p:pic>
        <p:nvPicPr>
          <p:cNvPr id="4" name="Graphic 3" descr="Tax outline">
            <a:extLst>
              <a:ext uri="{FF2B5EF4-FFF2-40B4-BE49-F238E27FC236}">
                <a16:creationId xmlns:a16="http://schemas.microsoft.com/office/drawing/2014/main" id="{A4DDE023-0104-BA9C-9A45-E6BA96480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1246" y="2974639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1791A-D001-52DC-1AEE-E0BCCC4DFECA}"/>
              </a:ext>
            </a:extLst>
          </p:cNvPr>
          <p:cNvSpPr txBox="1"/>
          <p:nvPr/>
        </p:nvSpPr>
        <p:spPr>
          <a:xfrm>
            <a:off x="9408872" y="3159826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Direct Pay</a:t>
            </a:r>
          </a:p>
        </p:txBody>
      </p:sp>
      <p:pic>
        <p:nvPicPr>
          <p:cNvPr id="10" name="Graphic 9" descr="Programmer male outline">
            <a:extLst>
              <a:ext uri="{FF2B5EF4-FFF2-40B4-BE49-F238E27FC236}">
                <a16:creationId xmlns:a16="http://schemas.microsoft.com/office/drawing/2014/main" id="{D2C900EA-EC91-6530-683B-537C74308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1246" y="42330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About the Federal Funds and Infrastructure Office (FFIO)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B637B5-D00B-A557-6589-7B39E4126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96162"/>
              </p:ext>
            </p:extLst>
          </p:nvPr>
        </p:nvGraphicFramePr>
        <p:xfrm>
          <a:off x="4837502" y="1245140"/>
          <a:ext cx="7243018" cy="546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5068112" y="214009"/>
            <a:ext cx="6781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Officially created by Executive Order No. 624, and tasked with implementing a whole-of-government to compete for federal funding by:</a:t>
            </a:r>
          </a:p>
        </p:txBody>
      </p:sp>
    </p:spTree>
    <p:extLst>
      <p:ext uri="{BB962C8B-B14F-4D97-AF65-F5344CB8AC3E}">
        <p14:creationId xmlns:p14="http://schemas.microsoft.com/office/powerpoint/2010/main" val="388023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Local Government Engagement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8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490" y="258416"/>
            <a:ext cx="7026223" cy="215140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5822"/>
            </a:schemeClr>
          </a:solidFill>
          <a:ln>
            <a:noFill/>
          </a:ln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</a:pPr>
            <a:r>
              <a:rPr lang="en-IN" sz="2000" b="1"/>
              <a:t>The Partnership provides key federal funding information to the local governments of MA. </a:t>
            </a:r>
          </a:p>
          <a:p>
            <a:pPr marL="0" indent="0">
              <a:buNone/>
            </a:pPr>
            <a:r>
              <a:rPr lang="en-IN" sz="1800"/>
              <a:t>FFIO leads the monthly Massachusetts Federal Funds Partnership meeting. This forum delivers federal funding updates and offers a platform for addressing questions related to the many funding opportunities at the disposal of cities, towns and tribal organizations.</a:t>
            </a:r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funds partnership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Engagement with RPAs &amp; </a:t>
            </a:r>
            <a:r>
              <a:rPr kumimoji="0" lang="en-US" sz="5000" b="0" i="0" u="none" strike="noStrike" kern="1200" cap="all" spc="1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TrIbes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937193" y="3254952"/>
            <a:ext cx="7015665" cy="322150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Previous Partnership Meeting – May 27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47675" lvl="2" indent="-285750">
              <a:buClr>
                <a:srgbClr val="1CADE4"/>
              </a:buClr>
              <a:buFont typeface="Wingdings 3"/>
              <a:buChar char=""/>
              <a:defRPr/>
            </a:pPr>
            <a:r>
              <a:rPr lang="en-US" sz="1800">
                <a:solidFill>
                  <a:prstClr val="black"/>
                </a:solidFill>
                <a:latin typeface="TW Cen MT"/>
              </a:rPr>
              <a:t>Federal updates</a:t>
            </a:r>
          </a:p>
          <a:p>
            <a:pPr marL="447675" lvl="2" indent="-285750">
              <a:buClr>
                <a:srgbClr val="1CADE4"/>
              </a:buClr>
              <a:buFont typeface="Wingdings 3"/>
              <a:buChar char=""/>
              <a:defRPr/>
            </a:pPr>
            <a:r>
              <a:rPr lang="en-US" sz="1800">
                <a:solidFill>
                  <a:prstClr val="black"/>
                </a:solidFill>
                <a:latin typeface="TW Cen MT"/>
              </a:rPr>
              <a:t>Presentation from MassDOT on State Capital Investment Plan (CIP)</a:t>
            </a:r>
            <a:endParaRPr lang="en-US" b="1">
              <a:solidFill>
                <a:prstClr val="black"/>
              </a:solidFill>
              <a:latin typeface="TW Cen M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Previous Monthly Meeting with MARPA + Federally Recognized Tribes Friday, June </a:t>
            </a:r>
            <a:r>
              <a:rPr lang="en-US" b="1">
                <a:solidFill>
                  <a:prstClr val="black"/>
                </a:solidFill>
                <a:latin typeface="TW Cen MT"/>
              </a:rPr>
              <a:t>6</a:t>
            </a:r>
            <a:r>
              <a:rPr kumimoji="0" lang="en-US" sz="2200" b="1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0805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1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4B7C-A0BE-E8CD-C4B1-57C1064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E4CD83-4347-437C-4EAA-0D3980B10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1411D7-9FF4-BC96-5DCD-F858B47656CE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Resources for federal grant awardees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F8787-1F6B-A4D5-7D38-B2623612234F}"/>
              </a:ext>
            </a:extLst>
          </p:cNvPr>
          <p:cNvSpPr txBox="1"/>
          <p:nvPr/>
        </p:nvSpPr>
        <p:spPr>
          <a:xfrm>
            <a:off x="5068112" y="214009"/>
            <a:ext cx="6781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Below are two external resources related to frozen or at-risk federal awards.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Please note that this message does not constitute legal advice.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  We will stay in contact as we learn more about the availability of federal funds. 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6A07CF2-25B0-76CB-8B9C-966E7C4E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6" y="1970691"/>
            <a:ext cx="6501281" cy="424670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>
                <a:latin typeface="TW Cen MT"/>
                <a:ea typeface="Calibri"/>
                <a:cs typeface="Calibri"/>
                <a:hlinkClick r:id="rId2"/>
              </a:rPr>
              <a:t>Lawyers for Good Government (L4GG</a:t>
            </a:r>
            <a:r>
              <a:rPr lang="en-US">
                <a:latin typeface="TW Cen MT"/>
                <a:ea typeface="Calibri"/>
                <a:cs typeface="Calibri"/>
              </a:rPr>
              <a:t>), who are running a Fund Protection Clinic to support grantees and sub-awardees of federal programs facing threats to their funding. The intake form for the clinic is </a:t>
            </a:r>
            <a:r>
              <a:rPr lang="en-US">
                <a:latin typeface="TW Cen MT"/>
                <a:ea typeface="Calibri"/>
                <a:cs typeface="Calibri"/>
                <a:hlinkClick r:id="rId3"/>
              </a:rPr>
              <a:t>here</a:t>
            </a:r>
            <a:r>
              <a:rPr lang="en-US">
                <a:latin typeface="TW Cen MT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2020104020603" pitchFamily="34" charset="0"/>
              <a:buChar char="•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  <a:hlinkClick r:id="rId4"/>
              </a:rPr>
              <a:t>Environmental Protection Network</a:t>
            </a:r>
            <a:r>
              <a:rPr lang="en-US">
                <a:ea typeface="+mn-lt"/>
                <a:cs typeface="+mn-lt"/>
              </a:rPr>
              <a:t>, which maintains a network of hundreds of former EPA staff and appointees and has been providing extensive technical assistance to grantees and sub-awardees. </a:t>
            </a:r>
            <a:r>
              <a:rPr lang="en-US">
                <a:ea typeface="+mn-lt"/>
                <a:cs typeface="+mn-lt"/>
                <a:hlinkClick r:id="rId5"/>
              </a:rPr>
              <a:t>This</a:t>
            </a:r>
            <a:r>
              <a:rPr lang="en-US">
                <a:ea typeface="+mn-lt"/>
                <a:cs typeface="+mn-lt"/>
              </a:rPr>
              <a:t> is the type of resource they are putting out and they are in close communication with many grantees and sub-awardees, including NGOs, municipalities, and Tribal governments. You can sign up for their email list </a:t>
            </a:r>
            <a:r>
              <a:rPr lang="en-US">
                <a:ea typeface="+mn-lt"/>
                <a:cs typeface="+mn-lt"/>
                <a:hlinkClick r:id="rId6"/>
              </a:rPr>
              <a:t>here</a:t>
            </a:r>
            <a:r>
              <a:rPr lang="en-US">
                <a:ea typeface="+mn-lt"/>
                <a:cs typeface="+mn-lt"/>
              </a:rPr>
              <a:t> - they are sending out frequent updates and resources.</a:t>
            </a:r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49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FFIO Community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548" y="1566852"/>
            <a:ext cx="6062955" cy="4022725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342900" lvl="1" indent="-342900"/>
            <a:endParaRPr lang="en-US" sz="2400" b="1"/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INFORMATION SHARING</a:t>
            </a:r>
            <a:r>
              <a:rPr lang="en-US" sz="1800"/>
              <a:t>: Provide information on federal grant application resources made available by the new legislation 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UNDERSTAND NEEDS AND PRIORITIES</a:t>
            </a:r>
            <a:r>
              <a:rPr lang="en-US" sz="1800" b="1"/>
              <a:t>: </a:t>
            </a:r>
            <a:r>
              <a:rPr lang="en-US" sz="1800"/>
              <a:t>Seek community input on priority projects seeking federal funding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GATHER FEEDBACK</a:t>
            </a:r>
            <a:r>
              <a:rPr lang="en-US" sz="1800"/>
              <a:t>: Solicit feedback on the Federal Funds Partnership and other FFIO processes</a:t>
            </a:r>
          </a:p>
          <a:p>
            <a:pPr marL="182880" lvl="2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242C-82E8-D3DC-02DB-C1379B48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708" y="1024"/>
            <a:ext cx="5293172" cy="6856441"/>
          </a:xfrm>
          <a:prstGeom prst="rect">
            <a:avLst/>
          </a:prstGeom>
        </p:spPr>
      </p:pic>
      <p:pic>
        <p:nvPicPr>
          <p:cNvPr id="15" name="Graphic 14" descr="Marker outline">
            <a:extLst>
              <a:ext uri="{FF2B5EF4-FFF2-40B4-BE49-F238E27FC236}">
                <a16:creationId xmlns:a16="http://schemas.microsoft.com/office/drawing/2014/main" id="{D6F6D2DC-A141-97FA-86B7-BC9C355A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9175">
            <a:off x="138220" y="3299616"/>
            <a:ext cx="706120" cy="706120"/>
          </a:xfrm>
          <a:prstGeom prst="rect">
            <a:avLst/>
          </a:prstGeom>
        </p:spPr>
      </p:pic>
      <p:cxnSp>
        <p:nvCxnSpPr>
          <p:cNvPr id="16" name="Connector: Curved 18">
            <a:extLst>
              <a:ext uri="{FF2B5EF4-FFF2-40B4-BE49-F238E27FC236}">
                <a16:creationId xmlns:a16="http://schemas.microsoft.com/office/drawing/2014/main" id="{598D7587-8673-9E9A-8327-9A0EA590F182}"/>
              </a:ext>
            </a:extLst>
          </p:cNvPr>
          <p:cNvCxnSpPr>
            <a:cxnSpLocks/>
          </p:cNvCxnSpPr>
          <p:nvPr/>
        </p:nvCxnSpPr>
        <p:spPr>
          <a:xfrm>
            <a:off x="46001" y="3890432"/>
            <a:ext cx="1709418" cy="88273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or: Curved 20">
            <a:extLst>
              <a:ext uri="{FF2B5EF4-FFF2-40B4-BE49-F238E27FC236}">
                <a16:creationId xmlns:a16="http://schemas.microsoft.com/office/drawing/2014/main" id="{6C61E914-8ED6-75FB-7E05-D33B707D9243}"/>
              </a:ext>
            </a:extLst>
          </p:cNvPr>
          <p:cNvCxnSpPr>
            <a:cxnSpLocks/>
          </p:cNvCxnSpPr>
          <p:nvPr/>
        </p:nvCxnSpPr>
        <p:spPr>
          <a:xfrm>
            <a:off x="1755319" y="4769630"/>
            <a:ext cx="1793836" cy="1203944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B3901-F227-88C5-1D1A-F1E84F6CA2CA}"/>
              </a:ext>
            </a:extLst>
          </p:cNvPr>
          <p:cNvSpPr txBox="1"/>
          <p:nvPr/>
        </p:nvSpPr>
        <p:spPr>
          <a:xfrm>
            <a:off x="74855" y="4518851"/>
            <a:ext cx="144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WORCESTER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32FC3-55A4-E3AA-754B-93D636BDA57C}"/>
              </a:ext>
            </a:extLst>
          </p:cNvPr>
          <p:cNvSpPr txBox="1"/>
          <p:nvPr/>
        </p:nvSpPr>
        <p:spPr>
          <a:xfrm>
            <a:off x="1235937" y="4794892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HAVERHILL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2" name="Connector: Curved 26">
            <a:extLst>
              <a:ext uri="{FF2B5EF4-FFF2-40B4-BE49-F238E27FC236}">
                <a16:creationId xmlns:a16="http://schemas.microsoft.com/office/drawing/2014/main" id="{16809AB9-1DB2-B4BD-C8E3-541BE5DE6DAB}"/>
              </a:ext>
            </a:extLst>
          </p:cNvPr>
          <p:cNvCxnSpPr>
            <a:cxnSpLocks/>
          </p:cNvCxnSpPr>
          <p:nvPr/>
        </p:nvCxnSpPr>
        <p:spPr>
          <a:xfrm flipV="1">
            <a:off x="3582474" y="5054997"/>
            <a:ext cx="1018115" cy="91857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98E5EC-484A-62A9-5DE6-CE7D504A60E8}"/>
              </a:ext>
            </a:extLst>
          </p:cNvPr>
          <p:cNvCxnSpPr>
            <a:cxnSpLocks/>
          </p:cNvCxnSpPr>
          <p:nvPr/>
        </p:nvCxnSpPr>
        <p:spPr>
          <a:xfrm>
            <a:off x="6677355" y="6382346"/>
            <a:ext cx="204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5">
            <a:extLst>
              <a:ext uri="{FF2B5EF4-FFF2-40B4-BE49-F238E27FC236}">
                <a16:creationId xmlns:a16="http://schemas.microsoft.com/office/drawing/2014/main" id="{8DF9F752-057A-E7CF-1039-AE6C1C6BAD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49989" y="5876033"/>
            <a:ext cx="718376" cy="302649"/>
          </a:xfrm>
          <a:prstGeom prst="curvedConnector3">
            <a:avLst>
              <a:gd name="adj1" fmla="val 7571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4D20D0F-6FCF-BDE8-9715-EA5D7DCB6742}"/>
              </a:ext>
            </a:extLst>
          </p:cNvPr>
          <p:cNvSpPr txBox="1"/>
          <p:nvPr/>
        </p:nvSpPr>
        <p:spPr>
          <a:xfrm>
            <a:off x="1596622" y="5161930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BROCKTON</a:t>
            </a:r>
          </a:p>
        </p:txBody>
      </p:sp>
      <p:pic>
        <p:nvPicPr>
          <p:cNvPr id="32" name="Graphic 31" descr="Marker outline">
            <a:extLst>
              <a:ext uri="{FF2B5EF4-FFF2-40B4-BE49-F238E27FC236}">
                <a16:creationId xmlns:a16="http://schemas.microsoft.com/office/drawing/2014/main" id="{461E03C6-3418-4142-F0BE-8319D9A8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33817">
            <a:off x="798952" y="3905166"/>
            <a:ext cx="706120" cy="706120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7A8BCF02-3215-3FF9-1768-74F3EAB5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438" y="4132219"/>
            <a:ext cx="706120" cy="706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408371-3851-6DEC-FF02-1841D0A4600B}"/>
              </a:ext>
            </a:extLst>
          </p:cNvPr>
          <p:cNvSpPr txBox="1"/>
          <p:nvPr/>
        </p:nvSpPr>
        <p:spPr>
          <a:xfrm>
            <a:off x="2533256" y="5993906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SPRINGFIELD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EAEA-740E-6548-30B4-6E689E767ED4}"/>
              </a:ext>
            </a:extLst>
          </p:cNvPr>
          <p:cNvSpPr txBox="1"/>
          <p:nvPr/>
        </p:nvSpPr>
        <p:spPr>
          <a:xfrm>
            <a:off x="-100491" y="4019933"/>
            <a:ext cx="129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PITTSFIELD</a:t>
            </a:r>
          </a:p>
        </p:txBody>
      </p:sp>
      <p:pic>
        <p:nvPicPr>
          <p:cNvPr id="2" name="Graphic 1" descr="Marker outline">
            <a:extLst>
              <a:ext uri="{FF2B5EF4-FFF2-40B4-BE49-F238E27FC236}">
                <a16:creationId xmlns:a16="http://schemas.microsoft.com/office/drawing/2014/main" id="{8D4498DC-8481-1115-F6D5-D44A324B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50567">
            <a:off x="2310180" y="4473568"/>
            <a:ext cx="706120" cy="70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CB5-E59E-617E-1A65-A11915846272}"/>
              </a:ext>
            </a:extLst>
          </p:cNvPr>
          <p:cNvSpPr txBox="1"/>
          <p:nvPr/>
        </p:nvSpPr>
        <p:spPr>
          <a:xfrm>
            <a:off x="2244374" y="5731707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BOSTON</a:t>
            </a:r>
          </a:p>
        </p:txBody>
      </p:sp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BD94A702-9E9D-E40F-2EF3-D4A2D183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1012" y="5117355"/>
            <a:ext cx="706120" cy="706120"/>
          </a:xfrm>
          <a:prstGeom prst="rect">
            <a:avLst/>
          </a:prstGeom>
        </p:spPr>
      </p:pic>
      <p:cxnSp>
        <p:nvCxnSpPr>
          <p:cNvPr id="14" name="Connector: Curved 18">
            <a:extLst>
              <a:ext uri="{FF2B5EF4-FFF2-40B4-BE49-F238E27FC236}">
                <a16:creationId xmlns:a16="http://schemas.microsoft.com/office/drawing/2014/main" id="{402FC071-DD5E-A482-1B24-8AA3FAC84B1C}"/>
              </a:ext>
            </a:extLst>
          </p:cNvPr>
          <p:cNvCxnSpPr>
            <a:cxnSpLocks/>
          </p:cNvCxnSpPr>
          <p:nvPr/>
        </p:nvCxnSpPr>
        <p:spPr>
          <a:xfrm>
            <a:off x="4620473" y="5029166"/>
            <a:ext cx="1758573" cy="639003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4BEF636-093A-0EBC-A779-FD2FA9804C2B}"/>
              </a:ext>
            </a:extLst>
          </p:cNvPr>
          <p:cNvSpPr txBox="1"/>
          <p:nvPr/>
        </p:nvSpPr>
        <p:spPr>
          <a:xfrm>
            <a:off x="3995980" y="5500888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GLOUCESTER</a:t>
            </a:r>
          </a:p>
        </p:txBody>
      </p:sp>
      <p:pic>
        <p:nvPicPr>
          <p:cNvPr id="10" name="Graphic 9" descr="Marker outline">
            <a:extLst>
              <a:ext uri="{FF2B5EF4-FFF2-40B4-BE49-F238E27FC236}">
                <a16:creationId xmlns:a16="http://schemas.microsoft.com/office/drawing/2014/main" id="{B7128334-7D17-D176-A275-93A9805BD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8538" y="5323747"/>
            <a:ext cx="706120" cy="7061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093CB6C-310F-D849-07A2-50D5BD250F05}"/>
              </a:ext>
            </a:extLst>
          </p:cNvPr>
          <p:cNvSpPr txBox="1"/>
          <p:nvPr/>
        </p:nvSpPr>
        <p:spPr>
          <a:xfrm>
            <a:off x="4162231" y="5151401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NEW BEDFORD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3" name="Graphic 42" descr="Marker outline">
            <a:extLst>
              <a:ext uri="{FF2B5EF4-FFF2-40B4-BE49-F238E27FC236}">
                <a16:creationId xmlns:a16="http://schemas.microsoft.com/office/drawing/2014/main" id="{2E3579F2-69E8-47CB-271C-8DEEC179D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877" y="4952230"/>
            <a:ext cx="706120" cy="7061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698477B-DC2F-C129-4DAF-A9B2B4CC9E65}"/>
              </a:ext>
            </a:extLst>
          </p:cNvPr>
          <p:cNvSpPr txBox="1"/>
          <p:nvPr/>
        </p:nvSpPr>
        <p:spPr>
          <a:xfrm>
            <a:off x="5099488" y="5607620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BARNSTABLE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phic 5" descr="Marker outline">
            <a:extLst>
              <a:ext uri="{FF2B5EF4-FFF2-40B4-BE49-F238E27FC236}">
                <a16:creationId xmlns:a16="http://schemas.microsoft.com/office/drawing/2014/main" id="{5E89BE6B-101D-FB0A-4F61-4C8FE0B0F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05742">
            <a:off x="3529127" y="4982130"/>
            <a:ext cx="706120" cy="706120"/>
          </a:xfrm>
          <a:prstGeom prst="rect">
            <a:avLst/>
          </a:prstGeom>
        </p:spPr>
      </p:pic>
      <p:pic>
        <p:nvPicPr>
          <p:cNvPr id="7" name="Graphic 6" descr="Marker outline">
            <a:extLst>
              <a:ext uri="{FF2B5EF4-FFF2-40B4-BE49-F238E27FC236}">
                <a16:creationId xmlns:a16="http://schemas.microsoft.com/office/drawing/2014/main" id="{4137E2BD-7BFF-F0EF-8A8C-AA3482471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3368" y="4365301"/>
            <a:ext cx="706120" cy="706120"/>
          </a:xfrm>
          <a:prstGeom prst="rect">
            <a:avLst/>
          </a:prstGeom>
        </p:spPr>
      </p:pic>
      <p:pic>
        <p:nvPicPr>
          <p:cNvPr id="11" name="Graphic 10" descr="Marker outline">
            <a:extLst>
              <a:ext uri="{FF2B5EF4-FFF2-40B4-BE49-F238E27FC236}">
                <a16:creationId xmlns:a16="http://schemas.microsoft.com/office/drawing/2014/main" id="{2983DEBA-0A99-4D94-20A7-148B23BB0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3749" y="5297066"/>
            <a:ext cx="706120" cy="706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CFA84E-4A87-76AB-9C23-12108511D8E7}"/>
              </a:ext>
            </a:extLst>
          </p:cNvPr>
          <p:cNvSpPr txBox="1"/>
          <p:nvPr/>
        </p:nvSpPr>
        <p:spPr>
          <a:xfrm>
            <a:off x="6092931" y="5856592"/>
            <a:ext cx="6269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LYNN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9AB2-349C-03F4-FEE1-7D30744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C29CE1-614F-8685-04FE-0C621342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DB627A5-C098-58C9-7569-1A5AC8AF3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173BB5-8D65-AF38-334C-B9633F79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816B0C4-5684-A854-4A99-0BCA2A00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BB09-A5C4-6B9C-C2BA-6385B50B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Federal Matching Funds Legislation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DFA2E9-B1BE-77B7-B8D7-06E6F055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78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1CADE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s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DOT Theme" id="{8C841E2C-D113-4A07-8750-B878236504B5}" vid="{760B4F15-3A7B-4AEF-82C0-11FA9FAF662B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5013aa-fb15-41bb-bd6f-83b72aea7b34">
      <UserInfo>
        <DisplayName>Palfrey, Quentin (GOV)</DisplayName>
        <AccountId>14</AccountId>
        <AccountType/>
      </UserInfo>
      <UserInfo>
        <DisplayName>Groustra, Ben (A&amp;F)</DisplayName>
        <AccountId>12</AccountId>
        <AccountType/>
      </UserInfo>
      <UserInfo>
        <DisplayName>Brunelle, Roger (A&amp;F)</DisplayName>
        <AccountId>19</AccountId>
        <AccountType/>
      </UserInfo>
      <UserInfo>
        <DisplayName>Jauhar, Mehar (A&amp;F)</DisplayName>
        <AccountId>20</AccountId>
        <AccountType/>
      </UserInfo>
      <UserInfo>
        <DisplayName>Jeffrey, Sydney (A&amp;F)</DisplayName>
        <AccountId>25</AccountId>
        <AccountType/>
      </UserInfo>
      <UserInfo>
        <DisplayName>zzMartinez, Christina H  (A&amp;F)</DisplayName>
        <AccountId>26</AccountId>
        <AccountType/>
      </UserInfo>
      <UserInfo>
        <DisplayName>Fritz, Samuel B. (ANF)</DisplayName>
        <AccountId>27</AccountId>
        <AccountType/>
      </UserInfo>
      <UserInfo>
        <DisplayName>Leonarte Paredes, Micaela (A&amp;F)</DisplayName>
        <AccountId>116</AccountId>
        <AccountType/>
      </UserInfo>
      <UserInfo>
        <DisplayName>LaRocca, Robert E. (A&amp;F)</DisplayName>
        <AccountId>149</AccountId>
        <AccountType/>
      </UserInfo>
      <UserInfo>
        <DisplayName>O'Hanlon, Rory C.  (EOED)</DisplayName>
        <AccountId>205</AccountId>
        <AccountType/>
      </UserInfo>
      <UserInfo>
        <DisplayName>Schrag, Jonathan (GOV)</DisplayName>
        <AccountId>89</AccountId>
        <AccountType/>
      </UserInfo>
    </SharedWithUsers>
    <lcf76f155ced4ddcb4097134ff3c332f xmlns="bca20fd0-1d1f-44ac-8486-0fcbd3ca37a4">
      <Terms xmlns="http://schemas.microsoft.com/office/infopath/2007/PartnerControls"/>
    </lcf76f155ced4ddcb4097134ff3c332f>
    <TaxCatchAll xmlns="2d5013aa-fb15-41bb-bd6f-83b72aea7b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7D306CC2AB9439580D8D9E7721135" ma:contentTypeVersion="14" ma:contentTypeDescription="Create a new document." ma:contentTypeScope="" ma:versionID="3ebc0c2e3e562912fa27ee86ec372a89">
  <xsd:schema xmlns:xsd="http://www.w3.org/2001/XMLSchema" xmlns:xs="http://www.w3.org/2001/XMLSchema" xmlns:p="http://schemas.microsoft.com/office/2006/metadata/properties" xmlns:ns2="bca20fd0-1d1f-44ac-8486-0fcbd3ca37a4" xmlns:ns3="2d5013aa-fb15-41bb-bd6f-83b72aea7b34" targetNamespace="http://schemas.microsoft.com/office/2006/metadata/properties" ma:root="true" ma:fieldsID="be003f2b293049502281ee85cb697aa6" ns2:_="" ns3:_="">
    <xsd:import namespace="bca20fd0-1d1f-44ac-8486-0fcbd3ca37a4"/>
    <xsd:import namespace="2d5013aa-fb15-41bb-bd6f-83b72aea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20fd0-1d1f-44ac-8486-0fcbd3ca3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13aa-fb15-41bb-bd6f-83b72aea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7debb64-58ec-418c-bee6-31f5618343a5}" ma:internalName="TaxCatchAll" ma:showField="CatchAllData" ma:web="2d5013aa-fb15-41bb-bd6f-83b72aea7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EFCB44-F934-48E1-839D-62E910D0DDA7}">
  <ds:schemaRefs>
    <ds:schemaRef ds:uri="2d5013aa-fb15-41bb-bd6f-83b72aea7b34"/>
    <ds:schemaRef ds:uri="bca20fd0-1d1f-44ac-8486-0fcbd3ca37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98910C-D7E4-478E-9AFE-7450B1AAA437}">
  <ds:schemaRefs>
    <ds:schemaRef ds:uri="2d5013aa-fb15-41bb-bd6f-83b72aea7b34"/>
    <ds:schemaRef ds:uri="bca20fd0-1d1f-44ac-8486-0fcbd3ca37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2BE746-F5D5-45BB-B1F3-AD790BE73D0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2396</Words>
  <Application>Microsoft Office PowerPoint</Application>
  <PresentationFormat>Widescreen</PresentationFormat>
  <Paragraphs>304</Paragraphs>
  <Slides>35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Arial</vt:lpstr>
      <vt:lpstr>Calibri</vt:lpstr>
      <vt:lpstr>Calibri Light</vt:lpstr>
      <vt:lpstr>Canva Sans</vt:lpstr>
      <vt:lpstr>Canva Sans Bold</vt:lpstr>
      <vt:lpstr>DM Serif Display</vt:lpstr>
      <vt:lpstr>Georgia Pro Bold</vt:lpstr>
      <vt:lpstr>HelveticaNeueLT Std</vt:lpstr>
      <vt:lpstr>ITCErasStd-Demi</vt:lpstr>
      <vt:lpstr>Poppins</vt:lpstr>
      <vt:lpstr>Times New Roman</vt:lpstr>
      <vt:lpstr>Tw Cen MT</vt:lpstr>
      <vt:lpstr>Tw Cen MT</vt:lpstr>
      <vt:lpstr>Tw Cen MT Condensed</vt:lpstr>
      <vt:lpstr>Wingdings</vt:lpstr>
      <vt:lpstr>Wingdings 3</vt:lpstr>
      <vt:lpstr>Integral</vt:lpstr>
      <vt:lpstr>1_Office Theme</vt:lpstr>
      <vt:lpstr>MassDOT Theme</vt:lpstr>
      <vt:lpstr>office theme</vt:lpstr>
      <vt:lpstr>think-cell Slide</vt:lpstr>
      <vt:lpstr>Federal funds &amp; infrastructure office community tour</vt:lpstr>
      <vt:lpstr>Municipal needs survey</vt:lpstr>
      <vt:lpstr>Agenda</vt:lpstr>
      <vt:lpstr>About the Federal Funds and Infrastructure Office (FFIO)</vt:lpstr>
      <vt:lpstr>Local Government Engagement</vt:lpstr>
      <vt:lpstr>PowerPoint Presentation</vt:lpstr>
      <vt:lpstr>PowerPoint Presentation</vt:lpstr>
      <vt:lpstr>PowerPoint Presentation</vt:lpstr>
      <vt:lpstr>Federal Matching Funds Legislation</vt:lpstr>
      <vt:lpstr>PowerPoint Presentation</vt:lpstr>
      <vt:lpstr>PowerPoint Presentation</vt:lpstr>
      <vt:lpstr>PowerPoint Presentation</vt:lpstr>
      <vt:lpstr>New Federal Funding Opportunities</vt:lpstr>
      <vt:lpstr>PowerPoint Presentation</vt:lpstr>
      <vt:lpstr>PowerPoint Presentation</vt:lpstr>
      <vt:lpstr>PowerPoint Presentation</vt:lpstr>
      <vt:lpstr>Other opportunities:</vt:lpstr>
      <vt:lpstr>Direct Pay (IRA Tax Credits)</vt:lpstr>
      <vt:lpstr>PowerPoint Presentation</vt:lpstr>
      <vt:lpstr>PowerPoint Presentation</vt:lpstr>
      <vt:lpstr>MassDOT Municipal Grants   </vt:lpstr>
      <vt:lpstr>About the Municipal Grants Engagement (MGE) Group </vt:lpstr>
      <vt:lpstr>Municipal Grants Engagement Group Resources</vt:lpstr>
      <vt:lpstr>PowerPoint Presentation</vt:lpstr>
      <vt:lpstr>PowerPoint Presentation</vt:lpstr>
      <vt:lpstr>PowerPoint Presentation</vt:lpstr>
      <vt:lpstr>Key Dates</vt:lpstr>
      <vt:lpstr>Resources and Contact Information</vt:lpstr>
      <vt:lpstr>PowerPoint Presentation</vt:lpstr>
      <vt:lpstr>PowerPoint Presentation</vt:lpstr>
      <vt:lpstr>PowerPoint Presentation</vt:lpstr>
      <vt:lpstr>PowerPoint Presentation</vt:lpstr>
      <vt:lpstr>Municipal needs survey</vt:lpstr>
      <vt:lpstr>Discussion and q&amp;a 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Funds &amp; Infrastructure Task Force</dc:title>
  <dc:creator>Palfrey, Quentin (GOV)</dc:creator>
  <cp:lastModifiedBy>Fritz, Samuel B. (A&amp;F)</cp:lastModifiedBy>
  <cp:revision>1</cp:revision>
  <cp:lastPrinted>2024-10-16T17:09:59Z</cp:lastPrinted>
  <dcterms:created xsi:type="dcterms:W3CDTF">2023-03-29T20:35:22Z</dcterms:created>
  <dcterms:modified xsi:type="dcterms:W3CDTF">2025-06-13T18:36:21Z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0x0101005267D306CC2AB9439580D8D9E7721135</vt:lpwstr>
  </property>
  <property fmtid="{D5CDD505-2E9C-101B-9397-08002B2CF9AE}" pid="3" name="MediaServiceImageTags">
    <vt:lpwstr/>
  </property>
</Properties>
</file>