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Lst>
  <p:notesMasterIdLst>
    <p:notesMasterId r:id="rId40"/>
  </p:notesMasterIdLst>
  <p:sldIdLst>
    <p:sldId id="257" r:id="rId6"/>
    <p:sldId id="2147483513" r:id="rId7"/>
    <p:sldId id="276" r:id="rId8"/>
    <p:sldId id="2147481238" r:id="rId9"/>
    <p:sldId id="2147481286" r:id="rId10"/>
    <p:sldId id="2147483522" r:id="rId11"/>
    <p:sldId id="2147483524" r:id="rId12"/>
    <p:sldId id="2147481538" r:id="rId13"/>
    <p:sldId id="2147481539" r:id="rId14"/>
    <p:sldId id="2147481540" r:id="rId15"/>
    <p:sldId id="2147483478" r:id="rId16"/>
    <p:sldId id="2147483527" r:id="rId17"/>
    <p:sldId id="2147483540" r:id="rId18"/>
    <p:sldId id="2147483534" r:id="rId19"/>
    <p:sldId id="2147481526" r:id="rId20"/>
    <p:sldId id="2147483542" r:id="rId21"/>
    <p:sldId id="2147483541" r:id="rId22"/>
    <p:sldId id="2147483518" r:id="rId23"/>
    <p:sldId id="267" r:id="rId24"/>
    <p:sldId id="2147483526" r:id="rId25"/>
    <p:sldId id="2147481265" r:id="rId26"/>
    <p:sldId id="2147483523" r:id="rId27"/>
    <p:sldId id="2147483535" r:id="rId28"/>
    <p:sldId id="258" r:id="rId29"/>
    <p:sldId id="2147483536" r:id="rId30"/>
    <p:sldId id="2147483544" r:id="rId31"/>
    <p:sldId id="2147483525" r:id="rId32"/>
    <p:sldId id="280" r:id="rId33"/>
    <p:sldId id="289" r:id="rId34"/>
    <p:sldId id="264" r:id="rId35"/>
    <p:sldId id="273" r:id="rId36"/>
    <p:sldId id="2147481531" r:id="rId37"/>
    <p:sldId id="2147481244" r:id="rId38"/>
    <p:sldId id="214748348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211E40-2100-E4DA-2CB3-D23B2F7B289F}" name="Strain, Mallory (A&amp;F)" initials="SM" userId="S::mallory.strain@mass.gov::7f2f9c2c-98ee-44e6-afe8-8ea6a9111392" providerId="AD"/>
  <p188:author id="{9DD590AF-D77F-DF04-A9DF-ADAF05034B24}" name="Strain, Mallory (A&amp;F)" initials="MS" userId="S::Mallory.Strain@mass.gov::7f2f9c2c-98ee-44e6-afe8-8ea6a911139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51F1C7-E0EE-4E40-8D9D-8A26C4935FCE}" v="76" dt="2025-06-19T18:21:20.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in, Mallory (A&amp;F)" userId="S::mallory.strain@mass.gov::7f2f9c2c-98ee-44e6-afe8-8ea6a9111392" providerId="AD" clId="Web-{A595692F-E41E-3D8A-F429-9DB502F00449}"/>
    <pc:docChg chg="mod modSld">
      <pc:chgData name="Strain, Mallory (A&amp;F)" userId="S::mallory.strain@mass.gov::7f2f9c2c-98ee-44e6-afe8-8ea6a9111392" providerId="AD" clId="Web-{A595692F-E41E-3D8A-F429-9DB502F00449}" dt="2025-06-16T18:57:30.803" v="14" actId="20577"/>
      <pc:docMkLst>
        <pc:docMk/>
      </pc:docMkLst>
      <pc:sldChg chg="modSp">
        <pc:chgData name="Strain, Mallory (A&amp;F)" userId="S::mallory.strain@mass.gov::7f2f9c2c-98ee-44e6-afe8-8ea6a9111392" providerId="AD" clId="Web-{A595692F-E41E-3D8A-F429-9DB502F00449}" dt="2025-06-16T18:57:30.803" v="14" actId="20577"/>
        <pc:sldMkLst>
          <pc:docMk/>
          <pc:sldMk cId="1869192741" sldId="257"/>
        </pc:sldMkLst>
        <pc:spChg chg="mod">
          <ac:chgData name="Strain, Mallory (A&amp;F)" userId="S::mallory.strain@mass.gov::7f2f9c2c-98ee-44e6-afe8-8ea6a9111392" providerId="AD" clId="Web-{A595692F-E41E-3D8A-F429-9DB502F00449}" dt="2025-06-16T18:57:30.803" v="14" actId="20577"/>
          <ac:spMkLst>
            <pc:docMk/>
            <pc:sldMk cId="1869192741" sldId="257"/>
            <ac:spMk id="3" creationId="{6BF96C16-BDB2-15EE-4778-FA5D2DB3A873}"/>
          </ac:spMkLst>
        </pc:spChg>
      </pc:sldChg>
      <pc:sldChg chg="modSp">
        <pc:chgData name="Strain, Mallory (A&amp;F)" userId="S::mallory.strain@mass.gov::7f2f9c2c-98ee-44e6-afe8-8ea6a9111392" providerId="AD" clId="Web-{A595692F-E41E-3D8A-F429-9DB502F00449}" dt="2025-06-16T18:55:30.210" v="4"/>
        <pc:sldMkLst>
          <pc:docMk/>
          <pc:sldMk cId="741855450" sldId="2147483534"/>
        </pc:sldMkLst>
        <pc:graphicFrameChg chg="mod modGraphic">
          <ac:chgData name="Strain, Mallory (A&amp;F)" userId="S::mallory.strain@mass.gov::7f2f9c2c-98ee-44e6-afe8-8ea6a9111392" providerId="AD" clId="Web-{A595692F-E41E-3D8A-F429-9DB502F00449}" dt="2025-06-16T18:55:30.210" v="4"/>
          <ac:graphicFrameMkLst>
            <pc:docMk/>
            <pc:sldMk cId="741855450" sldId="2147483534"/>
            <ac:graphicFrameMk id="6" creationId="{DF77AF29-0B54-90B1-E385-893ABDB78AB5}"/>
          </ac:graphicFrameMkLst>
        </pc:graphicFrameChg>
      </pc:sldChg>
    </pc:docChg>
  </pc:docChgLst>
  <pc:docChgLst>
    <pc:chgData name="Strain, Mallory (A&amp;F)" userId="7f2f9c2c-98ee-44e6-afe8-8ea6a9111392" providerId="ADAL" clId="{F551F1C7-E0EE-4E40-8D9D-8A26C4935FCE}"/>
    <pc:docChg chg="undo custSel addSld delSld modSld sldOrd delMainMaster">
      <pc:chgData name="Strain, Mallory (A&amp;F)" userId="7f2f9c2c-98ee-44e6-afe8-8ea6a9111392" providerId="ADAL" clId="{F551F1C7-E0EE-4E40-8D9D-8A26C4935FCE}" dt="2025-06-19T18:21:02.787" v="550" actId="20577"/>
      <pc:docMkLst>
        <pc:docMk/>
      </pc:docMkLst>
      <pc:sldChg chg="new del">
        <pc:chgData name="Strain, Mallory (A&amp;F)" userId="7f2f9c2c-98ee-44e6-afe8-8ea6a9111392" providerId="ADAL" clId="{F551F1C7-E0EE-4E40-8D9D-8A26C4935FCE}" dt="2025-06-16T16:25:32.442" v="27" actId="47"/>
        <pc:sldMkLst>
          <pc:docMk/>
          <pc:sldMk cId="634945469" sldId="256"/>
        </pc:sldMkLst>
      </pc:sldChg>
      <pc:sldChg chg="modSp add mod ord">
        <pc:chgData name="Strain, Mallory (A&amp;F)" userId="7f2f9c2c-98ee-44e6-afe8-8ea6a9111392" providerId="ADAL" clId="{F551F1C7-E0EE-4E40-8D9D-8A26C4935FCE}" dt="2025-06-16T16:28:25.599" v="52" actId="20577"/>
        <pc:sldMkLst>
          <pc:docMk/>
          <pc:sldMk cId="1869192741" sldId="257"/>
        </pc:sldMkLst>
        <pc:spChg chg="mod">
          <ac:chgData name="Strain, Mallory (A&amp;F)" userId="7f2f9c2c-98ee-44e6-afe8-8ea6a9111392" providerId="ADAL" clId="{F551F1C7-E0EE-4E40-8D9D-8A26C4935FCE}" dt="2025-06-16T16:28:25.599" v="52" actId="20577"/>
          <ac:spMkLst>
            <pc:docMk/>
            <pc:sldMk cId="1869192741" sldId="257"/>
            <ac:spMk id="3" creationId="{6BF96C16-BDB2-15EE-4778-FA5D2DB3A873}"/>
          </ac:spMkLst>
        </pc:spChg>
      </pc:sldChg>
      <pc:sldChg chg="add">
        <pc:chgData name="Strain, Mallory (A&amp;F)" userId="7f2f9c2c-98ee-44e6-afe8-8ea6a9111392" providerId="ADAL" clId="{F551F1C7-E0EE-4E40-8D9D-8A26C4935FCE}" dt="2025-06-16T16:25:09.601" v="15"/>
        <pc:sldMkLst>
          <pc:docMk/>
          <pc:sldMk cId="1795036596" sldId="258"/>
        </pc:sldMkLst>
      </pc:sldChg>
      <pc:sldChg chg="add">
        <pc:chgData name="Strain, Mallory (A&amp;F)" userId="7f2f9c2c-98ee-44e6-afe8-8ea6a9111392" providerId="ADAL" clId="{F551F1C7-E0EE-4E40-8D9D-8A26C4935FCE}" dt="2025-06-16T16:25:12.123" v="20"/>
        <pc:sldMkLst>
          <pc:docMk/>
          <pc:sldMk cId="2254853881" sldId="264"/>
        </pc:sldMkLst>
      </pc:sldChg>
      <pc:sldChg chg="modSp add mod">
        <pc:chgData name="Strain, Mallory (A&amp;F)" userId="7f2f9c2c-98ee-44e6-afe8-8ea6a9111392" providerId="ADAL" clId="{F551F1C7-E0EE-4E40-8D9D-8A26C4935FCE}" dt="2025-06-17T12:38:13.544" v="406" actId="1076"/>
        <pc:sldMkLst>
          <pc:docMk/>
          <pc:sldMk cId="1480225547" sldId="267"/>
        </pc:sldMkLst>
        <pc:spChg chg="mod">
          <ac:chgData name="Strain, Mallory (A&amp;F)" userId="7f2f9c2c-98ee-44e6-afe8-8ea6a9111392" providerId="ADAL" clId="{F551F1C7-E0EE-4E40-8D9D-8A26C4935FCE}" dt="2025-06-17T12:38:13.544" v="406" actId="1076"/>
          <ac:spMkLst>
            <pc:docMk/>
            <pc:sldMk cId="1480225547" sldId="267"/>
            <ac:spMk id="17" creationId="{FF263B81-AE0C-F979-F8C5-BEB915E536E8}"/>
          </ac:spMkLst>
        </pc:spChg>
      </pc:sldChg>
      <pc:sldChg chg="add">
        <pc:chgData name="Strain, Mallory (A&amp;F)" userId="7f2f9c2c-98ee-44e6-afe8-8ea6a9111392" providerId="ADAL" clId="{F551F1C7-E0EE-4E40-8D9D-8A26C4935FCE}" dt="2025-06-16T16:25:12.485" v="21"/>
        <pc:sldMkLst>
          <pc:docMk/>
          <pc:sldMk cId="381138915" sldId="273"/>
        </pc:sldMkLst>
      </pc:sldChg>
      <pc:sldChg chg="modSp add">
        <pc:chgData name="Strain, Mallory (A&amp;F)" userId="7f2f9c2c-98ee-44e6-afe8-8ea6a9111392" providerId="ADAL" clId="{F551F1C7-E0EE-4E40-8D9D-8A26C4935FCE}" dt="2025-06-17T12:34:41.941" v="385" actId="20577"/>
        <pc:sldMkLst>
          <pc:docMk/>
          <pc:sldMk cId="3126995564" sldId="276"/>
        </pc:sldMkLst>
        <pc:graphicFrameChg chg="mod">
          <ac:chgData name="Strain, Mallory (A&amp;F)" userId="7f2f9c2c-98ee-44e6-afe8-8ea6a9111392" providerId="ADAL" clId="{F551F1C7-E0EE-4E40-8D9D-8A26C4935FCE}" dt="2025-06-17T12:34:41.941" v="385" actId="20577"/>
          <ac:graphicFrameMkLst>
            <pc:docMk/>
            <pc:sldMk cId="3126995564" sldId="276"/>
            <ac:graphicFrameMk id="4" creationId="{BCAF1A5D-AAF4-A5C2-F609-471FBC3134D9}"/>
          </ac:graphicFrameMkLst>
        </pc:graphicFrameChg>
      </pc:sldChg>
      <pc:sldChg chg="add">
        <pc:chgData name="Strain, Mallory (A&amp;F)" userId="7f2f9c2c-98ee-44e6-afe8-8ea6a9111392" providerId="ADAL" clId="{F551F1C7-E0EE-4E40-8D9D-8A26C4935FCE}" dt="2025-06-16T16:25:10.730" v="18"/>
        <pc:sldMkLst>
          <pc:docMk/>
          <pc:sldMk cId="616471570" sldId="280"/>
        </pc:sldMkLst>
      </pc:sldChg>
      <pc:sldChg chg="add">
        <pc:chgData name="Strain, Mallory (A&amp;F)" userId="7f2f9c2c-98ee-44e6-afe8-8ea6a9111392" providerId="ADAL" clId="{F551F1C7-E0EE-4E40-8D9D-8A26C4935FCE}" dt="2025-06-16T16:25:11.137" v="19"/>
        <pc:sldMkLst>
          <pc:docMk/>
          <pc:sldMk cId="2128533522" sldId="289"/>
        </pc:sldMkLst>
      </pc:sldChg>
      <pc:sldChg chg="add">
        <pc:chgData name="Strain, Mallory (A&amp;F)" userId="7f2f9c2c-98ee-44e6-afe8-8ea6a9111392" providerId="ADAL" clId="{F551F1C7-E0EE-4E40-8D9D-8A26C4935FCE}" dt="2025-06-16T16:24:43.044" v="4"/>
        <pc:sldMkLst>
          <pc:docMk/>
          <pc:sldMk cId="4152481007" sldId="2147481238"/>
        </pc:sldMkLst>
      </pc:sldChg>
      <pc:sldChg chg="add">
        <pc:chgData name="Strain, Mallory (A&amp;F)" userId="7f2f9c2c-98ee-44e6-afe8-8ea6a9111392" providerId="ADAL" clId="{F551F1C7-E0EE-4E40-8D9D-8A26C4935FCE}" dt="2025-06-16T16:25:16.287" v="23"/>
        <pc:sldMkLst>
          <pc:docMk/>
          <pc:sldMk cId="453920848" sldId="2147481244"/>
        </pc:sldMkLst>
      </pc:sldChg>
      <pc:sldChg chg="add ord">
        <pc:chgData name="Strain, Mallory (A&amp;F)" userId="7f2f9c2c-98ee-44e6-afe8-8ea6a9111392" providerId="ADAL" clId="{F551F1C7-E0EE-4E40-8D9D-8A26C4935FCE}" dt="2025-06-17T12:43:41.994" v="435"/>
        <pc:sldMkLst>
          <pc:docMk/>
          <pc:sldMk cId="858518792" sldId="2147481265"/>
        </pc:sldMkLst>
      </pc:sldChg>
      <pc:sldChg chg="add">
        <pc:chgData name="Strain, Mallory (A&amp;F)" userId="7f2f9c2c-98ee-44e6-afe8-8ea6a9111392" providerId="ADAL" clId="{F551F1C7-E0EE-4E40-8D9D-8A26C4935FCE}" dt="2025-06-16T16:24:44.791" v="5"/>
        <pc:sldMkLst>
          <pc:docMk/>
          <pc:sldMk cId="2233551186" sldId="2147481286"/>
        </pc:sldMkLst>
      </pc:sldChg>
      <pc:sldChg chg="delSp modSp add mod ord">
        <pc:chgData name="Strain, Mallory (A&amp;F)" userId="7f2f9c2c-98ee-44e6-afe8-8ea6a9111392" providerId="ADAL" clId="{F551F1C7-E0EE-4E40-8D9D-8A26C4935FCE}" dt="2025-06-17T12:20:48.915" v="152" actId="20577"/>
        <pc:sldMkLst>
          <pc:docMk/>
          <pc:sldMk cId="3247611535" sldId="2147481526"/>
        </pc:sldMkLst>
        <pc:spChg chg="mod">
          <ac:chgData name="Strain, Mallory (A&amp;F)" userId="7f2f9c2c-98ee-44e6-afe8-8ea6a9111392" providerId="ADAL" clId="{F551F1C7-E0EE-4E40-8D9D-8A26C4935FCE}" dt="2025-06-17T12:20:48.915" v="152" actId="20577"/>
          <ac:spMkLst>
            <pc:docMk/>
            <pc:sldMk cId="3247611535" sldId="2147481526"/>
            <ac:spMk id="4" creationId="{333A8EB1-8DDB-2D47-345B-C9E3F3F743D1}"/>
          </ac:spMkLst>
        </pc:spChg>
        <pc:picChg chg="mod">
          <ac:chgData name="Strain, Mallory (A&amp;F)" userId="7f2f9c2c-98ee-44e6-afe8-8ea6a9111392" providerId="ADAL" clId="{F551F1C7-E0EE-4E40-8D9D-8A26C4935FCE}" dt="2025-06-17T12:20:08.839" v="134" actId="1076"/>
          <ac:picMkLst>
            <pc:docMk/>
            <pc:sldMk cId="3247611535" sldId="2147481526"/>
            <ac:picMk id="2050" creationId="{24EE0811-4026-AB75-24A2-437A38395E53}"/>
          </ac:picMkLst>
        </pc:picChg>
        <pc:picChg chg="mod">
          <ac:chgData name="Strain, Mallory (A&amp;F)" userId="7f2f9c2c-98ee-44e6-afe8-8ea6a9111392" providerId="ADAL" clId="{F551F1C7-E0EE-4E40-8D9D-8A26C4935FCE}" dt="2025-06-17T12:20:04.175" v="132" actId="1076"/>
          <ac:picMkLst>
            <pc:docMk/>
            <pc:sldMk cId="3247611535" sldId="2147481526"/>
            <ac:picMk id="2054" creationId="{85E82A9A-A1A0-BD93-E3E4-26C6BCED26F1}"/>
          </ac:picMkLst>
        </pc:picChg>
        <pc:picChg chg="mod">
          <ac:chgData name="Strain, Mallory (A&amp;F)" userId="7f2f9c2c-98ee-44e6-afe8-8ea6a9111392" providerId="ADAL" clId="{F551F1C7-E0EE-4E40-8D9D-8A26C4935FCE}" dt="2025-06-17T12:20:05.933" v="133" actId="1076"/>
          <ac:picMkLst>
            <pc:docMk/>
            <pc:sldMk cId="3247611535" sldId="2147481526"/>
            <ac:picMk id="2066" creationId="{F4826C9D-A37A-3221-A572-72BEC0D5CFAA}"/>
          </ac:picMkLst>
        </pc:picChg>
      </pc:sldChg>
      <pc:sldChg chg="modSp add mod">
        <pc:chgData name="Strain, Mallory (A&amp;F)" userId="7f2f9c2c-98ee-44e6-afe8-8ea6a9111392" providerId="ADAL" clId="{F551F1C7-E0EE-4E40-8D9D-8A26C4935FCE}" dt="2025-06-19T18:21:02.787" v="550" actId="20577"/>
        <pc:sldMkLst>
          <pc:docMk/>
          <pc:sldMk cId="1855044204" sldId="2147481531"/>
        </pc:sldMkLst>
        <pc:spChg chg="mod">
          <ac:chgData name="Strain, Mallory (A&amp;F)" userId="7f2f9c2c-98ee-44e6-afe8-8ea6a9111392" providerId="ADAL" clId="{F551F1C7-E0EE-4E40-8D9D-8A26C4935FCE}" dt="2025-06-19T18:21:02.787" v="550" actId="20577"/>
          <ac:spMkLst>
            <pc:docMk/>
            <pc:sldMk cId="1855044204" sldId="2147481531"/>
            <ac:spMk id="4" creationId="{B5CFEDE8-2F1D-DC67-361A-BB38DBDA43FE}"/>
          </ac:spMkLst>
        </pc:spChg>
      </pc:sldChg>
      <pc:sldChg chg="add ord">
        <pc:chgData name="Strain, Mallory (A&amp;F)" userId="7f2f9c2c-98ee-44e6-afe8-8ea6a9111392" providerId="ADAL" clId="{F551F1C7-E0EE-4E40-8D9D-8A26C4935FCE}" dt="2025-06-16T16:34:09.778" v="67"/>
        <pc:sldMkLst>
          <pc:docMk/>
          <pc:sldMk cId="304928090" sldId="2147481538"/>
        </pc:sldMkLst>
      </pc:sldChg>
      <pc:sldChg chg="add ord">
        <pc:chgData name="Strain, Mallory (A&amp;F)" userId="7f2f9c2c-98ee-44e6-afe8-8ea6a9111392" providerId="ADAL" clId="{F551F1C7-E0EE-4E40-8D9D-8A26C4935FCE}" dt="2025-06-16T16:34:13.392" v="69"/>
        <pc:sldMkLst>
          <pc:docMk/>
          <pc:sldMk cId="1901820990" sldId="2147481539"/>
        </pc:sldMkLst>
      </pc:sldChg>
      <pc:sldChg chg="add ord">
        <pc:chgData name="Strain, Mallory (A&amp;F)" userId="7f2f9c2c-98ee-44e6-afe8-8ea6a9111392" providerId="ADAL" clId="{F551F1C7-E0EE-4E40-8D9D-8A26C4935FCE}" dt="2025-06-16T16:34:18.545" v="71"/>
        <pc:sldMkLst>
          <pc:docMk/>
          <pc:sldMk cId="3789907775" sldId="2147481540"/>
        </pc:sldMkLst>
      </pc:sldChg>
      <pc:sldChg chg="add ord">
        <pc:chgData name="Strain, Mallory (A&amp;F)" userId="7f2f9c2c-98ee-44e6-afe8-8ea6a9111392" providerId="ADAL" clId="{F551F1C7-E0EE-4E40-8D9D-8A26C4935FCE}" dt="2025-06-16T16:34:26.542" v="73"/>
        <pc:sldMkLst>
          <pc:docMk/>
          <pc:sldMk cId="2340298969" sldId="2147483478"/>
        </pc:sldMkLst>
      </pc:sldChg>
      <pc:sldChg chg="add">
        <pc:chgData name="Strain, Mallory (A&amp;F)" userId="7f2f9c2c-98ee-44e6-afe8-8ea6a9111392" providerId="ADAL" clId="{F551F1C7-E0EE-4E40-8D9D-8A26C4935FCE}" dt="2025-06-16T16:25:17.090" v="24"/>
        <pc:sldMkLst>
          <pc:docMk/>
          <pc:sldMk cId="3958492819" sldId="2147483486"/>
        </pc:sldMkLst>
      </pc:sldChg>
      <pc:sldChg chg="add">
        <pc:chgData name="Strain, Mallory (A&amp;F)" userId="7f2f9c2c-98ee-44e6-afe8-8ea6a9111392" providerId="ADAL" clId="{F551F1C7-E0EE-4E40-8D9D-8A26C4935FCE}" dt="2025-06-16T16:24:41.398" v="2"/>
        <pc:sldMkLst>
          <pc:docMk/>
          <pc:sldMk cId="1413044837" sldId="2147483513"/>
        </pc:sldMkLst>
      </pc:sldChg>
      <pc:sldChg chg="modSp add mod">
        <pc:chgData name="Strain, Mallory (A&amp;F)" userId="7f2f9c2c-98ee-44e6-afe8-8ea6a9111392" providerId="ADAL" clId="{F551F1C7-E0EE-4E40-8D9D-8A26C4935FCE}" dt="2025-06-17T12:38:28.663" v="410" actId="1076"/>
        <pc:sldMkLst>
          <pc:docMk/>
          <pc:sldMk cId="3063005991" sldId="2147483518"/>
        </pc:sldMkLst>
        <pc:spChg chg="mod">
          <ac:chgData name="Strain, Mallory (A&amp;F)" userId="7f2f9c2c-98ee-44e6-afe8-8ea6a9111392" providerId="ADAL" clId="{F551F1C7-E0EE-4E40-8D9D-8A26C4935FCE}" dt="2025-06-17T12:38:28.663" v="410" actId="1076"/>
          <ac:spMkLst>
            <pc:docMk/>
            <pc:sldMk cId="3063005991" sldId="2147483518"/>
            <ac:spMk id="17" creationId="{FF263B81-AE0C-F979-F8C5-BEB915E536E8}"/>
          </ac:spMkLst>
        </pc:spChg>
      </pc:sldChg>
      <pc:sldChg chg="add">
        <pc:chgData name="Strain, Mallory (A&amp;F)" userId="7f2f9c2c-98ee-44e6-afe8-8ea6a9111392" providerId="ADAL" clId="{F551F1C7-E0EE-4E40-8D9D-8A26C4935FCE}" dt="2025-06-16T16:26:14.179" v="28"/>
        <pc:sldMkLst>
          <pc:docMk/>
          <pc:sldMk cId="75659367" sldId="2147483522"/>
        </pc:sldMkLst>
      </pc:sldChg>
      <pc:sldChg chg="add ord">
        <pc:chgData name="Strain, Mallory (A&amp;F)" userId="7f2f9c2c-98ee-44e6-afe8-8ea6a9111392" providerId="ADAL" clId="{F551F1C7-E0EE-4E40-8D9D-8A26C4935FCE}" dt="2025-06-17T12:43:48.615" v="437"/>
        <pc:sldMkLst>
          <pc:docMk/>
          <pc:sldMk cId="1300875072" sldId="2147483523"/>
        </pc:sldMkLst>
      </pc:sldChg>
      <pc:sldChg chg="modSp add mod">
        <pc:chgData name="Strain, Mallory (A&amp;F)" userId="7f2f9c2c-98ee-44e6-afe8-8ea6a9111392" providerId="ADAL" clId="{F551F1C7-E0EE-4E40-8D9D-8A26C4935FCE}" dt="2025-06-19T18:15:42.003" v="450" actId="20577"/>
        <pc:sldMkLst>
          <pc:docMk/>
          <pc:sldMk cId="4156858417" sldId="2147483524"/>
        </pc:sldMkLst>
        <pc:spChg chg="mod">
          <ac:chgData name="Strain, Mallory (A&amp;F)" userId="7f2f9c2c-98ee-44e6-afe8-8ea6a9111392" providerId="ADAL" clId="{F551F1C7-E0EE-4E40-8D9D-8A26C4935FCE}" dt="2025-06-19T18:15:42.003" v="450" actId="20577"/>
          <ac:spMkLst>
            <pc:docMk/>
            <pc:sldMk cId="4156858417" sldId="2147483524"/>
            <ac:spMk id="11" creationId="{E1657694-30F0-93EC-A229-A63FCE0C1355}"/>
          </ac:spMkLst>
        </pc:spChg>
      </pc:sldChg>
      <pc:sldChg chg="add">
        <pc:chgData name="Strain, Mallory (A&amp;F)" userId="7f2f9c2c-98ee-44e6-afe8-8ea6a9111392" providerId="ADAL" clId="{F551F1C7-E0EE-4E40-8D9D-8A26C4935FCE}" dt="2025-06-16T16:25:10.356" v="17"/>
        <pc:sldMkLst>
          <pc:docMk/>
          <pc:sldMk cId="1599828002" sldId="2147483525"/>
        </pc:sldMkLst>
      </pc:sldChg>
      <pc:sldChg chg="add ord">
        <pc:chgData name="Strain, Mallory (A&amp;F)" userId="7f2f9c2c-98ee-44e6-afe8-8ea6a9111392" providerId="ADAL" clId="{F551F1C7-E0EE-4E40-8D9D-8A26C4935FCE}" dt="2025-06-17T12:43:37.432" v="433"/>
        <pc:sldMkLst>
          <pc:docMk/>
          <pc:sldMk cId="3240210748" sldId="2147483526"/>
        </pc:sldMkLst>
      </pc:sldChg>
      <pc:sldChg chg="modSp add mod ord">
        <pc:chgData name="Strain, Mallory (A&amp;F)" userId="7f2f9c2c-98ee-44e6-afe8-8ea6a9111392" providerId="ADAL" clId="{F551F1C7-E0EE-4E40-8D9D-8A26C4935FCE}" dt="2025-06-16T16:34:35.239" v="75"/>
        <pc:sldMkLst>
          <pc:docMk/>
          <pc:sldMk cId="3181120436" sldId="2147483527"/>
        </pc:sldMkLst>
        <pc:graphicFrameChg chg="modGraphic">
          <ac:chgData name="Strain, Mallory (A&amp;F)" userId="7f2f9c2c-98ee-44e6-afe8-8ea6a9111392" providerId="ADAL" clId="{F551F1C7-E0EE-4E40-8D9D-8A26C4935FCE}" dt="2025-06-16T16:31:33.554" v="62" actId="20577"/>
          <ac:graphicFrameMkLst>
            <pc:docMk/>
            <pc:sldMk cId="3181120436" sldId="2147483527"/>
            <ac:graphicFrameMk id="6" creationId="{4C906486-E95B-F55A-6695-30C3148FF2F2}"/>
          </ac:graphicFrameMkLst>
        </pc:graphicFrameChg>
      </pc:sldChg>
      <pc:sldChg chg="add ord">
        <pc:chgData name="Strain, Mallory (A&amp;F)" userId="7f2f9c2c-98ee-44e6-afe8-8ea6a9111392" providerId="ADAL" clId="{F551F1C7-E0EE-4E40-8D9D-8A26C4935FCE}" dt="2025-06-16T16:34:39.879" v="79"/>
        <pc:sldMkLst>
          <pc:docMk/>
          <pc:sldMk cId="741855450" sldId="2147483534"/>
        </pc:sldMkLst>
      </pc:sldChg>
      <pc:sldChg chg="add">
        <pc:chgData name="Strain, Mallory (A&amp;F)" userId="7f2f9c2c-98ee-44e6-afe8-8ea6a9111392" providerId="ADAL" clId="{F551F1C7-E0EE-4E40-8D9D-8A26C4935FCE}" dt="2025-06-16T16:25:09.264" v="14"/>
        <pc:sldMkLst>
          <pc:docMk/>
          <pc:sldMk cId="3119383660" sldId="2147483535"/>
        </pc:sldMkLst>
      </pc:sldChg>
      <pc:sldChg chg="add">
        <pc:chgData name="Strain, Mallory (A&amp;F)" userId="7f2f9c2c-98ee-44e6-afe8-8ea6a9111392" providerId="ADAL" clId="{F551F1C7-E0EE-4E40-8D9D-8A26C4935FCE}" dt="2025-06-16T16:25:09.977" v="16"/>
        <pc:sldMkLst>
          <pc:docMk/>
          <pc:sldMk cId="4144160472" sldId="2147483536"/>
        </pc:sldMkLst>
      </pc:sldChg>
      <pc:sldChg chg="addSp modSp add mod ord">
        <pc:chgData name="Strain, Mallory (A&amp;F)" userId="7f2f9c2c-98ee-44e6-afe8-8ea6a9111392" providerId="ADAL" clId="{F551F1C7-E0EE-4E40-8D9D-8A26C4935FCE}" dt="2025-06-19T18:20:02.339" v="521" actId="14100"/>
        <pc:sldMkLst>
          <pc:docMk/>
          <pc:sldMk cId="1238033683" sldId="2147483540"/>
        </pc:sldMkLst>
        <pc:spChg chg="add mod">
          <ac:chgData name="Strain, Mallory (A&amp;F)" userId="7f2f9c2c-98ee-44e6-afe8-8ea6a9111392" providerId="ADAL" clId="{F551F1C7-E0EE-4E40-8D9D-8A26C4935FCE}" dt="2025-06-19T18:20:02.339" v="521" actId="14100"/>
          <ac:spMkLst>
            <pc:docMk/>
            <pc:sldMk cId="1238033683" sldId="2147483540"/>
            <ac:spMk id="3" creationId="{2EBDC1E5-D0A0-43E8-065F-B3331766F15B}"/>
          </ac:spMkLst>
        </pc:spChg>
        <pc:graphicFrameChg chg="modGraphic">
          <ac:chgData name="Strain, Mallory (A&amp;F)" userId="7f2f9c2c-98ee-44e6-afe8-8ea6a9111392" providerId="ADAL" clId="{F551F1C7-E0EE-4E40-8D9D-8A26C4935FCE}" dt="2025-06-16T16:32:32.978" v="65" actId="2164"/>
          <ac:graphicFrameMkLst>
            <pc:docMk/>
            <pc:sldMk cId="1238033683" sldId="2147483540"/>
            <ac:graphicFrameMk id="6" creationId="{6A6980E1-34F0-6FB4-7B9D-EBB8D9A4230E}"/>
          </ac:graphicFrameMkLst>
        </pc:graphicFrameChg>
      </pc:sldChg>
      <pc:sldChg chg="add setBg">
        <pc:chgData name="Strain, Mallory (A&amp;F)" userId="7f2f9c2c-98ee-44e6-afe8-8ea6a9111392" providerId="ADAL" clId="{F551F1C7-E0EE-4E40-8D9D-8A26C4935FCE}" dt="2025-06-16T16:29:33.360" v="53"/>
        <pc:sldMkLst>
          <pc:docMk/>
          <pc:sldMk cId="956562679" sldId="2147483541"/>
        </pc:sldMkLst>
      </pc:sldChg>
      <pc:sldChg chg="addSp delSp modSp new mod">
        <pc:chgData name="Strain, Mallory (A&amp;F)" userId="7f2f9c2c-98ee-44e6-afe8-8ea6a9111392" providerId="ADAL" clId="{F551F1C7-E0EE-4E40-8D9D-8A26C4935FCE}" dt="2025-06-17T12:36:09.800" v="390" actId="1076"/>
        <pc:sldMkLst>
          <pc:docMk/>
          <pc:sldMk cId="4180395274" sldId="2147483542"/>
        </pc:sldMkLst>
        <pc:spChg chg="mod">
          <ac:chgData name="Strain, Mallory (A&amp;F)" userId="7f2f9c2c-98ee-44e6-afe8-8ea6a9111392" providerId="ADAL" clId="{F551F1C7-E0EE-4E40-8D9D-8A26C4935FCE}" dt="2025-06-17T12:20:54.392" v="163" actId="20577"/>
          <ac:spMkLst>
            <pc:docMk/>
            <pc:sldMk cId="4180395274" sldId="2147483542"/>
            <ac:spMk id="2" creationId="{9F921545-4135-EBF8-9FDA-306F734391DF}"/>
          </ac:spMkLst>
        </pc:spChg>
        <pc:spChg chg="add mod">
          <ac:chgData name="Strain, Mallory (A&amp;F)" userId="7f2f9c2c-98ee-44e6-afe8-8ea6a9111392" providerId="ADAL" clId="{F551F1C7-E0EE-4E40-8D9D-8A26C4935FCE}" dt="2025-06-17T12:36:09.800" v="390" actId="1076"/>
          <ac:spMkLst>
            <pc:docMk/>
            <pc:sldMk cId="4180395274" sldId="2147483542"/>
            <ac:spMk id="12" creationId="{59E6E90F-1016-0788-8EC1-C609EBF8841C}"/>
          </ac:spMkLst>
        </pc:spChg>
        <pc:picChg chg="add mod">
          <ac:chgData name="Strain, Mallory (A&amp;F)" userId="7f2f9c2c-98ee-44e6-afe8-8ea6a9111392" providerId="ADAL" clId="{F551F1C7-E0EE-4E40-8D9D-8A26C4935FCE}" dt="2025-06-17T12:36:00.442" v="386" actId="1076"/>
          <ac:picMkLst>
            <pc:docMk/>
            <pc:sldMk cId="4180395274" sldId="2147483542"/>
            <ac:picMk id="4" creationId="{26425DFE-9147-D86F-7A34-A3BFE4CA34D2}"/>
          </ac:picMkLst>
        </pc:picChg>
        <pc:picChg chg="add mod">
          <ac:chgData name="Strain, Mallory (A&amp;F)" userId="7f2f9c2c-98ee-44e6-afe8-8ea6a9111392" providerId="ADAL" clId="{F551F1C7-E0EE-4E40-8D9D-8A26C4935FCE}" dt="2025-06-17T12:36:02.492" v="387" actId="1076"/>
          <ac:picMkLst>
            <pc:docMk/>
            <pc:sldMk cId="4180395274" sldId="2147483542"/>
            <ac:picMk id="6" creationId="{B82630FD-A931-8B94-1AF3-1A95BC23EF75}"/>
          </ac:picMkLst>
        </pc:picChg>
        <pc:picChg chg="add mod">
          <ac:chgData name="Strain, Mallory (A&amp;F)" userId="7f2f9c2c-98ee-44e6-afe8-8ea6a9111392" providerId="ADAL" clId="{F551F1C7-E0EE-4E40-8D9D-8A26C4935FCE}" dt="2025-06-17T12:36:05.262" v="388" actId="1076"/>
          <ac:picMkLst>
            <pc:docMk/>
            <pc:sldMk cId="4180395274" sldId="2147483542"/>
            <ac:picMk id="8" creationId="{2416584A-7FD9-9EE6-220B-08CA44E3A120}"/>
          </ac:picMkLst>
        </pc:picChg>
        <pc:picChg chg="add mod">
          <ac:chgData name="Strain, Mallory (A&amp;F)" userId="7f2f9c2c-98ee-44e6-afe8-8ea6a9111392" providerId="ADAL" clId="{F551F1C7-E0EE-4E40-8D9D-8A26C4935FCE}" dt="2025-06-17T12:28:32.359" v="191" actId="1076"/>
          <ac:picMkLst>
            <pc:docMk/>
            <pc:sldMk cId="4180395274" sldId="2147483542"/>
            <ac:picMk id="9" creationId="{F735B742-3958-2003-A820-2E1B28CE20EC}"/>
          </ac:picMkLst>
        </pc:picChg>
        <pc:picChg chg="add mod">
          <ac:chgData name="Strain, Mallory (A&amp;F)" userId="7f2f9c2c-98ee-44e6-afe8-8ea6a9111392" providerId="ADAL" clId="{F551F1C7-E0EE-4E40-8D9D-8A26C4935FCE}" dt="2025-06-17T12:36:07.356" v="389" actId="1076"/>
          <ac:picMkLst>
            <pc:docMk/>
            <pc:sldMk cId="4180395274" sldId="2147483542"/>
            <ac:picMk id="11" creationId="{6E7E12DC-2F94-F858-DC29-C92A5D3DFE20}"/>
          </ac:picMkLst>
        </pc:picChg>
      </pc:sldChg>
      <pc:sldChg chg="addSp modSp new del mod modClrScheme chgLayout">
        <pc:chgData name="Strain, Mallory (A&amp;F)" userId="7f2f9c2c-98ee-44e6-afe8-8ea6a9111392" providerId="ADAL" clId="{F551F1C7-E0EE-4E40-8D9D-8A26C4935FCE}" dt="2025-06-17T15:15:15.468" v="438" actId="47"/>
        <pc:sldMkLst>
          <pc:docMk/>
          <pc:sldMk cId="338214868" sldId="2147483543"/>
        </pc:sldMkLst>
      </pc:sldChg>
      <pc:sldChg chg="add del">
        <pc:chgData name="Strain, Mallory (A&amp;F)" userId="7f2f9c2c-98ee-44e6-afe8-8ea6a9111392" providerId="ADAL" clId="{F551F1C7-E0EE-4E40-8D9D-8A26C4935FCE}" dt="2025-06-17T12:25:40.295" v="173" actId="2696"/>
        <pc:sldMkLst>
          <pc:docMk/>
          <pc:sldMk cId="1594342410" sldId="2147483543"/>
        </pc:sldMkLst>
      </pc:sldChg>
      <pc:sldChg chg="delSp modSp add del mod">
        <pc:chgData name="Strain, Mallory (A&amp;F)" userId="7f2f9c2c-98ee-44e6-afe8-8ea6a9111392" providerId="ADAL" clId="{F551F1C7-E0EE-4E40-8D9D-8A26C4935FCE}" dt="2025-06-17T12:28:12.029" v="185" actId="47"/>
        <pc:sldMkLst>
          <pc:docMk/>
          <pc:sldMk cId="2267987594" sldId="2147483543"/>
        </pc:sldMkLst>
      </pc:sldChg>
      <pc:sldChg chg="new del">
        <pc:chgData name="Strain, Mallory (A&amp;F)" userId="7f2f9c2c-98ee-44e6-afe8-8ea6a9111392" providerId="ADAL" clId="{F551F1C7-E0EE-4E40-8D9D-8A26C4935FCE}" dt="2025-06-17T12:38:33.816" v="411" actId="47"/>
        <pc:sldMkLst>
          <pc:docMk/>
          <pc:sldMk cId="3027044820" sldId="2147483544"/>
        </pc:sldMkLst>
      </pc:sldChg>
      <pc:sldMasterChg chg="del delSldLayout">
        <pc:chgData name="Strain, Mallory (A&amp;F)" userId="7f2f9c2c-98ee-44e6-afe8-8ea6a9111392" providerId="ADAL" clId="{F551F1C7-E0EE-4E40-8D9D-8A26C4935FCE}" dt="2025-06-16T16:25:32.442" v="27" actId="47"/>
        <pc:sldMasterMkLst>
          <pc:docMk/>
          <pc:sldMasterMk cId="1883685178" sldId="2147483648"/>
        </pc:sldMasterMkLst>
        <pc:sldLayoutChg chg="del">
          <pc:chgData name="Strain, Mallory (A&amp;F)" userId="7f2f9c2c-98ee-44e6-afe8-8ea6a9111392" providerId="ADAL" clId="{F551F1C7-E0EE-4E40-8D9D-8A26C4935FCE}" dt="2025-06-16T16:25:32.442" v="27" actId="47"/>
          <pc:sldLayoutMkLst>
            <pc:docMk/>
            <pc:sldMasterMk cId="1883685178" sldId="2147483648"/>
            <pc:sldLayoutMk cId="2777287741" sldId="2147483649"/>
          </pc:sldLayoutMkLst>
        </pc:sldLayoutChg>
        <pc:sldLayoutChg chg="del">
          <pc:chgData name="Strain, Mallory (A&amp;F)" userId="7f2f9c2c-98ee-44e6-afe8-8ea6a9111392" providerId="ADAL" clId="{F551F1C7-E0EE-4E40-8D9D-8A26C4935FCE}" dt="2025-06-16T16:25:32.442" v="27" actId="47"/>
          <pc:sldLayoutMkLst>
            <pc:docMk/>
            <pc:sldMasterMk cId="1883685178" sldId="2147483648"/>
            <pc:sldLayoutMk cId="1943519356" sldId="2147483650"/>
          </pc:sldLayoutMkLst>
        </pc:sldLayoutChg>
        <pc:sldLayoutChg chg="del">
          <pc:chgData name="Strain, Mallory (A&amp;F)" userId="7f2f9c2c-98ee-44e6-afe8-8ea6a9111392" providerId="ADAL" clId="{F551F1C7-E0EE-4E40-8D9D-8A26C4935FCE}" dt="2025-06-16T16:25:32.442" v="27" actId="47"/>
          <pc:sldLayoutMkLst>
            <pc:docMk/>
            <pc:sldMasterMk cId="1883685178" sldId="2147483648"/>
            <pc:sldLayoutMk cId="3259732001" sldId="2147483651"/>
          </pc:sldLayoutMkLst>
        </pc:sldLayoutChg>
        <pc:sldLayoutChg chg="del">
          <pc:chgData name="Strain, Mallory (A&amp;F)" userId="7f2f9c2c-98ee-44e6-afe8-8ea6a9111392" providerId="ADAL" clId="{F551F1C7-E0EE-4E40-8D9D-8A26C4935FCE}" dt="2025-06-16T16:25:32.442" v="27" actId="47"/>
          <pc:sldLayoutMkLst>
            <pc:docMk/>
            <pc:sldMasterMk cId="1883685178" sldId="2147483648"/>
            <pc:sldLayoutMk cId="2227087407" sldId="2147483652"/>
          </pc:sldLayoutMkLst>
        </pc:sldLayoutChg>
        <pc:sldLayoutChg chg="del">
          <pc:chgData name="Strain, Mallory (A&amp;F)" userId="7f2f9c2c-98ee-44e6-afe8-8ea6a9111392" providerId="ADAL" clId="{F551F1C7-E0EE-4E40-8D9D-8A26C4935FCE}" dt="2025-06-16T16:25:32.442" v="27" actId="47"/>
          <pc:sldLayoutMkLst>
            <pc:docMk/>
            <pc:sldMasterMk cId="1883685178" sldId="2147483648"/>
            <pc:sldLayoutMk cId="110446967" sldId="2147483653"/>
          </pc:sldLayoutMkLst>
        </pc:sldLayoutChg>
        <pc:sldLayoutChg chg="del">
          <pc:chgData name="Strain, Mallory (A&amp;F)" userId="7f2f9c2c-98ee-44e6-afe8-8ea6a9111392" providerId="ADAL" clId="{F551F1C7-E0EE-4E40-8D9D-8A26C4935FCE}" dt="2025-06-16T16:25:32.442" v="27" actId="47"/>
          <pc:sldLayoutMkLst>
            <pc:docMk/>
            <pc:sldMasterMk cId="1883685178" sldId="2147483648"/>
            <pc:sldLayoutMk cId="965909784" sldId="2147483654"/>
          </pc:sldLayoutMkLst>
        </pc:sldLayoutChg>
        <pc:sldLayoutChg chg="del">
          <pc:chgData name="Strain, Mallory (A&amp;F)" userId="7f2f9c2c-98ee-44e6-afe8-8ea6a9111392" providerId="ADAL" clId="{F551F1C7-E0EE-4E40-8D9D-8A26C4935FCE}" dt="2025-06-16T16:25:32.442" v="27" actId="47"/>
          <pc:sldLayoutMkLst>
            <pc:docMk/>
            <pc:sldMasterMk cId="1883685178" sldId="2147483648"/>
            <pc:sldLayoutMk cId="2123016037" sldId="2147483655"/>
          </pc:sldLayoutMkLst>
        </pc:sldLayoutChg>
        <pc:sldLayoutChg chg="del">
          <pc:chgData name="Strain, Mallory (A&amp;F)" userId="7f2f9c2c-98ee-44e6-afe8-8ea6a9111392" providerId="ADAL" clId="{F551F1C7-E0EE-4E40-8D9D-8A26C4935FCE}" dt="2025-06-16T16:25:32.442" v="27" actId="47"/>
          <pc:sldLayoutMkLst>
            <pc:docMk/>
            <pc:sldMasterMk cId="1883685178" sldId="2147483648"/>
            <pc:sldLayoutMk cId="3698142118" sldId="2147483656"/>
          </pc:sldLayoutMkLst>
        </pc:sldLayoutChg>
        <pc:sldLayoutChg chg="del">
          <pc:chgData name="Strain, Mallory (A&amp;F)" userId="7f2f9c2c-98ee-44e6-afe8-8ea6a9111392" providerId="ADAL" clId="{F551F1C7-E0EE-4E40-8D9D-8A26C4935FCE}" dt="2025-06-16T16:25:32.442" v="27" actId="47"/>
          <pc:sldLayoutMkLst>
            <pc:docMk/>
            <pc:sldMasterMk cId="1883685178" sldId="2147483648"/>
            <pc:sldLayoutMk cId="2984352607" sldId="2147483657"/>
          </pc:sldLayoutMkLst>
        </pc:sldLayoutChg>
        <pc:sldLayoutChg chg="del">
          <pc:chgData name="Strain, Mallory (A&amp;F)" userId="7f2f9c2c-98ee-44e6-afe8-8ea6a9111392" providerId="ADAL" clId="{F551F1C7-E0EE-4E40-8D9D-8A26C4935FCE}" dt="2025-06-16T16:25:32.442" v="27" actId="47"/>
          <pc:sldLayoutMkLst>
            <pc:docMk/>
            <pc:sldMasterMk cId="1883685178" sldId="2147483648"/>
            <pc:sldLayoutMk cId="551319514" sldId="2147483658"/>
          </pc:sldLayoutMkLst>
        </pc:sldLayoutChg>
        <pc:sldLayoutChg chg="del">
          <pc:chgData name="Strain, Mallory (A&amp;F)" userId="7f2f9c2c-98ee-44e6-afe8-8ea6a9111392" providerId="ADAL" clId="{F551F1C7-E0EE-4E40-8D9D-8A26C4935FCE}" dt="2025-06-16T16:25:32.442" v="27" actId="47"/>
          <pc:sldLayoutMkLst>
            <pc:docMk/>
            <pc:sldMasterMk cId="1883685178" sldId="2147483648"/>
            <pc:sldLayoutMk cId="200549914" sldId="2147483659"/>
          </pc:sldLayoutMkLst>
        </pc:sldLayoutChg>
      </pc:sldMasterChg>
    </pc:docChg>
  </pc:docChgLst>
  <pc:docChgLst>
    <pc:chgData name="Krevat, Derek (DOT)" userId="S::derek.krevat@dot.state.ma.us::66a34c06-e09c-4490-ae2d-9dc29eb4126b" providerId="AD" clId="Web-{5A382F2D-8B1F-E81A-7B6B-78BEF6F7AC8A}"/>
    <pc:docChg chg="addSld">
      <pc:chgData name="Krevat, Derek (DOT)" userId="S::derek.krevat@dot.state.ma.us::66a34c06-e09c-4490-ae2d-9dc29eb4126b" providerId="AD" clId="Web-{5A382F2D-8B1F-E81A-7B6B-78BEF6F7AC8A}" dt="2025-06-17T13:16:24.504" v="0"/>
      <pc:docMkLst>
        <pc:docMk/>
      </pc:docMkLst>
      <pc:sldChg chg="add">
        <pc:chgData name="Krevat, Derek (DOT)" userId="S::derek.krevat@dot.state.ma.us::66a34c06-e09c-4490-ae2d-9dc29eb4126b" providerId="AD" clId="Web-{5A382F2D-8B1F-E81A-7B6B-78BEF6F7AC8A}" dt="2025-06-17T13:16:24.504" v="0"/>
        <pc:sldMkLst>
          <pc:docMk/>
          <pc:sldMk cId="2937260740" sldId="2147483544"/>
        </pc:sldMkLst>
      </pc:sldChg>
      <pc:sldMasterChg chg="addSldLayout">
        <pc:chgData name="Krevat, Derek (DOT)" userId="S::derek.krevat@dot.state.ma.us::66a34c06-e09c-4490-ae2d-9dc29eb4126b" providerId="AD" clId="Web-{5A382F2D-8B1F-E81A-7B6B-78BEF6F7AC8A}" dt="2025-06-17T13:16:24.504" v="0"/>
        <pc:sldMasterMkLst>
          <pc:docMk/>
          <pc:sldMasterMk cId="4184252186" sldId="2147483665"/>
        </pc:sldMasterMkLst>
        <pc:sldLayoutChg chg="add replId">
          <pc:chgData name="Krevat, Derek (DOT)" userId="S::derek.krevat@dot.state.ma.us::66a34c06-e09c-4490-ae2d-9dc29eb4126b" providerId="AD" clId="Web-{5A382F2D-8B1F-E81A-7B6B-78BEF6F7AC8A}" dt="2025-06-17T13:16:24.504" v="0"/>
          <pc:sldLayoutMkLst>
            <pc:docMk/>
            <pc:sldMasterMk cId="4184252186" sldId="2147483665"/>
            <pc:sldLayoutMk cId="1409715402" sldId="2147483672"/>
          </pc:sldLayoutMkLst>
        </pc:sldLayoutChg>
      </pc:sldMasterChg>
    </pc:docChg>
  </pc:docChgLst>
  <pc:docChgLst>
    <pc:chgData name="Jauhar, Mehar (A&amp;F)" userId="6b184fc0-f80d-46ab-a4ba-4a5755ad07a6" providerId="ADAL" clId="{716F19CC-EA1B-D543-9631-92728AB90212}"/>
    <pc:docChg chg="undo custSel modSld">
      <pc:chgData name="Jauhar, Mehar (A&amp;F)" userId="6b184fc0-f80d-46ab-a4ba-4a5755ad07a6" providerId="ADAL" clId="{716F19CC-EA1B-D543-9631-92728AB90212}" dt="2025-06-17T03:42:27.225" v="69" actId="20577"/>
      <pc:docMkLst>
        <pc:docMk/>
      </pc:docMkLst>
      <pc:sldChg chg="modSp mod">
        <pc:chgData name="Jauhar, Mehar (A&amp;F)" userId="6b184fc0-f80d-46ab-a4ba-4a5755ad07a6" providerId="ADAL" clId="{716F19CC-EA1B-D543-9631-92728AB90212}" dt="2025-06-17T03:41:56.646" v="50" actId="20577"/>
        <pc:sldMkLst>
          <pc:docMk/>
          <pc:sldMk cId="1795036596" sldId="258"/>
        </pc:sldMkLst>
        <pc:spChg chg="mod">
          <ac:chgData name="Jauhar, Mehar (A&amp;F)" userId="6b184fc0-f80d-46ab-a4ba-4a5755ad07a6" providerId="ADAL" clId="{716F19CC-EA1B-D543-9631-92728AB90212}" dt="2025-06-17T03:41:29.832" v="29" actId="20577"/>
          <ac:spMkLst>
            <pc:docMk/>
            <pc:sldMk cId="1795036596" sldId="258"/>
            <ac:spMk id="2" creationId="{21FD03CE-0619-B98F-6575-AAA77FF1FA0F}"/>
          </ac:spMkLst>
        </pc:spChg>
        <pc:spChg chg="mod">
          <ac:chgData name="Jauhar, Mehar (A&amp;F)" userId="6b184fc0-f80d-46ab-a4ba-4a5755ad07a6" providerId="ADAL" clId="{716F19CC-EA1B-D543-9631-92728AB90212}" dt="2025-06-17T03:41:56.646" v="50" actId="20577"/>
          <ac:spMkLst>
            <pc:docMk/>
            <pc:sldMk cId="1795036596" sldId="258"/>
            <ac:spMk id="5" creationId="{16E37ADE-88E2-89B0-F8EB-06DB4CF64B48}"/>
          </ac:spMkLst>
        </pc:spChg>
      </pc:sldChg>
      <pc:sldChg chg="modSp mod">
        <pc:chgData name="Jauhar, Mehar (A&amp;F)" userId="6b184fc0-f80d-46ab-a4ba-4a5755ad07a6" providerId="ADAL" clId="{716F19CC-EA1B-D543-9631-92728AB90212}" dt="2025-06-17T03:42:27.225" v="69" actId="20577"/>
        <pc:sldMkLst>
          <pc:docMk/>
          <pc:sldMk cId="4144160472" sldId="2147483536"/>
        </pc:sldMkLst>
        <pc:spChg chg="mod">
          <ac:chgData name="Jauhar, Mehar (A&amp;F)" userId="6b184fc0-f80d-46ab-a4ba-4a5755ad07a6" providerId="ADAL" clId="{716F19CC-EA1B-D543-9631-92728AB90212}" dt="2025-06-17T03:42:27.225" v="69" actId="20577"/>
          <ac:spMkLst>
            <pc:docMk/>
            <pc:sldMk cId="4144160472" sldId="2147483536"/>
            <ac:spMk id="2" creationId="{DBF08785-96DC-FE45-11CE-8983A998345E}"/>
          </ac:spMkLst>
        </pc:spChg>
      </pc:sldChg>
    </pc:docChg>
  </pc:docChgLst>
  <pc:docChgLst>
    <pc:chgData name="Jauhar, Mehar (A&amp;F)" userId="S::mehar.jauhar@mass.gov::6b184fc0-f80d-46ab-a4ba-4a5755ad07a6" providerId="AD" clId="Web-{6E85ED36-A9BC-CDCC-4440-A632CE632404}"/>
    <pc:docChg chg="modSld">
      <pc:chgData name="Jauhar, Mehar (A&amp;F)" userId="S::mehar.jauhar@mass.gov::6b184fc0-f80d-46ab-a4ba-4a5755ad07a6" providerId="AD" clId="Web-{6E85ED36-A9BC-CDCC-4440-A632CE632404}" dt="2025-06-16T19:26:16.924" v="11" actId="1076"/>
      <pc:docMkLst>
        <pc:docMk/>
      </pc:docMkLst>
      <pc:sldChg chg="addSp delSp modSp">
        <pc:chgData name="Jauhar, Mehar (A&amp;F)" userId="S::mehar.jauhar@mass.gov::6b184fc0-f80d-46ab-a4ba-4a5755ad07a6" providerId="AD" clId="Web-{6E85ED36-A9BC-CDCC-4440-A632CE632404}" dt="2025-06-16T19:26:16.924" v="11" actId="1076"/>
        <pc:sldMkLst>
          <pc:docMk/>
          <pc:sldMk cId="4180395274" sldId="2147483542"/>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DC64B-4E2D-44E2-9DF7-09484415FC9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9389673-3CE4-4756-A454-FD7F094BB1FA}">
      <dgm:prSet phldr="0" custT="1"/>
      <dgm:spPr/>
      <dgm:t>
        <a:bodyPr/>
        <a:lstStyle/>
        <a:p>
          <a:pPr rtl="0"/>
          <a:r>
            <a:rPr lang="en-US" sz="2000">
              <a:latin typeface="+mn-lt"/>
            </a:rPr>
            <a:t>Federal Matching Funds Legislation</a:t>
          </a:r>
          <a:endParaRPr lang="en-US" sz="2000" spc="200">
            <a:latin typeface="+mn-lt"/>
          </a:endParaRPr>
        </a:p>
      </dgm:t>
    </dgm:pt>
    <dgm:pt modelId="{89BC19D7-C4DE-42E0-9082-DB0401E2A15B}" type="parTrans" cxnId="{1A21BCB6-EF5E-491F-A983-90E9FD537A51}">
      <dgm:prSet/>
      <dgm:spPr/>
      <dgm:t>
        <a:bodyPr/>
        <a:lstStyle/>
        <a:p>
          <a:endParaRPr lang="en-US" sz="2000"/>
        </a:p>
      </dgm:t>
    </dgm:pt>
    <dgm:pt modelId="{42520116-B6A3-476D-8AA5-F55B2CF7AC5E}" type="sibTrans" cxnId="{1A21BCB6-EF5E-491F-A983-90E9FD537A51}">
      <dgm:prSet/>
      <dgm:spPr/>
      <dgm:t>
        <a:bodyPr/>
        <a:lstStyle/>
        <a:p>
          <a:endParaRPr lang="en-US" sz="2000"/>
        </a:p>
      </dgm:t>
    </dgm:pt>
    <dgm:pt modelId="{9CD8F89A-A6B3-4175-9BCB-FB8D426F9326}">
      <dgm:prSet custT="1"/>
      <dgm:spPr/>
      <dgm:t>
        <a:bodyPr/>
        <a:lstStyle/>
        <a:p>
          <a:pPr rtl="0"/>
          <a:r>
            <a:rPr lang="en-US" sz="2000">
              <a:latin typeface="+mn-lt"/>
            </a:rPr>
            <a:t>Q&amp;A / Discussion</a:t>
          </a:r>
        </a:p>
      </dgm:t>
    </dgm:pt>
    <dgm:pt modelId="{8D1D619F-145B-476A-BED9-4B5C9DA18B71}" type="sibTrans" cxnId="{6762F825-E989-4956-B2F2-2B1CE8766227}">
      <dgm:prSet/>
      <dgm:spPr/>
      <dgm:t>
        <a:bodyPr/>
        <a:lstStyle/>
        <a:p>
          <a:endParaRPr lang="en-US" sz="2000"/>
        </a:p>
      </dgm:t>
    </dgm:pt>
    <dgm:pt modelId="{4B271377-646B-4282-970C-70F045735C0C}" type="parTrans" cxnId="{6762F825-E989-4956-B2F2-2B1CE8766227}">
      <dgm:prSet/>
      <dgm:spPr/>
      <dgm:t>
        <a:bodyPr/>
        <a:lstStyle/>
        <a:p>
          <a:endParaRPr lang="en-US" sz="2000"/>
        </a:p>
      </dgm:t>
    </dgm:pt>
    <dgm:pt modelId="{04480786-7A57-42F0-811C-D0F30D93C041}">
      <dgm:prSet phldr="0" custT="1"/>
      <dgm:spPr/>
      <dgm:t>
        <a:bodyPr/>
        <a:lstStyle/>
        <a:p>
          <a:pPr rtl="0"/>
          <a:r>
            <a:rPr lang="en-US" sz="2000">
              <a:latin typeface="+mn-lt"/>
            </a:rPr>
            <a:t>About FFIO</a:t>
          </a:r>
        </a:p>
      </dgm:t>
    </dgm:pt>
    <dgm:pt modelId="{4EEEDFA1-58BB-4C7E-8289-81BA44E808CB}" type="parTrans" cxnId="{A231580D-C10F-4E8A-B75B-1BD6FDD2BD18}">
      <dgm:prSet/>
      <dgm:spPr/>
      <dgm:t>
        <a:bodyPr/>
        <a:lstStyle/>
        <a:p>
          <a:endParaRPr lang="en-US" sz="2000"/>
        </a:p>
      </dgm:t>
    </dgm:pt>
    <dgm:pt modelId="{D2978AD3-37C2-403B-B3A1-A78E47E52F46}" type="sibTrans" cxnId="{A231580D-C10F-4E8A-B75B-1BD6FDD2BD18}">
      <dgm:prSet/>
      <dgm:spPr/>
      <dgm:t>
        <a:bodyPr/>
        <a:lstStyle/>
        <a:p>
          <a:endParaRPr lang="en-US" sz="2000"/>
        </a:p>
      </dgm:t>
    </dgm:pt>
    <dgm:pt modelId="{6FFA146C-84D5-4B6F-825E-B72737013D6D}">
      <dgm:prSet phldr="0" custT="1"/>
      <dgm:spPr/>
      <dgm:t>
        <a:bodyPr/>
        <a:lstStyle/>
        <a:p>
          <a:pPr algn="l"/>
          <a:r>
            <a:rPr lang="en-US" sz="2000" spc="200">
              <a:latin typeface="+mn-lt"/>
            </a:rPr>
            <a:t>New Federal Funding Opportunities </a:t>
          </a:r>
          <a:r>
            <a:rPr lang="en-US" sz="2000" noProof="0">
              <a:solidFill>
                <a:prstClr val="black">
                  <a:hueOff val="0"/>
                  <a:satOff val="0"/>
                  <a:lumOff val="0"/>
                  <a:alphaOff val="0"/>
                </a:prstClr>
              </a:solidFill>
              <a:latin typeface="+mn-lt"/>
              <a:ea typeface="+mn-ea"/>
              <a:cs typeface="+mn-cs"/>
            </a:rPr>
            <a:t> </a:t>
          </a:r>
          <a:r>
            <a:rPr lang="en-GB" sz="2000">
              <a:solidFill>
                <a:prstClr val="black">
                  <a:hueOff val="0"/>
                  <a:satOff val="0"/>
                  <a:lumOff val="0"/>
                  <a:alphaOff val="0"/>
                </a:prstClr>
              </a:solidFill>
              <a:latin typeface="+mn-lt"/>
              <a:ea typeface="+mn-ea"/>
              <a:cs typeface="+mn-cs"/>
            </a:rPr>
            <a:t> </a:t>
          </a:r>
          <a:r>
            <a:rPr lang="en-US" sz="2000">
              <a:latin typeface="+mn-lt"/>
            </a:rPr>
            <a:t> </a:t>
          </a:r>
        </a:p>
      </dgm:t>
    </dgm:pt>
    <dgm:pt modelId="{7844B180-640E-4273-A9E7-2CDD32E05CBA}" type="parTrans" cxnId="{F1B450EC-F83A-4474-BCAD-55B8F00BF5F2}">
      <dgm:prSet/>
      <dgm:spPr/>
      <dgm:t>
        <a:bodyPr/>
        <a:lstStyle/>
        <a:p>
          <a:endParaRPr lang="en-US" sz="2000"/>
        </a:p>
      </dgm:t>
    </dgm:pt>
    <dgm:pt modelId="{FC4FEF22-6666-44CA-AA83-A9ADFE050682}" type="sibTrans" cxnId="{F1B450EC-F83A-4474-BCAD-55B8F00BF5F2}">
      <dgm:prSet/>
      <dgm:spPr/>
      <dgm:t>
        <a:bodyPr/>
        <a:lstStyle/>
        <a:p>
          <a:endParaRPr lang="en-US" sz="2000"/>
        </a:p>
      </dgm:t>
    </dgm:pt>
    <dgm:pt modelId="{EADA10E3-92DD-324D-BA3F-45E775622B9E}">
      <dgm:prSet custT="1"/>
      <dgm:spPr/>
      <dgm:t>
        <a:bodyPr/>
        <a:lstStyle/>
        <a:p>
          <a:r>
            <a:rPr lang="en-US" sz="2000" spc="200">
              <a:latin typeface="+mn-lt"/>
            </a:rPr>
            <a:t>Local Government Engagement</a:t>
          </a:r>
          <a:endParaRPr lang="en-GB" sz="2000">
            <a:latin typeface="+mn-lt"/>
          </a:endParaRPr>
        </a:p>
      </dgm:t>
    </dgm:pt>
    <dgm:pt modelId="{B28F6C76-5914-FE40-95A5-8F903D7FCF37}" type="parTrans" cxnId="{DE2A392E-17BE-4443-8149-44CB3ADA66B1}">
      <dgm:prSet/>
      <dgm:spPr/>
      <dgm:t>
        <a:bodyPr/>
        <a:lstStyle/>
        <a:p>
          <a:endParaRPr lang="en-GB" sz="2000"/>
        </a:p>
      </dgm:t>
    </dgm:pt>
    <dgm:pt modelId="{1E3252AC-DA2B-304B-A759-FE0CCE079FBE}" type="sibTrans" cxnId="{DE2A392E-17BE-4443-8149-44CB3ADA66B1}">
      <dgm:prSet/>
      <dgm:spPr/>
      <dgm:t>
        <a:bodyPr/>
        <a:lstStyle/>
        <a:p>
          <a:endParaRPr lang="en-GB" sz="2000"/>
        </a:p>
      </dgm:t>
    </dgm:pt>
    <dgm:pt modelId="{2838D1E6-B33E-4F02-B7FF-46F14BD10A50}">
      <dgm:prSet custT="1"/>
      <dgm:spPr/>
      <dgm:t>
        <a:bodyPr/>
        <a:lstStyle/>
        <a:p>
          <a:r>
            <a:rPr lang="en-US" sz="2000" b="0" i="0" u="none">
              <a:latin typeface="+mn-lt"/>
            </a:rPr>
            <a:t>MassDOT Municipal Grants</a:t>
          </a:r>
          <a:endParaRPr lang="en-GB" sz="2000">
            <a:latin typeface="+mn-lt"/>
          </a:endParaRPr>
        </a:p>
      </dgm:t>
    </dgm:pt>
    <dgm:pt modelId="{3415DD49-52F7-4CF3-BE0E-9DADE9230DC6}" type="parTrans" cxnId="{0B0EF535-D532-4E54-9756-0352918DDB13}">
      <dgm:prSet/>
      <dgm:spPr/>
      <dgm:t>
        <a:bodyPr/>
        <a:lstStyle/>
        <a:p>
          <a:endParaRPr lang="en-US" sz="2000"/>
        </a:p>
      </dgm:t>
    </dgm:pt>
    <dgm:pt modelId="{6A4BD05C-08B4-4A10-9FF7-DC427FECE0DD}" type="sibTrans" cxnId="{0B0EF535-D532-4E54-9756-0352918DDB13}">
      <dgm:prSet/>
      <dgm:spPr/>
      <dgm:t>
        <a:bodyPr/>
        <a:lstStyle/>
        <a:p>
          <a:endParaRPr lang="en-US" sz="2000"/>
        </a:p>
      </dgm:t>
    </dgm:pt>
    <dgm:pt modelId="{5F7411AA-BF88-4BD8-AE7B-13544A6FEDF7}" type="pres">
      <dgm:prSet presAssocID="{098DC64B-4E2D-44E2-9DF7-09484415FC99}" presName="vert0" presStyleCnt="0">
        <dgm:presLayoutVars>
          <dgm:dir/>
          <dgm:animOne val="branch"/>
          <dgm:animLvl val="lvl"/>
        </dgm:presLayoutVars>
      </dgm:prSet>
      <dgm:spPr/>
    </dgm:pt>
    <dgm:pt modelId="{6571B674-69EE-409B-914D-7D2EAE1473A3}" type="pres">
      <dgm:prSet presAssocID="{04480786-7A57-42F0-811C-D0F30D93C041}" presName="thickLine" presStyleLbl="alignNode1" presStyleIdx="0" presStyleCnt="6"/>
      <dgm:spPr/>
    </dgm:pt>
    <dgm:pt modelId="{99EF9E29-A0AC-48AA-976A-99EF82281E48}" type="pres">
      <dgm:prSet presAssocID="{04480786-7A57-42F0-811C-D0F30D93C041}" presName="horz1" presStyleCnt="0"/>
      <dgm:spPr/>
    </dgm:pt>
    <dgm:pt modelId="{033876F2-4573-48DE-B38C-14FA55582084}" type="pres">
      <dgm:prSet presAssocID="{04480786-7A57-42F0-811C-D0F30D93C041}" presName="tx1" presStyleLbl="revTx" presStyleIdx="0" presStyleCnt="6"/>
      <dgm:spPr/>
    </dgm:pt>
    <dgm:pt modelId="{45B45622-DFF6-4210-A419-E9AD0E21BB92}" type="pres">
      <dgm:prSet presAssocID="{04480786-7A57-42F0-811C-D0F30D93C041}" presName="vert1" presStyleCnt="0"/>
      <dgm:spPr/>
    </dgm:pt>
    <dgm:pt modelId="{5ADED652-3E0A-4D4C-BCAD-59477DBCEA60}" type="pres">
      <dgm:prSet presAssocID="{EADA10E3-92DD-324D-BA3F-45E775622B9E}" presName="thickLine" presStyleLbl="alignNode1" presStyleIdx="1" presStyleCnt="6"/>
      <dgm:spPr/>
    </dgm:pt>
    <dgm:pt modelId="{C7C62A17-F578-2846-916E-165231B7A2E8}" type="pres">
      <dgm:prSet presAssocID="{EADA10E3-92DD-324D-BA3F-45E775622B9E}" presName="horz1" presStyleCnt="0"/>
      <dgm:spPr/>
    </dgm:pt>
    <dgm:pt modelId="{EE9DE12F-2110-D447-95A9-FB79001D3523}" type="pres">
      <dgm:prSet presAssocID="{EADA10E3-92DD-324D-BA3F-45E775622B9E}" presName="tx1" presStyleLbl="revTx" presStyleIdx="1" presStyleCnt="6"/>
      <dgm:spPr/>
    </dgm:pt>
    <dgm:pt modelId="{315F2DBF-5DCE-144B-BC7D-88B0C80F1DF7}" type="pres">
      <dgm:prSet presAssocID="{EADA10E3-92DD-324D-BA3F-45E775622B9E}" presName="vert1" presStyleCnt="0"/>
      <dgm:spPr/>
    </dgm:pt>
    <dgm:pt modelId="{5EA078E5-D83B-4C7B-9388-D30175397E4B}" type="pres">
      <dgm:prSet presAssocID="{F9389673-3CE4-4756-A454-FD7F094BB1FA}" presName="thickLine" presStyleLbl="alignNode1" presStyleIdx="2" presStyleCnt="6"/>
      <dgm:spPr/>
    </dgm:pt>
    <dgm:pt modelId="{4DFCCA61-88AA-46A2-A7C6-26197BEFF600}" type="pres">
      <dgm:prSet presAssocID="{F9389673-3CE4-4756-A454-FD7F094BB1FA}" presName="horz1" presStyleCnt="0"/>
      <dgm:spPr/>
    </dgm:pt>
    <dgm:pt modelId="{5EFC1A20-8B95-442F-BAFF-F90F8F847D83}" type="pres">
      <dgm:prSet presAssocID="{F9389673-3CE4-4756-A454-FD7F094BB1FA}" presName="tx1" presStyleLbl="revTx" presStyleIdx="2" presStyleCnt="6"/>
      <dgm:spPr/>
    </dgm:pt>
    <dgm:pt modelId="{601AD9F4-D459-461A-B5F9-0A6CDDE2C74B}" type="pres">
      <dgm:prSet presAssocID="{F9389673-3CE4-4756-A454-FD7F094BB1FA}" presName="vert1" presStyleCnt="0"/>
      <dgm:spPr/>
    </dgm:pt>
    <dgm:pt modelId="{DA940355-1F91-41FC-AB0C-B939F04CF7DC}" type="pres">
      <dgm:prSet presAssocID="{6FFA146C-84D5-4B6F-825E-B72737013D6D}" presName="thickLine" presStyleLbl="alignNode1" presStyleIdx="3" presStyleCnt="6"/>
      <dgm:spPr/>
    </dgm:pt>
    <dgm:pt modelId="{51FA6B31-984F-40EC-BFF3-68C3A50DB398}" type="pres">
      <dgm:prSet presAssocID="{6FFA146C-84D5-4B6F-825E-B72737013D6D}" presName="horz1" presStyleCnt="0"/>
      <dgm:spPr/>
    </dgm:pt>
    <dgm:pt modelId="{56BB8A6B-4C45-48D7-ACD7-EF00673E2F1F}" type="pres">
      <dgm:prSet presAssocID="{6FFA146C-84D5-4B6F-825E-B72737013D6D}" presName="tx1" presStyleLbl="revTx" presStyleIdx="3" presStyleCnt="6"/>
      <dgm:spPr/>
    </dgm:pt>
    <dgm:pt modelId="{B3B0789F-498D-444E-AA92-D08455D0D716}" type="pres">
      <dgm:prSet presAssocID="{6FFA146C-84D5-4B6F-825E-B72737013D6D}" presName="vert1" presStyleCnt="0"/>
      <dgm:spPr/>
    </dgm:pt>
    <dgm:pt modelId="{DCEBEB47-31FE-4FFE-A2E1-2EE1438E80EF}" type="pres">
      <dgm:prSet presAssocID="{2838D1E6-B33E-4F02-B7FF-46F14BD10A50}" presName="thickLine" presStyleLbl="alignNode1" presStyleIdx="4" presStyleCnt="6"/>
      <dgm:spPr/>
    </dgm:pt>
    <dgm:pt modelId="{77C7FF58-7B4F-446F-A001-761144E9EA50}" type="pres">
      <dgm:prSet presAssocID="{2838D1E6-B33E-4F02-B7FF-46F14BD10A50}" presName="horz1" presStyleCnt="0"/>
      <dgm:spPr/>
    </dgm:pt>
    <dgm:pt modelId="{3F54600F-BE1E-4B91-BE4F-AC824F342AAB}" type="pres">
      <dgm:prSet presAssocID="{2838D1E6-B33E-4F02-B7FF-46F14BD10A50}" presName="tx1" presStyleLbl="revTx" presStyleIdx="4" presStyleCnt="6"/>
      <dgm:spPr/>
    </dgm:pt>
    <dgm:pt modelId="{26DDCF8A-669E-4C2D-8268-883528E96DAE}" type="pres">
      <dgm:prSet presAssocID="{2838D1E6-B33E-4F02-B7FF-46F14BD10A50}" presName="vert1" presStyleCnt="0"/>
      <dgm:spPr/>
    </dgm:pt>
    <dgm:pt modelId="{07309E4B-D895-4811-8C7D-BBE793C6B3C3}" type="pres">
      <dgm:prSet presAssocID="{9CD8F89A-A6B3-4175-9BCB-FB8D426F9326}" presName="thickLine" presStyleLbl="alignNode1" presStyleIdx="5" presStyleCnt="6"/>
      <dgm:spPr/>
    </dgm:pt>
    <dgm:pt modelId="{93CE2652-4237-4B63-9633-CBC55F81E41B}" type="pres">
      <dgm:prSet presAssocID="{9CD8F89A-A6B3-4175-9BCB-FB8D426F9326}" presName="horz1" presStyleCnt="0"/>
      <dgm:spPr/>
    </dgm:pt>
    <dgm:pt modelId="{71F24777-2AA6-456F-B41E-CE00E6F86F5E}" type="pres">
      <dgm:prSet presAssocID="{9CD8F89A-A6B3-4175-9BCB-FB8D426F9326}" presName="tx1" presStyleLbl="revTx" presStyleIdx="5" presStyleCnt="6"/>
      <dgm:spPr/>
    </dgm:pt>
    <dgm:pt modelId="{F28CEE34-5DFB-4C22-9775-D9D6A4D0B4EA}" type="pres">
      <dgm:prSet presAssocID="{9CD8F89A-A6B3-4175-9BCB-FB8D426F9326}" presName="vert1" presStyleCnt="0"/>
      <dgm:spPr/>
    </dgm:pt>
  </dgm:ptLst>
  <dgm:cxnLst>
    <dgm:cxn modelId="{A231580D-C10F-4E8A-B75B-1BD6FDD2BD18}" srcId="{098DC64B-4E2D-44E2-9DF7-09484415FC99}" destId="{04480786-7A57-42F0-811C-D0F30D93C041}" srcOrd="0" destOrd="0" parTransId="{4EEEDFA1-58BB-4C7E-8289-81BA44E808CB}" sibTransId="{D2978AD3-37C2-403B-B3A1-A78E47E52F46}"/>
    <dgm:cxn modelId="{510E2924-090E-45F3-B27D-C84FA3912E88}" type="presOf" srcId="{2838D1E6-B33E-4F02-B7FF-46F14BD10A50}" destId="{3F54600F-BE1E-4B91-BE4F-AC824F342AAB}" srcOrd="0" destOrd="0" presId="urn:microsoft.com/office/officeart/2008/layout/LinedList"/>
    <dgm:cxn modelId="{6762F825-E989-4956-B2F2-2B1CE8766227}" srcId="{098DC64B-4E2D-44E2-9DF7-09484415FC99}" destId="{9CD8F89A-A6B3-4175-9BCB-FB8D426F9326}" srcOrd="5" destOrd="0" parTransId="{4B271377-646B-4282-970C-70F045735C0C}" sibTransId="{8D1D619F-145B-476A-BED9-4B5C9DA18B71}"/>
    <dgm:cxn modelId="{DE2A392E-17BE-4443-8149-44CB3ADA66B1}" srcId="{098DC64B-4E2D-44E2-9DF7-09484415FC99}" destId="{EADA10E3-92DD-324D-BA3F-45E775622B9E}" srcOrd="1" destOrd="0" parTransId="{B28F6C76-5914-FE40-95A5-8F903D7FCF37}" sibTransId="{1E3252AC-DA2B-304B-A759-FE0CCE079FBE}"/>
    <dgm:cxn modelId="{0B0EF535-D532-4E54-9756-0352918DDB13}" srcId="{098DC64B-4E2D-44E2-9DF7-09484415FC99}" destId="{2838D1E6-B33E-4F02-B7FF-46F14BD10A50}" srcOrd="4" destOrd="0" parTransId="{3415DD49-52F7-4CF3-BE0E-9DADE9230DC6}" sibTransId="{6A4BD05C-08B4-4A10-9FF7-DC427FECE0DD}"/>
    <dgm:cxn modelId="{A3BDF95F-4208-4547-9D10-8A21CAA4D71A}" type="presOf" srcId="{EADA10E3-92DD-324D-BA3F-45E775622B9E}" destId="{EE9DE12F-2110-D447-95A9-FB79001D3523}" srcOrd="0" destOrd="0" presId="urn:microsoft.com/office/officeart/2008/layout/LinedList"/>
    <dgm:cxn modelId="{CD7F7E53-A68B-45B1-A791-8A72DDD865BF}" type="presOf" srcId="{9CD8F89A-A6B3-4175-9BCB-FB8D426F9326}" destId="{71F24777-2AA6-456F-B41E-CE00E6F86F5E}" srcOrd="0" destOrd="0" presId="urn:microsoft.com/office/officeart/2008/layout/LinedList"/>
    <dgm:cxn modelId="{B6DACE91-8115-4A61-94DE-228CF8F46329}" type="presOf" srcId="{F9389673-3CE4-4756-A454-FD7F094BB1FA}" destId="{5EFC1A20-8B95-442F-BAFF-F90F8F847D83}" srcOrd="0" destOrd="0" presId="urn:microsoft.com/office/officeart/2008/layout/LinedList"/>
    <dgm:cxn modelId="{ADB7C192-89DC-4A74-9246-E3362F43FD19}" type="presOf" srcId="{04480786-7A57-42F0-811C-D0F30D93C041}" destId="{033876F2-4573-48DE-B38C-14FA55582084}" srcOrd="0" destOrd="0" presId="urn:microsoft.com/office/officeart/2008/layout/LinedList"/>
    <dgm:cxn modelId="{1A21BCB6-EF5E-491F-A983-90E9FD537A51}" srcId="{098DC64B-4E2D-44E2-9DF7-09484415FC99}" destId="{F9389673-3CE4-4756-A454-FD7F094BB1FA}" srcOrd="2" destOrd="0" parTransId="{89BC19D7-C4DE-42E0-9082-DB0401E2A15B}" sibTransId="{42520116-B6A3-476D-8AA5-F55B2CF7AC5E}"/>
    <dgm:cxn modelId="{76E272BF-2791-4C2E-AFF1-A3ADDC33DC3D}" type="presOf" srcId="{6FFA146C-84D5-4B6F-825E-B72737013D6D}" destId="{56BB8A6B-4C45-48D7-ACD7-EF00673E2F1F}" srcOrd="0" destOrd="0" presId="urn:microsoft.com/office/officeart/2008/layout/LinedList"/>
    <dgm:cxn modelId="{EBD4CCC5-F445-4509-9E96-CBF1FDAC623A}" type="presOf" srcId="{098DC64B-4E2D-44E2-9DF7-09484415FC99}" destId="{5F7411AA-BF88-4BD8-AE7B-13544A6FEDF7}" srcOrd="0" destOrd="0" presId="urn:microsoft.com/office/officeart/2008/layout/LinedList"/>
    <dgm:cxn modelId="{F1B450EC-F83A-4474-BCAD-55B8F00BF5F2}" srcId="{098DC64B-4E2D-44E2-9DF7-09484415FC99}" destId="{6FFA146C-84D5-4B6F-825E-B72737013D6D}" srcOrd="3" destOrd="0" parTransId="{7844B180-640E-4273-A9E7-2CDD32E05CBA}" sibTransId="{FC4FEF22-6666-44CA-AA83-A9ADFE050682}"/>
    <dgm:cxn modelId="{812015E5-C4F5-4C16-BCF6-4B0C336313E8}" type="presParOf" srcId="{5F7411AA-BF88-4BD8-AE7B-13544A6FEDF7}" destId="{6571B674-69EE-409B-914D-7D2EAE1473A3}" srcOrd="0" destOrd="0" presId="urn:microsoft.com/office/officeart/2008/layout/LinedList"/>
    <dgm:cxn modelId="{3F65A656-63FC-4C98-9B80-CB2ADBB0E78B}" type="presParOf" srcId="{5F7411AA-BF88-4BD8-AE7B-13544A6FEDF7}" destId="{99EF9E29-A0AC-48AA-976A-99EF82281E48}" srcOrd="1" destOrd="0" presId="urn:microsoft.com/office/officeart/2008/layout/LinedList"/>
    <dgm:cxn modelId="{EC2C1A8A-7E95-407B-9577-1377F327AA0F}" type="presParOf" srcId="{99EF9E29-A0AC-48AA-976A-99EF82281E48}" destId="{033876F2-4573-48DE-B38C-14FA55582084}" srcOrd="0" destOrd="0" presId="urn:microsoft.com/office/officeart/2008/layout/LinedList"/>
    <dgm:cxn modelId="{D1587287-2FB5-4176-9221-2F0C676823CF}" type="presParOf" srcId="{99EF9E29-A0AC-48AA-976A-99EF82281E48}" destId="{45B45622-DFF6-4210-A419-E9AD0E21BB92}" srcOrd="1" destOrd="0" presId="urn:microsoft.com/office/officeart/2008/layout/LinedList"/>
    <dgm:cxn modelId="{DAE9AAA1-81E2-754E-B750-2E6C24641D2A}" type="presParOf" srcId="{5F7411AA-BF88-4BD8-AE7B-13544A6FEDF7}" destId="{5ADED652-3E0A-4D4C-BCAD-59477DBCEA60}" srcOrd="2" destOrd="0" presId="urn:microsoft.com/office/officeart/2008/layout/LinedList"/>
    <dgm:cxn modelId="{F0238DA4-902E-4D41-BE7F-6A5A6B3896F6}" type="presParOf" srcId="{5F7411AA-BF88-4BD8-AE7B-13544A6FEDF7}" destId="{C7C62A17-F578-2846-916E-165231B7A2E8}" srcOrd="3" destOrd="0" presId="urn:microsoft.com/office/officeart/2008/layout/LinedList"/>
    <dgm:cxn modelId="{BCC378D7-0EAE-D244-912F-F4D3B7F27260}" type="presParOf" srcId="{C7C62A17-F578-2846-916E-165231B7A2E8}" destId="{EE9DE12F-2110-D447-95A9-FB79001D3523}" srcOrd="0" destOrd="0" presId="urn:microsoft.com/office/officeart/2008/layout/LinedList"/>
    <dgm:cxn modelId="{E576FDAF-A813-354E-8017-1FF662DD4835}" type="presParOf" srcId="{C7C62A17-F578-2846-916E-165231B7A2E8}" destId="{315F2DBF-5DCE-144B-BC7D-88B0C80F1DF7}" srcOrd="1" destOrd="0" presId="urn:microsoft.com/office/officeart/2008/layout/LinedList"/>
    <dgm:cxn modelId="{DF7450E6-C2E1-4E61-8AA0-D615ED1F43B5}" type="presParOf" srcId="{5F7411AA-BF88-4BD8-AE7B-13544A6FEDF7}" destId="{5EA078E5-D83B-4C7B-9388-D30175397E4B}" srcOrd="4" destOrd="0" presId="urn:microsoft.com/office/officeart/2008/layout/LinedList"/>
    <dgm:cxn modelId="{08653764-35DF-4BBF-9ED6-D32C0EAD729E}" type="presParOf" srcId="{5F7411AA-BF88-4BD8-AE7B-13544A6FEDF7}" destId="{4DFCCA61-88AA-46A2-A7C6-26197BEFF600}" srcOrd="5" destOrd="0" presId="urn:microsoft.com/office/officeart/2008/layout/LinedList"/>
    <dgm:cxn modelId="{4FDC48EF-3FB4-441E-9CB9-7AE5FD903C05}" type="presParOf" srcId="{4DFCCA61-88AA-46A2-A7C6-26197BEFF600}" destId="{5EFC1A20-8B95-442F-BAFF-F90F8F847D83}" srcOrd="0" destOrd="0" presId="urn:microsoft.com/office/officeart/2008/layout/LinedList"/>
    <dgm:cxn modelId="{2AD3C70E-40EC-4013-ADF4-5014C09DCA65}" type="presParOf" srcId="{4DFCCA61-88AA-46A2-A7C6-26197BEFF600}" destId="{601AD9F4-D459-461A-B5F9-0A6CDDE2C74B}" srcOrd="1" destOrd="0" presId="urn:microsoft.com/office/officeart/2008/layout/LinedList"/>
    <dgm:cxn modelId="{D7DCD055-B6F7-4915-9C96-7DFB5C62C6BF}" type="presParOf" srcId="{5F7411AA-BF88-4BD8-AE7B-13544A6FEDF7}" destId="{DA940355-1F91-41FC-AB0C-B939F04CF7DC}" srcOrd="6" destOrd="0" presId="urn:microsoft.com/office/officeart/2008/layout/LinedList"/>
    <dgm:cxn modelId="{E054DFC7-1AB4-4931-8F93-140E6661EC77}" type="presParOf" srcId="{5F7411AA-BF88-4BD8-AE7B-13544A6FEDF7}" destId="{51FA6B31-984F-40EC-BFF3-68C3A50DB398}" srcOrd="7" destOrd="0" presId="urn:microsoft.com/office/officeart/2008/layout/LinedList"/>
    <dgm:cxn modelId="{D14988EB-CDDD-426B-B029-E72627D822F3}" type="presParOf" srcId="{51FA6B31-984F-40EC-BFF3-68C3A50DB398}" destId="{56BB8A6B-4C45-48D7-ACD7-EF00673E2F1F}" srcOrd="0" destOrd="0" presId="urn:microsoft.com/office/officeart/2008/layout/LinedList"/>
    <dgm:cxn modelId="{5F1B84E1-3843-4928-AD96-29A1BEB3EC46}" type="presParOf" srcId="{51FA6B31-984F-40EC-BFF3-68C3A50DB398}" destId="{B3B0789F-498D-444E-AA92-D08455D0D716}" srcOrd="1" destOrd="0" presId="urn:microsoft.com/office/officeart/2008/layout/LinedList"/>
    <dgm:cxn modelId="{D6505501-B8BB-40EC-BD50-9667E3FB7EE0}" type="presParOf" srcId="{5F7411AA-BF88-4BD8-AE7B-13544A6FEDF7}" destId="{DCEBEB47-31FE-4FFE-A2E1-2EE1438E80EF}" srcOrd="8" destOrd="0" presId="urn:microsoft.com/office/officeart/2008/layout/LinedList"/>
    <dgm:cxn modelId="{3915DF5D-6703-4DC3-A66C-7D19B01C7E3E}" type="presParOf" srcId="{5F7411AA-BF88-4BD8-AE7B-13544A6FEDF7}" destId="{77C7FF58-7B4F-446F-A001-761144E9EA50}" srcOrd="9" destOrd="0" presId="urn:microsoft.com/office/officeart/2008/layout/LinedList"/>
    <dgm:cxn modelId="{1C275684-B47B-492B-95E4-16B586E8A133}" type="presParOf" srcId="{77C7FF58-7B4F-446F-A001-761144E9EA50}" destId="{3F54600F-BE1E-4B91-BE4F-AC824F342AAB}" srcOrd="0" destOrd="0" presId="urn:microsoft.com/office/officeart/2008/layout/LinedList"/>
    <dgm:cxn modelId="{4152CB3E-A9EB-4A98-A7E1-78C8D026B187}" type="presParOf" srcId="{77C7FF58-7B4F-446F-A001-761144E9EA50}" destId="{26DDCF8A-669E-4C2D-8268-883528E96DAE}" srcOrd="1" destOrd="0" presId="urn:microsoft.com/office/officeart/2008/layout/LinedList"/>
    <dgm:cxn modelId="{39B95567-6439-4115-B1B1-A80FAE3707B2}" type="presParOf" srcId="{5F7411AA-BF88-4BD8-AE7B-13544A6FEDF7}" destId="{07309E4B-D895-4811-8C7D-BBE793C6B3C3}" srcOrd="10" destOrd="0" presId="urn:microsoft.com/office/officeart/2008/layout/LinedList"/>
    <dgm:cxn modelId="{EA6F02F8-5BD1-4C8F-BB86-FFE9C2D7DEE7}" type="presParOf" srcId="{5F7411AA-BF88-4BD8-AE7B-13544A6FEDF7}" destId="{93CE2652-4237-4B63-9633-CBC55F81E41B}" srcOrd="11" destOrd="0" presId="urn:microsoft.com/office/officeart/2008/layout/LinedList"/>
    <dgm:cxn modelId="{082ACC9F-E758-4F4E-9740-4A1095AA2F35}" type="presParOf" srcId="{93CE2652-4237-4B63-9633-CBC55F81E41B}" destId="{71F24777-2AA6-456F-B41E-CE00E6F86F5E}" srcOrd="0" destOrd="0" presId="urn:microsoft.com/office/officeart/2008/layout/LinedList"/>
    <dgm:cxn modelId="{05E4AA62-3604-482C-9328-DD40BAFEDE64}" type="presParOf" srcId="{93CE2652-4237-4B63-9633-CBC55F81E41B}" destId="{F28CEE34-5DFB-4C22-9775-D9D6A4D0B4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E43AC7-173D-456B-AA05-BC2BCC031A9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310FC57-F43C-4E2C-9B6D-9DC71D95C4F8}">
      <dgm:prSet custT="1"/>
      <dgm:spPr/>
      <dgm:t>
        <a:bodyPr/>
        <a:lstStyle/>
        <a:p>
          <a:pPr>
            <a:lnSpc>
              <a:spcPct val="100000"/>
            </a:lnSpc>
          </a:pPr>
          <a:r>
            <a:rPr lang="en-US" sz="1600" b="1" i="0"/>
            <a:t>Leading bi-weekly meetings of the interagency Advisory Council on Federal Funds and Infrastructure</a:t>
          </a:r>
          <a:endParaRPr lang="en-US" sz="1600" b="1"/>
        </a:p>
      </dgm:t>
    </dgm:pt>
    <dgm:pt modelId="{0E5D1605-1CFC-43E5-9494-6059296171F1}" type="parTrans" cxnId="{C6D3471D-2A4F-4F81-B30F-AEA358F90A79}">
      <dgm:prSet/>
      <dgm:spPr/>
      <dgm:t>
        <a:bodyPr/>
        <a:lstStyle/>
        <a:p>
          <a:endParaRPr lang="en-US"/>
        </a:p>
      </dgm:t>
    </dgm:pt>
    <dgm:pt modelId="{BBD1174B-380A-46A3-BB91-AF4D4C8C829A}" type="sibTrans" cxnId="{C6D3471D-2A4F-4F81-B30F-AEA358F90A79}">
      <dgm:prSet/>
      <dgm:spPr/>
      <dgm:t>
        <a:bodyPr/>
        <a:lstStyle/>
        <a:p>
          <a:endParaRPr lang="en-US"/>
        </a:p>
      </dgm:t>
    </dgm:pt>
    <dgm:pt modelId="{645D015E-3619-4B81-950F-1C544B660094}">
      <dgm:prSet custT="1"/>
      <dgm:spPr/>
      <dgm:t>
        <a:bodyPr/>
        <a:lstStyle/>
        <a:p>
          <a:pPr>
            <a:lnSpc>
              <a:spcPct val="100000"/>
            </a:lnSpc>
          </a:pPr>
          <a:r>
            <a:rPr lang="en-US" sz="1600" b="1" i="0"/>
            <a:t>Identifying and tracking key federal funding opportunities </a:t>
          </a:r>
          <a:r>
            <a:rPr lang="en-US" sz="1600" b="1"/>
            <a:t>and Massachusetts applications through the State Clearinghouse</a:t>
          </a:r>
          <a:endParaRPr lang="en-US" sz="1600"/>
        </a:p>
      </dgm:t>
    </dgm:pt>
    <dgm:pt modelId="{F3311785-0947-4D54-8B94-64CA474DAD91}" type="parTrans" cxnId="{D1C6AA23-A736-4E26-8749-FDCC29458FB9}">
      <dgm:prSet/>
      <dgm:spPr/>
      <dgm:t>
        <a:bodyPr/>
        <a:lstStyle/>
        <a:p>
          <a:endParaRPr lang="en-US"/>
        </a:p>
      </dgm:t>
    </dgm:pt>
    <dgm:pt modelId="{B48388A5-17F9-4520-9B6E-350D82B6B47E}" type="sibTrans" cxnId="{D1C6AA23-A736-4E26-8749-FDCC29458FB9}">
      <dgm:prSet/>
      <dgm:spPr/>
      <dgm:t>
        <a:bodyPr/>
        <a:lstStyle/>
        <a:p>
          <a:endParaRPr lang="en-US"/>
        </a:p>
      </dgm:t>
    </dgm:pt>
    <dgm:pt modelId="{86F5EE8F-A5A3-4CF1-9857-3D90C2A6977D}">
      <dgm:prSet custT="1"/>
      <dgm:spPr/>
      <dgm:t>
        <a:bodyPr/>
        <a:lstStyle/>
        <a:p>
          <a:pPr>
            <a:lnSpc>
              <a:spcPct val="100000"/>
            </a:lnSpc>
          </a:pPr>
          <a:r>
            <a:rPr lang="en-US" sz="1600" b="1"/>
            <a:t>Implementing the Federal Match legislation (</a:t>
          </a:r>
          <a:r>
            <a:rPr lang="en-US" sz="1600" b="1" i="1"/>
            <a:t>Chapter 214 of the Acts of 2024)</a:t>
          </a:r>
          <a:endParaRPr lang="en-US" sz="1600" b="1"/>
        </a:p>
      </dgm:t>
    </dgm:pt>
    <dgm:pt modelId="{63B5BC1E-BA1A-43C9-AD52-9D99D747CC5F}" type="parTrans" cxnId="{55D36FA9-47B9-4FB7-9D87-815130DE10B4}">
      <dgm:prSet/>
      <dgm:spPr/>
      <dgm:t>
        <a:bodyPr/>
        <a:lstStyle/>
        <a:p>
          <a:endParaRPr lang="en-US"/>
        </a:p>
      </dgm:t>
    </dgm:pt>
    <dgm:pt modelId="{38F48130-8FE7-484D-8F12-95980384125D}" type="sibTrans" cxnId="{55D36FA9-47B9-4FB7-9D87-815130DE10B4}">
      <dgm:prSet/>
      <dgm:spPr/>
      <dgm:t>
        <a:bodyPr/>
        <a:lstStyle/>
        <a:p>
          <a:endParaRPr lang="en-US"/>
        </a:p>
      </dgm:t>
    </dgm:pt>
    <dgm:pt modelId="{7CE94679-2E84-4BAD-AB15-EB3F167E6A46}">
      <dgm:prSet custT="1"/>
      <dgm:spPr/>
      <dgm:t>
        <a:bodyPr/>
        <a:lstStyle/>
        <a:p>
          <a:pPr>
            <a:lnSpc>
              <a:spcPct val="100000"/>
            </a:lnSpc>
          </a:pPr>
          <a:r>
            <a:rPr lang="en-US" sz="1600" b="1"/>
            <a:t>Leading the Massachusetts Federal Funds Partnership and other meetings to support local governments in their applications for federal funding</a:t>
          </a:r>
        </a:p>
      </dgm:t>
    </dgm:pt>
    <dgm:pt modelId="{700FB485-963E-4EFD-900F-1742F5BCE2D2}" type="parTrans" cxnId="{340918A1-2A97-4CC7-9C47-1772ADE22805}">
      <dgm:prSet/>
      <dgm:spPr/>
      <dgm:t>
        <a:bodyPr/>
        <a:lstStyle/>
        <a:p>
          <a:endParaRPr lang="en-US"/>
        </a:p>
      </dgm:t>
    </dgm:pt>
    <dgm:pt modelId="{39C7C336-98CB-4C86-AC99-9EAF4D4F2ED6}" type="sibTrans" cxnId="{340918A1-2A97-4CC7-9C47-1772ADE22805}">
      <dgm:prSet/>
      <dgm:spPr/>
      <dgm:t>
        <a:bodyPr/>
        <a:lstStyle/>
        <a:p>
          <a:endParaRPr lang="en-US"/>
        </a:p>
      </dgm:t>
    </dgm:pt>
    <dgm:pt modelId="{3CD48AE7-D4F6-4B3D-B68E-EF7140BC6B9E}" type="pres">
      <dgm:prSet presAssocID="{31E43AC7-173D-456B-AA05-BC2BCC031A9F}" presName="root" presStyleCnt="0">
        <dgm:presLayoutVars>
          <dgm:dir/>
          <dgm:resizeHandles val="exact"/>
        </dgm:presLayoutVars>
      </dgm:prSet>
      <dgm:spPr/>
    </dgm:pt>
    <dgm:pt modelId="{0DD012EC-9339-4144-9F8C-DEE7EE016DE0}" type="pres">
      <dgm:prSet presAssocID="{645D015E-3619-4B81-950F-1C544B660094}" presName="compNode" presStyleCnt="0"/>
      <dgm:spPr/>
    </dgm:pt>
    <dgm:pt modelId="{E14C0CFE-CB0A-44B3-89C8-D749A9E1B18C}" type="pres">
      <dgm:prSet presAssocID="{645D015E-3619-4B81-950F-1C544B660094}" presName="bgRect" presStyleLbl="bgShp" presStyleIdx="0" presStyleCnt="4" custLinFactNeighborX="3970" custLinFactNeighborY="-811"/>
      <dgm:spPr/>
    </dgm:pt>
    <dgm:pt modelId="{D88E8319-B6D5-49D3-B540-92B6D9A64BEC}" type="pres">
      <dgm:prSet presAssocID="{645D015E-3619-4B81-950F-1C544B66009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box Checked with solid fill"/>
        </a:ext>
      </dgm:extLst>
    </dgm:pt>
    <dgm:pt modelId="{41321DAC-A7EE-4AE2-9DC7-D1923CA5030E}" type="pres">
      <dgm:prSet presAssocID="{645D015E-3619-4B81-950F-1C544B660094}" presName="spaceRect" presStyleCnt="0"/>
      <dgm:spPr/>
    </dgm:pt>
    <dgm:pt modelId="{3A883FDD-2842-4E49-87E1-009417EEDE74}" type="pres">
      <dgm:prSet presAssocID="{645D015E-3619-4B81-950F-1C544B660094}" presName="parTx" presStyleLbl="revTx" presStyleIdx="0" presStyleCnt="4">
        <dgm:presLayoutVars>
          <dgm:chMax val="0"/>
          <dgm:chPref val="0"/>
        </dgm:presLayoutVars>
      </dgm:prSet>
      <dgm:spPr/>
    </dgm:pt>
    <dgm:pt modelId="{92DE347A-F440-4EA0-A19A-15ED32058C42}" type="pres">
      <dgm:prSet presAssocID="{B48388A5-17F9-4520-9B6E-350D82B6B47E}" presName="sibTrans" presStyleCnt="0"/>
      <dgm:spPr/>
    </dgm:pt>
    <dgm:pt modelId="{29446BF5-4985-418C-942C-C8627D199049}" type="pres">
      <dgm:prSet presAssocID="{D310FC57-F43C-4E2C-9B6D-9DC71D95C4F8}" presName="compNode" presStyleCnt="0"/>
      <dgm:spPr/>
    </dgm:pt>
    <dgm:pt modelId="{B8DB16D8-4226-454D-9A09-BB040DD2E36C}" type="pres">
      <dgm:prSet presAssocID="{D310FC57-F43C-4E2C-9B6D-9DC71D95C4F8}" presName="bgRect" presStyleLbl="bgShp" presStyleIdx="1" presStyleCnt="4"/>
      <dgm:spPr/>
    </dgm:pt>
    <dgm:pt modelId="{564C5C8F-9437-4747-BE47-8A248FCF0411}" type="pres">
      <dgm:prSet presAssocID="{D310FC57-F43C-4E2C-9B6D-9DC71D95C4F8}"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eting with solid fill"/>
        </a:ext>
      </dgm:extLst>
    </dgm:pt>
    <dgm:pt modelId="{60D04270-229F-4889-92E8-7F83735A2BF9}" type="pres">
      <dgm:prSet presAssocID="{D310FC57-F43C-4E2C-9B6D-9DC71D95C4F8}" presName="spaceRect" presStyleCnt="0"/>
      <dgm:spPr/>
    </dgm:pt>
    <dgm:pt modelId="{B1CCC648-1946-4024-BC72-12F157BF1C01}" type="pres">
      <dgm:prSet presAssocID="{D310FC57-F43C-4E2C-9B6D-9DC71D95C4F8}" presName="parTx" presStyleLbl="revTx" presStyleIdx="1" presStyleCnt="4">
        <dgm:presLayoutVars>
          <dgm:chMax val="0"/>
          <dgm:chPref val="0"/>
        </dgm:presLayoutVars>
      </dgm:prSet>
      <dgm:spPr/>
    </dgm:pt>
    <dgm:pt modelId="{BD33376C-DA5C-4321-B816-593B71FAA488}" type="pres">
      <dgm:prSet presAssocID="{BBD1174B-380A-46A3-BB91-AF4D4C8C829A}" presName="sibTrans" presStyleCnt="0"/>
      <dgm:spPr/>
    </dgm:pt>
    <dgm:pt modelId="{9A6D2DFC-8CC3-4C6A-A413-0209664C7083}" type="pres">
      <dgm:prSet presAssocID="{7CE94679-2E84-4BAD-AB15-EB3F167E6A46}" presName="compNode" presStyleCnt="0"/>
      <dgm:spPr/>
    </dgm:pt>
    <dgm:pt modelId="{2424DD3C-D8C4-4E3B-93BA-991BC7EAB6F2}" type="pres">
      <dgm:prSet presAssocID="{7CE94679-2E84-4BAD-AB15-EB3F167E6A46}" presName="bgRect" presStyleLbl="bgShp" presStyleIdx="2" presStyleCnt="4"/>
      <dgm:spPr/>
    </dgm:pt>
    <dgm:pt modelId="{ECFEB0C4-30B7-4493-ACBB-424B6B9D5B6B}" type="pres">
      <dgm:prSet presAssocID="{7CE94679-2E84-4BAD-AB15-EB3F167E6A4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hoolhouse outline"/>
        </a:ext>
      </dgm:extLst>
    </dgm:pt>
    <dgm:pt modelId="{F5A4BBDE-3BD9-4EDA-83E6-3ABB08F7BAE0}" type="pres">
      <dgm:prSet presAssocID="{7CE94679-2E84-4BAD-AB15-EB3F167E6A46}" presName="spaceRect" presStyleCnt="0"/>
      <dgm:spPr/>
    </dgm:pt>
    <dgm:pt modelId="{A099E753-F35B-4A24-8E1C-78892999158A}" type="pres">
      <dgm:prSet presAssocID="{7CE94679-2E84-4BAD-AB15-EB3F167E6A46}" presName="parTx" presStyleLbl="revTx" presStyleIdx="2" presStyleCnt="4">
        <dgm:presLayoutVars>
          <dgm:chMax val="0"/>
          <dgm:chPref val="0"/>
        </dgm:presLayoutVars>
      </dgm:prSet>
      <dgm:spPr/>
    </dgm:pt>
    <dgm:pt modelId="{4F3A3109-73D7-4A54-B6B0-184DFE516A95}" type="pres">
      <dgm:prSet presAssocID="{39C7C336-98CB-4C86-AC99-9EAF4D4F2ED6}" presName="sibTrans" presStyleCnt="0"/>
      <dgm:spPr/>
    </dgm:pt>
    <dgm:pt modelId="{E4A0CB12-F2B6-4A62-82C8-3506427C9164}" type="pres">
      <dgm:prSet presAssocID="{86F5EE8F-A5A3-4CF1-9857-3D90C2A6977D}" presName="compNode" presStyleCnt="0"/>
      <dgm:spPr/>
    </dgm:pt>
    <dgm:pt modelId="{58117011-8D5D-4747-80CD-8D2788FAFE28}" type="pres">
      <dgm:prSet presAssocID="{86F5EE8F-A5A3-4CF1-9857-3D90C2A6977D}" presName="bgRect" presStyleLbl="bgShp" presStyleIdx="3" presStyleCnt="4"/>
      <dgm:spPr/>
    </dgm:pt>
    <dgm:pt modelId="{1C7B136C-B410-4D35-8B00-A9E44608E48D}" type="pres">
      <dgm:prSet presAssocID="{86F5EE8F-A5A3-4CF1-9857-3D90C2A6977D}"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Quill outline"/>
        </a:ext>
      </dgm:extLst>
    </dgm:pt>
    <dgm:pt modelId="{A148DB27-A5C7-43D0-8D46-434DE35488A9}" type="pres">
      <dgm:prSet presAssocID="{86F5EE8F-A5A3-4CF1-9857-3D90C2A6977D}" presName="spaceRect" presStyleCnt="0"/>
      <dgm:spPr/>
    </dgm:pt>
    <dgm:pt modelId="{7EC0067D-B60D-46D0-8AC8-C58B64D277FA}" type="pres">
      <dgm:prSet presAssocID="{86F5EE8F-A5A3-4CF1-9857-3D90C2A6977D}" presName="parTx" presStyleLbl="revTx" presStyleIdx="3" presStyleCnt="4">
        <dgm:presLayoutVars>
          <dgm:chMax val="0"/>
          <dgm:chPref val="0"/>
        </dgm:presLayoutVars>
      </dgm:prSet>
      <dgm:spPr/>
    </dgm:pt>
  </dgm:ptLst>
  <dgm:cxnLst>
    <dgm:cxn modelId="{C6D3471D-2A4F-4F81-B30F-AEA358F90A79}" srcId="{31E43AC7-173D-456B-AA05-BC2BCC031A9F}" destId="{D310FC57-F43C-4E2C-9B6D-9DC71D95C4F8}" srcOrd="1" destOrd="0" parTransId="{0E5D1605-1CFC-43E5-9494-6059296171F1}" sibTransId="{BBD1174B-380A-46A3-BB91-AF4D4C8C829A}"/>
    <dgm:cxn modelId="{D1C6AA23-A736-4E26-8749-FDCC29458FB9}" srcId="{31E43AC7-173D-456B-AA05-BC2BCC031A9F}" destId="{645D015E-3619-4B81-950F-1C544B660094}" srcOrd="0" destOrd="0" parTransId="{F3311785-0947-4D54-8B94-64CA474DAD91}" sibTransId="{B48388A5-17F9-4520-9B6E-350D82B6B47E}"/>
    <dgm:cxn modelId="{340918A1-2A97-4CC7-9C47-1772ADE22805}" srcId="{31E43AC7-173D-456B-AA05-BC2BCC031A9F}" destId="{7CE94679-2E84-4BAD-AB15-EB3F167E6A46}" srcOrd="2" destOrd="0" parTransId="{700FB485-963E-4EFD-900F-1742F5BCE2D2}" sibTransId="{39C7C336-98CB-4C86-AC99-9EAF4D4F2ED6}"/>
    <dgm:cxn modelId="{55D36FA9-47B9-4FB7-9D87-815130DE10B4}" srcId="{31E43AC7-173D-456B-AA05-BC2BCC031A9F}" destId="{86F5EE8F-A5A3-4CF1-9857-3D90C2A6977D}" srcOrd="3" destOrd="0" parTransId="{63B5BC1E-BA1A-43C9-AD52-9D99D747CC5F}" sibTransId="{38F48130-8FE7-484D-8F12-95980384125D}"/>
    <dgm:cxn modelId="{D6DF42BC-0B6A-415A-BDC0-214F045B98F6}" type="presOf" srcId="{D310FC57-F43C-4E2C-9B6D-9DC71D95C4F8}" destId="{B1CCC648-1946-4024-BC72-12F157BF1C01}" srcOrd="0" destOrd="0" presId="urn:microsoft.com/office/officeart/2018/2/layout/IconVerticalSolidList"/>
    <dgm:cxn modelId="{AF67EFBF-6BFE-4EFE-8380-70A82874A60D}" type="presOf" srcId="{86F5EE8F-A5A3-4CF1-9857-3D90C2A6977D}" destId="{7EC0067D-B60D-46D0-8AC8-C58B64D277FA}" srcOrd="0" destOrd="0" presId="urn:microsoft.com/office/officeart/2018/2/layout/IconVerticalSolidList"/>
    <dgm:cxn modelId="{FC9A30D0-0277-4B30-BF3C-F7D6E0E606DC}" type="presOf" srcId="{7CE94679-2E84-4BAD-AB15-EB3F167E6A46}" destId="{A099E753-F35B-4A24-8E1C-78892999158A}" srcOrd="0" destOrd="0" presId="urn:microsoft.com/office/officeart/2018/2/layout/IconVerticalSolidList"/>
    <dgm:cxn modelId="{36A9EDEC-8BFB-4FEE-B45F-E388B957A32C}" type="presOf" srcId="{31E43AC7-173D-456B-AA05-BC2BCC031A9F}" destId="{3CD48AE7-D4F6-4B3D-B68E-EF7140BC6B9E}" srcOrd="0" destOrd="0" presId="urn:microsoft.com/office/officeart/2018/2/layout/IconVerticalSolidList"/>
    <dgm:cxn modelId="{8844BFFD-83B2-4166-B6F9-BA7BB7E98FDE}" type="presOf" srcId="{645D015E-3619-4B81-950F-1C544B660094}" destId="{3A883FDD-2842-4E49-87E1-009417EEDE74}" srcOrd="0" destOrd="0" presId="urn:microsoft.com/office/officeart/2018/2/layout/IconVerticalSolidList"/>
    <dgm:cxn modelId="{70568680-A80E-48E6-A060-5DD1652937DA}" type="presParOf" srcId="{3CD48AE7-D4F6-4B3D-B68E-EF7140BC6B9E}" destId="{0DD012EC-9339-4144-9F8C-DEE7EE016DE0}" srcOrd="0" destOrd="0" presId="urn:microsoft.com/office/officeart/2018/2/layout/IconVerticalSolidList"/>
    <dgm:cxn modelId="{F19B7555-756D-441D-B1C2-9D35E0AFA59E}" type="presParOf" srcId="{0DD012EC-9339-4144-9F8C-DEE7EE016DE0}" destId="{E14C0CFE-CB0A-44B3-89C8-D749A9E1B18C}" srcOrd="0" destOrd="0" presId="urn:microsoft.com/office/officeart/2018/2/layout/IconVerticalSolidList"/>
    <dgm:cxn modelId="{C5CF8725-7AD5-49DB-8398-E15B46EBA9B4}" type="presParOf" srcId="{0DD012EC-9339-4144-9F8C-DEE7EE016DE0}" destId="{D88E8319-B6D5-49D3-B540-92B6D9A64BEC}" srcOrd="1" destOrd="0" presId="urn:microsoft.com/office/officeart/2018/2/layout/IconVerticalSolidList"/>
    <dgm:cxn modelId="{72384A35-C31A-458E-A781-1964880AD0CD}" type="presParOf" srcId="{0DD012EC-9339-4144-9F8C-DEE7EE016DE0}" destId="{41321DAC-A7EE-4AE2-9DC7-D1923CA5030E}" srcOrd="2" destOrd="0" presId="urn:microsoft.com/office/officeart/2018/2/layout/IconVerticalSolidList"/>
    <dgm:cxn modelId="{09DB93C8-2F49-44B0-B784-394F1B988826}" type="presParOf" srcId="{0DD012EC-9339-4144-9F8C-DEE7EE016DE0}" destId="{3A883FDD-2842-4E49-87E1-009417EEDE74}" srcOrd="3" destOrd="0" presId="urn:microsoft.com/office/officeart/2018/2/layout/IconVerticalSolidList"/>
    <dgm:cxn modelId="{FCA3B1F4-152B-4150-8783-9D0F7E599D22}" type="presParOf" srcId="{3CD48AE7-D4F6-4B3D-B68E-EF7140BC6B9E}" destId="{92DE347A-F440-4EA0-A19A-15ED32058C42}" srcOrd="1" destOrd="0" presId="urn:microsoft.com/office/officeart/2018/2/layout/IconVerticalSolidList"/>
    <dgm:cxn modelId="{F2FAA34D-227A-4BA4-ACC3-8B03188BB10A}" type="presParOf" srcId="{3CD48AE7-D4F6-4B3D-B68E-EF7140BC6B9E}" destId="{29446BF5-4985-418C-942C-C8627D199049}" srcOrd="2" destOrd="0" presId="urn:microsoft.com/office/officeart/2018/2/layout/IconVerticalSolidList"/>
    <dgm:cxn modelId="{8F12B5E2-909C-43E5-BC75-1966BE120741}" type="presParOf" srcId="{29446BF5-4985-418C-942C-C8627D199049}" destId="{B8DB16D8-4226-454D-9A09-BB040DD2E36C}" srcOrd="0" destOrd="0" presId="urn:microsoft.com/office/officeart/2018/2/layout/IconVerticalSolidList"/>
    <dgm:cxn modelId="{765D216D-A876-4673-8477-E0E31112D287}" type="presParOf" srcId="{29446BF5-4985-418C-942C-C8627D199049}" destId="{564C5C8F-9437-4747-BE47-8A248FCF0411}" srcOrd="1" destOrd="0" presId="urn:microsoft.com/office/officeart/2018/2/layout/IconVerticalSolidList"/>
    <dgm:cxn modelId="{5475EF24-B6BA-4D8A-A896-79C2B8F639A8}" type="presParOf" srcId="{29446BF5-4985-418C-942C-C8627D199049}" destId="{60D04270-229F-4889-92E8-7F83735A2BF9}" srcOrd="2" destOrd="0" presId="urn:microsoft.com/office/officeart/2018/2/layout/IconVerticalSolidList"/>
    <dgm:cxn modelId="{AE8781F8-0ECE-47C1-88A2-B13528B7587F}" type="presParOf" srcId="{29446BF5-4985-418C-942C-C8627D199049}" destId="{B1CCC648-1946-4024-BC72-12F157BF1C01}" srcOrd="3" destOrd="0" presId="urn:microsoft.com/office/officeart/2018/2/layout/IconVerticalSolidList"/>
    <dgm:cxn modelId="{6F588869-7D95-4E85-A456-B969E5BDA8ED}" type="presParOf" srcId="{3CD48AE7-D4F6-4B3D-B68E-EF7140BC6B9E}" destId="{BD33376C-DA5C-4321-B816-593B71FAA488}" srcOrd="3" destOrd="0" presId="urn:microsoft.com/office/officeart/2018/2/layout/IconVerticalSolidList"/>
    <dgm:cxn modelId="{4F79792D-4E96-407D-B990-72C4F2D0CA15}" type="presParOf" srcId="{3CD48AE7-D4F6-4B3D-B68E-EF7140BC6B9E}" destId="{9A6D2DFC-8CC3-4C6A-A413-0209664C7083}" srcOrd="4" destOrd="0" presId="urn:microsoft.com/office/officeart/2018/2/layout/IconVerticalSolidList"/>
    <dgm:cxn modelId="{D5FC8A05-7D49-47B0-A9A7-445AE7B3027D}" type="presParOf" srcId="{9A6D2DFC-8CC3-4C6A-A413-0209664C7083}" destId="{2424DD3C-D8C4-4E3B-93BA-991BC7EAB6F2}" srcOrd="0" destOrd="0" presId="urn:microsoft.com/office/officeart/2018/2/layout/IconVerticalSolidList"/>
    <dgm:cxn modelId="{424C05F8-8178-458A-87B6-239410DC0B2F}" type="presParOf" srcId="{9A6D2DFC-8CC3-4C6A-A413-0209664C7083}" destId="{ECFEB0C4-30B7-4493-ACBB-424B6B9D5B6B}" srcOrd="1" destOrd="0" presId="urn:microsoft.com/office/officeart/2018/2/layout/IconVerticalSolidList"/>
    <dgm:cxn modelId="{7E9060A0-B899-4230-8D01-C031D8F9B2D6}" type="presParOf" srcId="{9A6D2DFC-8CC3-4C6A-A413-0209664C7083}" destId="{F5A4BBDE-3BD9-4EDA-83E6-3ABB08F7BAE0}" srcOrd="2" destOrd="0" presId="urn:microsoft.com/office/officeart/2018/2/layout/IconVerticalSolidList"/>
    <dgm:cxn modelId="{E88A379D-D8BD-40A5-9491-DAABF0A5C954}" type="presParOf" srcId="{9A6D2DFC-8CC3-4C6A-A413-0209664C7083}" destId="{A099E753-F35B-4A24-8E1C-78892999158A}" srcOrd="3" destOrd="0" presId="urn:microsoft.com/office/officeart/2018/2/layout/IconVerticalSolidList"/>
    <dgm:cxn modelId="{CE0E94EB-3E22-43C6-86CA-6D8A4FA5AFDF}" type="presParOf" srcId="{3CD48AE7-D4F6-4B3D-B68E-EF7140BC6B9E}" destId="{4F3A3109-73D7-4A54-B6B0-184DFE516A95}" srcOrd="5" destOrd="0" presId="urn:microsoft.com/office/officeart/2018/2/layout/IconVerticalSolidList"/>
    <dgm:cxn modelId="{C0AEA2AA-5B5F-417A-9292-7218A372FE04}" type="presParOf" srcId="{3CD48AE7-D4F6-4B3D-B68E-EF7140BC6B9E}" destId="{E4A0CB12-F2B6-4A62-82C8-3506427C9164}" srcOrd="6" destOrd="0" presId="urn:microsoft.com/office/officeart/2018/2/layout/IconVerticalSolidList"/>
    <dgm:cxn modelId="{1019F0F0-1272-4EF2-A25E-9569C95B866B}" type="presParOf" srcId="{E4A0CB12-F2B6-4A62-82C8-3506427C9164}" destId="{58117011-8D5D-4747-80CD-8D2788FAFE28}" srcOrd="0" destOrd="0" presId="urn:microsoft.com/office/officeart/2018/2/layout/IconVerticalSolidList"/>
    <dgm:cxn modelId="{A0DC90DF-0683-43FD-AEE7-B828CCDBA25C}" type="presParOf" srcId="{E4A0CB12-F2B6-4A62-82C8-3506427C9164}" destId="{1C7B136C-B410-4D35-8B00-A9E44608E48D}" srcOrd="1" destOrd="0" presId="urn:microsoft.com/office/officeart/2018/2/layout/IconVerticalSolidList"/>
    <dgm:cxn modelId="{27E8384C-B892-4043-8198-08AA6369FB58}" type="presParOf" srcId="{E4A0CB12-F2B6-4A62-82C8-3506427C9164}" destId="{A148DB27-A5C7-43D0-8D46-434DE35488A9}" srcOrd="2" destOrd="0" presId="urn:microsoft.com/office/officeart/2018/2/layout/IconVerticalSolidList"/>
    <dgm:cxn modelId="{A5688826-91CE-4EF0-A544-2ED0AF773360}" type="presParOf" srcId="{E4A0CB12-F2B6-4A62-82C8-3506427C9164}" destId="{7EC0067D-B60D-46D0-8AC8-C58B64D277F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6806F0-62CB-4D06-B009-11D2760EC81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E07C2C4-9088-43DD-8B3E-8F43CD3D6F4F}">
      <dgm:prSet phldrT="[Text]"/>
      <dgm:spPr/>
      <dgm:t>
        <a:bodyPr/>
        <a:lstStyle/>
        <a:p>
          <a:r>
            <a:rPr lang="en-US"/>
            <a:t>Looking for grants</a:t>
          </a:r>
        </a:p>
      </dgm:t>
    </dgm:pt>
    <dgm:pt modelId="{824939E1-7C59-43CD-AF4F-C1E02E2982AA}" type="parTrans" cxnId="{5A4C15BC-FE71-4389-9B8B-A8EB924BA6CC}">
      <dgm:prSet/>
      <dgm:spPr/>
      <dgm:t>
        <a:bodyPr/>
        <a:lstStyle/>
        <a:p>
          <a:endParaRPr lang="en-US"/>
        </a:p>
      </dgm:t>
    </dgm:pt>
    <dgm:pt modelId="{63F0DDA2-FC4A-46C3-BDAD-EC153D1DDE20}" type="sibTrans" cxnId="{5A4C15BC-FE71-4389-9B8B-A8EB924BA6CC}">
      <dgm:prSet/>
      <dgm:spPr/>
      <dgm:t>
        <a:bodyPr/>
        <a:lstStyle/>
        <a:p>
          <a:endParaRPr lang="en-US"/>
        </a:p>
      </dgm:t>
    </dgm:pt>
    <dgm:pt modelId="{A73B23C2-D3EE-4D34-B7BB-876EF599AB10}">
      <dgm:prSet phldrT="[Text]"/>
      <dgm:spPr/>
      <dgm:t>
        <a:bodyPr/>
        <a:lstStyle/>
        <a:p>
          <a:r>
            <a:rPr lang="en-US"/>
            <a:t>Developing application</a:t>
          </a:r>
        </a:p>
      </dgm:t>
    </dgm:pt>
    <dgm:pt modelId="{F546AFF4-8D37-4E5F-98BA-8985AF1202BF}" type="parTrans" cxnId="{6D6B7CB8-1ACA-423B-907A-EC76767B6D96}">
      <dgm:prSet/>
      <dgm:spPr/>
      <dgm:t>
        <a:bodyPr/>
        <a:lstStyle/>
        <a:p>
          <a:endParaRPr lang="en-US"/>
        </a:p>
      </dgm:t>
    </dgm:pt>
    <dgm:pt modelId="{B043FAD9-8232-46E8-A1BD-8ABE4E6467C7}" type="sibTrans" cxnId="{6D6B7CB8-1ACA-423B-907A-EC76767B6D96}">
      <dgm:prSet/>
      <dgm:spPr/>
      <dgm:t>
        <a:bodyPr/>
        <a:lstStyle/>
        <a:p>
          <a:endParaRPr lang="en-US"/>
        </a:p>
      </dgm:t>
    </dgm:pt>
    <dgm:pt modelId="{6AEDA217-1E77-43C5-B0AA-80B2682E3A1D}">
      <dgm:prSet phldrT="[Text]"/>
      <dgm:spPr/>
      <dgm:t>
        <a:bodyPr/>
        <a:lstStyle/>
        <a:p>
          <a:r>
            <a:rPr lang="en-US"/>
            <a:t>Advocating for submitted applications</a:t>
          </a:r>
        </a:p>
      </dgm:t>
    </dgm:pt>
    <dgm:pt modelId="{F6F04803-7CEE-4C86-9F5E-4B72A0C95428}" type="parTrans" cxnId="{B92301A1-D195-4B63-A9AE-011E06F41345}">
      <dgm:prSet/>
      <dgm:spPr/>
      <dgm:t>
        <a:bodyPr/>
        <a:lstStyle/>
        <a:p>
          <a:endParaRPr lang="en-US"/>
        </a:p>
      </dgm:t>
    </dgm:pt>
    <dgm:pt modelId="{F76A1032-2B93-4C53-BF6E-A20855E06A46}" type="sibTrans" cxnId="{B92301A1-D195-4B63-A9AE-011E06F41345}">
      <dgm:prSet/>
      <dgm:spPr/>
      <dgm:t>
        <a:bodyPr/>
        <a:lstStyle/>
        <a:p>
          <a:endParaRPr lang="en-US"/>
        </a:p>
      </dgm:t>
    </dgm:pt>
    <dgm:pt modelId="{ED6FAC0A-DA4C-42FD-8EC1-121D6BDF49DB}">
      <dgm:prSet phldrT="[Text]"/>
      <dgm:spPr/>
      <dgm:t>
        <a:bodyPr/>
        <a:lstStyle/>
        <a:p>
          <a:r>
            <a:rPr lang="en-US"/>
            <a:t>Match grants to projects</a:t>
          </a:r>
        </a:p>
      </dgm:t>
    </dgm:pt>
    <dgm:pt modelId="{C63FBE4D-E5AD-4182-AA48-7353B760CE96}" type="parTrans" cxnId="{0A2FC6FA-F480-4FA7-91AC-81FEF59F46CA}">
      <dgm:prSet/>
      <dgm:spPr/>
      <dgm:t>
        <a:bodyPr/>
        <a:lstStyle/>
        <a:p>
          <a:endParaRPr lang="en-US"/>
        </a:p>
      </dgm:t>
    </dgm:pt>
    <dgm:pt modelId="{321985ED-D922-4848-9878-799D306D4C84}" type="sibTrans" cxnId="{0A2FC6FA-F480-4FA7-91AC-81FEF59F46CA}">
      <dgm:prSet/>
      <dgm:spPr/>
      <dgm:t>
        <a:bodyPr/>
        <a:lstStyle/>
        <a:p>
          <a:endParaRPr lang="en-US"/>
        </a:p>
      </dgm:t>
    </dgm:pt>
    <dgm:pt modelId="{04B2A00F-BE3D-45B3-816E-78D1504EA7F7}">
      <dgm:prSet phldrT="[Text]"/>
      <dgm:spPr/>
      <dgm:t>
        <a:bodyPr/>
        <a:lstStyle/>
        <a:p>
          <a:r>
            <a:rPr lang="en-US"/>
            <a:t>Help look for partners/co-applicants (CBOs, other states, state agencies, universities, etc.)</a:t>
          </a:r>
        </a:p>
      </dgm:t>
    </dgm:pt>
    <dgm:pt modelId="{6265820E-DDCE-4082-914F-47455D9ED753}" type="parTrans" cxnId="{E9B5DD4D-9778-4CBC-9202-DA675E8703C1}">
      <dgm:prSet/>
      <dgm:spPr/>
      <dgm:t>
        <a:bodyPr/>
        <a:lstStyle/>
        <a:p>
          <a:endParaRPr lang="en-US"/>
        </a:p>
      </dgm:t>
    </dgm:pt>
    <dgm:pt modelId="{E2D4E75C-B3B0-45A5-9BF4-09B65929FACD}" type="sibTrans" cxnId="{E9B5DD4D-9778-4CBC-9202-DA675E8703C1}">
      <dgm:prSet/>
      <dgm:spPr/>
      <dgm:t>
        <a:bodyPr/>
        <a:lstStyle/>
        <a:p>
          <a:endParaRPr lang="en-US"/>
        </a:p>
      </dgm:t>
    </dgm:pt>
    <dgm:pt modelId="{B286EB0F-ED83-4D17-91EA-B34974CDE2BE}">
      <dgm:prSet phldrT="[Text]"/>
      <dgm:spPr/>
      <dgm:t>
        <a:bodyPr/>
        <a:lstStyle/>
        <a:p>
          <a:r>
            <a:rPr lang="en-US"/>
            <a:t>Advice on labor standards, DEI , climate, language.</a:t>
          </a:r>
        </a:p>
      </dgm:t>
    </dgm:pt>
    <dgm:pt modelId="{A09C7D5F-19BC-4566-8C41-A54D8E119C46}" type="parTrans" cxnId="{E5EB7754-C247-4591-9479-6B5269FA8B9E}">
      <dgm:prSet/>
      <dgm:spPr/>
      <dgm:t>
        <a:bodyPr/>
        <a:lstStyle/>
        <a:p>
          <a:endParaRPr lang="en-US"/>
        </a:p>
      </dgm:t>
    </dgm:pt>
    <dgm:pt modelId="{D22CC61D-58F0-4140-B201-882DF12EA521}" type="sibTrans" cxnId="{E5EB7754-C247-4591-9479-6B5269FA8B9E}">
      <dgm:prSet/>
      <dgm:spPr/>
      <dgm:t>
        <a:bodyPr/>
        <a:lstStyle/>
        <a:p>
          <a:endParaRPr lang="en-US"/>
        </a:p>
      </dgm:t>
    </dgm:pt>
    <dgm:pt modelId="{DFB572BE-C9FA-4482-B1AF-C44A54BDE372}">
      <dgm:prSet phldrT="[Text]"/>
      <dgm:spPr/>
      <dgm:t>
        <a:bodyPr/>
        <a:lstStyle/>
        <a:p>
          <a:r>
            <a:rPr lang="en-US"/>
            <a:t>Review application</a:t>
          </a:r>
        </a:p>
      </dgm:t>
    </dgm:pt>
    <dgm:pt modelId="{4FC448B3-353C-4ACD-BA1F-F80A4D7A100B}" type="parTrans" cxnId="{1E96887E-B062-4975-8CB1-DCBF52F22B00}">
      <dgm:prSet/>
      <dgm:spPr/>
      <dgm:t>
        <a:bodyPr/>
        <a:lstStyle/>
        <a:p>
          <a:endParaRPr lang="en-US"/>
        </a:p>
      </dgm:t>
    </dgm:pt>
    <dgm:pt modelId="{4704A853-BEBA-44CE-86A8-FD7027BE2643}" type="sibTrans" cxnId="{1E96887E-B062-4975-8CB1-DCBF52F22B00}">
      <dgm:prSet/>
      <dgm:spPr/>
      <dgm:t>
        <a:bodyPr/>
        <a:lstStyle/>
        <a:p>
          <a:endParaRPr lang="en-US"/>
        </a:p>
      </dgm:t>
    </dgm:pt>
    <dgm:pt modelId="{14BF2072-84BF-4322-8188-74EE477242CD}">
      <dgm:prSet phldrT="[Text]"/>
      <dgm:spPr/>
      <dgm:t>
        <a:bodyPr/>
        <a:lstStyle/>
        <a:p>
          <a:r>
            <a:rPr lang="en-US"/>
            <a:t>Letters of support from the state or </a:t>
          </a:r>
          <a:r>
            <a:rPr lang="en-US" err="1"/>
            <a:t>congressionals</a:t>
          </a:r>
          <a:endParaRPr lang="en-US"/>
        </a:p>
      </dgm:t>
    </dgm:pt>
    <dgm:pt modelId="{78E33C74-5B7B-4F28-8F2B-F5807A86113B}" type="parTrans" cxnId="{9D6CBC5F-A2E9-4574-BF07-6D25C9D2500A}">
      <dgm:prSet/>
      <dgm:spPr/>
      <dgm:t>
        <a:bodyPr/>
        <a:lstStyle/>
        <a:p>
          <a:endParaRPr lang="en-US"/>
        </a:p>
      </dgm:t>
    </dgm:pt>
    <dgm:pt modelId="{D1BFF538-38D9-4E19-8A3B-5035EA7D2818}" type="sibTrans" cxnId="{9D6CBC5F-A2E9-4574-BF07-6D25C9D2500A}">
      <dgm:prSet/>
      <dgm:spPr/>
      <dgm:t>
        <a:bodyPr/>
        <a:lstStyle/>
        <a:p>
          <a:endParaRPr lang="en-US"/>
        </a:p>
      </dgm:t>
    </dgm:pt>
    <dgm:pt modelId="{A5B72A1C-743E-4005-BD47-FF1C34179364}">
      <dgm:prSet phldrT="[Text]"/>
      <dgm:spPr/>
      <dgm:t>
        <a:bodyPr/>
        <a:lstStyle/>
        <a:p>
          <a:r>
            <a:rPr lang="en-US"/>
            <a:t>Calls and in-person advocacy when FFIO is in DC.</a:t>
          </a:r>
        </a:p>
      </dgm:t>
    </dgm:pt>
    <dgm:pt modelId="{EEE899CE-24D6-46B9-918D-41DB68D914ED}" type="parTrans" cxnId="{10A25050-4B91-4951-92D3-A076FA5FBFFF}">
      <dgm:prSet/>
      <dgm:spPr/>
      <dgm:t>
        <a:bodyPr/>
        <a:lstStyle/>
        <a:p>
          <a:endParaRPr lang="en-US"/>
        </a:p>
      </dgm:t>
    </dgm:pt>
    <dgm:pt modelId="{71A5AB72-1C19-40C8-9680-B8F273CD375C}" type="sibTrans" cxnId="{10A25050-4B91-4951-92D3-A076FA5FBFFF}">
      <dgm:prSet/>
      <dgm:spPr/>
      <dgm:t>
        <a:bodyPr/>
        <a:lstStyle/>
        <a:p>
          <a:endParaRPr lang="en-US"/>
        </a:p>
      </dgm:t>
    </dgm:pt>
    <dgm:pt modelId="{2CB09FEA-F469-4511-9C33-4522F2685F40}">
      <dgm:prSet phldrT="[Text]"/>
      <dgm:spPr/>
      <dgm:t>
        <a:bodyPr/>
        <a:lstStyle/>
        <a:p>
          <a:r>
            <a:rPr lang="en-US"/>
            <a:t>Get award dates/application status</a:t>
          </a:r>
        </a:p>
      </dgm:t>
    </dgm:pt>
    <dgm:pt modelId="{E53E5205-9107-4585-9528-13B983525D50}" type="parTrans" cxnId="{016976AE-B175-4A3C-9A9E-453F702AAAD6}">
      <dgm:prSet/>
      <dgm:spPr/>
      <dgm:t>
        <a:bodyPr/>
        <a:lstStyle/>
        <a:p>
          <a:endParaRPr lang="en-US"/>
        </a:p>
      </dgm:t>
    </dgm:pt>
    <dgm:pt modelId="{D60D89ED-A3F9-458C-951F-E71CE74D5AB8}" type="sibTrans" cxnId="{016976AE-B175-4A3C-9A9E-453F702AAAD6}">
      <dgm:prSet/>
      <dgm:spPr/>
      <dgm:t>
        <a:bodyPr/>
        <a:lstStyle/>
        <a:p>
          <a:endParaRPr lang="en-US"/>
        </a:p>
      </dgm:t>
    </dgm:pt>
    <dgm:pt modelId="{07A6C5FB-3B7B-4419-9359-C97987EB5C07}" type="pres">
      <dgm:prSet presAssocID="{9A6806F0-62CB-4D06-B009-11D2760EC81B}" presName="linear" presStyleCnt="0">
        <dgm:presLayoutVars>
          <dgm:dir/>
          <dgm:animLvl val="lvl"/>
          <dgm:resizeHandles val="exact"/>
        </dgm:presLayoutVars>
      </dgm:prSet>
      <dgm:spPr/>
    </dgm:pt>
    <dgm:pt modelId="{C10F10DD-CEAE-4E4D-BB55-D65162826B01}" type="pres">
      <dgm:prSet presAssocID="{3E07C2C4-9088-43DD-8B3E-8F43CD3D6F4F}" presName="parentLin" presStyleCnt="0"/>
      <dgm:spPr/>
    </dgm:pt>
    <dgm:pt modelId="{5D3EB1AE-FC2F-4046-97CD-15A228D01F05}" type="pres">
      <dgm:prSet presAssocID="{3E07C2C4-9088-43DD-8B3E-8F43CD3D6F4F}" presName="parentLeftMargin" presStyleLbl="node1" presStyleIdx="0" presStyleCnt="3"/>
      <dgm:spPr/>
    </dgm:pt>
    <dgm:pt modelId="{49D41C6C-F171-47D2-88B7-4DB4A378454E}" type="pres">
      <dgm:prSet presAssocID="{3E07C2C4-9088-43DD-8B3E-8F43CD3D6F4F}" presName="parentText" presStyleLbl="node1" presStyleIdx="0" presStyleCnt="3">
        <dgm:presLayoutVars>
          <dgm:chMax val="0"/>
          <dgm:bulletEnabled val="1"/>
        </dgm:presLayoutVars>
      </dgm:prSet>
      <dgm:spPr/>
    </dgm:pt>
    <dgm:pt modelId="{F551F827-3AB3-4910-9C7A-8A66518E54B2}" type="pres">
      <dgm:prSet presAssocID="{3E07C2C4-9088-43DD-8B3E-8F43CD3D6F4F}" presName="negativeSpace" presStyleCnt="0"/>
      <dgm:spPr/>
    </dgm:pt>
    <dgm:pt modelId="{7C24FDBF-6CCC-47F3-BFEE-FAFC35AFC15A}" type="pres">
      <dgm:prSet presAssocID="{3E07C2C4-9088-43DD-8B3E-8F43CD3D6F4F}" presName="childText" presStyleLbl="conFgAcc1" presStyleIdx="0" presStyleCnt="3">
        <dgm:presLayoutVars>
          <dgm:bulletEnabled val="1"/>
        </dgm:presLayoutVars>
      </dgm:prSet>
      <dgm:spPr/>
    </dgm:pt>
    <dgm:pt modelId="{0BCEA3BA-4365-4261-A9D4-680A2C457EAD}" type="pres">
      <dgm:prSet presAssocID="{63F0DDA2-FC4A-46C3-BDAD-EC153D1DDE20}" presName="spaceBetweenRectangles" presStyleCnt="0"/>
      <dgm:spPr/>
    </dgm:pt>
    <dgm:pt modelId="{EF2E5676-C76D-4A11-97EA-6364B2325243}" type="pres">
      <dgm:prSet presAssocID="{A73B23C2-D3EE-4D34-B7BB-876EF599AB10}" presName="parentLin" presStyleCnt="0"/>
      <dgm:spPr/>
    </dgm:pt>
    <dgm:pt modelId="{B55D7700-34F0-4035-8689-5ECD44005A7F}" type="pres">
      <dgm:prSet presAssocID="{A73B23C2-D3EE-4D34-B7BB-876EF599AB10}" presName="parentLeftMargin" presStyleLbl="node1" presStyleIdx="0" presStyleCnt="3"/>
      <dgm:spPr/>
    </dgm:pt>
    <dgm:pt modelId="{D2F30F6F-C273-415D-913B-76942B2A84A9}" type="pres">
      <dgm:prSet presAssocID="{A73B23C2-D3EE-4D34-B7BB-876EF599AB10}" presName="parentText" presStyleLbl="node1" presStyleIdx="1" presStyleCnt="3">
        <dgm:presLayoutVars>
          <dgm:chMax val="0"/>
          <dgm:bulletEnabled val="1"/>
        </dgm:presLayoutVars>
      </dgm:prSet>
      <dgm:spPr/>
    </dgm:pt>
    <dgm:pt modelId="{0109A73F-3917-4F2A-895D-7071E6F10C2E}" type="pres">
      <dgm:prSet presAssocID="{A73B23C2-D3EE-4D34-B7BB-876EF599AB10}" presName="negativeSpace" presStyleCnt="0"/>
      <dgm:spPr/>
    </dgm:pt>
    <dgm:pt modelId="{AC360656-5180-4A8C-B968-F5E1DF01588C}" type="pres">
      <dgm:prSet presAssocID="{A73B23C2-D3EE-4D34-B7BB-876EF599AB10}" presName="childText" presStyleLbl="conFgAcc1" presStyleIdx="1" presStyleCnt="3">
        <dgm:presLayoutVars>
          <dgm:bulletEnabled val="1"/>
        </dgm:presLayoutVars>
      </dgm:prSet>
      <dgm:spPr/>
    </dgm:pt>
    <dgm:pt modelId="{C72C48DC-E81A-4A41-A02B-9B6342759062}" type="pres">
      <dgm:prSet presAssocID="{B043FAD9-8232-46E8-A1BD-8ABE4E6467C7}" presName="spaceBetweenRectangles" presStyleCnt="0"/>
      <dgm:spPr/>
    </dgm:pt>
    <dgm:pt modelId="{3DCEEC0D-6D51-41F5-8E15-48008E269E37}" type="pres">
      <dgm:prSet presAssocID="{6AEDA217-1E77-43C5-B0AA-80B2682E3A1D}" presName="parentLin" presStyleCnt="0"/>
      <dgm:spPr/>
    </dgm:pt>
    <dgm:pt modelId="{72E4CE5E-4BEE-4502-9C99-3D566402CF61}" type="pres">
      <dgm:prSet presAssocID="{6AEDA217-1E77-43C5-B0AA-80B2682E3A1D}" presName="parentLeftMargin" presStyleLbl="node1" presStyleIdx="1" presStyleCnt="3"/>
      <dgm:spPr/>
    </dgm:pt>
    <dgm:pt modelId="{12DE117D-80F9-462C-9C3C-AF04E8707F03}" type="pres">
      <dgm:prSet presAssocID="{6AEDA217-1E77-43C5-B0AA-80B2682E3A1D}" presName="parentText" presStyleLbl="node1" presStyleIdx="2" presStyleCnt="3">
        <dgm:presLayoutVars>
          <dgm:chMax val="0"/>
          <dgm:bulletEnabled val="1"/>
        </dgm:presLayoutVars>
      </dgm:prSet>
      <dgm:spPr/>
    </dgm:pt>
    <dgm:pt modelId="{CD22010C-7E51-48A7-9DBC-9F85FD42EA9C}" type="pres">
      <dgm:prSet presAssocID="{6AEDA217-1E77-43C5-B0AA-80B2682E3A1D}" presName="negativeSpace" presStyleCnt="0"/>
      <dgm:spPr/>
    </dgm:pt>
    <dgm:pt modelId="{329BB4AB-C9F0-4629-8902-58BF17357DBE}" type="pres">
      <dgm:prSet presAssocID="{6AEDA217-1E77-43C5-B0AA-80B2682E3A1D}" presName="childText" presStyleLbl="conFgAcc1" presStyleIdx="2" presStyleCnt="3">
        <dgm:presLayoutVars>
          <dgm:bulletEnabled val="1"/>
        </dgm:presLayoutVars>
      </dgm:prSet>
      <dgm:spPr/>
    </dgm:pt>
  </dgm:ptLst>
  <dgm:cxnLst>
    <dgm:cxn modelId="{6E95CF08-75F6-40F3-B19B-9F912D1A9A27}" type="presOf" srcId="{9A6806F0-62CB-4D06-B009-11D2760EC81B}" destId="{07A6C5FB-3B7B-4419-9359-C97987EB5C07}" srcOrd="0" destOrd="0" presId="urn:microsoft.com/office/officeart/2005/8/layout/list1"/>
    <dgm:cxn modelId="{E8CAB40B-4C8B-4CDA-936C-072551559BCC}" type="presOf" srcId="{14BF2072-84BF-4322-8188-74EE477242CD}" destId="{329BB4AB-C9F0-4629-8902-58BF17357DBE}" srcOrd="0" destOrd="0" presId="urn:microsoft.com/office/officeart/2005/8/layout/list1"/>
    <dgm:cxn modelId="{1D80AD20-20E2-4CB8-982E-A8432E96EC81}" type="presOf" srcId="{3E07C2C4-9088-43DD-8B3E-8F43CD3D6F4F}" destId="{49D41C6C-F171-47D2-88B7-4DB4A378454E}" srcOrd="1" destOrd="0" presId="urn:microsoft.com/office/officeart/2005/8/layout/list1"/>
    <dgm:cxn modelId="{5D0EA728-CB37-4918-9053-2E5D63EF5968}" type="presOf" srcId="{A73B23C2-D3EE-4D34-B7BB-876EF599AB10}" destId="{D2F30F6F-C273-415D-913B-76942B2A84A9}" srcOrd="1" destOrd="0" presId="urn:microsoft.com/office/officeart/2005/8/layout/list1"/>
    <dgm:cxn modelId="{CACE892E-A2F8-4BC5-BBA4-F3A688909172}" type="presOf" srcId="{A73B23C2-D3EE-4D34-B7BB-876EF599AB10}" destId="{B55D7700-34F0-4035-8689-5ECD44005A7F}" srcOrd="0" destOrd="0" presId="urn:microsoft.com/office/officeart/2005/8/layout/list1"/>
    <dgm:cxn modelId="{9D6CBC5F-A2E9-4574-BF07-6D25C9D2500A}" srcId="{6AEDA217-1E77-43C5-B0AA-80B2682E3A1D}" destId="{14BF2072-84BF-4322-8188-74EE477242CD}" srcOrd="0" destOrd="0" parTransId="{78E33C74-5B7B-4F28-8F2B-F5807A86113B}" sibTransId="{D1BFF538-38D9-4E19-8A3B-5035EA7D2818}"/>
    <dgm:cxn modelId="{D44FFA44-52A8-48C4-82A0-65879443E4C0}" type="presOf" srcId="{2CB09FEA-F469-4511-9C33-4522F2685F40}" destId="{329BB4AB-C9F0-4629-8902-58BF17357DBE}" srcOrd="0" destOrd="2" presId="urn:microsoft.com/office/officeart/2005/8/layout/list1"/>
    <dgm:cxn modelId="{5EFDD06C-F8BE-4464-9F31-DA56ACE48871}" type="presOf" srcId="{3E07C2C4-9088-43DD-8B3E-8F43CD3D6F4F}" destId="{5D3EB1AE-FC2F-4046-97CD-15A228D01F05}" srcOrd="0" destOrd="0" presId="urn:microsoft.com/office/officeart/2005/8/layout/list1"/>
    <dgm:cxn modelId="{E9B5DD4D-9778-4CBC-9202-DA675E8703C1}" srcId="{3E07C2C4-9088-43DD-8B3E-8F43CD3D6F4F}" destId="{04B2A00F-BE3D-45B3-816E-78D1504EA7F7}" srcOrd="1" destOrd="0" parTransId="{6265820E-DDCE-4082-914F-47455D9ED753}" sibTransId="{E2D4E75C-B3B0-45A5-9BF4-09B65929FACD}"/>
    <dgm:cxn modelId="{10A25050-4B91-4951-92D3-A076FA5FBFFF}" srcId="{6AEDA217-1E77-43C5-B0AA-80B2682E3A1D}" destId="{A5B72A1C-743E-4005-BD47-FF1C34179364}" srcOrd="1" destOrd="0" parTransId="{EEE899CE-24D6-46B9-918D-41DB68D914ED}" sibTransId="{71A5AB72-1C19-40C8-9680-B8F273CD375C}"/>
    <dgm:cxn modelId="{E5EB7754-C247-4591-9479-6B5269FA8B9E}" srcId="{A73B23C2-D3EE-4D34-B7BB-876EF599AB10}" destId="{B286EB0F-ED83-4D17-91EA-B34974CDE2BE}" srcOrd="0" destOrd="0" parTransId="{A09C7D5F-19BC-4566-8C41-A54D8E119C46}" sibTransId="{D22CC61D-58F0-4140-B201-882DF12EA521}"/>
    <dgm:cxn modelId="{1E96887E-B062-4975-8CB1-DCBF52F22B00}" srcId="{A73B23C2-D3EE-4D34-B7BB-876EF599AB10}" destId="{DFB572BE-C9FA-4482-B1AF-C44A54BDE372}" srcOrd="1" destOrd="0" parTransId="{4FC448B3-353C-4ACD-BA1F-F80A4D7A100B}" sibTransId="{4704A853-BEBA-44CE-86A8-FD7027BE2643}"/>
    <dgm:cxn modelId="{B315CD93-2D51-43F6-BC20-077E70B85E05}" type="presOf" srcId="{ED6FAC0A-DA4C-42FD-8EC1-121D6BDF49DB}" destId="{7C24FDBF-6CCC-47F3-BFEE-FAFC35AFC15A}" srcOrd="0" destOrd="0" presId="urn:microsoft.com/office/officeart/2005/8/layout/list1"/>
    <dgm:cxn modelId="{CB2FF2A0-7FEF-4EFD-A8BB-128D02354E08}" type="presOf" srcId="{A5B72A1C-743E-4005-BD47-FF1C34179364}" destId="{329BB4AB-C9F0-4629-8902-58BF17357DBE}" srcOrd="0" destOrd="1" presId="urn:microsoft.com/office/officeart/2005/8/layout/list1"/>
    <dgm:cxn modelId="{B92301A1-D195-4B63-A9AE-011E06F41345}" srcId="{9A6806F0-62CB-4D06-B009-11D2760EC81B}" destId="{6AEDA217-1E77-43C5-B0AA-80B2682E3A1D}" srcOrd="2" destOrd="0" parTransId="{F6F04803-7CEE-4C86-9F5E-4B72A0C95428}" sibTransId="{F76A1032-2B93-4C53-BF6E-A20855E06A46}"/>
    <dgm:cxn modelId="{016976AE-B175-4A3C-9A9E-453F702AAAD6}" srcId="{6AEDA217-1E77-43C5-B0AA-80B2682E3A1D}" destId="{2CB09FEA-F469-4511-9C33-4522F2685F40}" srcOrd="2" destOrd="0" parTransId="{E53E5205-9107-4585-9528-13B983525D50}" sibTransId="{D60D89ED-A3F9-458C-951F-E71CE74D5AB8}"/>
    <dgm:cxn modelId="{6D6B7CB8-1ACA-423B-907A-EC76767B6D96}" srcId="{9A6806F0-62CB-4D06-B009-11D2760EC81B}" destId="{A73B23C2-D3EE-4D34-B7BB-876EF599AB10}" srcOrd="1" destOrd="0" parTransId="{F546AFF4-8D37-4E5F-98BA-8985AF1202BF}" sibTransId="{B043FAD9-8232-46E8-A1BD-8ABE4E6467C7}"/>
    <dgm:cxn modelId="{5A4C15BC-FE71-4389-9B8B-A8EB924BA6CC}" srcId="{9A6806F0-62CB-4D06-B009-11D2760EC81B}" destId="{3E07C2C4-9088-43DD-8B3E-8F43CD3D6F4F}" srcOrd="0" destOrd="0" parTransId="{824939E1-7C59-43CD-AF4F-C1E02E2982AA}" sibTransId="{63F0DDA2-FC4A-46C3-BDAD-EC153D1DDE20}"/>
    <dgm:cxn modelId="{6B91C8C4-9725-4F0C-A8EE-F4C95A9A0830}" type="presOf" srcId="{04B2A00F-BE3D-45B3-816E-78D1504EA7F7}" destId="{7C24FDBF-6CCC-47F3-BFEE-FAFC35AFC15A}" srcOrd="0" destOrd="1" presId="urn:microsoft.com/office/officeart/2005/8/layout/list1"/>
    <dgm:cxn modelId="{1F8818C7-F311-4339-8A5E-AC1D80629ECC}" type="presOf" srcId="{DFB572BE-C9FA-4482-B1AF-C44A54BDE372}" destId="{AC360656-5180-4A8C-B968-F5E1DF01588C}" srcOrd="0" destOrd="1" presId="urn:microsoft.com/office/officeart/2005/8/layout/list1"/>
    <dgm:cxn modelId="{63F82BC7-B603-47DC-A3A6-F37D96920B52}" type="presOf" srcId="{B286EB0F-ED83-4D17-91EA-B34974CDE2BE}" destId="{AC360656-5180-4A8C-B968-F5E1DF01588C}" srcOrd="0" destOrd="0" presId="urn:microsoft.com/office/officeart/2005/8/layout/list1"/>
    <dgm:cxn modelId="{C0785ED9-F997-4F53-87E3-EA75DDB23D9C}" type="presOf" srcId="{6AEDA217-1E77-43C5-B0AA-80B2682E3A1D}" destId="{72E4CE5E-4BEE-4502-9C99-3D566402CF61}" srcOrd="0" destOrd="0" presId="urn:microsoft.com/office/officeart/2005/8/layout/list1"/>
    <dgm:cxn modelId="{F90198D9-A4DB-45D8-93E6-4CA50DB30C1B}" type="presOf" srcId="{6AEDA217-1E77-43C5-B0AA-80B2682E3A1D}" destId="{12DE117D-80F9-462C-9C3C-AF04E8707F03}" srcOrd="1" destOrd="0" presId="urn:microsoft.com/office/officeart/2005/8/layout/list1"/>
    <dgm:cxn modelId="{0A2FC6FA-F480-4FA7-91AC-81FEF59F46CA}" srcId="{3E07C2C4-9088-43DD-8B3E-8F43CD3D6F4F}" destId="{ED6FAC0A-DA4C-42FD-8EC1-121D6BDF49DB}" srcOrd="0" destOrd="0" parTransId="{C63FBE4D-E5AD-4182-AA48-7353B760CE96}" sibTransId="{321985ED-D922-4848-9878-799D306D4C84}"/>
    <dgm:cxn modelId="{CBADA990-A76A-4CE8-837F-44AF2D5DEB68}" type="presParOf" srcId="{07A6C5FB-3B7B-4419-9359-C97987EB5C07}" destId="{C10F10DD-CEAE-4E4D-BB55-D65162826B01}" srcOrd="0" destOrd="0" presId="urn:microsoft.com/office/officeart/2005/8/layout/list1"/>
    <dgm:cxn modelId="{3852F132-CD10-4812-8653-4D348344AEDC}" type="presParOf" srcId="{C10F10DD-CEAE-4E4D-BB55-D65162826B01}" destId="{5D3EB1AE-FC2F-4046-97CD-15A228D01F05}" srcOrd="0" destOrd="0" presId="urn:microsoft.com/office/officeart/2005/8/layout/list1"/>
    <dgm:cxn modelId="{A306F8EC-F3B3-4EAF-8387-9F6B8F9ED4D3}" type="presParOf" srcId="{C10F10DD-CEAE-4E4D-BB55-D65162826B01}" destId="{49D41C6C-F171-47D2-88B7-4DB4A378454E}" srcOrd="1" destOrd="0" presId="urn:microsoft.com/office/officeart/2005/8/layout/list1"/>
    <dgm:cxn modelId="{E721D466-4374-44FA-8F84-D3D1F080CAFB}" type="presParOf" srcId="{07A6C5FB-3B7B-4419-9359-C97987EB5C07}" destId="{F551F827-3AB3-4910-9C7A-8A66518E54B2}" srcOrd="1" destOrd="0" presId="urn:microsoft.com/office/officeart/2005/8/layout/list1"/>
    <dgm:cxn modelId="{E3F1938F-C1CA-4679-BA50-B4069C703261}" type="presParOf" srcId="{07A6C5FB-3B7B-4419-9359-C97987EB5C07}" destId="{7C24FDBF-6CCC-47F3-BFEE-FAFC35AFC15A}" srcOrd="2" destOrd="0" presId="urn:microsoft.com/office/officeart/2005/8/layout/list1"/>
    <dgm:cxn modelId="{32F26E36-B5A1-4300-A148-35111283FFD0}" type="presParOf" srcId="{07A6C5FB-3B7B-4419-9359-C97987EB5C07}" destId="{0BCEA3BA-4365-4261-A9D4-680A2C457EAD}" srcOrd="3" destOrd="0" presId="urn:microsoft.com/office/officeart/2005/8/layout/list1"/>
    <dgm:cxn modelId="{5E9CCAB5-0B54-4FF2-8194-064F0CF48DE6}" type="presParOf" srcId="{07A6C5FB-3B7B-4419-9359-C97987EB5C07}" destId="{EF2E5676-C76D-4A11-97EA-6364B2325243}" srcOrd="4" destOrd="0" presId="urn:microsoft.com/office/officeart/2005/8/layout/list1"/>
    <dgm:cxn modelId="{78E88EC8-BBAC-49B4-AF3C-D7069EBE3726}" type="presParOf" srcId="{EF2E5676-C76D-4A11-97EA-6364B2325243}" destId="{B55D7700-34F0-4035-8689-5ECD44005A7F}" srcOrd="0" destOrd="0" presId="urn:microsoft.com/office/officeart/2005/8/layout/list1"/>
    <dgm:cxn modelId="{A3CE8664-057D-42B7-841D-35BE21825704}" type="presParOf" srcId="{EF2E5676-C76D-4A11-97EA-6364B2325243}" destId="{D2F30F6F-C273-415D-913B-76942B2A84A9}" srcOrd="1" destOrd="0" presId="urn:microsoft.com/office/officeart/2005/8/layout/list1"/>
    <dgm:cxn modelId="{C0C5602E-7899-47A5-8027-4C927BD8A31B}" type="presParOf" srcId="{07A6C5FB-3B7B-4419-9359-C97987EB5C07}" destId="{0109A73F-3917-4F2A-895D-7071E6F10C2E}" srcOrd="5" destOrd="0" presId="urn:microsoft.com/office/officeart/2005/8/layout/list1"/>
    <dgm:cxn modelId="{B581450C-617D-4CFE-A67D-54C15D00A030}" type="presParOf" srcId="{07A6C5FB-3B7B-4419-9359-C97987EB5C07}" destId="{AC360656-5180-4A8C-B968-F5E1DF01588C}" srcOrd="6" destOrd="0" presId="urn:microsoft.com/office/officeart/2005/8/layout/list1"/>
    <dgm:cxn modelId="{D3D864F7-338A-41DB-9F09-C20346D04512}" type="presParOf" srcId="{07A6C5FB-3B7B-4419-9359-C97987EB5C07}" destId="{C72C48DC-E81A-4A41-A02B-9B6342759062}" srcOrd="7" destOrd="0" presId="urn:microsoft.com/office/officeart/2005/8/layout/list1"/>
    <dgm:cxn modelId="{F3835D7C-9FEE-4C67-8D01-19FEBEEC742A}" type="presParOf" srcId="{07A6C5FB-3B7B-4419-9359-C97987EB5C07}" destId="{3DCEEC0D-6D51-41F5-8E15-48008E269E37}" srcOrd="8" destOrd="0" presId="urn:microsoft.com/office/officeart/2005/8/layout/list1"/>
    <dgm:cxn modelId="{5CA0E2F8-99F8-4728-BE47-69F63E924F96}" type="presParOf" srcId="{3DCEEC0D-6D51-41F5-8E15-48008E269E37}" destId="{72E4CE5E-4BEE-4502-9C99-3D566402CF61}" srcOrd="0" destOrd="0" presId="urn:microsoft.com/office/officeart/2005/8/layout/list1"/>
    <dgm:cxn modelId="{4F170A1E-D145-41B9-BE98-6FA4C166DA9B}" type="presParOf" srcId="{3DCEEC0D-6D51-41F5-8E15-48008E269E37}" destId="{12DE117D-80F9-462C-9C3C-AF04E8707F03}" srcOrd="1" destOrd="0" presId="urn:microsoft.com/office/officeart/2005/8/layout/list1"/>
    <dgm:cxn modelId="{D1921F77-7311-45F2-A7E9-CE9E130E710E}" type="presParOf" srcId="{07A6C5FB-3B7B-4419-9359-C97987EB5C07}" destId="{CD22010C-7E51-48A7-9DBC-9F85FD42EA9C}" srcOrd="9" destOrd="0" presId="urn:microsoft.com/office/officeart/2005/8/layout/list1"/>
    <dgm:cxn modelId="{7FBA6782-AC39-45E7-AAC4-D621B527D51C}" type="presParOf" srcId="{07A6C5FB-3B7B-4419-9359-C97987EB5C07}" destId="{329BB4AB-C9F0-4629-8902-58BF17357DB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1B674-69EE-409B-914D-7D2EAE1473A3}">
      <dsp:nvSpPr>
        <dsp:cNvPr id="0" name=""/>
        <dsp:cNvSpPr/>
      </dsp:nvSpPr>
      <dsp:spPr>
        <a:xfrm>
          <a:off x="0" y="3143"/>
          <a:ext cx="7066273"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3876F2-4573-48DE-B38C-14FA55582084}">
      <dsp:nvSpPr>
        <dsp:cNvPr id="0" name=""/>
        <dsp:cNvSpPr/>
      </dsp:nvSpPr>
      <dsp:spPr>
        <a:xfrm>
          <a:off x="0" y="3143"/>
          <a:ext cx="7066273" cy="1071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mn-lt"/>
            </a:rPr>
            <a:t>About FFIO</a:t>
          </a:r>
        </a:p>
      </dsp:txBody>
      <dsp:txXfrm>
        <a:off x="0" y="3143"/>
        <a:ext cx="7066273" cy="1071983"/>
      </dsp:txXfrm>
    </dsp:sp>
    <dsp:sp modelId="{5ADED652-3E0A-4D4C-BCAD-59477DBCEA60}">
      <dsp:nvSpPr>
        <dsp:cNvPr id="0" name=""/>
        <dsp:cNvSpPr/>
      </dsp:nvSpPr>
      <dsp:spPr>
        <a:xfrm>
          <a:off x="0" y="1075127"/>
          <a:ext cx="7066273" cy="0"/>
        </a:xfrm>
        <a:prstGeom prst="line">
          <a:avLst/>
        </a:prstGeom>
        <a:solidFill>
          <a:schemeClr val="accent2">
            <a:hueOff val="-264675"/>
            <a:satOff val="298"/>
            <a:lumOff val="706"/>
            <a:alphaOff val="0"/>
          </a:schemeClr>
        </a:solidFill>
        <a:ln w="15875" cap="flat" cmpd="sng" algn="ctr">
          <a:solidFill>
            <a:schemeClr val="accent2">
              <a:hueOff val="-264675"/>
              <a:satOff val="298"/>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9DE12F-2110-D447-95A9-FB79001D3523}">
      <dsp:nvSpPr>
        <dsp:cNvPr id="0" name=""/>
        <dsp:cNvSpPr/>
      </dsp:nvSpPr>
      <dsp:spPr>
        <a:xfrm>
          <a:off x="0" y="1075127"/>
          <a:ext cx="7066273" cy="1071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spc="200">
              <a:latin typeface="+mn-lt"/>
            </a:rPr>
            <a:t>Local Government Engagement</a:t>
          </a:r>
          <a:endParaRPr lang="en-GB" sz="2000" kern="1200">
            <a:latin typeface="+mn-lt"/>
          </a:endParaRPr>
        </a:p>
      </dsp:txBody>
      <dsp:txXfrm>
        <a:off x="0" y="1075127"/>
        <a:ext cx="7066273" cy="1071983"/>
      </dsp:txXfrm>
    </dsp:sp>
    <dsp:sp modelId="{5EA078E5-D83B-4C7B-9388-D30175397E4B}">
      <dsp:nvSpPr>
        <dsp:cNvPr id="0" name=""/>
        <dsp:cNvSpPr/>
      </dsp:nvSpPr>
      <dsp:spPr>
        <a:xfrm>
          <a:off x="0" y="2147110"/>
          <a:ext cx="7066273" cy="0"/>
        </a:xfrm>
        <a:prstGeom prst="line">
          <a:avLst/>
        </a:prstGeom>
        <a:solidFill>
          <a:schemeClr val="accent2">
            <a:hueOff val="-529349"/>
            <a:satOff val="597"/>
            <a:lumOff val="1412"/>
            <a:alphaOff val="0"/>
          </a:schemeClr>
        </a:solidFill>
        <a:ln w="15875" cap="flat" cmpd="sng" algn="ctr">
          <a:solidFill>
            <a:schemeClr val="accent2">
              <a:hueOff val="-529349"/>
              <a:satOff val="597"/>
              <a:lumOff val="1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FC1A20-8B95-442F-BAFF-F90F8F847D83}">
      <dsp:nvSpPr>
        <dsp:cNvPr id="0" name=""/>
        <dsp:cNvSpPr/>
      </dsp:nvSpPr>
      <dsp:spPr>
        <a:xfrm>
          <a:off x="0" y="2147110"/>
          <a:ext cx="7066273" cy="1071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mn-lt"/>
            </a:rPr>
            <a:t>Federal Matching Funds Legislation</a:t>
          </a:r>
          <a:endParaRPr lang="en-US" sz="2000" kern="1200" spc="200">
            <a:latin typeface="+mn-lt"/>
          </a:endParaRPr>
        </a:p>
      </dsp:txBody>
      <dsp:txXfrm>
        <a:off x="0" y="2147110"/>
        <a:ext cx="7066273" cy="1071983"/>
      </dsp:txXfrm>
    </dsp:sp>
    <dsp:sp modelId="{DA940355-1F91-41FC-AB0C-B939F04CF7DC}">
      <dsp:nvSpPr>
        <dsp:cNvPr id="0" name=""/>
        <dsp:cNvSpPr/>
      </dsp:nvSpPr>
      <dsp:spPr>
        <a:xfrm>
          <a:off x="0" y="3219094"/>
          <a:ext cx="7066273" cy="0"/>
        </a:xfrm>
        <a:prstGeom prst="line">
          <a:avLst/>
        </a:prstGeom>
        <a:solidFill>
          <a:schemeClr val="accent2">
            <a:hueOff val="-794024"/>
            <a:satOff val="895"/>
            <a:lumOff val="2118"/>
            <a:alphaOff val="0"/>
          </a:schemeClr>
        </a:solidFill>
        <a:ln w="15875" cap="flat" cmpd="sng" algn="ctr">
          <a:solidFill>
            <a:schemeClr val="accent2">
              <a:hueOff val="-794024"/>
              <a:satOff val="895"/>
              <a:lumOff val="2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B8A6B-4C45-48D7-ACD7-EF00673E2F1F}">
      <dsp:nvSpPr>
        <dsp:cNvPr id="0" name=""/>
        <dsp:cNvSpPr/>
      </dsp:nvSpPr>
      <dsp:spPr>
        <a:xfrm>
          <a:off x="0" y="3219094"/>
          <a:ext cx="7066273" cy="1071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spc="200">
              <a:latin typeface="+mn-lt"/>
            </a:rPr>
            <a:t>New Federal Funding Opportunities </a:t>
          </a:r>
          <a:r>
            <a:rPr lang="en-US" sz="2000" kern="1200" noProof="0">
              <a:solidFill>
                <a:prstClr val="black">
                  <a:hueOff val="0"/>
                  <a:satOff val="0"/>
                  <a:lumOff val="0"/>
                  <a:alphaOff val="0"/>
                </a:prstClr>
              </a:solidFill>
              <a:latin typeface="+mn-lt"/>
              <a:ea typeface="+mn-ea"/>
              <a:cs typeface="+mn-cs"/>
            </a:rPr>
            <a:t> </a:t>
          </a:r>
          <a:r>
            <a:rPr lang="en-GB" sz="2000" kern="1200">
              <a:solidFill>
                <a:prstClr val="black">
                  <a:hueOff val="0"/>
                  <a:satOff val="0"/>
                  <a:lumOff val="0"/>
                  <a:alphaOff val="0"/>
                </a:prstClr>
              </a:solidFill>
              <a:latin typeface="+mn-lt"/>
              <a:ea typeface="+mn-ea"/>
              <a:cs typeface="+mn-cs"/>
            </a:rPr>
            <a:t> </a:t>
          </a:r>
          <a:r>
            <a:rPr lang="en-US" sz="2000" kern="1200">
              <a:latin typeface="+mn-lt"/>
            </a:rPr>
            <a:t> </a:t>
          </a:r>
        </a:p>
      </dsp:txBody>
      <dsp:txXfrm>
        <a:off x="0" y="3219094"/>
        <a:ext cx="7066273" cy="1071983"/>
      </dsp:txXfrm>
    </dsp:sp>
    <dsp:sp modelId="{DCEBEB47-31FE-4FFE-A2E1-2EE1438E80EF}">
      <dsp:nvSpPr>
        <dsp:cNvPr id="0" name=""/>
        <dsp:cNvSpPr/>
      </dsp:nvSpPr>
      <dsp:spPr>
        <a:xfrm>
          <a:off x="0" y="4291078"/>
          <a:ext cx="7066273" cy="0"/>
        </a:xfrm>
        <a:prstGeom prst="line">
          <a:avLst/>
        </a:prstGeom>
        <a:solidFill>
          <a:schemeClr val="accent2">
            <a:hueOff val="-1058698"/>
            <a:satOff val="1194"/>
            <a:lumOff val="2824"/>
            <a:alphaOff val="0"/>
          </a:schemeClr>
        </a:solidFill>
        <a:ln w="15875" cap="flat" cmpd="sng" algn="ctr">
          <a:solidFill>
            <a:schemeClr val="accent2">
              <a:hueOff val="-1058698"/>
              <a:satOff val="1194"/>
              <a:lumOff val="2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54600F-BE1E-4B91-BE4F-AC824F342AAB}">
      <dsp:nvSpPr>
        <dsp:cNvPr id="0" name=""/>
        <dsp:cNvSpPr/>
      </dsp:nvSpPr>
      <dsp:spPr>
        <a:xfrm>
          <a:off x="0" y="4291078"/>
          <a:ext cx="7066273" cy="1071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u="none" kern="1200">
              <a:latin typeface="+mn-lt"/>
            </a:rPr>
            <a:t>MassDOT Municipal Grants</a:t>
          </a:r>
          <a:endParaRPr lang="en-GB" sz="2000" kern="1200">
            <a:latin typeface="+mn-lt"/>
          </a:endParaRPr>
        </a:p>
      </dsp:txBody>
      <dsp:txXfrm>
        <a:off x="0" y="4291078"/>
        <a:ext cx="7066273" cy="1071983"/>
      </dsp:txXfrm>
    </dsp:sp>
    <dsp:sp modelId="{07309E4B-D895-4811-8C7D-BBE793C6B3C3}">
      <dsp:nvSpPr>
        <dsp:cNvPr id="0" name=""/>
        <dsp:cNvSpPr/>
      </dsp:nvSpPr>
      <dsp:spPr>
        <a:xfrm>
          <a:off x="0" y="5363061"/>
          <a:ext cx="7066273"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F24777-2AA6-456F-B41E-CE00E6F86F5E}">
      <dsp:nvSpPr>
        <dsp:cNvPr id="0" name=""/>
        <dsp:cNvSpPr/>
      </dsp:nvSpPr>
      <dsp:spPr>
        <a:xfrm>
          <a:off x="0" y="5363061"/>
          <a:ext cx="7066273" cy="1071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mn-lt"/>
            </a:rPr>
            <a:t>Q&amp;A / Discussion</a:t>
          </a:r>
        </a:p>
      </dsp:txBody>
      <dsp:txXfrm>
        <a:off x="0" y="5363061"/>
        <a:ext cx="7066273" cy="1071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C0CFE-CB0A-44B3-89C8-D749A9E1B18C}">
      <dsp:nvSpPr>
        <dsp:cNvPr id="0" name=""/>
        <dsp:cNvSpPr/>
      </dsp:nvSpPr>
      <dsp:spPr>
        <a:xfrm>
          <a:off x="0" y="0"/>
          <a:ext cx="7243018" cy="11499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8E8319-B6D5-49D3-B540-92B6D9A64BEC}">
      <dsp:nvSpPr>
        <dsp:cNvPr id="0" name=""/>
        <dsp:cNvSpPr/>
      </dsp:nvSpPr>
      <dsp:spPr>
        <a:xfrm>
          <a:off x="347869" y="261014"/>
          <a:ext cx="632489" cy="63248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83FDD-2842-4E49-87E1-009417EEDE74}">
      <dsp:nvSpPr>
        <dsp:cNvPr id="0" name=""/>
        <dsp:cNvSpPr/>
      </dsp:nvSpPr>
      <dsp:spPr>
        <a:xfrm>
          <a:off x="1328227" y="2268"/>
          <a:ext cx="5914790" cy="1149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06" tIns="121706" rIns="121706" bIns="121706" numCol="1" spcCol="1270" anchor="ctr" anchorCtr="0">
          <a:noAutofit/>
        </a:bodyPr>
        <a:lstStyle/>
        <a:p>
          <a:pPr marL="0" lvl="0" indent="0" algn="l" defTabSz="711200">
            <a:lnSpc>
              <a:spcPct val="100000"/>
            </a:lnSpc>
            <a:spcBef>
              <a:spcPct val="0"/>
            </a:spcBef>
            <a:spcAft>
              <a:spcPct val="35000"/>
            </a:spcAft>
            <a:buNone/>
          </a:pPr>
          <a:r>
            <a:rPr lang="en-US" sz="1600" b="1" i="0" kern="1200"/>
            <a:t>Identifying and tracking key federal funding opportunities </a:t>
          </a:r>
          <a:r>
            <a:rPr lang="en-US" sz="1600" b="1" kern="1200"/>
            <a:t>and Massachusetts applications through the State Clearinghouse</a:t>
          </a:r>
          <a:endParaRPr lang="en-US" sz="1600" kern="1200"/>
        </a:p>
      </dsp:txBody>
      <dsp:txXfrm>
        <a:off x="1328227" y="2268"/>
        <a:ext cx="5914790" cy="1149980"/>
      </dsp:txXfrm>
    </dsp:sp>
    <dsp:sp modelId="{B8DB16D8-4226-454D-9A09-BB040DD2E36C}">
      <dsp:nvSpPr>
        <dsp:cNvPr id="0" name=""/>
        <dsp:cNvSpPr/>
      </dsp:nvSpPr>
      <dsp:spPr>
        <a:xfrm>
          <a:off x="0" y="1439744"/>
          <a:ext cx="7243018" cy="11499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4C5C8F-9437-4747-BE47-8A248FCF0411}">
      <dsp:nvSpPr>
        <dsp:cNvPr id="0" name=""/>
        <dsp:cNvSpPr/>
      </dsp:nvSpPr>
      <dsp:spPr>
        <a:xfrm>
          <a:off x="347869" y="1698490"/>
          <a:ext cx="632489" cy="63248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CCC648-1946-4024-BC72-12F157BF1C01}">
      <dsp:nvSpPr>
        <dsp:cNvPr id="0" name=""/>
        <dsp:cNvSpPr/>
      </dsp:nvSpPr>
      <dsp:spPr>
        <a:xfrm>
          <a:off x="1328227" y="1439744"/>
          <a:ext cx="5914790" cy="1149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06" tIns="121706" rIns="121706" bIns="121706" numCol="1" spcCol="1270" anchor="ctr" anchorCtr="0">
          <a:noAutofit/>
        </a:bodyPr>
        <a:lstStyle/>
        <a:p>
          <a:pPr marL="0" lvl="0" indent="0" algn="l" defTabSz="711200">
            <a:lnSpc>
              <a:spcPct val="100000"/>
            </a:lnSpc>
            <a:spcBef>
              <a:spcPct val="0"/>
            </a:spcBef>
            <a:spcAft>
              <a:spcPct val="35000"/>
            </a:spcAft>
            <a:buNone/>
          </a:pPr>
          <a:r>
            <a:rPr lang="en-US" sz="1600" b="1" i="0" kern="1200"/>
            <a:t>Leading bi-weekly meetings of the interagency Advisory Council on Federal Funds and Infrastructure</a:t>
          </a:r>
          <a:endParaRPr lang="en-US" sz="1600" b="1" kern="1200"/>
        </a:p>
      </dsp:txBody>
      <dsp:txXfrm>
        <a:off x="1328227" y="1439744"/>
        <a:ext cx="5914790" cy="1149980"/>
      </dsp:txXfrm>
    </dsp:sp>
    <dsp:sp modelId="{2424DD3C-D8C4-4E3B-93BA-991BC7EAB6F2}">
      <dsp:nvSpPr>
        <dsp:cNvPr id="0" name=""/>
        <dsp:cNvSpPr/>
      </dsp:nvSpPr>
      <dsp:spPr>
        <a:xfrm>
          <a:off x="0" y="2877220"/>
          <a:ext cx="7243018" cy="11499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FEB0C4-30B7-4493-ACBB-424B6B9D5B6B}">
      <dsp:nvSpPr>
        <dsp:cNvPr id="0" name=""/>
        <dsp:cNvSpPr/>
      </dsp:nvSpPr>
      <dsp:spPr>
        <a:xfrm>
          <a:off x="347869" y="3135965"/>
          <a:ext cx="632489" cy="63248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99E753-F35B-4A24-8E1C-78892999158A}">
      <dsp:nvSpPr>
        <dsp:cNvPr id="0" name=""/>
        <dsp:cNvSpPr/>
      </dsp:nvSpPr>
      <dsp:spPr>
        <a:xfrm>
          <a:off x="1328227" y="2877220"/>
          <a:ext cx="5914790" cy="1149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06" tIns="121706" rIns="121706" bIns="121706" numCol="1" spcCol="1270" anchor="ctr" anchorCtr="0">
          <a:noAutofit/>
        </a:bodyPr>
        <a:lstStyle/>
        <a:p>
          <a:pPr marL="0" lvl="0" indent="0" algn="l" defTabSz="711200">
            <a:lnSpc>
              <a:spcPct val="100000"/>
            </a:lnSpc>
            <a:spcBef>
              <a:spcPct val="0"/>
            </a:spcBef>
            <a:spcAft>
              <a:spcPct val="35000"/>
            </a:spcAft>
            <a:buNone/>
          </a:pPr>
          <a:r>
            <a:rPr lang="en-US" sz="1600" b="1" kern="1200"/>
            <a:t>Leading the Massachusetts Federal Funds Partnership and other meetings to support local governments in their applications for federal funding</a:t>
          </a:r>
        </a:p>
      </dsp:txBody>
      <dsp:txXfrm>
        <a:off x="1328227" y="2877220"/>
        <a:ext cx="5914790" cy="1149980"/>
      </dsp:txXfrm>
    </dsp:sp>
    <dsp:sp modelId="{58117011-8D5D-4747-80CD-8D2788FAFE28}">
      <dsp:nvSpPr>
        <dsp:cNvPr id="0" name=""/>
        <dsp:cNvSpPr/>
      </dsp:nvSpPr>
      <dsp:spPr>
        <a:xfrm>
          <a:off x="0" y="4314695"/>
          <a:ext cx="7243018" cy="11499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7B136C-B410-4D35-8B00-A9E44608E48D}">
      <dsp:nvSpPr>
        <dsp:cNvPr id="0" name=""/>
        <dsp:cNvSpPr/>
      </dsp:nvSpPr>
      <dsp:spPr>
        <a:xfrm>
          <a:off x="347869" y="4573441"/>
          <a:ext cx="632489" cy="63248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C0067D-B60D-46D0-8AC8-C58B64D277FA}">
      <dsp:nvSpPr>
        <dsp:cNvPr id="0" name=""/>
        <dsp:cNvSpPr/>
      </dsp:nvSpPr>
      <dsp:spPr>
        <a:xfrm>
          <a:off x="1328227" y="4314695"/>
          <a:ext cx="5914790" cy="1149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06" tIns="121706" rIns="121706" bIns="121706" numCol="1" spcCol="1270" anchor="ctr" anchorCtr="0">
          <a:noAutofit/>
        </a:bodyPr>
        <a:lstStyle/>
        <a:p>
          <a:pPr marL="0" lvl="0" indent="0" algn="l" defTabSz="711200">
            <a:lnSpc>
              <a:spcPct val="100000"/>
            </a:lnSpc>
            <a:spcBef>
              <a:spcPct val="0"/>
            </a:spcBef>
            <a:spcAft>
              <a:spcPct val="35000"/>
            </a:spcAft>
            <a:buNone/>
          </a:pPr>
          <a:r>
            <a:rPr lang="en-US" sz="1600" b="1" kern="1200"/>
            <a:t>Implementing the Federal Match legislation (</a:t>
          </a:r>
          <a:r>
            <a:rPr lang="en-US" sz="1600" b="1" i="1" kern="1200"/>
            <a:t>Chapter 214 of the Acts of 2024)</a:t>
          </a:r>
          <a:endParaRPr lang="en-US" sz="1600" b="1" kern="1200"/>
        </a:p>
      </dsp:txBody>
      <dsp:txXfrm>
        <a:off x="1328227" y="4314695"/>
        <a:ext cx="5914790" cy="1149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4FDBF-6CCC-47F3-BFEE-FAFC35AFC15A}">
      <dsp:nvSpPr>
        <dsp:cNvPr id="0" name=""/>
        <dsp:cNvSpPr/>
      </dsp:nvSpPr>
      <dsp:spPr>
        <a:xfrm>
          <a:off x="0" y="263629"/>
          <a:ext cx="6440932" cy="11513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888" tIns="354076" rIns="49988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Match grants to projects</a:t>
          </a:r>
        </a:p>
        <a:p>
          <a:pPr marL="171450" lvl="1" indent="-171450" algn="l" defTabSz="755650">
            <a:lnSpc>
              <a:spcPct val="90000"/>
            </a:lnSpc>
            <a:spcBef>
              <a:spcPct val="0"/>
            </a:spcBef>
            <a:spcAft>
              <a:spcPct val="15000"/>
            </a:spcAft>
            <a:buChar char="•"/>
          </a:pPr>
          <a:r>
            <a:rPr lang="en-US" sz="1700" kern="1200"/>
            <a:t>Help look for partners/co-applicants (CBOs, other states, state agencies, universities, etc.)</a:t>
          </a:r>
        </a:p>
      </dsp:txBody>
      <dsp:txXfrm>
        <a:off x="0" y="263629"/>
        <a:ext cx="6440932" cy="1151325"/>
      </dsp:txXfrm>
    </dsp:sp>
    <dsp:sp modelId="{49D41C6C-F171-47D2-88B7-4DB4A378454E}">
      <dsp:nvSpPr>
        <dsp:cNvPr id="0" name=""/>
        <dsp:cNvSpPr/>
      </dsp:nvSpPr>
      <dsp:spPr>
        <a:xfrm>
          <a:off x="322046" y="12709"/>
          <a:ext cx="4508652"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416" tIns="0" rIns="170416" bIns="0" numCol="1" spcCol="1270" anchor="ctr" anchorCtr="0">
          <a:noAutofit/>
        </a:bodyPr>
        <a:lstStyle/>
        <a:p>
          <a:pPr marL="0" lvl="0" indent="0" algn="l" defTabSz="755650">
            <a:lnSpc>
              <a:spcPct val="90000"/>
            </a:lnSpc>
            <a:spcBef>
              <a:spcPct val="0"/>
            </a:spcBef>
            <a:spcAft>
              <a:spcPct val="35000"/>
            </a:spcAft>
            <a:buNone/>
          </a:pPr>
          <a:r>
            <a:rPr lang="en-US" sz="1700" kern="1200"/>
            <a:t>Looking for grants</a:t>
          </a:r>
        </a:p>
      </dsp:txBody>
      <dsp:txXfrm>
        <a:off x="346544" y="37207"/>
        <a:ext cx="4459656" cy="452844"/>
      </dsp:txXfrm>
    </dsp:sp>
    <dsp:sp modelId="{AC360656-5180-4A8C-B968-F5E1DF01588C}">
      <dsp:nvSpPr>
        <dsp:cNvPr id="0" name=""/>
        <dsp:cNvSpPr/>
      </dsp:nvSpPr>
      <dsp:spPr>
        <a:xfrm>
          <a:off x="0" y="1757674"/>
          <a:ext cx="6440932" cy="9371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888" tIns="354076" rIns="49988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Advice on labor standards, DEI , climate, language.</a:t>
          </a:r>
        </a:p>
        <a:p>
          <a:pPr marL="171450" lvl="1" indent="-171450" algn="l" defTabSz="755650">
            <a:lnSpc>
              <a:spcPct val="90000"/>
            </a:lnSpc>
            <a:spcBef>
              <a:spcPct val="0"/>
            </a:spcBef>
            <a:spcAft>
              <a:spcPct val="15000"/>
            </a:spcAft>
            <a:buChar char="•"/>
          </a:pPr>
          <a:r>
            <a:rPr lang="en-US" sz="1700" kern="1200"/>
            <a:t>Review application</a:t>
          </a:r>
        </a:p>
      </dsp:txBody>
      <dsp:txXfrm>
        <a:off x="0" y="1757674"/>
        <a:ext cx="6440932" cy="937125"/>
      </dsp:txXfrm>
    </dsp:sp>
    <dsp:sp modelId="{D2F30F6F-C273-415D-913B-76942B2A84A9}">
      <dsp:nvSpPr>
        <dsp:cNvPr id="0" name=""/>
        <dsp:cNvSpPr/>
      </dsp:nvSpPr>
      <dsp:spPr>
        <a:xfrm>
          <a:off x="322046" y="1506754"/>
          <a:ext cx="4508652"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416" tIns="0" rIns="170416" bIns="0" numCol="1" spcCol="1270" anchor="ctr" anchorCtr="0">
          <a:noAutofit/>
        </a:bodyPr>
        <a:lstStyle/>
        <a:p>
          <a:pPr marL="0" lvl="0" indent="0" algn="l" defTabSz="755650">
            <a:lnSpc>
              <a:spcPct val="90000"/>
            </a:lnSpc>
            <a:spcBef>
              <a:spcPct val="0"/>
            </a:spcBef>
            <a:spcAft>
              <a:spcPct val="35000"/>
            </a:spcAft>
            <a:buNone/>
          </a:pPr>
          <a:r>
            <a:rPr lang="en-US" sz="1700" kern="1200"/>
            <a:t>Developing application</a:t>
          </a:r>
        </a:p>
      </dsp:txBody>
      <dsp:txXfrm>
        <a:off x="346544" y="1531252"/>
        <a:ext cx="4459656" cy="452844"/>
      </dsp:txXfrm>
    </dsp:sp>
    <dsp:sp modelId="{329BB4AB-C9F0-4629-8902-58BF17357DBE}">
      <dsp:nvSpPr>
        <dsp:cNvPr id="0" name=""/>
        <dsp:cNvSpPr/>
      </dsp:nvSpPr>
      <dsp:spPr>
        <a:xfrm>
          <a:off x="0" y="3037519"/>
          <a:ext cx="6440932" cy="12048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888" tIns="354076" rIns="49988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Letters of support from the state or </a:t>
          </a:r>
          <a:r>
            <a:rPr lang="en-US" sz="1700" kern="1200" err="1"/>
            <a:t>congressionals</a:t>
          </a:r>
          <a:endParaRPr lang="en-US" sz="1700" kern="1200"/>
        </a:p>
        <a:p>
          <a:pPr marL="171450" lvl="1" indent="-171450" algn="l" defTabSz="755650">
            <a:lnSpc>
              <a:spcPct val="90000"/>
            </a:lnSpc>
            <a:spcBef>
              <a:spcPct val="0"/>
            </a:spcBef>
            <a:spcAft>
              <a:spcPct val="15000"/>
            </a:spcAft>
            <a:buChar char="•"/>
          </a:pPr>
          <a:r>
            <a:rPr lang="en-US" sz="1700" kern="1200"/>
            <a:t>Calls and in-person advocacy when FFIO is in DC.</a:t>
          </a:r>
        </a:p>
        <a:p>
          <a:pPr marL="171450" lvl="1" indent="-171450" algn="l" defTabSz="755650">
            <a:lnSpc>
              <a:spcPct val="90000"/>
            </a:lnSpc>
            <a:spcBef>
              <a:spcPct val="0"/>
            </a:spcBef>
            <a:spcAft>
              <a:spcPct val="15000"/>
            </a:spcAft>
            <a:buChar char="•"/>
          </a:pPr>
          <a:r>
            <a:rPr lang="en-US" sz="1700" kern="1200"/>
            <a:t>Get award dates/application status</a:t>
          </a:r>
        </a:p>
      </dsp:txBody>
      <dsp:txXfrm>
        <a:off x="0" y="3037519"/>
        <a:ext cx="6440932" cy="1204875"/>
      </dsp:txXfrm>
    </dsp:sp>
    <dsp:sp modelId="{12DE117D-80F9-462C-9C3C-AF04E8707F03}">
      <dsp:nvSpPr>
        <dsp:cNvPr id="0" name=""/>
        <dsp:cNvSpPr/>
      </dsp:nvSpPr>
      <dsp:spPr>
        <a:xfrm>
          <a:off x="322046" y="2786599"/>
          <a:ext cx="4508652" cy="501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416" tIns="0" rIns="170416" bIns="0" numCol="1" spcCol="1270" anchor="ctr" anchorCtr="0">
          <a:noAutofit/>
        </a:bodyPr>
        <a:lstStyle/>
        <a:p>
          <a:pPr marL="0" lvl="0" indent="0" algn="l" defTabSz="755650">
            <a:lnSpc>
              <a:spcPct val="90000"/>
            </a:lnSpc>
            <a:spcBef>
              <a:spcPct val="0"/>
            </a:spcBef>
            <a:spcAft>
              <a:spcPct val="35000"/>
            </a:spcAft>
            <a:buNone/>
          </a:pPr>
          <a:r>
            <a:rPr lang="en-US" sz="1700" kern="1200"/>
            <a:t>Advocating for submitted applications</a:t>
          </a:r>
        </a:p>
      </dsp:txBody>
      <dsp:txXfrm>
        <a:off x="346544" y="2811097"/>
        <a:ext cx="4459656" cy="45284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F6402-C2DA-43A9-9571-A3E6F294750A}" type="datetimeFigureOut">
              <a:rPr lang="en-US" smtClean="0"/>
              <a:t>6/19/2025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B4C77-F4E8-48A6-B51F-89558BE99AF9}" type="slidenum">
              <a:rPr lang="en-US" smtClean="0"/>
              <a:t>‹#›</a:t>
            </a:fld>
            <a:endParaRPr lang="en-US"/>
          </a:p>
        </p:txBody>
      </p:sp>
    </p:spTree>
    <p:extLst>
      <p:ext uri="{BB962C8B-B14F-4D97-AF65-F5344CB8AC3E}">
        <p14:creationId xmlns:p14="http://schemas.microsoft.com/office/powerpoint/2010/main" val="2551521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805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7044" rtl="0" eaLnBrk="1" fontAlgn="auto" latinLnBrk="0" hangingPunct="1">
              <a:lnSpc>
                <a:spcPct val="100000"/>
              </a:lnSpc>
              <a:spcBef>
                <a:spcPts val="0"/>
              </a:spcBef>
              <a:spcAft>
                <a:spcPts val="0"/>
              </a:spcAft>
              <a:buClrTx/>
              <a:buSzTx/>
              <a:buFontTx/>
              <a:buNone/>
              <a:tabLst/>
              <a:defRPr/>
            </a:pPr>
            <a:fld id="{507149A5-8D8B-4454-B21B-519D820E4A9C}" type="slidenum">
              <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47044"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908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F56AD-D948-23DA-3AAB-BA30A731D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983B8-8BEF-BF5A-F0BC-B1A4BA22BB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0B0FD7-D190-5857-FB9D-08987C6DDB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1A7A77-98FA-7BB9-BA6F-8E2560FD7283}"/>
              </a:ext>
            </a:extLst>
          </p:cNvPr>
          <p:cNvSpPr>
            <a:spLocks noGrp="1"/>
          </p:cNvSpPr>
          <p:nvPr>
            <p:ph type="sldNum" sz="quarter" idx="5"/>
          </p:nvPr>
        </p:nvSpPr>
        <p:spPr/>
        <p:txBody>
          <a:bodyPr/>
          <a:lstStyle/>
          <a:p>
            <a:pPr marL="0" marR="0" lvl="0" indent="0" algn="r" defTabSz="947044" rtl="0" eaLnBrk="1" fontAlgn="auto" latinLnBrk="0" hangingPunct="1">
              <a:lnSpc>
                <a:spcPct val="100000"/>
              </a:lnSpc>
              <a:spcBef>
                <a:spcPts val="0"/>
              </a:spcBef>
              <a:spcAft>
                <a:spcPts val="0"/>
              </a:spcAft>
              <a:buClrTx/>
              <a:buSzTx/>
              <a:buFontTx/>
              <a:buNone/>
              <a:tabLst/>
              <a:defRPr/>
            </a:pPr>
            <a:fld id="{4A0C2C59-2378-4B0C-9397-BF9D0BCEF8DF}" type="slidenum">
              <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47044"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196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155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51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73522"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352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69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53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56C78-1AD0-0416-3C26-4CBDC5577F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01EAA-FDD4-8937-D6F7-F746950047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D10B2D-F1FE-8937-A8EB-29431CFB23F3}"/>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448A524B-973C-8ADA-337A-DAC6567B655A}"/>
              </a:ext>
            </a:extLst>
          </p:cNvPr>
          <p:cNvSpPr>
            <a:spLocks noGrp="1"/>
          </p:cNvSpPr>
          <p:nvPr>
            <p:ph type="sldNum" sz="quarter" idx="5"/>
          </p:nvPr>
        </p:nvSpPr>
        <p:spPr/>
        <p:txBody>
          <a:bodyPr/>
          <a:lstStyle/>
          <a:p>
            <a:pPr marL="0" marR="0" lvl="0" indent="0" algn="r" defTabSz="473522"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352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939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DA9AC-A038-B40E-91D7-A29EEA323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B25C2-92C2-CA80-8B74-2C77322C8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68D5D-3076-826D-4175-CBC92DE8ADA4}"/>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AB6E914F-6E12-AFA8-445F-ACC090EDB560}"/>
              </a:ext>
            </a:extLst>
          </p:cNvPr>
          <p:cNvSpPr>
            <a:spLocks noGrp="1"/>
          </p:cNvSpPr>
          <p:nvPr>
            <p:ph type="sldNum" sz="quarter" idx="5"/>
          </p:nvPr>
        </p:nvSpPr>
        <p:spPr/>
        <p:txBody>
          <a:bodyPr/>
          <a:lstStyle/>
          <a:p>
            <a:pPr marL="0" marR="0" lvl="0" indent="0" algn="r" defTabSz="473522"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352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0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81B8E-7F9A-1A2E-E1EE-90DD775A3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BF3E7-7B48-42AF-179E-BABC84743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758AA-630E-38DB-FF69-921D314C977B}"/>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52102C8B-0203-330D-541E-782F93CF5507}"/>
              </a:ext>
            </a:extLst>
          </p:cNvPr>
          <p:cNvSpPr>
            <a:spLocks noGrp="1"/>
          </p:cNvSpPr>
          <p:nvPr>
            <p:ph type="sldNum" sz="quarter" idx="5"/>
          </p:nvPr>
        </p:nvSpPr>
        <p:spPr/>
        <p:txBody>
          <a:bodyPr/>
          <a:lstStyle/>
          <a:p>
            <a:pPr marL="0" marR="0" lvl="0" indent="0" algn="r" defTabSz="473522"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352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86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6CF9F-4738-4A07-BBF7-C2ACB526C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2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7044" rtl="0" eaLnBrk="1" fontAlgn="auto" latinLnBrk="0" hangingPunct="1">
              <a:lnSpc>
                <a:spcPct val="100000"/>
              </a:lnSpc>
              <a:spcBef>
                <a:spcPts val="0"/>
              </a:spcBef>
              <a:spcAft>
                <a:spcPts val="0"/>
              </a:spcAft>
              <a:buClrTx/>
              <a:buSzTx/>
              <a:buFontTx/>
              <a:buNone/>
              <a:tabLst/>
              <a:defRPr/>
            </a:pPr>
            <a:fld id="{4A0C2C59-2378-4B0C-9397-BF9D0BCEF8DF}" type="slidenum">
              <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4704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371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4F182-57FA-EBC0-856E-18A527A7DA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ACD36-7746-867D-E57D-4A5105B25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388A6-04C5-DA4A-70A9-287BD2279A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FDE323-34FD-34FC-EAF2-0306FBC77F8D}"/>
              </a:ext>
            </a:extLst>
          </p:cNvPr>
          <p:cNvSpPr>
            <a:spLocks noGrp="1"/>
          </p:cNvSpPr>
          <p:nvPr>
            <p:ph type="sldNum" sz="quarter" idx="5"/>
          </p:nvPr>
        </p:nvSpPr>
        <p:spPr/>
        <p:txBody>
          <a:bodyPr/>
          <a:lstStyle/>
          <a:p>
            <a:pPr marL="0" marR="0" lvl="0" indent="0" algn="r" defTabSz="947044" rtl="0" eaLnBrk="1" fontAlgn="auto" latinLnBrk="0" hangingPunct="1">
              <a:lnSpc>
                <a:spcPct val="100000"/>
              </a:lnSpc>
              <a:spcBef>
                <a:spcPts val="0"/>
              </a:spcBef>
              <a:spcAft>
                <a:spcPts val="0"/>
              </a:spcAft>
              <a:buClrTx/>
              <a:buSzTx/>
              <a:buFontTx/>
              <a:buNone/>
              <a:tabLst/>
              <a:defRPr/>
            </a:pPr>
            <a:fld id="{4A0C2C59-2378-4B0C-9397-BF9D0BCEF8DF}" type="slidenum">
              <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4704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55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68F6BC1-8266-4D12-96DD-909D5278AA3D}"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6/19/2025</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21358C-0DEE-4D35-BD14-2A70E6046756}"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01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609601" y="1584718"/>
            <a:ext cx="10515972" cy="138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7"/>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000">
                <a:solidFill>
                  <a:srgbClr val="0E386C"/>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7DD084B-D6CE-8549-975C-55C9DDBAB6C4}" type="slidenum">
              <a:rPr kumimoji="0" lang="en-US" sz="1000" b="0" i="0" u="none" strike="noStrike" kern="1200" cap="none" spc="0" normalizeH="0" baseline="0" noProof="0" smtClean="0">
                <a:ln>
                  <a:noFill/>
                </a:ln>
                <a:solidFill>
                  <a:srgbClr val="0E386C"/>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E386C"/>
              </a:solidFill>
              <a:effectLst/>
              <a:uLnTx/>
              <a:uFillTx/>
              <a:latin typeface="Arial"/>
              <a:ea typeface="+mn-ea"/>
              <a:cs typeface="Arial"/>
            </a:endParaRPr>
          </a:p>
        </p:txBody>
      </p:sp>
      <p:sp>
        <p:nvSpPr>
          <p:cNvPr id="10" name="Date Placeholder 8"/>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000">
                <a:solidFill>
                  <a:srgbClr val="0E386C"/>
                </a:solidFill>
                <a:latin typeface="Arial"/>
                <a:cs typeface="Aria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2715AF96-5ECE-47C0-8CE4-C5099EE4A9B9}" type="datetime1">
              <a:rPr kumimoji="0" lang="en-US" sz="1000" b="0" i="0" u="none" strike="noStrike" kern="1200" cap="none" spc="0" normalizeH="0" baseline="0" noProof="0" smtClean="0">
                <a:ln>
                  <a:noFill/>
                </a:ln>
                <a:solidFill>
                  <a:srgbClr val="0E386C"/>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6/19/2025</a:t>
            </a:fld>
            <a:endParaRPr kumimoji="0" lang="en-US" sz="1000" b="0" i="0" u="none" strike="noStrike" kern="1200" cap="none" spc="0" normalizeH="0" baseline="0" noProof="0">
              <a:ln>
                <a:noFill/>
              </a:ln>
              <a:solidFill>
                <a:srgbClr val="0E386C"/>
              </a:solidFill>
              <a:effectLst/>
              <a:uLnTx/>
              <a:uFillTx/>
              <a:latin typeface="Arial"/>
              <a:ea typeface="+mn-ea"/>
              <a:cs typeface="Arial"/>
            </a:endParaRPr>
          </a:p>
        </p:txBody>
      </p:sp>
      <p:sp>
        <p:nvSpPr>
          <p:cNvPr id="6" name="Title 5"/>
          <p:cNvSpPr>
            <a:spLocks noGrp="1"/>
          </p:cNvSpPr>
          <p:nvPr>
            <p:ph type="title"/>
          </p:nvPr>
        </p:nvSpPr>
        <p:spPr>
          <a:xfrm>
            <a:off x="901700" y="474979"/>
            <a:ext cx="10199370" cy="461665"/>
          </a:xfrm>
        </p:spPr>
        <p:txBody>
          <a:bodyPr/>
          <a:lstStyle/>
          <a:p>
            <a:r>
              <a:rPr lang="en-US"/>
              <a:t>Click to edit Master title style</a:t>
            </a:r>
          </a:p>
        </p:txBody>
      </p:sp>
    </p:spTree>
    <p:extLst>
      <p:ext uri="{BB962C8B-B14F-4D97-AF65-F5344CB8AC3E}">
        <p14:creationId xmlns:p14="http://schemas.microsoft.com/office/powerpoint/2010/main" val="283884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1B941-875B-4870-6901-B47AEA2BDA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2C5CEC-E67D-51F1-CC86-BCC775C2DD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C700D6-1E53-05E1-A893-100A5CC3ECF2}"/>
              </a:ext>
            </a:extLst>
          </p:cNvPr>
          <p:cNvSpPr>
            <a:spLocks noGrp="1"/>
          </p:cNvSpPr>
          <p:nvPr>
            <p:ph type="dt" sz="half" idx="10"/>
          </p:nvPr>
        </p:nvSpPr>
        <p:spPr/>
        <p:txBody>
          <a:bodyPr/>
          <a:lstStyle/>
          <a:p>
            <a:fld id="{71E4D831-C583-4838-B2A9-8C05C81289D6}" type="datetimeFigureOut">
              <a:rPr lang="en-US" smtClean="0"/>
              <a:t>6/19/2025</a:t>
            </a:fld>
            <a:endParaRPr lang="en-US"/>
          </a:p>
        </p:txBody>
      </p:sp>
      <p:sp>
        <p:nvSpPr>
          <p:cNvPr id="5" name="Footer Placeholder 4">
            <a:extLst>
              <a:ext uri="{FF2B5EF4-FFF2-40B4-BE49-F238E27FC236}">
                <a16:creationId xmlns:a16="http://schemas.microsoft.com/office/drawing/2014/main" id="{024A791A-EC7E-3C5A-F99A-11DDDA091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44347-DE0E-09DE-3B53-17AAD4FA2A63}"/>
              </a:ext>
            </a:extLst>
          </p:cNvPr>
          <p:cNvSpPr>
            <a:spLocks noGrp="1"/>
          </p:cNvSpPr>
          <p:nvPr>
            <p:ph type="sldNum" sz="quarter" idx="12"/>
          </p:nvPr>
        </p:nvSpPr>
        <p:spPr/>
        <p:txBody>
          <a:bodyPr/>
          <a:lstStyle/>
          <a:p>
            <a:fld id="{4648DA33-25B5-4D9D-B3D4-AE070CEE50AA}" type="slidenum">
              <a:rPr lang="en-US" smtClean="0"/>
              <a:t>‹#›</a:t>
            </a:fld>
            <a:endParaRPr lang="en-US"/>
          </a:p>
        </p:txBody>
      </p:sp>
    </p:spTree>
    <p:extLst>
      <p:ext uri="{BB962C8B-B14F-4D97-AF65-F5344CB8AC3E}">
        <p14:creationId xmlns:p14="http://schemas.microsoft.com/office/powerpoint/2010/main" val="140971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68F6BC1-8266-4D12-96DD-909D5278AA3D}"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6/19/2025</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8" name="Footer Placeholder 7"/>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21358C-0DEE-4D35-BD14-2A70E6046756}"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91101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68F6BC1-8266-4D12-96DD-909D5278AA3D}"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6/19/2025</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21358C-0DEE-4D35-BD14-2A70E6046756}"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96418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68F6BC1-8266-4D12-96DD-909D5278AA3D}"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6/19/2025</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21358C-0DEE-4D35-BD14-2A70E6046756}"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86647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68F6BC1-8266-4D12-96DD-909D5278AA3D}" type="datetimeFigureOut">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6/19/2025</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3" name="Footer Placeholder 2"/>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21358C-0DEE-4D35-BD14-2A70E6046756}"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44358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375851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47675" y="2085628"/>
            <a:ext cx="1111567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cxnSp>
        <p:nvCxnSpPr>
          <p:cNvPr id="9" name="Straight Connector 8"/>
          <p:cNvCxnSpPr/>
          <p:nvPr/>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7675" y="6477000"/>
            <a:ext cx="11115675" cy="0"/>
          </a:xfrm>
          <a:prstGeom prst="line">
            <a:avLst/>
          </a:prstGeom>
          <a:ln w="9525">
            <a:solidFill>
              <a:srgbClr val="0C2D83"/>
            </a:solidFill>
            <a:miter lim="800000"/>
          </a:ln>
        </p:spPr>
        <p:style>
          <a:lnRef idx="1">
            <a:schemeClr val="accent1"/>
          </a:lnRef>
          <a:fillRef idx="0">
            <a:schemeClr val="accent1"/>
          </a:fillRef>
          <a:effectRef idx="0">
            <a:schemeClr val="accent1"/>
          </a:effectRef>
          <a:fontRef idx="minor">
            <a:schemeClr val="tx1"/>
          </a:fontRef>
        </p:style>
      </p:cxnSp>
      <p:sp>
        <p:nvSpPr>
          <p:cNvPr id="12" name="Slide Number Placeholder 6"/>
          <p:cNvSpPr txBox="1">
            <a:spLocks/>
          </p:cNvSpPr>
          <p:nvPr/>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4"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tx2">
                    <a:lumMod val="100000"/>
                  </a:schemeClr>
                </a:solidFill>
                <a:latin typeface="+mj-lt"/>
                <a:ea typeface="+mj-ea"/>
                <a:cs typeface="+mj-cs"/>
                <a:sym typeface="+mj-lt"/>
              </a:defRPr>
            </a:lvl1pPr>
          </a:lstStyle>
          <a:p>
            <a:pPr lvl="0"/>
            <a:r>
              <a:rPr lang="en-US"/>
              <a:t>Click to add title</a:t>
            </a:r>
          </a:p>
        </p:txBody>
      </p:sp>
      <p:sp>
        <p:nvSpPr>
          <p:cNvPr id="18" name="Text Placeholder 16"/>
          <p:cNvSpPr>
            <a:spLocks noGrp="1"/>
          </p:cNvSpPr>
          <p:nvPr>
            <p:ph type="body" sz="quarter" idx="11"/>
          </p:nvPr>
        </p:nvSpPr>
        <p:spPr>
          <a:xfrm>
            <a:off x="403961" y="145409"/>
            <a:ext cx="10006533" cy="228600"/>
          </a:xfrm>
        </p:spPr>
        <p:txBody>
          <a:bodyPr/>
          <a:lstStyle>
            <a:lvl1pPr>
              <a:defRPr kumimoji="0" lang="en-US" sz="1100" b="1" i="0" u="none" strike="noStrike" cap="none" spc="0" normalizeH="0" baseline="0" smtClean="0">
                <a:ln>
                  <a:noFill/>
                </a:ln>
                <a:solidFill>
                  <a:srgbClr val="00269E"/>
                </a:solidFill>
                <a:effectLst/>
                <a:uLnTx/>
                <a:uFillTx/>
                <a:latin typeface="+mn-lt"/>
                <a:cs typeface="Arial"/>
              </a:defRPr>
            </a:lvl1pPr>
            <a:lvl2pPr>
              <a:defRPr lang="en-US" smtClean="0"/>
            </a:lvl2pPr>
            <a:lvl3pPr>
              <a:defRPr lang="en-US" smtClean="0"/>
            </a:lvl3pPr>
            <a:lvl4pPr>
              <a:defRPr lang="en-US" smtClean="0"/>
            </a:lvl4pPr>
            <a:lvl5pPr>
              <a:defRPr lang="en-US"/>
            </a:lvl5pPr>
          </a:lstStyle>
          <a:p>
            <a:pPr marR="0" lvl="0" fontAlgn="base">
              <a:lnSpc>
                <a:spcPct val="100000"/>
              </a:lnSpc>
              <a:spcBef>
                <a:spcPct val="0"/>
              </a:spcBef>
              <a:spcAft>
                <a:spcPct val="0"/>
              </a:spcAft>
              <a:buClrTx/>
              <a:buSzTx/>
              <a:buNone/>
              <a:tabLst/>
            </a:pPr>
            <a:r>
              <a:rPr lang="en-US"/>
              <a:t>Click to edit Master text styles</a:t>
            </a:r>
          </a:p>
        </p:txBody>
      </p:sp>
    </p:spTree>
    <p:extLst>
      <p:ext uri="{BB962C8B-B14F-4D97-AF65-F5344CB8AC3E}">
        <p14:creationId xmlns:p14="http://schemas.microsoft.com/office/powerpoint/2010/main" val="278249506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Divider Page">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56701B9-59D9-241D-F7F5-1E8A558B1112}"/>
              </a:ext>
              <a:ext uri="{C183D7F6-B498-43B3-948B-1728B52AA6E4}">
                <adec:decorative xmlns:adec="http://schemas.microsoft.com/office/drawing/2017/decorative" val="1"/>
              </a:ext>
            </a:extLst>
          </p:cNvPr>
          <p:cNvSpPr/>
          <p:nvPr/>
        </p:nvSpPr>
        <p:spPr>
          <a:xfrm>
            <a:off x="229870" y="228600"/>
            <a:ext cx="11732260" cy="6400800"/>
          </a:xfrm>
          <a:custGeom>
            <a:avLst/>
            <a:gdLst/>
            <a:ahLst/>
            <a:cxnLst/>
            <a:rect l="l" t="t" r="r" b="b"/>
            <a:pathLst>
              <a:path w="11732260" h="6400800">
                <a:moveTo>
                  <a:pt x="11731752" y="0"/>
                </a:moveTo>
                <a:lnTo>
                  <a:pt x="0" y="0"/>
                </a:lnTo>
                <a:lnTo>
                  <a:pt x="0" y="6400800"/>
                </a:lnTo>
                <a:lnTo>
                  <a:pt x="11731752" y="6400800"/>
                </a:lnTo>
                <a:lnTo>
                  <a:pt x="11731752" y="0"/>
                </a:lnTo>
                <a:close/>
              </a:path>
            </a:pathLst>
          </a:custGeom>
          <a:solidFill>
            <a:srgbClr val="00529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oppins"/>
              <a:ea typeface="+mn-ea"/>
              <a:cs typeface="+mn-cs"/>
            </a:endParaRPr>
          </a:p>
        </p:txBody>
      </p:sp>
      <p:sp>
        <p:nvSpPr>
          <p:cNvPr id="4" name="object 3">
            <a:extLst>
              <a:ext uri="{FF2B5EF4-FFF2-40B4-BE49-F238E27FC236}">
                <a16:creationId xmlns:a16="http://schemas.microsoft.com/office/drawing/2014/main" id="{DAF467DB-6942-0500-3F1B-E23DDEE2AC15}"/>
              </a:ext>
            </a:extLst>
          </p:cNvPr>
          <p:cNvSpPr txBox="1">
            <a:spLocks noGrp="1"/>
          </p:cNvSpPr>
          <p:nvPr>
            <p:ph type="title"/>
          </p:nvPr>
        </p:nvSpPr>
        <p:spPr>
          <a:xfrm>
            <a:off x="4809707" y="2949900"/>
            <a:ext cx="2810293" cy="536044"/>
          </a:xfrm>
          <a:prstGeom prst="rect">
            <a:avLst/>
          </a:prstGeom>
        </p:spPr>
        <p:txBody>
          <a:bodyPr vert="horz" wrap="square" lIns="0" tIns="12700" rIns="0" bIns="0" rtlCol="0">
            <a:spAutoFit/>
          </a:bodyPr>
          <a:lstStyle/>
          <a:p>
            <a:pPr marL="12700">
              <a:lnSpc>
                <a:spcPct val="100000"/>
              </a:lnSpc>
              <a:spcBef>
                <a:spcPts val="100"/>
              </a:spcBef>
            </a:pPr>
            <a:r>
              <a:rPr lang="en-US" sz="3400" b="0" i="0">
                <a:solidFill>
                  <a:srgbClr val="FFFFFF"/>
                </a:solidFill>
                <a:latin typeface="Poppins" panose="00000500000000000000" pitchFamily="2" charset="0"/>
                <a:cs typeface="Poppins" panose="00000500000000000000" pitchFamily="2" charset="0"/>
              </a:rPr>
              <a:t>Click to edit Master title style</a:t>
            </a:r>
            <a:endParaRPr sz="3400">
              <a:latin typeface="Poppins" panose="00000500000000000000" pitchFamily="2" charset="0"/>
              <a:cs typeface="Poppins" panose="00000500000000000000" pitchFamily="2" charset="0"/>
            </a:endParaRPr>
          </a:p>
        </p:txBody>
      </p:sp>
      <p:sp>
        <p:nvSpPr>
          <p:cNvPr id="3" name="object 2">
            <a:extLst>
              <a:ext uri="{FF2B5EF4-FFF2-40B4-BE49-F238E27FC236}">
                <a16:creationId xmlns:a16="http://schemas.microsoft.com/office/drawing/2014/main" id="{3178C474-2CA3-1DB5-D6F3-B33FDD9774D7}"/>
              </a:ext>
              <a:ext uri="{C183D7F6-B498-43B3-948B-1728B52AA6E4}">
                <adec:decorative xmlns:adec="http://schemas.microsoft.com/office/drawing/2017/decorative" val="1"/>
              </a:ext>
            </a:extLst>
          </p:cNvPr>
          <p:cNvSpPr/>
          <p:nvPr userDrawn="1"/>
        </p:nvSpPr>
        <p:spPr>
          <a:xfrm>
            <a:off x="229870" y="228600"/>
            <a:ext cx="11732260" cy="6400800"/>
          </a:xfrm>
          <a:custGeom>
            <a:avLst/>
            <a:gdLst/>
            <a:ahLst/>
            <a:cxnLst/>
            <a:rect l="l" t="t" r="r" b="b"/>
            <a:pathLst>
              <a:path w="11732260" h="6400800">
                <a:moveTo>
                  <a:pt x="11731752" y="0"/>
                </a:moveTo>
                <a:lnTo>
                  <a:pt x="0" y="0"/>
                </a:lnTo>
                <a:lnTo>
                  <a:pt x="0" y="6400800"/>
                </a:lnTo>
                <a:lnTo>
                  <a:pt x="11731752" y="6400800"/>
                </a:lnTo>
                <a:lnTo>
                  <a:pt x="11731752" y="0"/>
                </a:lnTo>
                <a:close/>
              </a:path>
            </a:pathLst>
          </a:custGeom>
          <a:solidFill>
            <a:srgbClr val="00529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oppins"/>
              <a:ea typeface="+mn-ea"/>
              <a:cs typeface="+mn-cs"/>
            </a:endParaRPr>
          </a:p>
        </p:txBody>
      </p:sp>
    </p:spTree>
    <p:extLst>
      <p:ext uri="{BB962C8B-B14F-4D97-AF65-F5344CB8AC3E}">
        <p14:creationId xmlns:p14="http://schemas.microsoft.com/office/powerpoint/2010/main" val="76458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901700" y="474979"/>
            <a:ext cx="10199370" cy="707886"/>
          </a:xfrm>
        </p:spPr>
        <p:txBody>
          <a:bodyPr lIns="0" tIns="0" rIns="0" bIns="0"/>
          <a:lstStyle>
            <a:lvl1pPr>
              <a:defRPr sz="3000" b="1" i="1">
                <a:solidFill>
                  <a:srgbClr val="005295"/>
                </a:solidFill>
                <a:latin typeface="ITCErasStd-Demi"/>
                <a:cs typeface="ITCErasStd-Demi"/>
              </a:defRPr>
            </a:lvl1pPr>
          </a:lstStyle>
          <a:p>
            <a:r>
              <a:rPr lang="en-US" sz="2800" i="0" spc="-10">
                <a:latin typeface="Poppins" pitchFamily="2" charset="77"/>
                <a:cs typeface="Poppins" pitchFamily="2" charset="77"/>
              </a:rPr>
              <a:t>Title</a:t>
            </a:r>
            <a:r>
              <a:rPr lang="en-US" sz="2800" i="0" spc="-180">
                <a:latin typeface="Poppins" pitchFamily="2" charset="77"/>
                <a:cs typeface="Poppins" pitchFamily="2" charset="77"/>
              </a:rPr>
              <a:t> </a:t>
            </a:r>
            <a:r>
              <a:rPr lang="en-US" sz="2800" i="0">
                <a:latin typeface="Poppins" pitchFamily="2" charset="77"/>
                <a:cs typeface="Poppins" pitchFamily="2" charset="77"/>
              </a:rPr>
              <a:t>Goes</a:t>
            </a:r>
            <a:r>
              <a:rPr lang="en-US" sz="2800" i="0" spc="-175">
                <a:latin typeface="Poppins" pitchFamily="2" charset="77"/>
                <a:cs typeface="Poppins" pitchFamily="2" charset="77"/>
              </a:rPr>
              <a:t> </a:t>
            </a:r>
            <a:r>
              <a:rPr lang="en-US" sz="2800" i="0" spc="-40">
                <a:latin typeface="Poppins" pitchFamily="2" charset="77"/>
                <a:cs typeface="Poppins" pitchFamily="2" charset="77"/>
              </a:rPr>
              <a:t>Here</a:t>
            </a:r>
            <a:br>
              <a:rPr lang="en-US" sz="2800" i="0" spc="-40">
                <a:latin typeface="Poppins" pitchFamily="2" charset="77"/>
                <a:cs typeface="Poppins" pitchFamily="2" charset="77"/>
              </a:rPr>
            </a:br>
            <a:r>
              <a:rPr lang="en-US" sz="1800" b="0" i="0" spc="-10">
                <a:latin typeface="Poppins" pitchFamily="2" charset="77"/>
                <a:cs typeface="Poppins" pitchFamily="2" charset="77"/>
              </a:rPr>
              <a:t>Subtitle</a:t>
            </a:r>
            <a:endParaRPr/>
          </a:p>
        </p:txBody>
      </p:sp>
      <p:sp>
        <p:nvSpPr>
          <p:cNvPr id="5" name="Holder 5"/>
          <p:cNvSpPr>
            <a:spLocks noGrp="1"/>
          </p:cNvSpPr>
          <p:nvPr>
            <p:ph type="sldNum" sz="quarter" idx="7"/>
          </p:nvPr>
        </p:nvSpPr>
        <p:spPr>
          <a:xfrm>
            <a:off x="8740140" y="903141"/>
            <a:ext cx="2804160" cy="342900"/>
          </a:xfrm>
          <a:prstGeom prst="rect">
            <a:avLst/>
          </a:prstGeom>
        </p:spPr>
        <p:txBody>
          <a:bodyPr lIns="0" tIns="0" rIns="0" bIns="0"/>
          <a:lstStyle>
            <a:lvl1pPr algn="r">
              <a:defRPr>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Poppi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Poppins"/>
              <a:ea typeface="+mn-ea"/>
              <a:cs typeface="+mn-cs"/>
            </a:endParaRPr>
          </a:p>
        </p:txBody>
      </p:sp>
      <p:sp>
        <p:nvSpPr>
          <p:cNvPr id="6" name="bg object 17">
            <a:extLst>
              <a:ext uri="{FF2B5EF4-FFF2-40B4-BE49-F238E27FC236}">
                <a16:creationId xmlns:a16="http://schemas.microsoft.com/office/drawing/2014/main" id="{E9FD20BA-76F9-B031-0B79-3F63B4ACFE75}"/>
              </a:ext>
              <a:ext uri="{C183D7F6-B498-43B3-948B-1728B52AA6E4}">
                <adec:decorative xmlns:adec="http://schemas.microsoft.com/office/drawing/2017/decorative" val="1"/>
              </a:ext>
            </a:extLst>
          </p:cNvPr>
          <p:cNvSpPr/>
          <p:nvPr/>
        </p:nvSpPr>
        <p:spPr>
          <a:xfrm rot="16200000">
            <a:off x="6206492" y="-3990649"/>
            <a:ext cx="45720" cy="10629902"/>
          </a:xfrm>
          <a:custGeom>
            <a:avLst/>
            <a:gdLst/>
            <a:ahLst/>
            <a:cxnLst/>
            <a:rect l="l" t="t" r="r" b="b"/>
            <a:pathLst>
              <a:path w="219710" h="6400800">
                <a:moveTo>
                  <a:pt x="219456" y="0"/>
                </a:moveTo>
                <a:lnTo>
                  <a:pt x="0" y="0"/>
                </a:lnTo>
                <a:lnTo>
                  <a:pt x="0" y="6400800"/>
                </a:lnTo>
                <a:lnTo>
                  <a:pt x="219456" y="6400800"/>
                </a:lnTo>
                <a:lnTo>
                  <a:pt x="219456" y="0"/>
                </a:lnTo>
                <a:close/>
              </a:path>
            </a:pathLst>
          </a:custGeom>
          <a:solidFill>
            <a:srgbClr val="49A94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oppins"/>
              <a:ea typeface="+mn-ea"/>
              <a:cs typeface="+mn-cs"/>
            </a:endParaRPr>
          </a:p>
        </p:txBody>
      </p:sp>
      <p:sp>
        <p:nvSpPr>
          <p:cNvPr id="7" name="bg object 18">
            <a:extLst>
              <a:ext uri="{FF2B5EF4-FFF2-40B4-BE49-F238E27FC236}">
                <a16:creationId xmlns:a16="http://schemas.microsoft.com/office/drawing/2014/main" id="{59C7F3AD-CABD-3374-7597-CE359F051C10}"/>
              </a:ext>
              <a:ext uri="{C183D7F6-B498-43B3-948B-1728B52AA6E4}">
                <adec:decorative xmlns:adec="http://schemas.microsoft.com/office/drawing/2017/decorative" val="1"/>
              </a:ext>
            </a:extLst>
          </p:cNvPr>
          <p:cNvSpPr/>
          <p:nvPr/>
        </p:nvSpPr>
        <p:spPr>
          <a:xfrm rot="16200000">
            <a:off x="6206490" y="-4036487"/>
            <a:ext cx="45720" cy="10629899"/>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oppins"/>
              <a:ea typeface="+mn-ea"/>
              <a:cs typeface="+mn-cs"/>
            </a:endParaRPr>
          </a:p>
        </p:txBody>
      </p:sp>
      <p:pic>
        <p:nvPicPr>
          <p:cNvPr id="9" name="object 7" descr="MassDOT Logo">
            <a:extLst>
              <a:ext uri="{FF2B5EF4-FFF2-40B4-BE49-F238E27FC236}">
                <a16:creationId xmlns:a16="http://schemas.microsoft.com/office/drawing/2014/main" id="{E83F4B9E-CC08-E107-C5C1-CC2F1C2A9EBF}"/>
              </a:ext>
              <a:ext uri="{C183D7F6-B498-43B3-948B-1728B52AA6E4}">
                <adec:decorative xmlns:adec="http://schemas.microsoft.com/office/drawing/2017/decorative" val="0"/>
              </a:ext>
            </a:extLst>
          </p:cNvPr>
          <p:cNvPicPr/>
          <p:nvPr/>
        </p:nvPicPr>
        <p:blipFill>
          <a:blip r:embed="rId2" cstate="print"/>
          <a:stretch>
            <a:fillRect/>
          </a:stretch>
        </p:blipFill>
        <p:spPr>
          <a:xfrm>
            <a:off x="9345193" y="6083300"/>
            <a:ext cx="2199100" cy="444494"/>
          </a:xfrm>
          <a:prstGeom prst="rect">
            <a:avLst/>
          </a:prstGeom>
        </p:spPr>
      </p:pic>
      <p:sp>
        <p:nvSpPr>
          <p:cNvPr id="3" name="bg object 17">
            <a:extLst>
              <a:ext uri="{FF2B5EF4-FFF2-40B4-BE49-F238E27FC236}">
                <a16:creationId xmlns:a16="http://schemas.microsoft.com/office/drawing/2014/main" id="{C67C198E-4ABA-27D9-DA23-7DB3AF5FF06B}"/>
              </a:ext>
              <a:ext uri="{C183D7F6-B498-43B3-948B-1728B52AA6E4}">
                <adec:decorative xmlns:adec="http://schemas.microsoft.com/office/drawing/2017/decorative" val="1"/>
              </a:ext>
            </a:extLst>
          </p:cNvPr>
          <p:cNvSpPr/>
          <p:nvPr userDrawn="1"/>
        </p:nvSpPr>
        <p:spPr>
          <a:xfrm rot="16200000">
            <a:off x="6206492" y="-3990649"/>
            <a:ext cx="45720" cy="10629902"/>
          </a:xfrm>
          <a:custGeom>
            <a:avLst/>
            <a:gdLst/>
            <a:ahLst/>
            <a:cxnLst/>
            <a:rect l="l" t="t" r="r" b="b"/>
            <a:pathLst>
              <a:path w="219710" h="6400800">
                <a:moveTo>
                  <a:pt x="219456" y="0"/>
                </a:moveTo>
                <a:lnTo>
                  <a:pt x="0" y="0"/>
                </a:lnTo>
                <a:lnTo>
                  <a:pt x="0" y="6400800"/>
                </a:lnTo>
                <a:lnTo>
                  <a:pt x="219456" y="6400800"/>
                </a:lnTo>
                <a:lnTo>
                  <a:pt x="219456" y="0"/>
                </a:lnTo>
                <a:close/>
              </a:path>
            </a:pathLst>
          </a:custGeom>
          <a:solidFill>
            <a:srgbClr val="49A94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oppins"/>
              <a:ea typeface="+mn-ea"/>
              <a:cs typeface="+mn-cs"/>
            </a:endParaRPr>
          </a:p>
        </p:txBody>
      </p:sp>
      <p:sp>
        <p:nvSpPr>
          <p:cNvPr id="4" name="bg object 18">
            <a:extLst>
              <a:ext uri="{FF2B5EF4-FFF2-40B4-BE49-F238E27FC236}">
                <a16:creationId xmlns:a16="http://schemas.microsoft.com/office/drawing/2014/main" id="{E436AAC6-AF63-E7BB-67AD-452A82281523}"/>
              </a:ext>
              <a:ext uri="{C183D7F6-B498-43B3-948B-1728B52AA6E4}">
                <adec:decorative xmlns:adec="http://schemas.microsoft.com/office/drawing/2017/decorative" val="1"/>
              </a:ext>
            </a:extLst>
          </p:cNvPr>
          <p:cNvSpPr/>
          <p:nvPr userDrawn="1"/>
        </p:nvSpPr>
        <p:spPr>
          <a:xfrm rot="16200000">
            <a:off x="6206490" y="-4036487"/>
            <a:ext cx="45720" cy="10629899"/>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Poppins"/>
              <a:ea typeface="+mn-ea"/>
              <a:cs typeface="+mn-cs"/>
            </a:endParaRPr>
          </a:p>
        </p:txBody>
      </p:sp>
      <p:pic>
        <p:nvPicPr>
          <p:cNvPr id="8" name="object 7" descr="MassDOT Logo">
            <a:extLst>
              <a:ext uri="{FF2B5EF4-FFF2-40B4-BE49-F238E27FC236}">
                <a16:creationId xmlns:a16="http://schemas.microsoft.com/office/drawing/2014/main" id="{AD9E2D9A-8E05-A8B3-F335-714E33A2A28F}"/>
              </a:ext>
              <a:ext uri="{C183D7F6-B498-43B3-948B-1728B52AA6E4}">
                <adec:decorative xmlns:adec="http://schemas.microsoft.com/office/drawing/2017/decorative" val="0"/>
              </a:ext>
            </a:extLst>
          </p:cNvPr>
          <p:cNvPicPr/>
          <p:nvPr userDrawn="1"/>
        </p:nvPicPr>
        <p:blipFill>
          <a:blip r:embed="rId2" cstate="print"/>
          <a:stretch>
            <a:fillRect/>
          </a:stretch>
        </p:blipFill>
        <p:spPr>
          <a:xfrm>
            <a:off x="9345193" y="6083300"/>
            <a:ext cx="2199100" cy="444494"/>
          </a:xfrm>
          <a:prstGeom prst="rect">
            <a:avLst/>
          </a:prstGeom>
        </p:spPr>
      </p:pic>
    </p:spTree>
    <p:extLst>
      <p:ext uri="{BB962C8B-B14F-4D97-AF65-F5344CB8AC3E}">
        <p14:creationId xmlns:p14="http://schemas.microsoft.com/office/powerpoint/2010/main" val="290932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5" name="Holder 5">
            <a:extLst>
              <a:ext uri="{FF2B5EF4-FFF2-40B4-BE49-F238E27FC236}">
                <a16:creationId xmlns:a16="http://schemas.microsoft.com/office/drawing/2014/main" id="{6880C750-AB3C-9851-A6E3-E0E2F0194127}"/>
              </a:ext>
            </a:extLst>
          </p:cNvPr>
          <p:cNvSpPr txBox="1">
            <a:spLocks/>
          </p:cNvSpPr>
          <p:nvPr/>
        </p:nvSpPr>
        <p:spPr>
          <a:xfrm>
            <a:off x="8740140" y="903141"/>
            <a:ext cx="2804160" cy="342900"/>
          </a:xfrm>
          <a:prstGeom prst="rect">
            <a:avLst/>
          </a:prstGeom>
        </p:spPr>
        <p:txBody>
          <a:bodyPr lIns="0" tIns="0" rIns="0" bIns="0"/>
          <a:lstStyle>
            <a:defPPr>
              <a:defRPr kern="0"/>
            </a:defPPr>
            <a:lvl1pPr algn="r">
              <a:defRPr>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Poppi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Poppins"/>
              <a:ea typeface="+mn-ea"/>
              <a:cs typeface="+mn-cs"/>
            </a:endParaRPr>
          </a:p>
        </p:txBody>
      </p:sp>
      <p:sp>
        <p:nvSpPr>
          <p:cNvPr id="2" name="Holder 5">
            <a:extLst>
              <a:ext uri="{FF2B5EF4-FFF2-40B4-BE49-F238E27FC236}">
                <a16:creationId xmlns:a16="http://schemas.microsoft.com/office/drawing/2014/main" id="{1496C1EB-2919-0530-D2C7-0A64CFBE92E1}"/>
              </a:ext>
            </a:extLst>
          </p:cNvPr>
          <p:cNvSpPr txBox="1">
            <a:spLocks/>
          </p:cNvSpPr>
          <p:nvPr userDrawn="1"/>
        </p:nvSpPr>
        <p:spPr>
          <a:xfrm>
            <a:off x="8740140" y="903141"/>
            <a:ext cx="2804160" cy="342900"/>
          </a:xfrm>
          <a:prstGeom prst="rect">
            <a:avLst/>
          </a:prstGeom>
        </p:spPr>
        <p:txBody>
          <a:bodyPr lIns="0" tIns="0" rIns="0" bIns="0"/>
          <a:lstStyle>
            <a:defPPr>
              <a:defRPr kern="0"/>
            </a:defPPr>
            <a:lvl1pPr algn="r">
              <a:defRPr>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Poppi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Poppins"/>
              <a:ea typeface="+mn-ea"/>
              <a:cs typeface="+mn-cs"/>
            </a:endParaRPr>
          </a:p>
        </p:txBody>
      </p:sp>
    </p:spTree>
    <p:extLst>
      <p:ext uri="{BB962C8B-B14F-4D97-AF65-F5344CB8AC3E}">
        <p14:creationId xmlns:p14="http://schemas.microsoft.com/office/powerpoint/2010/main" val="1149283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68F6BC1-8266-4D12-96DD-909D5278AA3D}" type="datetimeFigureOut">
              <a:rPr lang="en-US" smtClean="0"/>
              <a:t>6/19/2025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421358C-0DEE-4D35-BD14-2A70E604675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68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0" r:id="rId5"/>
    <p:sldLayoutId id="2147483671" r:id="rId6"/>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1700" y="474979"/>
            <a:ext cx="10199370" cy="856325"/>
          </a:xfrm>
          <a:prstGeom prst="rect">
            <a:avLst/>
          </a:prstGeom>
        </p:spPr>
        <p:txBody>
          <a:bodyPr wrap="square" lIns="0" tIns="0" rIns="0" bIns="0">
            <a:spAutoFit/>
          </a:bodyPr>
          <a:lstStyle>
            <a:lvl1pPr>
              <a:defRPr sz="3000" b="1" i="1">
                <a:solidFill>
                  <a:srgbClr val="005295"/>
                </a:solidFill>
                <a:latin typeface="ITCErasStd-Demi"/>
                <a:cs typeface="ITCErasStd-Demi"/>
              </a:defRPr>
            </a:lvl1pPr>
          </a:lstStyle>
          <a:p>
            <a:pPr marL="12700">
              <a:lnSpc>
                <a:spcPts val="3479"/>
              </a:lnSpc>
              <a:spcBef>
                <a:spcPts val="100"/>
              </a:spcBef>
            </a:pPr>
            <a:r>
              <a:rPr lang="en-US" sz="3200" i="0" spc="-10">
                <a:latin typeface="Poppins" pitchFamily="2" charset="77"/>
                <a:cs typeface="Poppins" pitchFamily="2" charset="77"/>
              </a:rPr>
              <a:t>Title</a:t>
            </a:r>
            <a:r>
              <a:rPr lang="en-US" sz="3200" i="0" spc="-180">
                <a:latin typeface="Poppins" pitchFamily="2" charset="77"/>
                <a:cs typeface="Poppins" pitchFamily="2" charset="77"/>
              </a:rPr>
              <a:t> </a:t>
            </a:r>
            <a:r>
              <a:rPr lang="en-US" sz="3200" i="0">
                <a:latin typeface="Poppins" pitchFamily="2" charset="77"/>
                <a:cs typeface="Poppins" pitchFamily="2" charset="77"/>
              </a:rPr>
              <a:t>Goes</a:t>
            </a:r>
            <a:r>
              <a:rPr lang="en-US" sz="3200" i="0" spc="-175">
                <a:latin typeface="Poppins" pitchFamily="2" charset="77"/>
                <a:cs typeface="Poppins" pitchFamily="2" charset="77"/>
              </a:rPr>
              <a:t> </a:t>
            </a:r>
            <a:r>
              <a:rPr lang="en-US" sz="3200" i="0" spc="-40">
                <a:latin typeface="Poppins" pitchFamily="2" charset="77"/>
                <a:cs typeface="Poppins" pitchFamily="2" charset="77"/>
              </a:rPr>
              <a:t>Here</a:t>
            </a:r>
            <a:br>
              <a:rPr lang="en-US" sz="3200" i="0" spc="-40">
                <a:latin typeface="Poppins" pitchFamily="2" charset="77"/>
                <a:cs typeface="Poppins" pitchFamily="2" charset="77"/>
              </a:rPr>
            </a:br>
            <a:r>
              <a:rPr lang="en-US" sz="2000" b="0" i="0" spc="-10">
                <a:latin typeface="Poppins" pitchFamily="2" charset="77"/>
                <a:cs typeface="Poppins" pitchFamily="2" charset="77"/>
              </a:rPr>
              <a:t>Subtitle</a:t>
            </a:r>
            <a:endParaRPr/>
          </a:p>
        </p:txBody>
      </p:sp>
      <p:sp>
        <p:nvSpPr>
          <p:cNvPr id="3" name="Holder 3"/>
          <p:cNvSpPr>
            <a:spLocks noGrp="1"/>
          </p:cNvSpPr>
          <p:nvPr>
            <p:ph type="body" idx="1"/>
          </p:nvPr>
        </p:nvSpPr>
        <p:spPr>
          <a:xfrm>
            <a:off x="901700" y="1959367"/>
            <a:ext cx="10199370" cy="2069797"/>
          </a:xfrm>
          <a:prstGeom prst="rect">
            <a:avLst/>
          </a:prstGeom>
        </p:spPr>
        <p:txBody>
          <a:bodyPr wrap="square" lIns="0" tIns="0" rIns="0" bIns="0">
            <a:spAutoFit/>
          </a:bodyPr>
          <a:lstStyle>
            <a:lvl1pPr>
              <a:defRPr sz="1800" b="1" i="0">
                <a:solidFill>
                  <a:srgbClr val="231F20"/>
                </a:solidFill>
                <a:latin typeface="HelveticaNeueLT Std"/>
                <a:cs typeface="HelveticaNeueLT Std"/>
              </a:defRPr>
            </a:lvl1pPr>
          </a:lstStyle>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For accessibility and usability, use Poppins font with the smallest size being 14pt font on all slides.</a:t>
            </a:r>
          </a:p>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Remember to run the accessibility checker! It’s built into all Microsoft products. To run, go to the ribbon and select Review &gt; Check Accessibility. OR go to File &gt; Info &gt; Inspect Presentation drop down &gt; Select Check Accessibility.  It will show the results in a pane on the right side. By selecting each item listed, it will jump you to the issue. There is information about the error and support for fixing it. </a:t>
            </a:r>
          </a:p>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Always start your presentation with a new template. Do not reuse a previous presentation.</a:t>
            </a:r>
          </a:p>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a:ln>
                  <a:noFill/>
                </a:ln>
                <a:solidFill>
                  <a:srgbClr val="231F20"/>
                </a:solidFill>
                <a:effectLst/>
                <a:uLnTx/>
                <a:uFillTx/>
                <a:latin typeface="Poppins" panose="00000500000000000000" pitchFamily="2" charset="0"/>
                <a:cs typeface="Poppins" panose="00000500000000000000" pitchFamily="2" charset="0"/>
              </a:rPr>
              <a:t>Make sure each slide has a unique title. Use ‘Part 1’ and ‘Part 2’ if you have more than one slide for the same topic.</a:t>
            </a:r>
          </a:p>
        </p:txBody>
      </p:sp>
      <p:sp>
        <p:nvSpPr>
          <p:cNvPr id="7" name="bg object 17">
            <a:extLst>
              <a:ext uri="{FF2B5EF4-FFF2-40B4-BE49-F238E27FC236}">
                <a16:creationId xmlns:a16="http://schemas.microsoft.com/office/drawing/2014/main" id="{5104C654-EB52-AD93-04AC-CB454DD5F31F}"/>
              </a:ext>
              <a:ext uri="{C183D7F6-B498-43B3-948B-1728B52AA6E4}">
                <adec:decorative xmlns:adec="http://schemas.microsoft.com/office/drawing/2017/decorative" val="1"/>
              </a:ext>
            </a:extLst>
          </p:cNvPr>
          <p:cNvSpPr/>
          <p:nvPr/>
        </p:nvSpPr>
        <p:spPr>
          <a:xfrm rot="16200000">
            <a:off x="6206492" y="-3990649"/>
            <a:ext cx="45720" cy="10629902"/>
          </a:xfrm>
          <a:custGeom>
            <a:avLst/>
            <a:gdLst/>
            <a:ahLst/>
            <a:cxnLst/>
            <a:rect l="l" t="t" r="r" b="b"/>
            <a:pathLst>
              <a:path w="219710" h="6400800">
                <a:moveTo>
                  <a:pt x="219456" y="0"/>
                </a:moveTo>
                <a:lnTo>
                  <a:pt x="0" y="0"/>
                </a:lnTo>
                <a:lnTo>
                  <a:pt x="0" y="6400800"/>
                </a:lnTo>
                <a:lnTo>
                  <a:pt x="219456" y="6400800"/>
                </a:lnTo>
                <a:lnTo>
                  <a:pt x="219456" y="0"/>
                </a:lnTo>
                <a:close/>
              </a:path>
            </a:pathLst>
          </a:custGeom>
          <a:solidFill>
            <a:srgbClr val="49A942"/>
          </a:solidFill>
        </p:spPr>
        <p:txBody>
          <a:bodyPr wrap="square" lIns="0" tIns="0" rIns="0" bIns="0" rtlCol="0"/>
          <a:lstStyle/>
          <a:p>
            <a:endParaRPr/>
          </a:p>
        </p:txBody>
      </p:sp>
      <p:sp>
        <p:nvSpPr>
          <p:cNvPr id="8" name="bg object 18">
            <a:extLst>
              <a:ext uri="{FF2B5EF4-FFF2-40B4-BE49-F238E27FC236}">
                <a16:creationId xmlns:a16="http://schemas.microsoft.com/office/drawing/2014/main" id="{6154190B-DFD1-6D3D-E16D-4BA473BE13E3}"/>
              </a:ext>
              <a:ext uri="{C183D7F6-B498-43B3-948B-1728B52AA6E4}">
                <adec:decorative xmlns:adec="http://schemas.microsoft.com/office/drawing/2017/decorative" val="1"/>
              </a:ext>
            </a:extLst>
          </p:cNvPr>
          <p:cNvSpPr/>
          <p:nvPr/>
        </p:nvSpPr>
        <p:spPr>
          <a:xfrm rot="16200000">
            <a:off x="6206490" y="-4036487"/>
            <a:ext cx="45720" cy="10629899"/>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endParaRPr/>
          </a:p>
        </p:txBody>
      </p:sp>
      <p:pic>
        <p:nvPicPr>
          <p:cNvPr id="9" name="object 7" descr="MassDOT Logo">
            <a:extLst>
              <a:ext uri="{FF2B5EF4-FFF2-40B4-BE49-F238E27FC236}">
                <a16:creationId xmlns:a16="http://schemas.microsoft.com/office/drawing/2014/main" id="{443BEFB0-71BD-4149-0537-7447E565E401}"/>
              </a:ext>
              <a:ext uri="{C183D7F6-B498-43B3-948B-1728B52AA6E4}">
                <adec:decorative xmlns:adec="http://schemas.microsoft.com/office/drawing/2017/decorative" val="0"/>
              </a:ext>
            </a:extLst>
          </p:cNvPr>
          <p:cNvPicPr/>
          <p:nvPr/>
        </p:nvPicPr>
        <p:blipFill>
          <a:blip r:embed="rId7" cstate="print"/>
          <a:stretch>
            <a:fillRect/>
          </a:stretch>
        </p:blipFill>
        <p:spPr>
          <a:xfrm>
            <a:off x="9345193" y="6083300"/>
            <a:ext cx="2199100" cy="444494"/>
          </a:xfrm>
          <a:prstGeom prst="rect">
            <a:avLst/>
          </a:prstGeom>
        </p:spPr>
      </p:pic>
      <p:sp>
        <p:nvSpPr>
          <p:cNvPr id="4" name="bg object 17">
            <a:extLst>
              <a:ext uri="{FF2B5EF4-FFF2-40B4-BE49-F238E27FC236}">
                <a16:creationId xmlns:a16="http://schemas.microsoft.com/office/drawing/2014/main" id="{022259BC-4E9D-9794-E40F-3D7450B97BBE}"/>
              </a:ext>
              <a:ext uri="{C183D7F6-B498-43B3-948B-1728B52AA6E4}">
                <adec:decorative xmlns:adec="http://schemas.microsoft.com/office/drawing/2017/decorative" val="1"/>
              </a:ext>
            </a:extLst>
          </p:cNvPr>
          <p:cNvSpPr/>
          <p:nvPr userDrawn="1"/>
        </p:nvSpPr>
        <p:spPr>
          <a:xfrm rot="16200000">
            <a:off x="6206492" y="-3990649"/>
            <a:ext cx="45720" cy="10629902"/>
          </a:xfrm>
          <a:custGeom>
            <a:avLst/>
            <a:gdLst/>
            <a:ahLst/>
            <a:cxnLst/>
            <a:rect l="l" t="t" r="r" b="b"/>
            <a:pathLst>
              <a:path w="219710" h="6400800">
                <a:moveTo>
                  <a:pt x="219456" y="0"/>
                </a:moveTo>
                <a:lnTo>
                  <a:pt x="0" y="0"/>
                </a:lnTo>
                <a:lnTo>
                  <a:pt x="0" y="6400800"/>
                </a:lnTo>
                <a:lnTo>
                  <a:pt x="219456" y="6400800"/>
                </a:lnTo>
                <a:lnTo>
                  <a:pt x="219456" y="0"/>
                </a:lnTo>
                <a:close/>
              </a:path>
            </a:pathLst>
          </a:custGeom>
          <a:solidFill>
            <a:srgbClr val="49A942"/>
          </a:solidFill>
        </p:spPr>
        <p:txBody>
          <a:bodyPr wrap="square" lIns="0" tIns="0" rIns="0" bIns="0" rtlCol="0"/>
          <a:lstStyle/>
          <a:p>
            <a:endParaRPr/>
          </a:p>
        </p:txBody>
      </p:sp>
      <p:sp>
        <p:nvSpPr>
          <p:cNvPr id="5" name="bg object 18">
            <a:extLst>
              <a:ext uri="{FF2B5EF4-FFF2-40B4-BE49-F238E27FC236}">
                <a16:creationId xmlns:a16="http://schemas.microsoft.com/office/drawing/2014/main" id="{BD615877-9B07-91D4-E99D-23592BF1C071}"/>
              </a:ext>
              <a:ext uri="{C183D7F6-B498-43B3-948B-1728B52AA6E4}">
                <adec:decorative xmlns:adec="http://schemas.microsoft.com/office/drawing/2017/decorative" val="1"/>
              </a:ext>
            </a:extLst>
          </p:cNvPr>
          <p:cNvSpPr/>
          <p:nvPr userDrawn="1"/>
        </p:nvSpPr>
        <p:spPr>
          <a:xfrm rot="16200000">
            <a:off x="6206490" y="-4036487"/>
            <a:ext cx="45720" cy="10629899"/>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endParaRPr/>
          </a:p>
        </p:txBody>
      </p:sp>
      <p:pic>
        <p:nvPicPr>
          <p:cNvPr id="6" name="object 7" descr="MassDOT Logo">
            <a:extLst>
              <a:ext uri="{FF2B5EF4-FFF2-40B4-BE49-F238E27FC236}">
                <a16:creationId xmlns:a16="http://schemas.microsoft.com/office/drawing/2014/main" id="{C9FCAC5B-52B7-F521-E34E-42BB4C523815}"/>
              </a:ext>
              <a:ext uri="{C183D7F6-B498-43B3-948B-1728B52AA6E4}">
                <adec:decorative xmlns:adec="http://schemas.microsoft.com/office/drawing/2017/decorative" val="0"/>
              </a:ext>
            </a:extLst>
          </p:cNvPr>
          <p:cNvPicPr/>
          <p:nvPr userDrawn="1"/>
        </p:nvPicPr>
        <p:blipFill>
          <a:blip r:embed="rId7" cstate="print"/>
          <a:stretch>
            <a:fillRect/>
          </a:stretch>
        </p:blipFill>
        <p:spPr>
          <a:xfrm>
            <a:off x="9345193" y="6083300"/>
            <a:ext cx="2199100" cy="444494"/>
          </a:xfrm>
          <a:prstGeom prst="rect">
            <a:avLst/>
          </a:prstGeom>
        </p:spPr>
      </p:pic>
    </p:spTree>
    <p:extLst>
      <p:ext uri="{BB962C8B-B14F-4D97-AF65-F5344CB8AC3E}">
        <p14:creationId xmlns:p14="http://schemas.microsoft.com/office/powerpoint/2010/main" val="418425218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2" r:id="rId5"/>
  </p:sldLayoutIdLst>
  <p:hf hdr="0" ftr="0" dt="0"/>
  <p:txStyles>
    <p:titleStyle>
      <a:lvl1pPr eaLnBrk="1" hangingPunct="1">
        <a:defRPr>
          <a:latin typeface="+mj-lt"/>
          <a:ea typeface="+mj-ea"/>
          <a:cs typeface="+mj-cs"/>
        </a:defRPr>
      </a:lvl1pPr>
    </p:titleStyle>
    <p:bodyStyle>
      <a:lvl1pPr marL="12700" indent="0" eaLnBrk="1" hangingPunct="1">
        <a:buNone/>
        <a:defRPr lang="en-US" sz="1600" b="0" baseline="0" dirty="0" smtClean="0">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fedfundsinfra@mass.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grants.gov/"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www.mass.gov/lists/community-grant-finder" TargetMode="External"/><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s://www.irs.gov/credits-deductions/register-for-elective-payment-or-transfer-of-credits" TargetMode="External"/><Relationship Id="rId3" Type="http://schemas.openxmlformats.org/officeDocument/2006/relationships/hyperlink" Target="https://www.americanprogress.org/events/how-cities-can-take-advantage-of-direct-pay/" TargetMode="External"/><Relationship Id="rId7" Type="http://schemas.openxmlformats.org/officeDocument/2006/relationships/hyperlink" Target="https://docs.google.com/spreadsheets/d/1xAm8qMFhy-Dd1-kUbC3CwxmcM_hhXVDA/edit#gid=1414008680" TargetMode="External"/><Relationship Id="rId2" Type="http://schemas.openxmlformats.org/officeDocument/2006/relationships/hyperlink" Target="https://www.mass.gov/info-details/direct-pay-information---unpublished?auHash=PPZJItQdhuHKyBkFE7zh6bHNa5qCuAgyDQds2xN-p2o" TargetMode="External"/><Relationship Id="rId1" Type="http://schemas.openxmlformats.org/officeDocument/2006/relationships/slideLayout" Target="../slideLayouts/slideLayout6.xml"/><Relationship Id="rId6" Type="http://schemas.openxmlformats.org/officeDocument/2006/relationships/hyperlink" Target="https://docs.google.com/spreadsheets/d/1CVRK0u2hud4j6Fl50fVkNJRWxtrtjLZ6/edit#gid=943854338" TargetMode="External"/><Relationship Id="rId5" Type="http://schemas.openxmlformats.org/officeDocument/2006/relationships/hyperlink" Target="https://docs.google.com/spreadsheets/d/1-kzQNtIJ8VqlMpvNtyHYqDT1OUKs3S7U/edit#gid=1857506849" TargetMode="External"/><Relationship Id="rId4" Type="http://schemas.openxmlformats.org/officeDocument/2006/relationships/hyperlink" Target="https://www.lawyersforgoodgovernment.org/elective-pay-ira-tax-incentives" TargetMode="External"/><Relationship Id="rId9" Type="http://schemas.openxmlformats.org/officeDocument/2006/relationships/hyperlink" Target="https://www.irs.gov/credits-deductions/elective-pay-and-transferability-frequently-asked-questions-elective-p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mass.gov/info-details/impact-of-federal-funding-cuts-on-massachusett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hyperlink" Target="https://www.lawyersforgoodgovernment.org/fund-protection-legal-guidance-request" TargetMode="External"/><Relationship Id="rId2" Type="http://schemas.openxmlformats.org/officeDocument/2006/relationships/hyperlink" Target="https://www.lawyersforgoodgovernment.org/" TargetMode="External"/><Relationship Id="rId1" Type="http://schemas.openxmlformats.org/officeDocument/2006/relationships/slideLayout" Target="../slideLayouts/slideLayout3.xml"/><Relationship Id="rId6" Type="http://schemas.openxmlformats.org/officeDocument/2006/relationships/hyperlink" Target="https://www.environmentalprotectionnetwork.org/epn-newsletter/subscribe/" TargetMode="External"/><Relationship Id="rId5" Type="http://schemas.openxmlformats.org/officeDocument/2006/relationships/hyperlink" Target="https://www.environmentalprotectionnetwork.org/ffog-february-11-2025/" TargetMode="External"/><Relationship Id="rId4" Type="http://schemas.openxmlformats.org/officeDocument/2006/relationships/hyperlink" Target="https://www.environmentalprotectionnetwork.or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mailto:noah.a.harper@dot.state.ma.us" TargetMode="External"/><Relationship Id="rId2" Type="http://schemas.openxmlformats.org/officeDocument/2006/relationships/hyperlink" Target="mailto:lily.n.wallace@dot.state.ma.us" TargetMode="External"/><Relationship Id="rId1" Type="http://schemas.openxmlformats.org/officeDocument/2006/relationships/slideLayout" Target="../slideLayouts/slideLayout11.xml"/><Relationship Id="rId6" Type="http://schemas.openxmlformats.org/officeDocument/2006/relationships/hyperlink" Target="mailto:leah.i.pickett@dot.state.ma.us" TargetMode="External"/><Relationship Id="rId5" Type="http://schemas.openxmlformats.org/officeDocument/2006/relationships/hyperlink" Target="mailto:erek.Krevat@dot.state.ma.us" TargetMode="External"/><Relationship Id="rId4" Type="http://schemas.openxmlformats.org/officeDocument/2006/relationships/hyperlink" Target="mailto:Derek.Krevat@dot.state.ma.u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4" Type="http://schemas.openxmlformats.org/officeDocument/2006/relationships/hyperlink" Target="https://www.mass.gov/safe-routes-to-school"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hyperlink" Target="https://www.mass.gov/orgs/federal-funds-infrastructure-office" TargetMode="External"/><Relationship Id="rId3" Type="http://schemas.openxmlformats.org/officeDocument/2006/relationships/hyperlink" Target="mailto:Derek.Krevat@dot.state.ma.us" TargetMode="External"/><Relationship Id="rId7" Type="http://schemas.openxmlformats.org/officeDocument/2006/relationships/hyperlink" Target="https://www.grants.gov/search-grants"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www.transportation.gov/dot-navigator" TargetMode="External"/><Relationship Id="rId5" Type="http://schemas.openxmlformats.org/officeDocument/2006/relationships/hyperlink" Target="mailto:MassDOTGrantCenral@DOT.state.ma.us" TargetMode="External"/><Relationship Id="rId4" Type="http://schemas.openxmlformats.org/officeDocument/2006/relationships/hyperlink" Target="mailto:Kristen.E.Rebelo@DOT.state.ma.u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umassboston.co1.qualtrics.com/jfe/form/SV_eKWN0w6WJnFcwq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mailto:FedFundsInfra@mass.gov" TargetMode="External"/><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mass.gov/info-details/massachusetts-federal-grant-matching-funds" TargetMode="External"/><Relationship Id="rId2" Type="http://schemas.openxmlformats.org/officeDocument/2006/relationships/hyperlink" Target="https://forms.office.com/Pages/ResponsePage.aspx?id=Fh2GPrdIDkqYBowE2Bt7KhfzQgLHqeZApubrvc3icp5UNkVaMkQxUU4wSFQxNzNHRTFQWllZRk5DTS4u"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5" name="Rectangle 34">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64" y="484632"/>
            <a:ext cx="7453538"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F387882-DF90-E287-A6BF-24F2BC095DCF}"/>
              </a:ext>
            </a:extLst>
          </p:cNvPr>
          <p:cNvSpPr>
            <a:spLocks noGrp="1"/>
          </p:cNvSpPr>
          <p:nvPr>
            <p:ph type="ctrTitle"/>
          </p:nvPr>
        </p:nvSpPr>
        <p:spPr>
          <a:xfrm>
            <a:off x="990096" y="977900"/>
            <a:ext cx="6539558" cy="3327734"/>
          </a:xfrm>
        </p:spPr>
        <p:txBody>
          <a:bodyPr anchor="b">
            <a:normAutofit/>
          </a:bodyPr>
          <a:lstStyle/>
          <a:p>
            <a:r>
              <a:rPr lang="en-US" sz="5400"/>
              <a:t>Federal funds &amp; infrastructure office </a:t>
            </a:r>
            <a:r>
              <a:rPr lang="en-US" sz="5400" b="1"/>
              <a:t>community tour</a:t>
            </a:r>
          </a:p>
        </p:txBody>
      </p:sp>
      <p:sp>
        <p:nvSpPr>
          <p:cNvPr id="3" name="Subtitle 2">
            <a:extLst>
              <a:ext uri="{FF2B5EF4-FFF2-40B4-BE49-F238E27FC236}">
                <a16:creationId xmlns:a16="http://schemas.microsoft.com/office/drawing/2014/main" id="{6BF96C16-BDB2-15EE-4778-FA5D2DB3A873}"/>
              </a:ext>
            </a:extLst>
          </p:cNvPr>
          <p:cNvSpPr>
            <a:spLocks noGrp="1"/>
          </p:cNvSpPr>
          <p:nvPr>
            <p:ph type="subTitle" idx="1"/>
          </p:nvPr>
        </p:nvSpPr>
        <p:spPr>
          <a:xfrm>
            <a:off x="990096" y="4621235"/>
            <a:ext cx="6539558" cy="1225028"/>
          </a:xfrm>
        </p:spPr>
        <p:txBody>
          <a:bodyPr anchor="t">
            <a:normAutofit/>
          </a:bodyPr>
          <a:lstStyle/>
          <a:p>
            <a:pPr algn="r"/>
            <a:r>
              <a:rPr lang="en-US" sz="2000"/>
              <a:t>Tufts University – Medford</a:t>
            </a:r>
          </a:p>
          <a:p>
            <a:pPr algn="r"/>
            <a:r>
              <a:rPr lang="en-US" sz="2000"/>
              <a:t>June 17, 2025</a:t>
            </a:r>
          </a:p>
        </p:txBody>
      </p:sp>
      <p:cxnSp>
        <p:nvCxnSpPr>
          <p:cNvPr id="37" name="Straight Connector 36">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58680" y="4476657"/>
            <a:ext cx="537097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84632"/>
            <a:ext cx="3584224"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869192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Title 1">
            <a:extLst>
              <a:ext uri="{FF2B5EF4-FFF2-40B4-BE49-F238E27FC236}">
                <a16:creationId xmlns:a16="http://schemas.microsoft.com/office/drawing/2014/main" id="{61B7AD68-2546-FA2F-A2F2-6C54E2284F2F}"/>
              </a:ext>
            </a:extLst>
          </p:cNvPr>
          <p:cNvSpPr txBox="1">
            <a:spLocks/>
          </p:cNvSpPr>
          <p:nvPr/>
        </p:nvSpPr>
        <p:spPr>
          <a:xfrm>
            <a:off x="210312" y="643467"/>
            <a:ext cx="4105656"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rPr>
              <a:t>Matching funds process </a:t>
            </a:r>
          </a:p>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endParaRPr>
          </a:p>
        </p:txBody>
      </p:sp>
      <p:sp>
        <p:nvSpPr>
          <p:cNvPr id="4" name="TextBox 3">
            <a:extLst>
              <a:ext uri="{FF2B5EF4-FFF2-40B4-BE49-F238E27FC236}">
                <a16:creationId xmlns:a16="http://schemas.microsoft.com/office/drawing/2014/main" id="{F5B4FF78-B142-84EA-0463-0190E96E2742}"/>
              </a:ext>
            </a:extLst>
          </p:cNvPr>
          <p:cNvSpPr txBox="1"/>
          <p:nvPr/>
        </p:nvSpPr>
        <p:spPr>
          <a:xfrm>
            <a:off x="4812855" y="130629"/>
            <a:ext cx="7379145" cy="69249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w Cen MT" panose="020B0602020104020603"/>
                <a:ea typeface="+mn-ea"/>
                <a:cs typeface="+mn-cs"/>
              </a:rPr>
              <a:t>Eligible applicants</a:t>
            </a: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State agencies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Independent governmental state or public entities (</a:t>
            </a:r>
            <a:r>
              <a:rPr kumimoji="0" lang="en-US" sz="2000" b="0" i="0" u="none" strike="noStrike" kern="1200" cap="none" spc="0" normalizeH="0" baseline="0" noProof="0" err="1">
                <a:ln>
                  <a:noFill/>
                </a:ln>
                <a:solidFill>
                  <a:prstClr val="black"/>
                </a:solidFill>
                <a:effectLst/>
                <a:uLnTx/>
                <a:uFillTx/>
                <a:latin typeface="Tw Cen MT" panose="020B0602020104020603"/>
                <a:ea typeface="+mn-ea"/>
                <a:cs typeface="+mn-cs"/>
              </a:rPr>
              <a:t>quasis</a:t>
            </a: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Municipalities (cities and towns)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Tribes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Regional planning agencies (RPAs)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Community development corporations (CDCs)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Other development authorities or agencies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a:ln>
                  <a:noFill/>
                </a:ln>
                <a:solidFill>
                  <a:prstClr val="black"/>
                </a:solidFill>
                <a:effectLst/>
                <a:uLnTx/>
                <a:uFillTx/>
                <a:latin typeface="Tw Cen MT" panose="020B0602020104020603"/>
                <a:ea typeface="+mn-ea"/>
                <a:cs typeface="+mn-cs"/>
              </a:rPr>
              <a:t>Private entities (under review)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w Cen MT" panose="020B0602020104020603"/>
                <a:ea typeface="+mn-ea"/>
                <a:cs typeface="+mn-cs"/>
              </a:rPr>
              <a:t>Application process</a:t>
            </a: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Fill out Federal Matching Funds Form</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rPr>
              <a:t>Email supporting materials to </a:t>
            </a:r>
            <a:r>
              <a:rPr kumimoji="0" lang="en-US" sz="2000" b="0" i="0" u="sng" strike="noStrike" kern="1200" cap="none" spc="0" normalizeH="0" baseline="0" noProof="0">
                <a:ln>
                  <a:noFill/>
                </a:ln>
                <a:solidFill>
                  <a:srgbClr val="467886"/>
                </a:solidFill>
                <a:effectLst/>
                <a:uLnTx/>
                <a:uFillTx/>
                <a:latin typeface="Times New Roman" panose="02020603050405020304" pitchFamily="18" charset="0"/>
                <a:ea typeface="Times New Roman" panose="02020603050405020304" pitchFamily="18" charset="0"/>
                <a:cs typeface="Arial" panose="020B0604020202020204" pitchFamily="34" charset="0"/>
                <a:hlinkClick r:id="rId3"/>
              </a:rPr>
              <a:t>fedfundsinfra@mass.gov</a:t>
            </a:r>
            <a:endParaRPr kumimoji="0" lang="en-US" sz="2000" b="0" i="0" u="sng" strike="noStrike" kern="1200" cap="none" spc="0" normalizeH="0" baseline="0" noProof="0">
              <a:ln>
                <a:noFill/>
              </a:ln>
              <a:solidFill>
                <a:prstClr val="black"/>
              </a:solidFill>
              <a:effectLst/>
              <a:uLnTx/>
              <a:uFillTx/>
              <a:latin typeface="Tw Cen MT" panose="020B0602020104020603"/>
              <a:ea typeface="Times New Roman" panose="02020603050405020304" pitchFamily="18"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Questions on form or materials: reach out to Bob and Sam</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If your agency works with </a:t>
            </a:r>
            <a:r>
              <a:rPr kumimoji="0" lang="en-US" sz="2000" b="0" i="0" u="none" strike="noStrike" kern="1200" cap="none" spc="0" normalizeH="0" baseline="0" noProof="0" err="1">
                <a:ln>
                  <a:noFill/>
                </a:ln>
                <a:solidFill>
                  <a:prstClr val="black"/>
                </a:solidFill>
                <a:effectLst/>
                <a:uLnTx/>
                <a:uFillTx/>
                <a:latin typeface="Tw Cen MT" panose="020B0602020104020603"/>
                <a:ea typeface="+mn-ea"/>
                <a:cs typeface="Arial" panose="020B0604020202020204" pitchFamily="34" charset="0"/>
              </a:rPr>
              <a:t>munis</a:t>
            </a: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 on a federal program, </a:t>
            </a:r>
            <a:r>
              <a:rPr kumimoji="0" lang="en-US" sz="2000" b="1"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have the </a:t>
            </a:r>
            <a:r>
              <a:rPr kumimoji="0" lang="en-US" sz="2000" b="1" i="0" u="none" strike="noStrike" kern="1200" cap="none" spc="0" normalizeH="0" baseline="0" noProof="0" err="1">
                <a:ln>
                  <a:noFill/>
                </a:ln>
                <a:solidFill>
                  <a:prstClr val="black"/>
                </a:solidFill>
                <a:effectLst/>
                <a:uLnTx/>
                <a:uFillTx/>
                <a:latin typeface="Tw Cen MT" panose="020B0602020104020603"/>
                <a:ea typeface="+mn-ea"/>
                <a:cs typeface="Arial" panose="020B0604020202020204" pitchFamily="34" charset="0"/>
              </a:rPr>
              <a:t>muni</a:t>
            </a:r>
            <a:r>
              <a:rPr kumimoji="0" lang="en-US" sz="2000" b="1"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 who would be award recipient apply for match</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Timeline</a:t>
            </a: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Three (3) weeks prior to federal application submission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FFIO and ANF review on a rolling basis (for now)</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Tw Cen MT" panose="020B0602020104020603"/>
                <a:ea typeface="+mn-ea"/>
                <a:cs typeface="Arial" panose="020B0604020202020204" pitchFamily="34" charset="0"/>
              </a:rPr>
              <a:t>Still reviewing how to process retroactive requests</a:t>
            </a:r>
            <a:endPar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789907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8" name="Straight Connector 27">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6A5AB136-1321-47B3-8AF9-A8140222B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CCEFB9A7-C8DD-7F1A-F23E-02E2D28F5C0B}"/>
              </a:ext>
            </a:extLst>
          </p:cNvPr>
          <p:cNvSpPr>
            <a:spLocks noGrp="1"/>
          </p:cNvSpPr>
          <p:nvPr>
            <p:ph type="title"/>
          </p:nvPr>
        </p:nvSpPr>
        <p:spPr>
          <a:xfrm>
            <a:off x="643466" y="1534475"/>
            <a:ext cx="6992351" cy="3861558"/>
          </a:xfrm>
        </p:spPr>
        <p:txBody>
          <a:bodyPr vert="horz" lIns="91440" tIns="45720" rIns="91440" bIns="45720" rtlCol="0" anchor="ctr">
            <a:normAutofit/>
          </a:bodyPr>
          <a:lstStyle/>
          <a:p>
            <a:pPr algn="r"/>
            <a:r>
              <a:rPr lang="en-US" sz="6000" spc="200"/>
              <a:t>New Federal Funding Opportunities</a:t>
            </a:r>
          </a:p>
        </p:txBody>
      </p:sp>
      <p:sp>
        <p:nvSpPr>
          <p:cNvPr id="32" name="Rectangle 31">
            <a:extLst>
              <a:ext uri="{FF2B5EF4-FFF2-40B4-BE49-F238E27FC236}">
                <a16:creationId xmlns:a16="http://schemas.microsoft.com/office/drawing/2014/main" id="{3A29AB2E-91A6-4F11-8765-A410A013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34029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B00F9-BAAB-C8DE-E968-A29D8586C50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8E7F279F-4B22-AE75-6585-699D8D9B4F39}"/>
              </a:ext>
            </a:extLst>
          </p:cNvPr>
          <p:cNvSpPr txBox="1">
            <a:spLocks/>
          </p:cNvSpPr>
          <p:nvPr/>
        </p:nvSpPr>
        <p:spPr>
          <a:xfrm>
            <a:off x="890454" y="108836"/>
            <a:ext cx="10055503" cy="100245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400" b="0" i="0" u="none" strike="noStrike" kern="1200" cap="all" spc="100" normalizeH="0" baseline="0" noProof="0">
                <a:ln>
                  <a:noFill/>
                </a:ln>
                <a:solidFill>
                  <a:prstClr val="black"/>
                </a:solidFill>
                <a:effectLst/>
                <a:uLnTx/>
                <a:uFillTx/>
                <a:latin typeface="Tw Cen MT Condensed" panose="020B0606020104020203"/>
                <a:ea typeface="+mj-ea"/>
                <a:cs typeface="+mj-cs"/>
              </a:rPr>
              <a:t>New grants: Transportation</a:t>
            </a:r>
          </a:p>
        </p:txBody>
      </p:sp>
      <p:graphicFrame>
        <p:nvGraphicFramePr>
          <p:cNvPr id="6" name="Content Placeholder 5">
            <a:extLst>
              <a:ext uri="{FF2B5EF4-FFF2-40B4-BE49-F238E27FC236}">
                <a16:creationId xmlns:a16="http://schemas.microsoft.com/office/drawing/2014/main" id="{4C906486-E95B-F55A-6695-30C3148FF2F2}"/>
              </a:ext>
            </a:extLst>
          </p:cNvPr>
          <p:cNvGraphicFramePr>
            <a:graphicFrameLocks noGrp="1"/>
          </p:cNvGraphicFramePr>
          <p:nvPr>
            <p:ph idx="1"/>
            <p:extLst>
              <p:ext uri="{D42A27DB-BD31-4B8C-83A1-F6EECF244321}">
                <p14:modId xmlns:p14="http://schemas.microsoft.com/office/powerpoint/2010/main" val="970654457"/>
              </p:ext>
            </p:extLst>
          </p:nvPr>
        </p:nvGraphicFramePr>
        <p:xfrm>
          <a:off x="435429" y="885371"/>
          <a:ext cx="11160102" cy="3509438"/>
        </p:xfrm>
        <a:graphic>
          <a:graphicData uri="http://schemas.openxmlformats.org/drawingml/2006/table">
            <a:tbl>
              <a:tblPr firstRow="1" bandRow="1">
                <a:tableStyleId>{5C22544A-7EE6-4342-B048-85BDC9FD1C3A}</a:tableStyleId>
              </a:tblPr>
              <a:tblGrid>
                <a:gridCol w="3185245">
                  <a:extLst>
                    <a:ext uri="{9D8B030D-6E8A-4147-A177-3AD203B41FA5}">
                      <a16:colId xmlns:a16="http://schemas.microsoft.com/office/drawing/2014/main" val="1434439961"/>
                    </a:ext>
                  </a:extLst>
                </a:gridCol>
                <a:gridCol w="2561762">
                  <a:extLst>
                    <a:ext uri="{9D8B030D-6E8A-4147-A177-3AD203B41FA5}">
                      <a16:colId xmlns:a16="http://schemas.microsoft.com/office/drawing/2014/main" val="2422528130"/>
                    </a:ext>
                  </a:extLst>
                </a:gridCol>
                <a:gridCol w="1624083">
                  <a:extLst>
                    <a:ext uri="{9D8B030D-6E8A-4147-A177-3AD203B41FA5}">
                      <a16:colId xmlns:a16="http://schemas.microsoft.com/office/drawing/2014/main" val="649423846"/>
                    </a:ext>
                  </a:extLst>
                </a:gridCol>
                <a:gridCol w="2183642">
                  <a:extLst>
                    <a:ext uri="{9D8B030D-6E8A-4147-A177-3AD203B41FA5}">
                      <a16:colId xmlns:a16="http://schemas.microsoft.com/office/drawing/2014/main" val="215457357"/>
                    </a:ext>
                  </a:extLst>
                </a:gridCol>
                <a:gridCol w="1605370">
                  <a:extLst>
                    <a:ext uri="{9D8B030D-6E8A-4147-A177-3AD203B41FA5}">
                      <a16:colId xmlns:a16="http://schemas.microsoft.com/office/drawing/2014/main" val="2914649782"/>
                    </a:ext>
                  </a:extLst>
                </a:gridCol>
              </a:tblGrid>
              <a:tr h="369998">
                <a:tc>
                  <a:txBody>
                    <a:bodyPr/>
                    <a:lstStyle/>
                    <a:p>
                      <a:pPr algn="ctr"/>
                      <a:r>
                        <a:rPr lang="en-US"/>
                        <a:t>Grant Name</a:t>
                      </a:r>
                    </a:p>
                  </a:txBody>
                  <a:tcPr/>
                </a:tc>
                <a:tc>
                  <a:txBody>
                    <a:bodyPr/>
                    <a:lstStyle/>
                    <a:p>
                      <a:pPr algn="ctr"/>
                      <a:r>
                        <a:rPr lang="en-US"/>
                        <a:t>Eligibility</a:t>
                      </a:r>
                    </a:p>
                  </a:txBody>
                  <a:tcPr/>
                </a:tc>
                <a:tc>
                  <a:txBody>
                    <a:bodyPr/>
                    <a:lstStyle/>
                    <a:p>
                      <a:pPr algn="ctr"/>
                      <a:r>
                        <a:rPr lang="en-US"/>
                        <a:t>Max Award</a:t>
                      </a:r>
                    </a:p>
                  </a:txBody>
                  <a:tcPr/>
                </a:tc>
                <a:tc>
                  <a:txBody>
                    <a:bodyPr/>
                    <a:lstStyle/>
                    <a:p>
                      <a:pPr algn="ctr"/>
                      <a:r>
                        <a:rPr lang="en-US"/>
                        <a:t>Cost Share</a:t>
                      </a:r>
                    </a:p>
                  </a:txBody>
                  <a:tcPr/>
                </a:tc>
                <a:tc>
                  <a:txBody>
                    <a:bodyPr/>
                    <a:lstStyle/>
                    <a:p>
                      <a:pPr algn="ctr"/>
                      <a:r>
                        <a:rPr lang="en-US"/>
                        <a:t>Deadline</a:t>
                      </a:r>
                    </a:p>
                  </a:txBody>
                  <a:tcPr/>
                </a:tc>
                <a:extLst>
                  <a:ext uri="{0D108BD9-81ED-4DB2-BD59-A6C34878D82A}">
                    <a16:rowId xmlns:a16="http://schemas.microsoft.com/office/drawing/2014/main" val="1212762885"/>
                  </a:ext>
                </a:extLst>
              </a:tr>
              <a:tr h="0">
                <a:tc>
                  <a:txBody>
                    <a:bodyPr/>
                    <a:lstStyle/>
                    <a:p>
                      <a:pPr lvl="0" algn="ctr">
                        <a:lnSpc>
                          <a:spcPct val="100000"/>
                        </a:lnSpc>
                        <a:spcBef>
                          <a:spcPts val="0"/>
                        </a:spcBef>
                        <a:spcAft>
                          <a:spcPts val="0"/>
                        </a:spcAft>
                        <a:buNone/>
                      </a:pPr>
                      <a:r>
                        <a:rPr lang="en-US" sz="1600" b="1" i="0" u="none" strike="noStrike" noProof="0">
                          <a:solidFill>
                            <a:schemeClr val="tx2"/>
                          </a:solidFill>
                          <a:latin typeface="TW Cen MT"/>
                        </a:rPr>
                        <a:t>Rural and Tribal Assistance Pilot Program </a:t>
                      </a:r>
                      <a:r>
                        <a:rPr lang="en-US" sz="1600" b="1" i="0" u="none" strike="noStrike" noProof="0">
                          <a:solidFill>
                            <a:schemeClr val="accent6">
                              <a:lumMod val="76000"/>
                            </a:schemeClr>
                          </a:solidFill>
                          <a:latin typeface="TW Cen MT"/>
                        </a:rPr>
                        <a:t>(Reapply!)</a:t>
                      </a:r>
                      <a:endParaRPr lang="en-US" sz="1600" b="1">
                        <a:solidFill>
                          <a:schemeClr val="accent6">
                            <a:lumMod val="76000"/>
                          </a:schemeClr>
                        </a:solidFill>
                        <a:latin typeface="TW Cen MT"/>
                      </a:endParaRPr>
                    </a:p>
                  </a:txBody>
                  <a:tcPr anchor="ctr"/>
                </a:tc>
                <a:tc>
                  <a:txBody>
                    <a:bodyPr/>
                    <a:lstStyle/>
                    <a:p>
                      <a:pPr marL="0" marR="0" lvl="0" indent="0" algn="ctr" defTabSz="914400">
                        <a:lnSpc>
                          <a:spcPct val="100000"/>
                        </a:lnSpc>
                        <a:spcBef>
                          <a:spcPts val="0"/>
                        </a:spcBef>
                        <a:spcAft>
                          <a:spcPts val="0"/>
                        </a:spcAft>
                        <a:buClrTx/>
                        <a:buSzTx/>
                        <a:buFontTx/>
                        <a:buNone/>
                        <a:tabLst/>
                        <a:defRPr/>
                      </a:pPr>
                      <a:r>
                        <a:rPr lang="en-US" sz="1600">
                          <a:latin typeface="TW Cen MT"/>
                        </a:rPr>
                        <a:t>Rural Local Governments, Tribes</a:t>
                      </a:r>
                    </a:p>
                  </a:txBody>
                  <a:tcPr anchor="ctr"/>
                </a:tc>
                <a:tc>
                  <a:txBody>
                    <a:bodyPr/>
                    <a:lstStyle/>
                    <a:p>
                      <a:pPr lvl="0" algn="ctr">
                        <a:lnSpc>
                          <a:spcPct val="100000"/>
                        </a:lnSpc>
                        <a:spcBef>
                          <a:spcPts val="0"/>
                        </a:spcBef>
                        <a:spcAft>
                          <a:spcPts val="0"/>
                        </a:spcAft>
                        <a:buNone/>
                      </a:pPr>
                      <a:r>
                        <a:rPr lang="en-US" sz="1600" b="0" i="0" u="none" strike="noStrike" noProof="0">
                          <a:solidFill>
                            <a:srgbClr val="000000"/>
                          </a:solidFill>
                          <a:latin typeface="TW Cen MT"/>
                        </a:rPr>
                        <a:t>N/A</a:t>
                      </a:r>
                      <a:endParaRPr lang="en-US" sz="1600">
                        <a:latin typeface="TW Cen MT"/>
                      </a:endParaRPr>
                    </a:p>
                  </a:txBody>
                  <a:tcPr anchor="ctr"/>
                </a:tc>
                <a:tc>
                  <a:txBody>
                    <a:bodyPr/>
                    <a:lstStyle/>
                    <a:p>
                      <a:pPr lvl="0" algn="ctr">
                        <a:lnSpc>
                          <a:spcPct val="100000"/>
                        </a:lnSpc>
                        <a:spcBef>
                          <a:spcPts val="0"/>
                        </a:spcBef>
                        <a:spcAft>
                          <a:spcPts val="0"/>
                        </a:spcAft>
                        <a:buNone/>
                      </a:pPr>
                      <a:r>
                        <a:rPr lang="en-US" sz="1600" b="0" i="0" u="none" strike="noStrike" noProof="0">
                          <a:solidFill>
                            <a:srgbClr val="000000"/>
                          </a:solidFill>
                          <a:latin typeface="TW Cen MT"/>
                        </a:rPr>
                        <a:t>N/A</a:t>
                      </a:r>
                      <a:endParaRPr lang="en-US" sz="1600">
                        <a:latin typeface="TW Cen MT"/>
                      </a:endParaRPr>
                    </a:p>
                  </a:txBody>
                  <a:tcPr anchor="ctr"/>
                </a:tc>
                <a:tc>
                  <a:txBody>
                    <a:bodyPr/>
                    <a:lstStyle/>
                    <a:p>
                      <a:pPr marL="0" lvl="0" indent="0" algn="ctr">
                        <a:lnSpc>
                          <a:spcPct val="100000"/>
                        </a:lnSpc>
                        <a:buNone/>
                      </a:pPr>
                      <a:r>
                        <a:rPr lang="en-US" sz="1600" b="0" i="0" u="none" strike="noStrike" baseline="0" noProof="0">
                          <a:solidFill>
                            <a:srgbClr val="000000"/>
                          </a:solidFill>
                          <a:latin typeface="TW Cen MT"/>
                        </a:rPr>
                        <a:t>TBD</a:t>
                      </a:r>
                    </a:p>
                  </a:txBody>
                  <a:tcPr anchor="ctr"/>
                </a:tc>
                <a:extLst>
                  <a:ext uri="{0D108BD9-81ED-4DB2-BD59-A6C34878D82A}">
                    <a16:rowId xmlns:a16="http://schemas.microsoft.com/office/drawing/2014/main" val="3265491713"/>
                  </a:ext>
                </a:extLst>
              </a:tr>
              <a:tr h="571192">
                <a:tc>
                  <a:txBody>
                    <a:bodyPr/>
                    <a:lstStyle/>
                    <a:p>
                      <a:pPr lvl="0" algn="ctr">
                        <a:buNone/>
                      </a:pPr>
                      <a:r>
                        <a:rPr lang="en-US" sz="1600" b="1" i="0" u="none" strike="noStrike" noProof="0">
                          <a:solidFill>
                            <a:schemeClr val="tx2"/>
                          </a:solidFill>
                          <a:latin typeface="TW Cen MT"/>
                        </a:rPr>
                        <a:t>Safe Streets and Roads for All (SS4A) </a:t>
                      </a:r>
                    </a:p>
                  </a:txBody>
                  <a:tcPr anchor="ctr"/>
                </a:tc>
                <a:tc>
                  <a:txBody>
                    <a:bodyPr/>
                    <a:lstStyle/>
                    <a:p>
                      <a:pPr marL="0" lvl="0" indent="0" algn="ctr">
                        <a:lnSpc>
                          <a:spcPct val="100000"/>
                        </a:lnSpc>
                        <a:spcBef>
                          <a:spcPts val="0"/>
                        </a:spcBef>
                        <a:spcAft>
                          <a:spcPts val="0"/>
                        </a:spcAft>
                        <a:buNone/>
                      </a:pPr>
                      <a:r>
                        <a:rPr lang="en-US" sz="1600">
                          <a:latin typeface="TW Cen MT"/>
                        </a:rPr>
                        <a:t>Local Governments, Tribes, School Districts, Universities</a:t>
                      </a:r>
                    </a:p>
                  </a:txBody>
                  <a:tcPr anchor="ctr"/>
                </a:tc>
                <a:tc>
                  <a:txBody>
                    <a:bodyPr/>
                    <a:lstStyle/>
                    <a:p>
                      <a:pPr lvl="0" algn="ctr">
                        <a:buNone/>
                      </a:pPr>
                      <a:r>
                        <a:rPr lang="en-US" sz="1600">
                          <a:latin typeface="TW Cen MT"/>
                        </a:rPr>
                        <a:t>N/A</a:t>
                      </a:r>
                    </a:p>
                  </a:txBody>
                  <a:tcPr anchor="ctr"/>
                </a:tc>
                <a:tc>
                  <a:txBody>
                    <a:bodyPr/>
                    <a:lstStyle/>
                    <a:p>
                      <a:pPr lvl="0" algn="ctr">
                        <a:buNone/>
                      </a:pPr>
                      <a:r>
                        <a:rPr lang="en-US" sz="1600">
                          <a:latin typeface="TW Cen MT"/>
                        </a:rPr>
                        <a:t>20%</a:t>
                      </a:r>
                    </a:p>
                  </a:txBody>
                  <a:tcPr anchor="ctr"/>
                </a:tc>
                <a:tc>
                  <a:txBody>
                    <a:bodyPr/>
                    <a:lstStyle/>
                    <a:p>
                      <a:pPr marL="0" lvl="0" indent="0" algn="ctr">
                        <a:lnSpc>
                          <a:spcPct val="100000"/>
                        </a:lnSpc>
                        <a:buNone/>
                      </a:pPr>
                      <a:r>
                        <a:rPr lang="en-US" sz="1600" b="0" i="0" u="none" strike="noStrike" baseline="0" noProof="0">
                          <a:solidFill>
                            <a:srgbClr val="000000"/>
                          </a:solidFill>
                          <a:latin typeface="TW Cen MT"/>
                        </a:rPr>
                        <a:t>6/26/2025</a:t>
                      </a:r>
                    </a:p>
                  </a:txBody>
                  <a:tcPr anchor="ctr"/>
                </a:tc>
                <a:extLst>
                  <a:ext uri="{0D108BD9-81ED-4DB2-BD59-A6C34878D82A}">
                    <a16:rowId xmlns:a16="http://schemas.microsoft.com/office/drawing/2014/main" val="2117709465"/>
                  </a:ext>
                </a:extLst>
              </a:tr>
              <a:tr h="5711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noProof="0">
                          <a:solidFill>
                            <a:schemeClr val="tx2"/>
                          </a:solidFill>
                          <a:latin typeface="TW Cen MT"/>
                        </a:rPr>
                        <a:t>Ports Infrastructure Development Program (PIDP) </a:t>
                      </a:r>
                      <a:r>
                        <a:rPr lang="en-US" sz="1600" b="1" i="0" u="none" strike="noStrike" noProof="0">
                          <a:solidFill>
                            <a:schemeClr val="accent6">
                              <a:lumMod val="76000"/>
                            </a:schemeClr>
                          </a:solidFill>
                          <a:latin typeface="TW Cen MT"/>
                        </a:rPr>
                        <a:t>(Amended NOFO!)</a:t>
                      </a:r>
                      <a:endParaRPr lang="en-US" sz="1600" b="1">
                        <a:solidFill>
                          <a:schemeClr val="accent6">
                            <a:lumMod val="76000"/>
                          </a:schemeClr>
                        </a:solidFill>
                        <a:latin typeface="TW Cen MT"/>
                      </a:endParaRPr>
                    </a:p>
                  </a:txBody>
                  <a:tcPr anchor="ctr"/>
                </a:tc>
                <a:tc>
                  <a:txBody>
                    <a:bodyPr/>
                    <a:lstStyle/>
                    <a:p>
                      <a:pPr marL="0" lvl="0" indent="0" algn="ctr">
                        <a:lnSpc>
                          <a:spcPct val="100000"/>
                        </a:lnSpc>
                        <a:spcBef>
                          <a:spcPts val="0"/>
                        </a:spcBef>
                        <a:spcAft>
                          <a:spcPts val="0"/>
                        </a:spcAft>
                        <a:buNone/>
                      </a:pPr>
                      <a:r>
                        <a:rPr lang="en-US" sz="1600" b="0" i="0" u="none" strike="noStrike" noProof="0">
                          <a:solidFill>
                            <a:srgbClr val="000000"/>
                          </a:solidFill>
                          <a:latin typeface="TW Cen MT"/>
                        </a:rPr>
                        <a:t>State, Local Governments, Tribes</a:t>
                      </a:r>
                      <a:endParaRPr lang="en-US" sz="1600">
                        <a:latin typeface="TW Cen MT"/>
                      </a:endParaRPr>
                    </a:p>
                  </a:txBody>
                  <a:tcPr anchor="ctr"/>
                </a:tc>
                <a:tc>
                  <a:txBody>
                    <a:bodyPr/>
                    <a:lstStyle/>
                    <a:p>
                      <a:pPr lvl="0" algn="ctr">
                        <a:buNone/>
                      </a:pPr>
                      <a:r>
                        <a:rPr lang="en-US" sz="1600">
                          <a:latin typeface="TW Cen MT"/>
                        </a:rPr>
                        <a:t>$125,000,000</a:t>
                      </a:r>
                    </a:p>
                  </a:txBody>
                  <a:tcPr anchor="ctr"/>
                </a:tc>
                <a:tc>
                  <a:txBody>
                    <a:bodyPr/>
                    <a:lstStyle/>
                    <a:p>
                      <a:pPr lvl="0" algn="ctr">
                        <a:buNone/>
                      </a:pPr>
                      <a:r>
                        <a:rPr lang="en-US" sz="1600">
                          <a:latin typeface="TW Cen MT"/>
                        </a:rPr>
                        <a:t>20% (exceptions for rural areas and small projects at small ports)</a:t>
                      </a:r>
                    </a:p>
                  </a:txBody>
                  <a:tcPr anchor="ctr"/>
                </a:tc>
                <a:tc>
                  <a:txBody>
                    <a:bodyPr/>
                    <a:lstStyle/>
                    <a:p>
                      <a:pPr marL="0" lvl="0" indent="0" algn="ctr">
                        <a:lnSpc>
                          <a:spcPct val="100000"/>
                        </a:lnSpc>
                        <a:buNone/>
                      </a:pPr>
                      <a:r>
                        <a:rPr lang="en-US" sz="1600" b="0" i="0" u="none" strike="noStrike" baseline="0" noProof="0">
                          <a:solidFill>
                            <a:srgbClr val="000000"/>
                          </a:solidFill>
                          <a:latin typeface="TW Cen MT"/>
                        </a:rPr>
                        <a:t>9/10/2025</a:t>
                      </a:r>
                    </a:p>
                  </a:txBody>
                  <a:tcPr anchor="ctr"/>
                </a:tc>
                <a:extLst>
                  <a:ext uri="{0D108BD9-81ED-4DB2-BD59-A6C34878D82A}">
                    <a16:rowId xmlns:a16="http://schemas.microsoft.com/office/drawing/2014/main" val="2750917824"/>
                  </a:ext>
                </a:extLst>
              </a:tr>
              <a:tr h="509825">
                <a:tc>
                  <a:txBody>
                    <a:bodyPr/>
                    <a:lstStyle/>
                    <a:p>
                      <a:pPr lvl="0" algn="ctr">
                        <a:buNone/>
                      </a:pPr>
                      <a:r>
                        <a:rPr lang="en-US" sz="1600" b="1" i="0" u="none" strike="noStrike" kern="1200">
                          <a:solidFill>
                            <a:schemeClr val="tx2"/>
                          </a:solidFill>
                          <a:latin typeface="TW Cen MT"/>
                          <a:ea typeface="+mn-ea"/>
                          <a:cs typeface="+mn-cs"/>
                        </a:rPr>
                        <a:t>Low or No Emission Program</a:t>
                      </a:r>
                      <a:endParaRPr lang="en-US" sz="1600" b="1" i="0" u="none" strike="noStrike" kern="1200" noProof="0">
                        <a:solidFill>
                          <a:schemeClr val="tx2"/>
                        </a:solidFill>
                        <a:latin typeface="TW Cen MT"/>
                        <a:ea typeface="+mn-ea"/>
                        <a:cs typeface="+mn-cs"/>
                      </a:endParaRPr>
                    </a:p>
                  </a:txBody>
                  <a:tcPr anchor="ctr"/>
                </a:tc>
                <a:tc>
                  <a:txBody>
                    <a:bodyPr/>
                    <a:lstStyle/>
                    <a:p>
                      <a:pPr marL="0" lvl="0" indent="0" algn="ctr">
                        <a:lnSpc>
                          <a:spcPct val="100000"/>
                        </a:lnSpc>
                        <a:spcBef>
                          <a:spcPts val="0"/>
                        </a:spcBef>
                        <a:spcAft>
                          <a:spcPts val="0"/>
                        </a:spcAft>
                        <a:buNone/>
                      </a:pPr>
                      <a:r>
                        <a:rPr lang="en-US" sz="1600">
                          <a:latin typeface="TW Cen MT"/>
                        </a:rPr>
                        <a:t>State, Local Governments, Tribes</a:t>
                      </a:r>
                    </a:p>
                  </a:txBody>
                  <a:tcPr anchor="ctr"/>
                </a:tc>
                <a:tc>
                  <a:txBody>
                    <a:bodyPr/>
                    <a:lstStyle/>
                    <a:p>
                      <a:pPr lvl="0" algn="ctr">
                        <a:buNone/>
                      </a:pPr>
                      <a:r>
                        <a:rPr lang="en-US" sz="1600">
                          <a:latin typeface="TW Cen MT"/>
                        </a:rPr>
                        <a:t>N/A</a:t>
                      </a:r>
                    </a:p>
                  </a:txBody>
                  <a:tcPr anchor="ctr"/>
                </a:tc>
                <a:tc>
                  <a:txBody>
                    <a:bodyPr/>
                    <a:lstStyle/>
                    <a:p>
                      <a:pPr lvl="0" algn="ctr">
                        <a:buNone/>
                      </a:pPr>
                      <a:r>
                        <a:rPr lang="en-US" sz="1600">
                          <a:latin typeface="TW Cen MT"/>
                        </a:rPr>
                        <a:t>20% (with exceptions)</a:t>
                      </a:r>
                    </a:p>
                  </a:txBody>
                  <a:tcPr anchor="ctr"/>
                </a:tc>
                <a:tc>
                  <a:txBody>
                    <a:bodyPr/>
                    <a:lstStyle/>
                    <a:p>
                      <a:pPr marL="0" lvl="0" indent="0" algn="ctr">
                        <a:lnSpc>
                          <a:spcPct val="100000"/>
                        </a:lnSpc>
                        <a:buNone/>
                      </a:pPr>
                      <a:r>
                        <a:rPr lang="en-US" sz="1600" b="0" i="0" u="none" strike="noStrike" baseline="0" noProof="0">
                          <a:solidFill>
                            <a:srgbClr val="000000"/>
                          </a:solidFill>
                          <a:latin typeface="TW Cen MT"/>
                        </a:rPr>
                        <a:t>7/14/2025</a:t>
                      </a:r>
                    </a:p>
                  </a:txBody>
                  <a:tcPr anchor="ctr"/>
                </a:tc>
                <a:extLst>
                  <a:ext uri="{0D108BD9-81ED-4DB2-BD59-A6C34878D82A}">
                    <a16:rowId xmlns:a16="http://schemas.microsoft.com/office/drawing/2014/main" val="2468930824"/>
                  </a:ext>
                </a:extLst>
              </a:tr>
              <a:tr h="509824">
                <a:tc>
                  <a:txBody>
                    <a:bodyPr/>
                    <a:lstStyle/>
                    <a:p>
                      <a:pPr lvl="0" algn="ctr">
                        <a:buNone/>
                      </a:pPr>
                      <a:r>
                        <a:rPr lang="en-US" sz="1600" b="1" i="0" u="none" strike="noStrike" kern="1200">
                          <a:solidFill>
                            <a:schemeClr val="tx2"/>
                          </a:solidFill>
                          <a:latin typeface="TW Cen MT"/>
                          <a:ea typeface="+mn-ea"/>
                          <a:cs typeface="+mn-cs"/>
                        </a:rPr>
                        <a:t>Buses and Bus Facilities Program</a:t>
                      </a:r>
                      <a:endParaRPr lang="en-US" sz="1600" b="1" i="0" u="none" strike="noStrike" kern="1200" noProof="0">
                        <a:solidFill>
                          <a:schemeClr val="tx2"/>
                        </a:solidFill>
                        <a:latin typeface="TW Cen MT"/>
                        <a:ea typeface="+mn-ea"/>
                        <a:cs typeface="+mn-cs"/>
                      </a:endParaRPr>
                    </a:p>
                  </a:txBody>
                  <a:tcPr anchor="ctr"/>
                </a:tc>
                <a:tc>
                  <a:txBody>
                    <a:bodyPr/>
                    <a:lstStyle/>
                    <a:p>
                      <a:pPr marL="0" lvl="0" indent="0" algn="ctr">
                        <a:lnSpc>
                          <a:spcPct val="100000"/>
                        </a:lnSpc>
                        <a:spcBef>
                          <a:spcPts val="0"/>
                        </a:spcBef>
                        <a:spcAft>
                          <a:spcPts val="0"/>
                        </a:spcAft>
                        <a:buNone/>
                      </a:pPr>
                      <a:r>
                        <a:rPr lang="en-US" sz="1600">
                          <a:latin typeface="TW Cen MT"/>
                        </a:rPr>
                        <a:t>State, Local Governments, Tribes</a:t>
                      </a:r>
                    </a:p>
                  </a:txBody>
                  <a:tcPr anchor="ctr"/>
                </a:tc>
                <a:tc>
                  <a:txBody>
                    <a:bodyPr/>
                    <a:lstStyle/>
                    <a:p>
                      <a:pPr lvl="0" algn="ctr">
                        <a:buNone/>
                      </a:pPr>
                      <a:r>
                        <a:rPr lang="en-US" sz="1600" kern="1200">
                          <a:solidFill>
                            <a:schemeClr val="dk1"/>
                          </a:solidFill>
                          <a:latin typeface="TW Cen MT"/>
                          <a:ea typeface="+mn-ea"/>
                          <a:cs typeface="+mn-cs"/>
                        </a:rPr>
                        <a:t>$39,810,323</a:t>
                      </a:r>
                      <a:endParaRPr lang="en-US" sz="1600" kern="1200" noProof="0">
                        <a:solidFill>
                          <a:schemeClr val="dk1"/>
                        </a:solidFill>
                        <a:latin typeface="TW Cen MT"/>
                        <a:ea typeface="+mn-ea"/>
                        <a:cs typeface="+mn-cs"/>
                      </a:endParaRPr>
                    </a:p>
                  </a:txBody>
                  <a:tcPr anchor="ctr"/>
                </a:tc>
                <a:tc>
                  <a:txBody>
                    <a:bodyPr/>
                    <a:lstStyle/>
                    <a:p>
                      <a:pPr lvl="0" algn="ctr">
                        <a:buNone/>
                      </a:pPr>
                      <a:r>
                        <a:rPr lang="en-US" sz="1600">
                          <a:latin typeface="TW Cen MT"/>
                        </a:rPr>
                        <a:t>20% (with exceptions)</a:t>
                      </a:r>
                    </a:p>
                  </a:txBody>
                  <a:tcPr anchor="ctr"/>
                </a:tc>
                <a:tc>
                  <a:txBody>
                    <a:bodyPr/>
                    <a:lstStyle/>
                    <a:p>
                      <a:pPr marL="0" lvl="0" indent="0" algn="ctr" defTabSz="914400" rtl="0" eaLnBrk="1" latinLnBrk="0" hangingPunct="1">
                        <a:lnSpc>
                          <a:spcPct val="100000"/>
                        </a:lnSpc>
                        <a:buNone/>
                      </a:pPr>
                      <a:r>
                        <a:rPr lang="en-US" sz="1600" b="0" i="0" u="none" strike="noStrike" kern="1200" baseline="0" noProof="0">
                          <a:solidFill>
                            <a:srgbClr val="000000"/>
                          </a:solidFill>
                          <a:latin typeface="TW Cen MT"/>
                          <a:ea typeface="+mn-ea"/>
                          <a:cs typeface="+mn-cs"/>
                        </a:rPr>
                        <a:t>7/14/2025</a:t>
                      </a:r>
                    </a:p>
                  </a:txBody>
                  <a:tcPr anchor="ctr"/>
                </a:tc>
                <a:extLst>
                  <a:ext uri="{0D108BD9-81ED-4DB2-BD59-A6C34878D82A}">
                    <a16:rowId xmlns:a16="http://schemas.microsoft.com/office/drawing/2014/main" val="149004193"/>
                  </a:ext>
                </a:extLst>
              </a:tr>
            </a:tbl>
          </a:graphicData>
        </a:graphic>
      </p:graphicFrame>
    </p:spTree>
    <p:extLst>
      <p:ext uri="{BB962C8B-B14F-4D97-AF65-F5344CB8AC3E}">
        <p14:creationId xmlns:p14="http://schemas.microsoft.com/office/powerpoint/2010/main" val="318112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F95D-8D81-5E41-5FED-C4BED276A7B3}"/>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768BA126-FB10-CA43-4107-F6ACEA3AFF15}"/>
              </a:ext>
            </a:extLst>
          </p:cNvPr>
          <p:cNvSpPr txBox="1">
            <a:spLocks/>
          </p:cNvSpPr>
          <p:nvPr/>
        </p:nvSpPr>
        <p:spPr>
          <a:xfrm>
            <a:off x="890454" y="108836"/>
            <a:ext cx="10055503" cy="100245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400" b="0" i="0" u="none" strike="noStrike" kern="1200" cap="all" spc="100" normalizeH="0" baseline="0" noProof="0">
                <a:ln>
                  <a:noFill/>
                </a:ln>
                <a:solidFill>
                  <a:prstClr val="black"/>
                </a:solidFill>
                <a:effectLst/>
                <a:uLnTx/>
                <a:uFillTx/>
                <a:latin typeface="Tw Cen MT Condensed" panose="020B0606020104020203"/>
                <a:ea typeface="+mj-ea"/>
                <a:cs typeface="+mj-cs"/>
              </a:rPr>
              <a:t>New grants: Public Safety/other</a:t>
            </a:r>
          </a:p>
        </p:txBody>
      </p:sp>
      <p:graphicFrame>
        <p:nvGraphicFramePr>
          <p:cNvPr id="6" name="Content Placeholder 5">
            <a:extLst>
              <a:ext uri="{FF2B5EF4-FFF2-40B4-BE49-F238E27FC236}">
                <a16:creationId xmlns:a16="http://schemas.microsoft.com/office/drawing/2014/main" id="{6A6980E1-34F0-6FB4-7B9D-EBB8D9A4230E}"/>
              </a:ext>
            </a:extLst>
          </p:cNvPr>
          <p:cNvGraphicFramePr>
            <a:graphicFrameLocks noGrp="1"/>
          </p:cNvGraphicFramePr>
          <p:nvPr>
            <p:ph idx="1"/>
            <p:extLst>
              <p:ext uri="{D42A27DB-BD31-4B8C-83A1-F6EECF244321}">
                <p14:modId xmlns:p14="http://schemas.microsoft.com/office/powerpoint/2010/main" val="939869728"/>
              </p:ext>
            </p:extLst>
          </p:nvPr>
        </p:nvGraphicFramePr>
        <p:xfrm>
          <a:off x="435429" y="885371"/>
          <a:ext cx="11160102" cy="4149518"/>
        </p:xfrm>
        <a:graphic>
          <a:graphicData uri="http://schemas.openxmlformats.org/drawingml/2006/table">
            <a:tbl>
              <a:tblPr firstRow="1" bandRow="1">
                <a:tableStyleId>{5C22544A-7EE6-4342-B048-85BDC9FD1C3A}</a:tableStyleId>
              </a:tblPr>
              <a:tblGrid>
                <a:gridCol w="3185245">
                  <a:extLst>
                    <a:ext uri="{9D8B030D-6E8A-4147-A177-3AD203B41FA5}">
                      <a16:colId xmlns:a16="http://schemas.microsoft.com/office/drawing/2014/main" val="1434439961"/>
                    </a:ext>
                  </a:extLst>
                </a:gridCol>
                <a:gridCol w="2561762">
                  <a:extLst>
                    <a:ext uri="{9D8B030D-6E8A-4147-A177-3AD203B41FA5}">
                      <a16:colId xmlns:a16="http://schemas.microsoft.com/office/drawing/2014/main" val="2422528130"/>
                    </a:ext>
                  </a:extLst>
                </a:gridCol>
                <a:gridCol w="1624083">
                  <a:extLst>
                    <a:ext uri="{9D8B030D-6E8A-4147-A177-3AD203B41FA5}">
                      <a16:colId xmlns:a16="http://schemas.microsoft.com/office/drawing/2014/main" val="649423846"/>
                    </a:ext>
                  </a:extLst>
                </a:gridCol>
                <a:gridCol w="2183642">
                  <a:extLst>
                    <a:ext uri="{9D8B030D-6E8A-4147-A177-3AD203B41FA5}">
                      <a16:colId xmlns:a16="http://schemas.microsoft.com/office/drawing/2014/main" val="215457357"/>
                    </a:ext>
                  </a:extLst>
                </a:gridCol>
                <a:gridCol w="1605370">
                  <a:extLst>
                    <a:ext uri="{9D8B030D-6E8A-4147-A177-3AD203B41FA5}">
                      <a16:colId xmlns:a16="http://schemas.microsoft.com/office/drawing/2014/main" val="2914649782"/>
                    </a:ext>
                  </a:extLst>
                </a:gridCol>
              </a:tblGrid>
              <a:tr h="369998">
                <a:tc>
                  <a:txBody>
                    <a:bodyPr/>
                    <a:lstStyle/>
                    <a:p>
                      <a:pPr algn="ctr"/>
                      <a:r>
                        <a:rPr lang="en-US"/>
                        <a:t>Grant Name</a:t>
                      </a:r>
                    </a:p>
                  </a:txBody>
                  <a:tcPr/>
                </a:tc>
                <a:tc>
                  <a:txBody>
                    <a:bodyPr/>
                    <a:lstStyle/>
                    <a:p>
                      <a:pPr algn="ctr"/>
                      <a:r>
                        <a:rPr lang="en-US"/>
                        <a:t>Eligibility</a:t>
                      </a:r>
                    </a:p>
                  </a:txBody>
                  <a:tcPr/>
                </a:tc>
                <a:tc>
                  <a:txBody>
                    <a:bodyPr/>
                    <a:lstStyle/>
                    <a:p>
                      <a:pPr algn="ctr"/>
                      <a:r>
                        <a:rPr lang="en-US"/>
                        <a:t>Max Award</a:t>
                      </a:r>
                    </a:p>
                  </a:txBody>
                  <a:tcPr/>
                </a:tc>
                <a:tc>
                  <a:txBody>
                    <a:bodyPr/>
                    <a:lstStyle/>
                    <a:p>
                      <a:pPr algn="ctr"/>
                      <a:r>
                        <a:rPr lang="en-US"/>
                        <a:t>Cost Share</a:t>
                      </a:r>
                    </a:p>
                  </a:txBody>
                  <a:tcPr/>
                </a:tc>
                <a:tc>
                  <a:txBody>
                    <a:bodyPr/>
                    <a:lstStyle/>
                    <a:p>
                      <a:pPr algn="ctr"/>
                      <a:r>
                        <a:rPr lang="en-US"/>
                        <a:t>Deadline</a:t>
                      </a:r>
                    </a:p>
                  </a:txBody>
                  <a:tcPr/>
                </a:tc>
                <a:extLst>
                  <a:ext uri="{0D108BD9-81ED-4DB2-BD59-A6C34878D82A}">
                    <a16:rowId xmlns:a16="http://schemas.microsoft.com/office/drawing/2014/main" val="1212762885"/>
                  </a:ext>
                </a:extLst>
              </a:tr>
              <a:tr h="509824">
                <a:tc>
                  <a:txBody>
                    <a:bodyPr/>
                    <a:lstStyle/>
                    <a:p>
                      <a:pPr lvl="0" algn="ctr">
                        <a:buNone/>
                      </a:pPr>
                      <a:r>
                        <a:rPr lang="en-US" sz="1600" b="1" i="0" u="none" strike="noStrike" kern="1200" noProof="0">
                          <a:solidFill>
                            <a:srgbClr val="1CADE4"/>
                          </a:solidFill>
                          <a:effectLst/>
                          <a:latin typeface="TW Cen MT"/>
                        </a:rPr>
                        <a:t>Partnership for Fish and Wildlife</a:t>
                      </a:r>
                      <a:endParaRPr lang="en-US" sz="1600" b="0" i="0" u="none" strike="noStrike" kern="1200" noProof="0">
                        <a:solidFill>
                          <a:srgbClr val="000000"/>
                        </a:solidFill>
                        <a:effectLst/>
                        <a:latin typeface="TW Cen MT"/>
                      </a:endParaRPr>
                    </a:p>
                  </a:txBody>
                  <a:tcPr anchor="ctr"/>
                </a:tc>
                <a:tc>
                  <a:txBody>
                    <a:bodyPr/>
                    <a:lstStyle/>
                    <a:p>
                      <a:pPr marL="0" marR="0" lvl="0" indent="0" algn="ctr">
                        <a:lnSpc>
                          <a:spcPct val="100000"/>
                        </a:lnSpc>
                        <a:spcBef>
                          <a:spcPts val="0"/>
                        </a:spcBef>
                        <a:spcAft>
                          <a:spcPts val="0"/>
                        </a:spcAft>
                        <a:buNone/>
                      </a:pPr>
                      <a:r>
                        <a:rPr lang="en-US" sz="1600" b="0" i="0" u="none" strike="noStrike" noProof="0">
                          <a:solidFill>
                            <a:srgbClr val="000000"/>
                          </a:solidFill>
                          <a:latin typeface="TW Cen MT"/>
                        </a:rPr>
                        <a:t>State, Local Governments, Tribes, For-Profits, Nonprofits</a:t>
                      </a:r>
                    </a:p>
                  </a:txBody>
                  <a:tcPr anchor="ctr"/>
                </a:tc>
                <a:tc>
                  <a:txBody>
                    <a:bodyPr/>
                    <a:lstStyle/>
                    <a:p>
                      <a:pPr lvl="0" algn="ctr">
                        <a:buNone/>
                      </a:pPr>
                      <a:r>
                        <a:rPr lang="en-US" sz="1600" b="0" i="0" u="none" strike="noStrike" noProof="0">
                          <a:solidFill>
                            <a:srgbClr val="000000"/>
                          </a:solidFill>
                          <a:latin typeface="TW Cen MT"/>
                        </a:rPr>
                        <a:t>$750,000</a:t>
                      </a:r>
                    </a:p>
                  </a:txBody>
                  <a:tcPr anchor="ctr"/>
                </a:tc>
                <a:tc>
                  <a:txBody>
                    <a:bodyPr/>
                    <a:lstStyle/>
                    <a:p>
                      <a:pPr lvl="0" algn="ctr">
                        <a:buNone/>
                      </a:pPr>
                      <a:r>
                        <a:rPr lang="en-US" sz="1600" b="0" i="0" u="none" strike="noStrike" noProof="0">
                          <a:solidFill>
                            <a:srgbClr val="000000"/>
                          </a:solidFill>
                          <a:latin typeface="TW Cen MT"/>
                        </a:rPr>
                        <a:t>N/A</a:t>
                      </a:r>
                    </a:p>
                  </a:txBody>
                  <a:tcPr anchor="ctr"/>
                </a:tc>
                <a:tc>
                  <a:txBody>
                    <a:bodyPr/>
                    <a:lstStyle/>
                    <a:p>
                      <a:pPr marL="0" lvl="0" indent="0" algn="ctr">
                        <a:lnSpc>
                          <a:spcPct val="100000"/>
                        </a:lnSpc>
                        <a:buNone/>
                      </a:pPr>
                      <a:r>
                        <a:rPr lang="en-US" sz="1600" b="0" i="0" u="none" strike="noStrike" baseline="0" noProof="0">
                          <a:solidFill>
                            <a:srgbClr val="000000"/>
                          </a:solidFill>
                          <a:latin typeface="TW Cen MT"/>
                        </a:rPr>
                        <a:t>9/30/2025</a:t>
                      </a:r>
                    </a:p>
                  </a:txBody>
                  <a:tcPr anchor="ctr"/>
                </a:tc>
                <a:extLst>
                  <a:ext uri="{0D108BD9-81ED-4DB2-BD59-A6C34878D82A}">
                    <a16:rowId xmlns:a16="http://schemas.microsoft.com/office/drawing/2014/main" val="149004193"/>
                  </a:ext>
                </a:extLst>
              </a:tr>
              <a:tr h="509824">
                <a:tc>
                  <a:txBody>
                    <a:bodyPr/>
                    <a:lstStyle/>
                    <a:p>
                      <a:pPr lvl="0" algn="ctr">
                        <a:lnSpc>
                          <a:spcPct val="100000"/>
                        </a:lnSpc>
                        <a:spcBef>
                          <a:spcPts val="0"/>
                        </a:spcBef>
                        <a:spcAft>
                          <a:spcPts val="0"/>
                        </a:spcAft>
                        <a:buNone/>
                      </a:pPr>
                      <a:r>
                        <a:rPr lang="en-US" sz="1600" b="1" i="0" u="none" strike="noStrike" kern="1200" noProof="0">
                          <a:solidFill>
                            <a:srgbClr val="1CADE4"/>
                          </a:solidFill>
                          <a:effectLst/>
                          <a:latin typeface="TW Cen MT"/>
                        </a:rPr>
                        <a:t>EDA Public Works Program (PWEAA)</a:t>
                      </a:r>
                      <a:r>
                        <a:rPr lang="en-US" sz="1600" b="0" i="0" u="none" strike="noStrike" kern="1200" noProof="0">
                          <a:solidFill>
                            <a:srgbClr val="000000"/>
                          </a:solidFill>
                          <a:effectLst/>
                          <a:latin typeface="TW Cen MT"/>
                        </a:rPr>
                        <a:t> </a:t>
                      </a:r>
                      <a:endParaRPr lang="en-US" sz="1600"/>
                    </a:p>
                    <a:p>
                      <a:pPr marL="0" lvl="0" algn="ctr" defTabSz="914400">
                        <a:lnSpc>
                          <a:spcPct val="100000"/>
                        </a:lnSpc>
                        <a:spcBef>
                          <a:spcPts val="0"/>
                        </a:spcBef>
                        <a:spcAft>
                          <a:spcPts val="0"/>
                        </a:spcAft>
                        <a:buNone/>
                      </a:pPr>
                      <a:endParaRPr lang="en-US" sz="1600" b="1" i="0" u="none" strike="noStrike" kern="1200">
                        <a:solidFill>
                          <a:schemeClr val="tx2"/>
                        </a:solidFill>
                        <a:effectLst/>
                        <a:latin typeface="TW Cen MT"/>
                        <a:ea typeface="+mn-ea"/>
                        <a:cs typeface="+mn-cs"/>
                      </a:endParaRPr>
                    </a:p>
                  </a:txBody>
                  <a:tcPr anchor="ctr"/>
                </a:tc>
                <a:tc>
                  <a:txBody>
                    <a:bodyPr/>
                    <a:lstStyle/>
                    <a:p>
                      <a:pPr lvl="0" algn="ctr">
                        <a:lnSpc>
                          <a:spcPct val="100000"/>
                        </a:lnSpc>
                        <a:spcBef>
                          <a:spcPts val="0"/>
                        </a:spcBef>
                        <a:spcAft>
                          <a:spcPts val="0"/>
                        </a:spcAft>
                        <a:buNone/>
                      </a:pPr>
                      <a:r>
                        <a:rPr lang="en-US" sz="1600" b="0" i="0" u="none" strike="noStrike" noProof="0">
                          <a:solidFill>
                            <a:srgbClr val="000000"/>
                          </a:solidFill>
                          <a:latin typeface="TW Cen MT"/>
                        </a:rPr>
                        <a:t>States, Local Governments, Tribes, Universities, NGOs </a:t>
                      </a:r>
                      <a:endParaRPr lang="en-US" sz="1600"/>
                    </a:p>
                    <a:p>
                      <a:pPr marL="0" lvl="0" indent="0" algn="ctr" defTabSz="914400">
                        <a:lnSpc>
                          <a:spcPct val="100000"/>
                        </a:lnSpc>
                        <a:spcBef>
                          <a:spcPts val="0"/>
                        </a:spcBef>
                        <a:spcAft>
                          <a:spcPts val="0"/>
                        </a:spcAft>
                        <a:buNone/>
                        <a:tabLst/>
                        <a:defRPr/>
                      </a:pPr>
                      <a:endParaRPr lang="en-US" sz="1600">
                        <a:latin typeface="TW Cen MT"/>
                      </a:endParaRPr>
                    </a:p>
                  </a:txBody>
                  <a:tcPr anchor="ctr"/>
                </a:tc>
                <a:tc>
                  <a:txBody>
                    <a:bodyPr/>
                    <a:lstStyle/>
                    <a:p>
                      <a:pPr lvl="0" algn="ctr">
                        <a:lnSpc>
                          <a:spcPct val="100000"/>
                        </a:lnSpc>
                        <a:spcBef>
                          <a:spcPts val="0"/>
                        </a:spcBef>
                        <a:spcAft>
                          <a:spcPts val="0"/>
                        </a:spcAft>
                        <a:buNone/>
                      </a:pPr>
                      <a:r>
                        <a:rPr lang="en-US" sz="1600" b="0" i="0" u="none" strike="noStrike" noProof="0">
                          <a:solidFill>
                            <a:srgbClr val="000000"/>
                          </a:solidFill>
                          <a:latin typeface="TW Cen MT"/>
                        </a:rPr>
                        <a:t>$30,000,000 </a:t>
                      </a:r>
                      <a:endParaRPr lang="en-US" sz="1600"/>
                    </a:p>
                    <a:p>
                      <a:pPr lvl="0" algn="ctr">
                        <a:lnSpc>
                          <a:spcPct val="100000"/>
                        </a:lnSpc>
                        <a:spcBef>
                          <a:spcPts val="0"/>
                        </a:spcBef>
                        <a:spcAft>
                          <a:spcPts val="0"/>
                        </a:spcAft>
                        <a:buNone/>
                      </a:pPr>
                      <a:endParaRPr lang="en-US" sz="1600" b="0" i="0" u="none" strike="noStrike" noProof="0">
                        <a:solidFill>
                          <a:srgbClr val="000000"/>
                        </a:solidFill>
                        <a:latin typeface="TW Cen MT"/>
                      </a:endParaRPr>
                    </a:p>
                  </a:txBody>
                  <a:tcPr anchor="ctr"/>
                </a:tc>
                <a:tc>
                  <a:txBody>
                    <a:bodyPr/>
                    <a:lstStyle/>
                    <a:p>
                      <a:pPr lvl="0" algn="ctr">
                        <a:lnSpc>
                          <a:spcPct val="100000"/>
                        </a:lnSpc>
                        <a:spcBef>
                          <a:spcPts val="0"/>
                        </a:spcBef>
                        <a:spcAft>
                          <a:spcPts val="0"/>
                        </a:spcAft>
                        <a:buNone/>
                      </a:pPr>
                      <a:r>
                        <a:rPr lang="en-US" sz="1600" b="0" i="0" u="none" strike="noStrike" noProof="0">
                          <a:solidFill>
                            <a:srgbClr val="000000"/>
                          </a:solidFill>
                          <a:latin typeface="TW Cen MT"/>
                        </a:rPr>
                        <a:t>20-40% </a:t>
                      </a:r>
                      <a:endParaRPr lang="en-US" sz="1600"/>
                    </a:p>
                    <a:p>
                      <a:pPr lvl="0" algn="ctr">
                        <a:lnSpc>
                          <a:spcPct val="100000"/>
                        </a:lnSpc>
                        <a:spcBef>
                          <a:spcPts val="0"/>
                        </a:spcBef>
                        <a:spcAft>
                          <a:spcPts val="0"/>
                        </a:spcAft>
                        <a:buNone/>
                      </a:pPr>
                      <a:endParaRPr lang="en-US" sz="1600" b="0" i="0" u="none" strike="noStrike" noProof="0">
                        <a:solidFill>
                          <a:srgbClr val="000000"/>
                        </a:solidFill>
                        <a:latin typeface="TW Cen MT"/>
                      </a:endParaRPr>
                    </a:p>
                  </a:txBody>
                  <a:tcPr anchor="ctr"/>
                </a:tc>
                <a:tc>
                  <a:txBody>
                    <a:bodyPr/>
                    <a:lstStyle/>
                    <a:p>
                      <a:pPr lvl="0" algn="ctr">
                        <a:lnSpc>
                          <a:spcPct val="100000"/>
                        </a:lnSpc>
                        <a:spcBef>
                          <a:spcPts val="0"/>
                        </a:spcBef>
                        <a:spcAft>
                          <a:spcPts val="0"/>
                        </a:spcAft>
                        <a:buNone/>
                      </a:pPr>
                      <a:r>
                        <a:rPr lang="en-US" sz="1600" b="0" i="0" u="none" strike="noStrike" baseline="0" noProof="0">
                          <a:solidFill>
                            <a:srgbClr val="000000"/>
                          </a:solidFill>
                          <a:latin typeface="TW Cen MT"/>
                        </a:rPr>
                        <a:t>Rolling </a:t>
                      </a:r>
                      <a:endParaRPr lang="en-US" sz="1600"/>
                    </a:p>
                    <a:p>
                      <a:pPr lvl="0" algn="ctr">
                        <a:lnSpc>
                          <a:spcPct val="100000"/>
                        </a:lnSpc>
                        <a:spcBef>
                          <a:spcPts val="0"/>
                        </a:spcBef>
                        <a:spcAft>
                          <a:spcPts val="0"/>
                        </a:spcAft>
                        <a:buNone/>
                      </a:pPr>
                      <a:endParaRPr lang="en-US" sz="1600" b="0" i="0" u="none" strike="noStrike" baseline="0" noProof="0">
                        <a:solidFill>
                          <a:srgbClr val="000000"/>
                        </a:solidFill>
                        <a:latin typeface="TW Cen MT"/>
                      </a:endParaRPr>
                    </a:p>
                  </a:txBody>
                  <a:tcPr anchor="ctr"/>
                </a:tc>
                <a:extLst>
                  <a:ext uri="{0D108BD9-81ED-4DB2-BD59-A6C34878D82A}">
                    <a16:rowId xmlns:a16="http://schemas.microsoft.com/office/drawing/2014/main" val="2750035740"/>
                  </a:ext>
                </a:extLst>
              </a:tr>
              <a:tr h="509824">
                <a:tc>
                  <a:txBody>
                    <a:bodyPr/>
                    <a:lstStyle/>
                    <a:p>
                      <a:pPr lvl="0" algn="ctr">
                        <a:buNone/>
                      </a:pPr>
                      <a:r>
                        <a:rPr lang="en-US" sz="1600" b="1" i="0" u="none" strike="noStrike" kern="1200" noProof="0">
                          <a:solidFill>
                            <a:schemeClr val="tx2"/>
                          </a:solidFill>
                          <a:effectLst/>
                          <a:latin typeface="TW Cen MT"/>
                        </a:rPr>
                        <a:t>Staffing for Adequate Fire and Emergency Response (SAFER)</a:t>
                      </a:r>
                      <a:endParaRPr lang="en-US" sz="1600" b="0" i="0" u="none" strike="noStrike" kern="1200" noProof="0">
                        <a:solidFill>
                          <a:srgbClr val="000000"/>
                        </a:solidFill>
                        <a:effectLst/>
                        <a:latin typeface="TW Cen MT"/>
                      </a:endParaRPr>
                    </a:p>
                  </a:txBody>
                  <a:tcPr anchor="ctr"/>
                </a:tc>
                <a:tc>
                  <a:txBody>
                    <a:bodyPr/>
                    <a:lstStyle/>
                    <a:p>
                      <a:pPr marL="0" marR="0" lvl="0" indent="0" algn="ctr">
                        <a:lnSpc>
                          <a:spcPct val="100000"/>
                        </a:lnSpc>
                        <a:spcBef>
                          <a:spcPts val="0"/>
                        </a:spcBef>
                        <a:spcAft>
                          <a:spcPts val="0"/>
                        </a:spcAft>
                        <a:buNone/>
                      </a:pPr>
                      <a:r>
                        <a:rPr lang="en-US" sz="1600" b="0" i="0" u="none" strike="noStrike" noProof="0">
                          <a:solidFill>
                            <a:srgbClr val="000000"/>
                          </a:solidFill>
                          <a:latin typeface="TW Cen MT"/>
                        </a:rPr>
                        <a:t>Fire Departments, State, Local Governments, Nonprofits</a:t>
                      </a:r>
                    </a:p>
                  </a:txBody>
                  <a:tcPr anchor="ctr"/>
                </a:tc>
                <a:tc>
                  <a:txBody>
                    <a:bodyPr/>
                    <a:lstStyle/>
                    <a:p>
                      <a:pPr lvl="0" algn="ctr">
                        <a:buNone/>
                      </a:pPr>
                      <a:r>
                        <a:rPr lang="en-US" sz="1600" b="0" i="0" u="none" strike="noStrike" noProof="0">
                          <a:solidFill>
                            <a:srgbClr val="000000"/>
                          </a:solidFill>
                          <a:latin typeface="TW Cen MT"/>
                        </a:rPr>
                        <a:t>N/A</a:t>
                      </a:r>
                    </a:p>
                  </a:txBody>
                  <a:tcPr anchor="ctr"/>
                </a:tc>
                <a:tc>
                  <a:txBody>
                    <a:bodyPr/>
                    <a:lstStyle/>
                    <a:p>
                      <a:pPr lvl="0" algn="ctr">
                        <a:buNone/>
                      </a:pPr>
                      <a:r>
                        <a:rPr lang="en-US" sz="1600" b="0" i="0" u="none" strike="noStrike" noProof="0">
                          <a:solidFill>
                            <a:srgbClr val="000000"/>
                          </a:solidFill>
                          <a:latin typeface="TW Cen MT"/>
                        </a:rPr>
                        <a:t>Varies</a:t>
                      </a:r>
                    </a:p>
                  </a:txBody>
                  <a:tcPr anchor="ctr"/>
                </a:tc>
                <a:tc>
                  <a:txBody>
                    <a:bodyPr/>
                    <a:lstStyle/>
                    <a:p>
                      <a:pPr marL="0" lvl="0" indent="0" algn="ctr">
                        <a:lnSpc>
                          <a:spcPct val="100000"/>
                        </a:lnSpc>
                        <a:buNone/>
                      </a:pPr>
                      <a:r>
                        <a:rPr lang="en-US" sz="1600" b="0" i="0" u="none" strike="noStrike" baseline="0" noProof="0">
                          <a:solidFill>
                            <a:srgbClr val="000000"/>
                          </a:solidFill>
                          <a:latin typeface="TW Cen MT"/>
                        </a:rPr>
                        <a:t>7/3/2025</a:t>
                      </a:r>
                    </a:p>
                  </a:txBody>
                  <a:tcPr anchor="ctr"/>
                </a:tc>
                <a:extLst>
                  <a:ext uri="{0D108BD9-81ED-4DB2-BD59-A6C34878D82A}">
                    <a16:rowId xmlns:a16="http://schemas.microsoft.com/office/drawing/2014/main" val="1943626342"/>
                  </a:ext>
                </a:extLst>
              </a:tr>
              <a:tr h="509824">
                <a:tc>
                  <a:txBody>
                    <a:bodyPr/>
                    <a:lstStyle/>
                    <a:p>
                      <a:pPr lvl="0" algn="ctr">
                        <a:buNone/>
                      </a:pPr>
                      <a:r>
                        <a:rPr lang="en-US" sz="1600" b="1" i="0" u="none" strike="noStrike" kern="1200" noProof="0">
                          <a:solidFill>
                            <a:schemeClr val="tx2"/>
                          </a:solidFill>
                          <a:effectLst/>
                          <a:latin typeface="TW Cen MT"/>
                        </a:rPr>
                        <a:t>Fire Prevention and Safety Grant Program</a:t>
                      </a:r>
                      <a:endParaRPr lang="en-US" sz="1600" b="0" i="0" u="none" strike="noStrike" kern="1200" noProof="0">
                        <a:solidFill>
                          <a:srgbClr val="000000"/>
                        </a:solidFill>
                        <a:effectLst/>
                        <a:latin typeface="TW Cen MT"/>
                      </a:endParaRPr>
                    </a:p>
                    <a:p>
                      <a:pPr marL="0" lvl="0" algn="ctr" defTabSz="914400">
                        <a:lnSpc>
                          <a:spcPct val="100000"/>
                        </a:lnSpc>
                        <a:spcBef>
                          <a:spcPts val="0"/>
                        </a:spcBef>
                        <a:spcAft>
                          <a:spcPts val="0"/>
                        </a:spcAft>
                        <a:buNone/>
                      </a:pPr>
                      <a:endParaRPr lang="en-US" sz="3200" b="1" i="0" u="none" strike="noStrike" kern="1200">
                        <a:solidFill>
                          <a:schemeClr val="tx2"/>
                        </a:solidFill>
                        <a:effectLst/>
                        <a:latin typeface="TW Cen MT"/>
                        <a:ea typeface="+mn-ea"/>
                        <a:cs typeface="+mn-cs"/>
                      </a:endParaRPr>
                    </a:p>
                  </a:txBody>
                  <a:tcPr anchor="ctr"/>
                </a:tc>
                <a:tc>
                  <a:txBody>
                    <a:bodyPr/>
                    <a:lstStyle/>
                    <a:p>
                      <a:pPr marL="0" marR="0" lvl="0" indent="0" algn="ctr">
                        <a:lnSpc>
                          <a:spcPct val="100000"/>
                        </a:lnSpc>
                        <a:spcBef>
                          <a:spcPts val="0"/>
                        </a:spcBef>
                        <a:spcAft>
                          <a:spcPts val="0"/>
                        </a:spcAft>
                        <a:buNone/>
                      </a:pPr>
                      <a:r>
                        <a:rPr lang="en-US" sz="1600" b="0" i="0" u="none" strike="noStrike" noProof="0">
                          <a:solidFill>
                            <a:srgbClr val="000000"/>
                          </a:solidFill>
                          <a:latin typeface="TW Cen MT"/>
                        </a:rPr>
                        <a:t>Fire Departments, State, Local Governments, Nonprofits</a:t>
                      </a:r>
                    </a:p>
                  </a:txBody>
                  <a:tcPr anchor="ctr"/>
                </a:tc>
                <a:tc>
                  <a:txBody>
                    <a:bodyPr/>
                    <a:lstStyle/>
                    <a:p>
                      <a:pPr lvl="0" algn="ctr">
                        <a:buNone/>
                      </a:pPr>
                      <a:r>
                        <a:rPr lang="en-US" sz="1600" b="0" i="0" u="none" strike="noStrike" noProof="0">
                          <a:solidFill>
                            <a:srgbClr val="000000"/>
                          </a:solidFill>
                          <a:latin typeface="TW Cen MT"/>
                        </a:rPr>
                        <a:t>$600,000</a:t>
                      </a:r>
                    </a:p>
                    <a:p>
                      <a:pPr lvl="0" algn="ctr">
                        <a:lnSpc>
                          <a:spcPct val="100000"/>
                        </a:lnSpc>
                        <a:spcBef>
                          <a:spcPts val="0"/>
                        </a:spcBef>
                        <a:spcAft>
                          <a:spcPts val="0"/>
                        </a:spcAft>
                        <a:buNone/>
                      </a:pPr>
                      <a:endParaRPr lang="en-US" sz="3200" b="0" i="0" u="none" strike="noStrike" noProof="0">
                        <a:solidFill>
                          <a:srgbClr val="000000"/>
                        </a:solidFill>
                        <a:latin typeface="TW Cen MT"/>
                      </a:endParaRPr>
                    </a:p>
                  </a:txBody>
                  <a:tcPr anchor="ctr"/>
                </a:tc>
                <a:tc>
                  <a:txBody>
                    <a:bodyPr/>
                    <a:lstStyle/>
                    <a:p>
                      <a:pPr lvl="0" algn="ctr">
                        <a:buNone/>
                      </a:pPr>
                      <a:r>
                        <a:rPr lang="en-US" sz="1600" b="0" i="0" u="none" strike="noStrike" noProof="0">
                          <a:solidFill>
                            <a:srgbClr val="000000"/>
                          </a:solidFill>
                          <a:latin typeface="TW Cen MT"/>
                        </a:rPr>
                        <a:t>5%</a:t>
                      </a:r>
                    </a:p>
                    <a:p>
                      <a:pPr lvl="0" algn="ctr">
                        <a:lnSpc>
                          <a:spcPct val="100000"/>
                        </a:lnSpc>
                        <a:spcBef>
                          <a:spcPts val="0"/>
                        </a:spcBef>
                        <a:spcAft>
                          <a:spcPts val="0"/>
                        </a:spcAft>
                        <a:buNone/>
                      </a:pPr>
                      <a:endParaRPr lang="en-US" sz="3200" b="0" i="0" u="none" strike="noStrike" noProof="0">
                        <a:solidFill>
                          <a:srgbClr val="000000"/>
                        </a:solidFill>
                        <a:latin typeface="TW Cen MT"/>
                      </a:endParaRPr>
                    </a:p>
                  </a:txBody>
                  <a:tcPr anchor="ctr"/>
                </a:tc>
                <a:tc>
                  <a:txBody>
                    <a:bodyPr/>
                    <a:lstStyle/>
                    <a:p>
                      <a:pPr marL="0" lvl="0" indent="0" algn="ctr">
                        <a:lnSpc>
                          <a:spcPct val="100000"/>
                        </a:lnSpc>
                        <a:buNone/>
                      </a:pPr>
                      <a:r>
                        <a:rPr lang="en-US" sz="1600" b="0" i="0" u="none" strike="noStrike" baseline="0" noProof="0">
                          <a:solidFill>
                            <a:srgbClr val="000000"/>
                          </a:solidFill>
                          <a:latin typeface="TW Cen MT"/>
                        </a:rPr>
                        <a:t>7/3/2025</a:t>
                      </a:r>
                    </a:p>
                    <a:p>
                      <a:pPr lvl="0" algn="ctr">
                        <a:lnSpc>
                          <a:spcPct val="100000"/>
                        </a:lnSpc>
                        <a:spcBef>
                          <a:spcPts val="0"/>
                        </a:spcBef>
                        <a:spcAft>
                          <a:spcPts val="0"/>
                        </a:spcAft>
                        <a:buNone/>
                      </a:pPr>
                      <a:endParaRPr lang="en-US" sz="3200" b="0" i="0" u="none" strike="noStrike" baseline="0" noProof="0">
                        <a:solidFill>
                          <a:srgbClr val="000000"/>
                        </a:solidFill>
                        <a:latin typeface="TW Cen MT"/>
                      </a:endParaRPr>
                    </a:p>
                  </a:txBody>
                  <a:tcPr anchor="ctr"/>
                </a:tc>
                <a:extLst>
                  <a:ext uri="{0D108BD9-81ED-4DB2-BD59-A6C34878D82A}">
                    <a16:rowId xmlns:a16="http://schemas.microsoft.com/office/drawing/2014/main" val="3653260727"/>
                  </a:ext>
                </a:extLst>
              </a:tr>
            </a:tbl>
          </a:graphicData>
        </a:graphic>
      </p:graphicFrame>
      <p:sp>
        <p:nvSpPr>
          <p:cNvPr id="3" name="TextBox 2">
            <a:extLst>
              <a:ext uri="{FF2B5EF4-FFF2-40B4-BE49-F238E27FC236}">
                <a16:creationId xmlns:a16="http://schemas.microsoft.com/office/drawing/2014/main" id="{2EBDC1E5-D0A0-43E8-065F-B3331766F15B}"/>
              </a:ext>
            </a:extLst>
          </p:cNvPr>
          <p:cNvSpPr txBox="1"/>
          <p:nvPr/>
        </p:nvSpPr>
        <p:spPr>
          <a:xfrm>
            <a:off x="2189602" y="5595034"/>
            <a:ext cx="7417106" cy="400110"/>
          </a:xfrm>
          <a:prstGeom prst="rect">
            <a:avLst/>
          </a:prstGeom>
          <a:noFill/>
        </p:spPr>
        <p:txBody>
          <a:bodyPr wrap="square">
            <a:spAutoFit/>
          </a:bodyPr>
          <a:lstStyle/>
          <a:p>
            <a:r>
              <a:rPr lang="en-US" sz="2000" dirty="0"/>
              <a:t>Search for federal funding opportunities here: </a:t>
            </a:r>
            <a:r>
              <a:rPr lang="en-US" sz="2000" dirty="0">
                <a:hlinkClick r:id="rId3"/>
              </a:rPr>
              <a:t>Home | Grants.gov</a:t>
            </a:r>
            <a:endParaRPr lang="en-US" sz="2000" dirty="0"/>
          </a:p>
        </p:txBody>
      </p:sp>
    </p:spTree>
    <p:extLst>
      <p:ext uri="{BB962C8B-B14F-4D97-AF65-F5344CB8AC3E}">
        <p14:creationId xmlns:p14="http://schemas.microsoft.com/office/powerpoint/2010/main" val="1238033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364B-918C-3614-F88C-8F98C3E499E5}"/>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0B4824B3-E180-B9AC-7866-9D04316AA534}"/>
              </a:ext>
            </a:extLst>
          </p:cNvPr>
          <p:cNvSpPr txBox="1">
            <a:spLocks/>
          </p:cNvSpPr>
          <p:nvPr/>
        </p:nvSpPr>
        <p:spPr>
          <a:xfrm>
            <a:off x="890454" y="108836"/>
            <a:ext cx="10055503" cy="100245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400" b="0" i="0" u="none" strike="noStrike" kern="1200" cap="all" spc="100" normalizeH="0" baseline="0" noProof="0">
                <a:ln>
                  <a:noFill/>
                </a:ln>
                <a:solidFill>
                  <a:prstClr val="black"/>
                </a:solidFill>
                <a:effectLst/>
                <a:uLnTx/>
                <a:uFillTx/>
                <a:latin typeface="Tw Cen MT Condensed" panose="020B0606020104020203"/>
                <a:ea typeface="+mj-ea"/>
                <a:cs typeface="+mj-cs"/>
              </a:rPr>
              <a:t>New grants : Education &amp; Research</a:t>
            </a:r>
          </a:p>
        </p:txBody>
      </p:sp>
      <p:graphicFrame>
        <p:nvGraphicFramePr>
          <p:cNvPr id="6" name="Content Placeholder 5">
            <a:extLst>
              <a:ext uri="{FF2B5EF4-FFF2-40B4-BE49-F238E27FC236}">
                <a16:creationId xmlns:a16="http://schemas.microsoft.com/office/drawing/2014/main" id="{DF77AF29-0B54-90B1-E385-893ABDB78AB5}"/>
              </a:ext>
            </a:extLst>
          </p:cNvPr>
          <p:cNvGraphicFramePr>
            <a:graphicFrameLocks noGrp="1"/>
          </p:cNvGraphicFramePr>
          <p:nvPr>
            <p:ph idx="1"/>
            <p:extLst>
              <p:ext uri="{D42A27DB-BD31-4B8C-83A1-F6EECF244321}">
                <p14:modId xmlns:p14="http://schemas.microsoft.com/office/powerpoint/2010/main" val="625095187"/>
              </p:ext>
            </p:extLst>
          </p:nvPr>
        </p:nvGraphicFramePr>
        <p:xfrm>
          <a:off x="506776" y="885371"/>
          <a:ext cx="11088755" cy="2183440"/>
        </p:xfrm>
        <a:graphic>
          <a:graphicData uri="http://schemas.openxmlformats.org/drawingml/2006/table">
            <a:tbl>
              <a:tblPr firstRow="1" bandRow="1">
                <a:tableStyleId>{5C22544A-7EE6-4342-B048-85BDC9FD1C3A}</a:tableStyleId>
              </a:tblPr>
              <a:tblGrid>
                <a:gridCol w="4096755">
                  <a:extLst>
                    <a:ext uri="{9D8B030D-6E8A-4147-A177-3AD203B41FA5}">
                      <a16:colId xmlns:a16="http://schemas.microsoft.com/office/drawing/2014/main" val="1434439961"/>
                    </a:ext>
                  </a:extLst>
                </a:gridCol>
                <a:gridCol w="2532993">
                  <a:extLst>
                    <a:ext uri="{9D8B030D-6E8A-4147-A177-3AD203B41FA5}">
                      <a16:colId xmlns:a16="http://schemas.microsoft.com/office/drawing/2014/main" val="2422528130"/>
                    </a:ext>
                  </a:extLst>
                </a:gridCol>
                <a:gridCol w="1639614">
                  <a:extLst>
                    <a:ext uri="{9D8B030D-6E8A-4147-A177-3AD203B41FA5}">
                      <a16:colId xmlns:a16="http://schemas.microsoft.com/office/drawing/2014/main" val="649423846"/>
                    </a:ext>
                  </a:extLst>
                </a:gridCol>
                <a:gridCol w="1524000">
                  <a:extLst>
                    <a:ext uri="{9D8B030D-6E8A-4147-A177-3AD203B41FA5}">
                      <a16:colId xmlns:a16="http://schemas.microsoft.com/office/drawing/2014/main" val="215457357"/>
                    </a:ext>
                  </a:extLst>
                </a:gridCol>
                <a:gridCol w="1295393">
                  <a:extLst>
                    <a:ext uri="{9D8B030D-6E8A-4147-A177-3AD203B41FA5}">
                      <a16:colId xmlns:a16="http://schemas.microsoft.com/office/drawing/2014/main" val="2914649782"/>
                    </a:ext>
                  </a:extLst>
                </a:gridCol>
              </a:tblGrid>
              <a:tr h="344754">
                <a:tc>
                  <a:txBody>
                    <a:bodyPr/>
                    <a:lstStyle/>
                    <a:p>
                      <a:pPr algn="ctr"/>
                      <a:r>
                        <a:rPr lang="en-US"/>
                        <a:t>Grant Name</a:t>
                      </a:r>
                    </a:p>
                  </a:txBody>
                  <a:tcPr/>
                </a:tc>
                <a:tc>
                  <a:txBody>
                    <a:bodyPr/>
                    <a:lstStyle/>
                    <a:p>
                      <a:pPr algn="ctr"/>
                      <a:r>
                        <a:rPr lang="en-US"/>
                        <a:t>Eligibility</a:t>
                      </a:r>
                    </a:p>
                  </a:txBody>
                  <a:tcPr/>
                </a:tc>
                <a:tc>
                  <a:txBody>
                    <a:bodyPr/>
                    <a:lstStyle/>
                    <a:p>
                      <a:pPr algn="ctr"/>
                      <a:r>
                        <a:rPr lang="en-US"/>
                        <a:t>Max Award</a:t>
                      </a:r>
                    </a:p>
                  </a:txBody>
                  <a:tcPr/>
                </a:tc>
                <a:tc>
                  <a:txBody>
                    <a:bodyPr/>
                    <a:lstStyle/>
                    <a:p>
                      <a:pPr algn="ctr"/>
                      <a:r>
                        <a:rPr lang="en-US"/>
                        <a:t>Cost Share</a:t>
                      </a:r>
                    </a:p>
                  </a:txBody>
                  <a:tcPr/>
                </a:tc>
                <a:tc>
                  <a:txBody>
                    <a:bodyPr/>
                    <a:lstStyle/>
                    <a:p>
                      <a:pPr algn="ctr"/>
                      <a:r>
                        <a:rPr lang="en-US"/>
                        <a:t>Deadline</a:t>
                      </a:r>
                    </a:p>
                  </a:txBody>
                  <a:tcPr/>
                </a:tc>
                <a:extLst>
                  <a:ext uri="{0D108BD9-81ED-4DB2-BD59-A6C34878D82A}">
                    <a16:rowId xmlns:a16="http://schemas.microsoft.com/office/drawing/2014/main" val="1212762885"/>
                  </a:ext>
                </a:extLst>
              </a:tr>
              <a:tr h="549052">
                <a:tc>
                  <a:txBody>
                    <a:bodyPr/>
                    <a:lstStyle/>
                    <a:p>
                      <a:pPr marL="0" lvl="0" algn="ctr">
                        <a:buNone/>
                      </a:pPr>
                      <a:r>
                        <a:rPr lang="en-US" sz="1600" b="1" i="0" u="none" strike="noStrike" kern="1200" noProof="0">
                          <a:solidFill>
                            <a:srgbClr val="1CADE4"/>
                          </a:solidFill>
                          <a:effectLst/>
                          <a:latin typeface="TW Cen MT"/>
                        </a:rPr>
                        <a:t>NSF - Applied Mathematics</a:t>
                      </a:r>
                      <a:endParaRPr lang="en-US" sz="1600" b="0" i="0" u="none" strike="noStrike" kern="1200" noProof="0">
                        <a:solidFill>
                          <a:srgbClr val="000000"/>
                        </a:solidFill>
                        <a:effectLst/>
                        <a:latin typeface="TW Cen MT"/>
                      </a:endParaRPr>
                    </a:p>
                  </a:txBody>
                  <a:tcPr anchor="ctr"/>
                </a:tc>
                <a:tc>
                  <a:txBody>
                    <a:bodyPr/>
                    <a:lstStyle/>
                    <a:p>
                      <a:pPr marL="0" marR="0" lvl="0" indent="0" algn="ctr">
                        <a:buNone/>
                      </a:pPr>
                      <a:r>
                        <a:rPr lang="en-US" sz="1600" b="0" i="0" u="none" strike="noStrike" noProof="0">
                          <a:solidFill>
                            <a:srgbClr val="000000"/>
                          </a:solidFill>
                          <a:latin typeface="TW Cen MT"/>
                        </a:rPr>
                        <a:t>Unrestricted</a:t>
                      </a:r>
                    </a:p>
                  </a:txBody>
                  <a:tcPr anchor="ctr"/>
                </a:tc>
                <a:tc>
                  <a:txBody>
                    <a:bodyPr/>
                    <a:lstStyle/>
                    <a:p>
                      <a:pPr marL="0" lvl="0" algn="ctr">
                        <a:buNone/>
                      </a:pPr>
                      <a:r>
                        <a:rPr lang="en-US" sz="1600" b="0" i="0" u="none" strike="noStrike" noProof="0">
                          <a:solidFill>
                            <a:srgbClr val="000000"/>
                          </a:solidFill>
                          <a:latin typeface="TW Cen MT"/>
                        </a:rPr>
                        <a:t>N/A</a:t>
                      </a:r>
                    </a:p>
                    <a:p>
                      <a:pPr lvl="0" algn="ctr">
                        <a:buNone/>
                      </a:pPr>
                      <a:endParaRPr lang="en-US" sz="1600">
                        <a:latin typeface="TW Cen MT"/>
                      </a:endParaRPr>
                    </a:p>
                  </a:txBody>
                  <a:tcPr anchor="ctr"/>
                </a:tc>
                <a:tc>
                  <a:txBody>
                    <a:bodyPr/>
                    <a:lstStyle/>
                    <a:p>
                      <a:pPr marL="0" lvl="0" algn="ctr">
                        <a:buNone/>
                      </a:pPr>
                      <a:r>
                        <a:rPr lang="en-US" sz="1600" b="0" i="0" u="none" strike="noStrike" noProof="0">
                          <a:solidFill>
                            <a:srgbClr val="000000"/>
                          </a:solidFill>
                          <a:latin typeface="TW Cen MT"/>
                        </a:rPr>
                        <a:t>N/A</a:t>
                      </a:r>
                    </a:p>
                    <a:p>
                      <a:pPr lvl="0" algn="ctr">
                        <a:buNone/>
                      </a:pPr>
                      <a:endParaRPr lang="en-US" sz="1600">
                        <a:latin typeface="TW Cen MT"/>
                      </a:endParaRPr>
                    </a:p>
                  </a:txBody>
                  <a:tcPr anchor="ctr"/>
                </a:tc>
                <a:tc>
                  <a:txBody>
                    <a:bodyPr/>
                    <a:lstStyle/>
                    <a:p>
                      <a:pPr marL="0" lvl="0" indent="0" algn="ctr">
                        <a:buNone/>
                      </a:pPr>
                      <a:r>
                        <a:rPr lang="en-US" sz="1600" b="0" i="0" u="none" strike="noStrike" baseline="0" noProof="0">
                          <a:solidFill>
                            <a:srgbClr val="000000"/>
                          </a:solidFill>
                          <a:latin typeface="TW Cen MT"/>
                        </a:rPr>
                        <a:t>11/17/2025</a:t>
                      </a:r>
                    </a:p>
                    <a:p>
                      <a:pPr marL="0" lvl="0" indent="0" algn="ctr">
                        <a:lnSpc>
                          <a:spcPct val="100000"/>
                        </a:lnSpc>
                        <a:buNone/>
                      </a:pPr>
                      <a:endParaRPr lang="en-US" sz="1600" b="0" i="0" u="none" strike="noStrike" baseline="0" noProof="0">
                        <a:solidFill>
                          <a:srgbClr val="000000"/>
                        </a:solidFill>
                        <a:latin typeface="TW Cen MT"/>
                      </a:endParaRPr>
                    </a:p>
                  </a:txBody>
                  <a:tcPr anchor="ctr"/>
                </a:tc>
                <a:extLst>
                  <a:ext uri="{0D108BD9-81ED-4DB2-BD59-A6C34878D82A}">
                    <a16:rowId xmlns:a16="http://schemas.microsoft.com/office/drawing/2014/main" val="451952951"/>
                  </a:ext>
                </a:extLst>
              </a:tr>
              <a:tr h="1238560">
                <a:tc>
                  <a:txBody>
                    <a:bodyPr/>
                    <a:lstStyle/>
                    <a:p>
                      <a:pPr marL="0" lvl="0" algn="ctr">
                        <a:buNone/>
                      </a:pPr>
                      <a:r>
                        <a:rPr lang="en-US" sz="1600" b="1" i="0" u="none" strike="noStrike" kern="1200" noProof="0">
                          <a:solidFill>
                            <a:srgbClr val="1CADE4"/>
                          </a:solidFill>
                          <a:effectLst/>
                          <a:latin typeface="TW Cen MT"/>
                        </a:rPr>
                        <a:t>FY26 Department of Defense Multidisciplinary Research Program of the University Research Initiative (MURI)</a:t>
                      </a:r>
                      <a:endParaRPr lang="en-US" sz="1600" b="0" i="0" u="none" strike="noStrike" kern="1200" noProof="0">
                        <a:solidFill>
                          <a:srgbClr val="000000"/>
                        </a:solidFill>
                        <a:effectLst/>
                        <a:latin typeface="TW Cen MT"/>
                      </a:endParaRPr>
                    </a:p>
                  </a:txBody>
                  <a:tcPr anchor="ctr"/>
                </a:tc>
                <a:tc>
                  <a:txBody>
                    <a:bodyPr/>
                    <a:lstStyle/>
                    <a:p>
                      <a:pPr marL="0" marR="0" lvl="0" indent="0" algn="ctr">
                        <a:buNone/>
                      </a:pPr>
                      <a:r>
                        <a:rPr lang="en-US" sz="1600" b="0" i="0" u="none" strike="noStrike" noProof="0">
                          <a:solidFill>
                            <a:srgbClr val="000000"/>
                          </a:solidFill>
                          <a:latin typeface="TW Cen MT"/>
                        </a:rPr>
                        <a:t>Universities</a:t>
                      </a:r>
                    </a:p>
                  </a:txBody>
                  <a:tcPr anchor="ctr"/>
                </a:tc>
                <a:tc>
                  <a:txBody>
                    <a:bodyPr/>
                    <a:lstStyle/>
                    <a:p>
                      <a:pPr marL="0" lvl="0" algn="ctr">
                        <a:buNone/>
                      </a:pPr>
                      <a:r>
                        <a:rPr lang="en-US" sz="1600" b="0" i="0" u="none" strike="noStrike" noProof="0">
                          <a:solidFill>
                            <a:srgbClr val="000000"/>
                          </a:solidFill>
                          <a:latin typeface="TW Cen MT"/>
                        </a:rPr>
                        <a:t>$4,500,000</a:t>
                      </a:r>
                    </a:p>
                  </a:txBody>
                  <a:tcPr anchor="ctr"/>
                </a:tc>
                <a:tc>
                  <a:txBody>
                    <a:bodyPr/>
                    <a:lstStyle/>
                    <a:p>
                      <a:pPr marL="0" lvl="0" algn="ctr">
                        <a:buNone/>
                      </a:pPr>
                      <a:r>
                        <a:rPr lang="en-US" sz="1600" b="0" i="0" u="none" strike="noStrike" noProof="0">
                          <a:solidFill>
                            <a:srgbClr val="000000"/>
                          </a:solidFill>
                          <a:latin typeface="TW Cen MT"/>
                        </a:rPr>
                        <a:t>N/A</a:t>
                      </a:r>
                    </a:p>
                  </a:txBody>
                  <a:tcPr anchor="ctr"/>
                </a:tc>
                <a:tc>
                  <a:txBody>
                    <a:bodyPr/>
                    <a:lstStyle/>
                    <a:p>
                      <a:pPr marL="0" lvl="0" indent="0" algn="ctr">
                        <a:buNone/>
                      </a:pPr>
                      <a:r>
                        <a:rPr lang="en-US" sz="1600" b="0" i="0" u="none" strike="noStrike" baseline="0" noProof="0">
                          <a:solidFill>
                            <a:srgbClr val="000000"/>
                          </a:solidFill>
                          <a:latin typeface="TW Cen MT"/>
                        </a:rPr>
                        <a:t>9/5/2025</a:t>
                      </a:r>
                    </a:p>
                  </a:txBody>
                  <a:tcPr anchor="ctr"/>
                </a:tc>
                <a:extLst>
                  <a:ext uri="{0D108BD9-81ED-4DB2-BD59-A6C34878D82A}">
                    <a16:rowId xmlns:a16="http://schemas.microsoft.com/office/drawing/2014/main" val="438151720"/>
                  </a:ext>
                </a:extLst>
              </a:tr>
            </a:tbl>
          </a:graphicData>
        </a:graphic>
      </p:graphicFrame>
    </p:spTree>
    <p:extLst>
      <p:ext uri="{BB962C8B-B14F-4D97-AF65-F5344CB8AC3E}">
        <p14:creationId xmlns:p14="http://schemas.microsoft.com/office/powerpoint/2010/main" val="741855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2225BC-61B3-B804-1A9E-0279FDB0C973}"/>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2A73A0F7-C1E4-17B2-5FEE-BA9CB9D89468}"/>
              </a:ext>
            </a:extLst>
          </p:cNvPr>
          <p:cNvSpPr txBox="1">
            <a:spLocks/>
          </p:cNvSpPr>
          <p:nvPr/>
        </p:nvSpPr>
        <p:spPr>
          <a:xfrm>
            <a:off x="964788" y="804333"/>
            <a:ext cx="3391900" cy="524933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r" defTabSz="914400" rtl="0" eaLnBrk="1" fontAlgn="auto" latinLnBrk="0" hangingPunct="1">
              <a:lnSpc>
                <a:spcPct val="80000"/>
              </a:lnSpc>
              <a:spcBef>
                <a:spcPct val="0"/>
              </a:spcBef>
              <a:spcAft>
                <a:spcPts val="600"/>
              </a:spcAft>
              <a:buClrTx/>
              <a:buSzTx/>
              <a:buFontTx/>
              <a:buNone/>
              <a:tabLst/>
              <a:defRPr/>
            </a:pPr>
            <a:endParaRPr kumimoji="0" lang="en-US" sz="5000" b="0" i="0" u="none" strike="noStrike" kern="1200" cap="all" spc="100" normalizeH="0" baseline="0" noProof="0">
              <a:ln>
                <a:noFill/>
              </a:ln>
              <a:solidFill>
                <a:prstClr val="black">
                  <a:lumMod val="95000"/>
                  <a:lumOff val="5000"/>
                </a:prstClr>
              </a:solidFill>
              <a:effectLst/>
              <a:uLnTx/>
              <a:uFillTx/>
              <a:latin typeface="Tw Cen MT Condensed" panose="020B0606020104020203"/>
              <a:ea typeface="+mj-ea"/>
              <a:cs typeface="+mj-cs"/>
            </a:endParaRPr>
          </a:p>
        </p:txBody>
      </p:sp>
      <p:sp>
        <p:nvSpPr>
          <p:cNvPr id="4" name="Title 3">
            <a:extLst>
              <a:ext uri="{FF2B5EF4-FFF2-40B4-BE49-F238E27FC236}">
                <a16:creationId xmlns:a16="http://schemas.microsoft.com/office/drawing/2014/main" id="{333A8EB1-8DDB-2D47-345B-C9E3F3F743D1}"/>
              </a:ext>
            </a:extLst>
          </p:cNvPr>
          <p:cNvSpPr>
            <a:spLocks noGrp="1"/>
          </p:cNvSpPr>
          <p:nvPr>
            <p:ph type="title"/>
          </p:nvPr>
        </p:nvSpPr>
        <p:spPr>
          <a:xfrm>
            <a:off x="1024128" y="585216"/>
            <a:ext cx="10797758" cy="1499616"/>
          </a:xfrm>
        </p:spPr>
        <p:txBody>
          <a:bodyPr/>
          <a:lstStyle/>
          <a:p>
            <a:r>
              <a:rPr lang="en-US"/>
              <a:t>Other Federal Programs:</a:t>
            </a:r>
          </a:p>
        </p:txBody>
      </p:sp>
      <p:pic>
        <p:nvPicPr>
          <p:cNvPr id="2050" name="Picture 2" descr="Ocean Tech Hub | Driving the Blue ...">
            <a:extLst>
              <a:ext uri="{FF2B5EF4-FFF2-40B4-BE49-F238E27FC236}">
                <a16:creationId xmlns:a16="http://schemas.microsoft.com/office/drawing/2014/main" id="{24EE0811-4026-AB75-24A2-437A38395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035" y="2261165"/>
            <a:ext cx="1664155" cy="21157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ew ARPA-H Initiative Will Support ...">
            <a:extLst>
              <a:ext uri="{FF2B5EF4-FFF2-40B4-BE49-F238E27FC236}">
                <a16:creationId xmlns:a16="http://schemas.microsoft.com/office/drawing/2014/main" id="{A384D696-B46F-AD1A-DFDC-ECD4A6FCF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4571" y="5256313"/>
            <a:ext cx="2492641" cy="6888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olar Panel? Definition of Solar Panels">
            <a:extLst>
              <a:ext uri="{FF2B5EF4-FFF2-40B4-BE49-F238E27FC236}">
                <a16:creationId xmlns:a16="http://schemas.microsoft.com/office/drawing/2014/main" id="{85E82A9A-A1A0-BD93-E3E4-26C6BCED2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046" y="2129836"/>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6362EA-CC81-1679-7B2E-1D5A02B3915F}"/>
              </a:ext>
            </a:extLst>
          </p:cNvPr>
          <p:cNvSpPr txBox="1"/>
          <p:nvPr/>
        </p:nvSpPr>
        <p:spPr>
          <a:xfrm>
            <a:off x="8644840" y="4022690"/>
            <a:ext cx="257908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DIRECT PAY TAX CREDITS</a:t>
            </a:r>
          </a:p>
        </p:txBody>
      </p:sp>
      <p:pic>
        <p:nvPicPr>
          <p:cNvPr id="2056" name="Picture 8" descr="Advanced Research Projects Agency ...">
            <a:extLst>
              <a:ext uri="{FF2B5EF4-FFF2-40B4-BE49-F238E27FC236}">
                <a16:creationId xmlns:a16="http://schemas.microsoft.com/office/drawing/2014/main" id="{667D460F-37F5-B984-02C3-E5FC9A896F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7277" y="5002438"/>
            <a:ext cx="2557913" cy="17021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ancer Moonshot Blue Ribbon Panel ...">
            <a:extLst>
              <a:ext uri="{FF2B5EF4-FFF2-40B4-BE49-F238E27FC236}">
                <a16:creationId xmlns:a16="http://schemas.microsoft.com/office/drawing/2014/main" id="{35519CAB-85D0-FB7D-08AE-9F3E4A609B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0" y="4843493"/>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Northeast Microelectronics Coalition ...">
            <a:extLst>
              <a:ext uri="{FF2B5EF4-FFF2-40B4-BE49-F238E27FC236}">
                <a16:creationId xmlns:a16="http://schemas.microsoft.com/office/drawing/2014/main" id="{12D82676-0F11-D2A0-8BC7-2282DBD50D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4506" y="4960441"/>
            <a:ext cx="1963125" cy="113794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Ocean Tech Hub | Driving the Blue ...">
            <a:extLst>
              <a:ext uri="{FF2B5EF4-FFF2-40B4-BE49-F238E27FC236}">
                <a16:creationId xmlns:a16="http://schemas.microsoft.com/office/drawing/2014/main" id="{F4826C9D-A37A-3221-A572-72BEC0D5CF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3760" y="2126149"/>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611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1545-4135-EBF8-9FDA-306F734391DF}"/>
              </a:ext>
            </a:extLst>
          </p:cNvPr>
          <p:cNvSpPr>
            <a:spLocks noGrp="1"/>
          </p:cNvSpPr>
          <p:nvPr>
            <p:ph type="title"/>
          </p:nvPr>
        </p:nvSpPr>
        <p:spPr/>
        <p:txBody>
          <a:bodyPr/>
          <a:lstStyle/>
          <a:p>
            <a:r>
              <a:rPr lang="en-US"/>
              <a:t>State programs: </a:t>
            </a:r>
          </a:p>
        </p:txBody>
      </p:sp>
      <p:pic>
        <p:nvPicPr>
          <p:cNvPr id="4" name="Picture 3" descr="Logo, company name&#10;&#10;AI-generated content may be incorrect.">
            <a:extLst>
              <a:ext uri="{FF2B5EF4-FFF2-40B4-BE49-F238E27FC236}">
                <a16:creationId xmlns:a16="http://schemas.microsoft.com/office/drawing/2014/main" id="{26425DFE-9147-D86F-7A34-A3BFE4CA3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13" y="1802452"/>
            <a:ext cx="3120552" cy="2298894"/>
          </a:xfrm>
          <a:prstGeom prst="rect">
            <a:avLst/>
          </a:prstGeom>
        </p:spPr>
      </p:pic>
      <p:pic>
        <p:nvPicPr>
          <p:cNvPr id="6" name="Picture 5" descr="Graphical user interface, text&#10;&#10;AI-generated content may be incorrect.">
            <a:extLst>
              <a:ext uri="{FF2B5EF4-FFF2-40B4-BE49-F238E27FC236}">
                <a16:creationId xmlns:a16="http://schemas.microsoft.com/office/drawing/2014/main" id="{B82630FD-A931-8B94-1AF3-1A95BC23E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401" y="1870406"/>
            <a:ext cx="4528450" cy="1832525"/>
          </a:xfrm>
          <a:prstGeom prst="rect">
            <a:avLst/>
          </a:prstGeom>
        </p:spPr>
      </p:pic>
      <p:pic>
        <p:nvPicPr>
          <p:cNvPr id="8" name="Picture 7" descr="Graphical user interface, text&#10;&#10;AI-generated content may be incorrect.">
            <a:extLst>
              <a:ext uri="{FF2B5EF4-FFF2-40B4-BE49-F238E27FC236}">
                <a16:creationId xmlns:a16="http://schemas.microsoft.com/office/drawing/2014/main" id="{2416584A-7FD9-9EE6-220B-08CA44E3A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320" y="4271661"/>
            <a:ext cx="4726233" cy="1319571"/>
          </a:xfrm>
          <a:prstGeom prst="rect">
            <a:avLst/>
          </a:prstGeom>
        </p:spPr>
      </p:pic>
      <p:pic>
        <p:nvPicPr>
          <p:cNvPr id="9" name="Picture 12" descr="Rep. John Mahoney on X: &quot;Today, the MA ...">
            <a:extLst>
              <a:ext uri="{FF2B5EF4-FFF2-40B4-BE49-F238E27FC236}">
                <a16:creationId xmlns:a16="http://schemas.microsoft.com/office/drawing/2014/main" id="{F735B742-3958-2003-A820-2E1B28CE20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2487" y="1646106"/>
            <a:ext cx="2281127" cy="22811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Graphical user interface, text, application, website&#10;&#10;AI-generated content may be incorrect.">
            <a:extLst>
              <a:ext uri="{FF2B5EF4-FFF2-40B4-BE49-F238E27FC236}">
                <a16:creationId xmlns:a16="http://schemas.microsoft.com/office/drawing/2014/main" id="{6E7E12DC-2F94-F858-DC29-C92A5D3DFE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6449" y="4248151"/>
            <a:ext cx="4435694" cy="1319571"/>
          </a:xfrm>
          <a:prstGeom prst="rect">
            <a:avLst/>
          </a:prstGeom>
        </p:spPr>
      </p:pic>
      <p:sp>
        <p:nvSpPr>
          <p:cNvPr id="12" name="TextBox 11">
            <a:extLst>
              <a:ext uri="{FF2B5EF4-FFF2-40B4-BE49-F238E27FC236}">
                <a16:creationId xmlns:a16="http://schemas.microsoft.com/office/drawing/2014/main" id="{59E6E90F-1016-0788-8EC1-C609EBF8841C}"/>
              </a:ext>
            </a:extLst>
          </p:cNvPr>
          <p:cNvSpPr txBox="1"/>
          <p:nvPr/>
        </p:nvSpPr>
        <p:spPr>
          <a:xfrm>
            <a:off x="1024128" y="5905619"/>
            <a:ext cx="11058862" cy="461665"/>
          </a:xfrm>
          <a:prstGeom prst="rect">
            <a:avLst/>
          </a:prstGeom>
          <a:noFill/>
        </p:spPr>
        <p:txBody>
          <a:bodyPr wrap="square" rtlCol="0">
            <a:spAutoFit/>
          </a:bodyPr>
          <a:lstStyle/>
          <a:p>
            <a:r>
              <a:rPr lang="en-US" sz="2400" dirty="0"/>
              <a:t>Search for state grant programs here: </a:t>
            </a:r>
            <a:r>
              <a:rPr lang="en-US" sz="2400" dirty="0">
                <a:hlinkClick r:id="rId7"/>
              </a:rPr>
              <a:t>Community Grant Finder | Mass.gov</a:t>
            </a:r>
            <a:endParaRPr lang="en-US" sz="2400" dirty="0"/>
          </a:p>
        </p:txBody>
      </p:sp>
    </p:spTree>
    <p:extLst>
      <p:ext uri="{BB962C8B-B14F-4D97-AF65-F5344CB8AC3E}">
        <p14:creationId xmlns:p14="http://schemas.microsoft.com/office/powerpoint/2010/main" val="418039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9E8FE-F2AE-127C-3E2A-747F135D0AB9}"/>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61484DFD-BD18-76FE-427F-4CD0E656BD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 name="Oval 5">
            <a:extLst>
              <a:ext uri="{FF2B5EF4-FFF2-40B4-BE49-F238E27FC236}">
                <a16:creationId xmlns:a16="http://schemas.microsoft.com/office/drawing/2014/main" id="{FF8AE501-1093-D479-C0F2-11083A0A1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8" name="Straight Connector 27">
            <a:extLst>
              <a:ext uri="{FF2B5EF4-FFF2-40B4-BE49-F238E27FC236}">
                <a16:creationId xmlns:a16="http://schemas.microsoft.com/office/drawing/2014/main" id="{45F44C12-4516-2A6E-3095-FAB1402AF9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516456F0-205F-386E-BD1D-AF39E46A2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420FEB6-1DF1-6A75-B34C-E2C8B515CF6C}"/>
              </a:ext>
            </a:extLst>
          </p:cNvPr>
          <p:cNvSpPr>
            <a:spLocks noGrp="1"/>
          </p:cNvSpPr>
          <p:nvPr>
            <p:ph type="title"/>
          </p:nvPr>
        </p:nvSpPr>
        <p:spPr>
          <a:xfrm>
            <a:off x="573652" y="1576516"/>
            <a:ext cx="7488672" cy="3861558"/>
          </a:xfrm>
        </p:spPr>
        <p:txBody>
          <a:bodyPr vert="horz" lIns="91440" tIns="45720" rIns="91440" bIns="45720" rtlCol="0" anchor="ctr">
            <a:normAutofit/>
          </a:bodyPr>
          <a:lstStyle/>
          <a:p>
            <a:pPr algn="r"/>
            <a:r>
              <a:rPr lang="en-US" sz="6000" spc="200"/>
              <a:t>Direct Pay (IRA Tax Credits)</a:t>
            </a:r>
          </a:p>
        </p:txBody>
      </p:sp>
      <p:sp>
        <p:nvSpPr>
          <p:cNvPr id="32" name="Rectangle 31">
            <a:extLst>
              <a:ext uri="{FF2B5EF4-FFF2-40B4-BE49-F238E27FC236}">
                <a16:creationId xmlns:a16="http://schemas.microsoft.com/office/drawing/2014/main" id="{EA19B6F6-E990-1DA0-9115-6B35C894C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956562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FF263B81-AE0C-F979-F8C5-BEB915E536E8}"/>
              </a:ext>
            </a:extLst>
          </p:cNvPr>
          <p:cNvSpPr>
            <a:spLocks noGrp="1"/>
          </p:cNvSpPr>
          <p:nvPr>
            <p:ph type="body" sz="quarter" idx="10"/>
          </p:nvPr>
        </p:nvSpPr>
        <p:spPr>
          <a:xfrm>
            <a:off x="871930" y="1390517"/>
            <a:ext cx="10993755" cy="4739786"/>
          </a:xfrm>
        </p:spPr>
        <p:txBody>
          <a:bodyPr vert="horz" lIns="91440" tIns="45720" rIns="91440" bIns="45720" rtlCol="0" anchor="t">
            <a:normAutofit fontScale="92500" lnSpcReduction="20000"/>
          </a:bodyPr>
          <a:lstStyle/>
          <a:p>
            <a:pPr marL="342900" lvl="1" indent="-342900">
              <a:lnSpc>
                <a:spcPct val="90000"/>
              </a:lnSpc>
              <a:spcBef>
                <a:spcPts val="200"/>
              </a:spcBef>
              <a:spcAft>
                <a:spcPts val="400"/>
              </a:spcAft>
              <a:buClr>
                <a:srgbClr val="1CADE4"/>
              </a:buClr>
              <a:buFont typeface="Wingdings" panose="020B0604020202020204" pitchFamily="34" charset="0"/>
              <a:buChar char="§"/>
              <a:defRPr/>
            </a:pPr>
            <a:r>
              <a:rPr lang="en-US" sz="2600">
                <a:solidFill>
                  <a:srgbClr val="002060"/>
                </a:solidFill>
                <a:cs typeface="Calibri"/>
              </a:rPr>
              <a:t>The Inflation Reduction Act (IRA) makes the largest investment in clean energy in United States history, and much of that investment is delivered via tax incentives.</a:t>
            </a:r>
          </a:p>
          <a:p>
            <a:pPr marL="342900" lvl="1" indent="-342900">
              <a:lnSpc>
                <a:spcPct val="90000"/>
              </a:lnSpc>
              <a:spcBef>
                <a:spcPts val="200"/>
              </a:spcBef>
              <a:spcAft>
                <a:spcPts val="400"/>
              </a:spcAft>
              <a:buClr>
                <a:srgbClr val="1CADE4"/>
              </a:buClr>
              <a:buFont typeface="Wingdings" panose="020B0604020202020204" pitchFamily="34" charset="0"/>
              <a:buChar char="§"/>
              <a:defRPr/>
            </a:pPr>
            <a:r>
              <a:rPr lang="en-US" sz="2600">
                <a:solidFill>
                  <a:srgbClr val="002060"/>
                </a:solidFill>
                <a:cs typeface="Calibri"/>
              </a:rPr>
              <a:t>Under the IRA, tax-exempt and governmental entities – such as cities and towns -- that do not owe Federal income taxes are, for the first time, able to receive a payment equal to the full value of tax credits for building qualifying clean energy projects or making qualifying investments. This is called Direct Pay (also known as Elective Pay). </a:t>
            </a:r>
          </a:p>
          <a:p>
            <a:pPr marL="342900" lvl="1" indent="-342900">
              <a:lnSpc>
                <a:spcPct val="90000"/>
              </a:lnSpc>
              <a:spcBef>
                <a:spcPts val="200"/>
              </a:spcBef>
              <a:spcAft>
                <a:spcPts val="400"/>
              </a:spcAft>
              <a:buClr>
                <a:srgbClr val="1CADE4"/>
              </a:buClr>
              <a:buFont typeface="Wingdings" panose="020B0604020202020204" pitchFamily="34" charset="0"/>
              <a:buChar char="§"/>
            </a:pPr>
            <a:r>
              <a:rPr lang="en-US" sz="2600">
                <a:solidFill>
                  <a:srgbClr val="002060"/>
                </a:solidFill>
                <a:cs typeface="Calibri"/>
              </a:rPr>
              <a:t>By filing a return and using Direct Pay, these entities can receive a cash refund from the IRS for certain clean energy projects.</a:t>
            </a:r>
          </a:p>
          <a:p>
            <a:pPr marL="342900" lvl="1" indent="-342900">
              <a:lnSpc>
                <a:spcPct val="90000"/>
              </a:lnSpc>
              <a:spcBef>
                <a:spcPts val="200"/>
              </a:spcBef>
              <a:spcAft>
                <a:spcPts val="400"/>
              </a:spcAft>
              <a:buClr>
                <a:srgbClr val="1CADE4"/>
              </a:buClr>
              <a:buFont typeface="Wingdings" panose="020B0604020202020204" pitchFamily="34" charset="0"/>
              <a:buChar char="§"/>
            </a:pPr>
            <a:r>
              <a:rPr lang="en-US" sz="2600">
                <a:solidFill>
                  <a:srgbClr val="002060"/>
                </a:solidFill>
                <a:cs typeface="Calibri"/>
              </a:rPr>
              <a:t>Direct pay applies to projects put into service January 1, 2023 through December 31, 2032, creating a decade of tax opportunity to save money on necessary infrastructure replacements and upgrades while reducing energy costs and carbon emissions.</a:t>
            </a:r>
          </a:p>
          <a:p>
            <a:pPr marL="342900" lvl="1" indent="-342900">
              <a:lnSpc>
                <a:spcPct val="90000"/>
              </a:lnSpc>
              <a:spcBef>
                <a:spcPts val="200"/>
              </a:spcBef>
              <a:spcAft>
                <a:spcPts val="400"/>
              </a:spcAft>
              <a:buClr>
                <a:srgbClr val="1CADE4"/>
              </a:buClr>
              <a:buFont typeface="Wingdings" panose="020B0604020202020204" pitchFamily="34" charset="0"/>
              <a:buChar char="§"/>
            </a:pPr>
            <a:r>
              <a:rPr lang="en-US" sz="2600" b="1">
                <a:solidFill>
                  <a:srgbClr val="002060"/>
                </a:solidFill>
                <a:cs typeface="Calibri"/>
              </a:rPr>
              <a:t>Unlike competitive grant programs, the overall potential of these tax credits to states and municipalities is unlimited. </a:t>
            </a:r>
          </a:p>
          <a:p>
            <a:pPr marL="342900" lvl="1" indent="-342900">
              <a:lnSpc>
                <a:spcPct val="90000"/>
              </a:lnSpc>
              <a:spcBef>
                <a:spcPts val="200"/>
              </a:spcBef>
              <a:spcAft>
                <a:spcPts val="400"/>
              </a:spcAft>
              <a:buClr>
                <a:srgbClr val="1CADE4"/>
              </a:buClr>
              <a:buFont typeface="Wingdings" panose="020B0604020202020204" pitchFamily="34" charset="0"/>
              <a:buChar char="§"/>
            </a:pPr>
            <a:r>
              <a:rPr lang="en-US" sz="2600">
                <a:solidFill>
                  <a:srgbClr val="002060"/>
                </a:solidFill>
                <a:cs typeface="Calibri"/>
              </a:rPr>
              <a:t>Note on these credits being “mandatory, not discretionary”</a:t>
            </a:r>
          </a:p>
          <a:p>
            <a:pPr marL="342900" lvl="1" indent="-342900">
              <a:lnSpc>
                <a:spcPct val="90000"/>
              </a:lnSpc>
              <a:spcBef>
                <a:spcPts val="200"/>
              </a:spcBef>
              <a:spcAft>
                <a:spcPts val="400"/>
              </a:spcAft>
              <a:buClr>
                <a:srgbClr val="1CADE4"/>
              </a:buClr>
              <a:buFont typeface="Wingdings" panose="020B0604020202020204" pitchFamily="34" charset="0"/>
              <a:buChar char="§"/>
            </a:pPr>
            <a:endParaRPr lang="en-US" sz="2400">
              <a:cs typeface="Calibri"/>
            </a:endParaRPr>
          </a:p>
        </p:txBody>
      </p:sp>
      <p:sp>
        <p:nvSpPr>
          <p:cNvPr id="2" name="Title 2">
            <a:extLst>
              <a:ext uri="{FF2B5EF4-FFF2-40B4-BE49-F238E27FC236}">
                <a16:creationId xmlns:a16="http://schemas.microsoft.com/office/drawing/2014/main" id="{4137C472-56A4-98E5-4D62-8A8D466A58E8}"/>
              </a:ext>
            </a:extLst>
          </p:cNvPr>
          <p:cNvSpPr txBox="1">
            <a:spLocks/>
          </p:cNvSpPr>
          <p:nvPr/>
        </p:nvSpPr>
        <p:spPr>
          <a:xfrm>
            <a:off x="479759" y="327722"/>
            <a:ext cx="10117513"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1" i="0" u="none" kern="1200" spc="0">
                <a:solidFill>
                  <a:schemeClr val="tx2">
                    <a:lumMod val="100000"/>
                  </a:schemeClr>
                </a:solidFill>
                <a:latin typeface="+mj-lt"/>
                <a:ea typeface="+mj-ea"/>
                <a:cs typeface="+mj-cs"/>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a:ln>
                  <a:noFill/>
                </a:ln>
                <a:solidFill>
                  <a:srgbClr val="4472C4">
                    <a:lumMod val="50000"/>
                  </a:srgbClr>
                </a:solidFill>
                <a:effectLst/>
                <a:uLnTx/>
                <a:uFillTx/>
                <a:latin typeface="Calibri" panose="020F0502020204030204"/>
                <a:ea typeface="+mj-ea"/>
                <a:cs typeface="+mj-cs"/>
                <a:sym typeface="+mj-lt"/>
              </a:rPr>
              <a:t>What</a:t>
            </a:r>
            <a:r>
              <a:rPr kumimoji="0" lang="en-US" sz="3400" b="1" i="0" u="none" strike="noStrike" kern="1200" cap="none" spc="0" normalizeH="0" baseline="0" noProof="0">
                <a:ln>
                  <a:noFill/>
                </a:ln>
                <a:solidFill>
                  <a:srgbClr val="4472C4">
                    <a:lumMod val="50000"/>
                  </a:srgbClr>
                </a:solidFill>
                <a:effectLst/>
                <a:uLnTx/>
                <a:uFillTx/>
                <a:latin typeface="Calibri"/>
                <a:ea typeface="+mj-ea"/>
                <a:cs typeface="Calibri"/>
                <a:sym typeface="+mj-lt"/>
              </a:rPr>
              <a:t> is Direct Pay?</a:t>
            </a:r>
            <a:endParaRPr kumimoji="0" lang="en-US" sz="3400" b="1" i="0" u="none" strike="noStrike" kern="1200" cap="none" spc="0" normalizeH="0" baseline="0" noProof="0">
              <a:ln>
                <a:noFill/>
              </a:ln>
              <a:solidFill>
                <a:srgbClr val="4472C4">
                  <a:lumMod val="50000"/>
                </a:srgbClr>
              </a:solidFill>
              <a:effectLst/>
              <a:uLnTx/>
              <a:uFillTx/>
              <a:latin typeface="Calibri Light" panose="020F0302020204030204"/>
              <a:ea typeface="+mj-ea"/>
              <a:cs typeface="+mj-cs"/>
              <a:sym typeface="+mj-lt"/>
            </a:endParaRPr>
          </a:p>
        </p:txBody>
      </p:sp>
    </p:spTree>
    <p:extLst>
      <p:ext uri="{BB962C8B-B14F-4D97-AF65-F5344CB8AC3E}">
        <p14:creationId xmlns:p14="http://schemas.microsoft.com/office/powerpoint/2010/main" val="3063005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FF263B81-AE0C-F979-F8C5-BEB915E536E8}"/>
              </a:ext>
            </a:extLst>
          </p:cNvPr>
          <p:cNvSpPr>
            <a:spLocks noGrp="1"/>
          </p:cNvSpPr>
          <p:nvPr>
            <p:ph type="body" sz="quarter" idx="10"/>
          </p:nvPr>
        </p:nvSpPr>
        <p:spPr>
          <a:xfrm>
            <a:off x="1129193" y="1100189"/>
            <a:ext cx="11170103" cy="5142557"/>
          </a:xfrm>
        </p:spPr>
        <p:txBody>
          <a:bodyPr vert="horz" lIns="91440" tIns="45720" rIns="91440" bIns="45720" rtlCol="0" anchor="t">
            <a:normAutofit/>
          </a:bodyPr>
          <a:lstStyle/>
          <a:p>
            <a:pPr marL="0" indent="0">
              <a:buClr>
                <a:srgbClr val="1CADE4"/>
              </a:buClr>
              <a:buNone/>
              <a:defRPr/>
            </a:pPr>
            <a:endParaRPr lang="en-US" sz="2400">
              <a:ea typeface="+mn-lt"/>
              <a:cs typeface="+mn-lt"/>
            </a:endParaRPr>
          </a:p>
          <a:p>
            <a:pPr>
              <a:defRPr/>
            </a:pPr>
            <a:r>
              <a:rPr lang="en-US" sz="2400">
                <a:ea typeface="+mn-lt"/>
                <a:cs typeface="+mn-lt"/>
                <a:hlinkClick r:id="rId2"/>
              </a:rPr>
              <a:t>FFIO’s Direct Pay Information Page</a:t>
            </a:r>
            <a:endParaRPr lang="en-US" sz="2400">
              <a:ea typeface="+mn-lt"/>
              <a:cs typeface="+mn-lt"/>
              <a:hlinkClick r:id="" action="ppaction://noaction"/>
            </a:endParaRPr>
          </a:p>
          <a:p>
            <a:pPr>
              <a:defRPr/>
            </a:pPr>
            <a:r>
              <a:rPr lang="en-US" sz="2400">
                <a:ea typeface="+mn-lt"/>
                <a:cs typeface="+mn-lt"/>
                <a:hlinkClick r:id="" action="ppaction://noaction"/>
              </a:rPr>
              <a:t>Elect Pay Overview</a:t>
            </a:r>
            <a:r>
              <a:rPr lang="en-US" sz="2400">
                <a:ea typeface="+mn-lt"/>
                <a:cs typeface="+mn-lt"/>
              </a:rPr>
              <a:t> </a:t>
            </a:r>
          </a:p>
          <a:p>
            <a:pPr>
              <a:defRPr/>
            </a:pPr>
            <a:r>
              <a:rPr lang="en-US" sz="2400">
                <a:solidFill>
                  <a:srgbClr val="0070C0"/>
                </a:solidFill>
                <a:ea typeface="+mn-lt"/>
                <a:cs typeface="+mn-lt"/>
                <a:hlinkClick r:id="rId3">
                  <a:extLst>
                    <a:ext uri="{A12FA001-AC4F-418D-AE19-62706E023703}">
                      <ahyp:hlinkClr xmlns:ahyp="http://schemas.microsoft.com/office/drawing/2018/hyperlinkcolor" val="tx"/>
                    </a:ext>
                  </a:extLst>
                </a:hlinkClick>
              </a:rPr>
              <a:t>CAP webinar</a:t>
            </a:r>
            <a:r>
              <a:rPr lang="en-US" sz="2400">
                <a:solidFill>
                  <a:srgbClr val="0070C0"/>
                </a:solidFill>
                <a:ea typeface="+mn-lt"/>
                <a:cs typeface="+mn-lt"/>
              </a:rPr>
              <a:t> </a:t>
            </a:r>
            <a:r>
              <a:rPr lang="en-US" sz="2400">
                <a:ea typeface="+mn-lt"/>
                <a:cs typeface="+mn-lt"/>
              </a:rPr>
              <a:t>on Direct Pay</a:t>
            </a:r>
            <a:endParaRPr lang="en-US" sz="2400">
              <a:cs typeface="Calibri"/>
            </a:endParaRPr>
          </a:p>
          <a:p>
            <a:pPr>
              <a:defRPr/>
            </a:pPr>
            <a:r>
              <a:rPr lang="en-US" sz="2400">
                <a:ea typeface="+mn-lt"/>
                <a:cs typeface="+mn-lt"/>
              </a:rPr>
              <a:t>Lawyers for Good Government </a:t>
            </a:r>
            <a:r>
              <a:rPr lang="en-US" sz="2400">
                <a:solidFill>
                  <a:srgbClr val="0070C0"/>
                </a:solidFill>
                <a:ea typeface="+mn-lt"/>
                <a:cs typeface="+mn-lt"/>
                <a:hlinkClick r:id="rId4">
                  <a:extLst>
                    <a:ext uri="{A12FA001-AC4F-418D-AE19-62706E023703}">
                      <ahyp:hlinkClr xmlns:ahyp="http://schemas.microsoft.com/office/drawing/2018/hyperlinkcolor" val="tx"/>
                    </a:ext>
                  </a:extLst>
                </a:hlinkClick>
              </a:rPr>
              <a:t>Elective Pay resources</a:t>
            </a:r>
            <a:r>
              <a:rPr lang="en-US" sz="2400">
                <a:ea typeface="+mn-lt"/>
                <a:cs typeface="+mn-lt"/>
              </a:rPr>
              <a:t>, including worksheets on: </a:t>
            </a:r>
            <a:endParaRPr lang="en-US" sz="2400">
              <a:cs typeface="Calibri"/>
            </a:endParaRPr>
          </a:p>
          <a:p>
            <a:pPr marL="800100" lvl="1" indent="-342900">
              <a:defRPr/>
            </a:pPr>
            <a:r>
              <a:rPr lang="en-US" sz="2400">
                <a:solidFill>
                  <a:srgbClr val="0070C0"/>
                </a:solidFill>
                <a:ea typeface="+mn-lt"/>
                <a:cs typeface="+mn-lt"/>
                <a:hlinkClick r:id="rId5">
                  <a:extLst>
                    <a:ext uri="{A12FA001-AC4F-418D-AE19-62706E023703}">
                      <ahyp:hlinkClr xmlns:ahyp="http://schemas.microsoft.com/office/drawing/2018/hyperlinkcolor" val="tx"/>
                    </a:ext>
                  </a:extLst>
                </a:hlinkClick>
              </a:rPr>
              <a:t>EV Purchase</a:t>
            </a:r>
            <a:endParaRPr lang="en-US" sz="2400">
              <a:solidFill>
                <a:srgbClr val="0070C0"/>
              </a:solidFill>
              <a:cs typeface="Calibri" panose="020F0502020204030204"/>
            </a:endParaRPr>
          </a:p>
          <a:p>
            <a:pPr marL="800100" lvl="1" indent="-342900">
              <a:defRPr/>
            </a:pPr>
            <a:r>
              <a:rPr lang="en-US" sz="2400">
                <a:solidFill>
                  <a:srgbClr val="0070C0"/>
                </a:solidFill>
                <a:ea typeface="+mn-lt"/>
                <a:cs typeface="+mn-lt"/>
                <a:hlinkClick r:id="rId6">
                  <a:extLst>
                    <a:ext uri="{A12FA001-AC4F-418D-AE19-62706E023703}">
                      <ahyp:hlinkClr xmlns:ahyp="http://schemas.microsoft.com/office/drawing/2018/hyperlinkcolor" val="tx"/>
                    </a:ext>
                  </a:extLst>
                </a:hlinkClick>
              </a:rPr>
              <a:t>EV Infrastructure</a:t>
            </a:r>
            <a:r>
              <a:rPr lang="en-US" sz="2400">
                <a:ea typeface="+mn-lt"/>
                <a:cs typeface="+mn-lt"/>
              </a:rPr>
              <a:t> </a:t>
            </a:r>
            <a:endParaRPr lang="en-US" sz="2400">
              <a:cs typeface="Calibri" panose="020F0502020204030204"/>
            </a:endParaRPr>
          </a:p>
          <a:p>
            <a:pPr marL="800100" lvl="1" indent="-342900">
              <a:defRPr/>
            </a:pPr>
            <a:r>
              <a:rPr lang="en-US" sz="2400">
                <a:solidFill>
                  <a:srgbClr val="0070C0"/>
                </a:solidFill>
                <a:ea typeface="+mn-lt"/>
                <a:cs typeface="+mn-lt"/>
                <a:hlinkClick r:id="rId7">
                  <a:extLst>
                    <a:ext uri="{A12FA001-AC4F-418D-AE19-62706E023703}">
                      <ahyp:hlinkClr xmlns:ahyp="http://schemas.microsoft.com/office/drawing/2018/hyperlinkcolor" val="tx"/>
                    </a:ext>
                  </a:extLst>
                </a:hlinkClick>
              </a:rPr>
              <a:t>Tracking</a:t>
            </a:r>
            <a:r>
              <a:rPr lang="en-US" sz="2400">
                <a:ea typeface="+mn-lt"/>
                <a:cs typeface="+mn-lt"/>
              </a:rPr>
              <a:t> ITC and PTC projects</a:t>
            </a:r>
            <a:endParaRPr lang="en-US" sz="2400">
              <a:cs typeface="Calibri" panose="020F0502020204030204"/>
            </a:endParaRPr>
          </a:p>
          <a:p>
            <a:pPr marL="800100" lvl="1" indent="-342900">
              <a:defRPr/>
            </a:pPr>
            <a:r>
              <a:rPr lang="en-US" sz="2400">
                <a:solidFill>
                  <a:srgbClr val="0070C0"/>
                </a:solidFill>
                <a:ea typeface="+mn-lt"/>
                <a:cs typeface="+mn-lt"/>
                <a:hlinkClick r:id="rId4">
                  <a:extLst>
                    <a:ext uri="{A12FA001-AC4F-418D-AE19-62706E023703}">
                      <ahyp:hlinkClr xmlns:ahyp="http://schemas.microsoft.com/office/drawing/2018/hyperlinkcolor" val="tx"/>
                    </a:ext>
                  </a:extLst>
                </a:hlinkClick>
              </a:rPr>
              <a:t>Slides</a:t>
            </a:r>
            <a:r>
              <a:rPr lang="en-US" sz="2400">
                <a:ea typeface="+mn-lt"/>
                <a:cs typeface="+mn-lt"/>
              </a:rPr>
              <a:t> from a presentation to local governments (but provides overview of Direct Pay for all)</a:t>
            </a:r>
            <a:endParaRPr lang="en-US" sz="2400">
              <a:cs typeface="Calibri" panose="020F0502020204030204"/>
            </a:endParaRPr>
          </a:p>
          <a:p>
            <a:pPr>
              <a:defRPr/>
            </a:pPr>
            <a:r>
              <a:rPr lang="en-US" sz="2400">
                <a:ea typeface="+mn-lt"/>
                <a:cs typeface="+mn-lt"/>
              </a:rPr>
              <a:t>IRS </a:t>
            </a:r>
            <a:r>
              <a:rPr lang="en-US" sz="2400">
                <a:solidFill>
                  <a:srgbClr val="0070C0"/>
                </a:solidFill>
                <a:ea typeface="+mn-lt"/>
                <a:cs typeface="+mn-lt"/>
                <a:hlinkClick r:id="rId8">
                  <a:extLst>
                    <a:ext uri="{A12FA001-AC4F-418D-AE19-62706E023703}">
                      <ahyp:hlinkClr xmlns:ahyp="http://schemas.microsoft.com/office/drawing/2018/hyperlinkcolor" val="tx"/>
                    </a:ext>
                  </a:extLst>
                </a:hlinkClick>
              </a:rPr>
              <a:t>Video Tutorial</a:t>
            </a:r>
            <a:r>
              <a:rPr lang="en-US" sz="2400">
                <a:solidFill>
                  <a:srgbClr val="0070C0"/>
                </a:solidFill>
                <a:ea typeface="+mn-lt"/>
                <a:cs typeface="+mn-lt"/>
              </a:rPr>
              <a:t> </a:t>
            </a:r>
            <a:r>
              <a:rPr lang="en-US" sz="2400">
                <a:ea typeface="+mn-lt"/>
                <a:cs typeface="+mn-lt"/>
              </a:rPr>
              <a:t>on pre-registration</a:t>
            </a:r>
            <a:endParaRPr lang="en-US" sz="2400">
              <a:cs typeface="Calibri"/>
            </a:endParaRPr>
          </a:p>
          <a:p>
            <a:pPr>
              <a:defRPr/>
            </a:pPr>
            <a:r>
              <a:rPr lang="en-US" sz="2400">
                <a:solidFill>
                  <a:srgbClr val="0070C0"/>
                </a:solidFill>
                <a:ea typeface="+mn-lt"/>
                <a:cs typeface="+mn-lt"/>
                <a:hlinkClick r:id="rId9">
                  <a:extLst>
                    <a:ext uri="{A12FA001-AC4F-418D-AE19-62706E023703}">
                      <ahyp:hlinkClr xmlns:ahyp="http://schemas.microsoft.com/office/drawing/2018/hyperlinkcolor" val="tx"/>
                    </a:ext>
                  </a:extLst>
                </a:hlinkClick>
              </a:rPr>
              <a:t>IRS Q&amp;A</a:t>
            </a:r>
            <a:endParaRPr lang="en-US" sz="2400">
              <a:solidFill>
                <a:srgbClr val="0070C0"/>
              </a:solidFill>
            </a:endParaRPr>
          </a:p>
          <a:p>
            <a:pPr marL="436245" lvl="1" indent="-457200">
              <a:lnSpc>
                <a:spcPct val="90000"/>
              </a:lnSpc>
              <a:spcBef>
                <a:spcPts val="200"/>
              </a:spcBef>
              <a:spcAft>
                <a:spcPts val="400"/>
              </a:spcAft>
              <a:buClr>
                <a:srgbClr val="1CADE4"/>
              </a:buClr>
              <a:buAutoNum type="arabicPeriod"/>
              <a:defRPr/>
            </a:pPr>
            <a:endParaRPr lang="en-US" sz="1100">
              <a:cs typeface="Calibri"/>
            </a:endParaRPr>
          </a:p>
        </p:txBody>
      </p:sp>
      <p:sp>
        <p:nvSpPr>
          <p:cNvPr id="2" name="Title 2">
            <a:extLst>
              <a:ext uri="{FF2B5EF4-FFF2-40B4-BE49-F238E27FC236}">
                <a16:creationId xmlns:a16="http://schemas.microsoft.com/office/drawing/2014/main" id="{4137C472-56A4-98E5-4D62-8A8D466A58E8}"/>
              </a:ext>
            </a:extLst>
          </p:cNvPr>
          <p:cNvSpPr txBox="1">
            <a:spLocks/>
          </p:cNvSpPr>
          <p:nvPr/>
        </p:nvSpPr>
        <p:spPr>
          <a:xfrm>
            <a:off x="479759" y="327722"/>
            <a:ext cx="10117513"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1" i="0" u="none" kern="1200" spc="0">
                <a:solidFill>
                  <a:schemeClr val="tx2">
                    <a:lumMod val="100000"/>
                  </a:schemeClr>
                </a:solidFill>
                <a:latin typeface="+mj-lt"/>
                <a:ea typeface="+mj-ea"/>
                <a:cs typeface="+mj-cs"/>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a:ln>
                  <a:noFill/>
                </a:ln>
                <a:solidFill>
                  <a:srgbClr val="4472C4">
                    <a:lumMod val="50000"/>
                  </a:srgbClr>
                </a:solidFill>
                <a:effectLst/>
                <a:uLnTx/>
                <a:uFillTx/>
                <a:latin typeface="Calibri" panose="020F0502020204030204"/>
                <a:ea typeface="+mj-ea"/>
                <a:cs typeface="+mj-cs"/>
                <a:sym typeface="+mj-lt"/>
              </a:rPr>
              <a:t>Helpful Resources</a:t>
            </a:r>
            <a:endParaRPr kumimoji="0" lang="en-US" sz="3400" b="1" i="0" u="none" strike="noStrike" kern="1200" cap="none" spc="0" normalizeH="0" baseline="0" noProof="0">
              <a:ln>
                <a:noFill/>
              </a:ln>
              <a:solidFill>
                <a:srgbClr val="4472C4">
                  <a:lumMod val="50000"/>
                </a:srgbClr>
              </a:solidFill>
              <a:effectLst/>
              <a:uLnTx/>
              <a:uFillTx/>
              <a:latin typeface="Calibri Light" panose="020F0302020204030204"/>
              <a:ea typeface="+mj-ea"/>
              <a:cs typeface="+mj-cs"/>
              <a:sym typeface="+mj-lt"/>
            </a:endParaRPr>
          </a:p>
        </p:txBody>
      </p:sp>
    </p:spTree>
    <p:extLst>
      <p:ext uri="{BB962C8B-B14F-4D97-AF65-F5344CB8AC3E}">
        <p14:creationId xmlns:p14="http://schemas.microsoft.com/office/powerpoint/2010/main" val="1480225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5487-8A0D-96A9-56C4-56A210D08DB5}"/>
              </a:ext>
            </a:extLst>
          </p:cNvPr>
          <p:cNvSpPr>
            <a:spLocks noGrp="1"/>
          </p:cNvSpPr>
          <p:nvPr>
            <p:ph type="title"/>
          </p:nvPr>
        </p:nvSpPr>
        <p:spPr>
          <a:xfrm>
            <a:off x="1168182" y="371917"/>
            <a:ext cx="9720072" cy="1499616"/>
          </a:xfrm>
        </p:spPr>
        <p:txBody>
          <a:bodyPr vert="horz" lIns="91440" tIns="45720" rIns="91440" bIns="45720" rtlCol="0" anchor="ctr">
            <a:noAutofit/>
          </a:bodyPr>
          <a:lstStyle/>
          <a:p>
            <a:pPr algn="ctr"/>
            <a:r>
              <a:rPr lang="en-US" sz="7200"/>
              <a:t>Municipal needs survey</a:t>
            </a:r>
            <a:endParaRPr lang="en-US" sz="2400"/>
          </a:p>
        </p:txBody>
      </p:sp>
      <p:sp>
        <p:nvSpPr>
          <p:cNvPr id="4" name="Text Placeholder 3">
            <a:extLst>
              <a:ext uri="{FF2B5EF4-FFF2-40B4-BE49-F238E27FC236}">
                <a16:creationId xmlns:a16="http://schemas.microsoft.com/office/drawing/2014/main" id="{B5CFEDE8-2F1D-DC67-361A-BB38DBDA43FE}"/>
              </a:ext>
            </a:extLst>
          </p:cNvPr>
          <p:cNvSpPr>
            <a:spLocks noGrp="1"/>
          </p:cNvSpPr>
          <p:nvPr>
            <p:ph type="body" idx="1"/>
          </p:nvPr>
        </p:nvSpPr>
        <p:spPr>
          <a:xfrm>
            <a:off x="897732" y="1871533"/>
            <a:ext cx="5900063" cy="3549708"/>
          </a:xfrm>
        </p:spPr>
        <p:txBody>
          <a:bodyPr>
            <a:normAutofit/>
          </a:bodyPr>
          <a:lstStyle/>
          <a:p>
            <a:r>
              <a:rPr lang="en-US" sz="2800" b="1"/>
              <a:t>Please take 5 minutes to fill out this form and help us learn more about how our office can support you to best leverage available and upcoming federal funding opportunities!</a:t>
            </a:r>
          </a:p>
        </p:txBody>
      </p:sp>
      <p:sp>
        <p:nvSpPr>
          <p:cNvPr id="9" name="Rectangle 8">
            <a:extLst>
              <a:ext uri="{FF2B5EF4-FFF2-40B4-BE49-F238E27FC236}">
                <a16:creationId xmlns:a16="http://schemas.microsoft.com/office/drawing/2014/main" id="{3F5EDDBA-8D94-FEFE-2099-EC25227C992A}"/>
              </a:ext>
            </a:extLst>
          </p:cNvPr>
          <p:cNvSpPr/>
          <p:nvPr/>
        </p:nvSpPr>
        <p:spPr>
          <a:xfrm>
            <a:off x="7523544" y="1756063"/>
            <a:ext cx="4309230" cy="462158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pic>
        <p:nvPicPr>
          <p:cNvPr id="6" name="Picture 5" descr="A qr code on a white background&#10;&#10;Description automatically generated">
            <a:extLst>
              <a:ext uri="{FF2B5EF4-FFF2-40B4-BE49-F238E27FC236}">
                <a16:creationId xmlns:a16="http://schemas.microsoft.com/office/drawing/2014/main" id="{582481FE-B35C-47F1-BD27-496FB57B0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273" y="2208705"/>
            <a:ext cx="3831772" cy="3831772"/>
          </a:xfrm>
          <a:prstGeom prst="rect">
            <a:avLst/>
          </a:prstGeom>
        </p:spPr>
      </p:pic>
    </p:spTree>
    <p:extLst>
      <p:ext uri="{BB962C8B-B14F-4D97-AF65-F5344CB8AC3E}">
        <p14:creationId xmlns:p14="http://schemas.microsoft.com/office/powerpoint/2010/main" val="1413044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7A58E-9538-F9ED-B498-0E11D4F95CE3}"/>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93336CDB-B92E-40DE-CC1C-868D97FDA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 name="Oval 5">
            <a:extLst>
              <a:ext uri="{FF2B5EF4-FFF2-40B4-BE49-F238E27FC236}">
                <a16:creationId xmlns:a16="http://schemas.microsoft.com/office/drawing/2014/main" id="{2B830BD3-1217-5F1B-A3ED-7D945724A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8" name="Straight Connector 27">
            <a:extLst>
              <a:ext uri="{FF2B5EF4-FFF2-40B4-BE49-F238E27FC236}">
                <a16:creationId xmlns:a16="http://schemas.microsoft.com/office/drawing/2014/main" id="{B619D7A2-0CBB-644F-EFCC-7C178E7828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018B0961-C147-91FB-4F1C-2ACF405FB2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72C18391-BF5D-D801-804E-FDA02AAE0740}"/>
              </a:ext>
            </a:extLst>
          </p:cNvPr>
          <p:cNvSpPr>
            <a:spLocks noGrp="1"/>
          </p:cNvSpPr>
          <p:nvPr>
            <p:ph type="title"/>
          </p:nvPr>
        </p:nvSpPr>
        <p:spPr>
          <a:xfrm>
            <a:off x="643466" y="1534475"/>
            <a:ext cx="6992351" cy="3861558"/>
          </a:xfrm>
        </p:spPr>
        <p:txBody>
          <a:bodyPr vert="horz" lIns="91440" tIns="45720" rIns="91440" bIns="45720" rtlCol="0" anchor="ctr">
            <a:normAutofit/>
          </a:bodyPr>
          <a:lstStyle/>
          <a:p>
            <a:pPr algn="r"/>
            <a:r>
              <a:rPr lang="en-US" sz="6000" spc="200"/>
              <a:t>federal funding landscape</a:t>
            </a:r>
          </a:p>
        </p:txBody>
      </p:sp>
      <p:sp>
        <p:nvSpPr>
          <p:cNvPr id="32" name="Rectangle 31">
            <a:extLst>
              <a:ext uri="{FF2B5EF4-FFF2-40B4-BE49-F238E27FC236}">
                <a16:creationId xmlns:a16="http://schemas.microsoft.com/office/drawing/2014/main" id="{7E62986D-C475-74E9-6A0C-18DC505AE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240210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Content Placeholder 2">
            <a:extLst>
              <a:ext uri="{FF2B5EF4-FFF2-40B4-BE49-F238E27FC236}">
                <a16:creationId xmlns:a16="http://schemas.microsoft.com/office/drawing/2014/main" id="{438FAB71-C6D9-69C6-15E1-74EEA1262BBF}"/>
              </a:ext>
            </a:extLst>
          </p:cNvPr>
          <p:cNvSpPr>
            <a:spLocks noGrp="1"/>
          </p:cNvSpPr>
          <p:nvPr>
            <p:ph idx="1"/>
          </p:nvPr>
        </p:nvSpPr>
        <p:spPr>
          <a:xfrm>
            <a:off x="5018302" y="533490"/>
            <a:ext cx="6809692" cy="5791020"/>
          </a:xfrm>
        </p:spPr>
        <p:txBody>
          <a:bodyPr anchor="t">
            <a:normAutofit/>
          </a:bodyPr>
          <a:lstStyle/>
          <a:p>
            <a:pPr marL="128016" lvl="1" indent="0">
              <a:buNone/>
            </a:pPr>
            <a:r>
              <a:rPr lang="en-US" dirty="0"/>
              <a:t>The Governor’s office recently launched a dashboard displaying the total federal funding cuts to the state, along with a form for municipalities and other external entities to report federal funding impacts directly to the state. Visit the website at </a:t>
            </a:r>
            <a:r>
              <a:rPr lang="en-US" dirty="0">
                <a:hlinkClick r:id="rId3"/>
              </a:rPr>
              <a:t>mass.gov/</a:t>
            </a:r>
            <a:r>
              <a:rPr lang="en-US" dirty="0" err="1">
                <a:hlinkClick r:id="rId3"/>
              </a:rPr>
              <a:t>fedimpact</a:t>
            </a:r>
            <a:endParaRPr lang="en-US" dirty="0"/>
          </a:p>
        </p:txBody>
      </p:sp>
      <p:sp>
        <p:nvSpPr>
          <p:cNvPr id="9" name="Title 1">
            <a:extLst>
              <a:ext uri="{FF2B5EF4-FFF2-40B4-BE49-F238E27FC236}">
                <a16:creationId xmlns:a16="http://schemas.microsoft.com/office/drawing/2014/main" id="{61B7AD68-2546-FA2F-A2F2-6C54E2284F2F}"/>
              </a:ext>
            </a:extLst>
          </p:cNvPr>
          <p:cNvSpPr txBox="1">
            <a:spLocks/>
          </p:cNvSpPr>
          <p:nvPr/>
        </p:nvSpPr>
        <p:spPr>
          <a:xfrm>
            <a:off x="643468" y="643467"/>
            <a:ext cx="3415612"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rPr>
              <a:t>Support for Local Governments</a:t>
            </a:r>
          </a:p>
        </p:txBody>
      </p:sp>
      <p:pic>
        <p:nvPicPr>
          <p:cNvPr id="12" name="Picture 11" descr="Graphical user interface&#10;&#10;AI-generated content may be incorrect.">
            <a:extLst>
              <a:ext uri="{FF2B5EF4-FFF2-40B4-BE49-F238E27FC236}">
                <a16:creationId xmlns:a16="http://schemas.microsoft.com/office/drawing/2014/main" id="{49A73243-60E0-4A9B-5D81-EE0FF8401D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224" y="1704917"/>
            <a:ext cx="6795818" cy="4619593"/>
          </a:xfrm>
          <a:prstGeom prst="rect">
            <a:avLst/>
          </a:prstGeom>
        </p:spPr>
      </p:pic>
    </p:spTree>
    <p:extLst>
      <p:ext uri="{BB962C8B-B14F-4D97-AF65-F5344CB8AC3E}">
        <p14:creationId xmlns:p14="http://schemas.microsoft.com/office/powerpoint/2010/main" val="858518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94B7C-A0BE-E8CD-C4B1-57C106494C6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EE4CD83-4347-437C-4EAA-0D3980B10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Title 1">
            <a:extLst>
              <a:ext uri="{FF2B5EF4-FFF2-40B4-BE49-F238E27FC236}">
                <a16:creationId xmlns:a16="http://schemas.microsoft.com/office/drawing/2014/main" id="{7C1411D7-9FF4-BC96-5DCD-F858B47656CE}"/>
              </a:ext>
            </a:extLst>
          </p:cNvPr>
          <p:cNvSpPr txBox="1">
            <a:spLocks/>
          </p:cNvSpPr>
          <p:nvPr/>
        </p:nvSpPr>
        <p:spPr>
          <a:xfrm>
            <a:off x="643468" y="643467"/>
            <a:ext cx="3415612"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600"/>
              </a:spcAft>
              <a:buClrTx/>
              <a:buSzTx/>
              <a:buFontTx/>
              <a:buNone/>
              <a:tabLst/>
              <a:defRPr/>
            </a:pPr>
            <a:r>
              <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rPr>
              <a:t>Resources for federal grant awardees </a:t>
            </a:r>
          </a:p>
        </p:txBody>
      </p:sp>
      <p:sp>
        <p:nvSpPr>
          <p:cNvPr id="2" name="TextBox 1">
            <a:extLst>
              <a:ext uri="{FF2B5EF4-FFF2-40B4-BE49-F238E27FC236}">
                <a16:creationId xmlns:a16="http://schemas.microsoft.com/office/drawing/2014/main" id="{3F9F8787-1F6B-A4D5-7D38-B2623612234F}"/>
              </a:ext>
            </a:extLst>
          </p:cNvPr>
          <p:cNvSpPr txBox="1"/>
          <p:nvPr/>
        </p:nvSpPr>
        <p:spPr>
          <a:xfrm>
            <a:off x="5068112" y="214009"/>
            <a:ext cx="6781798" cy="1754326"/>
          </a:xfrm>
          <a:prstGeom prst="rect">
            <a:avLst/>
          </a:prstGeom>
          <a:noFill/>
        </p:spPr>
        <p:txBody>
          <a:bodyPr wrap="square" lIns="91440" tIns="45720" rIns="91440" bIns="45720" rtlCol="0" anchor="t">
            <a:spAutoFit/>
          </a:bodyPr>
          <a:lstStyle/>
          <a:p>
            <a:pPr marL="0" marR="0" lvl="0" indent="0" algn="l" defTabSz="256032"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w Cen MT" panose="020B0602020104020603"/>
                <a:ea typeface="+mn-lt"/>
                <a:cs typeface="+mn-lt"/>
              </a:rPr>
              <a:t>Below are two external resources related to frozen or at-risk federal awards.</a:t>
            </a:r>
            <a:r>
              <a:rPr kumimoji="0" lang="en-US" sz="2200" b="1" i="0" u="none" strike="noStrike" kern="1200" cap="none" spc="0" normalizeH="0" baseline="0" noProof="0">
                <a:ln>
                  <a:noFill/>
                </a:ln>
                <a:solidFill>
                  <a:prstClr val="black"/>
                </a:solidFill>
                <a:effectLst/>
                <a:uLnTx/>
                <a:uFillTx/>
                <a:latin typeface="Tw Cen MT" panose="020B0602020104020603"/>
                <a:ea typeface="+mn-lt"/>
                <a:cs typeface="+mn-lt"/>
              </a:rPr>
              <a:t> Please note that this message does not constitute legal advice.</a:t>
            </a:r>
            <a:r>
              <a:rPr kumimoji="0" lang="en-US" sz="2200" b="0" i="0" u="none" strike="noStrike" kern="1200" cap="none" spc="0" normalizeH="0" baseline="0" noProof="0">
                <a:ln>
                  <a:noFill/>
                </a:ln>
                <a:solidFill>
                  <a:prstClr val="black"/>
                </a:solidFill>
                <a:effectLst/>
                <a:uLnTx/>
                <a:uFillTx/>
                <a:latin typeface="Tw Cen MT" panose="020B0602020104020603"/>
                <a:ea typeface="+mn-lt"/>
                <a:cs typeface="+mn-lt"/>
              </a:rPr>
              <a:t>  We will stay in contact as we learn more about the availability of federal funds.  </a:t>
            </a:r>
            <a:r>
              <a:rPr kumimoji="0" lang="en-US" sz="2000" b="0" i="0" u="none" strike="noStrike" kern="1200" cap="none" spc="0" normalizeH="0" baseline="0" noProof="0">
                <a:ln>
                  <a:noFill/>
                </a:ln>
                <a:solidFill>
                  <a:prstClr val="black"/>
                </a:solidFill>
                <a:effectLst/>
                <a:uLnTx/>
                <a:uFillTx/>
                <a:latin typeface="Tw Cen MT" panose="020B0602020104020603"/>
                <a:ea typeface="+mn-lt"/>
                <a:cs typeface="+mn-lt"/>
              </a:rPr>
              <a:t> </a:t>
            </a: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ctr" defTabSz="256032"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62" name="Content Placeholder 61">
            <a:extLst>
              <a:ext uri="{FF2B5EF4-FFF2-40B4-BE49-F238E27FC236}">
                <a16:creationId xmlns:a16="http://schemas.microsoft.com/office/drawing/2014/main" id="{16A07CF2-25B0-76CB-8B9C-966E7C4EBDE4}"/>
              </a:ext>
            </a:extLst>
          </p:cNvPr>
          <p:cNvSpPr>
            <a:spLocks noGrp="1"/>
          </p:cNvSpPr>
          <p:nvPr>
            <p:ph idx="1"/>
          </p:nvPr>
        </p:nvSpPr>
        <p:spPr>
          <a:xfrm>
            <a:off x="5346506" y="1970691"/>
            <a:ext cx="6501281" cy="4246705"/>
          </a:xfrm>
        </p:spPr>
        <p:txBody>
          <a:bodyPr vert="horz" lIns="45720" tIns="45720" rIns="45720" bIns="45720" rtlCol="0" anchor="t">
            <a:normAutofit/>
          </a:bodyPr>
          <a:lstStyle/>
          <a:p>
            <a:pPr>
              <a:buFont typeface="Arial" panose="020B0602020104020603" pitchFamily="34" charset="0"/>
              <a:buChar char="•"/>
            </a:pPr>
            <a:r>
              <a:rPr lang="en-US">
                <a:latin typeface="TW Cen MT"/>
                <a:ea typeface="Calibri"/>
                <a:cs typeface="Calibri"/>
                <a:hlinkClick r:id="rId2"/>
              </a:rPr>
              <a:t>Lawyers for Good Government (L4GG</a:t>
            </a:r>
            <a:r>
              <a:rPr lang="en-US">
                <a:latin typeface="TW Cen MT"/>
                <a:ea typeface="Calibri"/>
                <a:cs typeface="Calibri"/>
              </a:rPr>
              <a:t>), who are running a Fund Protection Clinic to support grantees and sub-awardees of federal programs facing threats to their funding. The intake form for the clinic is </a:t>
            </a:r>
            <a:r>
              <a:rPr lang="en-US">
                <a:latin typeface="TW Cen MT"/>
                <a:ea typeface="Calibri"/>
                <a:cs typeface="Calibri"/>
                <a:hlinkClick r:id="rId3"/>
              </a:rPr>
              <a:t>here</a:t>
            </a:r>
            <a:r>
              <a:rPr lang="en-US">
                <a:latin typeface="TW Cen MT"/>
                <a:ea typeface="Calibri"/>
                <a:cs typeface="Calibri"/>
              </a:rPr>
              <a:t>.</a:t>
            </a:r>
            <a:endParaRPr lang="en-US"/>
          </a:p>
          <a:p>
            <a:pPr>
              <a:buFont typeface="Arial" panose="020B0602020104020603" pitchFamily="34" charset="0"/>
              <a:buChar char="•"/>
            </a:pPr>
            <a:r>
              <a:rPr lang="en-US">
                <a:ea typeface="+mn-lt"/>
                <a:cs typeface="+mn-lt"/>
              </a:rPr>
              <a:t>The </a:t>
            </a:r>
            <a:r>
              <a:rPr lang="en-US">
                <a:ea typeface="+mn-lt"/>
                <a:cs typeface="+mn-lt"/>
                <a:hlinkClick r:id="rId4"/>
              </a:rPr>
              <a:t>Environmental Protection Network</a:t>
            </a:r>
            <a:r>
              <a:rPr lang="en-US">
                <a:ea typeface="+mn-lt"/>
                <a:cs typeface="+mn-lt"/>
              </a:rPr>
              <a:t>, which maintains a network of hundreds of former EPA staff and appointees and has been providing extensive technical assistance to grantees and sub-awardees. </a:t>
            </a:r>
            <a:r>
              <a:rPr lang="en-US">
                <a:ea typeface="+mn-lt"/>
                <a:cs typeface="+mn-lt"/>
                <a:hlinkClick r:id="rId5"/>
              </a:rPr>
              <a:t>This</a:t>
            </a:r>
            <a:r>
              <a:rPr lang="en-US">
                <a:ea typeface="+mn-lt"/>
                <a:cs typeface="+mn-lt"/>
              </a:rPr>
              <a:t> is the type of resource they are putting out and they are in close communication with many grantees and sub-awardees, including NGOs, municipalities, and Tribal governments. You can sign up for their email list </a:t>
            </a:r>
            <a:r>
              <a:rPr lang="en-US">
                <a:ea typeface="+mn-lt"/>
                <a:cs typeface="+mn-lt"/>
                <a:hlinkClick r:id="rId6"/>
              </a:rPr>
              <a:t>here</a:t>
            </a:r>
            <a:r>
              <a:rPr lang="en-US">
                <a:ea typeface="+mn-lt"/>
                <a:cs typeface="+mn-lt"/>
              </a:rPr>
              <a:t> - they are sending out frequent updates and resources.</a:t>
            </a:r>
            <a:endParaRPr lang="en-US">
              <a:latin typeface="TW Cen MT"/>
              <a:ea typeface="Calibri"/>
              <a:cs typeface="Calibri"/>
            </a:endParaRPr>
          </a:p>
          <a:p>
            <a:endParaRPr lang="en-US">
              <a:latin typeface="TW Cen MT"/>
              <a:ea typeface="Calibri"/>
              <a:cs typeface="Calibri"/>
            </a:endParaRPr>
          </a:p>
          <a:p>
            <a:endParaRPr lang="en-US">
              <a:latin typeface="TW Cen MT"/>
              <a:ea typeface="Calibri"/>
              <a:cs typeface="Calibri"/>
            </a:endParaRPr>
          </a:p>
        </p:txBody>
      </p:sp>
    </p:spTree>
    <p:extLst>
      <p:ext uri="{BB962C8B-B14F-4D97-AF65-F5344CB8AC3E}">
        <p14:creationId xmlns:p14="http://schemas.microsoft.com/office/powerpoint/2010/main" val="1300875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2819400"/>
            <a:ext cx="8839200" cy="1582484"/>
          </a:xfrm>
          <a:prstGeom prst="rect">
            <a:avLst/>
          </a:prstGeom>
        </p:spPr>
        <p:txBody>
          <a:bodyPr vert="horz" wrap="square" lIns="0" tIns="12700" rIns="0" bIns="0" rtlCol="0" anchor="t">
            <a:spAutoFit/>
          </a:bodyPr>
          <a:lstStyle/>
          <a:p>
            <a:pPr marL="12065" marR="5080" algn="ctr">
              <a:lnSpc>
                <a:spcPct val="100000"/>
              </a:lnSpc>
              <a:spcBef>
                <a:spcPts val="100"/>
              </a:spcBef>
              <a:tabLst>
                <a:tab pos="1009015" algn="l"/>
                <a:tab pos="1491615" algn="l"/>
                <a:tab pos="1621155" algn="l"/>
                <a:tab pos="2311400" algn="l"/>
                <a:tab pos="2915285" algn="l"/>
                <a:tab pos="3815079" algn="l"/>
                <a:tab pos="4108450" algn="l"/>
                <a:tab pos="5290820" algn="l"/>
              </a:tabLst>
            </a:pPr>
            <a:r>
              <a:rPr lang="en-US" sz="3400" i="0" spc="-10">
                <a:solidFill>
                  <a:srgbClr val="FFFFFF"/>
                </a:solidFill>
                <a:latin typeface="Poppins"/>
                <a:cs typeface="Poppins"/>
              </a:rPr>
              <a:t>MassDOT Municipal Grants </a:t>
            </a:r>
            <a:br>
              <a:rPr lang="en-US" sz="3400" b="0" i="0" spc="-10">
                <a:solidFill>
                  <a:srgbClr val="FFFFFF"/>
                </a:solidFill>
                <a:latin typeface="Poppins"/>
                <a:cs typeface="Poppins"/>
              </a:rPr>
            </a:br>
            <a:br>
              <a:rPr lang="en-US" sz="3400" b="0" i="0" spc="-10">
                <a:solidFill>
                  <a:srgbClr val="FFFFFF"/>
                </a:solidFill>
                <a:latin typeface="Poppins"/>
                <a:cs typeface="Poppins"/>
              </a:rPr>
            </a:br>
            <a:endParaRPr lang="en-US" sz="3400" b="0" i="0" noProof="0">
              <a:latin typeface="Poppins" pitchFamily="2" charset="77"/>
              <a:cs typeface="Poppins" pitchFamily="2" charset="77"/>
            </a:endParaRPr>
          </a:p>
        </p:txBody>
      </p:sp>
      <p:pic>
        <p:nvPicPr>
          <p:cNvPr id="4" name="object 4" descr="Massachusetts Department of Transportation Logo"/>
          <p:cNvPicPr/>
          <p:nvPr/>
        </p:nvPicPr>
        <p:blipFill>
          <a:blip r:embed="rId2" cstate="print"/>
          <a:stretch>
            <a:fillRect/>
          </a:stretch>
        </p:blipFill>
        <p:spPr>
          <a:xfrm>
            <a:off x="8810240" y="5170697"/>
            <a:ext cx="2869097" cy="1205264"/>
          </a:xfrm>
          <a:prstGeom prst="rect">
            <a:avLst/>
          </a:prstGeom>
        </p:spPr>
      </p:pic>
    </p:spTree>
    <p:extLst>
      <p:ext uri="{BB962C8B-B14F-4D97-AF65-F5344CB8AC3E}">
        <p14:creationId xmlns:p14="http://schemas.microsoft.com/office/powerpoint/2010/main" val="3119383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74C6A8-D275-C9DF-9110-3D2A4386D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2326" y="4060083"/>
            <a:ext cx="2256274" cy="1692206"/>
          </a:xfrm>
          <a:prstGeom prst="rect">
            <a:avLst/>
          </a:prstGeom>
        </p:spPr>
      </p:pic>
      <p:sp>
        <p:nvSpPr>
          <p:cNvPr id="2" name="Title 1">
            <a:extLst>
              <a:ext uri="{FF2B5EF4-FFF2-40B4-BE49-F238E27FC236}">
                <a16:creationId xmlns:a16="http://schemas.microsoft.com/office/drawing/2014/main" id="{21FD03CE-0619-B98F-6575-AAA77FF1FA0F}"/>
              </a:ext>
            </a:extLst>
          </p:cNvPr>
          <p:cNvSpPr>
            <a:spLocks noGrp="1"/>
          </p:cNvSpPr>
          <p:nvPr>
            <p:ph type="title"/>
          </p:nvPr>
        </p:nvSpPr>
        <p:spPr>
          <a:xfrm>
            <a:off x="914400" y="685800"/>
            <a:ext cx="10199370" cy="461665"/>
          </a:xfrm>
        </p:spPr>
        <p:txBody>
          <a:bodyPr/>
          <a:lstStyle/>
          <a:p>
            <a:r>
              <a:rPr lang="en-US" i="0"/>
              <a:t>About the Municipal Planning &amp; Support Group </a:t>
            </a:r>
          </a:p>
        </p:txBody>
      </p:sp>
      <p:sp>
        <p:nvSpPr>
          <p:cNvPr id="5" name="TextBox 4">
            <a:extLst>
              <a:ext uri="{FF2B5EF4-FFF2-40B4-BE49-F238E27FC236}">
                <a16:creationId xmlns:a16="http://schemas.microsoft.com/office/drawing/2014/main" id="{16E37ADE-88E2-89B0-F8EB-06DB4CF64B48}"/>
              </a:ext>
            </a:extLst>
          </p:cNvPr>
          <p:cNvSpPr txBox="1"/>
          <p:nvPr/>
        </p:nvSpPr>
        <p:spPr>
          <a:xfrm>
            <a:off x="760919" y="1447800"/>
            <a:ext cx="579120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sysClr val="windowText" lastClr="000000"/>
                </a:solidFill>
                <a:effectLst/>
                <a:uLnTx/>
                <a:uFillTx/>
                <a:latin typeface="Poppins"/>
                <a:ea typeface="+mn-ea"/>
                <a:cs typeface="+mn-cs"/>
              </a:rPr>
              <a:t>MassDOT’s Municipal Planning &amp; Support Group’s mission is to </a:t>
            </a:r>
            <a:r>
              <a:rPr kumimoji="0" lang="en-US" sz="1800" b="1" i="0" u="none" strike="noStrike" kern="0" cap="none" spc="0" normalizeH="0" baseline="0" noProof="0">
                <a:ln>
                  <a:noFill/>
                </a:ln>
                <a:solidFill>
                  <a:srgbClr val="00B050"/>
                </a:solidFill>
                <a:effectLst/>
                <a:uLnTx/>
                <a:uFillTx/>
                <a:latin typeface="Poppins"/>
                <a:ea typeface="+mn-ea"/>
                <a:cs typeface="+mn-cs"/>
              </a:rPr>
              <a:t>connect municipalities with federal funding opportunities</a:t>
            </a:r>
            <a:r>
              <a:rPr kumimoji="0" lang="en-US" sz="1800" b="0" i="0" u="none" strike="noStrike" kern="0" cap="none" spc="0" normalizeH="0" baseline="0" noProof="0">
                <a:ln>
                  <a:noFill/>
                </a:ln>
                <a:solidFill>
                  <a:sysClr val="windowText" lastClr="000000"/>
                </a:solidFill>
                <a:effectLst/>
                <a:uLnTx/>
                <a:uFillTx/>
                <a:latin typeface="Poppins"/>
                <a:ea typeface="+mn-ea"/>
                <a:cs typeface="+mn-cs"/>
              </a:rPr>
              <a:t> to advance local and regional transportation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Poppi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a:ln>
                  <a:noFill/>
                </a:ln>
                <a:solidFill>
                  <a:sysClr val="windowText" lastClr="000000"/>
                </a:solidFill>
                <a:effectLst/>
                <a:uLnTx/>
                <a:uFillTx/>
                <a:latin typeface="Poppins"/>
                <a:ea typeface="+mn-ea"/>
                <a:cs typeface="+mn-cs"/>
              </a:rPr>
              <a:t>The group will also </a:t>
            </a:r>
            <a:r>
              <a:rPr kumimoji="0" lang="en-US" sz="1800" b="1" i="0" u="none" strike="noStrike" kern="0" cap="none" spc="0" normalizeH="0" baseline="0" noProof="0">
                <a:ln>
                  <a:noFill/>
                </a:ln>
                <a:solidFill>
                  <a:srgbClr val="007DC3"/>
                </a:solidFill>
                <a:effectLst/>
                <a:uLnTx/>
                <a:uFillTx/>
                <a:latin typeface="Poppins"/>
                <a:ea typeface="+mn-ea"/>
                <a:cs typeface="+mn-cs"/>
              </a:rPr>
              <a:t>provide technical assistance </a:t>
            </a:r>
            <a:r>
              <a:rPr kumimoji="0" lang="en-US" sz="1800" b="0" i="0" u="none" strike="noStrike" kern="0" cap="none" spc="0" normalizeH="0" baseline="0" noProof="0">
                <a:ln>
                  <a:noFill/>
                </a:ln>
                <a:solidFill>
                  <a:sysClr val="windowText" lastClr="000000"/>
                </a:solidFill>
                <a:effectLst/>
                <a:uLnTx/>
                <a:uFillTx/>
                <a:latin typeface="Poppins"/>
                <a:ea typeface="+mn-ea"/>
                <a:cs typeface="+mn-cs"/>
              </a:rPr>
              <a:t>to Massachusetts communities, with a focus on rural areas and Gateway Cities, to </a:t>
            </a:r>
            <a:r>
              <a:rPr kumimoji="0" lang="en-US" sz="1800" b="1" i="0" u="none" strike="noStrike" kern="0" cap="none" spc="0" normalizeH="0" baseline="0" noProof="0">
                <a:ln>
                  <a:noFill/>
                </a:ln>
                <a:solidFill>
                  <a:srgbClr val="007DC3"/>
                </a:solidFill>
                <a:effectLst/>
                <a:uLnTx/>
                <a:uFillTx/>
                <a:latin typeface="Poppins"/>
                <a:ea typeface="+mn-ea"/>
                <a:cs typeface="+mn-cs"/>
              </a:rPr>
              <a:t>prepare projects for the receipt of federal funding, develop discretionary grant applications, and assist with coordination efforts </a:t>
            </a:r>
            <a:r>
              <a:rPr kumimoji="0" lang="en-US" sz="1800" b="0" i="0" u="none" strike="noStrike" kern="0" cap="none" spc="0" normalizeH="0" baseline="0" noProof="0">
                <a:ln>
                  <a:noFill/>
                </a:ln>
                <a:solidFill>
                  <a:sysClr val="windowText" lastClr="000000"/>
                </a:solidFill>
                <a:effectLst/>
                <a:uLnTx/>
                <a:uFillTx/>
                <a:latin typeface="Poppins"/>
                <a:ea typeface="+mn-ea"/>
                <a:cs typeface="+mn-cs"/>
              </a:rPr>
              <a:t>across MassDOT, municipalities, and our partner agencies. </a:t>
            </a:r>
          </a:p>
        </p:txBody>
      </p:sp>
      <p:pic>
        <p:nvPicPr>
          <p:cNvPr id="6" name="Picture 5">
            <a:extLst>
              <a:ext uri="{FF2B5EF4-FFF2-40B4-BE49-F238E27FC236}">
                <a16:creationId xmlns:a16="http://schemas.microsoft.com/office/drawing/2014/main" id="{4E625A83-3E74-A552-850A-B0E6A83FE5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4000" y="2210504"/>
            <a:ext cx="2752197" cy="3669596"/>
          </a:xfrm>
          <a:prstGeom prst="rect">
            <a:avLst/>
          </a:prstGeom>
          <a:ln w="28575">
            <a:solidFill>
              <a:schemeClr val="tx1"/>
            </a:solidFill>
          </a:ln>
        </p:spPr>
      </p:pic>
      <p:pic>
        <p:nvPicPr>
          <p:cNvPr id="4" name="Picture 3">
            <a:extLst>
              <a:ext uri="{FF2B5EF4-FFF2-40B4-BE49-F238E27FC236}">
                <a16:creationId xmlns:a16="http://schemas.microsoft.com/office/drawing/2014/main" id="{C89CE190-E3EF-BEDD-7D1A-AF002E82DE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1800" y="1478604"/>
            <a:ext cx="3124200" cy="2343150"/>
          </a:xfrm>
          <a:prstGeom prst="rect">
            <a:avLst/>
          </a:prstGeom>
          <a:ln w="28575">
            <a:solidFill>
              <a:schemeClr val="tx1"/>
            </a:solidFill>
          </a:ln>
        </p:spPr>
      </p:pic>
    </p:spTree>
    <p:extLst>
      <p:ext uri="{BB962C8B-B14F-4D97-AF65-F5344CB8AC3E}">
        <p14:creationId xmlns:p14="http://schemas.microsoft.com/office/powerpoint/2010/main" val="1795036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8D8B3-C3ED-A5AC-96D7-461C65811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08785-96DC-FE45-11CE-8983A998345E}"/>
              </a:ext>
            </a:extLst>
          </p:cNvPr>
          <p:cNvSpPr>
            <a:spLocks noGrp="1"/>
          </p:cNvSpPr>
          <p:nvPr>
            <p:ph type="title"/>
          </p:nvPr>
        </p:nvSpPr>
        <p:spPr>
          <a:xfrm>
            <a:off x="914400" y="685800"/>
            <a:ext cx="10199370" cy="461665"/>
          </a:xfrm>
        </p:spPr>
        <p:txBody>
          <a:bodyPr/>
          <a:lstStyle/>
          <a:p>
            <a:r>
              <a:rPr lang="en-US" i="0">
                <a:latin typeface="+mj-lt"/>
              </a:rPr>
              <a:t>Municipal Planning &amp; Support Group Resources</a:t>
            </a:r>
          </a:p>
        </p:txBody>
      </p:sp>
      <p:sp>
        <p:nvSpPr>
          <p:cNvPr id="11" name="TextBox 10">
            <a:extLst>
              <a:ext uri="{FF2B5EF4-FFF2-40B4-BE49-F238E27FC236}">
                <a16:creationId xmlns:a16="http://schemas.microsoft.com/office/drawing/2014/main" id="{B0FCB4F8-F34B-57E0-18E0-99FCE4B04233}"/>
              </a:ext>
            </a:extLst>
          </p:cNvPr>
          <p:cNvSpPr txBox="1"/>
          <p:nvPr/>
        </p:nvSpPr>
        <p:spPr>
          <a:xfrm>
            <a:off x="914400" y="1201627"/>
            <a:ext cx="10744200" cy="56764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00" cap="none" spc="0" normalizeH="0" baseline="0" noProof="0">
                <a:ln>
                  <a:noFill/>
                </a:ln>
                <a:solidFill>
                  <a:srgbClr val="00B050"/>
                </a:solidFill>
                <a:effectLst/>
                <a:uLnTx/>
                <a:uFillTx/>
                <a:latin typeface="Poppins"/>
                <a:ea typeface="Aptos" panose="020B0004020202020204" pitchFamily="34" charset="0"/>
                <a:cs typeface="Times New Roman" panose="02020603050405020304" pitchFamily="18" charset="0"/>
              </a:rPr>
              <a:t>Eligibility Guidance / Program “Match Making:”</a:t>
            </a:r>
            <a:r>
              <a:rPr kumimoji="0" lang="en-US" sz="16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Times New Roman" panose="02020603050405020304" pitchFamily="18" charset="0"/>
              </a:rPr>
              <a:t> Assisting municipalities in determining eligibility for federal discretionary and formula funding programs and appropriate funding alternatives.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00" cap="none" spc="0" normalizeH="0" baseline="0" noProof="0">
              <a:ln>
                <a:noFill/>
              </a:ln>
              <a:solidFill>
                <a:srgbClr val="00B050"/>
              </a:solidFill>
              <a:effectLst/>
              <a:uLnTx/>
              <a:uFillTx/>
              <a:latin typeface="Poppins"/>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00" cap="none" spc="0" normalizeH="0" baseline="0" noProof="0">
                <a:ln>
                  <a:noFill/>
                </a:ln>
                <a:solidFill>
                  <a:srgbClr val="00B050"/>
                </a:solidFill>
                <a:effectLst/>
                <a:uLnTx/>
                <a:uFillTx/>
                <a:latin typeface="Poppins"/>
                <a:ea typeface="+mn-ea"/>
                <a:cs typeface="Times New Roman" panose="02020603050405020304" pitchFamily="18" charset="0"/>
              </a:rPr>
              <a:t>Project Scoping Assistance: </a:t>
            </a:r>
            <a:r>
              <a:rPr kumimoji="0" lang="en-US" sz="16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Times New Roman" panose="02020603050405020304" pitchFamily="18" charset="0"/>
              </a:rPr>
              <a:t>Providing technical assistance for early-stage planning activities, including but not limited to: Conceptual Designs/Sketch Plans; </a:t>
            </a:r>
            <a:r>
              <a:rPr kumimoji="0" lang="en-US" sz="1600" b="0" i="0" u="none" strike="noStrike" kern="0" cap="none" spc="0" normalizeH="0" baseline="0" noProof="0">
                <a:ln>
                  <a:noFill/>
                </a:ln>
                <a:solidFill>
                  <a:sysClr val="windowText" lastClr="000000"/>
                </a:solidFill>
                <a:effectLst/>
                <a:uLnTx/>
                <a:uFillTx/>
                <a:latin typeface="Poppins"/>
                <a:ea typeface="+mn-ea"/>
                <a:cs typeface="+mn-cs"/>
              </a:rPr>
              <a:t>Crash Diagrams &amp; Hot Spot Analysis; Road Safety Audits (RSAs); Traffic Impact Studies; Speed Studies; Existing Conditions &amp; Data Collection</a:t>
            </a:r>
            <a:r>
              <a:rPr kumimoji="0" lang="en-US" sz="16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Times New Roman" panose="02020603050405020304" pitchFamily="18" charset="0"/>
              </a:rPr>
              <a:t>.  </a:t>
            </a:r>
            <a:endParaRPr kumimoji="0" lang="en-US" sz="1600" b="1" i="0" u="none" strike="noStrike" kern="100" cap="none" spc="0" normalizeH="0" baseline="0" noProof="0">
              <a:ln>
                <a:noFill/>
              </a:ln>
              <a:solidFill>
                <a:srgbClr val="00B050"/>
              </a:solidFill>
              <a:effectLst/>
              <a:uLnTx/>
              <a:uFillTx/>
              <a:latin typeface="Poppins"/>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00" cap="none" spc="0" normalizeH="0" baseline="0" noProof="0">
              <a:ln>
                <a:noFill/>
              </a:ln>
              <a:solidFill>
                <a:srgbClr val="00B050"/>
              </a:solidFill>
              <a:effectLst/>
              <a:uLnTx/>
              <a:uFillTx/>
              <a:latin typeface="Poppins"/>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00" cap="none" spc="0" normalizeH="0" baseline="0" noProof="0">
                <a:ln>
                  <a:noFill/>
                </a:ln>
                <a:solidFill>
                  <a:srgbClr val="00B050"/>
                </a:solidFill>
                <a:effectLst/>
                <a:uLnTx/>
                <a:uFillTx/>
                <a:latin typeface="Poppins"/>
                <a:ea typeface="+mn-ea"/>
                <a:cs typeface="Times New Roman" panose="02020603050405020304" pitchFamily="18" charset="0"/>
              </a:rPr>
              <a:t>Grant Application Assistance (for Joint State and Municipal Priorities): </a:t>
            </a:r>
            <a:r>
              <a:rPr kumimoji="0" lang="en-US" sz="16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Times New Roman" panose="02020603050405020304" pitchFamily="18" charset="0"/>
              </a:rPr>
              <a:t>Providing technical assistance in drafting and reviewing grant applications, including project narratives, budgets, and responses to merit criteria.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00" cap="none" spc="0" normalizeH="0" baseline="0" noProof="0">
              <a:ln>
                <a:noFill/>
              </a:ln>
              <a:solidFill>
                <a:srgbClr val="00B050"/>
              </a:solidFill>
              <a:effectLst/>
              <a:uLnTx/>
              <a:uFillTx/>
              <a:latin typeface="Poppins"/>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B050"/>
                </a:solidFill>
                <a:effectLst/>
                <a:uLnTx/>
                <a:uFillTx/>
                <a:latin typeface="Poppins"/>
                <a:ea typeface="Aptos" panose="020B0004020202020204" pitchFamily="34" charset="0"/>
                <a:cs typeface="+mn-cs"/>
              </a:rPr>
              <a:t>Letters of Support:</a:t>
            </a:r>
            <a:r>
              <a:rPr kumimoji="0" lang="en-US" sz="1600" b="0" i="0" u="none" strike="noStrike" kern="0" cap="none" spc="0" normalizeH="0" baseline="0" noProof="0">
                <a:ln>
                  <a:noFill/>
                </a:ln>
                <a:solidFill>
                  <a:srgbClr val="00B050"/>
                </a:solidFill>
                <a:effectLst/>
                <a:uLnTx/>
                <a:uFillTx/>
                <a:latin typeface="Poppins"/>
                <a:ea typeface="Aptos" panose="020B0004020202020204" pitchFamily="34" charset="0"/>
                <a:cs typeface="+mn-cs"/>
              </a:rPr>
              <a:t> </a:t>
            </a:r>
            <a:r>
              <a:rPr kumimoji="0" lang="en-US" sz="1600" b="0" i="0" u="none" strike="noStrike" kern="0" cap="none" spc="0" normalizeH="0" baseline="0" noProof="0">
                <a:ln>
                  <a:noFill/>
                </a:ln>
                <a:solidFill>
                  <a:sysClr val="windowText" lastClr="000000"/>
                </a:solidFill>
                <a:effectLst/>
                <a:uLnTx/>
                <a:uFillTx/>
                <a:latin typeface="Poppins"/>
                <a:ea typeface="Aptos" panose="020B0004020202020204" pitchFamily="34" charset="0"/>
                <a:cs typeface="+mn-cs"/>
              </a:rPr>
              <a:t>Drafting and issuing MassDOT letters of support for grant applications to demonstrate agency endorsement.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00" cap="none" spc="0" normalizeH="0" baseline="0" noProof="0">
              <a:ln>
                <a:noFill/>
              </a:ln>
              <a:solidFill>
                <a:srgbClr val="00B050"/>
              </a:solidFill>
              <a:effectLst/>
              <a:uLnTx/>
              <a:uFillTx/>
              <a:latin typeface="Poppins"/>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600" b="1" i="0" u="none" strike="noStrike" kern="100" cap="none" spc="0" normalizeH="0" baseline="0" noProof="0">
                <a:ln>
                  <a:noFill/>
                </a:ln>
                <a:solidFill>
                  <a:srgbClr val="00B050"/>
                </a:solidFill>
                <a:effectLst/>
                <a:uLnTx/>
                <a:uFillTx/>
                <a:latin typeface="Poppins"/>
                <a:ea typeface="+mn-ea"/>
                <a:cs typeface="Times New Roman" panose="02020603050405020304" pitchFamily="18" charset="0"/>
              </a:rPr>
              <a:t>Match Funding Coordination: </a:t>
            </a:r>
            <a:r>
              <a:rPr kumimoji="0" lang="en-US" sz="16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Times New Roman" panose="02020603050405020304" pitchFamily="18" charset="0"/>
              </a:rPr>
              <a:t>Advising on strategies to identify and secure local, state, or other match funding for federal grant applications. Coordinating with state funding programs to ensure alignment with grant application requirements.</a:t>
            </a:r>
            <a:endParaRPr kumimoji="0" lang="en-US" sz="1600" b="1" i="0" u="none" strike="noStrike" kern="100" cap="none" spc="0" normalizeH="0" baseline="0" noProof="0">
              <a:ln>
                <a:noFill/>
              </a:ln>
              <a:solidFill>
                <a:srgbClr val="00B050"/>
              </a:solidFill>
              <a:effectLst/>
              <a:uLnTx/>
              <a:uFillTx/>
              <a:latin typeface="Poppins"/>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1600" b="1" i="0" u="none" strike="noStrike" kern="100" cap="none" spc="0" normalizeH="0" baseline="0" noProof="0">
                <a:ln>
                  <a:noFill/>
                </a:ln>
                <a:solidFill>
                  <a:srgbClr val="00B050"/>
                </a:solidFill>
                <a:effectLst/>
                <a:uLnTx/>
                <a:uFillTx/>
                <a:latin typeface="Poppins"/>
                <a:ea typeface="Aptos" panose="020B0004020202020204" pitchFamily="34" charset="0"/>
                <a:cs typeface="Times New Roman" panose="02020603050405020304" pitchFamily="18" charset="0"/>
              </a:rPr>
              <a:t>Post-Award Support:</a:t>
            </a:r>
            <a:r>
              <a:rPr kumimoji="0" lang="en-US" sz="1600" b="0" i="0" u="none" strike="noStrike" kern="100" cap="none" spc="0" normalizeH="0" baseline="0" noProof="0">
                <a:ln>
                  <a:noFill/>
                </a:ln>
                <a:solidFill>
                  <a:srgbClr val="00B050"/>
                </a:solidFill>
                <a:effectLst/>
                <a:uLnTx/>
                <a:uFillTx/>
                <a:latin typeface="Poppins"/>
                <a:ea typeface="Aptos" panose="020B0004020202020204" pitchFamily="34" charset="0"/>
                <a:cs typeface="Times New Roman" panose="02020603050405020304" pitchFamily="18" charset="0"/>
              </a:rPr>
              <a:t> </a:t>
            </a:r>
            <a:r>
              <a:rPr kumimoji="0" lang="en-US" sz="16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Times New Roman" panose="02020603050405020304" pitchFamily="18" charset="0"/>
              </a:rPr>
              <a:t>Helping municipalities manage awarded grants, including guidance on reporting, documentation, and financial oversight to ensure compliance with grant terms. </a:t>
            </a: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1600" b="1" i="0" u="none" strike="noStrike" kern="0" cap="none" spc="0" normalizeH="0" baseline="0" noProof="0">
              <a:ln>
                <a:noFill/>
              </a:ln>
              <a:solidFill>
                <a:srgbClr val="00B050"/>
              </a:solidFill>
              <a:effectLst/>
              <a:uLnTx/>
              <a:uFillTx/>
              <a:latin typeface="Poppins"/>
              <a:ea typeface="Aptos" panose="020B0004020202020204" pitchFamily="34" charset="0"/>
              <a:cs typeface="+mn-cs"/>
            </a:endParaRPr>
          </a:p>
        </p:txBody>
      </p:sp>
    </p:spTree>
    <p:extLst>
      <p:ext uri="{BB962C8B-B14F-4D97-AF65-F5344CB8AC3E}">
        <p14:creationId xmlns:p14="http://schemas.microsoft.com/office/powerpoint/2010/main" val="4144160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
            <a:extLst>
              <a:ext uri="{FF2B5EF4-FFF2-40B4-BE49-F238E27FC236}">
                <a16:creationId xmlns:a16="http://schemas.microsoft.com/office/drawing/2014/main" id="{64E381FF-57CC-0E28-7D42-5D1BE7D909D5}"/>
              </a:ext>
            </a:extLst>
          </p:cNvPr>
          <p:cNvSpPr txBox="1">
            <a:spLocks/>
          </p:cNvSpPr>
          <p:nvPr/>
        </p:nvSpPr>
        <p:spPr>
          <a:xfrm>
            <a:off x="525199" y="4068295"/>
            <a:ext cx="3331998" cy="432055"/>
          </a:xfrm>
          <a:prstGeom prst="rect">
            <a:avLst/>
          </a:prstGeom>
        </p:spPr>
        <p:txBody>
          <a:bodyPr vert="horz" lIns="91440" tIns="45720" rIns="91440" bIns="45720" rtlCol="0" anchor="t">
            <a:normAutofit/>
          </a:bodyPr>
          <a:lstStyle>
            <a:lvl1pPr algn="l" defTabSz="538307" rtl="0" eaLnBrk="1" latinLnBrk="0" hangingPunct="1">
              <a:lnSpc>
                <a:spcPct val="90000"/>
              </a:lnSpc>
              <a:spcBef>
                <a:spcPct val="0"/>
              </a:spcBef>
              <a:buNone/>
              <a:defRPr sz="2000" b="1" i="0" kern="1200">
                <a:solidFill>
                  <a:srgbClr val="00669C"/>
                </a:solidFill>
                <a:latin typeface="Franklin Gothic Book" panose="020B0503020102020204" pitchFamily="34" charset="0"/>
                <a:ea typeface="Helvetica Neue" panose="02000503000000020004" pitchFamily="2" charset="0"/>
                <a:cs typeface="Arial" panose="020B0604020202020204" pitchFamily="34" charset="0"/>
              </a:defRPr>
            </a:lvl1pPr>
          </a:lstStyle>
          <a:p>
            <a:pPr>
              <a:defRPr/>
            </a:pPr>
            <a:r>
              <a:rPr lang="en-US" sz="2400">
                <a:solidFill>
                  <a:schemeClr val="tx1"/>
                </a:solidFill>
                <a:latin typeface="Franklin Gothic Book"/>
                <a:cs typeface="Arial"/>
              </a:rPr>
              <a:t>Program Staff by Region</a:t>
            </a:r>
            <a:endParaRPr kumimoji="0" lang="en-US" sz="2400" b="1" i="0" u="none" strike="noStrike" kern="1200" cap="none" spc="0" normalizeH="0" baseline="0" noProof="0">
              <a:ln>
                <a:noFill/>
              </a:ln>
              <a:solidFill>
                <a:schemeClr val="tx1"/>
              </a:solidFill>
              <a:effectLst/>
              <a:uLnTx/>
              <a:uFillTx/>
              <a:latin typeface="Franklin Gothic Book"/>
              <a:cs typeface="Arial"/>
            </a:endParaRPr>
          </a:p>
        </p:txBody>
      </p:sp>
      <p:sp>
        <p:nvSpPr>
          <p:cNvPr id="40" name="Freeform 5">
            <a:extLst>
              <a:ext uri="{FF2B5EF4-FFF2-40B4-BE49-F238E27FC236}">
                <a16:creationId xmlns:a16="http://schemas.microsoft.com/office/drawing/2014/main" id="{78BC691B-BB1D-5A74-9239-D1E2EEC1A0EC}"/>
              </a:ext>
            </a:extLst>
          </p:cNvPr>
          <p:cNvSpPr>
            <a:spLocks/>
          </p:cNvSpPr>
          <p:nvPr/>
        </p:nvSpPr>
        <p:spPr bwMode="auto">
          <a:xfrm>
            <a:off x="5737171" y="1665890"/>
            <a:ext cx="2002118" cy="2121477"/>
          </a:xfrm>
          <a:custGeom>
            <a:avLst/>
            <a:gdLst>
              <a:gd name="T0" fmla="*/ 1760 w 2144"/>
              <a:gd name="T1" fmla="*/ 1326 h 1960"/>
              <a:gd name="T2" fmla="*/ 1820 w 2144"/>
              <a:gd name="T3" fmla="*/ 1340 h 1960"/>
              <a:gd name="T4" fmla="*/ 1982 w 2144"/>
              <a:gd name="T5" fmla="*/ 1640 h 1960"/>
              <a:gd name="T6" fmla="*/ 2018 w 2144"/>
              <a:gd name="T7" fmla="*/ 1830 h 1960"/>
              <a:gd name="T8" fmla="*/ 1972 w 2144"/>
              <a:gd name="T9" fmla="*/ 1934 h 1960"/>
              <a:gd name="T10" fmla="*/ 1832 w 2144"/>
              <a:gd name="T11" fmla="*/ 1910 h 1960"/>
              <a:gd name="T12" fmla="*/ 1818 w 2144"/>
              <a:gd name="T13" fmla="*/ 1840 h 1960"/>
              <a:gd name="T14" fmla="*/ 1802 w 2144"/>
              <a:gd name="T15" fmla="*/ 1664 h 1960"/>
              <a:gd name="T16" fmla="*/ 1676 w 2144"/>
              <a:gd name="T17" fmla="*/ 1708 h 1960"/>
              <a:gd name="T18" fmla="*/ 1550 w 2144"/>
              <a:gd name="T19" fmla="*/ 1730 h 1960"/>
              <a:gd name="T20" fmla="*/ 1476 w 2144"/>
              <a:gd name="T21" fmla="*/ 1566 h 1960"/>
              <a:gd name="T22" fmla="*/ 1282 w 2144"/>
              <a:gd name="T23" fmla="*/ 1606 h 1960"/>
              <a:gd name="T24" fmla="*/ 1180 w 2144"/>
              <a:gd name="T25" fmla="*/ 1532 h 1960"/>
              <a:gd name="T26" fmla="*/ 1014 w 2144"/>
              <a:gd name="T27" fmla="*/ 1634 h 1960"/>
              <a:gd name="T28" fmla="*/ 1014 w 2144"/>
              <a:gd name="T29" fmla="*/ 1788 h 1960"/>
              <a:gd name="T30" fmla="*/ 752 w 2144"/>
              <a:gd name="T31" fmla="*/ 1858 h 1960"/>
              <a:gd name="T32" fmla="*/ 482 w 2144"/>
              <a:gd name="T33" fmla="*/ 1934 h 1960"/>
              <a:gd name="T34" fmla="*/ 324 w 2144"/>
              <a:gd name="T35" fmla="*/ 1684 h 1960"/>
              <a:gd name="T36" fmla="*/ 198 w 2144"/>
              <a:gd name="T37" fmla="*/ 1528 h 1960"/>
              <a:gd name="T38" fmla="*/ 190 w 2144"/>
              <a:gd name="T39" fmla="*/ 1446 h 1960"/>
              <a:gd name="T40" fmla="*/ 154 w 2144"/>
              <a:gd name="T41" fmla="*/ 1288 h 1960"/>
              <a:gd name="T42" fmla="*/ 134 w 2144"/>
              <a:gd name="T43" fmla="*/ 1110 h 1960"/>
              <a:gd name="T44" fmla="*/ 96 w 2144"/>
              <a:gd name="T45" fmla="*/ 1020 h 1960"/>
              <a:gd name="T46" fmla="*/ 126 w 2144"/>
              <a:gd name="T47" fmla="*/ 908 h 1960"/>
              <a:gd name="T48" fmla="*/ 30 w 2144"/>
              <a:gd name="T49" fmla="*/ 722 h 1960"/>
              <a:gd name="T50" fmla="*/ 226 w 2144"/>
              <a:gd name="T51" fmla="*/ 728 h 1960"/>
              <a:gd name="T52" fmla="*/ 252 w 2144"/>
              <a:gd name="T53" fmla="*/ 586 h 1960"/>
              <a:gd name="T54" fmla="*/ 318 w 2144"/>
              <a:gd name="T55" fmla="*/ 430 h 1960"/>
              <a:gd name="T56" fmla="*/ 484 w 2144"/>
              <a:gd name="T57" fmla="*/ 552 h 1960"/>
              <a:gd name="T58" fmla="*/ 598 w 2144"/>
              <a:gd name="T59" fmla="*/ 468 h 1960"/>
              <a:gd name="T60" fmla="*/ 690 w 2144"/>
              <a:gd name="T61" fmla="*/ 550 h 1960"/>
              <a:gd name="T62" fmla="*/ 784 w 2144"/>
              <a:gd name="T63" fmla="*/ 562 h 1960"/>
              <a:gd name="T64" fmla="*/ 916 w 2144"/>
              <a:gd name="T65" fmla="*/ 512 h 1960"/>
              <a:gd name="T66" fmla="*/ 980 w 2144"/>
              <a:gd name="T67" fmla="*/ 376 h 1960"/>
              <a:gd name="T68" fmla="*/ 1074 w 2144"/>
              <a:gd name="T69" fmla="*/ 368 h 1960"/>
              <a:gd name="T70" fmla="*/ 1238 w 2144"/>
              <a:gd name="T71" fmla="*/ 268 h 1960"/>
              <a:gd name="T72" fmla="*/ 1366 w 2144"/>
              <a:gd name="T73" fmla="*/ 306 h 1960"/>
              <a:gd name="T74" fmla="*/ 1414 w 2144"/>
              <a:gd name="T75" fmla="*/ 220 h 1960"/>
              <a:gd name="T76" fmla="*/ 1472 w 2144"/>
              <a:gd name="T77" fmla="*/ 116 h 1960"/>
              <a:gd name="T78" fmla="*/ 1658 w 2144"/>
              <a:gd name="T79" fmla="*/ 0 h 1960"/>
              <a:gd name="T80" fmla="*/ 1712 w 2144"/>
              <a:gd name="T81" fmla="*/ 60 h 1960"/>
              <a:gd name="T82" fmla="*/ 1878 w 2144"/>
              <a:gd name="T83" fmla="*/ 158 h 1960"/>
              <a:gd name="T84" fmla="*/ 2030 w 2144"/>
              <a:gd name="T85" fmla="*/ 138 h 1960"/>
              <a:gd name="T86" fmla="*/ 2092 w 2144"/>
              <a:gd name="T87" fmla="*/ 178 h 1960"/>
              <a:gd name="T88" fmla="*/ 2142 w 2144"/>
              <a:gd name="T89" fmla="*/ 226 h 1960"/>
              <a:gd name="T90" fmla="*/ 2054 w 2144"/>
              <a:gd name="T91" fmla="*/ 302 h 1960"/>
              <a:gd name="T92" fmla="*/ 2012 w 2144"/>
              <a:gd name="T93" fmla="*/ 306 h 1960"/>
              <a:gd name="T94" fmla="*/ 1928 w 2144"/>
              <a:gd name="T95" fmla="*/ 378 h 1960"/>
              <a:gd name="T96" fmla="*/ 1654 w 2144"/>
              <a:gd name="T97" fmla="*/ 466 h 1960"/>
              <a:gd name="T98" fmla="*/ 1566 w 2144"/>
              <a:gd name="T99" fmla="*/ 592 h 1960"/>
              <a:gd name="T100" fmla="*/ 1616 w 2144"/>
              <a:gd name="T101" fmla="*/ 616 h 1960"/>
              <a:gd name="T102" fmla="*/ 1516 w 2144"/>
              <a:gd name="T103" fmla="*/ 700 h 1960"/>
              <a:gd name="T104" fmla="*/ 1404 w 2144"/>
              <a:gd name="T105" fmla="*/ 744 h 1960"/>
              <a:gd name="T106" fmla="*/ 1366 w 2144"/>
              <a:gd name="T107" fmla="*/ 920 h 1960"/>
              <a:gd name="T108" fmla="*/ 1336 w 2144"/>
              <a:gd name="T109" fmla="*/ 970 h 1960"/>
              <a:gd name="T110" fmla="*/ 1230 w 2144"/>
              <a:gd name="T111" fmla="*/ 952 h 1960"/>
              <a:gd name="T112" fmla="*/ 1276 w 2144"/>
              <a:gd name="T113" fmla="*/ 1048 h 1960"/>
              <a:gd name="T114" fmla="*/ 1218 w 2144"/>
              <a:gd name="T115" fmla="*/ 1152 h 1960"/>
              <a:gd name="T116" fmla="*/ 1292 w 2144"/>
              <a:gd name="T117" fmla="*/ 1230 h 1960"/>
              <a:gd name="T118" fmla="*/ 1408 w 2144"/>
              <a:gd name="T119" fmla="*/ 1276 h 1960"/>
              <a:gd name="T120" fmla="*/ 1482 w 2144"/>
              <a:gd name="T121" fmla="*/ 1324 h 1960"/>
              <a:gd name="T122" fmla="*/ 1598 w 2144"/>
              <a:gd name="T123" fmla="*/ 1282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4" h="1960">
                <a:moveTo>
                  <a:pt x="1594" y="1224"/>
                </a:moveTo>
                <a:lnTo>
                  <a:pt x="1594" y="1224"/>
                </a:lnTo>
                <a:lnTo>
                  <a:pt x="1602" y="1238"/>
                </a:lnTo>
                <a:lnTo>
                  <a:pt x="1612" y="1248"/>
                </a:lnTo>
                <a:lnTo>
                  <a:pt x="1624" y="1258"/>
                </a:lnTo>
                <a:lnTo>
                  <a:pt x="1640" y="1264"/>
                </a:lnTo>
                <a:lnTo>
                  <a:pt x="1640" y="1264"/>
                </a:lnTo>
                <a:lnTo>
                  <a:pt x="1680" y="1280"/>
                </a:lnTo>
                <a:lnTo>
                  <a:pt x="1720" y="1296"/>
                </a:lnTo>
                <a:lnTo>
                  <a:pt x="1720" y="1296"/>
                </a:lnTo>
                <a:lnTo>
                  <a:pt x="1734" y="1302"/>
                </a:lnTo>
                <a:lnTo>
                  <a:pt x="1748" y="1308"/>
                </a:lnTo>
                <a:lnTo>
                  <a:pt x="1752" y="1312"/>
                </a:lnTo>
                <a:lnTo>
                  <a:pt x="1758" y="1318"/>
                </a:lnTo>
                <a:lnTo>
                  <a:pt x="1760" y="1326"/>
                </a:lnTo>
                <a:lnTo>
                  <a:pt x="1764" y="1334"/>
                </a:lnTo>
                <a:lnTo>
                  <a:pt x="1764" y="1334"/>
                </a:lnTo>
                <a:lnTo>
                  <a:pt x="1766" y="1340"/>
                </a:lnTo>
                <a:lnTo>
                  <a:pt x="1768" y="1344"/>
                </a:lnTo>
                <a:lnTo>
                  <a:pt x="1772" y="1348"/>
                </a:lnTo>
                <a:lnTo>
                  <a:pt x="1776" y="1348"/>
                </a:lnTo>
                <a:lnTo>
                  <a:pt x="1780" y="1348"/>
                </a:lnTo>
                <a:lnTo>
                  <a:pt x="1786" y="1346"/>
                </a:lnTo>
                <a:lnTo>
                  <a:pt x="1794" y="1338"/>
                </a:lnTo>
                <a:lnTo>
                  <a:pt x="1794" y="1338"/>
                </a:lnTo>
                <a:lnTo>
                  <a:pt x="1802" y="1334"/>
                </a:lnTo>
                <a:lnTo>
                  <a:pt x="1808" y="1332"/>
                </a:lnTo>
                <a:lnTo>
                  <a:pt x="1814" y="1334"/>
                </a:lnTo>
                <a:lnTo>
                  <a:pt x="1820" y="1340"/>
                </a:lnTo>
                <a:lnTo>
                  <a:pt x="1820" y="1340"/>
                </a:lnTo>
                <a:lnTo>
                  <a:pt x="1880" y="1410"/>
                </a:lnTo>
                <a:lnTo>
                  <a:pt x="1880" y="1410"/>
                </a:lnTo>
                <a:lnTo>
                  <a:pt x="1886" y="1418"/>
                </a:lnTo>
                <a:lnTo>
                  <a:pt x="1890" y="1428"/>
                </a:lnTo>
                <a:lnTo>
                  <a:pt x="1892" y="1436"/>
                </a:lnTo>
                <a:lnTo>
                  <a:pt x="1894" y="1446"/>
                </a:lnTo>
                <a:lnTo>
                  <a:pt x="1894" y="1468"/>
                </a:lnTo>
                <a:lnTo>
                  <a:pt x="1896" y="1488"/>
                </a:lnTo>
                <a:lnTo>
                  <a:pt x="1896" y="1488"/>
                </a:lnTo>
                <a:lnTo>
                  <a:pt x="1900" y="1512"/>
                </a:lnTo>
                <a:lnTo>
                  <a:pt x="1906" y="1532"/>
                </a:lnTo>
                <a:lnTo>
                  <a:pt x="1916" y="1554"/>
                </a:lnTo>
                <a:lnTo>
                  <a:pt x="1930" y="1572"/>
                </a:lnTo>
                <a:lnTo>
                  <a:pt x="1930" y="1572"/>
                </a:lnTo>
                <a:lnTo>
                  <a:pt x="1982" y="1640"/>
                </a:lnTo>
                <a:lnTo>
                  <a:pt x="2034" y="1706"/>
                </a:lnTo>
                <a:lnTo>
                  <a:pt x="2034" y="1706"/>
                </a:lnTo>
                <a:lnTo>
                  <a:pt x="2042" y="1720"/>
                </a:lnTo>
                <a:lnTo>
                  <a:pt x="2048" y="1734"/>
                </a:lnTo>
                <a:lnTo>
                  <a:pt x="2050" y="1748"/>
                </a:lnTo>
                <a:lnTo>
                  <a:pt x="2050" y="1764"/>
                </a:lnTo>
                <a:lnTo>
                  <a:pt x="2050" y="1764"/>
                </a:lnTo>
                <a:lnTo>
                  <a:pt x="2046" y="1796"/>
                </a:lnTo>
                <a:lnTo>
                  <a:pt x="2046" y="1796"/>
                </a:lnTo>
                <a:lnTo>
                  <a:pt x="2046" y="1810"/>
                </a:lnTo>
                <a:lnTo>
                  <a:pt x="2046" y="1824"/>
                </a:lnTo>
                <a:lnTo>
                  <a:pt x="2044" y="1828"/>
                </a:lnTo>
                <a:lnTo>
                  <a:pt x="2038" y="1832"/>
                </a:lnTo>
                <a:lnTo>
                  <a:pt x="2030" y="1832"/>
                </a:lnTo>
                <a:lnTo>
                  <a:pt x="2018" y="1830"/>
                </a:lnTo>
                <a:lnTo>
                  <a:pt x="2018" y="1830"/>
                </a:lnTo>
                <a:lnTo>
                  <a:pt x="2012" y="1830"/>
                </a:lnTo>
                <a:lnTo>
                  <a:pt x="2008" y="1834"/>
                </a:lnTo>
                <a:lnTo>
                  <a:pt x="2004" y="1840"/>
                </a:lnTo>
                <a:lnTo>
                  <a:pt x="2002" y="1848"/>
                </a:lnTo>
                <a:lnTo>
                  <a:pt x="2002" y="1848"/>
                </a:lnTo>
                <a:lnTo>
                  <a:pt x="1998" y="1864"/>
                </a:lnTo>
                <a:lnTo>
                  <a:pt x="1998" y="1874"/>
                </a:lnTo>
                <a:lnTo>
                  <a:pt x="1998" y="1882"/>
                </a:lnTo>
                <a:lnTo>
                  <a:pt x="1998" y="1882"/>
                </a:lnTo>
                <a:lnTo>
                  <a:pt x="1996" y="1896"/>
                </a:lnTo>
                <a:lnTo>
                  <a:pt x="1994" y="1908"/>
                </a:lnTo>
                <a:lnTo>
                  <a:pt x="1988" y="1918"/>
                </a:lnTo>
                <a:lnTo>
                  <a:pt x="1980" y="1926"/>
                </a:lnTo>
                <a:lnTo>
                  <a:pt x="1972" y="1934"/>
                </a:lnTo>
                <a:lnTo>
                  <a:pt x="1962" y="1942"/>
                </a:lnTo>
                <a:lnTo>
                  <a:pt x="1944" y="1956"/>
                </a:lnTo>
                <a:lnTo>
                  <a:pt x="1944" y="1956"/>
                </a:lnTo>
                <a:lnTo>
                  <a:pt x="1936" y="1960"/>
                </a:lnTo>
                <a:lnTo>
                  <a:pt x="1930" y="1958"/>
                </a:lnTo>
                <a:lnTo>
                  <a:pt x="1924" y="1956"/>
                </a:lnTo>
                <a:lnTo>
                  <a:pt x="1920" y="1950"/>
                </a:lnTo>
                <a:lnTo>
                  <a:pt x="1920" y="1950"/>
                </a:lnTo>
                <a:lnTo>
                  <a:pt x="1904" y="1936"/>
                </a:lnTo>
                <a:lnTo>
                  <a:pt x="1886" y="1926"/>
                </a:lnTo>
                <a:lnTo>
                  <a:pt x="1866" y="1918"/>
                </a:lnTo>
                <a:lnTo>
                  <a:pt x="1846" y="1916"/>
                </a:lnTo>
                <a:lnTo>
                  <a:pt x="1846" y="1916"/>
                </a:lnTo>
                <a:lnTo>
                  <a:pt x="1836" y="1914"/>
                </a:lnTo>
                <a:lnTo>
                  <a:pt x="1832" y="1910"/>
                </a:lnTo>
                <a:lnTo>
                  <a:pt x="1830" y="1904"/>
                </a:lnTo>
                <a:lnTo>
                  <a:pt x="1834" y="1894"/>
                </a:lnTo>
                <a:lnTo>
                  <a:pt x="1834" y="1894"/>
                </a:lnTo>
                <a:lnTo>
                  <a:pt x="1838" y="1882"/>
                </a:lnTo>
                <a:lnTo>
                  <a:pt x="1838" y="1876"/>
                </a:lnTo>
                <a:lnTo>
                  <a:pt x="1838" y="1870"/>
                </a:lnTo>
                <a:lnTo>
                  <a:pt x="1836" y="1866"/>
                </a:lnTo>
                <a:lnTo>
                  <a:pt x="1832" y="1862"/>
                </a:lnTo>
                <a:lnTo>
                  <a:pt x="1826" y="1858"/>
                </a:lnTo>
                <a:lnTo>
                  <a:pt x="1820" y="1854"/>
                </a:lnTo>
                <a:lnTo>
                  <a:pt x="1820" y="1854"/>
                </a:lnTo>
                <a:lnTo>
                  <a:pt x="1814" y="1852"/>
                </a:lnTo>
                <a:lnTo>
                  <a:pt x="1814" y="1848"/>
                </a:lnTo>
                <a:lnTo>
                  <a:pt x="1818" y="1840"/>
                </a:lnTo>
                <a:lnTo>
                  <a:pt x="1818" y="1840"/>
                </a:lnTo>
                <a:lnTo>
                  <a:pt x="1836" y="1798"/>
                </a:lnTo>
                <a:lnTo>
                  <a:pt x="1846" y="1778"/>
                </a:lnTo>
                <a:lnTo>
                  <a:pt x="1856" y="1758"/>
                </a:lnTo>
                <a:lnTo>
                  <a:pt x="1856" y="1758"/>
                </a:lnTo>
                <a:lnTo>
                  <a:pt x="1862" y="1748"/>
                </a:lnTo>
                <a:lnTo>
                  <a:pt x="1864" y="1740"/>
                </a:lnTo>
                <a:lnTo>
                  <a:pt x="1866" y="1730"/>
                </a:lnTo>
                <a:lnTo>
                  <a:pt x="1864" y="1722"/>
                </a:lnTo>
                <a:lnTo>
                  <a:pt x="1862" y="1712"/>
                </a:lnTo>
                <a:lnTo>
                  <a:pt x="1858" y="1704"/>
                </a:lnTo>
                <a:lnTo>
                  <a:pt x="1848" y="1690"/>
                </a:lnTo>
                <a:lnTo>
                  <a:pt x="1848" y="1690"/>
                </a:lnTo>
                <a:lnTo>
                  <a:pt x="1836" y="1678"/>
                </a:lnTo>
                <a:lnTo>
                  <a:pt x="1820" y="1670"/>
                </a:lnTo>
                <a:lnTo>
                  <a:pt x="1802" y="1664"/>
                </a:lnTo>
                <a:lnTo>
                  <a:pt x="1782" y="1660"/>
                </a:lnTo>
                <a:lnTo>
                  <a:pt x="1762" y="1660"/>
                </a:lnTo>
                <a:lnTo>
                  <a:pt x="1744" y="1660"/>
                </a:lnTo>
                <a:lnTo>
                  <a:pt x="1726" y="1666"/>
                </a:lnTo>
                <a:lnTo>
                  <a:pt x="1712" y="1672"/>
                </a:lnTo>
                <a:lnTo>
                  <a:pt x="1712" y="1672"/>
                </a:lnTo>
                <a:lnTo>
                  <a:pt x="1708" y="1676"/>
                </a:lnTo>
                <a:lnTo>
                  <a:pt x="1704" y="1680"/>
                </a:lnTo>
                <a:lnTo>
                  <a:pt x="1704" y="1680"/>
                </a:lnTo>
                <a:lnTo>
                  <a:pt x="1704" y="1692"/>
                </a:lnTo>
                <a:lnTo>
                  <a:pt x="1700" y="1698"/>
                </a:lnTo>
                <a:lnTo>
                  <a:pt x="1696" y="1704"/>
                </a:lnTo>
                <a:lnTo>
                  <a:pt x="1690" y="1706"/>
                </a:lnTo>
                <a:lnTo>
                  <a:pt x="1684" y="1708"/>
                </a:lnTo>
                <a:lnTo>
                  <a:pt x="1676" y="1708"/>
                </a:lnTo>
                <a:lnTo>
                  <a:pt x="1660" y="1708"/>
                </a:lnTo>
                <a:lnTo>
                  <a:pt x="1660" y="1708"/>
                </a:lnTo>
                <a:lnTo>
                  <a:pt x="1648" y="1710"/>
                </a:lnTo>
                <a:lnTo>
                  <a:pt x="1638" y="1712"/>
                </a:lnTo>
                <a:lnTo>
                  <a:pt x="1628" y="1716"/>
                </a:lnTo>
                <a:lnTo>
                  <a:pt x="1618" y="1722"/>
                </a:lnTo>
                <a:lnTo>
                  <a:pt x="1618" y="1722"/>
                </a:lnTo>
                <a:lnTo>
                  <a:pt x="1608" y="1730"/>
                </a:lnTo>
                <a:lnTo>
                  <a:pt x="1600" y="1732"/>
                </a:lnTo>
                <a:lnTo>
                  <a:pt x="1588" y="1734"/>
                </a:lnTo>
                <a:lnTo>
                  <a:pt x="1578" y="1734"/>
                </a:lnTo>
                <a:lnTo>
                  <a:pt x="1578" y="1734"/>
                </a:lnTo>
                <a:lnTo>
                  <a:pt x="1568" y="1734"/>
                </a:lnTo>
                <a:lnTo>
                  <a:pt x="1558" y="1732"/>
                </a:lnTo>
                <a:lnTo>
                  <a:pt x="1550" y="1730"/>
                </a:lnTo>
                <a:lnTo>
                  <a:pt x="1542" y="1726"/>
                </a:lnTo>
                <a:lnTo>
                  <a:pt x="1536" y="1720"/>
                </a:lnTo>
                <a:lnTo>
                  <a:pt x="1530" y="1714"/>
                </a:lnTo>
                <a:lnTo>
                  <a:pt x="1518" y="1698"/>
                </a:lnTo>
                <a:lnTo>
                  <a:pt x="1518" y="1698"/>
                </a:lnTo>
                <a:lnTo>
                  <a:pt x="1502" y="1670"/>
                </a:lnTo>
                <a:lnTo>
                  <a:pt x="1488" y="1644"/>
                </a:lnTo>
                <a:lnTo>
                  <a:pt x="1482" y="1630"/>
                </a:lnTo>
                <a:lnTo>
                  <a:pt x="1478" y="1616"/>
                </a:lnTo>
                <a:lnTo>
                  <a:pt x="1478" y="1600"/>
                </a:lnTo>
                <a:lnTo>
                  <a:pt x="1478" y="1584"/>
                </a:lnTo>
                <a:lnTo>
                  <a:pt x="1478" y="1584"/>
                </a:lnTo>
                <a:lnTo>
                  <a:pt x="1478" y="1576"/>
                </a:lnTo>
                <a:lnTo>
                  <a:pt x="1478" y="1570"/>
                </a:lnTo>
                <a:lnTo>
                  <a:pt x="1476" y="1566"/>
                </a:lnTo>
                <a:lnTo>
                  <a:pt x="1472" y="1562"/>
                </a:lnTo>
                <a:lnTo>
                  <a:pt x="1466" y="1562"/>
                </a:lnTo>
                <a:lnTo>
                  <a:pt x="1460" y="1562"/>
                </a:lnTo>
                <a:lnTo>
                  <a:pt x="1446" y="1566"/>
                </a:lnTo>
                <a:lnTo>
                  <a:pt x="1446" y="1566"/>
                </a:lnTo>
                <a:lnTo>
                  <a:pt x="1316" y="1626"/>
                </a:lnTo>
                <a:lnTo>
                  <a:pt x="1316" y="1626"/>
                </a:lnTo>
                <a:lnTo>
                  <a:pt x="1306" y="1630"/>
                </a:lnTo>
                <a:lnTo>
                  <a:pt x="1298" y="1630"/>
                </a:lnTo>
                <a:lnTo>
                  <a:pt x="1296" y="1630"/>
                </a:lnTo>
                <a:lnTo>
                  <a:pt x="1294" y="1628"/>
                </a:lnTo>
                <a:lnTo>
                  <a:pt x="1290" y="1618"/>
                </a:lnTo>
                <a:lnTo>
                  <a:pt x="1290" y="1618"/>
                </a:lnTo>
                <a:lnTo>
                  <a:pt x="1286" y="1612"/>
                </a:lnTo>
                <a:lnTo>
                  <a:pt x="1282" y="1606"/>
                </a:lnTo>
                <a:lnTo>
                  <a:pt x="1282" y="1606"/>
                </a:lnTo>
                <a:lnTo>
                  <a:pt x="1270" y="1602"/>
                </a:lnTo>
                <a:lnTo>
                  <a:pt x="1260" y="1596"/>
                </a:lnTo>
                <a:lnTo>
                  <a:pt x="1250" y="1588"/>
                </a:lnTo>
                <a:lnTo>
                  <a:pt x="1244" y="1578"/>
                </a:lnTo>
                <a:lnTo>
                  <a:pt x="1232" y="1558"/>
                </a:lnTo>
                <a:lnTo>
                  <a:pt x="1218" y="1538"/>
                </a:lnTo>
                <a:lnTo>
                  <a:pt x="1218" y="1538"/>
                </a:lnTo>
                <a:lnTo>
                  <a:pt x="1210" y="1528"/>
                </a:lnTo>
                <a:lnTo>
                  <a:pt x="1206" y="1526"/>
                </a:lnTo>
                <a:lnTo>
                  <a:pt x="1202" y="1524"/>
                </a:lnTo>
                <a:lnTo>
                  <a:pt x="1196" y="1524"/>
                </a:lnTo>
                <a:lnTo>
                  <a:pt x="1192" y="1524"/>
                </a:lnTo>
                <a:lnTo>
                  <a:pt x="1180" y="1532"/>
                </a:lnTo>
                <a:lnTo>
                  <a:pt x="1180" y="1532"/>
                </a:lnTo>
                <a:lnTo>
                  <a:pt x="1152" y="1552"/>
                </a:lnTo>
                <a:lnTo>
                  <a:pt x="1152" y="1552"/>
                </a:lnTo>
                <a:lnTo>
                  <a:pt x="1130" y="1570"/>
                </a:lnTo>
                <a:lnTo>
                  <a:pt x="1106" y="1584"/>
                </a:lnTo>
                <a:lnTo>
                  <a:pt x="1094" y="1590"/>
                </a:lnTo>
                <a:lnTo>
                  <a:pt x="1080" y="1594"/>
                </a:lnTo>
                <a:lnTo>
                  <a:pt x="1066" y="1596"/>
                </a:lnTo>
                <a:lnTo>
                  <a:pt x="1052" y="1596"/>
                </a:lnTo>
                <a:lnTo>
                  <a:pt x="1052" y="1596"/>
                </a:lnTo>
                <a:lnTo>
                  <a:pt x="1040" y="1598"/>
                </a:lnTo>
                <a:lnTo>
                  <a:pt x="1030" y="1602"/>
                </a:lnTo>
                <a:lnTo>
                  <a:pt x="1022" y="1608"/>
                </a:lnTo>
                <a:lnTo>
                  <a:pt x="1016" y="1614"/>
                </a:lnTo>
                <a:lnTo>
                  <a:pt x="1014" y="1624"/>
                </a:lnTo>
                <a:lnTo>
                  <a:pt x="1014" y="1634"/>
                </a:lnTo>
                <a:lnTo>
                  <a:pt x="1016" y="1644"/>
                </a:lnTo>
                <a:lnTo>
                  <a:pt x="1022" y="1654"/>
                </a:lnTo>
                <a:lnTo>
                  <a:pt x="1022" y="1654"/>
                </a:lnTo>
                <a:lnTo>
                  <a:pt x="1030" y="1666"/>
                </a:lnTo>
                <a:lnTo>
                  <a:pt x="1034" y="1678"/>
                </a:lnTo>
                <a:lnTo>
                  <a:pt x="1036" y="1690"/>
                </a:lnTo>
                <a:lnTo>
                  <a:pt x="1038" y="1700"/>
                </a:lnTo>
                <a:lnTo>
                  <a:pt x="1036" y="1724"/>
                </a:lnTo>
                <a:lnTo>
                  <a:pt x="1034" y="1748"/>
                </a:lnTo>
                <a:lnTo>
                  <a:pt x="1034" y="1748"/>
                </a:lnTo>
                <a:lnTo>
                  <a:pt x="1032" y="1760"/>
                </a:lnTo>
                <a:lnTo>
                  <a:pt x="1030" y="1768"/>
                </a:lnTo>
                <a:lnTo>
                  <a:pt x="1026" y="1776"/>
                </a:lnTo>
                <a:lnTo>
                  <a:pt x="1020" y="1782"/>
                </a:lnTo>
                <a:lnTo>
                  <a:pt x="1014" y="1788"/>
                </a:lnTo>
                <a:lnTo>
                  <a:pt x="1006" y="1792"/>
                </a:lnTo>
                <a:lnTo>
                  <a:pt x="990" y="1802"/>
                </a:lnTo>
                <a:lnTo>
                  <a:pt x="990" y="1802"/>
                </a:lnTo>
                <a:lnTo>
                  <a:pt x="886" y="1852"/>
                </a:lnTo>
                <a:lnTo>
                  <a:pt x="780" y="1904"/>
                </a:lnTo>
                <a:lnTo>
                  <a:pt x="780" y="1904"/>
                </a:lnTo>
                <a:lnTo>
                  <a:pt x="770" y="1908"/>
                </a:lnTo>
                <a:lnTo>
                  <a:pt x="766" y="1910"/>
                </a:lnTo>
                <a:lnTo>
                  <a:pt x="762" y="1910"/>
                </a:lnTo>
                <a:lnTo>
                  <a:pt x="760" y="1908"/>
                </a:lnTo>
                <a:lnTo>
                  <a:pt x="758" y="1904"/>
                </a:lnTo>
                <a:lnTo>
                  <a:pt x="756" y="1890"/>
                </a:lnTo>
                <a:lnTo>
                  <a:pt x="756" y="1890"/>
                </a:lnTo>
                <a:lnTo>
                  <a:pt x="756" y="1866"/>
                </a:lnTo>
                <a:lnTo>
                  <a:pt x="752" y="1858"/>
                </a:lnTo>
                <a:lnTo>
                  <a:pt x="750" y="1854"/>
                </a:lnTo>
                <a:lnTo>
                  <a:pt x="744" y="1852"/>
                </a:lnTo>
                <a:lnTo>
                  <a:pt x="736" y="1854"/>
                </a:lnTo>
                <a:lnTo>
                  <a:pt x="712" y="1862"/>
                </a:lnTo>
                <a:lnTo>
                  <a:pt x="712" y="1862"/>
                </a:lnTo>
                <a:lnTo>
                  <a:pt x="678" y="1876"/>
                </a:lnTo>
                <a:lnTo>
                  <a:pt x="662" y="1882"/>
                </a:lnTo>
                <a:lnTo>
                  <a:pt x="646" y="1890"/>
                </a:lnTo>
                <a:lnTo>
                  <a:pt x="646" y="1890"/>
                </a:lnTo>
                <a:lnTo>
                  <a:pt x="620" y="1904"/>
                </a:lnTo>
                <a:lnTo>
                  <a:pt x="594" y="1914"/>
                </a:lnTo>
                <a:lnTo>
                  <a:pt x="566" y="1922"/>
                </a:lnTo>
                <a:lnTo>
                  <a:pt x="538" y="1928"/>
                </a:lnTo>
                <a:lnTo>
                  <a:pt x="510" y="1932"/>
                </a:lnTo>
                <a:lnTo>
                  <a:pt x="482" y="1934"/>
                </a:lnTo>
                <a:lnTo>
                  <a:pt x="454" y="1934"/>
                </a:lnTo>
                <a:lnTo>
                  <a:pt x="424" y="1932"/>
                </a:lnTo>
                <a:lnTo>
                  <a:pt x="424" y="1932"/>
                </a:lnTo>
                <a:lnTo>
                  <a:pt x="394" y="1930"/>
                </a:lnTo>
                <a:lnTo>
                  <a:pt x="364" y="1932"/>
                </a:lnTo>
                <a:lnTo>
                  <a:pt x="364" y="1932"/>
                </a:lnTo>
                <a:lnTo>
                  <a:pt x="340" y="1930"/>
                </a:lnTo>
                <a:lnTo>
                  <a:pt x="332" y="1928"/>
                </a:lnTo>
                <a:lnTo>
                  <a:pt x="328" y="1926"/>
                </a:lnTo>
                <a:lnTo>
                  <a:pt x="324" y="1920"/>
                </a:lnTo>
                <a:lnTo>
                  <a:pt x="324" y="1912"/>
                </a:lnTo>
                <a:lnTo>
                  <a:pt x="322" y="1888"/>
                </a:lnTo>
                <a:lnTo>
                  <a:pt x="322" y="1888"/>
                </a:lnTo>
                <a:lnTo>
                  <a:pt x="324" y="1684"/>
                </a:lnTo>
                <a:lnTo>
                  <a:pt x="324" y="1684"/>
                </a:lnTo>
                <a:lnTo>
                  <a:pt x="324" y="1672"/>
                </a:lnTo>
                <a:lnTo>
                  <a:pt x="320" y="1662"/>
                </a:lnTo>
                <a:lnTo>
                  <a:pt x="314" y="1654"/>
                </a:lnTo>
                <a:lnTo>
                  <a:pt x="304" y="1646"/>
                </a:lnTo>
                <a:lnTo>
                  <a:pt x="304" y="1646"/>
                </a:lnTo>
                <a:lnTo>
                  <a:pt x="258" y="1610"/>
                </a:lnTo>
                <a:lnTo>
                  <a:pt x="212" y="1576"/>
                </a:lnTo>
                <a:lnTo>
                  <a:pt x="212" y="1576"/>
                </a:lnTo>
                <a:lnTo>
                  <a:pt x="204" y="1570"/>
                </a:lnTo>
                <a:lnTo>
                  <a:pt x="198" y="1562"/>
                </a:lnTo>
                <a:lnTo>
                  <a:pt x="194" y="1556"/>
                </a:lnTo>
                <a:lnTo>
                  <a:pt x="192" y="1548"/>
                </a:lnTo>
                <a:lnTo>
                  <a:pt x="192" y="1542"/>
                </a:lnTo>
                <a:lnTo>
                  <a:pt x="194" y="1534"/>
                </a:lnTo>
                <a:lnTo>
                  <a:pt x="198" y="1528"/>
                </a:lnTo>
                <a:lnTo>
                  <a:pt x="204" y="1520"/>
                </a:lnTo>
                <a:lnTo>
                  <a:pt x="204" y="1520"/>
                </a:lnTo>
                <a:lnTo>
                  <a:pt x="208" y="1514"/>
                </a:lnTo>
                <a:lnTo>
                  <a:pt x="212" y="1506"/>
                </a:lnTo>
                <a:lnTo>
                  <a:pt x="214" y="1498"/>
                </a:lnTo>
                <a:lnTo>
                  <a:pt x="216" y="1490"/>
                </a:lnTo>
                <a:lnTo>
                  <a:pt x="214" y="1474"/>
                </a:lnTo>
                <a:lnTo>
                  <a:pt x="212" y="1460"/>
                </a:lnTo>
                <a:lnTo>
                  <a:pt x="212" y="1460"/>
                </a:lnTo>
                <a:lnTo>
                  <a:pt x="212" y="1456"/>
                </a:lnTo>
                <a:lnTo>
                  <a:pt x="210" y="1452"/>
                </a:lnTo>
                <a:lnTo>
                  <a:pt x="204" y="1448"/>
                </a:lnTo>
                <a:lnTo>
                  <a:pt x="198" y="1446"/>
                </a:lnTo>
                <a:lnTo>
                  <a:pt x="190" y="1446"/>
                </a:lnTo>
                <a:lnTo>
                  <a:pt x="190" y="1446"/>
                </a:lnTo>
                <a:lnTo>
                  <a:pt x="172" y="1440"/>
                </a:lnTo>
                <a:lnTo>
                  <a:pt x="158" y="1434"/>
                </a:lnTo>
                <a:lnTo>
                  <a:pt x="146" y="1424"/>
                </a:lnTo>
                <a:lnTo>
                  <a:pt x="136" y="1414"/>
                </a:lnTo>
                <a:lnTo>
                  <a:pt x="130" y="1400"/>
                </a:lnTo>
                <a:lnTo>
                  <a:pt x="126" y="1384"/>
                </a:lnTo>
                <a:lnTo>
                  <a:pt x="124" y="1368"/>
                </a:lnTo>
                <a:lnTo>
                  <a:pt x="126" y="1352"/>
                </a:lnTo>
                <a:lnTo>
                  <a:pt x="126" y="1352"/>
                </a:lnTo>
                <a:lnTo>
                  <a:pt x="132" y="1334"/>
                </a:lnTo>
                <a:lnTo>
                  <a:pt x="132" y="1334"/>
                </a:lnTo>
                <a:lnTo>
                  <a:pt x="136" y="1318"/>
                </a:lnTo>
                <a:lnTo>
                  <a:pt x="142" y="1306"/>
                </a:lnTo>
                <a:lnTo>
                  <a:pt x="148" y="1296"/>
                </a:lnTo>
                <a:lnTo>
                  <a:pt x="154" y="1288"/>
                </a:lnTo>
                <a:lnTo>
                  <a:pt x="164" y="1284"/>
                </a:lnTo>
                <a:lnTo>
                  <a:pt x="174" y="1280"/>
                </a:lnTo>
                <a:lnTo>
                  <a:pt x="186" y="1278"/>
                </a:lnTo>
                <a:lnTo>
                  <a:pt x="202" y="1278"/>
                </a:lnTo>
                <a:lnTo>
                  <a:pt x="202" y="1278"/>
                </a:lnTo>
                <a:lnTo>
                  <a:pt x="218" y="1278"/>
                </a:lnTo>
                <a:lnTo>
                  <a:pt x="224" y="1274"/>
                </a:lnTo>
                <a:lnTo>
                  <a:pt x="230" y="1270"/>
                </a:lnTo>
                <a:lnTo>
                  <a:pt x="230" y="1270"/>
                </a:lnTo>
                <a:lnTo>
                  <a:pt x="232" y="1260"/>
                </a:lnTo>
                <a:lnTo>
                  <a:pt x="230" y="1254"/>
                </a:lnTo>
                <a:lnTo>
                  <a:pt x="228" y="1246"/>
                </a:lnTo>
                <a:lnTo>
                  <a:pt x="222" y="1240"/>
                </a:lnTo>
                <a:lnTo>
                  <a:pt x="222" y="1240"/>
                </a:lnTo>
                <a:lnTo>
                  <a:pt x="134" y="1110"/>
                </a:lnTo>
                <a:lnTo>
                  <a:pt x="134" y="1110"/>
                </a:lnTo>
                <a:lnTo>
                  <a:pt x="124" y="1090"/>
                </a:lnTo>
                <a:lnTo>
                  <a:pt x="114" y="1072"/>
                </a:lnTo>
                <a:lnTo>
                  <a:pt x="108" y="1064"/>
                </a:lnTo>
                <a:lnTo>
                  <a:pt x="100" y="1056"/>
                </a:lnTo>
                <a:lnTo>
                  <a:pt x="92" y="1050"/>
                </a:lnTo>
                <a:lnTo>
                  <a:pt x="80" y="1046"/>
                </a:lnTo>
                <a:lnTo>
                  <a:pt x="80" y="1046"/>
                </a:lnTo>
                <a:lnTo>
                  <a:pt x="76" y="1042"/>
                </a:lnTo>
                <a:lnTo>
                  <a:pt x="76" y="1038"/>
                </a:lnTo>
                <a:lnTo>
                  <a:pt x="78" y="1036"/>
                </a:lnTo>
                <a:lnTo>
                  <a:pt x="82" y="1032"/>
                </a:lnTo>
                <a:lnTo>
                  <a:pt x="82" y="1032"/>
                </a:lnTo>
                <a:lnTo>
                  <a:pt x="90" y="1026"/>
                </a:lnTo>
                <a:lnTo>
                  <a:pt x="96" y="1020"/>
                </a:lnTo>
                <a:lnTo>
                  <a:pt x="100" y="1010"/>
                </a:lnTo>
                <a:lnTo>
                  <a:pt x="102" y="1002"/>
                </a:lnTo>
                <a:lnTo>
                  <a:pt x="102" y="1002"/>
                </a:lnTo>
                <a:lnTo>
                  <a:pt x="102" y="994"/>
                </a:lnTo>
                <a:lnTo>
                  <a:pt x="106" y="988"/>
                </a:lnTo>
                <a:lnTo>
                  <a:pt x="114" y="976"/>
                </a:lnTo>
                <a:lnTo>
                  <a:pt x="132" y="956"/>
                </a:lnTo>
                <a:lnTo>
                  <a:pt x="132" y="956"/>
                </a:lnTo>
                <a:lnTo>
                  <a:pt x="146" y="940"/>
                </a:lnTo>
                <a:lnTo>
                  <a:pt x="148" y="934"/>
                </a:lnTo>
                <a:lnTo>
                  <a:pt x="148" y="928"/>
                </a:lnTo>
                <a:lnTo>
                  <a:pt x="146" y="924"/>
                </a:lnTo>
                <a:lnTo>
                  <a:pt x="142" y="920"/>
                </a:lnTo>
                <a:lnTo>
                  <a:pt x="126" y="908"/>
                </a:lnTo>
                <a:lnTo>
                  <a:pt x="126" y="908"/>
                </a:lnTo>
                <a:lnTo>
                  <a:pt x="68" y="874"/>
                </a:lnTo>
                <a:lnTo>
                  <a:pt x="12" y="840"/>
                </a:lnTo>
                <a:lnTo>
                  <a:pt x="12" y="840"/>
                </a:lnTo>
                <a:lnTo>
                  <a:pt x="4" y="834"/>
                </a:lnTo>
                <a:lnTo>
                  <a:pt x="0" y="828"/>
                </a:lnTo>
                <a:lnTo>
                  <a:pt x="0" y="822"/>
                </a:lnTo>
                <a:lnTo>
                  <a:pt x="2" y="812"/>
                </a:lnTo>
                <a:lnTo>
                  <a:pt x="2" y="812"/>
                </a:lnTo>
                <a:lnTo>
                  <a:pt x="8" y="794"/>
                </a:lnTo>
                <a:lnTo>
                  <a:pt x="12" y="776"/>
                </a:lnTo>
                <a:lnTo>
                  <a:pt x="20" y="740"/>
                </a:lnTo>
                <a:lnTo>
                  <a:pt x="20" y="740"/>
                </a:lnTo>
                <a:lnTo>
                  <a:pt x="22" y="730"/>
                </a:lnTo>
                <a:lnTo>
                  <a:pt x="26" y="722"/>
                </a:lnTo>
                <a:lnTo>
                  <a:pt x="30" y="722"/>
                </a:lnTo>
                <a:lnTo>
                  <a:pt x="34" y="720"/>
                </a:lnTo>
                <a:lnTo>
                  <a:pt x="46" y="724"/>
                </a:lnTo>
                <a:lnTo>
                  <a:pt x="46" y="724"/>
                </a:lnTo>
                <a:lnTo>
                  <a:pt x="110" y="750"/>
                </a:lnTo>
                <a:lnTo>
                  <a:pt x="174" y="774"/>
                </a:lnTo>
                <a:lnTo>
                  <a:pt x="174" y="774"/>
                </a:lnTo>
                <a:lnTo>
                  <a:pt x="188" y="778"/>
                </a:lnTo>
                <a:lnTo>
                  <a:pt x="194" y="778"/>
                </a:lnTo>
                <a:lnTo>
                  <a:pt x="200" y="778"/>
                </a:lnTo>
                <a:lnTo>
                  <a:pt x="204" y="774"/>
                </a:lnTo>
                <a:lnTo>
                  <a:pt x="210" y="770"/>
                </a:lnTo>
                <a:lnTo>
                  <a:pt x="216" y="756"/>
                </a:lnTo>
                <a:lnTo>
                  <a:pt x="216" y="756"/>
                </a:lnTo>
                <a:lnTo>
                  <a:pt x="224" y="738"/>
                </a:lnTo>
                <a:lnTo>
                  <a:pt x="226" y="728"/>
                </a:lnTo>
                <a:lnTo>
                  <a:pt x="228" y="720"/>
                </a:lnTo>
                <a:lnTo>
                  <a:pt x="228" y="710"/>
                </a:lnTo>
                <a:lnTo>
                  <a:pt x="226" y="702"/>
                </a:lnTo>
                <a:lnTo>
                  <a:pt x="220" y="692"/>
                </a:lnTo>
                <a:lnTo>
                  <a:pt x="212" y="684"/>
                </a:lnTo>
                <a:lnTo>
                  <a:pt x="212" y="684"/>
                </a:lnTo>
                <a:lnTo>
                  <a:pt x="208" y="680"/>
                </a:lnTo>
                <a:lnTo>
                  <a:pt x="208" y="676"/>
                </a:lnTo>
                <a:lnTo>
                  <a:pt x="212" y="666"/>
                </a:lnTo>
                <a:lnTo>
                  <a:pt x="212" y="666"/>
                </a:lnTo>
                <a:lnTo>
                  <a:pt x="222" y="646"/>
                </a:lnTo>
                <a:lnTo>
                  <a:pt x="234" y="626"/>
                </a:lnTo>
                <a:lnTo>
                  <a:pt x="234" y="626"/>
                </a:lnTo>
                <a:lnTo>
                  <a:pt x="246" y="600"/>
                </a:lnTo>
                <a:lnTo>
                  <a:pt x="252" y="586"/>
                </a:lnTo>
                <a:lnTo>
                  <a:pt x="254" y="574"/>
                </a:lnTo>
                <a:lnTo>
                  <a:pt x="256" y="560"/>
                </a:lnTo>
                <a:lnTo>
                  <a:pt x="256" y="546"/>
                </a:lnTo>
                <a:lnTo>
                  <a:pt x="252" y="532"/>
                </a:lnTo>
                <a:lnTo>
                  <a:pt x="246" y="518"/>
                </a:lnTo>
                <a:lnTo>
                  <a:pt x="246" y="518"/>
                </a:lnTo>
                <a:lnTo>
                  <a:pt x="248" y="512"/>
                </a:lnTo>
                <a:lnTo>
                  <a:pt x="252" y="500"/>
                </a:lnTo>
                <a:lnTo>
                  <a:pt x="268" y="472"/>
                </a:lnTo>
                <a:lnTo>
                  <a:pt x="286" y="444"/>
                </a:lnTo>
                <a:lnTo>
                  <a:pt x="294" y="434"/>
                </a:lnTo>
                <a:lnTo>
                  <a:pt x="300" y="430"/>
                </a:lnTo>
                <a:lnTo>
                  <a:pt x="300" y="430"/>
                </a:lnTo>
                <a:lnTo>
                  <a:pt x="310" y="428"/>
                </a:lnTo>
                <a:lnTo>
                  <a:pt x="318" y="430"/>
                </a:lnTo>
                <a:lnTo>
                  <a:pt x="322" y="436"/>
                </a:lnTo>
                <a:lnTo>
                  <a:pt x="324" y="446"/>
                </a:lnTo>
                <a:lnTo>
                  <a:pt x="324" y="446"/>
                </a:lnTo>
                <a:lnTo>
                  <a:pt x="324" y="456"/>
                </a:lnTo>
                <a:lnTo>
                  <a:pt x="328" y="464"/>
                </a:lnTo>
                <a:lnTo>
                  <a:pt x="334" y="472"/>
                </a:lnTo>
                <a:lnTo>
                  <a:pt x="342" y="478"/>
                </a:lnTo>
                <a:lnTo>
                  <a:pt x="342" y="478"/>
                </a:lnTo>
                <a:lnTo>
                  <a:pt x="442" y="546"/>
                </a:lnTo>
                <a:lnTo>
                  <a:pt x="442" y="546"/>
                </a:lnTo>
                <a:lnTo>
                  <a:pt x="452" y="552"/>
                </a:lnTo>
                <a:lnTo>
                  <a:pt x="462" y="556"/>
                </a:lnTo>
                <a:lnTo>
                  <a:pt x="474" y="556"/>
                </a:lnTo>
                <a:lnTo>
                  <a:pt x="484" y="552"/>
                </a:lnTo>
                <a:lnTo>
                  <a:pt x="484" y="552"/>
                </a:lnTo>
                <a:lnTo>
                  <a:pt x="538" y="530"/>
                </a:lnTo>
                <a:lnTo>
                  <a:pt x="538" y="530"/>
                </a:lnTo>
                <a:lnTo>
                  <a:pt x="550" y="524"/>
                </a:lnTo>
                <a:lnTo>
                  <a:pt x="560" y="516"/>
                </a:lnTo>
                <a:lnTo>
                  <a:pt x="564" y="512"/>
                </a:lnTo>
                <a:lnTo>
                  <a:pt x="566" y="506"/>
                </a:lnTo>
                <a:lnTo>
                  <a:pt x="566" y="500"/>
                </a:lnTo>
                <a:lnTo>
                  <a:pt x="564" y="490"/>
                </a:lnTo>
                <a:lnTo>
                  <a:pt x="564" y="490"/>
                </a:lnTo>
                <a:lnTo>
                  <a:pt x="564" y="484"/>
                </a:lnTo>
                <a:lnTo>
                  <a:pt x="568" y="478"/>
                </a:lnTo>
                <a:lnTo>
                  <a:pt x="574" y="474"/>
                </a:lnTo>
                <a:lnTo>
                  <a:pt x="580" y="472"/>
                </a:lnTo>
                <a:lnTo>
                  <a:pt x="580" y="472"/>
                </a:lnTo>
                <a:lnTo>
                  <a:pt x="598" y="468"/>
                </a:lnTo>
                <a:lnTo>
                  <a:pt x="616" y="468"/>
                </a:lnTo>
                <a:lnTo>
                  <a:pt x="636" y="470"/>
                </a:lnTo>
                <a:lnTo>
                  <a:pt x="644" y="472"/>
                </a:lnTo>
                <a:lnTo>
                  <a:pt x="654" y="478"/>
                </a:lnTo>
                <a:lnTo>
                  <a:pt x="654" y="478"/>
                </a:lnTo>
                <a:lnTo>
                  <a:pt x="658" y="480"/>
                </a:lnTo>
                <a:lnTo>
                  <a:pt x="660" y="482"/>
                </a:lnTo>
                <a:lnTo>
                  <a:pt x="660" y="482"/>
                </a:lnTo>
                <a:lnTo>
                  <a:pt x="660" y="492"/>
                </a:lnTo>
                <a:lnTo>
                  <a:pt x="662" y="504"/>
                </a:lnTo>
                <a:lnTo>
                  <a:pt x="668" y="512"/>
                </a:lnTo>
                <a:lnTo>
                  <a:pt x="674" y="522"/>
                </a:lnTo>
                <a:lnTo>
                  <a:pt x="680" y="530"/>
                </a:lnTo>
                <a:lnTo>
                  <a:pt x="686" y="540"/>
                </a:lnTo>
                <a:lnTo>
                  <a:pt x="690" y="550"/>
                </a:lnTo>
                <a:lnTo>
                  <a:pt x="692" y="560"/>
                </a:lnTo>
                <a:lnTo>
                  <a:pt x="692" y="560"/>
                </a:lnTo>
                <a:lnTo>
                  <a:pt x="690" y="568"/>
                </a:lnTo>
                <a:lnTo>
                  <a:pt x="692" y="576"/>
                </a:lnTo>
                <a:lnTo>
                  <a:pt x="696" y="582"/>
                </a:lnTo>
                <a:lnTo>
                  <a:pt x="702" y="586"/>
                </a:lnTo>
                <a:lnTo>
                  <a:pt x="702" y="586"/>
                </a:lnTo>
                <a:lnTo>
                  <a:pt x="710" y="588"/>
                </a:lnTo>
                <a:lnTo>
                  <a:pt x="716" y="586"/>
                </a:lnTo>
                <a:lnTo>
                  <a:pt x="728" y="578"/>
                </a:lnTo>
                <a:lnTo>
                  <a:pt x="728" y="578"/>
                </a:lnTo>
                <a:lnTo>
                  <a:pt x="744" y="570"/>
                </a:lnTo>
                <a:lnTo>
                  <a:pt x="758" y="564"/>
                </a:lnTo>
                <a:lnTo>
                  <a:pt x="772" y="560"/>
                </a:lnTo>
                <a:lnTo>
                  <a:pt x="784" y="562"/>
                </a:lnTo>
                <a:lnTo>
                  <a:pt x="796" y="564"/>
                </a:lnTo>
                <a:lnTo>
                  <a:pt x="810" y="570"/>
                </a:lnTo>
                <a:lnTo>
                  <a:pt x="822" y="580"/>
                </a:lnTo>
                <a:lnTo>
                  <a:pt x="834" y="592"/>
                </a:lnTo>
                <a:lnTo>
                  <a:pt x="834" y="592"/>
                </a:lnTo>
                <a:lnTo>
                  <a:pt x="850" y="606"/>
                </a:lnTo>
                <a:lnTo>
                  <a:pt x="856" y="610"/>
                </a:lnTo>
                <a:lnTo>
                  <a:pt x="860" y="610"/>
                </a:lnTo>
                <a:lnTo>
                  <a:pt x="866" y="608"/>
                </a:lnTo>
                <a:lnTo>
                  <a:pt x="870" y="604"/>
                </a:lnTo>
                <a:lnTo>
                  <a:pt x="880" y="588"/>
                </a:lnTo>
                <a:lnTo>
                  <a:pt x="880" y="588"/>
                </a:lnTo>
                <a:lnTo>
                  <a:pt x="908" y="534"/>
                </a:lnTo>
                <a:lnTo>
                  <a:pt x="908" y="534"/>
                </a:lnTo>
                <a:lnTo>
                  <a:pt x="916" y="512"/>
                </a:lnTo>
                <a:lnTo>
                  <a:pt x="918" y="502"/>
                </a:lnTo>
                <a:lnTo>
                  <a:pt x="920" y="492"/>
                </a:lnTo>
                <a:lnTo>
                  <a:pt x="918" y="482"/>
                </a:lnTo>
                <a:lnTo>
                  <a:pt x="916" y="470"/>
                </a:lnTo>
                <a:lnTo>
                  <a:pt x="912" y="460"/>
                </a:lnTo>
                <a:lnTo>
                  <a:pt x="904" y="450"/>
                </a:lnTo>
                <a:lnTo>
                  <a:pt x="904" y="450"/>
                </a:lnTo>
                <a:lnTo>
                  <a:pt x="926" y="450"/>
                </a:lnTo>
                <a:lnTo>
                  <a:pt x="934" y="448"/>
                </a:lnTo>
                <a:lnTo>
                  <a:pt x="938" y="446"/>
                </a:lnTo>
                <a:lnTo>
                  <a:pt x="944" y="442"/>
                </a:lnTo>
                <a:lnTo>
                  <a:pt x="948" y="436"/>
                </a:lnTo>
                <a:lnTo>
                  <a:pt x="960" y="416"/>
                </a:lnTo>
                <a:lnTo>
                  <a:pt x="960" y="416"/>
                </a:lnTo>
                <a:lnTo>
                  <a:pt x="980" y="376"/>
                </a:lnTo>
                <a:lnTo>
                  <a:pt x="1000" y="336"/>
                </a:lnTo>
                <a:lnTo>
                  <a:pt x="1000" y="336"/>
                </a:lnTo>
                <a:lnTo>
                  <a:pt x="1006" y="328"/>
                </a:lnTo>
                <a:lnTo>
                  <a:pt x="1010" y="324"/>
                </a:lnTo>
                <a:lnTo>
                  <a:pt x="1014" y="324"/>
                </a:lnTo>
                <a:lnTo>
                  <a:pt x="1016" y="326"/>
                </a:lnTo>
                <a:lnTo>
                  <a:pt x="1022" y="332"/>
                </a:lnTo>
                <a:lnTo>
                  <a:pt x="1022" y="332"/>
                </a:lnTo>
                <a:lnTo>
                  <a:pt x="1040" y="354"/>
                </a:lnTo>
                <a:lnTo>
                  <a:pt x="1040" y="354"/>
                </a:lnTo>
                <a:lnTo>
                  <a:pt x="1046" y="362"/>
                </a:lnTo>
                <a:lnTo>
                  <a:pt x="1054" y="366"/>
                </a:lnTo>
                <a:lnTo>
                  <a:pt x="1064" y="368"/>
                </a:lnTo>
                <a:lnTo>
                  <a:pt x="1074" y="368"/>
                </a:lnTo>
                <a:lnTo>
                  <a:pt x="1074" y="368"/>
                </a:lnTo>
                <a:lnTo>
                  <a:pt x="1136" y="354"/>
                </a:lnTo>
                <a:lnTo>
                  <a:pt x="1198" y="342"/>
                </a:lnTo>
                <a:lnTo>
                  <a:pt x="1198" y="342"/>
                </a:lnTo>
                <a:lnTo>
                  <a:pt x="1214" y="338"/>
                </a:lnTo>
                <a:lnTo>
                  <a:pt x="1220" y="334"/>
                </a:lnTo>
                <a:lnTo>
                  <a:pt x="1224" y="330"/>
                </a:lnTo>
                <a:lnTo>
                  <a:pt x="1228" y="326"/>
                </a:lnTo>
                <a:lnTo>
                  <a:pt x="1230" y="320"/>
                </a:lnTo>
                <a:lnTo>
                  <a:pt x="1230" y="312"/>
                </a:lnTo>
                <a:lnTo>
                  <a:pt x="1230" y="304"/>
                </a:lnTo>
                <a:lnTo>
                  <a:pt x="1230" y="304"/>
                </a:lnTo>
                <a:lnTo>
                  <a:pt x="1230" y="290"/>
                </a:lnTo>
                <a:lnTo>
                  <a:pt x="1232" y="278"/>
                </a:lnTo>
                <a:lnTo>
                  <a:pt x="1234" y="272"/>
                </a:lnTo>
                <a:lnTo>
                  <a:pt x="1238" y="268"/>
                </a:lnTo>
                <a:lnTo>
                  <a:pt x="1244" y="262"/>
                </a:lnTo>
                <a:lnTo>
                  <a:pt x="1250" y="258"/>
                </a:lnTo>
                <a:lnTo>
                  <a:pt x="1250" y="258"/>
                </a:lnTo>
                <a:lnTo>
                  <a:pt x="1262" y="254"/>
                </a:lnTo>
                <a:lnTo>
                  <a:pt x="1274" y="252"/>
                </a:lnTo>
                <a:lnTo>
                  <a:pt x="1284" y="254"/>
                </a:lnTo>
                <a:lnTo>
                  <a:pt x="1294" y="262"/>
                </a:lnTo>
                <a:lnTo>
                  <a:pt x="1294" y="262"/>
                </a:lnTo>
                <a:lnTo>
                  <a:pt x="1316" y="278"/>
                </a:lnTo>
                <a:lnTo>
                  <a:pt x="1338" y="292"/>
                </a:lnTo>
                <a:lnTo>
                  <a:pt x="1338" y="292"/>
                </a:lnTo>
                <a:lnTo>
                  <a:pt x="1348" y="298"/>
                </a:lnTo>
                <a:lnTo>
                  <a:pt x="1356" y="304"/>
                </a:lnTo>
                <a:lnTo>
                  <a:pt x="1360" y="306"/>
                </a:lnTo>
                <a:lnTo>
                  <a:pt x="1366" y="306"/>
                </a:lnTo>
                <a:lnTo>
                  <a:pt x="1370" y="306"/>
                </a:lnTo>
                <a:lnTo>
                  <a:pt x="1374" y="302"/>
                </a:lnTo>
                <a:lnTo>
                  <a:pt x="1374" y="302"/>
                </a:lnTo>
                <a:lnTo>
                  <a:pt x="1384" y="294"/>
                </a:lnTo>
                <a:lnTo>
                  <a:pt x="1392" y="284"/>
                </a:lnTo>
                <a:lnTo>
                  <a:pt x="1396" y="272"/>
                </a:lnTo>
                <a:lnTo>
                  <a:pt x="1396" y="266"/>
                </a:lnTo>
                <a:lnTo>
                  <a:pt x="1396" y="258"/>
                </a:lnTo>
                <a:lnTo>
                  <a:pt x="1396" y="258"/>
                </a:lnTo>
                <a:lnTo>
                  <a:pt x="1394" y="248"/>
                </a:lnTo>
                <a:lnTo>
                  <a:pt x="1396" y="240"/>
                </a:lnTo>
                <a:lnTo>
                  <a:pt x="1400" y="232"/>
                </a:lnTo>
                <a:lnTo>
                  <a:pt x="1408" y="224"/>
                </a:lnTo>
                <a:lnTo>
                  <a:pt x="1408" y="224"/>
                </a:lnTo>
                <a:lnTo>
                  <a:pt x="1414" y="220"/>
                </a:lnTo>
                <a:lnTo>
                  <a:pt x="1418" y="216"/>
                </a:lnTo>
                <a:lnTo>
                  <a:pt x="1420" y="210"/>
                </a:lnTo>
                <a:lnTo>
                  <a:pt x="1422" y="204"/>
                </a:lnTo>
                <a:lnTo>
                  <a:pt x="1420" y="192"/>
                </a:lnTo>
                <a:lnTo>
                  <a:pt x="1420" y="180"/>
                </a:lnTo>
                <a:lnTo>
                  <a:pt x="1420" y="180"/>
                </a:lnTo>
                <a:lnTo>
                  <a:pt x="1420" y="162"/>
                </a:lnTo>
                <a:lnTo>
                  <a:pt x="1420" y="154"/>
                </a:lnTo>
                <a:lnTo>
                  <a:pt x="1424" y="146"/>
                </a:lnTo>
                <a:lnTo>
                  <a:pt x="1428" y="140"/>
                </a:lnTo>
                <a:lnTo>
                  <a:pt x="1434" y="134"/>
                </a:lnTo>
                <a:lnTo>
                  <a:pt x="1442" y="130"/>
                </a:lnTo>
                <a:lnTo>
                  <a:pt x="1450" y="126"/>
                </a:lnTo>
                <a:lnTo>
                  <a:pt x="1450" y="126"/>
                </a:lnTo>
                <a:lnTo>
                  <a:pt x="1472" y="116"/>
                </a:lnTo>
                <a:lnTo>
                  <a:pt x="1494" y="106"/>
                </a:lnTo>
                <a:lnTo>
                  <a:pt x="1536" y="84"/>
                </a:lnTo>
                <a:lnTo>
                  <a:pt x="1536" y="84"/>
                </a:lnTo>
                <a:lnTo>
                  <a:pt x="1558" y="72"/>
                </a:lnTo>
                <a:lnTo>
                  <a:pt x="1580" y="60"/>
                </a:lnTo>
                <a:lnTo>
                  <a:pt x="1600" y="46"/>
                </a:lnTo>
                <a:lnTo>
                  <a:pt x="1608" y="36"/>
                </a:lnTo>
                <a:lnTo>
                  <a:pt x="1616" y="26"/>
                </a:lnTo>
                <a:lnTo>
                  <a:pt x="1616" y="26"/>
                </a:lnTo>
                <a:lnTo>
                  <a:pt x="1620" y="20"/>
                </a:lnTo>
                <a:lnTo>
                  <a:pt x="1626" y="16"/>
                </a:lnTo>
                <a:lnTo>
                  <a:pt x="1626" y="16"/>
                </a:lnTo>
                <a:lnTo>
                  <a:pt x="1644" y="4"/>
                </a:lnTo>
                <a:lnTo>
                  <a:pt x="1654" y="0"/>
                </a:lnTo>
                <a:lnTo>
                  <a:pt x="1658" y="0"/>
                </a:lnTo>
                <a:lnTo>
                  <a:pt x="1664" y="0"/>
                </a:lnTo>
                <a:lnTo>
                  <a:pt x="1664" y="0"/>
                </a:lnTo>
                <a:lnTo>
                  <a:pt x="1666" y="2"/>
                </a:lnTo>
                <a:lnTo>
                  <a:pt x="1668" y="6"/>
                </a:lnTo>
                <a:lnTo>
                  <a:pt x="1670" y="14"/>
                </a:lnTo>
                <a:lnTo>
                  <a:pt x="1670" y="36"/>
                </a:lnTo>
                <a:lnTo>
                  <a:pt x="1670" y="36"/>
                </a:lnTo>
                <a:lnTo>
                  <a:pt x="1672" y="56"/>
                </a:lnTo>
                <a:lnTo>
                  <a:pt x="1674" y="62"/>
                </a:lnTo>
                <a:lnTo>
                  <a:pt x="1678" y="64"/>
                </a:lnTo>
                <a:lnTo>
                  <a:pt x="1682" y="66"/>
                </a:lnTo>
                <a:lnTo>
                  <a:pt x="1688" y="66"/>
                </a:lnTo>
                <a:lnTo>
                  <a:pt x="1704" y="62"/>
                </a:lnTo>
                <a:lnTo>
                  <a:pt x="1704" y="62"/>
                </a:lnTo>
                <a:lnTo>
                  <a:pt x="1712" y="60"/>
                </a:lnTo>
                <a:lnTo>
                  <a:pt x="1718" y="60"/>
                </a:lnTo>
                <a:lnTo>
                  <a:pt x="1724" y="62"/>
                </a:lnTo>
                <a:lnTo>
                  <a:pt x="1728" y="64"/>
                </a:lnTo>
                <a:lnTo>
                  <a:pt x="1736" y="72"/>
                </a:lnTo>
                <a:lnTo>
                  <a:pt x="1742" y="80"/>
                </a:lnTo>
                <a:lnTo>
                  <a:pt x="1742" y="80"/>
                </a:lnTo>
                <a:lnTo>
                  <a:pt x="1756" y="94"/>
                </a:lnTo>
                <a:lnTo>
                  <a:pt x="1770" y="104"/>
                </a:lnTo>
                <a:lnTo>
                  <a:pt x="1786" y="112"/>
                </a:lnTo>
                <a:lnTo>
                  <a:pt x="1802" y="118"/>
                </a:lnTo>
                <a:lnTo>
                  <a:pt x="1802" y="118"/>
                </a:lnTo>
                <a:lnTo>
                  <a:pt x="1824" y="124"/>
                </a:lnTo>
                <a:lnTo>
                  <a:pt x="1844" y="132"/>
                </a:lnTo>
                <a:lnTo>
                  <a:pt x="1862" y="144"/>
                </a:lnTo>
                <a:lnTo>
                  <a:pt x="1878" y="158"/>
                </a:lnTo>
                <a:lnTo>
                  <a:pt x="1878" y="158"/>
                </a:lnTo>
                <a:lnTo>
                  <a:pt x="1898" y="178"/>
                </a:lnTo>
                <a:lnTo>
                  <a:pt x="1908" y="184"/>
                </a:lnTo>
                <a:lnTo>
                  <a:pt x="1920" y="190"/>
                </a:lnTo>
                <a:lnTo>
                  <a:pt x="1920" y="190"/>
                </a:lnTo>
                <a:lnTo>
                  <a:pt x="1936" y="196"/>
                </a:lnTo>
                <a:lnTo>
                  <a:pt x="1950" y="198"/>
                </a:lnTo>
                <a:lnTo>
                  <a:pt x="1960" y="198"/>
                </a:lnTo>
                <a:lnTo>
                  <a:pt x="1972" y="196"/>
                </a:lnTo>
                <a:lnTo>
                  <a:pt x="1980" y="192"/>
                </a:lnTo>
                <a:lnTo>
                  <a:pt x="1990" y="186"/>
                </a:lnTo>
                <a:lnTo>
                  <a:pt x="2000" y="176"/>
                </a:lnTo>
                <a:lnTo>
                  <a:pt x="2010" y="164"/>
                </a:lnTo>
                <a:lnTo>
                  <a:pt x="2010" y="164"/>
                </a:lnTo>
                <a:lnTo>
                  <a:pt x="2030" y="138"/>
                </a:lnTo>
                <a:lnTo>
                  <a:pt x="2042" y="126"/>
                </a:lnTo>
                <a:lnTo>
                  <a:pt x="2054" y="116"/>
                </a:lnTo>
                <a:lnTo>
                  <a:pt x="2054" y="116"/>
                </a:lnTo>
                <a:lnTo>
                  <a:pt x="2064" y="110"/>
                </a:lnTo>
                <a:lnTo>
                  <a:pt x="2070" y="110"/>
                </a:lnTo>
                <a:lnTo>
                  <a:pt x="2072" y="112"/>
                </a:lnTo>
                <a:lnTo>
                  <a:pt x="2076" y="114"/>
                </a:lnTo>
                <a:lnTo>
                  <a:pt x="2078" y="124"/>
                </a:lnTo>
                <a:lnTo>
                  <a:pt x="2078" y="124"/>
                </a:lnTo>
                <a:lnTo>
                  <a:pt x="2080" y="138"/>
                </a:lnTo>
                <a:lnTo>
                  <a:pt x="2082" y="152"/>
                </a:lnTo>
                <a:lnTo>
                  <a:pt x="2082" y="152"/>
                </a:lnTo>
                <a:lnTo>
                  <a:pt x="2086" y="168"/>
                </a:lnTo>
                <a:lnTo>
                  <a:pt x="2088" y="174"/>
                </a:lnTo>
                <a:lnTo>
                  <a:pt x="2092" y="178"/>
                </a:lnTo>
                <a:lnTo>
                  <a:pt x="2098" y="182"/>
                </a:lnTo>
                <a:lnTo>
                  <a:pt x="2104" y="186"/>
                </a:lnTo>
                <a:lnTo>
                  <a:pt x="2110" y="186"/>
                </a:lnTo>
                <a:lnTo>
                  <a:pt x="2120" y="186"/>
                </a:lnTo>
                <a:lnTo>
                  <a:pt x="2120" y="186"/>
                </a:lnTo>
                <a:lnTo>
                  <a:pt x="2128" y="186"/>
                </a:lnTo>
                <a:lnTo>
                  <a:pt x="2134" y="186"/>
                </a:lnTo>
                <a:lnTo>
                  <a:pt x="2138" y="188"/>
                </a:lnTo>
                <a:lnTo>
                  <a:pt x="2140" y="190"/>
                </a:lnTo>
                <a:lnTo>
                  <a:pt x="2142" y="194"/>
                </a:lnTo>
                <a:lnTo>
                  <a:pt x="2142" y="198"/>
                </a:lnTo>
                <a:lnTo>
                  <a:pt x="2142" y="198"/>
                </a:lnTo>
                <a:lnTo>
                  <a:pt x="2142" y="210"/>
                </a:lnTo>
                <a:lnTo>
                  <a:pt x="2144" y="220"/>
                </a:lnTo>
                <a:lnTo>
                  <a:pt x="2142" y="226"/>
                </a:lnTo>
                <a:lnTo>
                  <a:pt x="2140" y="230"/>
                </a:lnTo>
                <a:lnTo>
                  <a:pt x="2136" y="234"/>
                </a:lnTo>
                <a:lnTo>
                  <a:pt x="2128" y="236"/>
                </a:lnTo>
                <a:lnTo>
                  <a:pt x="2128" y="236"/>
                </a:lnTo>
                <a:lnTo>
                  <a:pt x="2112" y="242"/>
                </a:lnTo>
                <a:lnTo>
                  <a:pt x="2096" y="250"/>
                </a:lnTo>
                <a:lnTo>
                  <a:pt x="2096" y="250"/>
                </a:lnTo>
                <a:lnTo>
                  <a:pt x="2080" y="258"/>
                </a:lnTo>
                <a:lnTo>
                  <a:pt x="2072" y="264"/>
                </a:lnTo>
                <a:lnTo>
                  <a:pt x="2068" y="270"/>
                </a:lnTo>
                <a:lnTo>
                  <a:pt x="2062" y="276"/>
                </a:lnTo>
                <a:lnTo>
                  <a:pt x="2058" y="284"/>
                </a:lnTo>
                <a:lnTo>
                  <a:pt x="2056" y="292"/>
                </a:lnTo>
                <a:lnTo>
                  <a:pt x="2054" y="302"/>
                </a:lnTo>
                <a:lnTo>
                  <a:pt x="2054" y="302"/>
                </a:lnTo>
                <a:lnTo>
                  <a:pt x="2052" y="318"/>
                </a:lnTo>
                <a:lnTo>
                  <a:pt x="2046" y="334"/>
                </a:lnTo>
                <a:lnTo>
                  <a:pt x="2046" y="334"/>
                </a:lnTo>
                <a:lnTo>
                  <a:pt x="2042" y="340"/>
                </a:lnTo>
                <a:lnTo>
                  <a:pt x="2040" y="342"/>
                </a:lnTo>
                <a:lnTo>
                  <a:pt x="2036" y="342"/>
                </a:lnTo>
                <a:lnTo>
                  <a:pt x="2036" y="342"/>
                </a:lnTo>
                <a:lnTo>
                  <a:pt x="2032" y="342"/>
                </a:lnTo>
                <a:lnTo>
                  <a:pt x="2030" y="340"/>
                </a:lnTo>
                <a:lnTo>
                  <a:pt x="2028" y="332"/>
                </a:lnTo>
                <a:lnTo>
                  <a:pt x="2028" y="332"/>
                </a:lnTo>
                <a:lnTo>
                  <a:pt x="2024" y="322"/>
                </a:lnTo>
                <a:lnTo>
                  <a:pt x="2020" y="312"/>
                </a:lnTo>
                <a:lnTo>
                  <a:pt x="2016" y="310"/>
                </a:lnTo>
                <a:lnTo>
                  <a:pt x="2012" y="306"/>
                </a:lnTo>
                <a:lnTo>
                  <a:pt x="2006" y="304"/>
                </a:lnTo>
                <a:lnTo>
                  <a:pt x="1998" y="304"/>
                </a:lnTo>
                <a:lnTo>
                  <a:pt x="1998" y="304"/>
                </a:lnTo>
                <a:lnTo>
                  <a:pt x="1990" y="304"/>
                </a:lnTo>
                <a:lnTo>
                  <a:pt x="1984" y="306"/>
                </a:lnTo>
                <a:lnTo>
                  <a:pt x="1978" y="310"/>
                </a:lnTo>
                <a:lnTo>
                  <a:pt x="1974" y="314"/>
                </a:lnTo>
                <a:lnTo>
                  <a:pt x="1968" y="324"/>
                </a:lnTo>
                <a:lnTo>
                  <a:pt x="1962" y="336"/>
                </a:lnTo>
                <a:lnTo>
                  <a:pt x="1962" y="336"/>
                </a:lnTo>
                <a:lnTo>
                  <a:pt x="1958" y="346"/>
                </a:lnTo>
                <a:lnTo>
                  <a:pt x="1952" y="356"/>
                </a:lnTo>
                <a:lnTo>
                  <a:pt x="1944" y="364"/>
                </a:lnTo>
                <a:lnTo>
                  <a:pt x="1936" y="372"/>
                </a:lnTo>
                <a:lnTo>
                  <a:pt x="1928" y="378"/>
                </a:lnTo>
                <a:lnTo>
                  <a:pt x="1918" y="382"/>
                </a:lnTo>
                <a:lnTo>
                  <a:pt x="1906" y="386"/>
                </a:lnTo>
                <a:lnTo>
                  <a:pt x="1892" y="388"/>
                </a:lnTo>
                <a:lnTo>
                  <a:pt x="1892" y="388"/>
                </a:lnTo>
                <a:lnTo>
                  <a:pt x="1840" y="398"/>
                </a:lnTo>
                <a:lnTo>
                  <a:pt x="1814" y="402"/>
                </a:lnTo>
                <a:lnTo>
                  <a:pt x="1788" y="408"/>
                </a:lnTo>
                <a:lnTo>
                  <a:pt x="1762" y="414"/>
                </a:lnTo>
                <a:lnTo>
                  <a:pt x="1736" y="424"/>
                </a:lnTo>
                <a:lnTo>
                  <a:pt x="1712" y="436"/>
                </a:lnTo>
                <a:lnTo>
                  <a:pt x="1690" y="450"/>
                </a:lnTo>
                <a:lnTo>
                  <a:pt x="1690" y="450"/>
                </a:lnTo>
                <a:lnTo>
                  <a:pt x="1682" y="456"/>
                </a:lnTo>
                <a:lnTo>
                  <a:pt x="1672" y="460"/>
                </a:lnTo>
                <a:lnTo>
                  <a:pt x="1654" y="466"/>
                </a:lnTo>
                <a:lnTo>
                  <a:pt x="1614" y="474"/>
                </a:lnTo>
                <a:lnTo>
                  <a:pt x="1614" y="474"/>
                </a:lnTo>
                <a:lnTo>
                  <a:pt x="1604" y="476"/>
                </a:lnTo>
                <a:lnTo>
                  <a:pt x="1596" y="480"/>
                </a:lnTo>
                <a:lnTo>
                  <a:pt x="1588" y="484"/>
                </a:lnTo>
                <a:lnTo>
                  <a:pt x="1582" y="490"/>
                </a:lnTo>
                <a:lnTo>
                  <a:pt x="1576" y="496"/>
                </a:lnTo>
                <a:lnTo>
                  <a:pt x="1572" y="504"/>
                </a:lnTo>
                <a:lnTo>
                  <a:pt x="1566" y="524"/>
                </a:lnTo>
                <a:lnTo>
                  <a:pt x="1566" y="524"/>
                </a:lnTo>
                <a:lnTo>
                  <a:pt x="1562" y="544"/>
                </a:lnTo>
                <a:lnTo>
                  <a:pt x="1560" y="564"/>
                </a:lnTo>
                <a:lnTo>
                  <a:pt x="1560" y="574"/>
                </a:lnTo>
                <a:lnTo>
                  <a:pt x="1562" y="582"/>
                </a:lnTo>
                <a:lnTo>
                  <a:pt x="1566" y="592"/>
                </a:lnTo>
                <a:lnTo>
                  <a:pt x="1574" y="602"/>
                </a:lnTo>
                <a:lnTo>
                  <a:pt x="1574" y="602"/>
                </a:lnTo>
                <a:lnTo>
                  <a:pt x="1582" y="610"/>
                </a:lnTo>
                <a:lnTo>
                  <a:pt x="1586" y="614"/>
                </a:lnTo>
                <a:lnTo>
                  <a:pt x="1592" y="614"/>
                </a:lnTo>
                <a:lnTo>
                  <a:pt x="1596" y="614"/>
                </a:lnTo>
                <a:lnTo>
                  <a:pt x="1600" y="614"/>
                </a:lnTo>
                <a:lnTo>
                  <a:pt x="1604" y="610"/>
                </a:lnTo>
                <a:lnTo>
                  <a:pt x="1610" y="604"/>
                </a:lnTo>
                <a:lnTo>
                  <a:pt x="1610" y="604"/>
                </a:lnTo>
                <a:lnTo>
                  <a:pt x="1616" y="604"/>
                </a:lnTo>
                <a:lnTo>
                  <a:pt x="1618" y="608"/>
                </a:lnTo>
                <a:lnTo>
                  <a:pt x="1618" y="610"/>
                </a:lnTo>
                <a:lnTo>
                  <a:pt x="1616" y="616"/>
                </a:lnTo>
                <a:lnTo>
                  <a:pt x="1616" y="616"/>
                </a:lnTo>
                <a:lnTo>
                  <a:pt x="1612" y="624"/>
                </a:lnTo>
                <a:lnTo>
                  <a:pt x="1606" y="632"/>
                </a:lnTo>
                <a:lnTo>
                  <a:pt x="1592" y="644"/>
                </a:lnTo>
                <a:lnTo>
                  <a:pt x="1592" y="644"/>
                </a:lnTo>
                <a:lnTo>
                  <a:pt x="1578" y="654"/>
                </a:lnTo>
                <a:lnTo>
                  <a:pt x="1564" y="664"/>
                </a:lnTo>
                <a:lnTo>
                  <a:pt x="1554" y="676"/>
                </a:lnTo>
                <a:lnTo>
                  <a:pt x="1548" y="684"/>
                </a:lnTo>
                <a:lnTo>
                  <a:pt x="1544" y="692"/>
                </a:lnTo>
                <a:lnTo>
                  <a:pt x="1544" y="692"/>
                </a:lnTo>
                <a:lnTo>
                  <a:pt x="1540" y="700"/>
                </a:lnTo>
                <a:lnTo>
                  <a:pt x="1532" y="704"/>
                </a:lnTo>
                <a:lnTo>
                  <a:pt x="1524" y="702"/>
                </a:lnTo>
                <a:lnTo>
                  <a:pt x="1516" y="700"/>
                </a:lnTo>
                <a:lnTo>
                  <a:pt x="1516" y="700"/>
                </a:lnTo>
                <a:lnTo>
                  <a:pt x="1500" y="696"/>
                </a:lnTo>
                <a:lnTo>
                  <a:pt x="1492" y="696"/>
                </a:lnTo>
                <a:lnTo>
                  <a:pt x="1486" y="696"/>
                </a:lnTo>
                <a:lnTo>
                  <a:pt x="1478" y="700"/>
                </a:lnTo>
                <a:lnTo>
                  <a:pt x="1472" y="702"/>
                </a:lnTo>
                <a:lnTo>
                  <a:pt x="1466" y="708"/>
                </a:lnTo>
                <a:lnTo>
                  <a:pt x="1462" y="716"/>
                </a:lnTo>
                <a:lnTo>
                  <a:pt x="1462" y="716"/>
                </a:lnTo>
                <a:lnTo>
                  <a:pt x="1456" y="722"/>
                </a:lnTo>
                <a:lnTo>
                  <a:pt x="1454" y="724"/>
                </a:lnTo>
                <a:lnTo>
                  <a:pt x="1452" y="724"/>
                </a:lnTo>
                <a:lnTo>
                  <a:pt x="1452" y="724"/>
                </a:lnTo>
                <a:lnTo>
                  <a:pt x="1434" y="728"/>
                </a:lnTo>
                <a:lnTo>
                  <a:pt x="1418" y="734"/>
                </a:lnTo>
                <a:lnTo>
                  <a:pt x="1404" y="744"/>
                </a:lnTo>
                <a:lnTo>
                  <a:pt x="1392" y="756"/>
                </a:lnTo>
                <a:lnTo>
                  <a:pt x="1370" y="782"/>
                </a:lnTo>
                <a:lnTo>
                  <a:pt x="1360" y="794"/>
                </a:lnTo>
                <a:lnTo>
                  <a:pt x="1348" y="806"/>
                </a:lnTo>
                <a:lnTo>
                  <a:pt x="1348" y="806"/>
                </a:lnTo>
                <a:lnTo>
                  <a:pt x="1344" y="812"/>
                </a:lnTo>
                <a:lnTo>
                  <a:pt x="1340" y="818"/>
                </a:lnTo>
                <a:lnTo>
                  <a:pt x="1334" y="834"/>
                </a:lnTo>
                <a:lnTo>
                  <a:pt x="1334" y="850"/>
                </a:lnTo>
                <a:lnTo>
                  <a:pt x="1334" y="866"/>
                </a:lnTo>
                <a:lnTo>
                  <a:pt x="1340" y="882"/>
                </a:lnTo>
                <a:lnTo>
                  <a:pt x="1346" y="898"/>
                </a:lnTo>
                <a:lnTo>
                  <a:pt x="1356" y="910"/>
                </a:lnTo>
                <a:lnTo>
                  <a:pt x="1366" y="920"/>
                </a:lnTo>
                <a:lnTo>
                  <a:pt x="1366" y="920"/>
                </a:lnTo>
                <a:lnTo>
                  <a:pt x="1372" y="924"/>
                </a:lnTo>
                <a:lnTo>
                  <a:pt x="1376" y="930"/>
                </a:lnTo>
                <a:lnTo>
                  <a:pt x="1376" y="936"/>
                </a:lnTo>
                <a:lnTo>
                  <a:pt x="1374" y="942"/>
                </a:lnTo>
                <a:lnTo>
                  <a:pt x="1374" y="942"/>
                </a:lnTo>
                <a:lnTo>
                  <a:pt x="1372" y="956"/>
                </a:lnTo>
                <a:lnTo>
                  <a:pt x="1370" y="968"/>
                </a:lnTo>
                <a:lnTo>
                  <a:pt x="1372" y="980"/>
                </a:lnTo>
                <a:lnTo>
                  <a:pt x="1374" y="994"/>
                </a:lnTo>
                <a:lnTo>
                  <a:pt x="1374" y="994"/>
                </a:lnTo>
                <a:lnTo>
                  <a:pt x="1358" y="980"/>
                </a:lnTo>
                <a:lnTo>
                  <a:pt x="1358" y="980"/>
                </a:lnTo>
                <a:lnTo>
                  <a:pt x="1346" y="972"/>
                </a:lnTo>
                <a:lnTo>
                  <a:pt x="1342" y="970"/>
                </a:lnTo>
                <a:lnTo>
                  <a:pt x="1336" y="970"/>
                </a:lnTo>
                <a:lnTo>
                  <a:pt x="1332" y="972"/>
                </a:lnTo>
                <a:lnTo>
                  <a:pt x="1328" y="974"/>
                </a:lnTo>
                <a:lnTo>
                  <a:pt x="1322" y="986"/>
                </a:lnTo>
                <a:lnTo>
                  <a:pt x="1322" y="986"/>
                </a:lnTo>
                <a:lnTo>
                  <a:pt x="1316" y="996"/>
                </a:lnTo>
                <a:lnTo>
                  <a:pt x="1312" y="998"/>
                </a:lnTo>
                <a:lnTo>
                  <a:pt x="1308" y="1000"/>
                </a:lnTo>
                <a:lnTo>
                  <a:pt x="1300" y="998"/>
                </a:lnTo>
                <a:lnTo>
                  <a:pt x="1292" y="992"/>
                </a:lnTo>
                <a:lnTo>
                  <a:pt x="1292" y="992"/>
                </a:lnTo>
                <a:lnTo>
                  <a:pt x="1268" y="976"/>
                </a:lnTo>
                <a:lnTo>
                  <a:pt x="1244" y="960"/>
                </a:lnTo>
                <a:lnTo>
                  <a:pt x="1244" y="960"/>
                </a:lnTo>
                <a:lnTo>
                  <a:pt x="1238" y="956"/>
                </a:lnTo>
                <a:lnTo>
                  <a:pt x="1230" y="952"/>
                </a:lnTo>
                <a:lnTo>
                  <a:pt x="1222" y="950"/>
                </a:lnTo>
                <a:lnTo>
                  <a:pt x="1220" y="952"/>
                </a:lnTo>
                <a:lnTo>
                  <a:pt x="1214" y="954"/>
                </a:lnTo>
                <a:lnTo>
                  <a:pt x="1214" y="954"/>
                </a:lnTo>
                <a:lnTo>
                  <a:pt x="1212" y="956"/>
                </a:lnTo>
                <a:lnTo>
                  <a:pt x="1210" y="960"/>
                </a:lnTo>
                <a:lnTo>
                  <a:pt x="1208" y="968"/>
                </a:lnTo>
                <a:lnTo>
                  <a:pt x="1212" y="984"/>
                </a:lnTo>
                <a:lnTo>
                  <a:pt x="1212" y="984"/>
                </a:lnTo>
                <a:lnTo>
                  <a:pt x="1218" y="996"/>
                </a:lnTo>
                <a:lnTo>
                  <a:pt x="1224" y="1008"/>
                </a:lnTo>
                <a:lnTo>
                  <a:pt x="1234" y="1016"/>
                </a:lnTo>
                <a:lnTo>
                  <a:pt x="1244" y="1024"/>
                </a:lnTo>
                <a:lnTo>
                  <a:pt x="1244" y="1024"/>
                </a:lnTo>
                <a:lnTo>
                  <a:pt x="1276" y="1048"/>
                </a:lnTo>
                <a:lnTo>
                  <a:pt x="1276" y="1048"/>
                </a:lnTo>
                <a:lnTo>
                  <a:pt x="1228" y="1076"/>
                </a:lnTo>
                <a:lnTo>
                  <a:pt x="1228" y="1076"/>
                </a:lnTo>
                <a:lnTo>
                  <a:pt x="1222" y="1078"/>
                </a:lnTo>
                <a:lnTo>
                  <a:pt x="1216" y="1084"/>
                </a:lnTo>
                <a:lnTo>
                  <a:pt x="1214" y="1088"/>
                </a:lnTo>
                <a:lnTo>
                  <a:pt x="1214" y="1092"/>
                </a:lnTo>
                <a:lnTo>
                  <a:pt x="1214" y="1094"/>
                </a:lnTo>
                <a:lnTo>
                  <a:pt x="1214" y="1094"/>
                </a:lnTo>
                <a:lnTo>
                  <a:pt x="1218" y="1102"/>
                </a:lnTo>
                <a:lnTo>
                  <a:pt x="1220" y="1110"/>
                </a:lnTo>
                <a:lnTo>
                  <a:pt x="1222" y="1124"/>
                </a:lnTo>
                <a:lnTo>
                  <a:pt x="1220" y="1138"/>
                </a:lnTo>
                <a:lnTo>
                  <a:pt x="1218" y="1152"/>
                </a:lnTo>
                <a:lnTo>
                  <a:pt x="1218" y="1152"/>
                </a:lnTo>
                <a:lnTo>
                  <a:pt x="1220" y="1162"/>
                </a:lnTo>
                <a:lnTo>
                  <a:pt x="1224" y="1170"/>
                </a:lnTo>
                <a:lnTo>
                  <a:pt x="1232" y="1174"/>
                </a:lnTo>
                <a:lnTo>
                  <a:pt x="1244" y="1174"/>
                </a:lnTo>
                <a:lnTo>
                  <a:pt x="1244" y="1174"/>
                </a:lnTo>
                <a:lnTo>
                  <a:pt x="1290" y="1174"/>
                </a:lnTo>
                <a:lnTo>
                  <a:pt x="1290" y="1174"/>
                </a:lnTo>
                <a:lnTo>
                  <a:pt x="1280" y="1182"/>
                </a:lnTo>
                <a:lnTo>
                  <a:pt x="1274" y="1190"/>
                </a:lnTo>
                <a:lnTo>
                  <a:pt x="1272" y="1198"/>
                </a:lnTo>
                <a:lnTo>
                  <a:pt x="1272" y="1204"/>
                </a:lnTo>
                <a:lnTo>
                  <a:pt x="1274" y="1210"/>
                </a:lnTo>
                <a:lnTo>
                  <a:pt x="1278" y="1218"/>
                </a:lnTo>
                <a:lnTo>
                  <a:pt x="1292" y="1230"/>
                </a:lnTo>
                <a:lnTo>
                  <a:pt x="1292" y="1230"/>
                </a:lnTo>
                <a:lnTo>
                  <a:pt x="1302" y="1240"/>
                </a:lnTo>
                <a:lnTo>
                  <a:pt x="1312" y="1252"/>
                </a:lnTo>
                <a:lnTo>
                  <a:pt x="1312" y="1252"/>
                </a:lnTo>
                <a:lnTo>
                  <a:pt x="1320" y="1262"/>
                </a:lnTo>
                <a:lnTo>
                  <a:pt x="1328" y="1270"/>
                </a:lnTo>
                <a:lnTo>
                  <a:pt x="1336" y="1276"/>
                </a:lnTo>
                <a:lnTo>
                  <a:pt x="1346" y="1282"/>
                </a:lnTo>
                <a:lnTo>
                  <a:pt x="1356" y="1284"/>
                </a:lnTo>
                <a:lnTo>
                  <a:pt x="1366" y="1284"/>
                </a:lnTo>
                <a:lnTo>
                  <a:pt x="1378" y="1282"/>
                </a:lnTo>
                <a:lnTo>
                  <a:pt x="1390" y="1276"/>
                </a:lnTo>
                <a:lnTo>
                  <a:pt x="1390" y="1276"/>
                </a:lnTo>
                <a:lnTo>
                  <a:pt x="1400" y="1272"/>
                </a:lnTo>
                <a:lnTo>
                  <a:pt x="1404" y="1274"/>
                </a:lnTo>
                <a:lnTo>
                  <a:pt x="1408" y="1276"/>
                </a:lnTo>
                <a:lnTo>
                  <a:pt x="1408" y="1276"/>
                </a:lnTo>
                <a:lnTo>
                  <a:pt x="1410" y="1280"/>
                </a:lnTo>
                <a:lnTo>
                  <a:pt x="1408" y="1284"/>
                </a:lnTo>
                <a:lnTo>
                  <a:pt x="1404" y="1294"/>
                </a:lnTo>
                <a:lnTo>
                  <a:pt x="1404" y="1294"/>
                </a:lnTo>
                <a:lnTo>
                  <a:pt x="1400" y="1304"/>
                </a:lnTo>
                <a:lnTo>
                  <a:pt x="1398" y="1312"/>
                </a:lnTo>
                <a:lnTo>
                  <a:pt x="1396" y="1320"/>
                </a:lnTo>
                <a:lnTo>
                  <a:pt x="1398" y="1324"/>
                </a:lnTo>
                <a:lnTo>
                  <a:pt x="1404" y="1328"/>
                </a:lnTo>
                <a:lnTo>
                  <a:pt x="1410" y="1330"/>
                </a:lnTo>
                <a:lnTo>
                  <a:pt x="1432" y="1332"/>
                </a:lnTo>
                <a:lnTo>
                  <a:pt x="1432" y="1332"/>
                </a:lnTo>
                <a:lnTo>
                  <a:pt x="1458" y="1330"/>
                </a:lnTo>
                <a:lnTo>
                  <a:pt x="1482" y="1324"/>
                </a:lnTo>
                <a:lnTo>
                  <a:pt x="1506" y="1314"/>
                </a:lnTo>
                <a:lnTo>
                  <a:pt x="1526" y="1300"/>
                </a:lnTo>
                <a:lnTo>
                  <a:pt x="1526" y="1300"/>
                </a:lnTo>
                <a:lnTo>
                  <a:pt x="1534" y="1296"/>
                </a:lnTo>
                <a:lnTo>
                  <a:pt x="1540" y="1292"/>
                </a:lnTo>
                <a:lnTo>
                  <a:pt x="1548" y="1292"/>
                </a:lnTo>
                <a:lnTo>
                  <a:pt x="1556" y="1296"/>
                </a:lnTo>
                <a:lnTo>
                  <a:pt x="1556" y="1296"/>
                </a:lnTo>
                <a:lnTo>
                  <a:pt x="1562" y="1302"/>
                </a:lnTo>
                <a:lnTo>
                  <a:pt x="1570" y="1304"/>
                </a:lnTo>
                <a:lnTo>
                  <a:pt x="1578" y="1304"/>
                </a:lnTo>
                <a:lnTo>
                  <a:pt x="1584" y="1300"/>
                </a:lnTo>
                <a:lnTo>
                  <a:pt x="1584" y="1300"/>
                </a:lnTo>
                <a:lnTo>
                  <a:pt x="1592" y="1292"/>
                </a:lnTo>
                <a:lnTo>
                  <a:pt x="1598" y="1282"/>
                </a:lnTo>
                <a:lnTo>
                  <a:pt x="1600" y="1272"/>
                </a:lnTo>
                <a:lnTo>
                  <a:pt x="1600" y="1268"/>
                </a:lnTo>
                <a:lnTo>
                  <a:pt x="1598" y="1262"/>
                </a:lnTo>
                <a:lnTo>
                  <a:pt x="1598" y="1262"/>
                </a:lnTo>
                <a:lnTo>
                  <a:pt x="1588" y="1236"/>
                </a:lnTo>
                <a:lnTo>
                  <a:pt x="1588" y="1236"/>
                </a:lnTo>
                <a:lnTo>
                  <a:pt x="1586" y="1232"/>
                </a:lnTo>
                <a:lnTo>
                  <a:pt x="1586" y="1228"/>
                </a:lnTo>
                <a:lnTo>
                  <a:pt x="1588" y="1226"/>
                </a:lnTo>
                <a:lnTo>
                  <a:pt x="1594" y="1224"/>
                </a:lnTo>
                <a:lnTo>
                  <a:pt x="1594" y="1224"/>
                </a:lnTo>
                <a:close/>
              </a:path>
            </a:pathLst>
          </a:custGeom>
          <a:solidFill>
            <a:srgbClr val="87090A"/>
          </a:solidFill>
          <a:ln>
            <a:noFill/>
          </a:ln>
        </p:spPr>
        <p:txBody>
          <a:bodyPr vert="horz" wrap="square" lIns="57150" tIns="28575" rIns="57150" bIns="28575" numCol="1" anchor="t" anchorCtr="0" compatLnSpc="1">
            <a:prstTxWarp prst="textNoShape">
              <a:avLst/>
            </a:prstTxWarp>
          </a:bodyPr>
          <a:lstStyle/>
          <a:p>
            <a:endParaRPr lang="en-US">
              <a:solidFill>
                <a:srgbClr val="262626"/>
              </a:solidFill>
              <a:highlight>
                <a:srgbClr val="D8D8D8"/>
              </a:highlight>
              <a:latin typeface="Calibri" panose="020F0502020204030204"/>
            </a:endParaRPr>
          </a:p>
        </p:txBody>
      </p:sp>
      <p:sp>
        <p:nvSpPr>
          <p:cNvPr id="41" name="Freeform 6">
            <a:extLst>
              <a:ext uri="{FF2B5EF4-FFF2-40B4-BE49-F238E27FC236}">
                <a16:creationId xmlns:a16="http://schemas.microsoft.com/office/drawing/2014/main" id="{75FE56BE-F86C-72F2-C18B-6896B8AC5C6C}"/>
              </a:ext>
            </a:extLst>
          </p:cNvPr>
          <p:cNvSpPr>
            <a:spLocks/>
          </p:cNvSpPr>
          <p:nvPr/>
        </p:nvSpPr>
        <p:spPr bwMode="auto">
          <a:xfrm>
            <a:off x="3032818" y="2157294"/>
            <a:ext cx="1759324" cy="1625744"/>
          </a:xfrm>
          <a:custGeom>
            <a:avLst/>
            <a:gdLst>
              <a:gd name="T0" fmla="*/ 1612 w 1884"/>
              <a:gd name="T1" fmla="*/ 706 h 1502"/>
              <a:gd name="T2" fmla="*/ 1714 w 1884"/>
              <a:gd name="T3" fmla="*/ 704 h 1502"/>
              <a:gd name="T4" fmla="*/ 1728 w 1884"/>
              <a:gd name="T5" fmla="*/ 718 h 1502"/>
              <a:gd name="T6" fmla="*/ 1734 w 1884"/>
              <a:gd name="T7" fmla="*/ 766 h 1502"/>
              <a:gd name="T8" fmla="*/ 1674 w 1884"/>
              <a:gd name="T9" fmla="*/ 904 h 1502"/>
              <a:gd name="T10" fmla="*/ 1622 w 1884"/>
              <a:gd name="T11" fmla="*/ 988 h 1502"/>
              <a:gd name="T12" fmla="*/ 1638 w 1884"/>
              <a:gd name="T13" fmla="*/ 1056 h 1502"/>
              <a:gd name="T14" fmla="*/ 1736 w 1884"/>
              <a:gd name="T15" fmla="*/ 1096 h 1502"/>
              <a:gd name="T16" fmla="*/ 1750 w 1884"/>
              <a:gd name="T17" fmla="*/ 1126 h 1502"/>
              <a:gd name="T18" fmla="*/ 1860 w 1884"/>
              <a:gd name="T19" fmla="*/ 1124 h 1502"/>
              <a:gd name="T20" fmla="*/ 1884 w 1884"/>
              <a:gd name="T21" fmla="*/ 1144 h 1502"/>
              <a:gd name="T22" fmla="*/ 1874 w 1884"/>
              <a:gd name="T23" fmla="*/ 1434 h 1502"/>
              <a:gd name="T24" fmla="*/ 1538 w 1884"/>
              <a:gd name="T25" fmla="*/ 1432 h 1502"/>
              <a:gd name="T26" fmla="*/ 1100 w 1884"/>
              <a:gd name="T27" fmla="*/ 1418 h 1502"/>
              <a:gd name="T28" fmla="*/ 966 w 1884"/>
              <a:gd name="T29" fmla="*/ 1436 h 1502"/>
              <a:gd name="T30" fmla="*/ 940 w 1884"/>
              <a:gd name="T31" fmla="*/ 1428 h 1502"/>
              <a:gd name="T32" fmla="*/ 790 w 1884"/>
              <a:gd name="T33" fmla="*/ 1408 h 1502"/>
              <a:gd name="T34" fmla="*/ 634 w 1884"/>
              <a:gd name="T35" fmla="*/ 1404 h 1502"/>
              <a:gd name="T36" fmla="*/ 610 w 1884"/>
              <a:gd name="T37" fmla="*/ 1456 h 1502"/>
              <a:gd name="T38" fmla="*/ 540 w 1884"/>
              <a:gd name="T39" fmla="*/ 1502 h 1502"/>
              <a:gd name="T40" fmla="*/ 516 w 1884"/>
              <a:gd name="T41" fmla="*/ 1488 h 1502"/>
              <a:gd name="T42" fmla="*/ 508 w 1884"/>
              <a:gd name="T43" fmla="*/ 1406 h 1502"/>
              <a:gd name="T44" fmla="*/ 46 w 1884"/>
              <a:gd name="T45" fmla="*/ 1384 h 1502"/>
              <a:gd name="T46" fmla="*/ 26 w 1884"/>
              <a:gd name="T47" fmla="*/ 1368 h 1502"/>
              <a:gd name="T48" fmla="*/ 6 w 1884"/>
              <a:gd name="T49" fmla="*/ 1222 h 1502"/>
              <a:gd name="T50" fmla="*/ 22 w 1884"/>
              <a:gd name="T51" fmla="*/ 1182 h 1502"/>
              <a:gd name="T52" fmla="*/ 10 w 1884"/>
              <a:gd name="T53" fmla="*/ 1130 h 1502"/>
              <a:gd name="T54" fmla="*/ 56 w 1884"/>
              <a:gd name="T55" fmla="*/ 1128 h 1502"/>
              <a:gd name="T56" fmla="*/ 110 w 1884"/>
              <a:gd name="T57" fmla="*/ 970 h 1502"/>
              <a:gd name="T58" fmla="*/ 150 w 1884"/>
              <a:gd name="T59" fmla="*/ 772 h 1502"/>
              <a:gd name="T60" fmla="*/ 142 w 1884"/>
              <a:gd name="T61" fmla="*/ 668 h 1502"/>
              <a:gd name="T62" fmla="*/ 96 w 1884"/>
              <a:gd name="T63" fmla="*/ 652 h 1502"/>
              <a:gd name="T64" fmla="*/ 46 w 1884"/>
              <a:gd name="T65" fmla="*/ 618 h 1502"/>
              <a:gd name="T66" fmla="*/ 22 w 1884"/>
              <a:gd name="T67" fmla="*/ 530 h 1502"/>
              <a:gd name="T68" fmla="*/ 26 w 1884"/>
              <a:gd name="T69" fmla="*/ 466 h 1502"/>
              <a:gd name="T70" fmla="*/ 98 w 1884"/>
              <a:gd name="T71" fmla="*/ 482 h 1502"/>
              <a:gd name="T72" fmla="*/ 134 w 1884"/>
              <a:gd name="T73" fmla="*/ 474 h 1502"/>
              <a:gd name="T74" fmla="*/ 226 w 1884"/>
              <a:gd name="T75" fmla="*/ 42 h 1502"/>
              <a:gd name="T76" fmla="*/ 216 w 1884"/>
              <a:gd name="T77" fmla="*/ 8 h 1502"/>
              <a:gd name="T78" fmla="*/ 330 w 1884"/>
              <a:gd name="T79" fmla="*/ 32 h 1502"/>
              <a:gd name="T80" fmla="*/ 384 w 1884"/>
              <a:gd name="T81" fmla="*/ 66 h 1502"/>
              <a:gd name="T82" fmla="*/ 388 w 1884"/>
              <a:gd name="T83" fmla="*/ 168 h 1502"/>
              <a:gd name="T84" fmla="*/ 416 w 1884"/>
              <a:gd name="T85" fmla="*/ 204 h 1502"/>
              <a:gd name="T86" fmla="*/ 616 w 1884"/>
              <a:gd name="T87" fmla="*/ 274 h 1502"/>
              <a:gd name="T88" fmla="*/ 624 w 1884"/>
              <a:gd name="T89" fmla="*/ 306 h 1502"/>
              <a:gd name="T90" fmla="*/ 710 w 1884"/>
              <a:gd name="T91" fmla="*/ 306 h 1502"/>
              <a:gd name="T92" fmla="*/ 734 w 1884"/>
              <a:gd name="T93" fmla="*/ 326 h 1502"/>
              <a:gd name="T94" fmla="*/ 744 w 1884"/>
              <a:gd name="T95" fmla="*/ 412 h 1502"/>
              <a:gd name="T96" fmla="*/ 872 w 1884"/>
              <a:gd name="T97" fmla="*/ 408 h 1502"/>
              <a:gd name="T98" fmla="*/ 998 w 1884"/>
              <a:gd name="T99" fmla="*/ 374 h 1502"/>
              <a:gd name="T100" fmla="*/ 1162 w 1884"/>
              <a:gd name="T101" fmla="*/ 358 h 1502"/>
              <a:gd name="T102" fmla="*/ 1188 w 1884"/>
              <a:gd name="T103" fmla="*/ 410 h 1502"/>
              <a:gd name="T104" fmla="*/ 1248 w 1884"/>
              <a:gd name="T105" fmla="*/ 420 h 1502"/>
              <a:gd name="T106" fmla="*/ 1402 w 1884"/>
              <a:gd name="T107" fmla="*/ 404 h 1502"/>
              <a:gd name="T108" fmla="*/ 1436 w 1884"/>
              <a:gd name="T109" fmla="*/ 614 h 1502"/>
              <a:gd name="T110" fmla="*/ 1436 w 1884"/>
              <a:gd name="T111" fmla="*/ 702 h 1502"/>
              <a:gd name="T112" fmla="*/ 1464 w 1884"/>
              <a:gd name="T113" fmla="*/ 702 h 1502"/>
              <a:gd name="T114" fmla="*/ 1536 w 1884"/>
              <a:gd name="T115" fmla="*/ 638 h 1502"/>
              <a:gd name="T116" fmla="*/ 1562 w 1884"/>
              <a:gd name="T117" fmla="*/ 598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84" h="1502">
                <a:moveTo>
                  <a:pt x="1592" y="582"/>
                </a:moveTo>
                <a:lnTo>
                  <a:pt x="1592" y="582"/>
                </a:lnTo>
                <a:lnTo>
                  <a:pt x="1606" y="678"/>
                </a:lnTo>
                <a:lnTo>
                  <a:pt x="1606" y="678"/>
                </a:lnTo>
                <a:lnTo>
                  <a:pt x="1608" y="698"/>
                </a:lnTo>
                <a:lnTo>
                  <a:pt x="1612" y="706"/>
                </a:lnTo>
                <a:lnTo>
                  <a:pt x="1616" y="710"/>
                </a:lnTo>
                <a:lnTo>
                  <a:pt x="1620" y="712"/>
                </a:lnTo>
                <a:lnTo>
                  <a:pt x="1628" y="714"/>
                </a:lnTo>
                <a:lnTo>
                  <a:pt x="1648" y="712"/>
                </a:lnTo>
                <a:lnTo>
                  <a:pt x="1648" y="712"/>
                </a:lnTo>
                <a:lnTo>
                  <a:pt x="1714" y="704"/>
                </a:lnTo>
                <a:lnTo>
                  <a:pt x="1714" y="704"/>
                </a:lnTo>
                <a:lnTo>
                  <a:pt x="1722" y="704"/>
                </a:lnTo>
                <a:lnTo>
                  <a:pt x="1728" y="704"/>
                </a:lnTo>
                <a:lnTo>
                  <a:pt x="1730" y="710"/>
                </a:lnTo>
                <a:lnTo>
                  <a:pt x="1728" y="718"/>
                </a:lnTo>
                <a:lnTo>
                  <a:pt x="1728" y="718"/>
                </a:lnTo>
                <a:lnTo>
                  <a:pt x="1728" y="724"/>
                </a:lnTo>
                <a:lnTo>
                  <a:pt x="1726" y="730"/>
                </a:lnTo>
                <a:lnTo>
                  <a:pt x="1730" y="742"/>
                </a:lnTo>
                <a:lnTo>
                  <a:pt x="1732" y="754"/>
                </a:lnTo>
                <a:lnTo>
                  <a:pt x="1734" y="766"/>
                </a:lnTo>
                <a:lnTo>
                  <a:pt x="1734" y="766"/>
                </a:lnTo>
                <a:lnTo>
                  <a:pt x="1730" y="794"/>
                </a:lnTo>
                <a:lnTo>
                  <a:pt x="1724" y="818"/>
                </a:lnTo>
                <a:lnTo>
                  <a:pt x="1714" y="842"/>
                </a:lnTo>
                <a:lnTo>
                  <a:pt x="1702" y="864"/>
                </a:lnTo>
                <a:lnTo>
                  <a:pt x="1688" y="884"/>
                </a:lnTo>
                <a:lnTo>
                  <a:pt x="1674" y="904"/>
                </a:lnTo>
                <a:lnTo>
                  <a:pt x="1640" y="942"/>
                </a:lnTo>
                <a:lnTo>
                  <a:pt x="1640" y="942"/>
                </a:lnTo>
                <a:lnTo>
                  <a:pt x="1632" y="954"/>
                </a:lnTo>
                <a:lnTo>
                  <a:pt x="1626" y="966"/>
                </a:lnTo>
                <a:lnTo>
                  <a:pt x="1622" y="978"/>
                </a:lnTo>
                <a:lnTo>
                  <a:pt x="1622" y="988"/>
                </a:lnTo>
                <a:lnTo>
                  <a:pt x="1622" y="1012"/>
                </a:lnTo>
                <a:lnTo>
                  <a:pt x="1624" y="1038"/>
                </a:lnTo>
                <a:lnTo>
                  <a:pt x="1624" y="1038"/>
                </a:lnTo>
                <a:lnTo>
                  <a:pt x="1626" y="1044"/>
                </a:lnTo>
                <a:lnTo>
                  <a:pt x="1632" y="1050"/>
                </a:lnTo>
                <a:lnTo>
                  <a:pt x="1638" y="1056"/>
                </a:lnTo>
                <a:lnTo>
                  <a:pt x="1646" y="1058"/>
                </a:lnTo>
                <a:lnTo>
                  <a:pt x="1646" y="1058"/>
                </a:lnTo>
                <a:lnTo>
                  <a:pt x="1708" y="1084"/>
                </a:lnTo>
                <a:lnTo>
                  <a:pt x="1708" y="1084"/>
                </a:lnTo>
                <a:lnTo>
                  <a:pt x="1722" y="1090"/>
                </a:lnTo>
                <a:lnTo>
                  <a:pt x="1736" y="1096"/>
                </a:lnTo>
                <a:lnTo>
                  <a:pt x="1742" y="1100"/>
                </a:lnTo>
                <a:lnTo>
                  <a:pt x="1746" y="1106"/>
                </a:lnTo>
                <a:lnTo>
                  <a:pt x="1748" y="1114"/>
                </a:lnTo>
                <a:lnTo>
                  <a:pt x="1750" y="1122"/>
                </a:lnTo>
                <a:lnTo>
                  <a:pt x="1750" y="1122"/>
                </a:lnTo>
                <a:lnTo>
                  <a:pt x="1750" y="1126"/>
                </a:lnTo>
                <a:lnTo>
                  <a:pt x="1752" y="1130"/>
                </a:lnTo>
                <a:lnTo>
                  <a:pt x="1758" y="1134"/>
                </a:lnTo>
                <a:lnTo>
                  <a:pt x="1768" y="1134"/>
                </a:lnTo>
                <a:lnTo>
                  <a:pt x="1776" y="1134"/>
                </a:lnTo>
                <a:lnTo>
                  <a:pt x="1776" y="1134"/>
                </a:lnTo>
                <a:lnTo>
                  <a:pt x="1860" y="1124"/>
                </a:lnTo>
                <a:lnTo>
                  <a:pt x="1860" y="1124"/>
                </a:lnTo>
                <a:lnTo>
                  <a:pt x="1870" y="1122"/>
                </a:lnTo>
                <a:lnTo>
                  <a:pt x="1878" y="1124"/>
                </a:lnTo>
                <a:lnTo>
                  <a:pt x="1880" y="1128"/>
                </a:lnTo>
                <a:lnTo>
                  <a:pt x="1882" y="1132"/>
                </a:lnTo>
                <a:lnTo>
                  <a:pt x="1884" y="1144"/>
                </a:lnTo>
                <a:lnTo>
                  <a:pt x="1884" y="1144"/>
                </a:lnTo>
                <a:lnTo>
                  <a:pt x="1880" y="1282"/>
                </a:lnTo>
                <a:lnTo>
                  <a:pt x="1876" y="1420"/>
                </a:lnTo>
                <a:lnTo>
                  <a:pt x="1876" y="1420"/>
                </a:lnTo>
                <a:lnTo>
                  <a:pt x="1876" y="1432"/>
                </a:lnTo>
                <a:lnTo>
                  <a:pt x="1874" y="1434"/>
                </a:lnTo>
                <a:lnTo>
                  <a:pt x="1870" y="1438"/>
                </a:lnTo>
                <a:lnTo>
                  <a:pt x="1862" y="1440"/>
                </a:lnTo>
                <a:lnTo>
                  <a:pt x="1854" y="1440"/>
                </a:lnTo>
                <a:lnTo>
                  <a:pt x="1854" y="1440"/>
                </a:lnTo>
                <a:lnTo>
                  <a:pt x="1538" y="1432"/>
                </a:lnTo>
                <a:lnTo>
                  <a:pt x="1538" y="1432"/>
                </a:lnTo>
                <a:lnTo>
                  <a:pt x="1196" y="1422"/>
                </a:lnTo>
                <a:lnTo>
                  <a:pt x="1196" y="1422"/>
                </a:lnTo>
                <a:lnTo>
                  <a:pt x="1148" y="1422"/>
                </a:lnTo>
                <a:lnTo>
                  <a:pt x="1124" y="1420"/>
                </a:lnTo>
                <a:lnTo>
                  <a:pt x="1100" y="1418"/>
                </a:lnTo>
                <a:lnTo>
                  <a:pt x="1100" y="1418"/>
                </a:lnTo>
                <a:lnTo>
                  <a:pt x="1082" y="1416"/>
                </a:lnTo>
                <a:lnTo>
                  <a:pt x="1066" y="1416"/>
                </a:lnTo>
                <a:lnTo>
                  <a:pt x="1048" y="1418"/>
                </a:lnTo>
                <a:lnTo>
                  <a:pt x="1032" y="1422"/>
                </a:lnTo>
                <a:lnTo>
                  <a:pt x="1000" y="1430"/>
                </a:lnTo>
                <a:lnTo>
                  <a:pt x="966" y="1436"/>
                </a:lnTo>
                <a:lnTo>
                  <a:pt x="966" y="1436"/>
                </a:lnTo>
                <a:lnTo>
                  <a:pt x="958" y="1436"/>
                </a:lnTo>
                <a:lnTo>
                  <a:pt x="952" y="1436"/>
                </a:lnTo>
                <a:lnTo>
                  <a:pt x="946" y="1434"/>
                </a:lnTo>
                <a:lnTo>
                  <a:pt x="940" y="1428"/>
                </a:lnTo>
                <a:lnTo>
                  <a:pt x="940" y="1428"/>
                </a:lnTo>
                <a:lnTo>
                  <a:pt x="934" y="1422"/>
                </a:lnTo>
                <a:lnTo>
                  <a:pt x="928" y="1420"/>
                </a:lnTo>
                <a:lnTo>
                  <a:pt x="916" y="1418"/>
                </a:lnTo>
                <a:lnTo>
                  <a:pt x="916" y="1418"/>
                </a:lnTo>
                <a:lnTo>
                  <a:pt x="852" y="1414"/>
                </a:lnTo>
                <a:lnTo>
                  <a:pt x="790" y="1408"/>
                </a:lnTo>
                <a:lnTo>
                  <a:pt x="728" y="1402"/>
                </a:lnTo>
                <a:lnTo>
                  <a:pt x="698" y="1402"/>
                </a:lnTo>
                <a:lnTo>
                  <a:pt x="666" y="1402"/>
                </a:lnTo>
                <a:lnTo>
                  <a:pt x="666" y="1402"/>
                </a:lnTo>
                <a:lnTo>
                  <a:pt x="642" y="1404"/>
                </a:lnTo>
                <a:lnTo>
                  <a:pt x="634" y="1404"/>
                </a:lnTo>
                <a:lnTo>
                  <a:pt x="628" y="1408"/>
                </a:lnTo>
                <a:lnTo>
                  <a:pt x="624" y="1412"/>
                </a:lnTo>
                <a:lnTo>
                  <a:pt x="622" y="1420"/>
                </a:lnTo>
                <a:lnTo>
                  <a:pt x="614" y="1442"/>
                </a:lnTo>
                <a:lnTo>
                  <a:pt x="614" y="1442"/>
                </a:lnTo>
                <a:lnTo>
                  <a:pt x="610" y="1456"/>
                </a:lnTo>
                <a:lnTo>
                  <a:pt x="602" y="1468"/>
                </a:lnTo>
                <a:lnTo>
                  <a:pt x="592" y="1480"/>
                </a:lnTo>
                <a:lnTo>
                  <a:pt x="582" y="1488"/>
                </a:lnTo>
                <a:lnTo>
                  <a:pt x="568" y="1496"/>
                </a:lnTo>
                <a:lnTo>
                  <a:pt x="554" y="1500"/>
                </a:lnTo>
                <a:lnTo>
                  <a:pt x="540" y="1502"/>
                </a:lnTo>
                <a:lnTo>
                  <a:pt x="526" y="1500"/>
                </a:lnTo>
                <a:lnTo>
                  <a:pt x="526" y="1500"/>
                </a:lnTo>
                <a:lnTo>
                  <a:pt x="520" y="1498"/>
                </a:lnTo>
                <a:lnTo>
                  <a:pt x="518" y="1496"/>
                </a:lnTo>
                <a:lnTo>
                  <a:pt x="516" y="1488"/>
                </a:lnTo>
                <a:lnTo>
                  <a:pt x="516" y="1488"/>
                </a:lnTo>
                <a:lnTo>
                  <a:pt x="518" y="1438"/>
                </a:lnTo>
                <a:lnTo>
                  <a:pt x="518" y="1438"/>
                </a:lnTo>
                <a:lnTo>
                  <a:pt x="516" y="1420"/>
                </a:lnTo>
                <a:lnTo>
                  <a:pt x="516" y="1414"/>
                </a:lnTo>
                <a:lnTo>
                  <a:pt x="512" y="1408"/>
                </a:lnTo>
                <a:lnTo>
                  <a:pt x="508" y="1406"/>
                </a:lnTo>
                <a:lnTo>
                  <a:pt x="502" y="1404"/>
                </a:lnTo>
                <a:lnTo>
                  <a:pt x="482" y="1402"/>
                </a:lnTo>
                <a:lnTo>
                  <a:pt x="482" y="1402"/>
                </a:lnTo>
                <a:lnTo>
                  <a:pt x="274" y="1394"/>
                </a:lnTo>
                <a:lnTo>
                  <a:pt x="274" y="1394"/>
                </a:lnTo>
                <a:lnTo>
                  <a:pt x="46" y="1384"/>
                </a:lnTo>
                <a:lnTo>
                  <a:pt x="46" y="1384"/>
                </a:lnTo>
                <a:lnTo>
                  <a:pt x="38" y="1384"/>
                </a:lnTo>
                <a:lnTo>
                  <a:pt x="32" y="1382"/>
                </a:lnTo>
                <a:lnTo>
                  <a:pt x="28" y="1376"/>
                </a:lnTo>
                <a:lnTo>
                  <a:pt x="26" y="1368"/>
                </a:lnTo>
                <a:lnTo>
                  <a:pt x="26" y="1368"/>
                </a:lnTo>
                <a:lnTo>
                  <a:pt x="0" y="1246"/>
                </a:lnTo>
                <a:lnTo>
                  <a:pt x="0" y="1246"/>
                </a:lnTo>
                <a:lnTo>
                  <a:pt x="0" y="1240"/>
                </a:lnTo>
                <a:lnTo>
                  <a:pt x="0" y="1234"/>
                </a:lnTo>
                <a:lnTo>
                  <a:pt x="2" y="1228"/>
                </a:lnTo>
                <a:lnTo>
                  <a:pt x="6" y="1222"/>
                </a:lnTo>
                <a:lnTo>
                  <a:pt x="6" y="1222"/>
                </a:lnTo>
                <a:lnTo>
                  <a:pt x="12" y="1214"/>
                </a:lnTo>
                <a:lnTo>
                  <a:pt x="18" y="1208"/>
                </a:lnTo>
                <a:lnTo>
                  <a:pt x="20" y="1200"/>
                </a:lnTo>
                <a:lnTo>
                  <a:pt x="22" y="1190"/>
                </a:lnTo>
                <a:lnTo>
                  <a:pt x="22" y="1182"/>
                </a:lnTo>
                <a:lnTo>
                  <a:pt x="22" y="1174"/>
                </a:lnTo>
                <a:lnTo>
                  <a:pt x="16" y="1154"/>
                </a:lnTo>
                <a:lnTo>
                  <a:pt x="16" y="1154"/>
                </a:lnTo>
                <a:lnTo>
                  <a:pt x="10" y="1138"/>
                </a:lnTo>
                <a:lnTo>
                  <a:pt x="10" y="1134"/>
                </a:lnTo>
                <a:lnTo>
                  <a:pt x="10" y="1130"/>
                </a:lnTo>
                <a:lnTo>
                  <a:pt x="14" y="1128"/>
                </a:lnTo>
                <a:lnTo>
                  <a:pt x="18" y="1128"/>
                </a:lnTo>
                <a:lnTo>
                  <a:pt x="34" y="1128"/>
                </a:lnTo>
                <a:lnTo>
                  <a:pt x="34" y="1128"/>
                </a:lnTo>
                <a:lnTo>
                  <a:pt x="50" y="1128"/>
                </a:lnTo>
                <a:lnTo>
                  <a:pt x="56" y="1128"/>
                </a:lnTo>
                <a:lnTo>
                  <a:pt x="60" y="1124"/>
                </a:lnTo>
                <a:lnTo>
                  <a:pt x="64" y="1120"/>
                </a:lnTo>
                <a:lnTo>
                  <a:pt x="68" y="1116"/>
                </a:lnTo>
                <a:lnTo>
                  <a:pt x="74" y="1102"/>
                </a:lnTo>
                <a:lnTo>
                  <a:pt x="74" y="1102"/>
                </a:lnTo>
                <a:lnTo>
                  <a:pt x="110" y="970"/>
                </a:lnTo>
                <a:lnTo>
                  <a:pt x="130" y="904"/>
                </a:lnTo>
                <a:lnTo>
                  <a:pt x="148" y="838"/>
                </a:lnTo>
                <a:lnTo>
                  <a:pt x="148" y="838"/>
                </a:lnTo>
                <a:lnTo>
                  <a:pt x="150" y="822"/>
                </a:lnTo>
                <a:lnTo>
                  <a:pt x="152" y="806"/>
                </a:lnTo>
                <a:lnTo>
                  <a:pt x="150" y="772"/>
                </a:lnTo>
                <a:lnTo>
                  <a:pt x="148" y="740"/>
                </a:lnTo>
                <a:lnTo>
                  <a:pt x="146" y="706"/>
                </a:lnTo>
                <a:lnTo>
                  <a:pt x="146" y="706"/>
                </a:lnTo>
                <a:lnTo>
                  <a:pt x="144" y="692"/>
                </a:lnTo>
                <a:lnTo>
                  <a:pt x="144" y="692"/>
                </a:lnTo>
                <a:lnTo>
                  <a:pt x="142" y="668"/>
                </a:lnTo>
                <a:lnTo>
                  <a:pt x="140" y="660"/>
                </a:lnTo>
                <a:lnTo>
                  <a:pt x="136" y="656"/>
                </a:lnTo>
                <a:lnTo>
                  <a:pt x="130" y="652"/>
                </a:lnTo>
                <a:lnTo>
                  <a:pt x="122" y="652"/>
                </a:lnTo>
                <a:lnTo>
                  <a:pt x="96" y="652"/>
                </a:lnTo>
                <a:lnTo>
                  <a:pt x="96" y="652"/>
                </a:lnTo>
                <a:lnTo>
                  <a:pt x="88" y="654"/>
                </a:lnTo>
                <a:lnTo>
                  <a:pt x="86" y="654"/>
                </a:lnTo>
                <a:lnTo>
                  <a:pt x="84" y="652"/>
                </a:lnTo>
                <a:lnTo>
                  <a:pt x="84" y="652"/>
                </a:lnTo>
                <a:lnTo>
                  <a:pt x="64" y="636"/>
                </a:lnTo>
                <a:lnTo>
                  <a:pt x="46" y="618"/>
                </a:lnTo>
                <a:lnTo>
                  <a:pt x="38" y="610"/>
                </a:lnTo>
                <a:lnTo>
                  <a:pt x="30" y="598"/>
                </a:lnTo>
                <a:lnTo>
                  <a:pt x="26" y="586"/>
                </a:lnTo>
                <a:lnTo>
                  <a:pt x="24" y="572"/>
                </a:lnTo>
                <a:lnTo>
                  <a:pt x="24" y="572"/>
                </a:lnTo>
                <a:lnTo>
                  <a:pt x="22" y="530"/>
                </a:lnTo>
                <a:lnTo>
                  <a:pt x="20" y="486"/>
                </a:lnTo>
                <a:lnTo>
                  <a:pt x="20" y="486"/>
                </a:lnTo>
                <a:lnTo>
                  <a:pt x="20" y="474"/>
                </a:lnTo>
                <a:lnTo>
                  <a:pt x="22" y="472"/>
                </a:lnTo>
                <a:lnTo>
                  <a:pt x="24" y="468"/>
                </a:lnTo>
                <a:lnTo>
                  <a:pt x="26" y="466"/>
                </a:lnTo>
                <a:lnTo>
                  <a:pt x="30" y="466"/>
                </a:lnTo>
                <a:lnTo>
                  <a:pt x="42" y="466"/>
                </a:lnTo>
                <a:lnTo>
                  <a:pt x="42" y="466"/>
                </a:lnTo>
                <a:lnTo>
                  <a:pt x="70" y="474"/>
                </a:lnTo>
                <a:lnTo>
                  <a:pt x="98" y="482"/>
                </a:lnTo>
                <a:lnTo>
                  <a:pt x="98" y="482"/>
                </a:lnTo>
                <a:lnTo>
                  <a:pt x="108" y="486"/>
                </a:lnTo>
                <a:lnTo>
                  <a:pt x="114" y="486"/>
                </a:lnTo>
                <a:lnTo>
                  <a:pt x="120" y="486"/>
                </a:lnTo>
                <a:lnTo>
                  <a:pt x="126" y="484"/>
                </a:lnTo>
                <a:lnTo>
                  <a:pt x="130" y="480"/>
                </a:lnTo>
                <a:lnTo>
                  <a:pt x="134" y="474"/>
                </a:lnTo>
                <a:lnTo>
                  <a:pt x="138" y="460"/>
                </a:lnTo>
                <a:lnTo>
                  <a:pt x="138" y="460"/>
                </a:lnTo>
                <a:lnTo>
                  <a:pt x="220" y="72"/>
                </a:lnTo>
                <a:lnTo>
                  <a:pt x="220" y="72"/>
                </a:lnTo>
                <a:lnTo>
                  <a:pt x="224" y="58"/>
                </a:lnTo>
                <a:lnTo>
                  <a:pt x="226" y="42"/>
                </a:lnTo>
                <a:lnTo>
                  <a:pt x="226" y="36"/>
                </a:lnTo>
                <a:lnTo>
                  <a:pt x="226" y="28"/>
                </a:lnTo>
                <a:lnTo>
                  <a:pt x="224" y="20"/>
                </a:lnTo>
                <a:lnTo>
                  <a:pt x="218" y="12"/>
                </a:lnTo>
                <a:lnTo>
                  <a:pt x="218" y="12"/>
                </a:lnTo>
                <a:lnTo>
                  <a:pt x="216" y="8"/>
                </a:lnTo>
                <a:lnTo>
                  <a:pt x="218" y="2"/>
                </a:lnTo>
                <a:lnTo>
                  <a:pt x="224" y="0"/>
                </a:lnTo>
                <a:lnTo>
                  <a:pt x="232" y="2"/>
                </a:lnTo>
                <a:lnTo>
                  <a:pt x="232" y="2"/>
                </a:lnTo>
                <a:lnTo>
                  <a:pt x="298" y="22"/>
                </a:lnTo>
                <a:lnTo>
                  <a:pt x="330" y="32"/>
                </a:lnTo>
                <a:lnTo>
                  <a:pt x="362" y="44"/>
                </a:lnTo>
                <a:lnTo>
                  <a:pt x="362" y="44"/>
                </a:lnTo>
                <a:lnTo>
                  <a:pt x="370" y="48"/>
                </a:lnTo>
                <a:lnTo>
                  <a:pt x="376" y="52"/>
                </a:lnTo>
                <a:lnTo>
                  <a:pt x="380" y="58"/>
                </a:lnTo>
                <a:lnTo>
                  <a:pt x="384" y="66"/>
                </a:lnTo>
                <a:lnTo>
                  <a:pt x="388" y="80"/>
                </a:lnTo>
                <a:lnTo>
                  <a:pt x="388" y="96"/>
                </a:lnTo>
                <a:lnTo>
                  <a:pt x="388" y="96"/>
                </a:lnTo>
                <a:lnTo>
                  <a:pt x="390" y="132"/>
                </a:lnTo>
                <a:lnTo>
                  <a:pt x="388" y="168"/>
                </a:lnTo>
                <a:lnTo>
                  <a:pt x="388" y="168"/>
                </a:lnTo>
                <a:lnTo>
                  <a:pt x="388" y="182"/>
                </a:lnTo>
                <a:lnTo>
                  <a:pt x="390" y="188"/>
                </a:lnTo>
                <a:lnTo>
                  <a:pt x="394" y="192"/>
                </a:lnTo>
                <a:lnTo>
                  <a:pt x="402" y="200"/>
                </a:lnTo>
                <a:lnTo>
                  <a:pt x="416" y="204"/>
                </a:lnTo>
                <a:lnTo>
                  <a:pt x="416" y="204"/>
                </a:lnTo>
                <a:lnTo>
                  <a:pt x="588" y="254"/>
                </a:lnTo>
                <a:lnTo>
                  <a:pt x="588" y="254"/>
                </a:lnTo>
                <a:lnTo>
                  <a:pt x="600" y="258"/>
                </a:lnTo>
                <a:lnTo>
                  <a:pt x="610" y="264"/>
                </a:lnTo>
                <a:lnTo>
                  <a:pt x="614" y="268"/>
                </a:lnTo>
                <a:lnTo>
                  <a:pt x="616" y="274"/>
                </a:lnTo>
                <a:lnTo>
                  <a:pt x="618" y="280"/>
                </a:lnTo>
                <a:lnTo>
                  <a:pt x="618" y="288"/>
                </a:lnTo>
                <a:lnTo>
                  <a:pt x="618" y="288"/>
                </a:lnTo>
                <a:lnTo>
                  <a:pt x="620" y="298"/>
                </a:lnTo>
                <a:lnTo>
                  <a:pt x="622" y="304"/>
                </a:lnTo>
                <a:lnTo>
                  <a:pt x="624" y="306"/>
                </a:lnTo>
                <a:lnTo>
                  <a:pt x="634" y="310"/>
                </a:lnTo>
                <a:lnTo>
                  <a:pt x="646" y="310"/>
                </a:lnTo>
                <a:lnTo>
                  <a:pt x="646" y="310"/>
                </a:lnTo>
                <a:lnTo>
                  <a:pt x="678" y="308"/>
                </a:lnTo>
                <a:lnTo>
                  <a:pt x="694" y="308"/>
                </a:lnTo>
                <a:lnTo>
                  <a:pt x="710" y="306"/>
                </a:lnTo>
                <a:lnTo>
                  <a:pt x="710" y="306"/>
                </a:lnTo>
                <a:lnTo>
                  <a:pt x="722" y="306"/>
                </a:lnTo>
                <a:lnTo>
                  <a:pt x="728" y="306"/>
                </a:lnTo>
                <a:lnTo>
                  <a:pt x="730" y="308"/>
                </a:lnTo>
                <a:lnTo>
                  <a:pt x="734" y="316"/>
                </a:lnTo>
                <a:lnTo>
                  <a:pt x="734" y="326"/>
                </a:lnTo>
                <a:lnTo>
                  <a:pt x="734" y="326"/>
                </a:lnTo>
                <a:lnTo>
                  <a:pt x="736" y="392"/>
                </a:lnTo>
                <a:lnTo>
                  <a:pt x="736" y="392"/>
                </a:lnTo>
                <a:lnTo>
                  <a:pt x="738" y="404"/>
                </a:lnTo>
                <a:lnTo>
                  <a:pt x="740" y="408"/>
                </a:lnTo>
                <a:lnTo>
                  <a:pt x="744" y="412"/>
                </a:lnTo>
                <a:lnTo>
                  <a:pt x="748" y="416"/>
                </a:lnTo>
                <a:lnTo>
                  <a:pt x="752" y="418"/>
                </a:lnTo>
                <a:lnTo>
                  <a:pt x="766" y="418"/>
                </a:lnTo>
                <a:lnTo>
                  <a:pt x="766" y="418"/>
                </a:lnTo>
                <a:lnTo>
                  <a:pt x="818" y="414"/>
                </a:lnTo>
                <a:lnTo>
                  <a:pt x="872" y="408"/>
                </a:lnTo>
                <a:lnTo>
                  <a:pt x="898" y="404"/>
                </a:lnTo>
                <a:lnTo>
                  <a:pt x="924" y="398"/>
                </a:lnTo>
                <a:lnTo>
                  <a:pt x="950" y="392"/>
                </a:lnTo>
                <a:lnTo>
                  <a:pt x="976" y="382"/>
                </a:lnTo>
                <a:lnTo>
                  <a:pt x="976" y="382"/>
                </a:lnTo>
                <a:lnTo>
                  <a:pt x="998" y="374"/>
                </a:lnTo>
                <a:lnTo>
                  <a:pt x="1020" y="370"/>
                </a:lnTo>
                <a:lnTo>
                  <a:pt x="1044" y="366"/>
                </a:lnTo>
                <a:lnTo>
                  <a:pt x="1068" y="364"/>
                </a:lnTo>
                <a:lnTo>
                  <a:pt x="1116" y="362"/>
                </a:lnTo>
                <a:lnTo>
                  <a:pt x="1162" y="358"/>
                </a:lnTo>
                <a:lnTo>
                  <a:pt x="1162" y="358"/>
                </a:lnTo>
                <a:lnTo>
                  <a:pt x="1172" y="358"/>
                </a:lnTo>
                <a:lnTo>
                  <a:pt x="1176" y="362"/>
                </a:lnTo>
                <a:lnTo>
                  <a:pt x="1178" y="368"/>
                </a:lnTo>
                <a:lnTo>
                  <a:pt x="1180" y="376"/>
                </a:lnTo>
                <a:lnTo>
                  <a:pt x="1180" y="376"/>
                </a:lnTo>
                <a:lnTo>
                  <a:pt x="1188" y="410"/>
                </a:lnTo>
                <a:lnTo>
                  <a:pt x="1190" y="420"/>
                </a:lnTo>
                <a:lnTo>
                  <a:pt x="1196" y="426"/>
                </a:lnTo>
                <a:lnTo>
                  <a:pt x="1202" y="428"/>
                </a:lnTo>
                <a:lnTo>
                  <a:pt x="1214" y="426"/>
                </a:lnTo>
                <a:lnTo>
                  <a:pt x="1248" y="420"/>
                </a:lnTo>
                <a:lnTo>
                  <a:pt x="1248" y="420"/>
                </a:lnTo>
                <a:lnTo>
                  <a:pt x="1378" y="396"/>
                </a:lnTo>
                <a:lnTo>
                  <a:pt x="1378" y="396"/>
                </a:lnTo>
                <a:lnTo>
                  <a:pt x="1388" y="396"/>
                </a:lnTo>
                <a:lnTo>
                  <a:pt x="1396" y="398"/>
                </a:lnTo>
                <a:lnTo>
                  <a:pt x="1400" y="400"/>
                </a:lnTo>
                <a:lnTo>
                  <a:pt x="1402" y="404"/>
                </a:lnTo>
                <a:lnTo>
                  <a:pt x="1404" y="414"/>
                </a:lnTo>
                <a:lnTo>
                  <a:pt x="1404" y="414"/>
                </a:lnTo>
                <a:lnTo>
                  <a:pt x="1416" y="482"/>
                </a:lnTo>
                <a:lnTo>
                  <a:pt x="1428" y="548"/>
                </a:lnTo>
                <a:lnTo>
                  <a:pt x="1434" y="582"/>
                </a:lnTo>
                <a:lnTo>
                  <a:pt x="1436" y="614"/>
                </a:lnTo>
                <a:lnTo>
                  <a:pt x="1436" y="648"/>
                </a:lnTo>
                <a:lnTo>
                  <a:pt x="1432" y="684"/>
                </a:lnTo>
                <a:lnTo>
                  <a:pt x="1432" y="684"/>
                </a:lnTo>
                <a:lnTo>
                  <a:pt x="1432" y="692"/>
                </a:lnTo>
                <a:lnTo>
                  <a:pt x="1432" y="698"/>
                </a:lnTo>
                <a:lnTo>
                  <a:pt x="1436" y="702"/>
                </a:lnTo>
                <a:lnTo>
                  <a:pt x="1438" y="706"/>
                </a:lnTo>
                <a:lnTo>
                  <a:pt x="1444" y="708"/>
                </a:lnTo>
                <a:lnTo>
                  <a:pt x="1450" y="708"/>
                </a:lnTo>
                <a:lnTo>
                  <a:pt x="1456" y="706"/>
                </a:lnTo>
                <a:lnTo>
                  <a:pt x="1464" y="702"/>
                </a:lnTo>
                <a:lnTo>
                  <a:pt x="1464" y="702"/>
                </a:lnTo>
                <a:lnTo>
                  <a:pt x="1490" y="688"/>
                </a:lnTo>
                <a:lnTo>
                  <a:pt x="1500" y="680"/>
                </a:lnTo>
                <a:lnTo>
                  <a:pt x="1512" y="672"/>
                </a:lnTo>
                <a:lnTo>
                  <a:pt x="1522" y="662"/>
                </a:lnTo>
                <a:lnTo>
                  <a:pt x="1530" y="650"/>
                </a:lnTo>
                <a:lnTo>
                  <a:pt x="1536" y="638"/>
                </a:lnTo>
                <a:lnTo>
                  <a:pt x="1542" y="624"/>
                </a:lnTo>
                <a:lnTo>
                  <a:pt x="1542" y="624"/>
                </a:lnTo>
                <a:lnTo>
                  <a:pt x="1546" y="616"/>
                </a:lnTo>
                <a:lnTo>
                  <a:pt x="1550" y="608"/>
                </a:lnTo>
                <a:lnTo>
                  <a:pt x="1556" y="604"/>
                </a:lnTo>
                <a:lnTo>
                  <a:pt x="1562" y="598"/>
                </a:lnTo>
                <a:lnTo>
                  <a:pt x="1578" y="590"/>
                </a:lnTo>
                <a:lnTo>
                  <a:pt x="1592" y="582"/>
                </a:lnTo>
                <a:lnTo>
                  <a:pt x="1592" y="582"/>
                </a:lnTo>
                <a:close/>
              </a:path>
            </a:pathLst>
          </a:custGeom>
          <a:solidFill>
            <a:srgbClr val="5B9BD5">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42" name="Freeform 7">
            <a:extLst>
              <a:ext uri="{FF2B5EF4-FFF2-40B4-BE49-F238E27FC236}">
                <a16:creationId xmlns:a16="http://schemas.microsoft.com/office/drawing/2014/main" id="{A10714BC-1CAE-BFF1-F1BE-0E97E2CBCF70}"/>
              </a:ext>
            </a:extLst>
          </p:cNvPr>
          <p:cNvSpPr>
            <a:spLocks/>
          </p:cNvSpPr>
          <p:nvPr/>
        </p:nvSpPr>
        <p:spPr bwMode="auto">
          <a:xfrm>
            <a:off x="4547481" y="2295839"/>
            <a:ext cx="1462368" cy="1478540"/>
          </a:xfrm>
          <a:custGeom>
            <a:avLst/>
            <a:gdLst>
              <a:gd name="T0" fmla="*/ 1376 w 1566"/>
              <a:gd name="T1" fmla="*/ 354 h 1366"/>
              <a:gd name="T2" fmla="*/ 1344 w 1566"/>
              <a:gd name="T3" fmla="*/ 402 h 1366"/>
              <a:gd name="T4" fmla="*/ 1308 w 1566"/>
              <a:gd name="T5" fmla="*/ 452 h 1366"/>
              <a:gd name="T6" fmla="*/ 1328 w 1566"/>
              <a:gd name="T7" fmla="*/ 484 h 1366"/>
              <a:gd name="T8" fmla="*/ 1378 w 1566"/>
              <a:gd name="T9" fmla="*/ 542 h 1366"/>
              <a:gd name="T10" fmla="*/ 1412 w 1566"/>
              <a:gd name="T11" fmla="*/ 672 h 1366"/>
              <a:gd name="T12" fmla="*/ 1368 w 1566"/>
              <a:gd name="T13" fmla="*/ 756 h 1366"/>
              <a:gd name="T14" fmla="*/ 1382 w 1566"/>
              <a:gd name="T15" fmla="*/ 848 h 1366"/>
              <a:gd name="T16" fmla="*/ 1440 w 1566"/>
              <a:gd name="T17" fmla="*/ 894 h 1366"/>
              <a:gd name="T18" fmla="*/ 1448 w 1566"/>
              <a:gd name="T19" fmla="*/ 916 h 1366"/>
              <a:gd name="T20" fmla="*/ 1434 w 1566"/>
              <a:gd name="T21" fmla="*/ 994 h 1366"/>
              <a:gd name="T22" fmla="*/ 1556 w 1566"/>
              <a:gd name="T23" fmla="*/ 1088 h 1366"/>
              <a:gd name="T24" fmla="*/ 1564 w 1566"/>
              <a:gd name="T25" fmla="*/ 1330 h 1366"/>
              <a:gd name="T26" fmla="*/ 1544 w 1566"/>
              <a:gd name="T27" fmla="*/ 1350 h 1366"/>
              <a:gd name="T28" fmla="*/ 984 w 1566"/>
              <a:gd name="T29" fmla="*/ 1364 h 1366"/>
              <a:gd name="T30" fmla="*/ 978 w 1566"/>
              <a:gd name="T31" fmla="*/ 1344 h 1366"/>
              <a:gd name="T32" fmla="*/ 952 w 1566"/>
              <a:gd name="T33" fmla="*/ 1332 h 1366"/>
              <a:gd name="T34" fmla="*/ 294 w 1566"/>
              <a:gd name="T35" fmla="*/ 1314 h 1366"/>
              <a:gd name="T36" fmla="*/ 294 w 1566"/>
              <a:gd name="T37" fmla="*/ 994 h 1366"/>
              <a:gd name="T38" fmla="*/ 256 w 1566"/>
              <a:gd name="T39" fmla="*/ 960 h 1366"/>
              <a:gd name="T40" fmla="*/ 162 w 1566"/>
              <a:gd name="T41" fmla="*/ 968 h 1366"/>
              <a:gd name="T42" fmla="*/ 146 w 1566"/>
              <a:gd name="T43" fmla="*/ 944 h 1366"/>
              <a:gd name="T44" fmla="*/ 50 w 1566"/>
              <a:gd name="T45" fmla="*/ 902 h 1366"/>
              <a:gd name="T46" fmla="*/ 36 w 1566"/>
              <a:gd name="T47" fmla="*/ 850 h 1366"/>
              <a:gd name="T48" fmla="*/ 90 w 1566"/>
              <a:gd name="T49" fmla="*/ 782 h 1366"/>
              <a:gd name="T50" fmla="*/ 144 w 1566"/>
              <a:gd name="T51" fmla="*/ 656 h 1366"/>
              <a:gd name="T52" fmla="*/ 142 w 1566"/>
              <a:gd name="T53" fmla="*/ 562 h 1366"/>
              <a:gd name="T54" fmla="*/ 138 w 1566"/>
              <a:gd name="T55" fmla="*/ 540 h 1366"/>
              <a:gd name="T56" fmla="*/ 36 w 1566"/>
              <a:gd name="T57" fmla="*/ 550 h 1366"/>
              <a:gd name="T58" fmla="*/ 8 w 1566"/>
              <a:gd name="T59" fmla="*/ 480 h 1366"/>
              <a:gd name="T60" fmla="*/ 10 w 1566"/>
              <a:gd name="T61" fmla="*/ 378 h 1366"/>
              <a:gd name="T62" fmla="*/ 62 w 1566"/>
              <a:gd name="T63" fmla="*/ 346 h 1366"/>
              <a:gd name="T64" fmla="*/ 120 w 1566"/>
              <a:gd name="T65" fmla="*/ 326 h 1366"/>
              <a:gd name="T66" fmla="*/ 156 w 1566"/>
              <a:gd name="T67" fmla="*/ 276 h 1366"/>
              <a:gd name="T68" fmla="*/ 338 w 1566"/>
              <a:gd name="T69" fmla="*/ 118 h 1366"/>
              <a:gd name="T70" fmla="*/ 376 w 1566"/>
              <a:gd name="T71" fmla="*/ 118 h 1366"/>
              <a:gd name="T72" fmla="*/ 548 w 1566"/>
              <a:gd name="T73" fmla="*/ 252 h 1366"/>
              <a:gd name="T74" fmla="*/ 716 w 1566"/>
              <a:gd name="T75" fmla="*/ 132 h 1366"/>
              <a:gd name="T76" fmla="*/ 730 w 1566"/>
              <a:gd name="T77" fmla="*/ 98 h 1366"/>
              <a:gd name="T78" fmla="*/ 746 w 1566"/>
              <a:gd name="T79" fmla="*/ 84 h 1366"/>
              <a:gd name="T80" fmla="*/ 838 w 1566"/>
              <a:gd name="T81" fmla="*/ 12 h 1366"/>
              <a:gd name="T82" fmla="*/ 874 w 1566"/>
              <a:gd name="T83" fmla="*/ 6 h 1366"/>
              <a:gd name="T84" fmla="*/ 896 w 1566"/>
              <a:gd name="T85" fmla="*/ 46 h 1366"/>
              <a:gd name="T86" fmla="*/ 904 w 1566"/>
              <a:gd name="T87" fmla="*/ 142 h 1366"/>
              <a:gd name="T88" fmla="*/ 898 w 1566"/>
              <a:gd name="T89" fmla="*/ 200 h 1366"/>
              <a:gd name="T90" fmla="*/ 884 w 1566"/>
              <a:gd name="T91" fmla="*/ 224 h 1366"/>
              <a:gd name="T92" fmla="*/ 932 w 1566"/>
              <a:gd name="T93" fmla="*/ 302 h 1366"/>
              <a:gd name="T94" fmla="*/ 1000 w 1566"/>
              <a:gd name="T95" fmla="*/ 330 h 1366"/>
              <a:gd name="T96" fmla="*/ 1056 w 1566"/>
              <a:gd name="T97" fmla="*/ 332 h 1366"/>
              <a:gd name="T98" fmla="*/ 1098 w 1566"/>
              <a:gd name="T99" fmla="*/ 354 h 1366"/>
              <a:gd name="T100" fmla="*/ 1150 w 1566"/>
              <a:gd name="T101" fmla="*/ 342 h 1366"/>
              <a:gd name="T102" fmla="*/ 1200 w 1566"/>
              <a:gd name="T103" fmla="*/ 364 h 1366"/>
              <a:gd name="T104" fmla="*/ 1232 w 1566"/>
              <a:gd name="T105" fmla="*/ 348 h 1366"/>
              <a:gd name="T106" fmla="*/ 1258 w 1566"/>
              <a:gd name="T107" fmla="*/ 282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6" h="1366">
                <a:moveTo>
                  <a:pt x="1258" y="282"/>
                </a:moveTo>
                <a:lnTo>
                  <a:pt x="1258" y="282"/>
                </a:lnTo>
                <a:lnTo>
                  <a:pt x="1368" y="346"/>
                </a:lnTo>
                <a:lnTo>
                  <a:pt x="1368" y="346"/>
                </a:lnTo>
                <a:lnTo>
                  <a:pt x="1374" y="350"/>
                </a:lnTo>
                <a:lnTo>
                  <a:pt x="1376" y="354"/>
                </a:lnTo>
                <a:lnTo>
                  <a:pt x="1374" y="360"/>
                </a:lnTo>
                <a:lnTo>
                  <a:pt x="1370" y="366"/>
                </a:lnTo>
                <a:lnTo>
                  <a:pt x="1370" y="366"/>
                </a:lnTo>
                <a:lnTo>
                  <a:pt x="1360" y="374"/>
                </a:lnTo>
                <a:lnTo>
                  <a:pt x="1354" y="382"/>
                </a:lnTo>
                <a:lnTo>
                  <a:pt x="1344" y="402"/>
                </a:lnTo>
                <a:lnTo>
                  <a:pt x="1332" y="422"/>
                </a:lnTo>
                <a:lnTo>
                  <a:pt x="1324" y="432"/>
                </a:lnTo>
                <a:lnTo>
                  <a:pt x="1314" y="440"/>
                </a:lnTo>
                <a:lnTo>
                  <a:pt x="1314" y="440"/>
                </a:lnTo>
                <a:lnTo>
                  <a:pt x="1310" y="446"/>
                </a:lnTo>
                <a:lnTo>
                  <a:pt x="1308" y="452"/>
                </a:lnTo>
                <a:lnTo>
                  <a:pt x="1308" y="458"/>
                </a:lnTo>
                <a:lnTo>
                  <a:pt x="1310" y="464"/>
                </a:lnTo>
                <a:lnTo>
                  <a:pt x="1312" y="470"/>
                </a:lnTo>
                <a:lnTo>
                  <a:pt x="1318" y="476"/>
                </a:lnTo>
                <a:lnTo>
                  <a:pt x="1328" y="484"/>
                </a:lnTo>
                <a:lnTo>
                  <a:pt x="1328" y="484"/>
                </a:lnTo>
                <a:lnTo>
                  <a:pt x="1336" y="490"/>
                </a:lnTo>
                <a:lnTo>
                  <a:pt x="1344" y="496"/>
                </a:lnTo>
                <a:lnTo>
                  <a:pt x="1358" y="510"/>
                </a:lnTo>
                <a:lnTo>
                  <a:pt x="1368" y="526"/>
                </a:lnTo>
                <a:lnTo>
                  <a:pt x="1378" y="542"/>
                </a:lnTo>
                <a:lnTo>
                  <a:pt x="1378" y="542"/>
                </a:lnTo>
                <a:lnTo>
                  <a:pt x="1456" y="658"/>
                </a:lnTo>
                <a:lnTo>
                  <a:pt x="1456" y="658"/>
                </a:lnTo>
                <a:lnTo>
                  <a:pt x="1444" y="658"/>
                </a:lnTo>
                <a:lnTo>
                  <a:pt x="1432" y="662"/>
                </a:lnTo>
                <a:lnTo>
                  <a:pt x="1422" y="666"/>
                </a:lnTo>
                <a:lnTo>
                  <a:pt x="1412" y="672"/>
                </a:lnTo>
                <a:lnTo>
                  <a:pt x="1404" y="678"/>
                </a:lnTo>
                <a:lnTo>
                  <a:pt x="1398" y="686"/>
                </a:lnTo>
                <a:lnTo>
                  <a:pt x="1386" y="704"/>
                </a:lnTo>
                <a:lnTo>
                  <a:pt x="1386" y="704"/>
                </a:lnTo>
                <a:lnTo>
                  <a:pt x="1374" y="728"/>
                </a:lnTo>
                <a:lnTo>
                  <a:pt x="1368" y="756"/>
                </a:lnTo>
                <a:lnTo>
                  <a:pt x="1364" y="784"/>
                </a:lnTo>
                <a:lnTo>
                  <a:pt x="1364" y="814"/>
                </a:lnTo>
                <a:lnTo>
                  <a:pt x="1364" y="814"/>
                </a:lnTo>
                <a:lnTo>
                  <a:pt x="1368" y="824"/>
                </a:lnTo>
                <a:lnTo>
                  <a:pt x="1374" y="836"/>
                </a:lnTo>
                <a:lnTo>
                  <a:pt x="1382" y="848"/>
                </a:lnTo>
                <a:lnTo>
                  <a:pt x="1394" y="860"/>
                </a:lnTo>
                <a:lnTo>
                  <a:pt x="1406" y="872"/>
                </a:lnTo>
                <a:lnTo>
                  <a:pt x="1418" y="882"/>
                </a:lnTo>
                <a:lnTo>
                  <a:pt x="1430" y="890"/>
                </a:lnTo>
                <a:lnTo>
                  <a:pt x="1440" y="894"/>
                </a:lnTo>
                <a:lnTo>
                  <a:pt x="1440" y="894"/>
                </a:lnTo>
                <a:lnTo>
                  <a:pt x="1450" y="896"/>
                </a:lnTo>
                <a:lnTo>
                  <a:pt x="1452" y="898"/>
                </a:lnTo>
                <a:lnTo>
                  <a:pt x="1454" y="902"/>
                </a:lnTo>
                <a:lnTo>
                  <a:pt x="1454" y="908"/>
                </a:lnTo>
                <a:lnTo>
                  <a:pt x="1448" y="916"/>
                </a:lnTo>
                <a:lnTo>
                  <a:pt x="1448" y="916"/>
                </a:lnTo>
                <a:lnTo>
                  <a:pt x="1444" y="924"/>
                </a:lnTo>
                <a:lnTo>
                  <a:pt x="1440" y="932"/>
                </a:lnTo>
                <a:lnTo>
                  <a:pt x="1436" y="950"/>
                </a:lnTo>
                <a:lnTo>
                  <a:pt x="1434" y="986"/>
                </a:lnTo>
                <a:lnTo>
                  <a:pt x="1434" y="986"/>
                </a:lnTo>
                <a:lnTo>
                  <a:pt x="1434" y="994"/>
                </a:lnTo>
                <a:lnTo>
                  <a:pt x="1438" y="1000"/>
                </a:lnTo>
                <a:lnTo>
                  <a:pt x="1450" y="1008"/>
                </a:lnTo>
                <a:lnTo>
                  <a:pt x="1450" y="1008"/>
                </a:lnTo>
                <a:lnTo>
                  <a:pt x="1548" y="1082"/>
                </a:lnTo>
                <a:lnTo>
                  <a:pt x="1548" y="1082"/>
                </a:lnTo>
                <a:lnTo>
                  <a:pt x="1556" y="1088"/>
                </a:lnTo>
                <a:lnTo>
                  <a:pt x="1562" y="1096"/>
                </a:lnTo>
                <a:lnTo>
                  <a:pt x="1564" y="1104"/>
                </a:lnTo>
                <a:lnTo>
                  <a:pt x="1566" y="1114"/>
                </a:lnTo>
                <a:lnTo>
                  <a:pt x="1566" y="1114"/>
                </a:lnTo>
                <a:lnTo>
                  <a:pt x="1564" y="1222"/>
                </a:lnTo>
                <a:lnTo>
                  <a:pt x="1564" y="1330"/>
                </a:lnTo>
                <a:lnTo>
                  <a:pt x="1564" y="1330"/>
                </a:lnTo>
                <a:lnTo>
                  <a:pt x="1564" y="1340"/>
                </a:lnTo>
                <a:lnTo>
                  <a:pt x="1560" y="1346"/>
                </a:lnTo>
                <a:lnTo>
                  <a:pt x="1554" y="1350"/>
                </a:lnTo>
                <a:lnTo>
                  <a:pt x="1544" y="1350"/>
                </a:lnTo>
                <a:lnTo>
                  <a:pt x="1544" y="1350"/>
                </a:lnTo>
                <a:lnTo>
                  <a:pt x="1134" y="1362"/>
                </a:lnTo>
                <a:lnTo>
                  <a:pt x="1134" y="1362"/>
                </a:lnTo>
                <a:lnTo>
                  <a:pt x="1000" y="1366"/>
                </a:lnTo>
                <a:lnTo>
                  <a:pt x="1000" y="1366"/>
                </a:lnTo>
                <a:lnTo>
                  <a:pt x="992" y="1366"/>
                </a:lnTo>
                <a:lnTo>
                  <a:pt x="984" y="1364"/>
                </a:lnTo>
                <a:lnTo>
                  <a:pt x="982" y="1364"/>
                </a:lnTo>
                <a:lnTo>
                  <a:pt x="980" y="1360"/>
                </a:lnTo>
                <a:lnTo>
                  <a:pt x="980" y="1356"/>
                </a:lnTo>
                <a:lnTo>
                  <a:pt x="978" y="1350"/>
                </a:lnTo>
                <a:lnTo>
                  <a:pt x="978" y="1350"/>
                </a:lnTo>
                <a:lnTo>
                  <a:pt x="978" y="1344"/>
                </a:lnTo>
                <a:lnTo>
                  <a:pt x="976" y="1340"/>
                </a:lnTo>
                <a:lnTo>
                  <a:pt x="974" y="1338"/>
                </a:lnTo>
                <a:lnTo>
                  <a:pt x="970" y="1334"/>
                </a:lnTo>
                <a:lnTo>
                  <a:pt x="962" y="1332"/>
                </a:lnTo>
                <a:lnTo>
                  <a:pt x="952" y="1332"/>
                </a:lnTo>
                <a:lnTo>
                  <a:pt x="952" y="1332"/>
                </a:lnTo>
                <a:lnTo>
                  <a:pt x="666" y="1326"/>
                </a:lnTo>
                <a:lnTo>
                  <a:pt x="666" y="1326"/>
                </a:lnTo>
                <a:lnTo>
                  <a:pt x="308" y="1316"/>
                </a:lnTo>
                <a:lnTo>
                  <a:pt x="308" y="1316"/>
                </a:lnTo>
                <a:lnTo>
                  <a:pt x="298" y="1316"/>
                </a:lnTo>
                <a:lnTo>
                  <a:pt x="294" y="1314"/>
                </a:lnTo>
                <a:lnTo>
                  <a:pt x="290" y="1310"/>
                </a:lnTo>
                <a:lnTo>
                  <a:pt x="288" y="1304"/>
                </a:lnTo>
                <a:lnTo>
                  <a:pt x="286" y="1292"/>
                </a:lnTo>
                <a:lnTo>
                  <a:pt x="286" y="1292"/>
                </a:lnTo>
                <a:lnTo>
                  <a:pt x="294" y="994"/>
                </a:lnTo>
                <a:lnTo>
                  <a:pt x="294" y="994"/>
                </a:lnTo>
                <a:lnTo>
                  <a:pt x="294" y="972"/>
                </a:lnTo>
                <a:lnTo>
                  <a:pt x="292" y="966"/>
                </a:lnTo>
                <a:lnTo>
                  <a:pt x="288" y="962"/>
                </a:lnTo>
                <a:lnTo>
                  <a:pt x="284" y="958"/>
                </a:lnTo>
                <a:lnTo>
                  <a:pt x="276" y="958"/>
                </a:lnTo>
                <a:lnTo>
                  <a:pt x="256" y="960"/>
                </a:lnTo>
                <a:lnTo>
                  <a:pt x="256" y="960"/>
                </a:lnTo>
                <a:lnTo>
                  <a:pt x="194" y="968"/>
                </a:lnTo>
                <a:lnTo>
                  <a:pt x="194" y="968"/>
                </a:lnTo>
                <a:lnTo>
                  <a:pt x="180" y="970"/>
                </a:lnTo>
                <a:lnTo>
                  <a:pt x="168" y="970"/>
                </a:lnTo>
                <a:lnTo>
                  <a:pt x="162" y="968"/>
                </a:lnTo>
                <a:lnTo>
                  <a:pt x="158" y="966"/>
                </a:lnTo>
                <a:lnTo>
                  <a:pt x="154" y="958"/>
                </a:lnTo>
                <a:lnTo>
                  <a:pt x="150" y="950"/>
                </a:lnTo>
                <a:lnTo>
                  <a:pt x="150" y="950"/>
                </a:lnTo>
                <a:lnTo>
                  <a:pt x="150" y="946"/>
                </a:lnTo>
                <a:lnTo>
                  <a:pt x="146" y="944"/>
                </a:lnTo>
                <a:lnTo>
                  <a:pt x="140" y="940"/>
                </a:lnTo>
                <a:lnTo>
                  <a:pt x="122" y="934"/>
                </a:lnTo>
                <a:lnTo>
                  <a:pt x="122" y="934"/>
                </a:lnTo>
                <a:lnTo>
                  <a:pt x="60" y="908"/>
                </a:lnTo>
                <a:lnTo>
                  <a:pt x="60" y="908"/>
                </a:lnTo>
                <a:lnTo>
                  <a:pt x="50" y="902"/>
                </a:lnTo>
                <a:lnTo>
                  <a:pt x="40" y="896"/>
                </a:lnTo>
                <a:lnTo>
                  <a:pt x="34" y="888"/>
                </a:lnTo>
                <a:lnTo>
                  <a:pt x="30" y="880"/>
                </a:lnTo>
                <a:lnTo>
                  <a:pt x="30" y="870"/>
                </a:lnTo>
                <a:lnTo>
                  <a:pt x="32" y="860"/>
                </a:lnTo>
                <a:lnTo>
                  <a:pt x="36" y="850"/>
                </a:lnTo>
                <a:lnTo>
                  <a:pt x="42" y="838"/>
                </a:lnTo>
                <a:lnTo>
                  <a:pt x="42" y="838"/>
                </a:lnTo>
                <a:lnTo>
                  <a:pt x="58" y="820"/>
                </a:lnTo>
                <a:lnTo>
                  <a:pt x="74" y="800"/>
                </a:lnTo>
                <a:lnTo>
                  <a:pt x="74" y="800"/>
                </a:lnTo>
                <a:lnTo>
                  <a:pt x="90" y="782"/>
                </a:lnTo>
                <a:lnTo>
                  <a:pt x="104" y="764"/>
                </a:lnTo>
                <a:lnTo>
                  <a:pt x="116" y="744"/>
                </a:lnTo>
                <a:lnTo>
                  <a:pt x="126" y="724"/>
                </a:lnTo>
                <a:lnTo>
                  <a:pt x="134" y="702"/>
                </a:lnTo>
                <a:lnTo>
                  <a:pt x="140" y="678"/>
                </a:lnTo>
                <a:lnTo>
                  <a:pt x="144" y="656"/>
                </a:lnTo>
                <a:lnTo>
                  <a:pt x="148" y="632"/>
                </a:lnTo>
                <a:lnTo>
                  <a:pt x="148" y="632"/>
                </a:lnTo>
                <a:lnTo>
                  <a:pt x="146" y="612"/>
                </a:lnTo>
                <a:lnTo>
                  <a:pt x="144" y="592"/>
                </a:lnTo>
                <a:lnTo>
                  <a:pt x="142" y="572"/>
                </a:lnTo>
                <a:lnTo>
                  <a:pt x="142" y="562"/>
                </a:lnTo>
                <a:lnTo>
                  <a:pt x="144" y="552"/>
                </a:lnTo>
                <a:lnTo>
                  <a:pt x="144" y="552"/>
                </a:lnTo>
                <a:lnTo>
                  <a:pt x="144" y="548"/>
                </a:lnTo>
                <a:lnTo>
                  <a:pt x="144" y="544"/>
                </a:lnTo>
                <a:lnTo>
                  <a:pt x="142" y="542"/>
                </a:lnTo>
                <a:lnTo>
                  <a:pt x="138" y="540"/>
                </a:lnTo>
                <a:lnTo>
                  <a:pt x="130" y="540"/>
                </a:lnTo>
                <a:lnTo>
                  <a:pt x="120" y="540"/>
                </a:lnTo>
                <a:lnTo>
                  <a:pt x="120" y="540"/>
                </a:lnTo>
                <a:lnTo>
                  <a:pt x="78" y="544"/>
                </a:lnTo>
                <a:lnTo>
                  <a:pt x="36" y="550"/>
                </a:lnTo>
                <a:lnTo>
                  <a:pt x="36" y="550"/>
                </a:lnTo>
                <a:lnTo>
                  <a:pt x="26" y="550"/>
                </a:lnTo>
                <a:lnTo>
                  <a:pt x="20" y="548"/>
                </a:lnTo>
                <a:lnTo>
                  <a:pt x="16" y="542"/>
                </a:lnTo>
                <a:lnTo>
                  <a:pt x="14" y="532"/>
                </a:lnTo>
                <a:lnTo>
                  <a:pt x="14" y="532"/>
                </a:lnTo>
                <a:lnTo>
                  <a:pt x="8" y="480"/>
                </a:lnTo>
                <a:lnTo>
                  <a:pt x="0" y="426"/>
                </a:lnTo>
                <a:lnTo>
                  <a:pt x="0" y="426"/>
                </a:lnTo>
                <a:lnTo>
                  <a:pt x="0" y="412"/>
                </a:lnTo>
                <a:lnTo>
                  <a:pt x="0" y="400"/>
                </a:lnTo>
                <a:lnTo>
                  <a:pt x="4" y="388"/>
                </a:lnTo>
                <a:lnTo>
                  <a:pt x="10" y="378"/>
                </a:lnTo>
                <a:lnTo>
                  <a:pt x="16" y="368"/>
                </a:lnTo>
                <a:lnTo>
                  <a:pt x="26" y="360"/>
                </a:lnTo>
                <a:lnTo>
                  <a:pt x="38" y="354"/>
                </a:lnTo>
                <a:lnTo>
                  <a:pt x="52" y="350"/>
                </a:lnTo>
                <a:lnTo>
                  <a:pt x="52" y="350"/>
                </a:lnTo>
                <a:lnTo>
                  <a:pt x="62" y="346"/>
                </a:lnTo>
                <a:lnTo>
                  <a:pt x="72" y="344"/>
                </a:lnTo>
                <a:lnTo>
                  <a:pt x="72" y="344"/>
                </a:lnTo>
                <a:lnTo>
                  <a:pt x="86" y="342"/>
                </a:lnTo>
                <a:lnTo>
                  <a:pt x="98" y="338"/>
                </a:lnTo>
                <a:lnTo>
                  <a:pt x="110" y="332"/>
                </a:lnTo>
                <a:lnTo>
                  <a:pt x="120" y="326"/>
                </a:lnTo>
                <a:lnTo>
                  <a:pt x="130" y="318"/>
                </a:lnTo>
                <a:lnTo>
                  <a:pt x="138" y="308"/>
                </a:lnTo>
                <a:lnTo>
                  <a:pt x="146" y="298"/>
                </a:lnTo>
                <a:lnTo>
                  <a:pt x="152" y="284"/>
                </a:lnTo>
                <a:lnTo>
                  <a:pt x="152" y="284"/>
                </a:lnTo>
                <a:lnTo>
                  <a:pt x="156" y="276"/>
                </a:lnTo>
                <a:lnTo>
                  <a:pt x="162" y="268"/>
                </a:lnTo>
                <a:lnTo>
                  <a:pt x="176" y="256"/>
                </a:lnTo>
                <a:lnTo>
                  <a:pt x="176" y="256"/>
                </a:lnTo>
                <a:lnTo>
                  <a:pt x="258" y="188"/>
                </a:lnTo>
                <a:lnTo>
                  <a:pt x="338" y="118"/>
                </a:lnTo>
                <a:lnTo>
                  <a:pt x="338" y="118"/>
                </a:lnTo>
                <a:lnTo>
                  <a:pt x="348" y="110"/>
                </a:lnTo>
                <a:lnTo>
                  <a:pt x="352" y="110"/>
                </a:lnTo>
                <a:lnTo>
                  <a:pt x="356" y="108"/>
                </a:lnTo>
                <a:lnTo>
                  <a:pt x="366" y="112"/>
                </a:lnTo>
                <a:lnTo>
                  <a:pt x="376" y="118"/>
                </a:lnTo>
                <a:lnTo>
                  <a:pt x="376" y="118"/>
                </a:lnTo>
                <a:lnTo>
                  <a:pt x="448" y="178"/>
                </a:lnTo>
                <a:lnTo>
                  <a:pt x="522" y="240"/>
                </a:lnTo>
                <a:lnTo>
                  <a:pt x="522" y="240"/>
                </a:lnTo>
                <a:lnTo>
                  <a:pt x="536" y="248"/>
                </a:lnTo>
                <a:lnTo>
                  <a:pt x="542" y="250"/>
                </a:lnTo>
                <a:lnTo>
                  <a:pt x="548" y="252"/>
                </a:lnTo>
                <a:lnTo>
                  <a:pt x="554" y="252"/>
                </a:lnTo>
                <a:lnTo>
                  <a:pt x="560" y="250"/>
                </a:lnTo>
                <a:lnTo>
                  <a:pt x="574" y="240"/>
                </a:lnTo>
                <a:lnTo>
                  <a:pt x="574" y="240"/>
                </a:lnTo>
                <a:lnTo>
                  <a:pt x="644" y="184"/>
                </a:lnTo>
                <a:lnTo>
                  <a:pt x="716" y="132"/>
                </a:lnTo>
                <a:lnTo>
                  <a:pt x="716" y="132"/>
                </a:lnTo>
                <a:lnTo>
                  <a:pt x="728" y="122"/>
                </a:lnTo>
                <a:lnTo>
                  <a:pt x="730" y="116"/>
                </a:lnTo>
                <a:lnTo>
                  <a:pt x="732" y="110"/>
                </a:lnTo>
                <a:lnTo>
                  <a:pt x="732" y="104"/>
                </a:lnTo>
                <a:lnTo>
                  <a:pt x="730" y="98"/>
                </a:lnTo>
                <a:lnTo>
                  <a:pt x="726" y="90"/>
                </a:lnTo>
                <a:lnTo>
                  <a:pt x="720" y="80"/>
                </a:lnTo>
                <a:lnTo>
                  <a:pt x="720" y="80"/>
                </a:lnTo>
                <a:lnTo>
                  <a:pt x="730" y="84"/>
                </a:lnTo>
                <a:lnTo>
                  <a:pt x="738" y="86"/>
                </a:lnTo>
                <a:lnTo>
                  <a:pt x="746" y="84"/>
                </a:lnTo>
                <a:lnTo>
                  <a:pt x="754" y="82"/>
                </a:lnTo>
                <a:lnTo>
                  <a:pt x="764" y="76"/>
                </a:lnTo>
                <a:lnTo>
                  <a:pt x="774" y="66"/>
                </a:lnTo>
                <a:lnTo>
                  <a:pt x="774" y="66"/>
                </a:lnTo>
                <a:lnTo>
                  <a:pt x="838" y="12"/>
                </a:lnTo>
                <a:lnTo>
                  <a:pt x="838" y="12"/>
                </a:lnTo>
                <a:lnTo>
                  <a:pt x="848" y="6"/>
                </a:lnTo>
                <a:lnTo>
                  <a:pt x="856" y="0"/>
                </a:lnTo>
                <a:lnTo>
                  <a:pt x="866" y="0"/>
                </a:lnTo>
                <a:lnTo>
                  <a:pt x="870" y="2"/>
                </a:lnTo>
                <a:lnTo>
                  <a:pt x="874" y="6"/>
                </a:lnTo>
                <a:lnTo>
                  <a:pt x="874" y="6"/>
                </a:lnTo>
                <a:lnTo>
                  <a:pt x="884" y="12"/>
                </a:lnTo>
                <a:lnTo>
                  <a:pt x="892" y="20"/>
                </a:lnTo>
                <a:lnTo>
                  <a:pt x="896" y="24"/>
                </a:lnTo>
                <a:lnTo>
                  <a:pt x="898" y="30"/>
                </a:lnTo>
                <a:lnTo>
                  <a:pt x="898" y="36"/>
                </a:lnTo>
                <a:lnTo>
                  <a:pt x="896" y="46"/>
                </a:lnTo>
                <a:lnTo>
                  <a:pt x="896" y="46"/>
                </a:lnTo>
                <a:lnTo>
                  <a:pt x="894" y="58"/>
                </a:lnTo>
                <a:lnTo>
                  <a:pt x="894" y="70"/>
                </a:lnTo>
                <a:lnTo>
                  <a:pt x="896" y="94"/>
                </a:lnTo>
                <a:lnTo>
                  <a:pt x="900" y="118"/>
                </a:lnTo>
                <a:lnTo>
                  <a:pt x="904" y="142"/>
                </a:lnTo>
                <a:lnTo>
                  <a:pt x="904" y="142"/>
                </a:lnTo>
                <a:lnTo>
                  <a:pt x="906" y="160"/>
                </a:lnTo>
                <a:lnTo>
                  <a:pt x="908" y="178"/>
                </a:lnTo>
                <a:lnTo>
                  <a:pt x="906" y="186"/>
                </a:lnTo>
                <a:lnTo>
                  <a:pt x="902" y="194"/>
                </a:lnTo>
                <a:lnTo>
                  <a:pt x="898" y="200"/>
                </a:lnTo>
                <a:lnTo>
                  <a:pt x="888" y="208"/>
                </a:lnTo>
                <a:lnTo>
                  <a:pt x="888" y="208"/>
                </a:lnTo>
                <a:lnTo>
                  <a:pt x="884" y="210"/>
                </a:lnTo>
                <a:lnTo>
                  <a:pt x="882" y="214"/>
                </a:lnTo>
                <a:lnTo>
                  <a:pt x="882" y="220"/>
                </a:lnTo>
                <a:lnTo>
                  <a:pt x="884" y="224"/>
                </a:lnTo>
                <a:lnTo>
                  <a:pt x="884" y="224"/>
                </a:lnTo>
                <a:lnTo>
                  <a:pt x="896" y="248"/>
                </a:lnTo>
                <a:lnTo>
                  <a:pt x="908" y="270"/>
                </a:lnTo>
                <a:lnTo>
                  <a:pt x="916" y="282"/>
                </a:lnTo>
                <a:lnTo>
                  <a:pt x="924" y="292"/>
                </a:lnTo>
                <a:lnTo>
                  <a:pt x="932" y="302"/>
                </a:lnTo>
                <a:lnTo>
                  <a:pt x="944" y="310"/>
                </a:lnTo>
                <a:lnTo>
                  <a:pt x="944" y="310"/>
                </a:lnTo>
                <a:lnTo>
                  <a:pt x="962" y="320"/>
                </a:lnTo>
                <a:lnTo>
                  <a:pt x="980" y="328"/>
                </a:lnTo>
                <a:lnTo>
                  <a:pt x="990" y="330"/>
                </a:lnTo>
                <a:lnTo>
                  <a:pt x="1000" y="330"/>
                </a:lnTo>
                <a:lnTo>
                  <a:pt x="1012" y="330"/>
                </a:lnTo>
                <a:lnTo>
                  <a:pt x="1022" y="328"/>
                </a:lnTo>
                <a:lnTo>
                  <a:pt x="1022" y="328"/>
                </a:lnTo>
                <a:lnTo>
                  <a:pt x="1034" y="326"/>
                </a:lnTo>
                <a:lnTo>
                  <a:pt x="1046" y="328"/>
                </a:lnTo>
                <a:lnTo>
                  <a:pt x="1056" y="332"/>
                </a:lnTo>
                <a:lnTo>
                  <a:pt x="1064" y="342"/>
                </a:lnTo>
                <a:lnTo>
                  <a:pt x="1064" y="342"/>
                </a:lnTo>
                <a:lnTo>
                  <a:pt x="1074" y="350"/>
                </a:lnTo>
                <a:lnTo>
                  <a:pt x="1080" y="354"/>
                </a:lnTo>
                <a:lnTo>
                  <a:pt x="1086" y="356"/>
                </a:lnTo>
                <a:lnTo>
                  <a:pt x="1098" y="354"/>
                </a:lnTo>
                <a:lnTo>
                  <a:pt x="1110" y="350"/>
                </a:lnTo>
                <a:lnTo>
                  <a:pt x="1110" y="350"/>
                </a:lnTo>
                <a:lnTo>
                  <a:pt x="1120" y="346"/>
                </a:lnTo>
                <a:lnTo>
                  <a:pt x="1130" y="344"/>
                </a:lnTo>
                <a:lnTo>
                  <a:pt x="1140" y="342"/>
                </a:lnTo>
                <a:lnTo>
                  <a:pt x="1150" y="342"/>
                </a:lnTo>
                <a:lnTo>
                  <a:pt x="1158" y="344"/>
                </a:lnTo>
                <a:lnTo>
                  <a:pt x="1168" y="346"/>
                </a:lnTo>
                <a:lnTo>
                  <a:pt x="1178" y="350"/>
                </a:lnTo>
                <a:lnTo>
                  <a:pt x="1186" y="356"/>
                </a:lnTo>
                <a:lnTo>
                  <a:pt x="1186" y="356"/>
                </a:lnTo>
                <a:lnTo>
                  <a:pt x="1200" y="364"/>
                </a:lnTo>
                <a:lnTo>
                  <a:pt x="1204" y="366"/>
                </a:lnTo>
                <a:lnTo>
                  <a:pt x="1210" y="366"/>
                </a:lnTo>
                <a:lnTo>
                  <a:pt x="1214" y="364"/>
                </a:lnTo>
                <a:lnTo>
                  <a:pt x="1220" y="360"/>
                </a:lnTo>
                <a:lnTo>
                  <a:pt x="1232" y="348"/>
                </a:lnTo>
                <a:lnTo>
                  <a:pt x="1232" y="348"/>
                </a:lnTo>
                <a:lnTo>
                  <a:pt x="1242" y="334"/>
                </a:lnTo>
                <a:lnTo>
                  <a:pt x="1252" y="318"/>
                </a:lnTo>
                <a:lnTo>
                  <a:pt x="1258" y="302"/>
                </a:lnTo>
                <a:lnTo>
                  <a:pt x="1258" y="292"/>
                </a:lnTo>
                <a:lnTo>
                  <a:pt x="1258" y="282"/>
                </a:lnTo>
                <a:lnTo>
                  <a:pt x="1258" y="282"/>
                </a:lnTo>
                <a:close/>
              </a:path>
            </a:pathLst>
          </a:custGeom>
          <a:solidFill>
            <a:srgbClr val="00B050"/>
          </a:solidFill>
          <a:ln>
            <a:noFill/>
          </a:ln>
        </p:spPr>
        <p:txBody>
          <a:bodyPr vert="horz" wrap="square" lIns="57150" tIns="28575" rIns="57150" bIns="28575" numCol="1" anchor="t" anchorCtr="0" compatLnSpc="1">
            <a:prstTxWarp prst="textNoShape">
              <a:avLst/>
            </a:prstTxWarp>
          </a:bodyPr>
          <a:lstStyle/>
          <a:p>
            <a:endParaRPr lang="en-US">
              <a:solidFill>
                <a:srgbClr val="262626"/>
              </a:solidFill>
              <a:latin typeface="Calibri" panose="020F0502020204030204"/>
            </a:endParaRPr>
          </a:p>
        </p:txBody>
      </p:sp>
      <p:sp>
        <p:nvSpPr>
          <p:cNvPr id="43" name="Freeform 8">
            <a:extLst>
              <a:ext uri="{FF2B5EF4-FFF2-40B4-BE49-F238E27FC236}">
                <a16:creationId xmlns:a16="http://schemas.microsoft.com/office/drawing/2014/main" id="{F5B9B860-7274-2A1C-367A-771CF2A9FD89}"/>
              </a:ext>
            </a:extLst>
          </p:cNvPr>
          <p:cNvSpPr>
            <a:spLocks/>
          </p:cNvSpPr>
          <p:nvPr/>
        </p:nvSpPr>
        <p:spPr bwMode="auto">
          <a:xfrm>
            <a:off x="2197980" y="1579300"/>
            <a:ext cx="1049618" cy="2071688"/>
          </a:xfrm>
          <a:custGeom>
            <a:avLst/>
            <a:gdLst>
              <a:gd name="T0" fmla="*/ 38 w 1124"/>
              <a:gd name="T1" fmla="*/ 1874 h 1914"/>
              <a:gd name="T2" fmla="*/ 14 w 1124"/>
              <a:gd name="T3" fmla="*/ 1868 h 1914"/>
              <a:gd name="T4" fmla="*/ 0 w 1124"/>
              <a:gd name="T5" fmla="*/ 1820 h 1914"/>
              <a:gd name="T6" fmla="*/ 10 w 1124"/>
              <a:gd name="T7" fmla="*/ 1740 h 1914"/>
              <a:gd name="T8" fmla="*/ 524 w 1124"/>
              <a:gd name="T9" fmla="*/ 12 h 1914"/>
              <a:gd name="T10" fmla="*/ 552 w 1124"/>
              <a:gd name="T11" fmla="*/ 0 h 1914"/>
              <a:gd name="T12" fmla="*/ 962 w 1124"/>
              <a:gd name="T13" fmla="*/ 24 h 1914"/>
              <a:gd name="T14" fmla="*/ 984 w 1124"/>
              <a:gd name="T15" fmla="*/ 46 h 1914"/>
              <a:gd name="T16" fmla="*/ 988 w 1124"/>
              <a:gd name="T17" fmla="*/ 102 h 1914"/>
              <a:gd name="T18" fmla="*/ 994 w 1124"/>
              <a:gd name="T19" fmla="*/ 124 h 1914"/>
              <a:gd name="T20" fmla="*/ 1014 w 1124"/>
              <a:gd name="T21" fmla="*/ 130 h 1914"/>
              <a:gd name="T22" fmla="*/ 1076 w 1124"/>
              <a:gd name="T23" fmla="*/ 132 h 1914"/>
              <a:gd name="T24" fmla="*/ 1080 w 1124"/>
              <a:gd name="T25" fmla="*/ 148 h 1914"/>
              <a:gd name="T26" fmla="*/ 1062 w 1124"/>
              <a:gd name="T27" fmla="*/ 168 h 1914"/>
              <a:gd name="T28" fmla="*/ 1052 w 1124"/>
              <a:gd name="T29" fmla="*/ 202 h 1914"/>
              <a:gd name="T30" fmla="*/ 1068 w 1124"/>
              <a:gd name="T31" fmla="*/ 230 h 1914"/>
              <a:gd name="T32" fmla="*/ 1102 w 1124"/>
              <a:gd name="T33" fmla="*/ 242 h 1914"/>
              <a:gd name="T34" fmla="*/ 1120 w 1124"/>
              <a:gd name="T35" fmla="*/ 242 h 1914"/>
              <a:gd name="T36" fmla="*/ 1124 w 1124"/>
              <a:gd name="T37" fmla="*/ 282 h 1914"/>
              <a:gd name="T38" fmla="*/ 1106 w 1124"/>
              <a:gd name="T39" fmla="*/ 388 h 1914"/>
              <a:gd name="T40" fmla="*/ 1072 w 1124"/>
              <a:gd name="T41" fmla="*/ 536 h 1914"/>
              <a:gd name="T42" fmla="*/ 1068 w 1124"/>
              <a:gd name="T43" fmla="*/ 562 h 1914"/>
              <a:gd name="T44" fmla="*/ 1080 w 1124"/>
              <a:gd name="T45" fmla="*/ 576 h 1914"/>
              <a:gd name="T46" fmla="*/ 1080 w 1124"/>
              <a:gd name="T47" fmla="*/ 596 h 1914"/>
              <a:gd name="T48" fmla="*/ 994 w 1124"/>
              <a:gd name="T49" fmla="*/ 978 h 1914"/>
              <a:gd name="T50" fmla="*/ 952 w 1124"/>
              <a:gd name="T51" fmla="*/ 970 h 1914"/>
              <a:gd name="T52" fmla="*/ 908 w 1124"/>
              <a:gd name="T53" fmla="*/ 964 h 1914"/>
              <a:gd name="T54" fmla="*/ 882 w 1124"/>
              <a:gd name="T55" fmla="*/ 986 h 1914"/>
              <a:gd name="T56" fmla="*/ 886 w 1124"/>
              <a:gd name="T57" fmla="*/ 1122 h 1914"/>
              <a:gd name="T58" fmla="*/ 896 w 1124"/>
              <a:gd name="T59" fmla="*/ 1156 h 1914"/>
              <a:gd name="T60" fmla="*/ 952 w 1124"/>
              <a:gd name="T61" fmla="*/ 1210 h 1914"/>
              <a:gd name="T62" fmla="*/ 970 w 1124"/>
              <a:gd name="T63" fmla="*/ 1222 h 1914"/>
              <a:gd name="T64" fmla="*/ 990 w 1124"/>
              <a:gd name="T65" fmla="*/ 1222 h 1914"/>
              <a:gd name="T66" fmla="*/ 1004 w 1124"/>
              <a:gd name="T67" fmla="*/ 1248 h 1914"/>
              <a:gd name="T68" fmla="*/ 1010 w 1124"/>
              <a:gd name="T69" fmla="*/ 1310 h 1914"/>
              <a:gd name="T70" fmla="*/ 986 w 1124"/>
              <a:gd name="T71" fmla="*/ 1448 h 1914"/>
              <a:gd name="T72" fmla="*/ 952 w 1124"/>
              <a:gd name="T73" fmla="*/ 1564 h 1914"/>
              <a:gd name="T74" fmla="*/ 936 w 1124"/>
              <a:gd name="T75" fmla="*/ 1616 h 1914"/>
              <a:gd name="T76" fmla="*/ 892 w 1124"/>
              <a:gd name="T77" fmla="*/ 1622 h 1914"/>
              <a:gd name="T78" fmla="*/ 870 w 1124"/>
              <a:gd name="T79" fmla="*/ 1634 h 1914"/>
              <a:gd name="T80" fmla="*/ 866 w 1124"/>
              <a:gd name="T81" fmla="*/ 1670 h 1914"/>
              <a:gd name="T82" fmla="*/ 876 w 1124"/>
              <a:gd name="T83" fmla="*/ 1704 h 1914"/>
              <a:gd name="T84" fmla="*/ 868 w 1124"/>
              <a:gd name="T85" fmla="*/ 1732 h 1914"/>
              <a:gd name="T86" fmla="*/ 854 w 1124"/>
              <a:gd name="T87" fmla="*/ 1746 h 1914"/>
              <a:gd name="T88" fmla="*/ 882 w 1124"/>
              <a:gd name="T89" fmla="*/ 1884 h 1914"/>
              <a:gd name="T90" fmla="*/ 884 w 1124"/>
              <a:gd name="T91" fmla="*/ 1906 h 1914"/>
              <a:gd name="T92" fmla="*/ 860 w 1124"/>
              <a:gd name="T93" fmla="*/ 1914 h 1914"/>
              <a:gd name="T94" fmla="*/ 450 w 1124"/>
              <a:gd name="T95" fmla="*/ 1894 h 1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4" h="1914">
                <a:moveTo>
                  <a:pt x="450" y="1892"/>
                </a:moveTo>
                <a:lnTo>
                  <a:pt x="450" y="1892"/>
                </a:lnTo>
                <a:lnTo>
                  <a:pt x="244" y="1884"/>
                </a:lnTo>
                <a:lnTo>
                  <a:pt x="38" y="1874"/>
                </a:lnTo>
                <a:lnTo>
                  <a:pt x="38" y="1874"/>
                </a:lnTo>
                <a:lnTo>
                  <a:pt x="24" y="1872"/>
                </a:lnTo>
                <a:lnTo>
                  <a:pt x="20" y="1870"/>
                </a:lnTo>
                <a:lnTo>
                  <a:pt x="14" y="1868"/>
                </a:lnTo>
                <a:lnTo>
                  <a:pt x="8" y="1858"/>
                </a:lnTo>
                <a:lnTo>
                  <a:pt x="4" y="1846"/>
                </a:lnTo>
                <a:lnTo>
                  <a:pt x="4" y="1846"/>
                </a:lnTo>
                <a:lnTo>
                  <a:pt x="0" y="1820"/>
                </a:lnTo>
                <a:lnTo>
                  <a:pt x="0" y="1794"/>
                </a:lnTo>
                <a:lnTo>
                  <a:pt x="2" y="1766"/>
                </a:lnTo>
                <a:lnTo>
                  <a:pt x="10" y="1740"/>
                </a:lnTo>
                <a:lnTo>
                  <a:pt x="10" y="1740"/>
                </a:lnTo>
                <a:lnTo>
                  <a:pt x="264" y="882"/>
                </a:lnTo>
                <a:lnTo>
                  <a:pt x="518" y="24"/>
                </a:lnTo>
                <a:lnTo>
                  <a:pt x="518" y="24"/>
                </a:lnTo>
                <a:lnTo>
                  <a:pt x="524" y="12"/>
                </a:lnTo>
                <a:lnTo>
                  <a:pt x="530" y="4"/>
                </a:lnTo>
                <a:lnTo>
                  <a:pt x="534" y="2"/>
                </a:lnTo>
                <a:lnTo>
                  <a:pt x="538" y="0"/>
                </a:lnTo>
                <a:lnTo>
                  <a:pt x="552" y="0"/>
                </a:lnTo>
                <a:lnTo>
                  <a:pt x="552" y="0"/>
                </a:lnTo>
                <a:lnTo>
                  <a:pt x="756" y="12"/>
                </a:lnTo>
                <a:lnTo>
                  <a:pt x="962" y="24"/>
                </a:lnTo>
                <a:lnTo>
                  <a:pt x="962" y="24"/>
                </a:lnTo>
                <a:lnTo>
                  <a:pt x="972" y="24"/>
                </a:lnTo>
                <a:lnTo>
                  <a:pt x="978" y="28"/>
                </a:lnTo>
                <a:lnTo>
                  <a:pt x="982" y="36"/>
                </a:lnTo>
                <a:lnTo>
                  <a:pt x="984" y="46"/>
                </a:lnTo>
                <a:lnTo>
                  <a:pt x="984" y="46"/>
                </a:lnTo>
                <a:lnTo>
                  <a:pt x="986" y="74"/>
                </a:lnTo>
                <a:lnTo>
                  <a:pt x="986" y="88"/>
                </a:lnTo>
                <a:lnTo>
                  <a:pt x="988" y="102"/>
                </a:lnTo>
                <a:lnTo>
                  <a:pt x="988" y="102"/>
                </a:lnTo>
                <a:lnTo>
                  <a:pt x="988" y="116"/>
                </a:lnTo>
                <a:lnTo>
                  <a:pt x="990" y="120"/>
                </a:lnTo>
                <a:lnTo>
                  <a:pt x="994" y="124"/>
                </a:lnTo>
                <a:lnTo>
                  <a:pt x="998" y="126"/>
                </a:lnTo>
                <a:lnTo>
                  <a:pt x="1002" y="128"/>
                </a:lnTo>
                <a:lnTo>
                  <a:pt x="1014" y="130"/>
                </a:lnTo>
                <a:lnTo>
                  <a:pt x="1014" y="130"/>
                </a:lnTo>
                <a:lnTo>
                  <a:pt x="1062" y="130"/>
                </a:lnTo>
                <a:lnTo>
                  <a:pt x="1062" y="130"/>
                </a:lnTo>
                <a:lnTo>
                  <a:pt x="1072" y="130"/>
                </a:lnTo>
                <a:lnTo>
                  <a:pt x="1076" y="132"/>
                </a:lnTo>
                <a:lnTo>
                  <a:pt x="1080" y="138"/>
                </a:lnTo>
                <a:lnTo>
                  <a:pt x="1080" y="138"/>
                </a:lnTo>
                <a:lnTo>
                  <a:pt x="1080" y="142"/>
                </a:lnTo>
                <a:lnTo>
                  <a:pt x="1080" y="148"/>
                </a:lnTo>
                <a:lnTo>
                  <a:pt x="1076" y="154"/>
                </a:lnTo>
                <a:lnTo>
                  <a:pt x="1072" y="158"/>
                </a:lnTo>
                <a:lnTo>
                  <a:pt x="1072" y="158"/>
                </a:lnTo>
                <a:lnTo>
                  <a:pt x="1062" y="168"/>
                </a:lnTo>
                <a:lnTo>
                  <a:pt x="1056" y="176"/>
                </a:lnTo>
                <a:lnTo>
                  <a:pt x="1052" y="186"/>
                </a:lnTo>
                <a:lnTo>
                  <a:pt x="1050" y="194"/>
                </a:lnTo>
                <a:lnTo>
                  <a:pt x="1052" y="202"/>
                </a:lnTo>
                <a:lnTo>
                  <a:pt x="1054" y="210"/>
                </a:lnTo>
                <a:lnTo>
                  <a:pt x="1060" y="220"/>
                </a:lnTo>
                <a:lnTo>
                  <a:pt x="1068" y="230"/>
                </a:lnTo>
                <a:lnTo>
                  <a:pt x="1068" y="230"/>
                </a:lnTo>
                <a:lnTo>
                  <a:pt x="1076" y="236"/>
                </a:lnTo>
                <a:lnTo>
                  <a:pt x="1084" y="242"/>
                </a:lnTo>
                <a:lnTo>
                  <a:pt x="1092" y="242"/>
                </a:lnTo>
                <a:lnTo>
                  <a:pt x="1102" y="242"/>
                </a:lnTo>
                <a:lnTo>
                  <a:pt x="1102" y="242"/>
                </a:lnTo>
                <a:lnTo>
                  <a:pt x="1114" y="240"/>
                </a:lnTo>
                <a:lnTo>
                  <a:pt x="1118" y="240"/>
                </a:lnTo>
                <a:lnTo>
                  <a:pt x="1120" y="242"/>
                </a:lnTo>
                <a:lnTo>
                  <a:pt x="1124" y="250"/>
                </a:lnTo>
                <a:lnTo>
                  <a:pt x="1124" y="262"/>
                </a:lnTo>
                <a:lnTo>
                  <a:pt x="1124" y="262"/>
                </a:lnTo>
                <a:lnTo>
                  <a:pt x="1124" y="282"/>
                </a:lnTo>
                <a:lnTo>
                  <a:pt x="1122" y="304"/>
                </a:lnTo>
                <a:lnTo>
                  <a:pt x="1120" y="326"/>
                </a:lnTo>
                <a:lnTo>
                  <a:pt x="1116" y="346"/>
                </a:lnTo>
                <a:lnTo>
                  <a:pt x="1106" y="388"/>
                </a:lnTo>
                <a:lnTo>
                  <a:pt x="1096" y="428"/>
                </a:lnTo>
                <a:lnTo>
                  <a:pt x="1096" y="428"/>
                </a:lnTo>
                <a:lnTo>
                  <a:pt x="1084" y="482"/>
                </a:lnTo>
                <a:lnTo>
                  <a:pt x="1072" y="536"/>
                </a:lnTo>
                <a:lnTo>
                  <a:pt x="1072" y="536"/>
                </a:lnTo>
                <a:lnTo>
                  <a:pt x="1068" y="546"/>
                </a:lnTo>
                <a:lnTo>
                  <a:pt x="1068" y="558"/>
                </a:lnTo>
                <a:lnTo>
                  <a:pt x="1068" y="562"/>
                </a:lnTo>
                <a:lnTo>
                  <a:pt x="1070" y="566"/>
                </a:lnTo>
                <a:lnTo>
                  <a:pt x="1074" y="572"/>
                </a:lnTo>
                <a:lnTo>
                  <a:pt x="1080" y="576"/>
                </a:lnTo>
                <a:lnTo>
                  <a:pt x="1080" y="576"/>
                </a:lnTo>
                <a:lnTo>
                  <a:pt x="1082" y="580"/>
                </a:lnTo>
                <a:lnTo>
                  <a:pt x="1082" y="586"/>
                </a:lnTo>
                <a:lnTo>
                  <a:pt x="1080" y="596"/>
                </a:lnTo>
                <a:lnTo>
                  <a:pt x="1080" y="596"/>
                </a:lnTo>
                <a:lnTo>
                  <a:pt x="1002" y="962"/>
                </a:lnTo>
                <a:lnTo>
                  <a:pt x="1002" y="962"/>
                </a:lnTo>
                <a:lnTo>
                  <a:pt x="998" y="972"/>
                </a:lnTo>
                <a:lnTo>
                  <a:pt x="994" y="978"/>
                </a:lnTo>
                <a:lnTo>
                  <a:pt x="986" y="978"/>
                </a:lnTo>
                <a:lnTo>
                  <a:pt x="976" y="976"/>
                </a:lnTo>
                <a:lnTo>
                  <a:pt x="976" y="976"/>
                </a:lnTo>
                <a:lnTo>
                  <a:pt x="952" y="970"/>
                </a:lnTo>
                <a:lnTo>
                  <a:pt x="930" y="964"/>
                </a:lnTo>
                <a:lnTo>
                  <a:pt x="930" y="964"/>
                </a:lnTo>
                <a:lnTo>
                  <a:pt x="918" y="962"/>
                </a:lnTo>
                <a:lnTo>
                  <a:pt x="908" y="964"/>
                </a:lnTo>
                <a:lnTo>
                  <a:pt x="900" y="966"/>
                </a:lnTo>
                <a:lnTo>
                  <a:pt x="892" y="970"/>
                </a:lnTo>
                <a:lnTo>
                  <a:pt x="886" y="978"/>
                </a:lnTo>
                <a:lnTo>
                  <a:pt x="882" y="986"/>
                </a:lnTo>
                <a:lnTo>
                  <a:pt x="878" y="994"/>
                </a:lnTo>
                <a:lnTo>
                  <a:pt x="878" y="1006"/>
                </a:lnTo>
                <a:lnTo>
                  <a:pt x="878" y="1006"/>
                </a:lnTo>
                <a:lnTo>
                  <a:pt x="886" y="1122"/>
                </a:lnTo>
                <a:lnTo>
                  <a:pt x="886" y="1122"/>
                </a:lnTo>
                <a:lnTo>
                  <a:pt x="886" y="1134"/>
                </a:lnTo>
                <a:lnTo>
                  <a:pt x="890" y="1146"/>
                </a:lnTo>
                <a:lnTo>
                  <a:pt x="896" y="1156"/>
                </a:lnTo>
                <a:lnTo>
                  <a:pt x="906" y="1164"/>
                </a:lnTo>
                <a:lnTo>
                  <a:pt x="906" y="1164"/>
                </a:lnTo>
                <a:lnTo>
                  <a:pt x="928" y="1188"/>
                </a:lnTo>
                <a:lnTo>
                  <a:pt x="952" y="1210"/>
                </a:lnTo>
                <a:lnTo>
                  <a:pt x="952" y="1210"/>
                </a:lnTo>
                <a:lnTo>
                  <a:pt x="958" y="1216"/>
                </a:lnTo>
                <a:lnTo>
                  <a:pt x="964" y="1220"/>
                </a:lnTo>
                <a:lnTo>
                  <a:pt x="970" y="1222"/>
                </a:lnTo>
                <a:lnTo>
                  <a:pt x="978" y="1222"/>
                </a:lnTo>
                <a:lnTo>
                  <a:pt x="978" y="1222"/>
                </a:lnTo>
                <a:lnTo>
                  <a:pt x="984" y="1222"/>
                </a:lnTo>
                <a:lnTo>
                  <a:pt x="990" y="1222"/>
                </a:lnTo>
                <a:lnTo>
                  <a:pt x="994" y="1224"/>
                </a:lnTo>
                <a:lnTo>
                  <a:pt x="998" y="1226"/>
                </a:lnTo>
                <a:lnTo>
                  <a:pt x="1002" y="1234"/>
                </a:lnTo>
                <a:lnTo>
                  <a:pt x="1004" y="1248"/>
                </a:lnTo>
                <a:lnTo>
                  <a:pt x="1004" y="1248"/>
                </a:lnTo>
                <a:lnTo>
                  <a:pt x="1008" y="1268"/>
                </a:lnTo>
                <a:lnTo>
                  <a:pt x="1010" y="1288"/>
                </a:lnTo>
                <a:lnTo>
                  <a:pt x="1010" y="1310"/>
                </a:lnTo>
                <a:lnTo>
                  <a:pt x="1008" y="1330"/>
                </a:lnTo>
                <a:lnTo>
                  <a:pt x="1004" y="1370"/>
                </a:lnTo>
                <a:lnTo>
                  <a:pt x="996" y="1408"/>
                </a:lnTo>
                <a:lnTo>
                  <a:pt x="986" y="1448"/>
                </a:lnTo>
                <a:lnTo>
                  <a:pt x="974" y="1486"/>
                </a:lnTo>
                <a:lnTo>
                  <a:pt x="962" y="1526"/>
                </a:lnTo>
                <a:lnTo>
                  <a:pt x="952" y="1564"/>
                </a:lnTo>
                <a:lnTo>
                  <a:pt x="952" y="1564"/>
                </a:lnTo>
                <a:lnTo>
                  <a:pt x="946" y="1584"/>
                </a:lnTo>
                <a:lnTo>
                  <a:pt x="946" y="1584"/>
                </a:lnTo>
                <a:lnTo>
                  <a:pt x="938" y="1608"/>
                </a:lnTo>
                <a:lnTo>
                  <a:pt x="936" y="1616"/>
                </a:lnTo>
                <a:lnTo>
                  <a:pt x="930" y="1620"/>
                </a:lnTo>
                <a:lnTo>
                  <a:pt x="926" y="1622"/>
                </a:lnTo>
                <a:lnTo>
                  <a:pt x="918" y="1624"/>
                </a:lnTo>
                <a:lnTo>
                  <a:pt x="892" y="1622"/>
                </a:lnTo>
                <a:lnTo>
                  <a:pt x="892" y="1622"/>
                </a:lnTo>
                <a:lnTo>
                  <a:pt x="882" y="1624"/>
                </a:lnTo>
                <a:lnTo>
                  <a:pt x="874" y="1626"/>
                </a:lnTo>
                <a:lnTo>
                  <a:pt x="870" y="1634"/>
                </a:lnTo>
                <a:lnTo>
                  <a:pt x="868" y="1644"/>
                </a:lnTo>
                <a:lnTo>
                  <a:pt x="868" y="1644"/>
                </a:lnTo>
                <a:lnTo>
                  <a:pt x="866" y="1662"/>
                </a:lnTo>
                <a:lnTo>
                  <a:pt x="866" y="1670"/>
                </a:lnTo>
                <a:lnTo>
                  <a:pt x="868" y="1678"/>
                </a:lnTo>
                <a:lnTo>
                  <a:pt x="868" y="1678"/>
                </a:lnTo>
                <a:lnTo>
                  <a:pt x="874" y="1696"/>
                </a:lnTo>
                <a:lnTo>
                  <a:pt x="876" y="1704"/>
                </a:lnTo>
                <a:lnTo>
                  <a:pt x="878" y="1710"/>
                </a:lnTo>
                <a:lnTo>
                  <a:pt x="876" y="1718"/>
                </a:lnTo>
                <a:lnTo>
                  <a:pt x="874" y="1726"/>
                </a:lnTo>
                <a:lnTo>
                  <a:pt x="868" y="1732"/>
                </a:lnTo>
                <a:lnTo>
                  <a:pt x="858" y="1740"/>
                </a:lnTo>
                <a:lnTo>
                  <a:pt x="858" y="1740"/>
                </a:lnTo>
                <a:lnTo>
                  <a:pt x="856" y="1744"/>
                </a:lnTo>
                <a:lnTo>
                  <a:pt x="854" y="1746"/>
                </a:lnTo>
                <a:lnTo>
                  <a:pt x="854" y="1756"/>
                </a:lnTo>
                <a:lnTo>
                  <a:pt x="858" y="1776"/>
                </a:lnTo>
                <a:lnTo>
                  <a:pt x="858" y="1776"/>
                </a:lnTo>
                <a:lnTo>
                  <a:pt x="882" y="1884"/>
                </a:lnTo>
                <a:lnTo>
                  <a:pt x="882" y="1884"/>
                </a:lnTo>
                <a:lnTo>
                  <a:pt x="886" y="1898"/>
                </a:lnTo>
                <a:lnTo>
                  <a:pt x="884" y="1902"/>
                </a:lnTo>
                <a:lnTo>
                  <a:pt x="884" y="1906"/>
                </a:lnTo>
                <a:lnTo>
                  <a:pt x="880" y="1910"/>
                </a:lnTo>
                <a:lnTo>
                  <a:pt x="876" y="1912"/>
                </a:lnTo>
                <a:lnTo>
                  <a:pt x="868" y="1914"/>
                </a:lnTo>
                <a:lnTo>
                  <a:pt x="860" y="1914"/>
                </a:lnTo>
                <a:lnTo>
                  <a:pt x="860" y="1914"/>
                </a:lnTo>
                <a:lnTo>
                  <a:pt x="654" y="1902"/>
                </a:lnTo>
                <a:lnTo>
                  <a:pt x="450" y="1894"/>
                </a:lnTo>
                <a:lnTo>
                  <a:pt x="450" y="1894"/>
                </a:lnTo>
                <a:lnTo>
                  <a:pt x="450" y="1892"/>
                </a:lnTo>
                <a:lnTo>
                  <a:pt x="450" y="1892"/>
                </a:lnTo>
                <a:close/>
              </a:path>
            </a:pathLst>
          </a:custGeom>
          <a:solidFill>
            <a:srgbClr val="5B9BD5">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44" name="Freeform 9">
            <a:extLst>
              <a:ext uri="{FF2B5EF4-FFF2-40B4-BE49-F238E27FC236}">
                <a16:creationId xmlns:a16="http://schemas.microsoft.com/office/drawing/2014/main" id="{A16AEDAB-4EA8-BA57-0FED-27FAC65DDAB7}"/>
              </a:ext>
            </a:extLst>
          </p:cNvPr>
          <p:cNvSpPr>
            <a:spLocks/>
          </p:cNvSpPr>
          <p:nvPr/>
        </p:nvSpPr>
        <p:spPr bwMode="auto">
          <a:xfrm>
            <a:off x="6271320" y="3676964"/>
            <a:ext cx="1432485" cy="1636568"/>
          </a:xfrm>
          <a:custGeom>
            <a:avLst/>
            <a:gdLst>
              <a:gd name="T0" fmla="*/ 1400 w 1534"/>
              <a:gd name="T1" fmla="*/ 858 h 1512"/>
              <a:gd name="T2" fmla="*/ 1382 w 1534"/>
              <a:gd name="T3" fmla="*/ 782 h 1512"/>
              <a:gd name="T4" fmla="*/ 1324 w 1534"/>
              <a:gd name="T5" fmla="*/ 846 h 1512"/>
              <a:gd name="T6" fmla="*/ 1332 w 1534"/>
              <a:gd name="T7" fmla="*/ 930 h 1512"/>
              <a:gd name="T8" fmla="*/ 1298 w 1534"/>
              <a:gd name="T9" fmla="*/ 938 h 1512"/>
              <a:gd name="T10" fmla="*/ 1260 w 1534"/>
              <a:gd name="T11" fmla="*/ 886 h 1512"/>
              <a:gd name="T12" fmla="*/ 1236 w 1534"/>
              <a:gd name="T13" fmla="*/ 1028 h 1512"/>
              <a:gd name="T14" fmla="*/ 1206 w 1534"/>
              <a:gd name="T15" fmla="*/ 1072 h 1512"/>
              <a:gd name="T16" fmla="*/ 1110 w 1534"/>
              <a:gd name="T17" fmla="*/ 1096 h 1512"/>
              <a:gd name="T18" fmla="*/ 1134 w 1534"/>
              <a:gd name="T19" fmla="*/ 1136 h 1512"/>
              <a:gd name="T20" fmla="*/ 1056 w 1534"/>
              <a:gd name="T21" fmla="*/ 1144 h 1512"/>
              <a:gd name="T22" fmla="*/ 1012 w 1534"/>
              <a:gd name="T23" fmla="*/ 1144 h 1512"/>
              <a:gd name="T24" fmla="*/ 958 w 1534"/>
              <a:gd name="T25" fmla="*/ 1028 h 1512"/>
              <a:gd name="T26" fmla="*/ 924 w 1534"/>
              <a:gd name="T27" fmla="*/ 1024 h 1512"/>
              <a:gd name="T28" fmla="*/ 914 w 1534"/>
              <a:gd name="T29" fmla="*/ 1188 h 1512"/>
              <a:gd name="T30" fmla="*/ 894 w 1534"/>
              <a:gd name="T31" fmla="*/ 1266 h 1512"/>
              <a:gd name="T32" fmla="*/ 878 w 1534"/>
              <a:gd name="T33" fmla="*/ 1330 h 1512"/>
              <a:gd name="T34" fmla="*/ 878 w 1534"/>
              <a:gd name="T35" fmla="*/ 1408 h 1512"/>
              <a:gd name="T36" fmla="*/ 784 w 1534"/>
              <a:gd name="T37" fmla="*/ 1356 h 1512"/>
              <a:gd name="T38" fmla="*/ 762 w 1534"/>
              <a:gd name="T39" fmla="*/ 1392 h 1512"/>
              <a:gd name="T40" fmla="*/ 788 w 1534"/>
              <a:gd name="T41" fmla="*/ 1458 h 1512"/>
              <a:gd name="T42" fmla="*/ 708 w 1534"/>
              <a:gd name="T43" fmla="*/ 1496 h 1512"/>
              <a:gd name="T44" fmla="*/ 686 w 1534"/>
              <a:gd name="T45" fmla="*/ 1478 h 1512"/>
              <a:gd name="T46" fmla="*/ 658 w 1534"/>
              <a:gd name="T47" fmla="*/ 1294 h 1512"/>
              <a:gd name="T48" fmla="*/ 644 w 1534"/>
              <a:gd name="T49" fmla="*/ 1186 h 1512"/>
              <a:gd name="T50" fmla="*/ 606 w 1534"/>
              <a:gd name="T51" fmla="*/ 1292 h 1512"/>
              <a:gd name="T52" fmla="*/ 626 w 1534"/>
              <a:gd name="T53" fmla="*/ 1394 h 1512"/>
              <a:gd name="T54" fmla="*/ 576 w 1534"/>
              <a:gd name="T55" fmla="*/ 1396 h 1512"/>
              <a:gd name="T56" fmla="*/ 528 w 1534"/>
              <a:gd name="T57" fmla="*/ 1366 h 1512"/>
              <a:gd name="T58" fmla="*/ 496 w 1534"/>
              <a:gd name="T59" fmla="*/ 1160 h 1512"/>
              <a:gd name="T60" fmla="*/ 476 w 1534"/>
              <a:gd name="T61" fmla="*/ 1054 h 1512"/>
              <a:gd name="T62" fmla="*/ 440 w 1534"/>
              <a:gd name="T63" fmla="*/ 962 h 1512"/>
              <a:gd name="T64" fmla="*/ 436 w 1534"/>
              <a:gd name="T65" fmla="*/ 900 h 1512"/>
              <a:gd name="T66" fmla="*/ 350 w 1534"/>
              <a:gd name="T67" fmla="*/ 914 h 1512"/>
              <a:gd name="T68" fmla="*/ 346 w 1534"/>
              <a:gd name="T69" fmla="*/ 832 h 1512"/>
              <a:gd name="T70" fmla="*/ 238 w 1534"/>
              <a:gd name="T71" fmla="*/ 814 h 1512"/>
              <a:gd name="T72" fmla="*/ 110 w 1534"/>
              <a:gd name="T73" fmla="*/ 742 h 1512"/>
              <a:gd name="T74" fmla="*/ 86 w 1534"/>
              <a:gd name="T75" fmla="*/ 602 h 1512"/>
              <a:gd name="T76" fmla="*/ 88 w 1534"/>
              <a:gd name="T77" fmla="*/ 522 h 1512"/>
              <a:gd name="T78" fmla="*/ 82 w 1534"/>
              <a:gd name="T79" fmla="*/ 420 h 1512"/>
              <a:gd name="T80" fmla="*/ 0 w 1534"/>
              <a:gd name="T81" fmla="*/ 358 h 1512"/>
              <a:gd name="T82" fmla="*/ 130 w 1534"/>
              <a:gd name="T83" fmla="*/ 46 h 1512"/>
              <a:gd name="T84" fmla="*/ 156 w 1534"/>
              <a:gd name="T85" fmla="*/ 92 h 1512"/>
              <a:gd name="T86" fmla="*/ 398 w 1534"/>
              <a:gd name="T87" fmla="*/ 0 h 1512"/>
              <a:gd name="T88" fmla="*/ 438 w 1534"/>
              <a:gd name="T89" fmla="*/ 136 h 1512"/>
              <a:gd name="T90" fmla="*/ 636 w 1534"/>
              <a:gd name="T91" fmla="*/ 214 h 1512"/>
              <a:gd name="T92" fmla="*/ 754 w 1534"/>
              <a:gd name="T93" fmla="*/ 342 h 1512"/>
              <a:gd name="T94" fmla="*/ 830 w 1534"/>
              <a:gd name="T95" fmla="*/ 328 h 1512"/>
              <a:gd name="T96" fmla="*/ 906 w 1534"/>
              <a:gd name="T97" fmla="*/ 296 h 1512"/>
              <a:gd name="T98" fmla="*/ 974 w 1534"/>
              <a:gd name="T99" fmla="*/ 268 h 1512"/>
              <a:gd name="T100" fmla="*/ 1048 w 1534"/>
              <a:gd name="T101" fmla="*/ 276 h 1512"/>
              <a:gd name="T102" fmla="*/ 1124 w 1534"/>
              <a:gd name="T103" fmla="*/ 332 h 1512"/>
              <a:gd name="T104" fmla="*/ 1248 w 1534"/>
              <a:gd name="T105" fmla="*/ 318 h 1512"/>
              <a:gd name="T106" fmla="*/ 1368 w 1534"/>
              <a:gd name="T107" fmla="*/ 612 h 1512"/>
              <a:gd name="T108" fmla="*/ 1516 w 1534"/>
              <a:gd name="T109" fmla="*/ 684 h 1512"/>
              <a:gd name="T110" fmla="*/ 1520 w 1534"/>
              <a:gd name="T111" fmla="*/ 732 h 1512"/>
              <a:gd name="T112" fmla="*/ 1530 w 1534"/>
              <a:gd name="T113" fmla="*/ 872 h 1512"/>
              <a:gd name="T114" fmla="*/ 1448 w 1534"/>
              <a:gd name="T115" fmla="*/ 820 h 1512"/>
              <a:gd name="T116" fmla="*/ 1462 w 1534"/>
              <a:gd name="T117" fmla="*/ 87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4" h="1512">
                <a:moveTo>
                  <a:pt x="1456" y="878"/>
                </a:moveTo>
                <a:lnTo>
                  <a:pt x="1456" y="878"/>
                </a:lnTo>
                <a:lnTo>
                  <a:pt x="1450" y="872"/>
                </a:lnTo>
                <a:lnTo>
                  <a:pt x="1442" y="868"/>
                </a:lnTo>
                <a:lnTo>
                  <a:pt x="1434" y="866"/>
                </a:lnTo>
                <a:lnTo>
                  <a:pt x="1424" y="866"/>
                </a:lnTo>
                <a:lnTo>
                  <a:pt x="1424" y="866"/>
                </a:lnTo>
                <a:lnTo>
                  <a:pt x="1410" y="864"/>
                </a:lnTo>
                <a:lnTo>
                  <a:pt x="1404" y="862"/>
                </a:lnTo>
                <a:lnTo>
                  <a:pt x="1400" y="858"/>
                </a:lnTo>
                <a:lnTo>
                  <a:pt x="1396" y="854"/>
                </a:lnTo>
                <a:lnTo>
                  <a:pt x="1392" y="848"/>
                </a:lnTo>
                <a:lnTo>
                  <a:pt x="1392" y="842"/>
                </a:lnTo>
                <a:lnTo>
                  <a:pt x="1390" y="834"/>
                </a:lnTo>
                <a:lnTo>
                  <a:pt x="1390" y="834"/>
                </a:lnTo>
                <a:lnTo>
                  <a:pt x="1388" y="814"/>
                </a:lnTo>
                <a:lnTo>
                  <a:pt x="1386" y="792"/>
                </a:lnTo>
                <a:lnTo>
                  <a:pt x="1386" y="792"/>
                </a:lnTo>
                <a:lnTo>
                  <a:pt x="1384" y="786"/>
                </a:lnTo>
                <a:lnTo>
                  <a:pt x="1382" y="782"/>
                </a:lnTo>
                <a:lnTo>
                  <a:pt x="1376" y="778"/>
                </a:lnTo>
                <a:lnTo>
                  <a:pt x="1370" y="776"/>
                </a:lnTo>
                <a:lnTo>
                  <a:pt x="1370" y="776"/>
                </a:lnTo>
                <a:lnTo>
                  <a:pt x="1366" y="776"/>
                </a:lnTo>
                <a:lnTo>
                  <a:pt x="1360" y="778"/>
                </a:lnTo>
                <a:lnTo>
                  <a:pt x="1356" y="782"/>
                </a:lnTo>
                <a:lnTo>
                  <a:pt x="1354" y="788"/>
                </a:lnTo>
                <a:lnTo>
                  <a:pt x="1354" y="788"/>
                </a:lnTo>
                <a:lnTo>
                  <a:pt x="1336" y="828"/>
                </a:lnTo>
                <a:lnTo>
                  <a:pt x="1324" y="846"/>
                </a:lnTo>
                <a:lnTo>
                  <a:pt x="1318" y="856"/>
                </a:lnTo>
                <a:lnTo>
                  <a:pt x="1310" y="864"/>
                </a:lnTo>
                <a:lnTo>
                  <a:pt x="1310" y="864"/>
                </a:lnTo>
                <a:lnTo>
                  <a:pt x="1306" y="866"/>
                </a:lnTo>
                <a:lnTo>
                  <a:pt x="1306" y="870"/>
                </a:lnTo>
                <a:lnTo>
                  <a:pt x="1306" y="876"/>
                </a:lnTo>
                <a:lnTo>
                  <a:pt x="1312" y="890"/>
                </a:lnTo>
                <a:lnTo>
                  <a:pt x="1312" y="890"/>
                </a:lnTo>
                <a:lnTo>
                  <a:pt x="1322" y="910"/>
                </a:lnTo>
                <a:lnTo>
                  <a:pt x="1332" y="930"/>
                </a:lnTo>
                <a:lnTo>
                  <a:pt x="1334" y="942"/>
                </a:lnTo>
                <a:lnTo>
                  <a:pt x="1336" y="952"/>
                </a:lnTo>
                <a:lnTo>
                  <a:pt x="1336" y="964"/>
                </a:lnTo>
                <a:lnTo>
                  <a:pt x="1334" y="976"/>
                </a:lnTo>
                <a:lnTo>
                  <a:pt x="1334" y="976"/>
                </a:lnTo>
                <a:lnTo>
                  <a:pt x="1324" y="972"/>
                </a:lnTo>
                <a:lnTo>
                  <a:pt x="1318" y="966"/>
                </a:lnTo>
                <a:lnTo>
                  <a:pt x="1312" y="960"/>
                </a:lnTo>
                <a:lnTo>
                  <a:pt x="1306" y="954"/>
                </a:lnTo>
                <a:lnTo>
                  <a:pt x="1298" y="938"/>
                </a:lnTo>
                <a:lnTo>
                  <a:pt x="1294" y="920"/>
                </a:lnTo>
                <a:lnTo>
                  <a:pt x="1294" y="920"/>
                </a:lnTo>
                <a:lnTo>
                  <a:pt x="1290" y="908"/>
                </a:lnTo>
                <a:lnTo>
                  <a:pt x="1288" y="896"/>
                </a:lnTo>
                <a:lnTo>
                  <a:pt x="1284" y="890"/>
                </a:lnTo>
                <a:lnTo>
                  <a:pt x="1280" y="886"/>
                </a:lnTo>
                <a:lnTo>
                  <a:pt x="1276" y="884"/>
                </a:lnTo>
                <a:lnTo>
                  <a:pt x="1268" y="884"/>
                </a:lnTo>
                <a:lnTo>
                  <a:pt x="1268" y="884"/>
                </a:lnTo>
                <a:lnTo>
                  <a:pt x="1260" y="886"/>
                </a:lnTo>
                <a:lnTo>
                  <a:pt x="1256" y="890"/>
                </a:lnTo>
                <a:lnTo>
                  <a:pt x="1254" y="894"/>
                </a:lnTo>
                <a:lnTo>
                  <a:pt x="1252" y="900"/>
                </a:lnTo>
                <a:lnTo>
                  <a:pt x="1254" y="914"/>
                </a:lnTo>
                <a:lnTo>
                  <a:pt x="1254" y="926"/>
                </a:lnTo>
                <a:lnTo>
                  <a:pt x="1254" y="926"/>
                </a:lnTo>
                <a:lnTo>
                  <a:pt x="1254" y="942"/>
                </a:lnTo>
                <a:lnTo>
                  <a:pt x="1252" y="960"/>
                </a:lnTo>
                <a:lnTo>
                  <a:pt x="1246" y="994"/>
                </a:lnTo>
                <a:lnTo>
                  <a:pt x="1236" y="1028"/>
                </a:lnTo>
                <a:lnTo>
                  <a:pt x="1232" y="1046"/>
                </a:lnTo>
                <a:lnTo>
                  <a:pt x="1230" y="1064"/>
                </a:lnTo>
                <a:lnTo>
                  <a:pt x="1230" y="1064"/>
                </a:lnTo>
                <a:lnTo>
                  <a:pt x="1228" y="1068"/>
                </a:lnTo>
                <a:lnTo>
                  <a:pt x="1226" y="1072"/>
                </a:lnTo>
                <a:lnTo>
                  <a:pt x="1224" y="1074"/>
                </a:lnTo>
                <a:lnTo>
                  <a:pt x="1220" y="1074"/>
                </a:lnTo>
                <a:lnTo>
                  <a:pt x="1214" y="1074"/>
                </a:lnTo>
                <a:lnTo>
                  <a:pt x="1206" y="1072"/>
                </a:lnTo>
                <a:lnTo>
                  <a:pt x="1206" y="1072"/>
                </a:lnTo>
                <a:lnTo>
                  <a:pt x="1172" y="1068"/>
                </a:lnTo>
                <a:lnTo>
                  <a:pt x="1154" y="1068"/>
                </a:lnTo>
                <a:lnTo>
                  <a:pt x="1146" y="1070"/>
                </a:lnTo>
                <a:lnTo>
                  <a:pt x="1136" y="1074"/>
                </a:lnTo>
                <a:lnTo>
                  <a:pt x="1136" y="1074"/>
                </a:lnTo>
                <a:lnTo>
                  <a:pt x="1120" y="1080"/>
                </a:lnTo>
                <a:lnTo>
                  <a:pt x="1112" y="1088"/>
                </a:lnTo>
                <a:lnTo>
                  <a:pt x="1110" y="1092"/>
                </a:lnTo>
                <a:lnTo>
                  <a:pt x="1110" y="1096"/>
                </a:lnTo>
                <a:lnTo>
                  <a:pt x="1110" y="1096"/>
                </a:lnTo>
                <a:lnTo>
                  <a:pt x="1110" y="1102"/>
                </a:lnTo>
                <a:lnTo>
                  <a:pt x="1112" y="1106"/>
                </a:lnTo>
                <a:lnTo>
                  <a:pt x="1118" y="1112"/>
                </a:lnTo>
                <a:lnTo>
                  <a:pt x="1132" y="1122"/>
                </a:lnTo>
                <a:lnTo>
                  <a:pt x="1132" y="1122"/>
                </a:lnTo>
                <a:lnTo>
                  <a:pt x="1140" y="1128"/>
                </a:lnTo>
                <a:lnTo>
                  <a:pt x="1140" y="1128"/>
                </a:lnTo>
                <a:lnTo>
                  <a:pt x="1140" y="1132"/>
                </a:lnTo>
                <a:lnTo>
                  <a:pt x="1140" y="1134"/>
                </a:lnTo>
                <a:lnTo>
                  <a:pt x="1134" y="1136"/>
                </a:lnTo>
                <a:lnTo>
                  <a:pt x="1128" y="1134"/>
                </a:lnTo>
                <a:lnTo>
                  <a:pt x="1126" y="1136"/>
                </a:lnTo>
                <a:lnTo>
                  <a:pt x="1124" y="1138"/>
                </a:lnTo>
                <a:lnTo>
                  <a:pt x="1124" y="1138"/>
                </a:lnTo>
                <a:lnTo>
                  <a:pt x="1108" y="1138"/>
                </a:lnTo>
                <a:lnTo>
                  <a:pt x="1090" y="1138"/>
                </a:lnTo>
                <a:lnTo>
                  <a:pt x="1072" y="1140"/>
                </a:lnTo>
                <a:lnTo>
                  <a:pt x="1064" y="1142"/>
                </a:lnTo>
                <a:lnTo>
                  <a:pt x="1056" y="1144"/>
                </a:lnTo>
                <a:lnTo>
                  <a:pt x="1056" y="1144"/>
                </a:lnTo>
                <a:lnTo>
                  <a:pt x="1052" y="1150"/>
                </a:lnTo>
                <a:lnTo>
                  <a:pt x="1048" y="1154"/>
                </a:lnTo>
                <a:lnTo>
                  <a:pt x="1046" y="1154"/>
                </a:lnTo>
                <a:lnTo>
                  <a:pt x="1044" y="1154"/>
                </a:lnTo>
                <a:lnTo>
                  <a:pt x="1038" y="1150"/>
                </a:lnTo>
                <a:lnTo>
                  <a:pt x="1038" y="1150"/>
                </a:lnTo>
                <a:lnTo>
                  <a:pt x="1032" y="1144"/>
                </a:lnTo>
                <a:lnTo>
                  <a:pt x="1026" y="1142"/>
                </a:lnTo>
                <a:lnTo>
                  <a:pt x="1012" y="1144"/>
                </a:lnTo>
                <a:lnTo>
                  <a:pt x="1012" y="1144"/>
                </a:lnTo>
                <a:lnTo>
                  <a:pt x="1004" y="1144"/>
                </a:lnTo>
                <a:lnTo>
                  <a:pt x="996" y="1142"/>
                </a:lnTo>
                <a:lnTo>
                  <a:pt x="990" y="1140"/>
                </a:lnTo>
                <a:lnTo>
                  <a:pt x="986" y="1136"/>
                </a:lnTo>
                <a:lnTo>
                  <a:pt x="982" y="1132"/>
                </a:lnTo>
                <a:lnTo>
                  <a:pt x="978" y="1126"/>
                </a:lnTo>
                <a:lnTo>
                  <a:pt x="974" y="1110"/>
                </a:lnTo>
                <a:lnTo>
                  <a:pt x="974" y="1110"/>
                </a:lnTo>
                <a:lnTo>
                  <a:pt x="966" y="1070"/>
                </a:lnTo>
                <a:lnTo>
                  <a:pt x="958" y="1028"/>
                </a:lnTo>
                <a:lnTo>
                  <a:pt x="958" y="1028"/>
                </a:lnTo>
                <a:lnTo>
                  <a:pt x="956" y="1020"/>
                </a:lnTo>
                <a:lnTo>
                  <a:pt x="952" y="1012"/>
                </a:lnTo>
                <a:lnTo>
                  <a:pt x="946" y="1008"/>
                </a:lnTo>
                <a:lnTo>
                  <a:pt x="942" y="1008"/>
                </a:lnTo>
                <a:lnTo>
                  <a:pt x="936" y="1008"/>
                </a:lnTo>
                <a:lnTo>
                  <a:pt x="936" y="1008"/>
                </a:lnTo>
                <a:lnTo>
                  <a:pt x="930" y="1012"/>
                </a:lnTo>
                <a:lnTo>
                  <a:pt x="926" y="1018"/>
                </a:lnTo>
                <a:lnTo>
                  <a:pt x="924" y="1024"/>
                </a:lnTo>
                <a:lnTo>
                  <a:pt x="924" y="1032"/>
                </a:lnTo>
                <a:lnTo>
                  <a:pt x="924" y="1032"/>
                </a:lnTo>
                <a:lnTo>
                  <a:pt x="934" y="1162"/>
                </a:lnTo>
                <a:lnTo>
                  <a:pt x="934" y="1162"/>
                </a:lnTo>
                <a:lnTo>
                  <a:pt x="934" y="1170"/>
                </a:lnTo>
                <a:lnTo>
                  <a:pt x="934" y="1178"/>
                </a:lnTo>
                <a:lnTo>
                  <a:pt x="930" y="1184"/>
                </a:lnTo>
                <a:lnTo>
                  <a:pt x="922" y="1186"/>
                </a:lnTo>
                <a:lnTo>
                  <a:pt x="922" y="1186"/>
                </a:lnTo>
                <a:lnTo>
                  <a:pt x="914" y="1188"/>
                </a:lnTo>
                <a:lnTo>
                  <a:pt x="910" y="1190"/>
                </a:lnTo>
                <a:lnTo>
                  <a:pt x="904" y="1194"/>
                </a:lnTo>
                <a:lnTo>
                  <a:pt x="902" y="1198"/>
                </a:lnTo>
                <a:lnTo>
                  <a:pt x="898" y="1208"/>
                </a:lnTo>
                <a:lnTo>
                  <a:pt x="898" y="1220"/>
                </a:lnTo>
                <a:lnTo>
                  <a:pt x="898" y="1220"/>
                </a:lnTo>
                <a:lnTo>
                  <a:pt x="896" y="1238"/>
                </a:lnTo>
                <a:lnTo>
                  <a:pt x="896" y="1258"/>
                </a:lnTo>
                <a:lnTo>
                  <a:pt x="896" y="1258"/>
                </a:lnTo>
                <a:lnTo>
                  <a:pt x="894" y="1266"/>
                </a:lnTo>
                <a:lnTo>
                  <a:pt x="892" y="1272"/>
                </a:lnTo>
                <a:lnTo>
                  <a:pt x="888" y="1274"/>
                </a:lnTo>
                <a:lnTo>
                  <a:pt x="888" y="1274"/>
                </a:lnTo>
                <a:lnTo>
                  <a:pt x="878" y="1280"/>
                </a:lnTo>
                <a:lnTo>
                  <a:pt x="870" y="1286"/>
                </a:lnTo>
                <a:lnTo>
                  <a:pt x="868" y="1292"/>
                </a:lnTo>
                <a:lnTo>
                  <a:pt x="868" y="1300"/>
                </a:lnTo>
                <a:lnTo>
                  <a:pt x="870" y="1308"/>
                </a:lnTo>
                <a:lnTo>
                  <a:pt x="872" y="1316"/>
                </a:lnTo>
                <a:lnTo>
                  <a:pt x="878" y="1330"/>
                </a:lnTo>
                <a:lnTo>
                  <a:pt x="878" y="1330"/>
                </a:lnTo>
                <a:lnTo>
                  <a:pt x="884" y="1342"/>
                </a:lnTo>
                <a:lnTo>
                  <a:pt x="890" y="1356"/>
                </a:lnTo>
                <a:lnTo>
                  <a:pt x="890" y="1356"/>
                </a:lnTo>
                <a:lnTo>
                  <a:pt x="892" y="1366"/>
                </a:lnTo>
                <a:lnTo>
                  <a:pt x="892" y="1376"/>
                </a:lnTo>
                <a:lnTo>
                  <a:pt x="892" y="1384"/>
                </a:lnTo>
                <a:lnTo>
                  <a:pt x="888" y="1392"/>
                </a:lnTo>
                <a:lnTo>
                  <a:pt x="884" y="1400"/>
                </a:lnTo>
                <a:lnTo>
                  <a:pt x="878" y="1408"/>
                </a:lnTo>
                <a:lnTo>
                  <a:pt x="868" y="1414"/>
                </a:lnTo>
                <a:lnTo>
                  <a:pt x="858" y="1418"/>
                </a:lnTo>
                <a:lnTo>
                  <a:pt x="858" y="1418"/>
                </a:lnTo>
                <a:lnTo>
                  <a:pt x="854" y="1404"/>
                </a:lnTo>
                <a:lnTo>
                  <a:pt x="850" y="1392"/>
                </a:lnTo>
                <a:lnTo>
                  <a:pt x="840" y="1384"/>
                </a:lnTo>
                <a:lnTo>
                  <a:pt x="830" y="1376"/>
                </a:lnTo>
                <a:lnTo>
                  <a:pt x="820" y="1370"/>
                </a:lnTo>
                <a:lnTo>
                  <a:pt x="808" y="1366"/>
                </a:lnTo>
                <a:lnTo>
                  <a:pt x="784" y="1356"/>
                </a:lnTo>
                <a:lnTo>
                  <a:pt x="784" y="1356"/>
                </a:lnTo>
                <a:lnTo>
                  <a:pt x="778" y="1354"/>
                </a:lnTo>
                <a:lnTo>
                  <a:pt x="774" y="1354"/>
                </a:lnTo>
                <a:lnTo>
                  <a:pt x="770" y="1354"/>
                </a:lnTo>
                <a:lnTo>
                  <a:pt x="766" y="1356"/>
                </a:lnTo>
                <a:lnTo>
                  <a:pt x="764" y="1360"/>
                </a:lnTo>
                <a:lnTo>
                  <a:pt x="762" y="1364"/>
                </a:lnTo>
                <a:lnTo>
                  <a:pt x="760" y="1376"/>
                </a:lnTo>
                <a:lnTo>
                  <a:pt x="760" y="1376"/>
                </a:lnTo>
                <a:lnTo>
                  <a:pt x="762" y="1392"/>
                </a:lnTo>
                <a:lnTo>
                  <a:pt x="768" y="1406"/>
                </a:lnTo>
                <a:lnTo>
                  <a:pt x="778" y="1418"/>
                </a:lnTo>
                <a:lnTo>
                  <a:pt x="790" y="1428"/>
                </a:lnTo>
                <a:lnTo>
                  <a:pt x="790" y="1428"/>
                </a:lnTo>
                <a:lnTo>
                  <a:pt x="800" y="1436"/>
                </a:lnTo>
                <a:lnTo>
                  <a:pt x="802" y="1440"/>
                </a:lnTo>
                <a:lnTo>
                  <a:pt x="802" y="1444"/>
                </a:lnTo>
                <a:lnTo>
                  <a:pt x="800" y="1448"/>
                </a:lnTo>
                <a:lnTo>
                  <a:pt x="798" y="1450"/>
                </a:lnTo>
                <a:lnTo>
                  <a:pt x="788" y="1458"/>
                </a:lnTo>
                <a:lnTo>
                  <a:pt x="788" y="1458"/>
                </a:lnTo>
                <a:lnTo>
                  <a:pt x="778" y="1464"/>
                </a:lnTo>
                <a:lnTo>
                  <a:pt x="766" y="1468"/>
                </a:lnTo>
                <a:lnTo>
                  <a:pt x="740" y="1474"/>
                </a:lnTo>
                <a:lnTo>
                  <a:pt x="740" y="1474"/>
                </a:lnTo>
                <a:lnTo>
                  <a:pt x="726" y="1480"/>
                </a:lnTo>
                <a:lnTo>
                  <a:pt x="720" y="1482"/>
                </a:lnTo>
                <a:lnTo>
                  <a:pt x="714" y="1486"/>
                </a:lnTo>
                <a:lnTo>
                  <a:pt x="710" y="1490"/>
                </a:lnTo>
                <a:lnTo>
                  <a:pt x="708" y="1496"/>
                </a:lnTo>
                <a:lnTo>
                  <a:pt x="706" y="1504"/>
                </a:lnTo>
                <a:lnTo>
                  <a:pt x="706" y="1512"/>
                </a:lnTo>
                <a:lnTo>
                  <a:pt x="706" y="1512"/>
                </a:lnTo>
                <a:lnTo>
                  <a:pt x="700" y="1510"/>
                </a:lnTo>
                <a:lnTo>
                  <a:pt x="694" y="1508"/>
                </a:lnTo>
                <a:lnTo>
                  <a:pt x="690" y="1504"/>
                </a:lnTo>
                <a:lnTo>
                  <a:pt x="688" y="1498"/>
                </a:lnTo>
                <a:lnTo>
                  <a:pt x="686" y="1490"/>
                </a:lnTo>
                <a:lnTo>
                  <a:pt x="686" y="1478"/>
                </a:lnTo>
                <a:lnTo>
                  <a:pt x="686" y="1478"/>
                </a:lnTo>
                <a:lnTo>
                  <a:pt x="690" y="1458"/>
                </a:lnTo>
                <a:lnTo>
                  <a:pt x="690" y="1436"/>
                </a:lnTo>
                <a:lnTo>
                  <a:pt x="690" y="1416"/>
                </a:lnTo>
                <a:lnTo>
                  <a:pt x="688" y="1396"/>
                </a:lnTo>
                <a:lnTo>
                  <a:pt x="684" y="1376"/>
                </a:lnTo>
                <a:lnTo>
                  <a:pt x="678" y="1356"/>
                </a:lnTo>
                <a:lnTo>
                  <a:pt x="664" y="1316"/>
                </a:lnTo>
                <a:lnTo>
                  <a:pt x="664" y="1316"/>
                </a:lnTo>
                <a:lnTo>
                  <a:pt x="660" y="1306"/>
                </a:lnTo>
                <a:lnTo>
                  <a:pt x="658" y="1294"/>
                </a:lnTo>
                <a:lnTo>
                  <a:pt x="658" y="1272"/>
                </a:lnTo>
                <a:lnTo>
                  <a:pt x="658" y="1250"/>
                </a:lnTo>
                <a:lnTo>
                  <a:pt x="658" y="1228"/>
                </a:lnTo>
                <a:lnTo>
                  <a:pt x="658" y="1228"/>
                </a:lnTo>
                <a:lnTo>
                  <a:pt x="658" y="1202"/>
                </a:lnTo>
                <a:lnTo>
                  <a:pt x="658" y="1202"/>
                </a:lnTo>
                <a:lnTo>
                  <a:pt x="656" y="1196"/>
                </a:lnTo>
                <a:lnTo>
                  <a:pt x="654" y="1192"/>
                </a:lnTo>
                <a:lnTo>
                  <a:pt x="650" y="1188"/>
                </a:lnTo>
                <a:lnTo>
                  <a:pt x="644" y="1186"/>
                </a:lnTo>
                <a:lnTo>
                  <a:pt x="644" y="1186"/>
                </a:lnTo>
                <a:lnTo>
                  <a:pt x="638" y="1186"/>
                </a:lnTo>
                <a:lnTo>
                  <a:pt x="632" y="1188"/>
                </a:lnTo>
                <a:lnTo>
                  <a:pt x="628" y="1192"/>
                </a:lnTo>
                <a:lnTo>
                  <a:pt x="626" y="1198"/>
                </a:lnTo>
                <a:lnTo>
                  <a:pt x="626" y="1198"/>
                </a:lnTo>
                <a:lnTo>
                  <a:pt x="622" y="1216"/>
                </a:lnTo>
                <a:lnTo>
                  <a:pt x="618" y="1234"/>
                </a:lnTo>
                <a:lnTo>
                  <a:pt x="608" y="1272"/>
                </a:lnTo>
                <a:lnTo>
                  <a:pt x="606" y="1292"/>
                </a:lnTo>
                <a:lnTo>
                  <a:pt x="606" y="1310"/>
                </a:lnTo>
                <a:lnTo>
                  <a:pt x="610" y="1330"/>
                </a:lnTo>
                <a:lnTo>
                  <a:pt x="614" y="1340"/>
                </a:lnTo>
                <a:lnTo>
                  <a:pt x="620" y="1350"/>
                </a:lnTo>
                <a:lnTo>
                  <a:pt x="620" y="1350"/>
                </a:lnTo>
                <a:lnTo>
                  <a:pt x="622" y="1354"/>
                </a:lnTo>
                <a:lnTo>
                  <a:pt x="622" y="1360"/>
                </a:lnTo>
                <a:lnTo>
                  <a:pt x="622" y="1360"/>
                </a:lnTo>
                <a:lnTo>
                  <a:pt x="626" y="1376"/>
                </a:lnTo>
                <a:lnTo>
                  <a:pt x="626" y="1394"/>
                </a:lnTo>
                <a:lnTo>
                  <a:pt x="626" y="1402"/>
                </a:lnTo>
                <a:lnTo>
                  <a:pt x="626" y="1410"/>
                </a:lnTo>
                <a:lnTo>
                  <a:pt x="622" y="1416"/>
                </a:lnTo>
                <a:lnTo>
                  <a:pt x="618" y="1422"/>
                </a:lnTo>
                <a:lnTo>
                  <a:pt x="618" y="1422"/>
                </a:lnTo>
                <a:lnTo>
                  <a:pt x="614" y="1424"/>
                </a:lnTo>
                <a:lnTo>
                  <a:pt x="610" y="1422"/>
                </a:lnTo>
                <a:lnTo>
                  <a:pt x="598" y="1416"/>
                </a:lnTo>
                <a:lnTo>
                  <a:pt x="586" y="1406"/>
                </a:lnTo>
                <a:lnTo>
                  <a:pt x="576" y="1396"/>
                </a:lnTo>
                <a:lnTo>
                  <a:pt x="576" y="1396"/>
                </a:lnTo>
                <a:lnTo>
                  <a:pt x="566" y="1390"/>
                </a:lnTo>
                <a:lnTo>
                  <a:pt x="558" y="1382"/>
                </a:lnTo>
                <a:lnTo>
                  <a:pt x="548" y="1378"/>
                </a:lnTo>
                <a:lnTo>
                  <a:pt x="542" y="1378"/>
                </a:lnTo>
                <a:lnTo>
                  <a:pt x="536" y="1378"/>
                </a:lnTo>
                <a:lnTo>
                  <a:pt x="536" y="1378"/>
                </a:lnTo>
                <a:lnTo>
                  <a:pt x="528" y="1378"/>
                </a:lnTo>
                <a:lnTo>
                  <a:pt x="528" y="1374"/>
                </a:lnTo>
                <a:lnTo>
                  <a:pt x="528" y="1366"/>
                </a:lnTo>
                <a:lnTo>
                  <a:pt x="528" y="1366"/>
                </a:lnTo>
                <a:lnTo>
                  <a:pt x="524" y="1326"/>
                </a:lnTo>
                <a:lnTo>
                  <a:pt x="520" y="1286"/>
                </a:lnTo>
                <a:lnTo>
                  <a:pt x="512" y="1248"/>
                </a:lnTo>
                <a:lnTo>
                  <a:pt x="508" y="1228"/>
                </a:lnTo>
                <a:lnTo>
                  <a:pt x="500" y="1210"/>
                </a:lnTo>
                <a:lnTo>
                  <a:pt x="500" y="1210"/>
                </a:lnTo>
                <a:lnTo>
                  <a:pt x="498" y="1198"/>
                </a:lnTo>
                <a:lnTo>
                  <a:pt x="496" y="1184"/>
                </a:lnTo>
                <a:lnTo>
                  <a:pt x="496" y="1160"/>
                </a:lnTo>
                <a:lnTo>
                  <a:pt x="500" y="1134"/>
                </a:lnTo>
                <a:lnTo>
                  <a:pt x="504" y="1108"/>
                </a:lnTo>
                <a:lnTo>
                  <a:pt x="504" y="1108"/>
                </a:lnTo>
                <a:lnTo>
                  <a:pt x="504" y="1090"/>
                </a:lnTo>
                <a:lnTo>
                  <a:pt x="502" y="1082"/>
                </a:lnTo>
                <a:lnTo>
                  <a:pt x="500" y="1074"/>
                </a:lnTo>
                <a:lnTo>
                  <a:pt x="496" y="1068"/>
                </a:lnTo>
                <a:lnTo>
                  <a:pt x="490" y="1064"/>
                </a:lnTo>
                <a:lnTo>
                  <a:pt x="484" y="1058"/>
                </a:lnTo>
                <a:lnTo>
                  <a:pt x="476" y="1054"/>
                </a:lnTo>
                <a:lnTo>
                  <a:pt x="476" y="1054"/>
                </a:lnTo>
                <a:lnTo>
                  <a:pt x="454" y="1044"/>
                </a:lnTo>
                <a:lnTo>
                  <a:pt x="434" y="1034"/>
                </a:lnTo>
                <a:lnTo>
                  <a:pt x="392" y="1012"/>
                </a:lnTo>
                <a:lnTo>
                  <a:pt x="392" y="1012"/>
                </a:lnTo>
                <a:lnTo>
                  <a:pt x="402" y="996"/>
                </a:lnTo>
                <a:lnTo>
                  <a:pt x="412" y="984"/>
                </a:lnTo>
                <a:lnTo>
                  <a:pt x="426" y="972"/>
                </a:lnTo>
                <a:lnTo>
                  <a:pt x="440" y="962"/>
                </a:lnTo>
                <a:lnTo>
                  <a:pt x="440" y="962"/>
                </a:lnTo>
                <a:lnTo>
                  <a:pt x="448" y="954"/>
                </a:lnTo>
                <a:lnTo>
                  <a:pt x="454" y="946"/>
                </a:lnTo>
                <a:lnTo>
                  <a:pt x="456" y="936"/>
                </a:lnTo>
                <a:lnTo>
                  <a:pt x="456" y="924"/>
                </a:lnTo>
                <a:lnTo>
                  <a:pt x="456" y="924"/>
                </a:lnTo>
                <a:lnTo>
                  <a:pt x="452" y="910"/>
                </a:lnTo>
                <a:lnTo>
                  <a:pt x="448" y="906"/>
                </a:lnTo>
                <a:lnTo>
                  <a:pt x="446" y="902"/>
                </a:lnTo>
                <a:lnTo>
                  <a:pt x="440" y="900"/>
                </a:lnTo>
                <a:lnTo>
                  <a:pt x="436" y="900"/>
                </a:lnTo>
                <a:lnTo>
                  <a:pt x="420" y="904"/>
                </a:lnTo>
                <a:lnTo>
                  <a:pt x="420" y="904"/>
                </a:lnTo>
                <a:lnTo>
                  <a:pt x="396" y="916"/>
                </a:lnTo>
                <a:lnTo>
                  <a:pt x="372" y="924"/>
                </a:lnTo>
                <a:lnTo>
                  <a:pt x="372" y="924"/>
                </a:lnTo>
                <a:lnTo>
                  <a:pt x="364" y="926"/>
                </a:lnTo>
                <a:lnTo>
                  <a:pt x="356" y="926"/>
                </a:lnTo>
                <a:lnTo>
                  <a:pt x="352" y="924"/>
                </a:lnTo>
                <a:lnTo>
                  <a:pt x="352" y="920"/>
                </a:lnTo>
                <a:lnTo>
                  <a:pt x="350" y="914"/>
                </a:lnTo>
                <a:lnTo>
                  <a:pt x="352" y="908"/>
                </a:lnTo>
                <a:lnTo>
                  <a:pt x="352" y="908"/>
                </a:lnTo>
                <a:lnTo>
                  <a:pt x="354" y="880"/>
                </a:lnTo>
                <a:lnTo>
                  <a:pt x="356" y="854"/>
                </a:lnTo>
                <a:lnTo>
                  <a:pt x="356" y="854"/>
                </a:lnTo>
                <a:lnTo>
                  <a:pt x="356" y="846"/>
                </a:lnTo>
                <a:lnTo>
                  <a:pt x="356" y="840"/>
                </a:lnTo>
                <a:lnTo>
                  <a:pt x="352" y="834"/>
                </a:lnTo>
                <a:lnTo>
                  <a:pt x="346" y="832"/>
                </a:lnTo>
                <a:lnTo>
                  <a:pt x="346" y="832"/>
                </a:lnTo>
                <a:lnTo>
                  <a:pt x="338" y="830"/>
                </a:lnTo>
                <a:lnTo>
                  <a:pt x="332" y="832"/>
                </a:lnTo>
                <a:lnTo>
                  <a:pt x="328" y="836"/>
                </a:lnTo>
                <a:lnTo>
                  <a:pt x="324" y="842"/>
                </a:lnTo>
                <a:lnTo>
                  <a:pt x="324" y="842"/>
                </a:lnTo>
                <a:lnTo>
                  <a:pt x="290" y="896"/>
                </a:lnTo>
                <a:lnTo>
                  <a:pt x="290" y="896"/>
                </a:lnTo>
                <a:lnTo>
                  <a:pt x="244" y="822"/>
                </a:lnTo>
                <a:lnTo>
                  <a:pt x="244" y="822"/>
                </a:lnTo>
                <a:lnTo>
                  <a:pt x="238" y="814"/>
                </a:lnTo>
                <a:lnTo>
                  <a:pt x="230" y="806"/>
                </a:lnTo>
                <a:lnTo>
                  <a:pt x="222" y="800"/>
                </a:lnTo>
                <a:lnTo>
                  <a:pt x="212" y="796"/>
                </a:lnTo>
                <a:lnTo>
                  <a:pt x="212" y="796"/>
                </a:lnTo>
                <a:lnTo>
                  <a:pt x="198" y="792"/>
                </a:lnTo>
                <a:lnTo>
                  <a:pt x="184" y="788"/>
                </a:lnTo>
                <a:lnTo>
                  <a:pt x="158" y="774"/>
                </a:lnTo>
                <a:lnTo>
                  <a:pt x="134" y="758"/>
                </a:lnTo>
                <a:lnTo>
                  <a:pt x="110" y="742"/>
                </a:lnTo>
                <a:lnTo>
                  <a:pt x="110" y="742"/>
                </a:lnTo>
                <a:lnTo>
                  <a:pt x="104" y="738"/>
                </a:lnTo>
                <a:lnTo>
                  <a:pt x="102" y="734"/>
                </a:lnTo>
                <a:lnTo>
                  <a:pt x="98" y="724"/>
                </a:lnTo>
                <a:lnTo>
                  <a:pt x="98" y="724"/>
                </a:lnTo>
                <a:lnTo>
                  <a:pt x="82" y="626"/>
                </a:lnTo>
                <a:lnTo>
                  <a:pt x="82" y="626"/>
                </a:lnTo>
                <a:lnTo>
                  <a:pt x="82" y="614"/>
                </a:lnTo>
                <a:lnTo>
                  <a:pt x="82" y="608"/>
                </a:lnTo>
                <a:lnTo>
                  <a:pt x="86" y="602"/>
                </a:lnTo>
                <a:lnTo>
                  <a:pt x="86" y="602"/>
                </a:lnTo>
                <a:lnTo>
                  <a:pt x="92" y="592"/>
                </a:lnTo>
                <a:lnTo>
                  <a:pt x="94" y="582"/>
                </a:lnTo>
                <a:lnTo>
                  <a:pt x="92" y="572"/>
                </a:lnTo>
                <a:lnTo>
                  <a:pt x="86" y="560"/>
                </a:lnTo>
                <a:lnTo>
                  <a:pt x="86" y="560"/>
                </a:lnTo>
                <a:lnTo>
                  <a:pt x="82" y="554"/>
                </a:lnTo>
                <a:lnTo>
                  <a:pt x="82" y="548"/>
                </a:lnTo>
                <a:lnTo>
                  <a:pt x="82" y="548"/>
                </a:lnTo>
                <a:lnTo>
                  <a:pt x="86" y="536"/>
                </a:lnTo>
                <a:lnTo>
                  <a:pt x="88" y="522"/>
                </a:lnTo>
                <a:lnTo>
                  <a:pt x="88" y="510"/>
                </a:lnTo>
                <a:lnTo>
                  <a:pt x="86" y="496"/>
                </a:lnTo>
                <a:lnTo>
                  <a:pt x="82" y="470"/>
                </a:lnTo>
                <a:lnTo>
                  <a:pt x="84" y="458"/>
                </a:lnTo>
                <a:lnTo>
                  <a:pt x="86" y="444"/>
                </a:lnTo>
                <a:lnTo>
                  <a:pt x="86" y="444"/>
                </a:lnTo>
                <a:lnTo>
                  <a:pt x="88" y="436"/>
                </a:lnTo>
                <a:lnTo>
                  <a:pt x="86" y="430"/>
                </a:lnTo>
                <a:lnTo>
                  <a:pt x="86" y="424"/>
                </a:lnTo>
                <a:lnTo>
                  <a:pt x="82" y="420"/>
                </a:lnTo>
                <a:lnTo>
                  <a:pt x="78" y="418"/>
                </a:lnTo>
                <a:lnTo>
                  <a:pt x="72" y="416"/>
                </a:lnTo>
                <a:lnTo>
                  <a:pt x="56" y="414"/>
                </a:lnTo>
                <a:lnTo>
                  <a:pt x="56" y="414"/>
                </a:lnTo>
                <a:lnTo>
                  <a:pt x="24" y="416"/>
                </a:lnTo>
                <a:lnTo>
                  <a:pt x="12" y="414"/>
                </a:lnTo>
                <a:lnTo>
                  <a:pt x="6" y="410"/>
                </a:lnTo>
                <a:lnTo>
                  <a:pt x="2" y="402"/>
                </a:lnTo>
                <a:lnTo>
                  <a:pt x="0" y="392"/>
                </a:lnTo>
                <a:lnTo>
                  <a:pt x="0" y="358"/>
                </a:lnTo>
                <a:lnTo>
                  <a:pt x="0" y="358"/>
                </a:lnTo>
                <a:lnTo>
                  <a:pt x="4" y="122"/>
                </a:lnTo>
                <a:lnTo>
                  <a:pt x="4" y="122"/>
                </a:lnTo>
                <a:lnTo>
                  <a:pt x="4" y="112"/>
                </a:lnTo>
                <a:lnTo>
                  <a:pt x="8" y="104"/>
                </a:lnTo>
                <a:lnTo>
                  <a:pt x="14" y="98"/>
                </a:lnTo>
                <a:lnTo>
                  <a:pt x="24" y="92"/>
                </a:lnTo>
                <a:lnTo>
                  <a:pt x="24" y="92"/>
                </a:lnTo>
                <a:lnTo>
                  <a:pt x="78" y="70"/>
                </a:lnTo>
                <a:lnTo>
                  <a:pt x="130" y="46"/>
                </a:lnTo>
                <a:lnTo>
                  <a:pt x="130" y="46"/>
                </a:lnTo>
                <a:lnTo>
                  <a:pt x="140" y="42"/>
                </a:lnTo>
                <a:lnTo>
                  <a:pt x="148" y="42"/>
                </a:lnTo>
                <a:lnTo>
                  <a:pt x="150" y="44"/>
                </a:lnTo>
                <a:lnTo>
                  <a:pt x="152" y="48"/>
                </a:lnTo>
                <a:lnTo>
                  <a:pt x="152" y="60"/>
                </a:lnTo>
                <a:lnTo>
                  <a:pt x="152" y="60"/>
                </a:lnTo>
                <a:lnTo>
                  <a:pt x="152" y="76"/>
                </a:lnTo>
                <a:lnTo>
                  <a:pt x="152" y="76"/>
                </a:lnTo>
                <a:lnTo>
                  <a:pt x="156" y="92"/>
                </a:lnTo>
                <a:lnTo>
                  <a:pt x="158" y="98"/>
                </a:lnTo>
                <a:lnTo>
                  <a:pt x="162" y="100"/>
                </a:lnTo>
                <a:lnTo>
                  <a:pt x="166" y="102"/>
                </a:lnTo>
                <a:lnTo>
                  <a:pt x="172" y="102"/>
                </a:lnTo>
                <a:lnTo>
                  <a:pt x="188" y="96"/>
                </a:lnTo>
                <a:lnTo>
                  <a:pt x="188" y="96"/>
                </a:lnTo>
                <a:lnTo>
                  <a:pt x="374" y="8"/>
                </a:lnTo>
                <a:lnTo>
                  <a:pt x="374" y="8"/>
                </a:lnTo>
                <a:lnTo>
                  <a:pt x="392" y="0"/>
                </a:lnTo>
                <a:lnTo>
                  <a:pt x="398" y="0"/>
                </a:lnTo>
                <a:lnTo>
                  <a:pt x="402" y="0"/>
                </a:lnTo>
                <a:lnTo>
                  <a:pt x="406" y="2"/>
                </a:lnTo>
                <a:lnTo>
                  <a:pt x="408" y="8"/>
                </a:lnTo>
                <a:lnTo>
                  <a:pt x="412" y="26"/>
                </a:lnTo>
                <a:lnTo>
                  <a:pt x="412" y="26"/>
                </a:lnTo>
                <a:lnTo>
                  <a:pt x="422" y="70"/>
                </a:lnTo>
                <a:lnTo>
                  <a:pt x="428" y="112"/>
                </a:lnTo>
                <a:lnTo>
                  <a:pt x="428" y="112"/>
                </a:lnTo>
                <a:lnTo>
                  <a:pt x="432" y="126"/>
                </a:lnTo>
                <a:lnTo>
                  <a:pt x="438" y="136"/>
                </a:lnTo>
                <a:lnTo>
                  <a:pt x="448" y="144"/>
                </a:lnTo>
                <a:lnTo>
                  <a:pt x="462" y="148"/>
                </a:lnTo>
                <a:lnTo>
                  <a:pt x="462" y="148"/>
                </a:lnTo>
                <a:lnTo>
                  <a:pt x="614" y="194"/>
                </a:lnTo>
                <a:lnTo>
                  <a:pt x="614" y="194"/>
                </a:lnTo>
                <a:lnTo>
                  <a:pt x="624" y="198"/>
                </a:lnTo>
                <a:lnTo>
                  <a:pt x="632" y="202"/>
                </a:lnTo>
                <a:lnTo>
                  <a:pt x="634" y="204"/>
                </a:lnTo>
                <a:lnTo>
                  <a:pt x="636" y="208"/>
                </a:lnTo>
                <a:lnTo>
                  <a:pt x="636" y="214"/>
                </a:lnTo>
                <a:lnTo>
                  <a:pt x="636" y="220"/>
                </a:lnTo>
                <a:lnTo>
                  <a:pt x="636" y="220"/>
                </a:lnTo>
                <a:lnTo>
                  <a:pt x="634" y="228"/>
                </a:lnTo>
                <a:lnTo>
                  <a:pt x="636" y="236"/>
                </a:lnTo>
                <a:lnTo>
                  <a:pt x="642" y="244"/>
                </a:lnTo>
                <a:lnTo>
                  <a:pt x="648" y="250"/>
                </a:lnTo>
                <a:lnTo>
                  <a:pt x="648" y="250"/>
                </a:lnTo>
                <a:lnTo>
                  <a:pt x="744" y="334"/>
                </a:lnTo>
                <a:lnTo>
                  <a:pt x="744" y="334"/>
                </a:lnTo>
                <a:lnTo>
                  <a:pt x="754" y="342"/>
                </a:lnTo>
                <a:lnTo>
                  <a:pt x="762" y="346"/>
                </a:lnTo>
                <a:lnTo>
                  <a:pt x="770" y="350"/>
                </a:lnTo>
                <a:lnTo>
                  <a:pt x="778" y="350"/>
                </a:lnTo>
                <a:lnTo>
                  <a:pt x="784" y="348"/>
                </a:lnTo>
                <a:lnTo>
                  <a:pt x="792" y="346"/>
                </a:lnTo>
                <a:lnTo>
                  <a:pt x="810" y="330"/>
                </a:lnTo>
                <a:lnTo>
                  <a:pt x="810" y="330"/>
                </a:lnTo>
                <a:lnTo>
                  <a:pt x="816" y="326"/>
                </a:lnTo>
                <a:lnTo>
                  <a:pt x="824" y="326"/>
                </a:lnTo>
                <a:lnTo>
                  <a:pt x="830" y="328"/>
                </a:lnTo>
                <a:lnTo>
                  <a:pt x="836" y="332"/>
                </a:lnTo>
                <a:lnTo>
                  <a:pt x="836" y="332"/>
                </a:lnTo>
                <a:lnTo>
                  <a:pt x="850" y="336"/>
                </a:lnTo>
                <a:lnTo>
                  <a:pt x="862" y="340"/>
                </a:lnTo>
                <a:lnTo>
                  <a:pt x="874" y="340"/>
                </a:lnTo>
                <a:lnTo>
                  <a:pt x="882" y="336"/>
                </a:lnTo>
                <a:lnTo>
                  <a:pt x="890" y="332"/>
                </a:lnTo>
                <a:lnTo>
                  <a:pt x="898" y="322"/>
                </a:lnTo>
                <a:lnTo>
                  <a:pt x="902" y="310"/>
                </a:lnTo>
                <a:lnTo>
                  <a:pt x="906" y="296"/>
                </a:lnTo>
                <a:lnTo>
                  <a:pt x="906" y="296"/>
                </a:lnTo>
                <a:lnTo>
                  <a:pt x="910" y="284"/>
                </a:lnTo>
                <a:lnTo>
                  <a:pt x="916" y="274"/>
                </a:lnTo>
                <a:lnTo>
                  <a:pt x="924" y="266"/>
                </a:lnTo>
                <a:lnTo>
                  <a:pt x="932" y="262"/>
                </a:lnTo>
                <a:lnTo>
                  <a:pt x="942" y="258"/>
                </a:lnTo>
                <a:lnTo>
                  <a:pt x="952" y="258"/>
                </a:lnTo>
                <a:lnTo>
                  <a:pt x="962" y="262"/>
                </a:lnTo>
                <a:lnTo>
                  <a:pt x="974" y="268"/>
                </a:lnTo>
                <a:lnTo>
                  <a:pt x="974" y="268"/>
                </a:lnTo>
                <a:lnTo>
                  <a:pt x="1006" y="288"/>
                </a:lnTo>
                <a:lnTo>
                  <a:pt x="1006" y="288"/>
                </a:lnTo>
                <a:lnTo>
                  <a:pt x="1016" y="294"/>
                </a:lnTo>
                <a:lnTo>
                  <a:pt x="1026" y="296"/>
                </a:lnTo>
                <a:lnTo>
                  <a:pt x="1030" y="294"/>
                </a:lnTo>
                <a:lnTo>
                  <a:pt x="1036" y="292"/>
                </a:lnTo>
                <a:lnTo>
                  <a:pt x="1040" y="288"/>
                </a:lnTo>
                <a:lnTo>
                  <a:pt x="1044" y="284"/>
                </a:lnTo>
                <a:lnTo>
                  <a:pt x="1044" y="284"/>
                </a:lnTo>
                <a:lnTo>
                  <a:pt x="1048" y="276"/>
                </a:lnTo>
                <a:lnTo>
                  <a:pt x="1054" y="276"/>
                </a:lnTo>
                <a:lnTo>
                  <a:pt x="1058" y="278"/>
                </a:lnTo>
                <a:lnTo>
                  <a:pt x="1064" y="284"/>
                </a:lnTo>
                <a:lnTo>
                  <a:pt x="1064" y="284"/>
                </a:lnTo>
                <a:lnTo>
                  <a:pt x="1066" y="286"/>
                </a:lnTo>
                <a:lnTo>
                  <a:pt x="1066" y="286"/>
                </a:lnTo>
                <a:lnTo>
                  <a:pt x="1078" y="304"/>
                </a:lnTo>
                <a:lnTo>
                  <a:pt x="1092" y="318"/>
                </a:lnTo>
                <a:lnTo>
                  <a:pt x="1108" y="326"/>
                </a:lnTo>
                <a:lnTo>
                  <a:pt x="1124" y="332"/>
                </a:lnTo>
                <a:lnTo>
                  <a:pt x="1142" y="332"/>
                </a:lnTo>
                <a:lnTo>
                  <a:pt x="1160" y="330"/>
                </a:lnTo>
                <a:lnTo>
                  <a:pt x="1178" y="324"/>
                </a:lnTo>
                <a:lnTo>
                  <a:pt x="1198" y="316"/>
                </a:lnTo>
                <a:lnTo>
                  <a:pt x="1198" y="316"/>
                </a:lnTo>
                <a:lnTo>
                  <a:pt x="1222" y="308"/>
                </a:lnTo>
                <a:lnTo>
                  <a:pt x="1230" y="306"/>
                </a:lnTo>
                <a:lnTo>
                  <a:pt x="1236" y="308"/>
                </a:lnTo>
                <a:lnTo>
                  <a:pt x="1242" y="310"/>
                </a:lnTo>
                <a:lnTo>
                  <a:pt x="1248" y="318"/>
                </a:lnTo>
                <a:lnTo>
                  <a:pt x="1260" y="338"/>
                </a:lnTo>
                <a:lnTo>
                  <a:pt x="1260" y="338"/>
                </a:lnTo>
                <a:lnTo>
                  <a:pt x="1382" y="540"/>
                </a:lnTo>
                <a:lnTo>
                  <a:pt x="1382" y="540"/>
                </a:lnTo>
                <a:lnTo>
                  <a:pt x="1388" y="550"/>
                </a:lnTo>
                <a:lnTo>
                  <a:pt x="1390" y="560"/>
                </a:lnTo>
                <a:lnTo>
                  <a:pt x="1390" y="568"/>
                </a:lnTo>
                <a:lnTo>
                  <a:pt x="1386" y="578"/>
                </a:lnTo>
                <a:lnTo>
                  <a:pt x="1386" y="578"/>
                </a:lnTo>
                <a:lnTo>
                  <a:pt x="1368" y="612"/>
                </a:lnTo>
                <a:lnTo>
                  <a:pt x="1354" y="648"/>
                </a:lnTo>
                <a:lnTo>
                  <a:pt x="1354" y="648"/>
                </a:lnTo>
                <a:lnTo>
                  <a:pt x="1350" y="662"/>
                </a:lnTo>
                <a:lnTo>
                  <a:pt x="1350" y="668"/>
                </a:lnTo>
                <a:lnTo>
                  <a:pt x="1350" y="672"/>
                </a:lnTo>
                <a:lnTo>
                  <a:pt x="1354" y="676"/>
                </a:lnTo>
                <a:lnTo>
                  <a:pt x="1360" y="678"/>
                </a:lnTo>
                <a:lnTo>
                  <a:pt x="1374" y="680"/>
                </a:lnTo>
                <a:lnTo>
                  <a:pt x="1374" y="680"/>
                </a:lnTo>
                <a:lnTo>
                  <a:pt x="1516" y="684"/>
                </a:lnTo>
                <a:lnTo>
                  <a:pt x="1516" y="684"/>
                </a:lnTo>
                <a:lnTo>
                  <a:pt x="1522" y="684"/>
                </a:lnTo>
                <a:lnTo>
                  <a:pt x="1530" y="686"/>
                </a:lnTo>
                <a:lnTo>
                  <a:pt x="1532" y="688"/>
                </a:lnTo>
                <a:lnTo>
                  <a:pt x="1534" y="690"/>
                </a:lnTo>
                <a:lnTo>
                  <a:pt x="1534" y="692"/>
                </a:lnTo>
                <a:lnTo>
                  <a:pt x="1532" y="696"/>
                </a:lnTo>
                <a:lnTo>
                  <a:pt x="1532" y="696"/>
                </a:lnTo>
                <a:lnTo>
                  <a:pt x="1524" y="714"/>
                </a:lnTo>
                <a:lnTo>
                  <a:pt x="1520" y="732"/>
                </a:lnTo>
                <a:lnTo>
                  <a:pt x="1518" y="750"/>
                </a:lnTo>
                <a:lnTo>
                  <a:pt x="1520" y="768"/>
                </a:lnTo>
                <a:lnTo>
                  <a:pt x="1526" y="804"/>
                </a:lnTo>
                <a:lnTo>
                  <a:pt x="1530" y="822"/>
                </a:lnTo>
                <a:lnTo>
                  <a:pt x="1530" y="840"/>
                </a:lnTo>
                <a:lnTo>
                  <a:pt x="1530" y="840"/>
                </a:lnTo>
                <a:lnTo>
                  <a:pt x="1532" y="854"/>
                </a:lnTo>
                <a:lnTo>
                  <a:pt x="1532" y="862"/>
                </a:lnTo>
                <a:lnTo>
                  <a:pt x="1530" y="872"/>
                </a:lnTo>
                <a:lnTo>
                  <a:pt x="1530" y="872"/>
                </a:lnTo>
                <a:lnTo>
                  <a:pt x="1484" y="824"/>
                </a:lnTo>
                <a:lnTo>
                  <a:pt x="1484" y="824"/>
                </a:lnTo>
                <a:lnTo>
                  <a:pt x="1478" y="818"/>
                </a:lnTo>
                <a:lnTo>
                  <a:pt x="1472" y="812"/>
                </a:lnTo>
                <a:lnTo>
                  <a:pt x="1464" y="810"/>
                </a:lnTo>
                <a:lnTo>
                  <a:pt x="1460" y="810"/>
                </a:lnTo>
                <a:lnTo>
                  <a:pt x="1454" y="814"/>
                </a:lnTo>
                <a:lnTo>
                  <a:pt x="1454" y="814"/>
                </a:lnTo>
                <a:lnTo>
                  <a:pt x="1450" y="816"/>
                </a:lnTo>
                <a:lnTo>
                  <a:pt x="1448" y="820"/>
                </a:lnTo>
                <a:lnTo>
                  <a:pt x="1448" y="824"/>
                </a:lnTo>
                <a:lnTo>
                  <a:pt x="1448" y="828"/>
                </a:lnTo>
                <a:lnTo>
                  <a:pt x="1450" y="836"/>
                </a:lnTo>
                <a:lnTo>
                  <a:pt x="1454" y="844"/>
                </a:lnTo>
                <a:lnTo>
                  <a:pt x="1454" y="844"/>
                </a:lnTo>
                <a:lnTo>
                  <a:pt x="1462" y="864"/>
                </a:lnTo>
                <a:lnTo>
                  <a:pt x="1462" y="864"/>
                </a:lnTo>
                <a:lnTo>
                  <a:pt x="1464" y="870"/>
                </a:lnTo>
                <a:lnTo>
                  <a:pt x="1464" y="874"/>
                </a:lnTo>
                <a:lnTo>
                  <a:pt x="1462" y="876"/>
                </a:lnTo>
                <a:lnTo>
                  <a:pt x="1456" y="878"/>
                </a:lnTo>
                <a:lnTo>
                  <a:pt x="1456" y="878"/>
                </a:lnTo>
                <a:close/>
              </a:path>
            </a:pathLst>
          </a:custGeom>
          <a:solidFill>
            <a:srgbClr val="FFC000">
              <a:lumMod val="60000"/>
              <a:lumOff val="40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5" name="Freeform 10">
            <a:extLst>
              <a:ext uri="{FF2B5EF4-FFF2-40B4-BE49-F238E27FC236}">
                <a16:creationId xmlns:a16="http://schemas.microsoft.com/office/drawing/2014/main" id="{6D989020-48B7-84A2-4275-D73D9E5034D3}"/>
              </a:ext>
            </a:extLst>
          </p:cNvPr>
          <p:cNvSpPr>
            <a:spLocks/>
          </p:cNvSpPr>
          <p:nvPr/>
        </p:nvSpPr>
        <p:spPr bwMode="auto">
          <a:xfrm>
            <a:off x="3148613" y="1609606"/>
            <a:ext cx="1479176" cy="1264227"/>
          </a:xfrm>
          <a:custGeom>
            <a:avLst/>
            <a:gdLst>
              <a:gd name="T0" fmla="*/ 1342 w 1584"/>
              <a:gd name="T1" fmla="*/ 1060 h 1168"/>
              <a:gd name="T2" fmla="*/ 1312 w 1584"/>
              <a:gd name="T3" fmla="*/ 890 h 1168"/>
              <a:gd name="T4" fmla="*/ 1292 w 1584"/>
              <a:gd name="T5" fmla="*/ 864 h 1168"/>
              <a:gd name="T6" fmla="*/ 1114 w 1584"/>
              <a:gd name="T7" fmla="*/ 894 h 1168"/>
              <a:gd name="T8" fmla="*/ 1090 w 1584"/>
              <a:gd name="T9" fmla="*/ 878 h 1168"/>
              <a:gd name="T10" fmla="*/ 1080 w 1584"/>
              <a:gd name="T11" fmla="*/ 834 h 1168"/>
              <a:gd name="T12" fmla="*/ 1046 w 1584"/>
              <a:gd name="T13" fmla="*/ 828 h 1168"/>
              <a:gd name="T14" fmla="*/ 842 w 1584"/>
              <a:gd name="T15" fmla="*/ 856 h 1168"/>
              <a:gd name="T16" fmla="*/ 710 w 1584"/>
              <a:gd name="T17" fmla="*/ 882 h 1168"/>
              <a:gd name="T18" fmla="*/ 646 w 1584"/>
              <a:gd name="T19" fmla="*/ 876 h 1168"/>
              <a:gd name="T20" fmla="*/ 642 w 1584"/>
              <a:gd name="T21" fmla="*/ 796 h 1168"/>
              <a:gd name="T22" fmla="*/ 612 w 1584"/>
              <a:gd name="T23" fmla="*/ 772 h 1168"/>
              <a:gd name="T24" fmla="*/ 534 w 1584"/>
              <a:gd name="T25" fmla="*/ 780 h 1168"/>
              <a:gd name="T26" fmla="*/ 522 w 1584"/>
              <a:gd name="T27" fmla="*/ 758 h 1168"/>
              <a:gd name="T28" fmla="*/ 490 w 1584"/>
              <a:gd name="T29" fmla="*/ 730 h 1168"/>
              <a:gd name="T30" fmla="*/ 302 w 1584"/>
              <a:gd name="T31" fmla="*/ 674 h 1168"/>
              <a:gd name="T32" fmla="*/ 300 w 1584"/>
              <a:gd name="T33" fmla="*/ 610 h 1168"/>
              <a:gd name="T34" fmla="*/ 296 w 1584"/>
              <a:gd name="T35" fmla="*/ 564 h 1168"/>
              <a:gd name="T36" fmla="*/ 254 w 1584"/>
              <a:gd name="T37" fmla="*/ 514 h 1168"/>
              <a:gd name="T38" fmla="*/ 110 w 1584"/>
              <a:gd name="T39" fmla="*/ 472 h 1168"/>
              <a:gd name="T40" fmla="*/ 102 w 1584"/>
              <a:gd name="T41" fmla="*/ 444 h 1168"/>
              <a:gd name="T42" fmla="*/ 130 w 1584"/>
              <a:gd name="T43" fmla="*/ 326 h 1168"/>
              <a:gd name="T44" fmla="*/ 136 w 1584"/>
              <a:gd name="T45" fmla="*/ 172 h 1168"/>
              <a:gd name="T46" fmla="*/ 106 w 1584"/>
              <a:gd name="T47" fmla="*/ 166 h 1168"/>
              <a:gd name="T48" fmla="*/ 78 w 1584"/>
              <a:gd name="T49" fmla="*/ 174 h 1168"/>
              <a:gd name="T50" fmla="*/ 82 w 1584"/>
              <a:gd name="T51" fmla="*/ 162 h 1168"/>
              <a:gd name="T52" fmla="*/ 122 w 1584"/>
              <a:gd name="T53" fmla="*/ 136 h 1168"/>
              <a:gd name="T54" fmla="*/ 140 w 1584"/>
              <a:gd name="T55" fmla="*/ 100 h 1168"/>
              <a:gd name="T56" fmla="*/ 130 w 1584"/>
              <a:gd name="T57" fmla="*/ 70 h 1168"/>
              <a:gd name="T58" fmla="*/ 20 w 1584"/>
              <a:gd name="T59" fmla="*/ 68 h 1168"/>
              <a:gd name="T60" fmla="*/ 0 w 1584"/>
              <a:gd name="T61" fmla="*/ 50 h 1168"/>
              <a:gd name="T62" fmla="*/ 8 w 1584"/>
              <a:gd name="T63" fmla="*/ 2 h 1168"/>
              <a:gd name="T64" fmla="*/ 1154 w 1584"/>
              <a:gd name="T65" fmla="*/ 58 h 1168"/>
              <a:gd name="T66" fmla="*/ 1472 w 1584"/>
              <a:gd name="T67" fmla="*/ 78 h 1168"/>
              <a:gd name="T68" fmla="*/ 1488 w 1584"/>
              <a:gd name="T69" fmla="*/ 120 h 1168"/>
              <a:gd name="T70" fmla="*/ 1514 w 1584"/>
              <a:gd name="T71" fmla="*/ 182 h 1168"/>
              <a:gd name="T72" fmla="*/ 1566 w 1584"/>
              <a:gd name="T73" fmla="*/ 224 h 1168"/>
              <a:gd name="T74" fmla="*/ 1582 w 1584"/>
              <a:gd name="T75" fmla="*/ 260 h 1168"/>
              <a:gd name="T76" fmla="*/ 1578 w 1584"/>
              <a:gd name="T77" fmla="*/ 310 h 1168"/>
              <a:gd name="T78" fmla="*/ 1546 w 1584"/>
              <a:gd name="T79" fmla="*/ 336 h 1168"/>
              <a:gd name="T80" fmla="*/ 1514 w 1584"/>
              <a:gd name="T81" fmla="*/ 368 h 1168"/>
              <a:gd name="T82" fmla="*/ 1506 w 1584"/>
              <a:gd name="T83" fmla="*/ 414 h 1168"/>
              <a:gd name="T84" fmla="*/ 1500 w 1584"/>
              <a:gd name="T85" fmla="*/ 434 h 1168"/>
              <a:gd name="T86" fmla="*/ 1482 w 1584"/>
              <a:gd name="T87" fmla="*/ 458 h 1168"/>
              <a:gd name="T88" fmla="*/ 1488 w 1584"/>
              <a:gd name="T89" fmla="*/ 540 h 1168"/>
              <a:gd name="T90" fmla="*/ 1528 w 1584"/>
              <a:gd name="T91" fmla="*/ 614 h 1168"/>
              <a:gd name="T92" fmla="*/ 1526 w 1584"/>
              <a:gd name="T93" fmla="*/ 636 h 1168"/>
              <a:gd name="T94" fmla="*/ 1466 w 1584"/>
              <a:gd name="T95" fmla="*/ 714 h 1168"/>
              <a:gd name="T96" fmla="*/ 1458 w 1584"/>
              <a:gd name="T97" fmla="*/ 810 h 1168"/>
              <a:gd name="T98" fmla="*/ 1444 w 1584"/>
              <a:gd name="T99" fmla="*/ 842 h 1168"/>
              <a:gd name="T100" fmla="*/ 1408 w 1584"/>
              <a:gd name="T101" fmla="*/ 920 h 1168"/>
              <a:gd name="T102" fmla="*/ 1400 w 1584"/>
              <a:gd name="T103" fmla="*/ 1052 h 1168"/>
              <a:gd name="T104" fmla="*/ 1384 w 1584"/>
              <a:gd name="T105" fmla="*/ 1126 h 1168"/>
              <a:gd name="T106" fmla="*/ 1344 w 1584"/>
              <a:gd name="T107" fmla="*/ 1168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4" h="1168">
                <a:moveTo>
                  <a:pt x="1344" y="1168"/>
                </a:moveTo>
                <a:lnTo>
                  <a:pt x="1344" y="1168"/>
                </a:lnTo>
                <a:lnTo>
                  <a:pt x="1346" y="1130"/>
                </a:lnTo>
                <a:lnTo>
                  <a:pt x="1346" y="1094"/>
                </a:lnTo>
                <a:lnTo>
                  <a:pt x="1342" y="1060"/>
                </a:lnTo>
                <a:lnTo>
                  <a:pt x="1336" y="1026"/>
                </a:lnTo>
                <a:lnTo>
                  <a:pt x="1322" y="958"/>
                </a:lnTo>
                <a:lnTo>
                  <a:pt x="1316" y="924"/>
                </a:lnTo>
                <a:lnTo>
                  <a:pt x="1312" y="890"/>
                </a:lnTo>
                <a:lnTo>
                  <a:pt x="1312" y="890"/>
                </a:lnTo>
                <a:lnTo>
                  <a:pt x="1310" y="882"/>
                </a:lnTo>
                <a:lnTo>
                  <a:pt x="1306" y="874"/>
                </a:lnTo>
                <a:lnTo>
                  <a:pt x="1302" y="870"/>
                </a:lnTo>
                <a:lnTo>
                  <a:pt x="1298" y="866"/>
                </a:lnTo>
                <a:lnTo>
                  <a:pt x="1292" y="864"/>
                </a:lnTo>
                <a:lnTo>
                  <a:pt x="1286" y="864"/>
                </a:lnTo>
                <a:lnTo>
                  <a:pt x="1270" y="864"/>
                </a:lnTo>
                <a:lnTo>
                  <a:pt x="1270" y="864"/>
                </a:lnTo>
                <a:lnTo>
                  <a:pt x="1192" y="880"/>
                </a:lnTo>
                <a:lnTo>
                  <a:pt x="1114" y="894"/>
                </a:lnTo>
                <a:lnTo>
                  <a:pt x="1114" y="894"/>
                </a:lnTo>
                <a:lnTo>
                  <a:pt x="1102" y="896"/>
                </a:lnTo>
                <a:lnTo>
                  <a:pt x="1096" y="892"/>
                </a:lnTo>
                <a:lnTo>
                  <a:pt x="1092" y="886"/>
                </a:lnTo>
                <a:lnTo>
                  <a:pt x="1090" y="878"/>
                </a:lnTo>
                <a:lnTo>
                  <a:pt x="1090" y="878"/>
                </a:lnTo>
                <a:lnTo>
                  <a:pt x="1086" y="858"/>
                </a:lnTo>
                <a:lnTo>
                  <a:pt x="1086" y="858"/>
                </a:lnTo>
                <a:lnTo>
                  <a:pt x="1082" y="840"/>
                </a:lnTo>
                <a:lnTo>
                  <a:pt x="1080" y="834"/>
                </a:lnTo>
                <a:lnTo>
                  <a:pt x="1076" y="830"/>
                </a:lnTo>
                <a:lnTo>
                  <a:pt x="1070" y="828"/>
                </a:lnTo>
                <a:lnTo>
                  <a:pt x="1064" y="828"/>
                </a:lnTo>
                <a:lnTo>
                  <a:pt x="1046" y="828"/>
                </a:lnTo>
                <a:lnTo>
                  <a:pt x="1046" y="828"/>
                </a:lnTo>
                <a:lnTo>
                  <a:pt x="962" y="838"/>
                </a:lnTo>
                <a:lnTo>
                  <a:pt x="880" y="846"/>
                </a:lnTo>
                <a:lnTo>
                  <a:pt x="880" y="846"/>
                </a:lnTo>
                <a:lnTo>
                  <a:pt x="860" y="850"/>
                </a:lnTo>
                <a:lnTo>
                  <a:pt x="842" y="856"/>
                </a:lnTo>
                <a:lnTo>
                  <a:pt x="842" y="856"/>
                </a:lnTo>
                <a:lnTo>
                  <a:pt x="820" y="862"/>
                </a:lnTo>
                <a:lnTo>
                  <a:pt x="798" y="870"/>
                </a:lnTo>
                <a:lnTo>
                  <a:pt x="754" y="878"/>
                </a:lnTo>
                <a:lnTo>
                  <a:pt x="710" y="882"/>
                </a:lnTo>
                <a:lnTo>
                  <a:pt x="666" y="886"/>
                </a:lnTo>
                <a:lnTo>
                  <a:pt x="666" y="886"/>
                </a:lnTo>
                <a:lnTo>
                  <a:pt x="656" y="886"/>
                </a:lnTo>
                <a:lnTo>
                  <a:pt x="648" y="882"/>
                </a:lnTo>
                <a:lnTo>
                  <a:pt x="646" y="876"/>
                </a:lnTo>
                <a:lnTo>
                  <a:pt x="644" y="866"/>
                </a:lnTo>
                <a:lnTo>
                  <a:pt x="644" y="866"/>
                </a:lnTo>
                <a:lnTo>
                  <a:pt x="644" y="830"/>
                </a:lnTo>
                <a:lnTo>
                  <a:pt x="642" y="796"/>
                </a:lnTo>
                <a:lnTo>
                  <a:pt x="642" y="796"/>
                </a:lnTo>
                <a:lnTo>
                  <a:pt x="638" y="784"/>
                </a:lnTo>
                <a:lnTo>
                  <a:pt x="634" y="776"/>
                </a:lnTo>
                <a:lnTo>
                  <a:pt x="630" y="774"/>
                </a:lnTo>
                <a:lnTo>
                  <a:pt x="624" y="772"/>
                </a:lnTo>
                <a:lnTo>
                  <a:pt x="612" y="772"/>
                </a:lnTo>
                <a:lnTo>
                  <a:pt x="612" y="772"/>
                </a:lnTo>
                <a:lnTo>
                  <a:pt x="578" y="774"/>
                </a:lnTo>
                <a:lnTo>
                  <a:pt x="542" y="780"/>
                </a:lnTo>
                <a:lnTo>
                  <a:pt x="542" y="780"/>
                </a:lnTo>
                <a:lnTo>
                  <a:pt x="534" y="780"/>
                </a:lnTo>
                <a:lnTo>
                  <a:pt x="528" y="778"/>
                </a:lnTo>
                <a:lnTo>
                  <a:pt x="524" y="772"/>
                </a:lnTo>
                <a:lnTo>
                  <a:pt x="524" y="764"/>
                </a:lnTo>
                <a:lnTo>
                  <a:pt x="524" y="764"/>
                </a:lnTo>
                <a:lnTo>
                  <a:pt x="522" y="758"/>
                </a:lnTo>
                <a:lnTo>
                  <a:pt x="520" y="750"/>
                </a:lnTo>
                <a:lnTo>
                  <a:pt x="518" y="746"/>
                </a:lnTo>
                <a:lnTo>
                  <a:pt x="514" y="740"/>
                </a:lnTo>
                <a:lnTo>
                  <a:pt x="504" y="734"/>
                </a:lnTo>
                <a:lnTo>
                  <a:pt x="490" y="730"/>
                </a:lnTo>
                <a:lnTo>
                  <a:pt x="490" y="730"/>
                </a:lnTo>
                <a:lnTo>
                  <a:pt x="320" y="684"/>
                </a:lnTo>
                <a:lnTo>
                  <a:pt x="320" y="684"/>
                </a:lnTo>
                <a:lnTo>
                  <a:pt x="310" y="680"/>
                </a:lnTo>
                <a:lnTo>
                  <a:pt x="302" y="674"/>
                </a:lnTo>
                <a:lnTo>
                  <a:pt x="298" y="666"/>
                </a:lnTo>
                <a:lnTo>
                  <a:pt x="298" y="654"/>
                </a:lnTo>
                <a:lnTo>
                  <a:pt x="298" y="654"/>
                </a:lnTo>
                <a:lnTo>
                  <a:pt x="298" y="626"/>
                </a:lnTo>
                <a:lnTo>
                  <a:pt x="300" y="610"/>
                </a:lnTo>
                <a:lnTo>
                  <a:pt x="304" y="596"/>
                </a:lnTo>
                <a:lnTo>
                  <a:pt x="304" y="596"/>
                </a:lnTo>
                <a:lnTo>
                  <a:pt x="304" y="588"/>
                </a:lnTo>
                <a:lnTo>
                  <a:pt x="300" y="576"/>
                </a:lnTo>
                <a:lnTo>
                  <a:pt x="296" y="564"/>
                </a:lnTo>
                <a:lnTo>
                  <a:pt x="288" y="550"/>
                </a:lnTo>
                <a:lnTo>
                  <a:pt x="280" y="538"/>
                </a:lnTo>
                <a:lnTo>
                  <a:pt x="270" y="526"/>
                </a:lnTo>
                <a:lnTo>
                  <a:pt x="262" y="518"/>
                </a:lnTo>
                <a:lnTo>
                  <a:pt x="254" y="514"/>
                </a:lnTo>
                <a:lnTo>
                  <a:pt x="254" y="514"/>
                </a:lnTo>
                <a:lnTo>
                  <a:pt x="188" y="494"/>
                </a:lnTo>
                <a:lnTo>
                  <a:pt x="122" y="476"/>
                </a:lnTo>
                <a:lnTo>
                  <a:pt x="122" y="476"/>
                </a:lnTo>
                <a:lnTo>
                  <a:pt x="110" y="472"/>
                </a:lnTo>
                <a:lnTo>
                  <a:pt x="102" y="466"/>
                </a:lnTo>
                <a:lnTo>
                  <a:pt x="100" y="462"/>
                </a:lnTo>
                <a:lnTo>
                  <a:pt x="100" y="458"/>
                </a:lnTo>
                <a:lnTo>
                  <a:pt x="102" y="444"/>
                </a:lnTo>
                <a:lnTo>
                  <a:pt x="102" y="444"/>
                </a:lnTo>
                <a:lnTo>
                  <a:pt x="110" y="408"/>
                </a:lnTo>
                <a:lnTo>
                  <a:pt x="120" y="370"/>
                </a:lnTo>
                <a:lnTo>
                  <a:pt x="120" y="370"/>
                </a:lnTo>
                <a:lnTo>
                  <a:pt x="126" y="348"/>
                </a:lnTo>
                <a:lnTo>
                  <a:pt x="130" y="326"/>
                </a:lnTo>
                <a:lnTo>
                  <a:pt x="136" y="280"/>
                </a:lnTo>
                <a:lnTo>
                  <a:pt x="140" y="234"/>
                </a:lnTo>
                <a:lnTo>
                  <a:pt x="138" y="188"/>
                </a:lnTo>
                <a:lnTo>
                  <a:pt x="138" y="188"/>
                </a:lnTo>
                <a:lnTo>
                  <a:pt x="136" y="172"/>
                </a:lnTo>
                <a:lnTo>
                  <a:pt x="134" y="168"/>
                </a:lnTo>
                <a:lnTo>
                  <a:pt x="132" y="164"/>
                </a:lnTo>
                <a:lnTo>
                  <a:pt x="128" y="164"/>
                </a:lnTo>
                <a:lnTo>
                  <a:pt x="122" y="162"/>
                </a:lnTo>
                <a:lnTo>
                  <a:pt x="106" y="166"/>
                </a:lnTo>
                <a:lnTo>
                  <a:pt x="106" y="166"/>
                </a:lnTo>
                <a:lnTo>
                  <a:pt x="98" y="170"/>
                </a:lnTo>
                <a:lnTo>
                  <a:pt x="88" y="172"/>
                </a:lnTo>
                <a:lnTo>
                  <a:pt x="84" y="174"/>
                </a:lnTo>
                <a:lnTo>
                  <a:pt x="78" y="174"/>
                </a:lnTo>
                <a:lnTo>
                  <a:pt x="72" y="172"/>
                </a:lnTo>
                <a:lnTo>
                  <a:pt x="66" y="168"/>
                </a:lnTo>
                <a:lnTo>
                  <a:pt x="66" y="168"/>
                </a:lnTo>
                <a:lnTo>
                  <a:pt x="74" y="164"/>
                </a:lnTo>
                <a:lnTo>
                  <a:pt x="82" y="162"/>
                </a:lnTo>
                <a:lnTo>
                  <a:pt x="96" y="152"/>
                </a:lnTo>
                <a:lnTo>
                  <a:pt x="108" y="142"/>
                </a:lnTo>
                <a:lnTo>
                  <a:pt x="114" y="138"/>
                </a:lnTo>
                <a:lnTo>
                  <a:pt x="122" y="136"/>
                </a:lnTo>
                <a:lnTo>
                  <a:pt x="122" y="136"/>
                </a:lnTo>
                <a:lnTo>
                  <a:pt x="130" y="132"/>
                </a:lnTo>
                <a:lnTo>
                  <a:pt x="136" y="128"/>
                </a:lnTo>
                <a:lnTo>
                  <a:pt x="140" y="122"/>
                </a:lnTo>
                <a:lnTo>
                  <a:pt x="142" y="116"/>
                </a:lnTo>
                <a:lnTo>
                  <a:pt x="140" y="100"/>
                </a:lnTo>
                <a:lnTo>
                  <a:pt x="138" y="86"/>
                </a:lnTo>
                <a:lnTo>
                  <a:pt x="138" y="86"/>
                </a:lnTo>
                <a:lnTo>
                  <a:pt x="138" y="78"/>
                </a:lnTo>
                <a:lnTo>
                  <a:pt x="134" y="74"/>
                </a:lnTo>
                <a:lnTo>
                  <a:pt x="130" y="70"/>
                </a:lnTo>
                <a:lnTo>
                  <a:pt x="126" y="68"/>
                </a:lnTo>
                <a:lnTo>
                  <a:pt x="116" y="68"/>
                </a:lnTo>
                <a:lnTo>
                  <a:pt x="106" y="68"/>
                </a:lnTo>
                <a:lnTo>
                  <a:pt x="106" y="68"/>
                </a:lnTo>
                <a:lnTo>
                  <a:pt x="20" y="68"/>
                </a:lnTo>
                <a:lnTo>
                  <a:pt x="20" y="68"/>
                </a:lnTo>
                <a:lnTo>
                  <a:pt x="12" y="68"/>
                </a:lnTo>
                <a:lnTo>
                  <a:pt x="6" y="64"/>
                </a:lnTo>
                <a:lnTo>
                  <a:pt x="2" y="60"/>
                </a:lnTo>
                <a:lnTo>
                  <a:pt x="0" y="50"/>
                </a:lnTo>
                <a:lnTo>
                  <a:pt x="0" y="50"/>
                </a:lnTo>
                <a:lnTo>
                  <a:pt x="0" y="20"/>
                </a:lnTo>
                <a:lnTo>
                  <a:pt x="0" y="12"/>
                </a:lnTo>
                <a:lnTo>
                  <a:pt x="4" y="4"/>
                </a:lnTo>
                <a:lnTo>
                  <a:pt x="8" y="2"/>
                </a:lnTo>
                <a:lnTo>
                  <a:pt x="18" y="0"/>
                </a:lnTo>
                <a:lnTo>
                  <a:pt x="48" y="0"/>
                </a:lnTo>
                <a:lnTo>
                  <a:pt x="48" y="0"/>
                </a:lnTo>
                <a:lnTo>
                  <a:pt x="1154" y="58"/>
                </a:lnTo>
                <a:lnTo>
                  <a:pt x="1154" y="58"/>
                </a:lnTo>
                <a:lnTo>
                  <a:pt x="1304" y="66"/>
                </a:lnTo>
                <a:lnTo>
                  <a:pt x="1454" y="72"/>
                </a:lnTo>
                <a:lnTo>
                  <a:pt x="1454" y="72"/>
                </a:lnTo>
                <a:lnTo>
                  <a:pt x="1464" y="74"/>
                </a:lnTo>
                <a:lnTo>
                  <a:pt x="1472" y="78"/>
                </a:lnTo>
                <a:lnTo>
                  <a:pt x="1478" y="86"/>
                </a:lnTo>
                <a:lnTo>
                  <a:pt x="1482" y="94"/>
                </a:lnTo>
                <a:lnTo>
                  <a:pt x="1482" y="94"/>
                </a:lnTo>
                <a:lnTo>
                  <a:pt x="1486" y="108"/>
                </a:lnTo>
                <a:lnTo>
                  <a:pt x="1488" y="120"/>
                </a:lnTo>
                <a:lnTo>
                  <a:pt x="1488" y="120"/>
                </a:lnTo>
                <a:lnTo>
                  <a:pt x="1492" y="138"/>
                </a:lnTo>
                <a:lnTo>
                  <a:pt x="1498" y="154"/>
                </a:lnTo>
                <a:lnTo>
                  <a:pt x="1504" y="170"/>
                </a:lnTo>
                <a:lnTo>
                  <a:pt x="1514" y="182"/>
                </a:lnTo>
                <a:lnTo>
                  <a:pt x="1524" y="196"/>
                </a:lnTo>
                <a:lnTo>
                  <a:pt x="1536" y="206"/>
                </a:lnTo>
                <a:lnTo>
                  <a:pt x="1550" y="216"/>
                </a:lnTo>
                <a:lnTo>
                  <a:pt x="1566" y="224"/>
                </a:lnTo>
                <a:lnTo>
                  <a:pt x="1566" y="224"/>
                </a:lnTo>
                <a:lnTo>
                  <a:pt x="1576" y="230"/>
                </a:lnTo>
                <a:lnTo>
                  <a:pt x="1582" y="238"/>
                </a:lnTo>
                <a:lnTo>
                  <a:pt x="1584" y="248"/>
                </a:lnTo>
                <a:lnTo>
                  <a:pt x="1582" y="260"/>
                </a:lnTo>
                <a:lnTo>
                  <a:pt x="1582" y="260"/>
                </a:lnTo>
                <a:lnTo>
                  <a:pt x="1580" y="272"/>
                </a:lnTo>
                <a:lnTo>
                  <a:pt x="1580" y="284"/>
                </a:lnTo>
                <a:lnTo>
                  <a:pt x="1580" y="284"/>
                </a:lnTo>
                <a:lnTo>
                  <a:pt x="1580" y="302"/>
                </a:lnTo>
                <a:lnTo>
                  <a:pt x="1578" y="310"/>
                </a:lnTo>
                <a:lnTo>
                  <a:pt x="1576" y="316"/>
                </a:lnTo>
                <a:lnTo>
                  <a:pt x="1572" y="324"/>
                </a:lnTo>
                <a:lnTo>
                  <a:pt x="1566" y="328"/>
                </a:lnTo>
                <a:lnTo>
                  <a:pt x="1556" y="332"/>
                </a:lnTo>
                <a:lnTo>
                  <a:pt x="1546" y="336"/>
                </a:lnTo>
                <a:lnTo>
                  <a:pt x="1546" y="336"/>
                </a:lnTo>
                <a:lnTo>
                  <a:pt x="1536" y="340"/>
                </a:lnTo>
                <a:lnTo>
                  <a:pt x="1528" y="348"/>
                </a:lnTo>
                <a:lnTo>
                  <a:pt x="1520" y="356"/>
                </a:lnTo>
                <a:lnTo>
                  <a:pt x="1514" y="368"/>
                </a:lnTo>
                <a:lnTo>
                  <a:pt x="1510" y="378"/>
                </a:lnTo>
                <a:lnTo>
                  <a:pt x="1506" y="390"/>
                </a:lnTo>
                <a:lnTo>
                  <a:pt x="1504" y="402"/>
                </a:lnTo>
                <a:lnTo>
                  <a:pt x="1506" y="414"/>
                </a:lnTo>
                <a:lnTo>
                  <a:pt x="1506" y="414"/>
                </a:lnTo>
                <a:lnTo>
                  <a:pt x="1508" y="426"/>
                </a:lnTo>
                <a:lnTo>
                  <a:pt x="1506" y="430"/>
                </a:lnTo>
                <a:lnTo>
                  <a:pt x="1504" y="432"/>
                </a:lnTo>
                <a:lnTo>
                  <a:pt x="1500" y="434"/>
                </a:lnTo>
                <a:lnTo>
                  <a:pt x="1500" y="434"/>
                </a:lnTo>
                <a:lnTo>
                  <a:pt x="1494" y="436"/>
                </a:lnTo>
                <a:lnTo>
                  <a:pt x="1488" y="440"/>
                </a:lnTo>
                <a:lnTo>
                  <a:pt x="1486" y="444"/>
                </a:lnTo>
                <a:lnTo>
                  <a:pt x="1484" y="448"/>
                </a:lnTo>
                <a:lnTo>
                  <a:pt x="1482" y="458"/>
                </a:lnTo>
                <a:lnTo>
                  <a:pt x="1484" y="470"/>
                </a:lnTo>
                <a:lnTo>
                  <a:pt x="1484" y="470"/>
                </a:lnTo>
                <a:lnTo>
                  <a:pt x="1486" y="494"/>
                </a:lnTo>
                <a:lnTo>
                  <a:pt x="1486" y="518"/>
                </a:lnTo>
                <a:lnTo>
                  <a:pt x="1488" y="540"/>
                </a:lnTo>
                <a:lnTo>
                  <a:pt x="1490" y="552"/>
                </a:lnTo>
                <a:lnTo>
                  <a:pt x="1496" y="564"/>
                </a:lnTo>
                <a:lnTo>
                  <a:pt x="1496" y="564"/>
                </a:lnTo>
                <a:lnTo>
                  <a:pt x="1510" y="590"/>
                </a:lnTo>
                <a:lnTo>
                  <a:pt x="1528" y="614"/>
                </a:lnTo>
                <a:lnTo>
                  <a:pt x="1528" y="614"/>
                </a:lnTo>
                <a:lnTo>
                  <a:pt x="1532" y="620"/>
                </a:lnTo>
                <a:lnTo>
                  <a:pt x="1532" y="626"/>
                </a:lnTo>
                <a:lnTo>
                  <a:pt x="1532" y="630"/>
                </a:lnTo>
                <a:lnTo>
                  <a:pt x="1526" y="636"/>
                </a:lnTo>
                <a:lnTo>
                  <a:pt x="1526" y="636"/>
                </a:lnTo>
                <a:lnTo>
                  <a:pt x="1506" y="654"/>
                </a:lnTo>
                <a:lnTo>
                  <a:pt x="1490" y="672"/>
                </a:lnTo>
                <a:lnTo>
                  <a:pt x="1476" y="692"/>
                </a:lnTo>
                <a:lnTo>
                  <a:pt x="1466" y="714"/>
                </a:lnTo>
                <a:lnTo>
                  <a:pt x="1458" y="736"/>
                </a:lnTo>
                <a:lnTo>
                  <a:pt x="1454" y="760"/>
                </a:lnTo>
                <a:lnTo>
                  <a:pt x="1454" y="784"/>
                </a:lnTo>
                <a:lnTo>
                  <a:pt x="1458" y="810"/>
                </a:lnTo>
                <a:lnTo>
                  <a:pt x="1458" y="810"/>
                </a:lnTo>
                <a:lnTo>
                  <a:pt x="1458" y="820"/>
                </a:lnTo>
                <a:lnTo>
                  <a:pt x="1454" y="828"/>
                </a:lnTo>
                <a:lnTo>
                  <a:pt x="1450" y="836"/>
                </a:lnTo>
                <a:lnTo>
                  <a:pt x="1444" y="842"/>
                </a:lnTo>
                <a:lnTo>
                  <a:pt x="1444" y="842"/>
                </a:lnTo>
                <a:lnTo>
                  <a:pt x="1432" y="856"/>
                </a:lnTo>
                <a:lnTo>
                  <a:pt x="1424" y="872"/>
                </a:lnTo>
                <a:lnTo>
                  <a:pt x="1416" y="886"/>
                </a:lnTo>
                <a:lnTo>
                  <a:pt x="1412" y="902"/>
                </a:lnTo>
                <a:lnTo>
                  <a:pt x="1408" y="920"/>
                </a:lnTo>
                <a:lnTo>
                  <a:pt x="1406" y="936"/>
                </a:lnTo>
                <a:lnTo>
                  <a:pt x="1404" y="970"/>
                </a:lnTo>
                <a:lnTo>
                  <a:pt x="1404" y="970"/>
                </a:lnTo>
                <a:lnTo>
                  <a:pt x="1402" y="1026"/>
                </a:lnTo>
                <a:lnTo>
                  <a:pt x="1400" y="1052"/>
                </a:lnTo>
                <a:lnTo>
                  <a:pt x="1398" y="1080"/>
                </a:lnTo>
                <a:lnTo>
                  <a:pt x="1398" y="1080"/>
                </a:lnTo>
                <a:lnTo>
                  <a:pt x="1392" y="1104"/>
                </a:lnTo>
                <a:lnTo>
                  <a:pt x="1388" y="1114"/>
                </a:lnTo>
                <a:lnTo>
                  <a:pt x="1384" y="1126"/>
                </a:lnTo>
                <a:lnTo>
                  <a:pt x="1376" y="1138"/>
                </a:lnTo>
                <a:lnTo>
                  <a:pt x="1368" y="1148"/>
                </a:lnTo>
                <a:lnTo>
                  <a:pt x="1358" y="1158"/>
                </a:lnTo>
                <a:lnTo>
                  <a:pt x="1344" y="1168"/>
                </a:lnTo>
                <a:lnTo>
                  <a:pt x="1344" y="1168"/>
                </a:lnTo>
                <a:close/>
              </a:path>
            </a:pathLst>
          </a:custGeom>
          <a:solidFill>
            <a:srgbClr val="5B9BD5">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46" name="Freeform 11">
            <a:extLst>
              <a:ext uri="{FF2B5EF4-FFF2-40B4-BE49-F238E27FC236}">
                <a16:creationId xmlns:a16="http://schemas.microsoft.com/office/drawing/2014/main" id="{29A961CD-E8BC-2A0C-D639-E977248A4634}"/>
              </a:ext>
            </a:extLst>
          </p:cNvPr>
          <p:cNvSpPr>
            <a:spLocks/>
          </p:cNvSpPr>
          <p:nvPr/>
        </p:nvSpPr>
        <p:spPr bwMode="auto">
          <a:xfrm>
            <a:off x="4487716" y="1689704"/>
            <a:ext cx="1525868" cy="1073727"/>
          </a:xfrm>
          <a:custGeom>
            <a:avLst/>
            <a:gdLst>
              <a:gd name="T0" fmla="*/ 16 w 1634"/>
              <a:gd name="T1" fmla="*/ 818 h 992"/>
              <a:gd name="T2" fmla="*/ 56 w 1634"/>
              <a:gd name="T3" fmla="*/ 738 h 992"/>
              <a:gd name="T4" fmla="*/ 58 w 1634"/>
              <a:gd name="T5" fmla="*/ 670 h 992"/>
              <a:gd name="T6" fmla="*/ 112 w 1634"/>
              <a:gd name="T7" fmla="*/ 590 h 992"/>
              <a:gd name="T8" fmla="*/ 116 w 1634"/>
              <a:gd name="T9" fmla="*/ 514 h 992"/>
              <a:gd name="T10" fmla="*/ 86 w 1634"/>
              <a:gd name="T11" fmla="*/ 452 h 992"/>
              <a:gd name="T12" fmla="*/ 90 w 1634"/>
              <a:gd name="T13" fmla="*/ 394 h 992"/>
              <a:gd name="T14" fmla="*/ 116 w 1634"/>
              <a:gd name="T15" fmla="*/ 380 h 992"/>
              <a:gd name="T16" fmla="*/ 112 w 1634"/>
              <a:gd name="T17" fmla="*/ 318 h 992"/>
              <a:gd name="T18" fmla="*/ 156 w 1634"/>
              <a:gd name="T19" fmla="*/ 284 h 992"/>
              <a:gd name="T20" fmla="*/ 182 w 1634"/>
              <a:gd name="T21" fmla="*/ 166 h 992"/>
              <a:gd name="T22" fmla="*/ 166 w 1634"/>
              <a:gd name="T23" fmla="*/ 134 h 992"/>
              <a:gd name="T24" fmla="*/ 110 w 1634"/>
              <a:gd name="T25" fmla="*/ 94 h 992"/>
              <a:gd name="T26" fmla="*/ 78 w 1634"/>
              <a:gd name="T27" fmla="*/ 10 h 992"/>
              <a:gd name="T28" fmla="*/ 98 w 1634"/>
              <a:gd name="T29" fmla="*/ 2 h 992"/>
              <a:gd name="T30" fmla="*/ 1304 w 1634"/>
              <a:gd name="T31" fmla="*/ 46 h 992"/>
              <a:gd name="T32" fmla="*/ 1322 w 1634"/>
              <a:gd name="T33" fmla="*/ 66 h 992"/>
              <a:gd name="T34" fmla="*/ 1318 w 1634"/>
              <a:gd name="T35" fmla="*/ 198 h 992"/>
              <a:gd name="T36" fmla="*/ 1406 w 1634"/>
              <a:gd name="T37" fmla="*/ 258 h 992"/>
              <a:gd name="T38" fmla="*/ 1460 w 1634"/>
              <a:gd name="T39" fmla="*/ 256 h 992"/>
              <a:gd name="T40" fmla="*/ 1490 w 1634"/>
              <a:gd name="T41" fmla="*/ 208 h 992"/>
              <a:gd name="T42" fmla="*/ 1522 w 1634"/>
              <a:gd name="T43" fmla="*/ 176 h 992"/>
              <a:gd name="T44" fmla="*/ 1554 w 1634"/>
              <a:gd name="T45" fmla="*/ 178 h 992"/>
              <a:gd name="T46" fmla="*/ 1588 w 1634"/>
              <a:gd name="T47" fmla="*/ 212 h 992"/>
              <a:gd name="T48" fmla="*/ 1634 w 1634"/>
              <a:gd name="T49" fmla="*/ 230 h 992"/>
              <a:gd name="T50" fmla="*/ 1628 w 1634"/>
              <a:gd name="T51" fmla="*/ 368 h 992"/>
              <a:gd name="T52" fmla="*/ 1590 w 1634"/>
              <a:gd name="T53" fmla="*/ 394 h 992"/>
              <a:gd name="T54" fmla="*/ 1582 w 1634"/>
              <a:gd name="T55" fmla="*/ 428 h 992"/>
              <a:gd name="T56" fmla="*/ 1546 w 1634"/>
              <a:gd name="T57" fmla="*/ 480 h 992"/>
              <a:gd name="T58" fmla="*/ 1558 w 1634"/>
              <a:gd name="T59" fmla="*/ 546 h 992"/>
              <a:gd name="T60" fmla="*/ 1526 w 1634"/>
              <a:gd name="T61" fmla="*/ 618 h 992"/>
              <a:gd name="T62" fmla="*/ 1512 w 1634"/>
              <a:gd name="T63" fmla="*/ 672 h 992"/>
              <a:gd name="T64" fmla="*/ 1528 w 1634"/>
              <a:gd name="T65" fmla="*/ 710 h 992"/>
              <a:gd name="T66" fmla="*/ 1504 w 1634"/>
              <a:gd name="T67" fmla="*/ 708 h 992"/>
              <a:gd name="T68" fmla="*/ 1340 w 1634"/>
              <a:gd name="T69" fmla="*/ 654 h 992"/>
              <a:gd name="T70" fmla="*/ 1324 w 1634"/>
              <a:gd name="T71" fmla="*/ 720 h 992"/>
              <a:gd name="T72" fmla="*/ 1282 w 1634"/>
              <a:gd name="T73" fmla="*/ 868 h 992"/>
              <a:gd name="T74" fmla="*/ 1246 w 1634"/>
              <a:gd name="T75" fmla="*/ 876 h 992"/>
              <a:gd name="T76" fmla="*/ 1176 w 1634"/>
              <a:gd name="T77" fmla="*/ 874 h 992"/>
              <a:gd name="T78" fmla="*/ 1130 w 1634"/>
              <a:gd name="T79" fmla="*/ 858 h 992"/>
              <a:gd name="T80" fmla="*/ 1058 w 1634"/>
              <a:gd name="T81" fmla="*/ 856 h 992"/>
              <a:gd name="T82" fmla="*/ 992 w 1634"/>
              <a:gd name="T83" fmla="*/ 798 h 992"/>
              <a:gd name="T84" fmla="*/ 1000 w 1634"/>
              <a:gd name="T85" fmla="*/ 776 h 992"/>
              <a:gd name="T86" fmla="*/ 1006 w 1634"/>
              <a:gd name="T87" fmla="*/ 726 h 992"/>
              <a:gd name="T88" fmla="*/ 1002 w 1634"/>
              <a:gd name="T89" fmla="*/ 598 h 992"/>
              <a:gd name="T90" fmla="*/ 984 w 1634"/>
              <a:gd name="T91" fmla="*/ 558 h 992"/>
              <a:gd name="T92" fmla="*/ 944 w 1634"/>
              <a:gd name="T93" fmla="*/ 530 h 992"/>
              <a:gd name="T94" fmla="*/ 884 w 1634"/>
              <a:gd name="T95" fmla="*/ 544 h 992"/>
              <a:gd name="T96" fmla="*/ 810 w 1634"/>
              <a:gd name="T97" fmla="*/ 604 h 992"/>
              <a:gd name="T98" fmla="*/ 778 w 1634"/>
              <a:gd name="T99" fmla="*/ 604 h 992"/>
              <a:gd name="T100" fmla="*/ 754 w 1634"/>
              <a:gd name="T101" fmla="*/ 652 h 992"/>
              <a:gd name="T102" fmla="*/ 744 w 1634"/>
              <a:gd name="T103" fmla="*/ 678 h 992"/>
              <a:gd name="T104" fmla="*/ 604 w 1634"/>
              <a:gd name="T105" fmla="*/ 770 h 992"/>
              <a:gd name="T106" fmla="*/ 430 w 1634"/>
              <a:gd name="T107" fmla="*/ 626 h 992"/>
              <a:gd name="T108" fmla="*/ 398 w 1634"/>
              <a:gd name="T109" fmla="*/ 634 h 992"/>
              <a:gd name="T110" fmla="*/ 190 w 1634"/>
              <a:gd name="T111" fmla="*/ 822 h 992"/>
              <a:gd name="T112" fmla="*/ 136 w 1634"/>
              <a:gd name="T113" fmla="*/ 870 h 992"/>
              <a:gd name="T114" fmla="*/ 64 w 1634"/>
              <a:gd name="T115" fmla="*/ 892 h 992"/>
              <a:gd name="T116" fmla="*/ 30 w 1634"/>
              <a:gd name="T117" fmla="*/ 958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4" h="992">
                <a:moveTo>
                  <a:pt x="0" y="992"/>
                </a:moveTo>
                <a:lnTo>
                  <a:pt x="0" y="992"/>
                </a:lnTo>
                <a:lnTo>
                  <a:pt x="8" y="840"/>
                </a:lnTo>
                <a:lnTo>
                  <a:pt x="8" y="840"/>
                </a:lnTo>
                <a:lnTo>
                  <a:pt x="10" y="828"/>
                </a:lnTo>
                <a:lnTo>
                  <a:pt x="16" y="818"/>
                </a:lnTo>
                <a:lnTo>
                  <a:pt x="30" y="800"/>
                </a:lnTo>
                <a:lnTo>
                  <a:pt x="30" y="800"/>
                </a:lnTo>
                <a:lnTo>
                  <a:pt x="42" y="780"/>
                </a:lnTo>
                <a:lnTo>
                  <a:pt x="52" y="760"/>
                </a:lnTo>
                <a:lnTo>
                  <a:pt x="56" y="748"/>
                </a:lnTo>
                <a:lnTo>
                  <a:pt x="56" y="738"/>
                </a:lnTo>
                <a:lnTo>
                  <a:pt x="58" y="726"/>
                </a:lnTo>
                <a:lnTo>
                  <a:pt x="56" y="714"/>
                </a:lnTo>
                <a:lnTo>
                  <a:pt x="56" y="714"/>
                </a:lnTo>
                <a:lnTo>
                  <a:pt x="56" y="698"/>
                </a:lnTo>
                <a:lnTo>
                  <a:pt x="56" y="684"/>
                </a:lnTo>
                <a:lnTo>
                  <a:pt x="58" y="670"/>
                </a:lnTo>
                <a:lnTo>
                  <a:pt x="64" y="656"/>
                </a:lnTo>
                <a:lnTo>
                  <a:pt x="70" y="644"/>
                </a:lnTo>
                <a:lnTo>
                  <a:pt x="76" y="632"/>
                </a:lnTo>
                <a:lnTo>
                  <a:pt x="96" y="608"/>
                </a:lnTo>
                <a:lnTo>
                  <a:pt x="96" y="608"/>
                </a:lnTo>
                <a:lnTo>
                  <a:pt x="112" y="590"/>
                </a:lnTo>
                <a:lnTo>
                  <a:pt x="124" y="576"/>
                </a:lnTo>
                <a:lnTo>
                  <a:pt x="130" y="564"/>
                </a:lnTo>
                <a:lnTo>
                  <a:pt x="132" y="554"/>
                </a:lnTo>
                <a:lnTo>
                  <a:pt x="132" y="542"/>
                </a:lnTo>
                <a:lnTo>
                  <a:pt x="126" y="530"/>
                </a:lnTo>
                <a:lnTo>
                  <a:pt x="116" y="514"/>
                </a:lnTo>
                <a:lnTo>
                  <a:pt x="102" y="494"/>
                </a:lnTo>
                <a:lnTo>
                  <a:pt x="102" y="494"/>
                </a:lnTo>
                <a:lnTo>
                  <a:pt x="96" y="484"/>
                </a:lnTo>
                <a:lnTo>
                  <a:pt x="92" y="474"/>
                </a:lnTo>
                <a:lnTo>
                  <a:pt x="88" y="462"/>
                </a:lnTo>
                <a:lnTo>
                  <a:pt x="86" y="452"/>
                </a:lnTo>
                <a:lnTo>
                  <a:pt x="84" y="428"/>
                </a:lnTo>
                <a:lnTo>
                  <a:pt x="84" y="406"/>
                </a:lnTo>
                <a:lnTo>
                  <a:pt x="84" y="406"/>
                </a:lnTo>
                <a:lnTo>
                  <a:pt x="86" y="400"/>
                </a:lnTo>
                <a:lnTo>
                  <a:pt x="88" y="398"/>
                </a:lnTo>
                <a:lnTo>
                  <a:pt x="90" y="394"/>
                </a:lnTo>
                <a:lnTo>
                  <a:pt x="96" y="392"/>
                </a:lnTo>
                <a:lnTo>
                  <a:pt x="96" y="392"/>
                </a:lnTo>
                <a:lnTo>
                  <a:pt x="104" y="392"/>
                </a:lnTo>
                <a:lnTo>
                  <a:pt x="110" y="388"/>
                </a:lnTo>
                <a:lnTo>
                  <a:pt x="112" y="384"/>
                </a:lnTo>
                <a:lnTo>
                  <a:pt x="116" y="380"/>
                </a:lnTo>
                <a:lnTo>
                  <a:pt x="116" y="370"/>
                </a:lnTo>
                <a:lnTo>
                  <a:pt x="114" y="356"/>
                </a:lnTo>
                <a:lnTo>
                  <a:pt x="114" y="356"/>
                </a:lnTo>
                <a:lnTo>
                  <a:pt x="112" y="342"/>
                </a:lnTo>
                <a:lnTo>
                  <a:pt x="110" y="330"/>
                </a:lnTo>
                <a:lnTo>
                  <a:pt x="112" y="318"/>
                </a:lnTo>
                <a:lnTo>
                  <a:pt x="116" y="310"/>
                </a:lnTo>
                <a:lnTo>
                  <a:pt x="122" y="300"/>
                </a:lnTo>
                <a:lnTo>
                  <a:pt x="132" y="294"/>
                </a:lnTo>
                <a:lnTo>
                  <a:pt x="142" y="288"/>
                </a:lnTo>
                <a:lnTo>
                  <a:pt x="156" y="284"/>
                </a:lnTo>
                <a:lnTo>
                  <a:pt x="156" y="284"/>
                </a:lnTo>
                <a:lnTo>
                  <a:pt x="166" y="280"/>
                </a:lnTo>
                <a:lnTo>
                  <a:pt x="172" y="274"/>
                </a:lnTo>
                <a:lnTo>
                  <a:pt x="176" y="268"/>
                </a:lnTo>
                <a:lnTo>
                  <a:pt x="178" y="258"/>
                </a:lnTo>
                <a:lnTo>
                  <a:pt x="178" y="258"/>
                </a:lnTo>
                <a:lnTo>
                  <a:pt x="182" y="166"/>
                </a:lnTo>
                <a:lnTo>
                  <a:pt x="182" y="166"/>
                </a:lnTo>
                <a:lnTo>
                  <a:pt x="182" y="156"/>
                </a:lnTo>
                <a:lnTo>
                  <a:pt x="180" y="148"/>
                </a:lnTo>
                <a:lnTo>
                  <a:pt x="174" y="140"/>
                </a:lnTo>
                <a:lnTo>
                  <a:pt x="166" y="134"/>
                </a:lnTo>
                <a:lnTo>
                  <a:pt x="166" y="134"/>
                </a:lnTo>
                <a:lnTo>
                  <a:pt x="160" y="128"/>
                </a:lnTo>
                <a:lnTo>
                  <a:pt x="150" y="124"/>
                </a:lnTo>
                <a:lnTo>
                  <a:pt x="150" y="124"/>
                </a:lnTo>
                <a:lnTo>
                  <a:pt x="134" y="116"/>
                </a:lnTo>
                <a:lnTo>
                  <a:pt x="120" y="106"/>
                </a:lnTo>
                <a:lnTo>
                  <a:pt x="110" y="94"/>
                </a:lnTo>
                <a:lnTo>
                  <a:pt x="102" y="80"/>
                </a:lnTo>
                <a:lnTo>
                  <a:pt x="94" y="64"/>
                </a:lnTo>
                <a:lnTo>
                  <a:pt x="90" y="50"/>
                </a:lnTo>
                <a:lnTo>
                  <a:pt x="80" y="16"/>
                </a:lnTo>
                <a:lnTo>
                  <a:pt x="80" y="16"/>
                </a:lnTo>
                <a:lnTo>
                  <a:pt x="78" y="10"/>
                </a:lnTo>
                <a:lnTo>
                  <a:pt x="78" y="6"/>
                </a:lnTo>
                <a:lnTo>
                  <a:pt x="80" y="4"/>
                </a:lnTo>
                <a:lnTo>
                  <a:pt x="82" y="2"/>
                </a:lnTo>
                <a:lnTo>
                  <a:pt x="90" y="0"/>
                </a:lnTo>
                <a:lnTo>
                  <a:pt x="98" y="2"/>
                </a:lnTo>
                <a:lnTo>
                  <a:pt x="98" y="2"/>
                </a:lnTo>
                <a:lnTo>
                  <a:pt x="412" y="12"/>
                </a:lnTo>
                <a:lnTo>
                  <a:pt x="412" y="12"/>
                </a:lnTo>
                <a:lnTo>
                  <a:pt x="1158" y="42"/>
                </a:lnTo>
                <a:lnTo>
                  <a:pt x="1158" y="42"/>
                </a:lnTo>
                <a:lnTo>
                  <a:pt x="1232" y="44"/>
                </a:lnTo>
                <a:lnTo>
                  <a:pt x="1304" y="46"/>
                </a:lnTo>
                <a:lnTo>
                  <a:pt x="1304" y="46"/>
                </a:lnTo>
                <a:lnTo>
                  <a:pt x="1314" y="48"/>
                </a:lnTo>
                <a:lnTo>
                  <a:pt x="1320" y="50"/>
                </a:lnTo>
                <a:lnTo>
                  <a:pt x="1322" y="56"/>
                </a:lnTo>
                <a:lnTo>
                  <a:pt x="1322" y="66"/>
                </a:lnTo>
                <a:lnTo>
                  <a:pt x="1322" y="66"/>
                </a:lnTo>
                <a:lnTo>
                  <a:pt x="1316" y="120"/>
                </a:lnTo>
                <a:lnTo>
                  <a:pt x="1310" y="172"/>
                </a:lnTo>
                <a:lnTo>
                  <a:pt x="1310" y="172"/>
                </a:lnTo>
                <a:lnTo>
                  <a:pt x="1310" y="182"/>
                </a:lnTo>
                <a:lnTo>
                  <a:pt x="1312" y="192"/>
                </a:lnTo>
                <a:lnTo>
                  <a:pt x="1318" y="198"/>
                </a:lnTo>
                <a:lnTo>
                  <a:pt x="1326" y="206"/>
                </a:lnTo>
                <a:lnTo>
                  <a:pt x="1326" y="206"/>
                </a:lnTo>
                <a:lnTo>
                  <a:pt x="1360" y="228"/>
                </a:lnTo>
                <a:lnTo>
                  <a:pt x="1396" y="252"/>
                </a:lnTo>
                <a:lnTo>
                  <a:pt x="1396" y="252"/>
                </a:lnTo>
                <a:lnTo>
                  <a:pt x="1406" y="258"/>
                </a:lnTo>
                <a:lnTo>
                  <a:pt x="1416" y="260"/>
                </a:lnTo>
                <a:lnTo>
                  <a:pt x="1428" y="262"/>
                </a:lnTo>
                <a:lnTo>
                  <a:pt x="1438" y="260"/>
                </a:lnTo>
                <a:lnTo>
                  <a:pt x="1438" y="260"/>
                </a:lnTo>
                <a:lnTo>
                  <a:pt x="1450" y="258"/>
                </a:lnTo>
                <a:lnTo>
                  <a:pt x="1460" y="256"/>
                </a:lnTo>
                <a:lnTo>
                  <a:pt x="1468" y="250"/>
                </a:lnTo>
                <a:lnTo>
                  <a:pt x="1474" y="246"/>
                </a:lnTo>
                <a:lnTo>
                  <a:pt x="1480" y="238"/>
                </a:lnTo>
                <a:lnTo>
                  <a:pt x="1484" y="230"/>
                </a:lnTo>
                <a:lnTo>
                  <a:pt x="1488" y="220"/>
                </a:lnTo>
                <a:lnTo>
                  <a:pt x="1490" y="208"/>
                </a:lnTo>
                <a:lnTo>
                  <a:pt x="1490" y="208"/>
                </a:lnTo>
                <a:lnTo>
                  <a:pt x="1492" y="202"/>
                </a:lnTo>
                <a:lnTo>
                  <a:pt x="1498" y="194"/>
                </a:lnTo>
                <a:lnTo>
                  <a:pt x="1504" y="186"/>
                </a:lnTo>
                <a:lnTo>
                  <a:pt x="1514" y="180"/>
                </a:lnTo>
                <a:lnTo>
                  <a:pt x="1522" y="176"/>
                </a:lnTo>
                <a:lnTo>
                  <a:pt x="1532" y="174"/>
                </a:lnTo>
                <a:lnTo>
                  <a:pt x="1542" y="172"/>
                </a:lnTo>
                <a:lnTo>
                  <a:pt x="1550" y="172"/>
                </a:lnTo>
                <a:lnTo>
                  <a:pt x="1550" y="172"/>
                </a:lnTo>
                <a:lnTo>
                  <a:pt x="1552" y="174"/>
                </a:lnTo>
                <a:lnTo>
                  <a:pt x="1554" y="178"/>
                </a:lnTo>
                <a:lnTo>
                  <a:pt x="1554" y="178"/>
                </a:lnTo>
                <a:lnTo>
                  <a:pt x="1558" y="190"/>
                </a:lnTo>
                <a:lnTo>
                  <a:pt x="1562" y="200"/>
                </a:lnTo>
                <a:lnTo>
                  <a:pt x="1570" y="206"/>
                </a:lnTo>
                <a:lnTo>
                  <a:pt x="1578" y="210"/>
                </a:lnTo>
                <a:lnTo>
                  <a:pt x="1588" y="212"/>
                </a:lnTo>
                <a:lnTo>
                  <a:pt x="1598" y="214"/>
                </a:lnTo>
                <a:lnTo>
                  <a:pt x="1616" y="216"/>
                </a:lnTo>
                <a:lnTo>
                  <a:pt x="1616" y="216"/>
                </a:lnTo>
                <a:lnTo>
                  <a:pt x="1626" y="220"/>
                </a:lnTo>
                <a:lnTo>
                  <a:pt x="1632" y="224"/>
                </a:lnTo>
                <a:lnTo>
                  <a:pt x="1634" y="230"/>
                </a:lnTo>
                <a:lnTo>
                  <a:pt x="1634" y="238"/>
                </a:lnTo>
                <a:lnTo>
                  <a:pt x="1634" y="238"/>
                </a:lnTo>
                <a:lnTo>
                  <a:pt x="1630" y="298"/>
                </a:lnTo>
                <a:lnTo>
                  <a:pt x="1628" y="358"/>
                </a:lnTo>
                <a:lnTo>
                  <a:pt x="1628" y="358"/>
                </a:lnTo>
                <a:lnTo>
                  <a:pt x="1628" y="368"/>
                </a:lnTo>
                <a:lnTo>
                  <a:pt x="1624" y="374"/>
                </a:lnTo>
                <a:lnTo>
                  <a:pt x="1618" y="380"/>
                </a:lnTo>
                <a:lnTo>
                  <a:pt x="1610" y="382"/>
                </a:lnTo>
                <a:lnTo>
                  <a:pt x="1610" y="382"/>
                </a:lnTo>
                <a:lnTo>
                  <a:pt x="1598" y="388"/>
                </a:lnTo>
                <a:lnTo>
                  <a:pt x="1590" y="394"/>
                </a:lnTo>
                <a:lnTo>
                  <a:pt x="1588" y="398"/>
                </a:lnTo>
                <a:lnTo>
                  <a:pt x="1586" y="402"/>
                </a:lnTo>
                <a:lnTo>
                  <a:pt x="1584" y="416"/>
                </a:lnTo>
                <a:lnTo>
                  <a:pt x="1584" y="416"/>
                </a:lnTo>
                <a:lnTo>
                  <a:pt x="1584" y="422"/>
                </a:lnTo>
                <a:lnTo>
                  <a:pt x="1582" y="428"/>
                </a:lnTo>
                <a:lnTo>
                  <a:pt x="1576" y="436"/>
                </a:lnTo>
                <a:lnTo>
                  <a:pt x="1560" y="452"/>
                </a:lnTo>
                <a:lnTo>
                  <a:pt x="1560" y="452"/>
                </a:lnTo>
                <a:lnTo>
                  <a:pt x="1552" y="462"/>
                </a:lnTo>
                <a:lnTo>
                  <a:pt x="1546" y="470"/>
                </a:lnTo>
                <a:lnTo>
                  <a:pt x="1546" y="480"/>
                </a:lnTo>
                <a:lnTo>
                  <a:pt x="1548" y="490"/>
                </a:lnTo>
                <a:lnTo>
                  <a:pt x="1548" y="490"/>
                </a:lnTo>
                <a:lnTo>
                  <a:pt x="1554" y="506"/>
                </a:lnTo>
                <a:lnTo>
                  <a:pt x="1558" y="518"/>
                </a:lnTo>
                <a:lnTo>
                  <a:pt x="1558" y="532"/>
                </a:lnTo>
                <a:lnTo>
                  <a:pt x="1558" y="546"/>
                </a:lnTo>
                <a:lnTo>
                  <a:pt x="1556" y="558"/>
                </a:lnTo>
                <a:lnTo>
                  <a:pt x="1550" y="572"/>
                </a:lnTo>
                <a:lnTo>
                  <a:pt x="1544" y="584"/>
                </a:lnTo>
                <a:lnTo>
                  <a:pt x="1536" y="598"/>
                </a:lnTo>
                <a:lnTo>
                  <a:pt x="1536" y="598"/>
                </a:lnTo>
                <a:lnTo>
                  <a:pt x="1526" y="618"/>
                </a:lnTo>
                <a:lnTo>
                  <a:pt x="1516" y="638"/>
                </a:lnTo>
                <a:lnTo>
                  <a:pt x="1516" y="638"/>
                </a:lnTo>
                <a:lnTo>
                  <a:pt x="1510" y="650"/>
                </a:lnTo>
                <a:lnTo>
                  <a:pt x="1510" y="662"/>
                </a:lnTo>
                <a:lnTo>
                  <a:pt x="1510" y="666"/>
                </a:lnTo>
                <a:lnTo>
                  <a:pt x="1512" y="672"/>
                </a:lnTo>
                <a:lnTo>
                  <a:pt x="1522" y="682"/>
                </a:lnTo>
                <a:lnTo>
                  <a:pt x="1522" y="682"/>
                </a:lnTo>
                <a:lnTo>
                  <a:pt x="1528" y="688"/>
                </a:lnTo>
                <a:lnTo>
                  <a:pt x="1530" y="694"/>
                </a:lnTo>
                <a:lnTo>
                  <a:pt x="1532" y="702"/>
                </a:lnTo>
                <a:lnTo>
                  <a:pt x="1528" y="710"/>
                </a:lnTo>
                <a:lnTo>
                  <a:pt x="1528" y="710"/>
                </a:lnTo>
                <a:lnTo>
                  <a:pt x="1524" y="714"/>
                </a:lnTo>
                <a:lnTo>
                  <a:pt x="1522" y="714"/>
                </a:lnTo>
                <a:lnTo>
                  <a:pt x="1516" y="714"/>
                </a:lnTo>
                <a:lnTo>
                  <a:pt x="1504" y="708"/>
                </a:lnTo>
                <a:lnTo>
                  <a:pt x="1504" y="708"/>
                </a:lnTo>
                <a:lnTo>
                  <a:pt x="1368" y="654"/>
                </a:lnTo>
                <a:lnTo>
                  <a:pt x="1368" y="654"/>
                </a:lnTo>
                <a:lnTo>
                  <a:pt x="1354" y="650"/>
                </a:lnTo>
                <a:lnTo>
                  <a:pt x="1348" y="650"/>
                </a:lnTo>
                <a:lnTo>
                  <a:pt x="1344" y="652"/>
                </a:lnTo>
                <a:lnTo>
                  <a:pt x="1340" y="654"/>
                </a:lnTo>
                <a:lnTo>
                  <a:pt x="1336" y="660"/>
                </a:lnTo>
                <a:lnTo>
                  <a:pt x="1334" y="666"/>
                </a:lnTo>
                <a:lnTo>
                  <a:pt x="1332" y="674"/>
                </a:lnTo>
                <a:lnTo>
                  <a:pt x="1332" y="674"/>
                </a:lnTo>
                <a:lnTo>
                  <a:pt x="1330" y="696"/>
                </a:lnTo>
                <a:lnTo>
                  <a:pt x="1324" y="720"/>
                </a:lnTo>
                <a:lnTo>
                  <a:pt x="1312" y="764"/>
                </a:lnTo>
                <a:lnTo>
                  <a:pt x="1298" y="810"/>
                </a:lnTo>
                <a:lnTo>
                  <a:pt x="1288" y="854"/>
                </a:lnTo>
                <a:lnTo>
                  <a:pt x="1288" y="854"/>
                </a:lnTo>
                <a:lnTo>
                  <a:pt x="1286" y="862"/>
                </a:lnTo>
                <a:lnTo>
                  <a:pt x="1282" y="868"/>
                </a:lnTo>
                <a:lnTo>
                  <a:pt x="1278" y="872"/>
                </a:lnTo>
                <a:lnTo>
                  <a:pt x="1274" y="876"/>
                </a:lnTo>
                <a:lnTo>
                  <a:pt x="1268" y="878"/>
                </a:lnTo>
                <a:lnTo>
                  <a:pt x="1262" y="878"/>
                </a:lnTo>
                <a:lnTo>
                  <a:pt x="1246" y="876"/>
                </a:lnTo>
                <a:lnTo>
                  <a:pt x="1246" y="876"/>
                </a:lnTo>
                <a:lnTo>
                  <a:pt x="1230" y="872"/>
                </a:lnTo>
                <a:lnTo>
                  <a:pt x="1212" y="868"/>
                </a:lnTo>
                <a:lnTo>
                  <a:pt x="1194" y="868"/>
                </a:lnTo>
                <a:lnTo>
                  <a:pt x="1184" y="870"/>
                </a:lnTo>
                <a:lnTo>
                  <a:pt x="1176" y="874"/>
                </a:lnTo>
                <a:lnTo>
                  <a:pt x="1176" y="874"/>
                </a:lnTo>
                <a:lnTo>
                  <a:pt x="1164" y="876"/>
                </a:lnTo>
                <a:lnTo>
                  <a:pt x="1156" y="876"/>
                </a:lnTo>
                <a:lnTo>
                  <a:pt x="1148" y="874"/>
                </a:lnTo>
                <a:lnTo>
                  <a:pt x="1140" y="866"/>
                </a:lnTo>
                <a:lnTo>
                  <a:pt x="1140" y="866"/>
                </a:lnTo>
                <a:lnTo>
                  <a:pt x="1130" y="858"/>
                </a:lnTo>
                <a:lnTo>
                  <a:pt x="1118" y="852"/>
                </a:lnTo>
                <a:lnTo>
                  <a:pt x="1106" y="852"/>
                </a:lnTo>
                <a:lnTo>
                  <a:pt x="1092" y="852"/>
                </a:lnTo>
                <a:lnTo>
                  <a:pt x="1092" y="852"/>
                </a:lnTo>
                <a:lnTo>
                  <a:pt x="1074" y="856"/>
                </a:lnTo>
                <a:lnTo>
                  <a:pt x="1058" y="856"/>
                </a:lnTo>
                <a:lnTo>
                  <a:pt x="1044" y="852"/>
                </a:lnTo>
                <a:lnTo>
                  <a:pt x="1030" y="846"/>
                </a:lnTo>
                <a:lnTo>
                  <a:pt x="1020" y="838"/>
                </a:lnTo>
                <a:lnTo>
                  <a:pt x="1010" y="826"/>
                </a:lnTo>
                <a:lnTo>
                  <a:pt x="1000" y="812"/>
                </a:lnTo>
                <a:lnTo>
                  <a:pt x="992" y="798"/>
                </a:lnTo>
                <a:lnTo>
                  <a:pt x="992" y="798"/>
                </a:lnTo>
                <a:lnTo>
                  <a:pt x="988" y="788"/>
                </a:lnTo>
                <a:lnTo>
                  <a:pt x="990" y="784"/>
                </a:lnTo>
                <a:lnTo>
                  <a:pt x="992" y="780"/>
                </a:lnTo>
                <a:lnTo>
                  <a:pt x="992" y="780"/>
                </a:lnTo>
                <a:lnTo>
                  <a:pt x="1000" y="776"/>
                </a:lnTo>
                <a:lnTo>
                  <a:pt x="1004" y="770"/>
                </a:lnTo>
                <a:lnTo>
                  <a:pt x="1006" y="762"/>
                </a:lnTo>
                <a:lnTo>
                  <a:pt x="1008" y="756"/>
                </a:lnTo>
                <a:lnTo>
                  <a:pt x="1008" y="742"/>
                </a:lnTo>
                <a:lnTo>
                  <a:pt x="1006" y="726"/>
                </a:lnTo>
                <a:lnTo>
                  <a:pt x="1006" y="726"/>
                </a:lnTo>
                <a:lnTo>
                  <a:pt x="994" y="630"/>
                </a:lnTo>
                <a:lnTo>
                  <a:pt x="994" y="630"/>
                </a:lnTo>
                <a:lnTo>
                  <a:pt x="994" y="618"/>
                </a:lnTo>
                <a:lnTo>
                  <a:pt x="998" y="606"/>
                </a:lnTo>
                <a:lnTo>
                  <a:pt x="998" y="606"/>
                </a:lnTo>
                <a:lnTo>
                  <a:pt x="1002" y="598"/>
                </a:lnTo>
                <a:lnTo>
                  <a:pt x="1004" y="592"/>
                </a:lnTo>
                <a:lnTo>
                  <a:pt x="1004" y="584"/>
                </a:lnTo>
                <a:lnTo>
                  <a:pt x="1004" y="578"/>
                </a:lnTo>
                <a:lnTo>
                  <a:pt x="1000" y="572"/>
                </a:lnTo>
                <a:lnTo>
                  <a:pt x="996" y="566"/>
                </a:lnTo>
                <a:lnTo>
                  <a:pt x="984" y="558"/>
                </a:lnTo>
                <a:lnTo>
                  <a:pt x="984" y="558"/>
                </a:lnTo>
                <a:lnTo>
                  <a:pt x="974" y="550"/>
                </a:lnTo>
                <a:lnTo>
                  <a:pt x="964" y="542"/>
                </a:lnTo>
                <a:lnTo>
                  <a:pt x="964" y="542"/>
                </a:lnTo>
                <a:lnTo>
                  <a:pt x="954" y="536"/>
                </a:lnTo>
                <a:lnTo>
                  <a:pt x="944" y="530"/>
                </a:lnTo>
                <a:lnTo>
                  <a:pt x="934" y="528"/>
                </a:lnTo>
                <a:lnTo>
                  <a:pt x="924" y="528"/>
                </a:lnTo>
                <a:lnTo>
                  <a:pt x="914" y="528"/>
                </a:lnTo>
                <a:lnTo>
                  <a:pt x="904" y="532"/>
                </a:lnTo>
                <a:lnTo>
                  <a:pt x="892" y="536"/>
                </a:lnTo>
                <a:lnTo>
                  <a:pt x="884" y="544"/>
                </a:lnTo>
                <a:lnTo>
                  <a:pt x="884" y="544"/>
                </a:lnTo>
                <a:lnTo>
                  <a:pt x="830" y="590"/>
                </a:lnTo>
                <a:lnTo>
                  <a:pt x="830" y="590"/>
                </a:lnTo>
                <a:lnTo>
                  <a:pt x="822" y="596"/>
                </a:lnTo>
                <a:lnTo>
                  <a:pt x="814" y="604"/>
                </a:lnTo>
                <a:lnTo>
                  <a:pt x="810" y="604"/>
                </a:lnTo>
                <a:lnTo>
                  <a:pt x="804" y="606"/>
                </a:lnTo>
                <a:lnTo>
                  <a:pt x="798" y="604"/>
                </a:lnTo>
                <a:lnTo>
                  <a:pt x="792" y="602"/>
                </a:lnTo>
                <a:lnTo>
                  <a:pt x="792" y="602"/>
                </a:lnTo>
                <a:lnTo>
                  <a:pt x="786" y="602"/>
                </a:lnTo>
                <a:lnTo>
                  <a:pt x="778" y="604"/>
                </a:lnTo>
                <a:lnTo>
                  <a:pt x="772" y="610"/>
                </a:lnTo>
                <a:lnTo>
                  <a:pt x="766" y="618"/>
                </a:lnTo>
                <a:lnTo>
                  <a:pt x="760" y="626"/>
                </a:lnTo>
                <a:lnTo>
                  <a:pt x="756" y="636"/>
                </a:lnTo>
                <a:lnTo>
                  <a:pt x="754" y="644"/>
                </a:lnTo>
                <a:lnTo>
                  <a:pt x="754" y="652"/>
                </a:lnTo>
                <a:lnTo>
                  <a:pt x="754" y="652"/>
                </a:lnTo>
                <a:lnTo>
                  <a:pt x="756" y="662"/>
                </a:lnTo>
                <a:lnTo>
                  <a:pt x="754" y="668"/>
                </a:lnTo>
                <a:lnTo>
                  <a:pt x="750" y="672"/>
                </a:lnTo>
                <a:lnTo>
                  <a:pt x="744" y="678"/>
                </a:lnTo>
                <a:lnTo>
                  <a:pt x="744" y="678"/>
                </a:lnTo>
                <a:lnTo>
                  <a:pt x="688" y="720"/>
                </a:lnTo>
                <a:lnTo>
                  <a:pt x="632" y="764"/>
                </a:lnTo>
                <a:lnTo>
                  <a:pt x="632" y="764"/>
                </a:lnTo>
                <a:lnTo>
                  <a:pt x="622" y="770"/>
                </a:lnTo>
                <a:lnTo>
                  <a:pt x="614" y="772"/>
                </a:lnTo>
                <a:lnTo>
                  <a:pt x="604" y="770"/>
                </a:lnTo>
                <a:lnTo>
                  <a:pt x="594" y="764"/>
                </a:lnTo>
                <a:lnTo>
                  <a:pt x="594" y="764"/>
                </a:lnTo>
                <a:lnTo>
                  <a:pt x="518" y="698"/>
                </a:lnTo>
                <a:lnTo>
                  <a:pt x="442" y="634"/>
                </a:lnTo>
                <a:lnTo>
                  <a:pt x="442" y="634"/>
                </a:lnTo>
                <a:lnTo>
                  <a:pt x="430" y="626"/>
                </a:lnTo>
                <a:lnTo>
                  <a:pt x="424" y="624"/>
                </a:lnTo>
                <a:lnTo>
                  <a:pt x="420" y="624"/>
                </a:lnTo>
                <a:lnTo>
                  <a:pt x="414" y="624"/>
                </a:lnTo>
                <a:lnTo>
                  <a:pt x="408" y="626"/>
                </a:lnTo>
                <a:lnTo>
                  <a:pt x="398" y="634"/>
                </a:lnTo>
                <a:lnTo>
                  <a:pt x="398" y="634"/>
                </a:lnTo>
                <a:lnTo>
                  <a:pt x="212" y="798"/>
                </a:lnTo>
                <a:lnTo>
                  <a:pt x="212" y="798"/>
                </a:lnTo>
                <a:lnTo>
                  <a:pt x="200" y="808"/>
                </a:lnTo>
                <a:lnTo>
                  <a:pt x="194" y="814"/>
                </a:lnTo>
                <a:lnTo>
                  <a:pt x="190" y="822"/>
                </a:lnTo>
                <a:lnTo>
                  <a:pt x="190" y="822"/>
                </a:lnTo>
                <a:lnTo>
                  <a:pt x="184" y="834"/>
                </a:lnTo>
                <a:lnTo>
                  <a:pt x="176" y="846"/>
                </a:lnTo>
                <a:lnTo>
                  <a:pt x="168" y="854"/>
                </a:lnTo>
                <a:lnTo>
                  <a:pt x="158" y="862"/>
                </a:lnTo>
                <a:lnTo>
                  <a:pt x="148" y="866"/>
                </a:lnTo>
                <a:lnTo>
                  <a:pt x="136" y="870"/>
                </a:lnTo>
                <a:lnTo>
                  <a:pt x="124" y="874"/>
                </a:lnTo>
                <a:lnTo>
                  <a:pt x="110" y="876"/>
                </a:lnTo>
                <a:lnTo>
                  <a:pt x="110" y="876"/>
                </a:lnTo>
                <a:lnTo>
                  <a:pt x="92" y="880"/>
                </a:lnTo>
                <a:lnTo>
                  <a:pt x="78" y="884"/>
                </a:lnTo>
                <a:lnTo>
                  <a:pt x="64" y="892"/>
                </a:lnTo>
                <a:lnTo>
                  <a:pt x="52" y="900"/>
                </a:lnTo>
                <a:lnTo>
                  <a:pt x="44" y="912"/>
                </a:lnTo>
                <a:lnTo>
                  <a:pt x="38" y="924"/>
                </a:lnTo>
                <a:lnTo>
                  <a:pt x="32" y="940"/>
                </a:lnTo>
                <a:lnTo>
                  <a:pt x="30" y="958"/>
                </a:lnTo>
                <a:lnTo>
                  <a:pt x="30" y="958"/>
                </a:lnTo>
                <a:lnTo>
                  <a:pt x="28" y="970"/>
                </a:lnTo>
                <a:lnTo>
                  <a:pt x="22" y="980"/>
                </a:lnTo>
                <a:lnTo>
                  <a:pt x="14" y="986"/>
                </a:lnTo>
                <a:lnTo>
                  <a:pt x="0" y="992"/>
                </a:lnTo>
                <a:lnTo>
                  <a:pt x="0" y="992"/>
                </a:lnTo>
                <a:close/>
              </a:path>
            </a:pathLst>
          </a:custGeom>
          <a:solidFill>
            <a:srgbClr val="00B050"/>
          </a:solidFill>
          <a:ln>
            <a:noFill/>
          </a:ln>
        </p:spPr>
        <p:txBody>
          <a:bodyPr vert="horz" wrap="square" lIns="57150" tIns="28575" rIns="57150" bIns="28575" numCol="1" anchor="t" anchorCtr="0" compatLnSpc="1">
            <a:prstTxWarp prst="textNoShape">
              <a:avLst/>
            </a:prstTxWarp>
          </a:bodyPr>
          <a:lstStyle/>
          <a:p>
            <a:endParaRPr lang="en-US">
              <a:solidFill>
                <a:srgbClr val="262626"/>
              </a:solidFill>
              <a:latin typeface="Calibri" panose="020F0502020204030204"/>
            </a:endParaRPr>
          </a:p>
        </p:txBody>
      </p:sp>
      <p:sp>
        <p:nvSpPr>
          <p:cNvPr id="47" name="Freeform 12">
            <a:extLst>
              <a:ext uri="{FF2B5EF4-FFF2-40B4-BE49-F238E27FC236}">
                <a16:creationId xmlns:a16="http://schemas.microsoft.com/office/drawing/2014/main" id="{67A06CD7-1125-14C3-5787-E262238C20DF}"/>
              </a:ext>
            </a:extLst>
          </p:cNvPr>
          <p:cNvSpPr>
            <a:spLocks/>
          </p:cNvSpPr>
          <p:nvPr/>
        </p:nvSpPr>
        <p:spPr bwMode="auto">
          <a:xfrm>
            <a:off x="7672055" y="3575221"/>
            <a:ext cx="1359647" cy="1610591"/>
          </a:xfrm>
          <a:custGeom>
            <a:avLst/>
            <a:gdLst>
              <a:gd name="T0" fmla="*/ 598 w 1456"/>
              <a:gd name="T1" fmla="*/ 984 h 1488"/>
              <a:gd name="T2" fmla="*/ 614 w 1456"/>
              <a:gd name="T3" fmla="*/ 1014 h 1488"/>
              <a:gd name="T4" fmla="*/ 754 w 1456"/>
              <a:gd name="T5" fmla="*/ 1028 h 1488"/>
              <a:gd name="T6" fmla="*/ 856 w 1456"/>
              <a:gd name="T7" fmla="*/ 982 h 1488"/>
              <a:gd name="T8" fmla="*/ 908 w 1456"/>
              <a:gd name="T9" fmla="*/ 932 h 1488"/>
              <a:gd name="T10" fmla="*/ 1122 w 1456"/>
              <a:gd name="T11" fmla="*/ 878 h 1488"/>
              <a:gd name="T12" fmla="*/ 1300 w 1456"/>
              <a:gd name="T13" fmla="*/ 802 h 1488"/>
              <a:gd name="T14" fmla="*/ 1336 w 1456"/>
              <a:gd name="T15" fmla="*/ 740 h 1488"/>
              <a:gd name="T16" fmla="*/ 1326 w 1456"/>
              <a:gd name="T17" fmla="*/ 568 h 1488"/>
              <a:gd name="T18" fmla="*/ 1342 w 1456"/>
              <a:gd name="T19" fmla="*/ 520 h 1488"/>
              <a:gd name="T20" fmla="*/ 1348 w 1456"/>
              <a:gd name="T21" fmla="*/ 466 h 1488"/>
              <a:gd name="T22" fmla="*/ 1330 w 1456"/>
              <a:gd name="T23" fmla="*/ 436 h 1488"/>
              <a:gd name="T24" fmla="*/ 1282 w 1456"/>
              <a:gd name="T25" fmla="*/ 420 h 1488"/>
              <a:gd name="T26" fmla="*/ 1262 w 1456"/>
              <a:gd name="T27" fmla="*/ 382 h 1488"/>
              <a:gd name="T28" fmla="*/ 1206 w 1456"/>
              <a:gd name="T29" fmla="*/ 394 h 1488"/>
              <a:gd name="T30" fmla="*/ 1190 w 1456"/>
              <a:gd name="T31" fmla="*/ 368 h 1488"/>
              <a:gd name="T32" fmla="*/ 1176 w 1456"/>
              <a:gd name="T33" fmla="*/ 200 h 1488"/>
              <a:gd name="T34" fmla="*/ 1076 w 1456"/>
              <a:gd name="T35" fmla="*/ 64 h 1488"/>
              <a:gd name="T36" fmla="*/ 976 w 1456"/>
              <a:gd name="T37" fmla="*/ 24 h 1488"/>
              <a:gd name="T38" fmla="*/ 912 w 1456"/>
              <a:gd name="T39" fmla="*/ 100 h 1488"/>
              <a:gd name="T40" fmla="*/ 840 w 1456"/>
              <a:gd name="T41" fmla="*/ 28 h 1488"/>
              <a:gd name="T42" fmla="*/ 874 w 1456"/>
              <a:gd name="T43" fmla="*/ 4 h 1488"/>
              <a:gd name="T44" fmla="*/ 1032 w 1456"/>
              <a:gd name="T45" fmla="*/ 22 h 1488"/>
              <a:gd name="T46" fmla="*/ 1192 w 1456"/>
              <a:gd name="T47" fmla="*/ 106 h 1488"/>
              <a:gd name="T48" fmla="*/ 1356 w 1456"/>
              <a:gd name="T49" fmla="*/ 392 h 1488"/>
              <a:gd name="T50" fmla="*/ 1454 w 1456"/>
              <a:gd name="T51" fmla="*/ 756 h 1488"/>
              <a:gd name="T52" fmla="*/ 1452 w 1456"/>
              <a:gd name="T53" fmla="*/ 1130 h 1488"/>
              <a:gd name="T54" fmla="*/ 1424 w 1456"/>
              <a:gd name="T55" fmla="*/ 1168 h 1488"/>
              <a:gd name="T56" fmla="*/ 1354 w 1456"/>
              <a:gd name="T57" fmla="*/ 1108 h 1488"/>
              <a:gd name="T58" fmla="*/ 1252 w 1456"/>
              <a:gd name="T59" fmla="*/ 1104 h 1488"/>
              <a:gd name="T60" fmla="*/ 944 w 1456"/>
              <a:gd name="T61" fmla="*/ 1168 h 1488"/>
              <a:gd name="T62" fmla="*/ 848 w 1456"/>
              <a:gd name="T63" fmla="*/ 1200 h 1488"/>
              <a:gd name="T64" fmla="*/ 778 w 1456"/>
              <a:gd name="T65" fmla="*/ 1180 h 1488"/>
              <a:gd name="T66" fmla="*/ 750 w 1456"/>
              <a:gd name="T67" fmla="*/ 1202 h 1488"/>
              <a:gd name="T68" fmla="*/ 720 w 1456"/>
              <a:gd name="T69" fmla="*/ 1218 h 1488"/>
              <a:gd name="T70" fmla="*/ 646 w 1456"/>
              <a:gd name="T71" fmla="*/ 1206 h 1488"/>
              <a:gd name="T72" fmla="*/ 558 w 1456"/>
              <a:gd name="T73" fmla="*/ 1252 h 1488"/>
              <a:gd name="T74" fmla="*/ 534 w 1456"/>
              <a:gd name="T75" fmla="*/ 1270 h 1488"/>
              <a:gd name="T76" fmla="*/ 506 w 1456"/>
              <a:gd name="T77" fmla="*/ 1192 h 1488"/>
              <a:gd name="T78" fmla="*/ 484 w 1456"/>
              <a:gd name="T79" fmla="*/ 1198 h 1488"/>
              <a:gd name="T80" fmla="*/ 438 w 1456"/>
              <a:gd name="T81" fmla="*/ 1278 h 1488"/>
              <a:gd name="T82" fmla="*/ 410 w 1456"/>
              <a:gd name="T83" fmla="*/ 1304 h 1488"/>
              <a:gd name="T84" fmla="*/ 394 w 1456"/>
              <a:gd name="T85" fmla="*/ 1276 h 1488"/>
              <a:gd name="T86" fmla="*/ 374 w 1456"/>
              <a:gd name="T87" fmla="*/ 1298 h 1488"/>
              <a:gd name="T88" fmla="*/ 398 w 1456"/>
              <a:gd name="T89" fmla="*/ 1280 h 1488"/>
              <a:gd name="T90" fmla="*/ 402 w 1456"/>
              <a:gd name="T91" fmla="*/ 1324 h 1488"/>
              <a:gd name="T92" fmla="*/ 328 w 1456"/>
              <a:gd name="T93" fmla="*/ 1436 h 1488"/>
              <a:gd name="T94" fmla="*/ 182 w 1456"/>
              <a:gd name="T95" fmla="*/ 1456 h 1488"/>
              <a:gd name="T96" fmla="*/ 0 w 1456"/>
              <a:gd name="T97" fmla="*/ 1486 h 1488"/>
              <a:gd name="T98" fmla="*/ 4 w 1456"/>
              <a:gd name="T99" fmla="*/ 1438 h 1488"/>
              <a:gd name="T100" fmla="*/ 36 w 1456"/>
              <a:gd name="T101" fmla="*/ 1396 h 1488"/>
              <a:gd name="T102" fmla="*/ 20 w 1456"/>
              <a:gd name="T103" fmla="*/ 1344 h 1488"/>
              <a:gd name="T104" fmla="*/ 38 w 1456"/>
              <a:gd name="T105" fmla="*/ 1250 h 1488"/>
              <a:gd name="T106" fmla="*/ 18 w 1456"/>
              <a:gd name="T107" fmla="*/ 1210 h 1488"/>
              <a:gd name="T108" fmla="*/ 52 w 1456"/>
              <a:gd name="T109" fmla="*/ 1180 h 1488"/>
              <a:gd name="T110" fmla="*/ 68 w 1456"/>
              <a:gd name="T111" fmla="*/ 1000 h 1488"/>
              <a:gd name="T112" fmla="*/ 66 w 1456"/>
              <a:gd name="T113" fmla="*/ 876 h 1488"/>
              <a:gd name="T114" fmla="*/ 152 w 1456"/>
              <a:gd name="T115" fmla="*/ 838 h 1488"/>
              <a:gd name="T116" fmla="*/ 216 w 1456"/>
              <a:gd name="T117" fmla="*/ 778 h 1488"/>
              <a:gd name="T118" fmla="*/ 300 w 1456"/>
              <a:gd name="T119" fmla="*/ 854 h 1488"/>
              <a:gd name="T120" fmla="*/ 470 w 1456"/>
              <a:gd name="T121" fmla="*/ 940 h 1488"/>
              <a:gd name="T122" fmla="*/ 696 w 1456"/>
              <a:gd name="T123" fmla="*/ 964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56" h="1488">
                <a:moveTo>
                  <a:pt x="690" y="970"/>
                </a:moveTo>
                <a:lnTo>
                  <a:pt x="690" y="970"/>
                </a:lnTo>
                <a:lnTo>
                  <a:pt x="614" y="976"/>
                </a:lnTo>
                <a:lnTo>
                  <a:pt x="614" y="976"/>
                </a:lnTo>
                <a:lnTo>
                  <a:pt x="608" y="978"/>
                </a:lnTo>
                <a:lnTo>
                  <a:pt x="602" y="980"/>
                </a:lnTo>
                <a:lnTo>
                  <a:pt x="598" y="984"/>
                </a:lnTo>
                <a:lnTo>
                  <a:pt x="596" y="990"/>
                </a:lnTo>
                <a:lnTo>
                  <a:pt x="596" y="990"/>
                </a:lnTo>
                <a:lnTo>
                  <a:pt x="596" y="994"/>
                </a:lnTo>
                <a:lnTo>
                  <a:pt x="596" y="1000"/>
                </a:lnTo>
                <a:lnTo>
                  <a:pt x="604" y="1008"/>
                </a:lnTo>
                <a:lnTo>
                  <a:pt x="604" y="1008"/>
                </a:lnTo>
                <a:lnTo>
                  <a:pt x="614" y="1014"/>
                </a:lnTo>
                <a:lnTo>
                  <a:pt x="622" y="1020"/>
                </a:lnTo>
                <a:lnTo>
                  <a:pt x="634" y="1024"/>
                </a:lnTo>
                <a:lnTo>
                  <a:pt x="644" y="1026"/>
                </a:lnTo>
                <a:lnTo>
                  <a:pt x="644" y="1026"/>
                </a:lnTo>
                <a:lnTo>
                  <a:pt x="682" y="1030"/>
                </a:lnTo>
                <a:lnTo>
                  <a:pt x="718" y="1032"/>
                </a:lnTo>
                <a:lnTo>
                  <a:pt x="754" y="1028"/>
                </a:lnTo>
                <a:lnTo>
                  <a:pt x="772" y="1026"/>
                </a:lnTo>
                <a:lnTo>
                  <a:pt x="790" y="1020"/>
                </a:lnTo>
                <a:lnTo>
                  <a:pt x="790" y="1020"/>
                </a:lnTo>
                <a:lnTo>
                  <a:pt x="814" y="1012"/>
                </a:lnTo>
                <a:lnTo>
                  <a:pt x="836" y="998"/>
                </a:lnTo>
                <a:lnTo>
                  <a:pt x="846" y="990"/>
                </a:lnTo>
                <a:lnTo>
                  <a:pt x="856" y="982"/>
                </a:lnTo>
                <a:lnTo>
                  <a:pt x="864" y="972"/>
                </a:lnTo>
                <a:lnTo>
                  <a:pt x="872" y="960"/>
                </a:lnTo>
                <a:lnTo>
                  <a:pt x="872" y="960"/>
                </a:lnTo>
                <a:lnTo>
                  <a:pt x="878" y="950"/>
                </a:lnTo>
                <a:lnTo>
                  <a:pt x="888" y="942"/>
                </a:lnTo>
                <a:lnTo>
                  <a:pt x="896" y="936"/>
                </a:lnTo>
                <a:lnTo>
                  <a:pt x="908" y="932"/>
                </a:lnTo>
                <a:lnTo>
                  <a:pt x="928" y="924"/>
                </a:lnTo>
                <a:lnTo>
                  <a:pt x="952" y="920"/>
                </a:lnTo>
                <a:lnTo>
                  <a:pt x="952" y="920"/>
                </a:lnTo>
                <a:lnTo>
                  <a:pt x="980" y="916"/>
                </a:lnTo>
                <a:lnTo>
                  <a:pt x="1008" y="908"/>
                </a:lnTo>
                <a:lnTo>
                  <a:pt x="1066" y="894"/>
                </a:lnTo>
                <a:lnTo>
                  <a:pt x="1122" y="878"/>
                </a:lnTo>
                <a:lnTo>
                  <a:pt x="1180" y="862"/>
                </a:lnTo>
                <a:lnTo>
                  <a:pt x="1180" y="862"/>
                </a:lnTo>
                <a:lnTo>
                  <a:pt x="1196" y="858"/>
                </a:lnTo>
                <a:lnTo>
                  <a:pt x="1212" y="852"/>
                </a:lnTo>
                <a:lnTo>
                  <a:pt x="1242" y="836"/>
                </a:lnTo>
                <a:lnTo>
                  <a:pt x="1270" y="820"/>
                </a:lnTo>
                <a:lnTo>
                  <a:pt x="1300" y="802"/>
                </a:lnTo>
                <a:lnTo>
                  <a:pt x="1300" y="802"/>
                </a:lnTo>
                <a:lnTo>
                  <a:pt x="1310" y="794"/>
                </a:lnTo>
                <a:lnTo>
                  <a:pt x="1318" y="784"/>
                </a:lnTo>
                <a:lnTo>
                  <a:pt x="1326" y="774"/>
                </a:lnTo>
                <a:lnTo>
                  <a:pt x="1330" y="764"/>
                </a:lnTo>
                <a:lnTo>
                  <a:pt x="1334" y="752"/>
                </a:lnTo>
                <a:lnTo>
                  <a:pt x="1336" y="740"/>
                </a:lnTo>
                <a:lnTo>
                  <a:pt x="1338" y="728"/>
                </a:lnTo>
                <a:lnTo>
                  <a:pt x="1338" y="714"/>
                </a:lnTo>
                <a:lnTo>
                  <a:pt x="1338" y="714"/>
                </a:lnTo>
                <a:lnTo>
                  <a:pt x="1330" y="604"/>
                </a:lnTo>
                <a:lnTo>
                  <a:pt x="1330" y="604"/>
                </a:lnTo>
                <a:lnTo>
                  <a:pt x="1328" y="586"/>
                </a:lnTo>
                <a:lnTo>
                  <a:pt x="1326" y="568"/>
                </a:lnTo>
                <a:lnTo>
                  <a:pt x="1328" y="560"/>
                </a:lnTo>
                <a:lnTo>
                  <a:pt x="1330" y="550"/>
                </a:lnTo>
                <a:lnTo>
                  <a:pt x="1334" y="542"/>
                </a:lnTo>
                <a:lnTo>
                  <a:pt x="1340" y="534"/>
                </a:lnTo>
                <a:lnTo>
                  <a:pt x="1340" y="534"/>
                </a:lnTo>
                <a:lnTo>
                  <a:pt x="1342" y="528"/>
                </a:lnTo>
                <a:lnTo>
                  <a:pt x="1342" y="520"/>
                </a:lnTo>
                <a:lnTo>
                  <a:pt x="1342" y="504"/>
                </a:lnTo>
                <a:lnTo>
                  <a:pt x="1342" y="504"/>
                </a:lnTo>
                <a:lnTo>
                  <a:pt x="1340" y="494"/>
                </a:lnTo>
                <a:lnTo>
                  <a:pt x="1342" y="484"/>
                </a:lnTo>
                <a:lnTo>
                  <a:pt x="1344" y="476"/>
                </a:lnTo>
                <a:lnTo>
                  <a:pt x="1348" y="466"/>
                </a:lnTo>
                <a:lnTo>
                  <a:pt x="1348" y="466"/>
                </a:lnTo>
                <a:lnTo>
                  <a:pt x="1352" y="458"/>
                </a:lnTo>
                <a:lnTo>
                  <a:pt x="1352" y="454"/>
                </a:lnTo>
                <a:lnTo>
                  <a:pt x="1352" y="448"/>
                </a:lnTo>
                <a:lnTo>
                  <a:pt x="1352" y="444"/>
                </a:lnTo>
                <a:lnTo>
                  <a:pt x="1348" y="442"/>
                </a:lnTo>
                <a:lnTo>
                  <a:pt x="1344" y="438"/>
                </a:lnTo>
                <a:lnTo>
                  <a:pt x="1330" y="436"/>
                </a:lnTo>
                <a:lnTo>
                  <a:pt x="1330" y="436"/>
                </a:lnTo>
                <a:lnTo>
                  <a:pt x="1306" y="438"/>
                </a:lnTo>
                <a:lnTo>
                  <a:pt x="1306" y="438"/>
                </a:lnTo>
                <a:lnTo>
                  <a:pt x="1296" y="438"/>
                </a:lnTo>
                <a:lnTo>
                  <a:pt x="1290" y="434"/>
                </a:lnTo>
                <a:lnTo>
                  <a:pt x="1286" y="430"/>
                </a:lnTo>
                <a:lnTo>
                  <a:pt x="1282" y="420"/>
                </a:lnTo>
                <a:lnTo>
                  <a:pt x="1282" y="420"/>
                </a:lnTo>
                <a:lnTo>
                  <a:pt x="1282" y="408"/>
                </a:lnTo>
                <a:lnTo>
                  <a:pt x="1280" y="396"/>
                </a:lnTo>
                <a:lnTo>
                  <a:pt x="1278" y="392"/>
                </a:lnTo>
                <a:lnTo>
                  <a:pt x="1274" y="386"/>
                </a:lnTo>
                <a:lnTo>
                  <a:pt x="1270" y="384"/>
                </a:lnTo>
                <a:lnTo>
                  <a:pt x="1262" y="382"/>
                </a:lnTo>
                <a:lnTo>
                  <a:pt x="1262" y="382"/>
                </a:lnTo>
                <a:lnTo>
                  <a:pt x="1244" y="380"/>
                </a:lnTo>
                <a:lnTo>
                  <a:pt x="1236" y="380"/>
                </a:lnTo>
                <a:lnTo>
                  <a:pt x="1228" y="380"/>
                </a:lnTo>
                <a:lnTo>
                  <a:pt x="1220" y="384"/>
                </a:lnTo>
                <a:lnTo>
                  <a:pt x="1214" y="388"/>
                </a:lnTo>
                <a:lnTo>
                  <a:pt x="1206" y="394"/>
                </a:lnTo>
                <a:lnTo>
                  <a:pt x="1202" y="402"/>
                </a:lnTo>
                <a:lnTo>
                  <a:pt x="1202" y="402"/>
                </a:lnTo>
                <a:lnTo>
                  <a:pt x="1198" y="412"/>
                </a:lnTo>
                <a:lnTo>
                  <a:pt x="1198" y="412"/>
                </a:lnTo>
                <a:lnTo>
                  <a:pt x="1190" y="410"/>
                </a:lnTo>
                <a:lnTo>
                  <a:pt x="1190" y="410"/>
                </a:lnTo>
                <a:lnTo>
                  <a:pt x="1190" y="368"/>
                </a:lnTo>
                <a:lnTo>
                  <a:pt x="1190" y="368"/>
                </a:lnTo>
                <a:lnTo>
                  <a:pt x="1192" y="334"/>
                </a:lnTo>
                <a:lnTo>
                  <a:pt x="1194" y="300"/>
                </a:lnTo>
                <a:lnTo>
                  <a:pt x="1192" y="266"/>
                </a:lnTo>
                <a:lnTo>
                  <a:pt x="1190" y="232"/>
                </a:lnTo>
                <a:lnTo>
                  <a:pt x="1190" y="232"/>
                </a:lnTo>
                <a:lnTo>
                  <a:pt x="1176" y="200"/>
                </a:lnTo>
                <a:lnTo>
                  <a:pt x="1162" y="168"/>
                </a:lnTo>
                <a:lnTo>
                  <a:pt x="1162" y="168"/>
                </a:lnTo>
                <a:lnTo>
                  <a:pt x="1148" y="144"/>
                </a:lnTo>
                <a:lnTo>
                  <a:pt x="1132" y="120"/>
                </a:lnTo>
                <a:lnTo>
                  <a:pt x="1116" y="100"/>
                </a:lnTo>
                <a:lnTo>
                  <a:pt x="1096" y="82"/>
                </a:lnTo>
                <a:lnTo>
                  <a:pt x="1076" y="64"/>
                </a:lnTo>
                <a:lnTo>
                  <a:pt x="1052" y="50"/>
                </a:lnTo>
                <a:lnTo>
                  <a:pt x="1028" y="36"/>
                </a:lnTo>
                <a:lnTo>
                  <a:pt x="1002" y="26"/>
                </a:lnTo>
                <a:lnTo>
                  <a:pt x="1002" y="26"/>
                </a:lnTo>
                <a:lnTo>
                  <a:pt x="994" y="22"/>
                </a:lnTo>
                <a:lnTo>
                  <a:pt x="986" y="22"/>
                </a:lnTo>
                <a:lnTo>
                  <a:pt x="976" y="24"/>
                </a:lnTo>
                <a:lnTo>
                  <a:pt x="966" y="26"/>
                </a:lnTo>
                <a:lnTo>
                  <a:pt x="958" y="30"/>
                </a:lnTo>
                <a:lnTo>
                  <a:pt x="950" y="36"/>
                </a:lnTo>
                <a:lnTo>
                  <a:pt x="942" y="42"/>
                </a:lnTo>
                <a:lnTo>
                  <a:pt x="938" y="48"/>
                </a:lnTo>
                <a:lnTo>
                  <a:pt x="938" y="48"/>
                </a:lnTo>
                <a:lnTo>
                  <a:pt x="912" y="100"/>
                </a:lnTo>
                <a:lnTo>
                  <a:pt x="912" y="100"/>
                </a:lnTo>
                <a:lnTo>
                  <a:pt x="894" y="82"/>
                </a:lnTo>
                <a:lnTo>
                  <a:pt x="878" y="64"/>
                </a:lnTo>
                <a:lnTo>
                  <a:pt x="862" y="46"/>
                </a:lnTo>
                <a:lnTo>
                  <a:pt x="842" y="30"/>
                </a:lnTo>
                <a:lnTo>
                  <a:pt x="842" y="30"/>
                </a:lnTo>
                <a:lnTo>
                  <a:pt x="840" y="28"/>
                </a:lnTo>
                <a:lnTo>
                  <a:pt x="838" y="24"/>
                </a:lnTo>
                <a:lnTo>
                  <a:pt x="840" y="20"/>
                </a:lnTo>
                <a:lnTo>
                  <a:pt x="842" y="18"/>
                </a:lnTo>
                <a:lnTo>
                  <a:pt x="842" y="18"/>
                </a:lnTo>
                <a:lnTo>
                  <a:pt x="856" y="8"/>
                </a:lnTo>
                <a:lnTo>
                  <a:pt x="864" y="6"/>
                </a:lnTo>
                <a:lnTo>
                  <a:pt x="874" y="4"/>
                </a:lnTo>
                <a:lnTo>
                  <a:pt x="874" y="4"/>
                </a:lnTo>
                <a:lnTo>
                  <a:pt x="894" y="2"/>
                </a:lnTo>
                <a:lnTo>
                  <a:pt x="916" y="0"/>
                </a:lnTo>
                <a:lnTo>
                  <a:pt x="936" y="2"/>
                </a:lnTo>
                <a:lnTo>
                  <a:pt x="956" y="4"/>
                </a:lnTo>
                <a:lnTo>
                  <a:pt x="994" y="10"/>
                </a:lnTo>
                <a:lnTo>
                  <a:pt x="1032" y="22"/>
                </a:lnTo>
                <a:lnTo>
                  <a:pt x="1068" y="36"/>
                </a:lnTo>
                <a:lnTo>
                  <a:pt x="1104" y="52"/>
                </a:lnTo>
                <a:lnTo>
                  <a:pt x="1176" y="88"/>
                </a:lnTo>
                <a:lnTo>
                  <a:pt x="1176" y="88"/>
                </a:lnTo>
                <a:lnTo>
                  <a:pt x="1180" y="90"/>
                </a:lnTo>
                <a:lnTo>
                  <a:pt x="1186" y="96"/>
                </a:lnTo>
                <a:lnTo>
                  <a:pt x="1192" y="106"/>
                </a:lnTo>
                <a:lnTo>
                  <a:pt x="1192" y="106"/>
                </a:lnTo>
                <a:lnTo>
                  <a:pt x="1226" y="150"/>
                </a:lnTo>
                <a:lnTo>
                  <a:pt x="1258" y="196"/>
                </a:lnTo>
                <a:lnTo>
                  <a:pt x="1286" y="244"/>
                </a:lnTo>
                <a:lnTo>
                  <a:pt x="1312" y="292"/>
                </a:lnTo>
                <a:lnTo>
                  <a:pt x="1336" y="342"/>
                </a:lnTo>
                <a:lnTo>
                  <a:pt x="1356" y="392"/>
                </a:lnTo>
                <a:lnTo>
                  <a:pt x="1376" y="446"/>
                </a:lnTo>
                <a:lnTo>
                  <a:pt x="1392" y="498"/>
                </a:lnTo>
                <a:lnTo>
                  <a:pt x="1392" y="498"/>
                </a:lnTo>
                <a:lnTo>
                  <a:pt x="1410" y="562"/>
                </a:lnTo>
                <a:lnTo>
                  <a:pt x="1426" y="628"/>
                </a:lnTo>
                <a:lnTo>
                  <a:pt x="1454" y="756"/>
                </a:lnTo>
                <a:lnTo>
                  <a:pt x="1454" y="756"/>
                </a:lnTo>
                <a:lnTo>
                  <a:pt x="1456" y="768"/>
                </a:lnTo>
                <a:lnTo>
                  <a:pt x="1456" y="780"/>
                </a:lnTo>
                <a:lnTo>
                  <a:pt x="1456" y="780"/>
                </a:lnTo>
                <a:lnTo>
                  <a:pt x="1456" y="1098"/>
                </a:lnTo>
                <a:lnTo>
                  <a:pt x="1456" y="1098"/>
                </a:lnTo>
                <a:lnTo>
                  <a:pt x="1456" y="1114"/>
                </a:lnTo>
                <a:lnTo>
                  <a:pt x="1452" y="1130"/>
                </a:lnTo>
                <a:lnTo>
                  <a:pt x="1446" y="1144"/>
                </a:lnTo>
                <a:lnTo>
                  <a:pt x="1440" y="1158"/>
                </a:lnTo>
                <a:lnTo>
                  <a:pt x="1440" y="1158"/>
                </a:lnTo>
                <a:lnTo>
                  <a:pt x="1436" y="1164"/>
                </a:lnTo>
                <a:lnTo>
                  <a:pt x="1430" y="1168"/>
                </a:lnTo>
                <a:lnTo>
                  <a:pt x="1428" y="1170"/>
                </a:lnTo>
                <a:lnTo>
                  <a:pt x="1424" y="1168"/>
                </a:lnTo>
                <a:lnTo>
                  <a:pt x="1420" y="1164"/>
                </a:lnTo>
                <a:lnTo>
                  <a:pt x="1416" y="1158"/>
                </a:lnTo>
                <a:lnTo>
                  <a:pt x="1416" y="1158"/>
                </a:lnTo>
                <a:lnTo>
                  <a:pt x="1408" y="1148"/>
                </a:lnTo>
                <a:lnTo>
                  <a:pt x="1398" y="1138"/>
                </a:lnTo>
                <a:lnTo>
                  <a:pt x="1376" y="1122"/>
                </a:lnTo>
                <a:lnTo>
                  <a:pt x="1354" y="1108"/>
                </a:lnTo>
                <a:lnTo>
                  <a:pt x="1330" y="1096"/>
                </a:lnTo>
                <a:lnTo>
                  <a:pt x="1330" y="1096"/>
                </a:lnTo>
                <a:lnTo>
                  <a:pt x="1320" y="1094"/>
                </a:lnTo>
                <a:lnTo>
                  <a:pt x="1312" y="1094"/>
                </a:lnTo>
                <a:lnTo>
                  <a:pt x="1294" y="1098"/>
                </a:lnTo>
                <a:lnTo>
                  <a:pt x="1294" y="1098"/>
                </a:lnTo>
                <a:lnTo>
                  <a:pt x="1252" y="1104"/>
                </a:lnTo>
                <a:lnTo>
                  <a:pt x="1212" y="1112"/>
                </a:lnTo>
                <a:lnTo>
                  <a:pt x="1128" y="1130"/>
                </a:lnTo>
                <a:lnTo>
                  <a:pt x="1046" y="1148"/>
                </a:lnTo>
                <a:lnTo>
                  <a:pt x="1004" y="1156"/>
                </a:lnTo>
                <a:lnTo>
                  <a:pt x="962" y="1162"/>
                </a:lnTo>
                <a:lnTo>
                  <a:pt x="962" y="1162"/>
                </a:lnTo>
                <a:lnTo>
                  <a:pt x="944" y="1168"/>
                </a:lnTo>
                <a:lnTo>
                  <a:pt x="928" y="1176"/>
                </a:lnTo>
                <a:lnTo>
                  <a:pt x="894" y="1192"/>
                </a:lnTo>
                <a:lnTo>
                  <a:pt x="894" y="1192"/>
                </a:lnTo>
                <a:lnTo>
                  <a:pt x="878" y="1198"/>
                </a:lnTo>
                <a:lnTo>
                  <a:pt x="864" y="1202"/>
                </a:lnTo>
                <a:lnTo>
                  <a:pt x="856" y="1202"/>
                </a:lnTo>
                <a:lnTo>
                  <a:pt x="848" y="1200"/>
                </a:lnTo>
                <a:lnTo>
                  <a:pt x="840" y="1196"/>
                </a:lnTo>
                <a:lnTo>
                  <a:pt x="832" y="1192"/>
                </a:lnTo>
                <a:lnTo>
                  <a:pt x="832" y="1192"/>
                </a:lnTo>
                <a:lnTo>
                  <a:pt x="820" y="1186"/>
                </a:lnTo>
                <a:lnTo>
                  <a:pt x="806" y="1182"/>
                </a:lnTo>
                <a:lnTo>
                  <a:pt x="792" y="1180"/>
                </a:lnTo>
                <a:lnTo>
                  <a:pt x="778" y="1180"/>
                </a:lnTo>
                <a:lnTo>
                  <a:pt x="778" y="1180"/>
                </a:lnTo>
                <a:lnTo>
                  <a:pt x="768" y="1182"/>
                </a:lnTo>
                <a:lnTo>
                  <a:pt x="758" y="1184"/>
                </a:lnTo>
                <a:lnTo>
                  <a:pt x="756" y="1188"/>
                </a:lnTo>
                <a:lnTo>
                  <a:pt x="754" y="1192"/>
                </a:lnTo>
                <a:lnTo>
                  <a:pt x="752" y="1196"/>
                </a:lnTo>
                <a:lnTo>
                  <a:pt x="750" y="1202"/>
                </a:lnTo>
                <a:lnTo>
                  <a:pt x="750" y="1202"/>
                </a:lnTo>
                <a:lnTo>
                  <a:pt x="750" y="1208"/>
                </a:lnTo>
                <a:lnTo>
                  <a:pt x="748" y="1212"/>
                </a:lnTo>
                <a:lnTo>
                  <a:pt x="746" y="1214"/>
                </a:lnTo>
                <a:lnTo>
                  <a:pt x="740" y="1216"/>
                </a:lnTo>
                <a:lnTo>
                  <a:pt x="740" y="1216"/>
                </a:lnTo>
                <a:lnTo>
                  <a:pt x="720" y="1218"/>
                </a:lnTo>
                <a:lnTo>
                  <a:pt x="702" y="1222"/>
                </a:lnTo>
                <a:lnTo>
                  <a:pt x="692" y="1222"/>
                </a:lnTo>
                <a:lnTo>
                  <a:pt x="682" y="1222"/>
                </a:lnTo>
                <a:lnTo>
                  <a:pt x="670" y="1218"/>
                </a:lnTo>
                <a:lnTo>
                  <a:pt x="660" y="1212"/>
                </a:lnTo>
                <a:lnTo>
                  <a:pt x="660" y="1212"/>
                </a:lnTo>
                <a:lnTo>
                  <a:pt x="646" y="1206"/>
                </a:lnTo>
                <a:lnTo>
                  <a:pt x="632" y="1202"/>
                </a:lnTo>
                <a:lnTo>
                  <a:pt x="616" y="1204"/>
                </a:lnTo>
                <a:lnTo>
                  <a:pt x="600" y="1208"/>
                </a:lnTo>
                <a:lnTo>
                  <a:pt x="586" y="1216"/>
                </a:lnTo>
                <a:lnTo>
                  <a:pt x="574" y="1226"/>
                </a:lnTo>
                <a:lnTo>
                  <a:pt x="564" y="1238"/>
                </a:lnTo>
                <a:lnTo>
                  <a:pt x="558" y="1252"/>
                </a:lnTo>
                <a:lnTo>
                  <a:pt x="558" y="1252"/>
                </a:lnTo>
                <a:lnTo>
                  <a:pt x="554" y="1258"/>
                </a:lnTo>
                <a:lnTo>
                  <a:pt x="548" y="1264"/>
                </a:lnTo>
                <a:lnTo>
                  <a:pt x="544" y="1268"/>
                </a:lnTo>
                <a:lnTo>
                  <a:pt x="540" y="1274"/>
                </a:lnTo>
                <a:lnTo>
                  <a:pt x="540" y="1274"/>
                </a:lnTo>
                <a:lnTo>
                  <a:pt x="534" y="1270"/>
                </a:lnTo>
                <a:lnTo>
                  <a:pt x="532" y="1268"/>
                </a:lnTo>
                <a:lnTo>
                  <a:pt x="526" y="1258"/>
                </a:lnTo>
                <a:lnTo>
                  <a:pt x="520" y="1240"/>
                </a:lnTo>
                <a:lnTo>
                  <a:pt x="520" y="1240"/>
                </a:lnTo>
                <a:lnTo>
                  <a:pt x="510" y="1202"/>
                </a:lnTo>
                <a:lnTo>
                  <a:pt x="510" y="1202"/>
                </a:lnTo>
                <a:lnTo>
                  <a:pt x="506" y="1192"/>
                </a:lnTo>
                <a:lnTo>
                  <a:pt x="502" y="1190"/>
                </a:lnTo>
                <a:lnTo>
                  <a:pt x="498" y="1188"/>
                </a:lnTo>
                <a:lnTo>
                  <a:pt x="498" y="1188"/>
                </a:lnTo>
                <a:lnTo>
                  <a:pt x="492" y="1188"/>
                </a:lnTo>
                <a:lnTo>
                  <a:pt x="490" y="1190"/>
                </a:lnTo>
                <a:lnTo>
                  <a:pt x="484" y="1198"/>
                </a:lnTo>
                <a:lnTo>
                  <a:pt x="484" y="1198"/>
                </a:lnTo>
                <a:lnTo>
                  <a:pt x="472" y="1222"/>
                </a:lnTo>
                <a:lnTo>
                  <a:pt x="462" y="1248"/>
                </a:lnTo>
                <a:lnTo>
                  <a:pt x="462" y="1248"/>
                </a:lnTo>
                <a:lnTo>
                  <a:pt x="452" y="1260"/>
                </a:lnTo>
                <a:lnTo>
                  <a:pt x="444" y="1272"/>
                </a:lnTo>
                <a:lnTo>
                  <a:pt x="444" y="1272"/>
                </a:lnTo>
                <a:lnTo>
                  <a:pt x="438" y="1278"/>
                </a:lnTo>
                <a:lnTo>
                  <a:pt x="434" y="1286"/>
                </a:lnTo>
                <a:lnTo>
                  <a:pt x="428" y="1294"/>
                </a:lnTo>
                <a:lnTo>
                  <a:pt x="422" y="1298"/>
                </a:lnTo>
                <a:lnTo>
                  <a:pt x="422" y="1298"/>
                </a:lnTo>
                <a:lnTo>
                  <a:pt x="414" y="1306"/>
                </a:lnTo>
                <a:lnTo>
                  <a:pt x="414" y="1306"/>
                </a:lnTo>
                <a:lnTo>
                  <a:pt x="410" y="1304"/>
                </a:lnTo>
                <a:lnTo>
                  <a:pt x="410" y="1302"/>
                </a:lnTo>
                <a:lnTo>
                  <a:pt x="408" y="1294"/>
                </a:lnTo>
                <a:lnTo>
                  <a:pt x="408" y="1288"/>
                </a:lnTo>
                <a:lnTo>
                  <a:pt x="404" y="1282"/>
                </a:lnTo>
                <a:lnTo>
                  <a:pt x="404" y="1282"/>
                </a:lnTo>
                <a:lnTo>
                  <a:pt x="398" y="1278"/>
                </a:lnTo>
                <a:lnTo>
                  <a:pt x="394" y="1276"/>
                </a:lnTo>
                <a:lnTo>
                  <a:pt x="388" y="1276"/>
                </a:lnTo>
                <a:lnTo>
                  <a:pt x="382" y="1280"/>
                </a:lnTo>
                <a:lnTo>
                  <a:pt x="382" y="1280"/>
                </a:lnTo>
                <a:lnTo>
                  <a:pt x="378" y="1282"/>
                </a:lnTo>
                <a:lnTo>
                  <a:pt x="376" y="1288"/>
                </a:lnTo>
                <a:lnTo>
                  <a:pt x="374" y="1298"/>
                </a:lnTo>
                <a:lnTo>
                  <a:pt x="374" y="1298"/>
                </a:lnTo>
                <a:lnTo>
                  <a:pt x="376" y="1292"/>
                </a:lnTo>
                <a:lnTo>
                  <a:pt x="378" y="1288"/>
                </a:lnTo>
                <a:lnTo>
                  <a:pt x="378" y="1288"/>
                </a:lnTo>
                <a:lnTo>
                  <a:pt x="386" y="1280"/>
                </a:lnTo>
                <a:lnTo>
                  <a:pt x="390" y="1278"/>
                </a:lnTo>
                <a:lnTo>
                  <a:pt x="394" y="1278"/>
                </a:lnTo>
                <a:lnTo>
                  <a:pt x="398" y="1280"/>
                </a:lnTo>
                <a:lnTo>
                  <a:pt x="402" y="1282"/>
                </a:lnTo>
                <a:lnTo>
                  <a:pt x="406" y="1292"/>
                </a:lnTo>
                <a:lnTo>
                  <a:pt x="406" y="1292"/>
                </a:lnTo>
                <a:lnTo>
                  <a:pt x="408" y="1308"/>
                </a:lnTo>
                <a:lnTo>
                  <a:pt x="406" y="1316"/>
                </a:lnTo>
                <a:lnTo>
                  <a:pt x="402" y="1324"/>
                </a:lnTo>
                <a:lnTo>
                  <a:pt x="402" y="1324"/>
                </a:lnTo>
                <a:lnTo>
                  <a:pt x="390" y="1352"/>
                </a:lnTo>
                <a:lnTo>
                  <a:pt x="376" y="1378"/>
                </a:lnTo>
                <a:lnTo>
                  <a:pt x="360" y="1404"/>
                </a:lnTo>
                <a:lnTo>
                  <a:pt x="350" y="1416"/>
                </a:lnTo>
                <a:lnTo>
                  <a:pt x="340" y="1426"/>
                </a:lnTo>
                <a:lnTo>
                  <a:pt x="340" y="1426"/>
                </a:lnTo>
                <a:lnTo>
                  <a:pt x="328" y="1436"/>
                </a:lnTo>
                <a:lnTo>
                  <a:pt x="316" y="1442"/>
                </a:lnTo>
                <a:lnTo>
                  <a:pt x="304" y="1446"/>
                </a:lnTo>
                <a:lnTo>
                  <a:pt x="290" y="1448"/>
                </a:lnTo>
                <a:lnTo>
                  <a:pt x="290" y="1448"/>
                </a:lnTo>
                <a:lnTo>
                  <a:pt x="254" y="1448"/>
                </a:lnTo>
                <a:lnTo>
                  <a:pt x="218" y="1452"/>
                </a:lnTo>
                <a:lnTo>
                  <a:pt x="182" y="1456"/>
                </a:lnTo>
                <a:lnTo>
                  <a:pt x="148" y="1462"/>
                </a:lnTo>
                <a:lnTo>
                  <a:pt x="76" y="1476"/>
                </a:lnTo>
                <a:lnTo>
                  <a:pt x="6" y="1488"/>
                </a:lnTo>
                <a:lnTo>
                  <a:pt x="6" y="1488"/>
                </a:lnTo>
                <a:lnTo>
                  <a:pt x="4" y="1488"/>
                </a:lnTo>
                <a:lnTo>
                  <a:pt x="0" y="1488"/>
                </a:lnTo>
                <a:lnTo>
                  <a:pt x="0" y="1486"/>
                </a:lnTo>
                <a:lnTo>
                  <a:pt x="0" y="1482"/>
                </a:lnTo>
                <a:lnTo>
                  <a:pt x="0" y="1482"/>
                </a:lnTo>
                <a:lnTo>
                  <a:pt x="4" y="1466"/>
                </a:lnTo>
                <a:lnTo>
                  <a:pt x="4" y="1458"/>
                </a:lnTo>
                <a:lnTo>
                  <a:pt x="4" y="1450"/>
                </a:lnTo>
                <a:lnTo>
                  <a:pt x="4" y="1450"/>
                </a:lnTo>
                <a:lnTo>
                  <a:pt x="4" y="1438"/>
                </a:lnTo>
                <a:lnTo>
                  <a:pt x="6" y="1430"/>
                </a:lnTo>
                <a:lnTo>
                  <a:pt x="12" y="1422"/>
                </a:lnTo>
                <a:lnTo>
                  <a:pt x="20" y="1416"/>
                </a:lnTo>
                <a:lnTo>
                  <a:pt x="20" y="1416"/>
                </a:lnTo>
                <a:lnTo>
                  <a:pt x="32" y="1406"/>
                </a:lnTo>
                <a:lnTo>
                  <a:pt x="34" y="1402"/>
                </a:lnTo>
                <a:lnTo>
                  <a:pt x="36" y="1396"/>
                </a:lnTo>
                <a:lnTo>
                  <a:pt x="38" y="1390"/>
                </a:lnTo>
                <a:lnTo>
                  <a:pt x="36" y="1384"/>
                </a:lnTo>
                <a:lnTo>
                  <a:pt x="34" y="1378"/>
                </a:lnTo>
                <a:lnTo>
                  <a:pt x="30" y="1372"/>
                </a:lnTo>
                <a:lnTo>
                  <a:pt x="30" y="1372"/>
                </a:lnTo>
                <a:lnTo>
                  <a:pt x="24" y="1358"/>
                </a:lnTo>
                <a:lnTo>
                  <a:pt x="20" y="1344"/>
                </a:lnTo>
                <a:lnTo>
                  <a:pt x="22" y="1328"/>
                </a:lnTo>
                <a:lnTo>
                  <a:pt x="26" y="1314"/>
                </a:lnTo>
                <a:lnTo>
                  <a:pt x="26" y="1314"/>
                </a:lnTo>
                <a:lnTo>
                  <a:pt x="30" y="1298"/>
                </a:lnTo>
                <a:lnTo>
                  <a:pt x="32" y="1282"/>
                </a:lnTo>
                <a:lnTo>
                  <a:pt x="38" y="1250"/>
                </a:lnTo>
                <a:lnTo>
                  <a:pt x="38" y="1250"/>
                </a:lnTo>
                <a:lnTo>
                  <a:pt x="38" y="1236"/>
                </a:lnTo>
                <a:lnTo>
                  <a:pt x="38" y="1232"/>
                </a:lnTo>
                <a:lnTo>
                  <a:pt x="34" y="1226"/>
                </a:lnTo>
                <a:lnTo>
                  <a:pt x="34" y="1226"/>
                </a:lnTo>
                <a:lnTo>
                  <a:pt x="24" y="1220"/>
                </a:lnTo>
                <a:lnTo>
                  <a:pt x="20" y="1214"/>
                </a:lnTo>
                <a:lnTo>
                  <a:pt x="18" y="1210"/>
                </a:lnTo>
                <a:lnTo>
                  <a:pt x="20" y="1204"/>
                </a:lnTo>
                <a:lnTo>
                  <a:pt x="24" y="1200"/>
                </a:lnTo>
                <a:lnTo>
                  <a:pt x="28" y="1196"/>
                </a:lnTo>
                <a:lnTo>
                  <a:pt x="40" y="1190"/>
                </a:lnTo>
                <a:lnTo>
                  <a:pt x="40" y="1190"/>
                </a:lnTo>
                <a:lnTo>
                  <a:pt x="46" y="1186"/>
                </a:lnTo>
                <a:lnTo>
                  <a:pt x="52" y="1180"/>
                </a:lnTo>
                <a:lnTo>
                  <a:pt x="54" y="1174"/>
                </a:lnTo>
                <a:lnTo>
                  <a:pt x="56" y="1166"/>
                </a:lnTo>
                <a:lnTo>
                  <a:pt x="56" y="1166"/>
                </a:lnTo>
                <a:lnTo>
                  <a:pt x="58" y="1134"/>
                </a:lnTo>
                <a:lnTo>
                  <a:pt x="60" y="1100"/>
                </a:lnTo>
                <a:lnTo>
                  <a:pt x="66" y="1034"/>
                </a:lnTo>
                <a:lnTo>
                  <a:pt x="68" y="1000"/>
                </a:lnTo>
                <a:lnTo>
                  <a:pt x="68" y="966"/>
                </a:lnTo>
                <a:lnTo>
                  <a:pt x="66" y="934"/>
                </a:lnTo>
                <a:lnTo>
                  <a:pt x="60" y="900"/>
                </a:lnTo>
                <a:lnTo>
                  <a:pt x="60" y="900"/>
                </a:lnTo>
                <a:lnTo>
                  <a:pt x="58" y="890"/>
                </a:lnTo>
                <a:lnTo>
                  <a:pt x="60" y="882"/>
                </a:lnTo>
                <a:lnTo>
                  <a:pt x="66" y="876"/>
                </a:lnTo>
                <a:lnTo>
                  <a:pt x="76" y="872"/>
                </a:lnTo>
                <a:lnTo>
                  <a:pt x="76" y="872"/>
                </a:lnTo>
                <a:lnTo>
                  <a:pt x="92" y="864"/>
                </a:lnTo>
                <a:lnTo>
                  <a:pt x="108" y="858"/>
                </a:lnTo>
                <a:lnTo>
                  <a:pt x="108" y="858"/>
                </a:lnTo>
                <a:lnTo>
                  <a:pt x="138" y="846"/>
                </a:lnTo>
                <a:lnTo>
                  <a:pt x="152" y="838"/>
                </a:lnTo>
                <a:lnTo>
                  <a:pt x="166" y="830"/>
                </a:lnTo>
                <a:lnTo>
                  <a:pt x="178" y="820"/>
                </a:lnTo>
                <a:lnTo>
                  <a:pt x="190" y="810"/>
                </a:lnTo>
                <a:lnTo>
                  <a:pt x="200" y="798"/>
                </a:lnTo>
                <a:lnTo>
                  <a:pt x="210" y="786"/>
                </a:lnTo>
                <a:lnTo>
                  <a:pt x="210" y="786"/>
                </a:lnTo>
                <a:lnTo>
                  <a:pt x="216" y="778"/>
                </a:lnTo>
                <a:lnTo>
                  <a:pt x="222" y="776"/>
                </a:lnTo>
                <a:lnTo>
                  <a:pt x="228" y="778"/>
                </a:lnTo>
                <a:lnTo>
                  <a:pt x="234" y="786"/>
                </a:lnTo>
                <a:lnTo>
                  <a:pt x="234" y="786"/>
                </a:lnTo>
                <a:lnTo>
                  <a:pt x="256" y="810"/>
                </a:lnTo>
                <a:lnTo>
                  <a:pt x="278" y="834"/>
                </a:lnTo>
                <a:lnTo>
                  <a:pt x="300" y="854"/>
                </a:lnTo>
                <a:lnTo>
                  <a:pt x="326" y="872"/>
                </a:lnTo>
                <a:lnTo>
                  <a:pt x="352" y="890"/>
                </a:lnTo>
                <a:lnTo>
                  <a:pt x="380" y="904"/>
                </a:lnTo>
                <a:lnTo>
                  <a:pt x="408" y="918"/>
                </a:lnTo>
                <a:lnTo>
                  <a:pt x="440" y="930"/>
                </a:lnTo>
                <a:lnTo>
                  <a:pt x="440" y="930"/>
                </a:lnTo>
                <a:lnTo>
                  <a:pt x="470" y="940"/>
                </a:lnTo>
                <a:lnTo>
                  <a:pt x="502" y="948"/>
                </a:lnTo>
                <a:lnTo>
                  <a:pt x="534" y="952"/>
                </a:lnTo>
                <a:lnTo>
                  <a:pt x="566" y="956"/>
                </a:lnTo>
                <a:lnTo>
                  <a:pt x="630" y="960"/>
                </a:lnTo>
                <a:lnTo>
                  <a:pt x="696" y="960"/>
                </a:lnTo>
                <a:lnTo>
                  <a:pt x="696" y="960"/>
                </a:lnTo>
                <a:lnTo>
                  <a:pt x="696" y="964"/>
                </a:lnTo>
                <a:lnTo>
                  <a:pt x="696" y="966"/>
                </a:lnTo>
                <a:lnTo>
                  <a:pt x="690" y="970"/>
                </a:lnTo>
                <a:lnTo>
                  <a:pt x="690" y="970"/>
                </a:lnTo>
                <a:close/>
              </a:path>
            </a:pathLst>
          </a:custGeom>
          <a:solidFill>
            <a:srgbClr val="FFC000">
              <a:lumMod val="60000"/>
              <a:lumOff val="40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8" name="Freeform 13">
            <a:extLst>
              <a:ext uri="{FF2B5EF4-FFF2-40B4-BE49-F238E27FC236}">
                <a16:creationId xmlns:a16="http://schemas.microsoft.com/office/drawing/2014/main" id="{A33B250B-2930-E88C-6A9F-1290B949CD1D}"/>
              </a:ext>
            </a:extLst>
          </p:cNvPr>
          <p:cNvSpPr>
            <a:spLocks/>
          </p:cNvSpPr>
          <p:nvPr/>
        </p:nvSpPr>
        <p:spPr bwMode="auto">
          <a:xfrm>
            <a:off x="6682201" y="3365237"/>
            <a:ext cx="1197162" cy="1119188"/>
          </a:xfrm>
          <a:custGeom>
            <a:avLst/>
            <a:gdLst>
              <a:gd name="T0" fmla="*/ 920 w 1282"/>
              <a:gd name="T1" fmla="*/ 444 h 1034"/>
              <a:gd name="T2" fmla="*/ 948 w 1282"/>
              <a:gd name="T3" fmla="*/ 482 h 1034"/>
              <a:gd name="T4" fmla="*/ 1010 w 1282"/>
              <a:gd name="T5" fmla="*/ 538 h 1034"/>
              <a:gd name="T6" fmla="*/ 1058 w 1282"/>
              <a:gd name="T7" fmla="*/ 560 h 1034"/>
              <a:gd name="T8" fmla="*/ 1130 w 1282"/>
              <a:gd name="T9" fmla="*/ 594 h 1034"/>
              <a:gd name="T10" fmla="*/ 1218 w 1282"/>
              <a:gd name="T11" fmla="*/ 600 h 1034"/>
              <a:gd name="T12" fmla="*/ 1246 w 1282"/>
              <a:gd name="T13" fmla="*/ 652 h 1034"/>
              <a:gd name="T14" fmla="*/ 1282 w 1282"/>
              <a:gd name="T15" fmla="*/ 760 h 1034"/>
              <a:gd name="T16" fmla="*/ 1256 w 1282"/>
              <a:gd name="T17" fmla="*/ 900 h 1034"/>
              <a:gd name="T18" fmla="*/ 1222 w 1282"/>
              <a:gd name="T19" fmla="*/ 978 h 1034"/>
              <a:gd name="T20" fmla="*/ 1122 w 1282"/>
              <a:gd name="T21" fmla="*/ 1002 h 1034"/>
              <a:gd name="T22" fmla="*/ 1108 w 1282"/>
              <a:gd name="T23" fmla="*/ 936 h 1034"/>
              <a:gd name="T24" fmla="*/ 958 w 1282"/>
              <a:gd name="T25" fmla="*/ 916 h 1034"/>
              <a:gd name="T26" fmla="*/ 974 w 1282"/>
              <a:gd name="T27" fmla="*/ 806 h 1034"/>
              <a:gd name="T28" fmla="*/ 840 w 1282"/>
              <a:gd name="T29" fmla="*/ 592 h 1034"/>
              <a:gd name="T30" fmla="*/ 796 w 1282"/>
              <a:gd name="T31" fmla="*/ 556 h 1034"/>
              <a:gd name="T32" fmla="*/ 674 w 1282"/>
              <a:gd name="T33" fmla="*/ 576 h 1034"/>
              <a:gd name="T34" fmla="*/ 596 w 1282"/>
              <a:gd name="T35" fmla="*/ 528 h 1034"/>
              <a:gd name="T36" fmla="*/ 550 w 1282"/>
              <a:gd name="T37" fmla="*/ 524 h 1034"/>
              <a:gd name="T38" fmla="*/ 464 w 1282"/>
              <a:gd name="T39" fmla="*/ 526 h 1034"/>
              <a:gd name="T40" fmla="*/ 424 w 1282"/>
              <a:gd name="T41" fmla="*/ 592 h 1034"/>
              <a:gd name="T42" fmla="*/ 352 w 1282"/>
              <a:gd name="T43" fmla="*/ 580 h 1034"/>
              <a:gd name="T44" fmla="*/ 236 w 1282"/>
              <a:gd name="T45" fmla="*/ 518 h 1034"/>
              <a:gd name="T46" fmla="*/ 228 w 1282"/>
              <a:gd name="T47" fmla="*/ 470 h 1034"/>
              <a:gd name="T48" fmla="*/ 32 w 1282"/>
              <a:gd name="T49" fmla="*/ 404 h 1034"/>
              <a:gd name="T50" fmla="*/ 2 w 1282"/>
              <a:gd name="T51" fmla="*/ 266 h 1034"/>
              <a:gd name="T52" fmla="*/ 50 w 1282"/>
              <a:gd name="T53" fmla="*/ 232 h 1034"/>
              <a:gd name="T54" fmla="*/ 60 w 1282"/>
              <a:gd name="T55" fmla="*/ 146 h 1034"/>
              <a:gd name="T56" fmla="*/ 40 w 1282"/>
              <a:gd name="T57" fmla="*/ 70 h 1034"/>
              <a:gd name="T58" fmla="*/ 102 w 1282"/>
              <a:gd name="T59" fmla="*/ 52 h 1034"/>
              <a:gd name="T60" fmla="*/ 188 w 1282"/>
              <a:gd name="T61" fmla="*/ 4 h 1034"/>
              <a:gd name="T62" fmla="*/ 246 w 1282"/>
              <a:gd name="T63" fmla="*/ 68 h 1034"/>
              <a:gd name="T64" fmla="*/ 240 w 1282"/>
              <a:gd name="T65" fmla="*/ 118 h 1034"/>
              <a:gd name="T66" fmla="*/ 196 w 1282"/>
              <a:gd name="T67" fmla="*/ 108 h 1034"/>
              <a:gd name="T68" fmla="*/ 126 w 1282"/>
              <a:gd name="T69" fmla="*/ 134 h 1034"/>
              <a:gd name="T70" fmla="*/ 148 w 1282"/>
              <a:gd name="T71" fmla="*/ 214 h 1034"/>
              <a:gd name="T72" fmla="*/ 228 w 1282"/>
              <a:gd name="T73" fmla="*/ 194 h 1034"/>
              <a:gd name="T74" fmla="*/ 252 w 1282"/>
              <a:gd name="T75" fmla="*/ 210 h 1034"/>
              <a:gd name="T76" fmla="*/ 290 w 1282"/>
              <a:gd name="T77" fmla="*/ 214 h 1034"/>
              <a:gd name="T78" fmla="*/ 346 w 1282"/>
              <a:gd name="T79" fmla="*/ 202 h 1034"/>
              <a:gd name="T80" fmla="*/ 332 w 1282"/>
              <a:gd name="T81" fmla="*/ 136 h 1034"/>
              <a:gd name="T82" fmla="*/ 274 w 1282"/>
              <a:gd name="T83" fmla="*/ 156 h 1034"/>
              <a:gd name="T84" fmla="*/ 254 w 1282"/>
              <a:gd name="T85" fmla="*/ 114 h 1034"/>
              <a:gd name="T86" fmla="*/ 428 w 1282"/>
              <a:gd name="T87" fmla="*/ 40 h 1034"/>
              <a:gd name="T88" fmla="*/ 506 w 1282"/>
              <a:gd name="T89" fmla="*/ 192 h 1034"/>
              <a:gd name="T90" fmla="*/ 630 w 1282"/>
              <a:gd name="T91" fmla="*/ 186 h 1034"/>
              <a:gd name="T92" fmla="*/ 706 w 1282"/>
              <a:gd name="T93" fmla="*/ 170 h 1034"/>
              <a:gd name="T94" fmla="*/ 746 w 1282"/>
              <a:gd name="T95" fmla="*/ 132 h 1034"/>
              <a:gd name="T96" fmla="*/ 818 w 1282"/>
              <a:gd name="T97" fmla="*/ 156 h 1034"/>
              <a:gd name="T98" fmla="*/ 766 w 1282"/>
              <a:gd name="T99" fmla="*/ 306 h 1034"/>
              <a:gd name="T100" fmla="*/ 782 w 1282"/>
              <a:gd name="T101" fmla="*/ 352 h 1034"/>
              <a:gd name="T102" fmla="*/ 818 w 1282"/>
              <a:gd name="T103" fmla="*/ 398 h 1034"/>
              <a:gd name="T104" fmla="*/ 828 w 1282"/>
              <a:gd name="T105" fmla="*/ 392 h 1034"/>
              <a:gd name="T106" fmla="*/ 898 w 1282"/>
              <a:gd name="T107" fmla="*/ 420 h 1034"/>
              <a:gd name="T108" fmla="*/ 870 w 1282"/>
              <a:gd name="T109" fmla="*/ 448 h 1034"/>
              <a:gd name="T110" fmla="*/ 884 w 1282"/>
              <a:gd name="T111" fmla="*/ 452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2" h="1034">
                <a:moveTo>
                  <a:pt x="902" y="420"/>
                </a:moveTo>
                <a:lnTo>
                  <a:pt x="902" y="420"/>
                </a:lnTo>
                <a:lnTo>
                  <a:pt x="912" y="422"/>
                </a:lnTo>
                <a:lnTo>
                  <a:pt x="912" y="422"/>
                </a:lnTo>
                <a:lnTo>
                  <a:pt x="914" y="426"/>
                </a:lnTo>
                <a:lnTo>
                  <a:pt x="916" y="434"/>
                </a:lnTo>
                <a:lnTo>
                  <a:pt x="918" y="440"/>
                </a:lnTo>
                <a:lnTo>
                  <a:pt x="920" y="444"/>
                </a:lnTo>
                <a:lnTo>
                  <a:pt x="920" y="444"/>
                </a:lnTo>
                <a:lnTo>
                  <a:pt x="922" y="448"/>
                </a:lnTo>
                <a:lnTo>
                  <a:pt x="924" y="450"/>
                </a:lnTo>
                <a:lnTo>
                  <a:pt x="932" y="452"/>
                </a:lnTo>
                <a:lnTo>
                  <a:pt x="938" y="454"/>
                </a:lnTo>
                <a:lnTo>
                  <a:pt x="940" y="458"/>
                </a:lnTo>
                <a:lnTo>
                  <a:pt x="942" y="460"/>
                </a:lnTo>
                <a:lnTo>
                  <a:pt x="942" y="460"/>
                </a:lnTo>
                <a:lnTo>
                  <a:pt x="944" y="472"/>
                </a:lnTo>
                <a:lnTo>
                  <a:pt x="948" y="482"/>
                </a:lnTo>
                <a:lnTo>
                  <a:pt x="956" y="488"/>
                </a:lnTo>
                <a:lnTo>
                  <a:pt x="968" y="492"/>
                </a:lnTo>
                <a:lnTo>
                  <a:pt x="968" y="492"/>
                </a:lnTo>
                <a:lnTo>
                  <a:pt x="976" y="496"/>
                </a:lnTo>
                <a:lnTo>
                  <a:pt x="984" y="500"/>
                </a:lnTo>
                <a:lnTo>
                  <a:pt x="988" y="504"/>
                </a:lnTo>
                <a:lnTo>
                  <a:pt x="994" y="510"/>
                </a:lnTo>
                <a:lnTo>
                  <a:pt x="1002" y="524"/>
                </a:lnTo>
                <a:lnTo>
                  <a:pt x="1010" y="538"/>
                </a:lnTo>
                <a:lnTo>
                  <a:pt x="1010" y="538"/>
                </a:lnTo>
                <a:lnTo>
                  <a:pt x="1018" y="548"/>
                </a:lnTo>
                <a:lnTo>
                  <a:pt x="1028" y="556"/>
                </a:lnTo>
                <a:lnTo>
                  <a:pt x="1032" y="560"/>
                </a:lnTo>
                <a:lnTo>
                  <a:pt x="1038" y="562"/>
                </a:lnTo>
                <a:lnTo>
                  <a:pt x="1046" y="562"/>
                </a:lnTo>
                <a:lnTo>
                  <a:pt x="1054" y="560"/>
                </a:lnTo>
                <a:lnTo>
                  <a:pt x="1054" y="560"/>
                </a:lnTo>
                <a:lnTo>
                  <a:pt x="1058" y="560"/>
                </a:lnTo>
                <a:lnTo>
                  <a:pt x="1064" y="562"/>
                </a:lnTo>
                <a:lnTo>
                  <a:pt x="1072" y="568"/>
                </a:lnTo>
                <a:lnTo>
                  <a:pt x="1072" y="568"/>
                </a:lnTo>
                <a:lnTo>
                  <a:pt x="1080" y="576"/>
                </a:lnTo>
                <a:lnTo>
                  <a:pt x="1090" y="584"/>
                </a:lnTo>
                <a:lnTo>
                  <a:pt x="1098" y="588"/>
                </a:lnTo>
                <a:lnTo>
                  <a:pt x="1110" y="592"/>
                </a:lnTo>
                <a:lnTo>
                  <a:pt x="1120" y="594"/>
                </a:lnTo>
                <a:lnTo>
                  <a:pt x="1130" y="594"/>
                </a:lnTo>
                <a:lnTo>
                  <a:pt x="1140" y="592"/>
                </a:lnTo>
                <a:lnTo>
                  <a:pt x="1150" y="588"/>
                </a:lnTo>
                <a:lnTo>
                  <a:pt x="1150" y="588"/>
                </a:lnTo>
                <a:lnTo>
                  <a:pt x="1160" y="584"/>
                </a:lnTo>
                <a:lnTo>
                  <a:pt x="1170" y="580"/>
                </a:lnTo>
                <a:lnTo>
                  <a:pt x="1180" y="582"/>
                </a:lnTo>
                <a:lnTo>
                  <a:pt x="1188" y="584"/>
                </a:lnTo>
                <a:lnTo>
                  <a:pt x="1204" y="590"/>
                </a:lnTo>
                <a:lnTo>
                  <a:pt x="1218" y="600"/>
                </a:lnTo>
                <a:lnTo>
                  <a:pt x="1218" y="600"/>
                </a:lnTo>
                <a:lnTo>
                  <a:pt x="1228" y="610"/>
                </a:lnTo>
                <a:lnTo>
                  <a:pt x="1238" y="620"/>
                </a:lnTo>
                <a:lnTo>
                  <a:pt x="1238" y="620"/>
                </a:lnTo>
                <a:lnTo>
                  <a:pt x="1246" y="626"/>
                </a:lnTo>
                <a:lnTo>
                  <a:pt x="1250" y="634"/>
                </a:lnTo>
                <a:lnTo>
                  <a:pt x="1250" y="642"/>
                </a:lnTo>
                <a:lnTo>
                  <a:pt x="1246" y="652"/>
                </a:lnTo>
                <a:lnTo>
                  <a:pt x="1246" y="652"/>
                </a:lnTo>
                <a:lnTo>
                  <a:pt x="1244" y="658"/>
                </a:lnTo>
                <a:lnTo>
                  <a:pt x="1242" y="664"/>
                </a:lnTo>
                <a:lnTo>
                  <a:pt x="1244" y="676"/>
                </a:lnTo>
                <a:lnTo>
                  <a:pt x="1248" y="688"/>
                </a:lnTo>
                <a:lnTo>
                  <a:pt x="1256" y="700"/>
                </a:lnTo>
                <a:lnTo>
                  <a:pt x="1256" y="700"/>
                </a:lnTo>
                <a:lnTo>
                  <a:pt x="1268" y="720"/>
                </a:lnTo>
                <a:lnTo>
                  <a:pt x="1276" y="740"/>
                </a:lnTo>
                <a:lnTo>
                  <a:pt x="1282" y="760"/>
                </a:lnTo>
                <a:lnTo>
                  <a:pt x="1282" y="782"/>
                </a:lnTo>
                <a:lnTo>
                  <a:pt x="1282" y="802"/>
                </a:lnTo>
                <a:lnTo>
                  <a:pt x="1278" y="822"/>
                </a:lnTo>
                <a:lnTo>
                  <a:pt x="1270" y="844"/>
                </a:lnTo>
                <a:lnTo>
                  <a:pt x="1264" y="864"/>
                </a:lnTo>
                <a:lnTo>
                  <a:pt x="1264" y="864"/>
                </a:lnTo>
                <a:lnTo>
                  <a:pt x="1258" y="876"/>
                </a:lnTo>
                <a:lnTo>
                  <a:pt x="1256" y="888"/>
                </a:lnTo>
                <a:lnTo>
                  <a:pt x="1256" y="900"/>
                </a:lnTo>
                <a:lnTo>
                  <a:pt x="1258" y="912"/>
                </a:lnTo>
                <a:lnTo>
                  <a:pt x="1258" y="912"/>
                </a:lnTo>
                <a:lnTo>
                  <a:pt x="1262" y="922"/>
                </a:lnTo>
                <a:lnTo>
                  <a:pt x="1260" y="932"/>
                </a:lnTo>
                <a:lnTo>
                  <a:pt x="1256" y="940"/>
                </a:lnTo>
                <a:lnTo>
                  <a:pt x="1250" y="948"/>
                </a:lnTo>
                <a:lnTo>
                  <a:pt x="1250" y="948"/>
                </a:lnTo>
                <a:lnTo>
                  <a:pt x="1236" y="964"/>
                </a:lnTo>
                <a:lnTo>
                  <a:pt x="1222" y="978"/>
                </a:lnTo>
                <a:lnTo>
                  <a:pt x="1206" y="990"/>
                </a:lnTo>
                <a:lnTo>
                  <a:pt x="1190" y="1002"/>
                </a:lnTo>
                <a:lnTo>
                  <a:pt x="1172" y="1012"/>
                </a:lnTo>
                <a:lnTo>
                  <a:pt x="1154" y="1020"/>
                </a:lnTo>
                <a:lnTo>
                  <a:pt x="1136" y="1028"/>
                </a:lnTo>
                <a:lnTo>
                  <a:pt x="1114" y="1034"/>
                </a:lnTo>
                <a:lnTo>
                  <a:pt x="1114" y="1034"/>
                </a:lnTo>
                <a:lnTo>
                  <a:pt x="1116" y="1018"/>
                </a:lnTo>
                <a:lnTo>
                  <a:pt x="1122" y="1002"/>
                </a:lnTo>
                <a:lnTo>
                  <a:pt x="1132" y="972"/>
                </a:lnTo>
                <a:lnTo>
                  <a:pt x="1132" y="972"/>
                </a:lnTo>
                <a:lnTo>
                  <a:pt x="1136" y="954"/>
                </a:lnTo>
                <a:lnTo>
                  <a:pt x="1136" y="948"/>
                </a:lnTo>
                <a:lnTo>
                  <a:pt x="1134" y="944"/>
                </a:lnTo>
                <a:lnTo>
                  <a:pt x="1130" y="940"/>
                </a:lnTo>
                <a:lnTo>
                  <a:pt x="1124" y="938"/>
                </a:lnTo>
                <a:lnTo>
                  <a:pt x="1108" y="936"/>
                </a:lnTo>
                <a:lnTo>
                  <a:pt x="1108" y="936"/>
                </a:lnTo>
                <a:lnTo>
                  <a:pt x="1040" y="936"/>
                </a:lnTo>
                <a:lnTo>
                  <a:pt x="972" y="936"/>
                </a:lnTo>
                <a:lnTo>
                  <a:pt x="972" y="936"/>
                </a:lnTo>
                <a:lnTo>
                  <a:pt x="960" y="936"/>
                </a:lnTo>
                <a:lnTo>
                  <a:pt x="956" y="934"/>
                </a:lnTo>
                <a:lnTo>
                  <a:pt x="954" y="932"/>
                </a:lnTo>
                <a:lnTo>
                  <a:pt x="954" y="928"/>
                </a:lnTo>
                <a:lnTo>
                  <a:pt x="954" y="926"/>
                </a:lnTo>
                <a:lnTo>
                  <a:pt x="958" y="916"/>
                </a:lnTo>
                <a:lnTo>
                  <a:pt x="958" y="916"/>
                </a:lnTo>
                <a:lnTo>
                  <a:pt x="960" y="912"/>
                </a:lnTo>
                <a:lnTo>
                  <a:pt x="960" y="912"/>
                </a:lnTo>
                <a:lnTo>
                  <a:pt x="972" y="894"/>
                </a:lnTo>
                <a:lnTo>
                  <a:pt x="980" y="876"/>
                </a:lnTo>
                <a:lnTo>
                  <a:pt x="984" y="858"/>
                </a:lnTo>
                <a:lnTo>
                  <a:pt x="984" y="840"/>
                </a:lnTo>
                <a:lnTo>
                  <a:pt x="980" y="824"/>
                </a:lnTo>
                <a:lnTo>
                  <a:pt x="974" y="806"/>
                </a:lnTo>
                <a:lnTo>
                  <a:pt x="964" y="788"/>
                </a:lnTo>
                <a:lnTo>
                  <a:pt x="950" y="770"/>
                </a:lnTo>
                <a:lnTo>
                  <a:pt x="950" y="770"/>
                </a:lnTo>
                <a:lnTo>
                  <a:pt x="926" y="736"/>
                </a:lnTo>
                <a:lnTo>
                  <a:pt x="904" y="702"/>
                </a:lnTo>
                <a:lnTo>
                  <a:pt x="862" y="630"/>
                </a:lnTo>
                <a:lnTo>
                  <a:pt x="862" y="630"/>
                </a:lnTo>
                <a:lnTo>
                  <a:pt x="846" y="604"/>
                </a:lnTo>
                <a:lnTo>
                  <a:pt x="840" y="592"/>
                </a:lnTo>
                <a:lnTo>
                  <a:pt x="836" y="578"/>
                </a:lnTo>
                <a:lnTo>
                  <a:pt x="836" y="578"/>
                </a:lnTo>
                <a:lnTo>
                  <a:pt x="830" y="564"/>
                </a:lnTo>
                <a:lnTo>
                  <a:pt x="828" y="558"/>
                </a:lnTo>
                <a:lnTo>
                  <a:pt x="822" y="556"/>
                </a:lnTo>
                <a:lnTo>
                  <a:pt x="818" y="554"/>
                </a:lnTo>
                <a:lnTo>
                  <a:pt x="812" y="552"/>
                </a:lnTo>
                <a:lnTo>
                  <a:pt x="804" y="554"/>
                </a:lnTo>
                <a:lnTo>
                  <a:pt x="796" y="556"/>
                </a:lnTo>
                <a:lnTo>
                  <a:pt x="796" y="556"/>
                </a:lnTo>
                <a:lnTo>
                  <a:pt x="752" y="570"/>
                </a:lnTo>
                <a:lnTo>
                  <a:pt x="710" y="586"/>
                </a:lnTo>
                <a:lnTo>
                  <a:pt x="710" y="586"/>
                </a:lnTo>
                <a:lnTo>
                  <a:pt x="698" y="588"/>
                </a:lnTo>
                <a:lnTo>
                  <a:pt x="690" y="588"/>
                </a:lnTo>
                <a:lnTo>
                  <a:pt x="682" y="584"/>
                </a:lnTo>
                <a:lnTo>
                  <a:pt x="674" y="576"/>
                </a:lnTo>
                <a:lnTo>
                  <a:pt x="674" y="576"/>
                </a:lnTo>
                <a:lnTo>
                  <a:pt x="652" y="552"/>
                </a:lnTo>
                <a:lnTo>
                  <a:pt x="628" y="530"/>
                </a:lnTo>
                <a:lnTo>
                  <a:pt x="628" y="530"/>
                </a:lnTo>
                <a:lnTo>
                  <a:pt x="620" y="522"/>
                </a:lnTo>
                <a:lnTo>
                  <a:pt x="612" y="518"/>
                </a:lnTo>
                <a:lnTo>
                  <a:pt x="608" y="518"/>
                </a:lnTo>
                <a:lnTo>
                  <a:pt x="604" y="520"/>
                </a:lnTo>
                <a:lnTo>
                  <a:pt x="600" y="524"/>
                </a:lnTo>
                <a:lnTo>
                  <a:pt x="596" y="528"/>
                </a:lnTo>
                <a:lnTo>
                  <a:pt x="596" y="528"/>
                </a:lnTo>
                <a:lnTo>
                  <a:pt x="588" y="534"/>
                </a:lnTo>
                <a:lnTo>
                  <a:pt x="582" y="536"/>
                </a:lnTo>
                <a:lnTo>
                  <a:pt x="574" y="536"/>
                </a:lnTo>
                <a:lnTo>
                  <a:pt x="568" y="532"/>
                </a:lnTo>
                <a:lnTo>
                  <a:pt x="568" y="532"/>
                </a:lnTo>
                <a:lnTo>
                  <a:pt x="558" y="528"/>
                </a:lnTo>
                <a:lnTo>
                  <a:pt x="550" y="524"/>
                </a:lnTo>
                <a:lnTo>
                  <a:pt x="550" y="524"/>
                </a:lnTo>
                <a:lnTo>
                  <a:pt x="540" y="516"/>
                </a:lnTo>
                <a:lnTo>
                  <a:pt x="528" y="512"/>
                </a:lnTo>
                <a:lnTo>
                  <a:pt x="518" y="510"/>
                </a:lnTo>
                <a:lnTo>
                  <a:pt x="506" y="508"/>
                </a:lnTo>
                <a:lnTo>
                  <a:pt x="496" y="510"/>
                </a:lnTo>
                <a:lnTo>
                  <a:pt x="486" y="514"/>
                </a:lnTo>
                <a:lnTo>
                  <a:pt x="474" y="518"/>
                </a:lnTo>
                <a:lnTo>
                  <a:pt x="464" y="526"/>
                </a:lnTo>
                <a:lnTo>
                  <a:pt x="464" y="526"/>
                </a:lnTo>
                <a:lnTo>
                  <a:pt x="452" y="534"/>
                </a:lnTo>
                <a:lnTo>
                  <a:pt x="444" y="542"/>
                </a:lnTo>
                <a:lnTo>
                  <a:pt x="438" y="554"/>
                </a:lnTo>
                <a:lnTo>
                  <a:pt x="436" y="568"/>
                </a:lnTo>
                <a:lnTo>
                  <a:pt x="436" y="568"/>
                </a:lnTo>
                <a:lnTo>
                  <a:pt x="432" y="584"/>
                </a:lnTo>
                <a:lnTo>
                  <a:pt x="430" y="588"/>
                </a:lnTo>
                <a:lnTo>
                  <a:pt x="428" y="590"/>
                </a:lnTo>
                <a:lnTo>
                  <a:pt x="424" y="592"/>
                </a:lnTo>
                <a:lnTo>
                  <a:pt x="418" y="590"/>
                </a:lnTo>
                <a:lnTo>
                  <a:pt x="404" y="584"/>
                </a:lnTo>
                <a:lnTo>
                  <a:pt x="404" y="584"/>
                </a:lnTo>
                <a:lnTo>
                  <a:pt x="396" y="580"/>
                </a:lnTo>
                <a:lnTo>
                  <a:pt x="386" y="576"/>
                </a:lnTo>
                <a:lnTo>
                  <a:pt x="378" y="576"/>
                </a:lnTo>
                <a:lnTo>
                  <a:pt x="368" y="576"/>
                </a:lnTo>
                <a:lnTo>
                  <a:pt x="360" y="578"/>
                </a:lnTo>
                <a:lnTo>
                  <a:pt x="352" y="580"/>
                </a:lnTo>
                <a:lnTo>
                  <a:pt x="344" y="586"/>
                </a:lnTo>
                <a:lnTo>
                  <a:pt x="338" y="592"/>
                </a:lnTo>
                <a:lnTo>
                  <a:pt x="338" y="592"/>
                </a:lnTo>
                <a:lnTo>
                  <a:pt x="334" y="596"/>
                </a:lnTo>
                <a:lnTo>
                  <a:pt x="330" y="598"/>
                </a:lnTo>
                <a:lnTo>
                  <a:pt x="326" y="596"/>
                </a:lnTo>
                <a:lnTo>
                  <a:pt x="322" y="592"/>
                </a:lnTo>
                <a:lnTo>
                  <a:pt x="322" y="592"/>
                </a:lnTo>
                <a:lnTo>
                  <a:pt x="236" y="518"/>
                </a:lnTo>
                <a:lnTo>
                  <a:pt x="236" y="518"/>
                </a:lnTo>
                <a:lnTo>
                  <a:pt x="230" y="512"/>
                </a:lnTo>
                <a:lnTo>
                  <a:pt x="228" y="504"/>
                </a:lnTo>
                <a:lnTo>
                  <a:pt x="228" y="498"/>
                </a:lnTo>
                <a:lnTo>
                  <a:pt x="230" y="490"/>
                </a:lnTo>
                <a:lnTo>
                  <a:pt x="230" y="490"/>
                </a:lnTo>
                <a:lnTo>
                  <a:pt x="230" y="482"/>
                </a:lnTo>
                <a:lnTo>
                  <a:pt x="230" y="476"/>
                </a:lnTo>
                <a:lnTo>
                  <a:pt x="228" y="470"/>
                </a:lnTo>
                <a:lnTo>
                  <a:pt x="226" y="464"/>
                </a:lnTo>
                <a:lnTo>
                  <a:pt x="222" y="460"/>
                </a:lnTo>
                <a:lnTo>
                  <a:pt x="216" y="458"/>
                </a:lnTo>
                <a:lnTo>
                  <a:pt x="202" y="452"/>
                </a:lnTo>
                <a:lnTo>
                  <a:pt x="202" y="452"/>
                </a:lnTo>
                <a:lnTo>
                  <a:pt x="122" y="430"/>
                </a:lnTo>
                <a:lnTo>
                  <a:pt x="42" y="408"/>
                </a:lnTo>
                <a:lnTo>
                  <a:pt x="42" y="408"/>
                </a:lnTo>
                <a:lnTo>
                  <a:pt x="32" y="404"/>
                </a:lnTo>
                <a:lnTo>
                  <a:pt x="26" y="400"/>
                </a:lnTo>
                <a:lnTo>
                  <a:pt x="20" y="392"/>
                </a:lnTo>
                <a:lnTo>
                  <a:pt x="18" y="382"/>
                </a:lnTo>
                <a:lnTo>
                  <a:pt x="18" y="382"/>
                </a:lnTo>
                <a:lnTo>
                  <a:pt x="0" y="292"/>
                </a:lnTo>
                <a:lnTo>
                  <a:pt x="0" y="292"/>
                </a:lnTo>
                <a:lnTo>
                  <a:pt x="0" y="278"/>
                </a:lnTo>
                <a:lnTo>
                  <a:pt x="0" y="272"/>
                </a:lnTo>
                <a:lnTo>
                  <a:pt x="2" y="266"/>
                </a:lnTo>
                <a:lnTo>
                  <a:pt x="4" y="262"/>
                </a:lnTo>
                <a:lnTo>
                  <a:pt x="8" y="258"/>
                </a:lnTo>
                <a:lnTo>
                  <a:pt x="14" y="254"/>
                </a:lnTo>
                <a:lnTo>
                  <a:pt x="22" y="252"/>
                </a:lnTo>
                <a:lnTo>
                  <a:pt x="22" y="252"/>
                </a:lnTo>
                <a:lnTo>
                  <a:pt x="32" y="248"/>
                </a:lnTo>
                <a:lnTo>
                  <a:pt x="40" y="244"/>
                </a:lnTo>
                <a:lnTo>
                  <a:pt x="46" y="238"/>
                </a:lnTo>
                <a:lnTo>
                  <a:pt x="50" y="232"/>
                </a:lnTo>
                <a:lnTo>
                  <a:pt x="54" y="226"/>
                </a:lnTo>
                <a:lnTo>
                  <a:pt x="56" y="216"/>
                </a:lnTo>
                <a:lnTo>
                  <a:pt x="56" y="208"/>
                </a:lnTo>
                <a:lnTo>
                  <a:pt x="54" y="198"/>
                </a:lnTo>
                <a:lnTo>
                  <a:pt x="54" y="198"/>
                </a:lnTo>
                <a:lnTo>
                  <a:pt x="52" y="184"/>
                </a:lnTo>
                <a:lnTo>
                  <a:pt x="54" y="172"/>
                </a:lnTo>
                <a:lnTo>
                  <a:pt x="60" y="146"/>
                </a:lnTo>
                <a:lnTo>
                  <a:pt x="60" y="146"/>
                </a:lnTo>
                <a:lnTo>
                  <a:pt x="64" y="128"/>
                </a:lnTo>
                <a:lnTo>
                  <a:pt x="64" y="120"/>
                </a:lnTo>
                <a:lnTo>
                  <a:pt x="64" y="110"/>
                </a:lnTo>
                <a:lnTo>
                  <a:pt x="62" y="102"/>
                </a:lnTo>
                <a:lnTo>
                  <a:pt x="58" y="94"/>
                </a:lnTo>
                <a:lnTo>
                  <a:pt x="52" y="86"/>
                </a:lnTo>
                <a:lnTo>
                  <a:pt x="46" y="80"/>
                </a:lnTo>
                <a:lnTo>
                  <a:pt x="46" y="80"/>
                </a:lnTo>
                <a:lnTo>
                  <a:pt x="40" y="70"/>
                </a:lnTo>
                <a:lnTo>
                  <a:pt x="38" y="66"/>
                </a:lnTo>
                <a:lnTo>
                  <a:pt x="38" y="64"/>
                </a:lnTo>
                <a:lnTo>
                  <a:pt x="40" y="60"/>
                </a:lnTo>
                <a:lnTo>
                  <a:pt x="44" y="58"/>
                </a:lnTo>
                <a:lnTo>
                  <a:pt x="56" y="58"/>
                </a:lnTo>
                <a:lnTo>
                  <a:pt x="56" y="58"/>
                </a:lnTo>
                <a:lnTo>
                  <a:pt x="72" y="58"/>
                </a:lnTo>
                <a:lnTo>
                  <a:pt x="88" y="56"/>
                </a:lnTo>
                <a:lnTo>
                  <a:pt x="102" y="52"/>
                </a:lnTo>
                <a:lnTo>
                  <a:pt x="114" y="44"/>
                </a:lnTo>
                <a:lnTo>
                  <a:pt x="138" y="26"/>
                </a:lnTo>
                <a:lnTo>
                  <a:pt x="160" y="8"/>
                </a:lnTo>
                <a:lnTo>
                  <a:pt x="160" y="8"/>
                </a:lnTo>
                <a:lnTo>
                  <a:pt x="172" y="2"/>
                </a:lnTo>
                <a:lnTo>
                  <a:pt x="176" y="0"/>
                </a:lnTo>
                <a:lnTo>
                  <a:pt x="180" y="0"/>
                </a:lnTo>
                <a:lnTo>
                  <a:pt x="184" y="2"/>
                </a:lnTo>
                <a:lnTo>
                  <a:pt x="188" y="4"/>
                </a:lnTo>
                <a:lnTo>
                  <a:pt x="196" y="14"/>
                </a:lnTo>
                <a:lnTo>
                  <a:pt x="196" y="14"/>
                </a:lnTo>
                <a:lnTo>
                  <a:pt x="206" y="30"/>
                </a:lnTo>
                <a:lnTo>
                  <a:pt x="214" y="46"/>
                </a:lnTo>
                <a:lnTo>
                  <a:pt x="220" y="54"/>
                </a:lnTo>
                <a:lnTo>
                  <a:pt x="228" y="60"/>
                </a:lnTo>
                <a:lnTo>
                  <a:pt x="236" y="66"/>
                </a:lnTo>
                <a:lnTo>
                  <a:pt x="246" y="68"/>
                </a:lnTo>
                <a:lnTo>
                  <a:pt x="246" y="68"/>
                </a:lnTo>
                <a:lnTo>
                  <a:pt x="250" y="70"/>
                </a:lnTo>
                <a:lnTo>
                  <a:pt x="252" y="72"/>
                </a:lnTo>
                <a:lnTo>
                  <a:pt x="254" y="78"/>
                </a:lnTo>
                <a:lnTo>
                  <a:pt x="258" y="94"/>
                </a:lnTo>
                <a:lnTo>
                  <a:pt x="258" y="94"/>
                </a:lnTo>
                <a:lnTo>
                  <a:pt x="248" y="104"/>
                </a:lnTo>
                <a:lnTo>
                  <a:pt x="244" y="110"/>
                </a:lnTo>
                <a:lnTo>
                  <a:pt x="240" y="118"/>
                </a:lnTo>
                <a:lnTo>
                  <a:pt x="240" y="118"/>
                </a:lnTo>
                <a:lnTo>
                  <a:pt x="238" y="124"/>
                </a:lnTo>
                <a:lnTo>
                  <a:pt x="236" y="130"/>
                </a:lnTo>
                <a:lnTo>
                  <a:pt x="234" y="132"/>
                </a:lnTo>
                <a:lnTo>
                  <a:pt x="232" y="132"/>
                </a:lnTo>
                <a:lnTo>
                  <a:pt x="224" y="130"/>
                </a:lnTo>
                <a:lnTo>
                  <a:pt x="216" y="122"/>
                </a:lnTo>
                <a:lnTo>
                  <a:pt x="216" y="122"/>
                </a:lnTo>
                <a:lnTo>
                  <a:pt x="206" y="114"/>
                </a:lnTo>
                <a:lnTo>
                  <a:pt x="196" y="108"/>
                </a:lnTo>
                <a:lnTo>
                  <a:pt x="186" y="104"/>
                </a:lnTo>
                <a:lnTo>
                  <a:pt x="176" y="102"/>
                </a:lnTo>
                <a:lnTo>
                  <a:pt x="166" y="102"/>
                </a:lnTo>
                <a:lnTo>
                  <a:pt x="156" y="104"/>
                </a:lnTo>
                <a:lnTo>
                  <a:pt x="148" y="110"/>
                </a:lnTo>
                <a:lnTo>
                  <a:pt x="138" y="116"/>
                </a:lnTo>
                <a:lnTo>
                  <a:pt x="138" y="116"/>
                </a:lnTo>
                <a:lnTo>
                  <a:pt x="132" y="124"/>
                </a:lnTo>
                <a:lnTo>
                  <a:pt x="126" y="134"/>
                </a:lnTo>
                <a:lnTo>
                  <a:pt x="124" y="146"/>
                </a:lnTo>
                <a:lnTo>
                  <a:pt x="122" y="158"/>
                </a:lnTo>
                <a:lnTo>
                  <a:pt x="122" y="170"/>
                </a:lnTo>
                <a:lnTo>
                  <a:pt x="122" y="180"/>
                </a:lnTo>
                <a:lnTo>
                  <a:pt x="126" y="192"/>
                </a:lnTo>
                <a:lnTo>
                  <a:pt x="132" y="200"/>
                </a:lnTo>
                <a:lnTo>
                  <a:pt x="132" y="200"/>
                </a:lnTo>
                <a:lnTo>
                  <a:pt x="140" y="208"/>
                </a:lnTo>
                <a:lnTo>
                  <a:pt x="148" y="214"/>
                </a:lnTo>
                <a:lnTo>
                  <a:pt x="158" y="218"/>
                </a:lnTo>
                <a:lnTo>
                  <a:pt x="170" y="220"/>
                </a:lnTo>
                <a:lnTo>
                  <a:pt x="180" y="220"/>
                </a:lnTo>
                <a:lnTo>
                  <a:pt x="190" y="218"/>
                </a:lnTo>
                <a:lnTo>
                  <a:pt x="202" y="214"/>
                </a:lnTo>
                <a:lnTo>
                  <a:pt x="212" y="206"/>
                </a:lnTo>
                <a:lnTo>
                  <a:pt x="212" y="206"/>
                </a:lnTo>
                <a:lnTo>
                  <a:pt x="220" y="198"/>
                </a:lnTo>
                <a:lnTo>
                  <a:pt x="228" y="194"/>
                </a:lnTo>
                <a:lnTo>
                  <a:pt x="232" y="194"/>
                </a:lnTo>
                <a:lnTo>
                  <a:pt x="236" y="196"/>
                </a:lnTo>
                <a:lnTo>
                  <a:pt x="240" y="200"/>
                </a:lnTo>
                <a:lnTo>
                  <a:pt x="244" y="208"/>
                </a:lnTo>
                <a:lnTo>
                  <a:pt x="244" y="208"/>
                </a:lnTo>
                <a:lnTo>
                  <a:pt x="246" y="212"/>
                </a:lnTo>
                <a:lnTo>
                  <a:pt x="248" y="212"/>
                </a:lnTo>
                <a:lnTo>
                  <a:pt x="250" y="212"/>
                </a:lnTo>
                <a:lnTo>
                  <a:pt x="252" y="210"/>
                </a:lnTo>
                <a:lnTo>
                  <a:pt x="256" y="202"/>
                </a:lnTo>
                <a:lnTo>
                  <a:pt x="260" y="198"/>
                </a:lnTo>
                <a:lnTo>
                  <a:pt x="260" y="198"/>
                </a:lnTo>
                <a:lnTo>
                  <a:pt x="264" y="196"/>
                </a:lnTo>
                <a:lnTo>
                  <a:pt x="268" y="196"/>
                </a:lnTo>
                <a:lnTo>
                  <a:pt x="268" y="196"/>
                </a:lnTo>
                <a:lnTo>
                  <a:pt x="274" y="204"/>
                </a:lnTo>
                <a:lnTo>
                  <a:pt x="282" y="210"/>
                </a:lnTo>
                <a:lnTo>
                  <a:pt x="290" y="214"/>
                </a:lnTo>
                <a:lnTo>
                  <a:pt x="298" y="216"/>
                </a:lnTo>
                <a:lnTo>
                  <a:pt x="306" y="218"/>
                </a:lnTo>
                <a:lnTo>
                  <a:pt x="316" y="216"/>
                </a:lnTo>
                <a:lnTo>
                  <a:pt x="334" y="214"/>
                </a:lnTo>
                <a:lnTo>
                  <a:pt x="334" y="214"/>
                </a:lnTo>
                <a:lnTo>
                  <a:pt x="340" y="212"/>
                </a:lnTo>
                <a:lnTo>
                  <a:pt x="344" y="210"/>
                </a:lnTo>
                <a:lnTo>
                  <a:pt x="346" y="206"/>
                </a:lnTo>
                <a:lnTo>
                  <a:pt x="346" y="202"/>
                </a:lnTo>
                <a:lnTo>
                  <a:pt x="346" y="202"/>
                </a:lnTo>
                <a:lnTo>
                  <a:pt x="346" y="156"/>
                </a:lnTo>
                <a:lnTo>
                  <a:pt x="346" y="134"/>
                </a:lnTo>
                <a:lnTo>
                  <a:pt x="344" y="110"/>
                </a:lnTo>
                <a:lnTo>
                  <a:pt x="344" y="110"/>
                </a:lnTo>
                <a:lnTo>
                  <a:pt x="342" y="120"/>
                </a:lnTo>
                <a:lnTo>
                  <a:pt x="340" y="126"/>
                </a:lnTo>
                <a:lnTo>
                  <a:pt x="336" y="132"/>
                </a:lnTo>
                <a:lnTo>
                  <a:pt x="332" y="136"/>
                </a:lnTo>
                <a:lnTo>
                  <a:pt x="326" y="140"/>
                </a:lnTo>
                <a:lnTo>
                  <a:pt x="320" y="142"/>
                </a:lnTo>
                <a:lnTo>
                  <a:pt x="312" y="142"/>
                </a:lnTo>
                <a:lnTo>
                  <a:pt x="302" y="140"/>
                </a:lnTo>
                <a:lnTo>
                  <a:pt x="302" y="140"/>
                </a:lnTo>
                <a:lnTo>
                  <a:pt x="296" y="140"/>
                </a:lnTo>
                <a:lnTo>
                  <a:pt x="292" y="142"/>
                </a:lnTo>
                <a:lnTo>
                  <a:pt x="282" y="150"/>
                </a:lnTo>
                <a:lnTo>
                  <a:pt x="274" y="156"/>
                </a:lnTo>
                <a:lnTo>
                  <a:pt x="268" y="160"/>
                </a:lnTo>
                <a:lnTo>
                  <a:pt x="264" y="162"/>
                </a:lnTo>
                <a:lnTo>
                  <a:pt x="264" y="162"/>
                </a:lnTo>
                <a:lnTo>
                  <a:pt x="260" y="160"/>
                </a:lnTo>
                <a:lnTo>
                  <a:pt x="256" y="156"/>
                </a:lnTo>
                <a:lnTo>
                  <a:pt x="256" y="156"/>
                </a:lnTo>
                <a:lnTo>
                  <a:pt x="254" y="142"/>
                </a:lnTo>
                <a:lnTo>
                  <a:pt x="252" y="128"/>
                </a:lnTo>
                <a:lnTo>
                  <a:pt x="254" y="114"/>
                </a:lnTo>
                <a:lnTo>
                  <a:pt x="258" y="106"/>
                </a:lnTo>
                <a:lnTo>
                  <a:pt x="262" y="100"/>
                </a:lnTo>
                <a:lnTo>
                  <a:pt x="262" y="100"/>
                </a:lnTo>
                <a:lnTo>
                  <a:pt x="270" y="104"/>
                </a:lnTo>
                <a:lnTo>
                  <a:pt x="278" y="104"/>
                </a:lnTo>
                <a:lnTo>
                  <a:pt x="286" y="102"/>
                </a:lnTo>
                <a:lnTo>
                  <a:pt x="294" y="98"/>
                </a:lnTo>
                <a:lnTo>
                  <a:pt x="294" y="98"/>
                </a:lnTo>
                <a:lnTo>
                  <a:pt x="428" y="40"/>
                </a:lnTo>
                <a:lnTo>
                  <a:pt x="428" y="40"/>
                </a:lnTo>
                <a:lnTo>
                  <a:pt x="432" y="62"/>
                </a:lnTo>
                <a:lnTo>
                  <a:pt x="440" y="82"/>
                </a:lnTo>
                <a:lnTo>
                  <a:pt x="448" y="102"/>
                </a:lnTo>
                <a:lnTo>
                  <a:pt x="460" y="120"/>
                </a:lnTo>
                <a:lnTo>
                  <a:pt x="484" y="156"/>
                </a:lnTo>
                <a:lnTo>
                  <a:pt x="496" y="172"/>
                </a:lnTo>
                <a:lnTo>
                  <a:pt x="506" y="192"/>
                </a:lnTo>
                <a:lnTo>
                  <a:pt x="506" y="192"/>
                </a:lnTo>
                <a:lnTo>
                  <a:pt x="510" y="196"/>
                </a:lnTo>
                <a:lnTo>
                  <a:pt x="514" y="198"/>
                </a:lnTo>
                <a:lnTo>
                  <a:pt x="514" y="198"/>
                </a:lnTo>
                <a:lnTo>
                  <a:pt x="544" y="200"/>
                </a:lnTo>
                <a:lnTo>
                  <a:pt x="572" y="204"/>
                </a:lnTo>
                <a:lnTo>
                  <a:pt x="588" y="202"/>
                </a:lnTo>
                <a:lnTo>
                  <a:pt x="602" y="200"/>
                </a:lnTo>
                <a:lnTo>
                  <a:pt x="616" y="194"/>
                </a:lnTo>
                <a:lnTo>
                  <a:pt x="630" y="186"/>
                </a:lnTo>
                <a:lnTo>
                  <a:pt x="630" y="186"/>
                </a:lnTo>
                <a:lnTo>
                  <a:pt x="636" y="180"/>
                </a:lnTo>
                <a:lnTo>
                  <a:pt x="642" y="178"/>
                </a:lnTo>
                <a:lnTo>
                  <a:pt x="658" y="174"/>
                </a:lnTo>
                <a:lnTo>
                  <a:pt x="672" y="172"/>
                </a:lnTo>
                <a:lnTo>
                  <a:pt x="688" y="172"/>
                </a:lnTo>
                <a:lnTo>
                  <a:pt x="688" y="172"/>
                </a:lnTo>
                <a:lnTo>
                  <a:pt x="698" y="170"/>
                </a:lnTo>
                <a:lnTo>
                  <a:pt x="706" y="170"/>
                </a:lnTo>
                <a:lnTo>
                  <a:pt x="714" y="166"/>
                </a:lnTo>
                <a:lnTo>
                  <a:pt x="716" y="162"/>
                </a:lnTo>
                <a:lnTo>
                  <a:pt x="718" y="158"/>
                </a:lnTo>
                <a:lnTo>
                  <a:pt x="718" y="158"/>
                </a:lnTo>
                <a:lnTo>
                  <a:pt x="720" y="148"/>
                </a:lnTo>
                <a:lnTo>
                  <a:pt x="724" y="142"/>
                </a:lnTo>
                <a:lnTo>
                  <a:pt x="728" y="138"/>
                </a:lnTo>
                <a:lnTo>
                  <a:pt x="734" y="136"/>
                </a:lnTo>
                <a:lnTo>
                  <a:pt x="746" y="132"/>
                </a:lnTo>
                <a:lnTo>
                  <a:pt x="760" y="128"/>
                </a:lnTo>
                <a:lnTo>
                  <a:pt x="760" y="128"/>
                </a:lnTo>
                <a:lnTo>
                  <a:pt x="774" y="128"/>
                </a:lnTo>
                <a:lnTo>
                  <a:pt x="786" y="130"/>
                </a:lnTo>
                <a:lnTo>
                  <a:pt x="798" y="134"/>
                </a:lnTo>
                <a:lnTo>
                  <a:pt x="808" y="140"/>
                </a:lnTo>
                <a:lnTo>
                  <a:pt x="808" y="140"/>
                </a:lnTo>
                <a:lnTo>
                  <a:pt x="816" y="148"/>
                </a:lnTo>
                <a:lnTo>
                  <a:pt x="818" y="156"/>
                </a:lnTo>
                <a:lnTo>
                  <a:pt x="818" y="166"/>
                </a:lnTo>
                <a:lnTo>
                  <a:pt x="814" y="178"/>
                </a:lnTo>
                <a:lnTo>
                  <a:pt x="814" y="178"/>
                </a:lnTo>
                <a:lnTo>
                  <a:pt x="766" y="274"/>
                </a:lnTo>
                <a:lnTo>
                  <a:pt x="766" y="274"/>
                </a:lnTo>
                <a:lnTo>
                  <a:pt x="762" y="286"/>
                </a:lnTo>
                <a:lnTo>
                  <a:pt x="760" y="296"/>
                </a:lnTo>
                <a:lnTo>
                  <a:pt x="762" y="300"/>
                </a:lnTo>
                <a:lnTo>
                  <a:pt x="766" y="306"/>
                </a:lnTo>
                <a:lnTo>
                  <a:pt x="770" y="308"/>
                </a:lnTo>
                <a:lnTo>
                  <a:pt x="776" y="312"/>
                </a:lnTo>
                <a:lnTo>
                  <a:pt x="776" y="312"/>
                </a:lnTo>
                <a:lnTo>
                  <a:pt x="782" y="314"/>
                </a:lnTo>
                <a:lnTo>
                  <a:pt x="784" y="318"/>
                </a:lnTo>
                <a:lnTo>
                  <a:pt x="784" y="324"/>
                </a:lnTo>
                <a:lnTo>
                  <a:pt x="784" y="328"/>
                </a:lnTo>
                <a:lnTo>
                  <a:pt x="784" y="328"/>
                </a:lnTo>
                <a:lnTo>
                  <a:pt x="782" y="352"/>
                </a:lnTo>
                <a:lnTo>
                  <a:pt x="782" y="360"/>
                </a:lnTo>
                <a:lnTo>
                  <a:pt x="784" y="366"/>
                </a:lnTo>
                <a:lnTo>
                  <a:pt x="788" y="370"/>
                </a:lnTo>
                <a:lnTo>
                  <a:pt x="794" y="374"/>
                </a:lnTo>
                <a:lnTo>
                  <a:pt x="816" y="382"/>
                </a:lnTo>
                <a:lnTo>
                  <a:pt x="816" y="382"/>
                </a:lnTo>
                <a:lnTo>
                  <a:pt x="812" y="386"/>
                </a:lnTo>
                <a:lnTo>
                  <a:pt x="812" y="390"/>
                </a:lnTo>
                <a:lnTo>
                  <a:pt x="818" y="398"/>
                </a:lnTo>
                <a:lnTo>
                  <a:pt x="818" y="398"/>
                </a:lnTo>
                <a:lnTo>
                  <a:pt x="820" y="406"/>
                </a:lnTo>
                <a:lnTo>
                  <a:pt x="822" y="414"/>
                </a:lnTo>
                <a:lnTo>
                  <a:pt x="820" y="428"/>
                </a:lnTo>
                <a:lnTo>
                  <a:pt x="820" y="428"/>
                </a:lnTo>
                <a:lnTo>
                  <a:pt x="822" y="406"/>
                </a:lnTo>
                <a:lnTo>
                  <a:pt x="822" y="400"/>
                </a:lnTo>
                <a:lnTo>
                  <a:pt x="824" y="394"/>
                </a:lnTo>
                <a:lnTo>
                  <a:pt x="828" y="392"/>
                </a:lnTo>
                <a:lnTo>
                  <a:pt x="832" y="390"/>
                </a:lnTo>
                <a:lnTo>
                  <a:pt x="848" y="388"/>
                </a:lnTo>
                <a:lnTo>
                  <a:pt x="848" y="388"/>
                </a:lnTo>
                <a:lnTo>
                  <a:pt x="860" y="392"/>
                </a:lnTo>
                <a:lnTo>
                  <a:pt x="870" y="396"/>
                </a:lnTo>
                <a:lnTo>
                  <a:pt x="892" y="406"/>
                </a:lnTo>
                <a:lnTo>
                  <a:pt x="892" y="406"/>
                </a:lnTo>
                <a:lnTo>
                  <a:pt x="896" y="412"/>
                </a:lnTo>
                <a:lnTo>
                  <a:pt x="898" y="420"/>
                </a:lnTo>
                <a:lnTo>
                  <a:pt x="896" y="434"/>
                </a:lnTo>
                <a:lnTo>
                  <a:pt x="896" y="434"/>
                </a:lnTo>
                <a:lnTo>
                  <a:pt x="896" y="440"/>
                </a:lnTo>
                <a:lnTo>
                  <a:pt x="892" y="446"/>
                </a:lnTo>
                <a:lnTo>
                  <a:pt x="888" y="450"/>
                </a:lnTo>
                <a:lnTo>
                  <a:pt x="882" y="452"/>
                </a:lnTo>
                <a:lnTo>
                  <a:pt x="882" y="452"/>
                </a:lnTo>
                <a:lnTo>
                  <a:pt x="874" y="450"/>
                </a:lnTo>
                <a:lnTo>
                  <a:pt x="870" y="448"/>
                </a:lnTo>
                <a:lnTo>
                  <a:pt x="866" y="442"/>
                </a:lnTo>
                <a:lnTo>
                  <a:pt x="864" y="436"/>
                </a:lnTo>
                <a:lnTo>
                  <a:pt x="864" y="436"/>
                </a:lnTo>
                <a:lnTo>
                  <a:pt x="864" y="442"/>
                </a:lnTo>
                <a:lnTo>
                  <a:pt x="866" y="448"/>
                </a:lnTo>
                <a:lnTo>
                  <a:pt x="870" y="452"/>
                </a:lnTo>
                <a:lnTo>
                  <a:pt x="878" y="452"/>
                </a:lnTo>
                <a:lnTo>
                  <a:pt x="878" y="452"/>
                </a:lnTo>
                <a:lnTo>
                  <a:pt x="884" y="452"/>
                </a:lnTo>
                <a:lnTo>
                  <a:pt x="890" y="450"/>
                </a:lnTo>
                <a:lnTo>
                  <a:pt x="894" y="446"/>
                </a:lnTo>
                <a:lnTo>
                  <a:pt x="896" y="438"/>
                </a:lnTo>
                <a:lnTo>
                  <a:pt x="896" y="438"/>
                </a:lnTo>
                <a:lnTo>
                  <a:pt x="898" y="428"/>
                </a:lnTo>
                <a:lnTo>
                  <a:pt x="900" y="424"/>
                </a:lnTo>
                <a:lnTo>
                  <a:pt x="902" y="420"/>
                </a:lnTo>
                <a:lnTo>
                  <a:pt x="902" y="420"/>
                </a:lnTo>
                <a:close/>
              </a:path>
            </a:pathLst>
          </a:custGeom>
          <a:solidFill>
            <a:srgbClr val="FFC000">
              <a:lumMod val="60000"/>
              <a:lumOff val="40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49" name="Freeform 14">
            <a:extLst>
              <a:ext uri="{FF2B5EF4-FFF2-40B4-BE49-F238E27FC236}">
                <a16:creationId xmlns:a16="http://schemas.microsoft.com/office/drawing/2014/main" id="{75CFCFD4-20B2-4A49-CE87-395B9B95575A}"/>
              </a:ext>
            </a:extLst>
          </p:cNvPr>
          <p:cNvSpPr>
            <a:spLocks/>
          </p:cNvSpPr>
          <p:nvPr/>
        </p:nvSpPr>
        <p:spPr bwMode="auto">
          <a:xfrm>
            <a:off x="6499173" y="1198299"/>
            <a:ext cx="831103" cy="822614"/>
          </a:xfrm>
          <a:custGeom>
            <a:avLst/>
            <a:gdLst>
              <a:gd name="T0" fmla="*/ 484 w 890"/>
              <a:gd name="T1" fmla="*/ 648 h 760"/>
              <a:gd name="T2" fmla="*/ 444 w 890"/>
              <a:gd name="T3" fmla="*/ 644 h 760"/>
              <a:gd name="T4" fmla="*/ 418 w 890"/>
              <a:gd name="T5" fmla="*/ 656 h 760"/>
              <a:gd name="T6" fmla="*/ 388 w 890"/>
              <a:gd name="T7" fmla="*/ 678 h 760"/>
              <a:gd name="T8" fmla="*/ 382 w 890"/>
              <a:gd name="T9" fmla="*/ 714 h 760"/>
              <a:gd name="T10" fmla="*/ 378 w 890"/>
              <a:gd name="T11" fmla="*/ 736 h 760"/>
              <a:gd name="T12" fmla="*/ 356 w 890"/>
              <a:gd name="T13" fmla="*/ 744 h 760"/>
              <a:gd name="T14" fmla="*/ 264 w 890"/>
              <a:gd name="T15" fmla="*/ 760 h 760"/>
              <a:gd name="T16" fmla="*/ 238 w 890"/>
              <a:gd name="T17" fmla="*/ 752 h 760"/>
              <a:gd name="T18" fmla="*/ 214 w 890"/>
              <a:gd name="T19" fmla="*/ 722 h 760"/>
              <a:gd name="T20" fmla="*/ 186 w 890"/>
              <a:gd name="T21" fmla="*/ 716 h 760"/>
              <a:gd name="T22" fmla="*/ 160 w 890"/>
              <a:gd name="T23" fmla="*/ 704 h 760"/>
              <a:gd name="T24" fmla="*/ 32 w 890"/>
              <a:gd name="T25" fmla="*/ 622 h 760"/>
              <a:gd name="T26" fmla="*/ 20 w 890"/>
              <a:gd name="T27" fmla="*/ 610 h 760"/>
              <a:gd name="T28" fmla="*/ 30 w 890"/>
              <a:gd name="T29" fmla="*/ 592 h 760"/>
              <a:gd name="T30" fmla="*/ 32 w 890"/>
              <a:gd name="T31" fmla="*/ 548 h 760"/>
              <a:gd name="T32" fmla="*/ 0 w 890"/>
              <a:gd name="T33" fmla="*/ 426 h 760"/>
              <a:gd name="T34" fmla="*/ 16 w 890"/>
              <a:gd name="T35" fmla="*/ 394 h 760"/>
              <a:gd name="T36" fmla="*/ 48 w 890"/>
              <a:gd name="T37" fmla="*/ 388 h 760"/>
              <a:gd name="T38" fmla="*/ 120 w 890"/>
              <a:gd name="T39" fmla="*/ 410 h 760"/>
              <a:gd name="T40" fmla="*/ 148 w 890"/>
              <a:gd name="T41" fmla="*/ 408 h 760"/>
              <a:gd name="T42" fmla="*/ 152 w 890"/>
              <a:gd name="T43" fmla="*/ 272 h 760"/>
              <a:gd name="T44" fmla="*/ 168 w 890"/>
              <a:gd name="T45" fmla="*/ 220 h 760"/>
              <a:gd name="T46" fmla="*/ 230 w 890"/>
              <a:gd name="T47" fmla="*/ 184 h 760"/>
              <a:gd name="T48" fmla="*/ 298 w 890"/>
              <a:gd name="T49" fmla="*/ 194 h 760"/>
              <a:gd name="T50" fmla="*/ 362 w 890"/>
              <a:gd name="T51" fmla="*/ 214 h 760"/>
              <a:gd name="T52" fmla="*/ 386 w 890"/>
              <a:gd name="T53" fmla="*/ 202 h 760"/>
              <a:gd name="T54" fmla="*/ 418 w 890"/>
              <a:gd name="T55" fmla="*/ 116 h 760"/>
              <a:gd name="T56" fmla="*/ 432 w 890"/>
              <a:gd name="T57" fmla="*/ 88 h 760"/>
              <a:gd name="T58" fmla="*/ 468 w 890"/>
              <a:gd name="T59" fmla="*/ 68 h 760"/>
              <a:gd name="T60" fmla="*/ 550 w 890"/>
              <a:gd name="T61" fmla="*/ 52 h 760"/>
              <a:gd name="T62" fmla="*/ 634 w 890"/>
              <a:gd name="T63" fmla="*/ 12 h 760"/>
              <a:gd name="T64" fmla="*/ 700 w 890"/>
              <a:gd name="T65" fmla="*/ 2 h 760"/>
              <a:gd name="T66" fmla="*/ 748 w 890"/>
              <a:gd name="T67" fmla="*/ 26 h 760"/>
              <a:gd name="T68" fmla="*/ 786 w 890"/>
              <a:gd name="T69" fmla="*/ 50 h 760"/>
              <a:gd name="T70" fmla="*/ 818 w 890"/>
              <a:gd name="T71" fmla="*/ 60 h 760"/>
              <a:gd name="T72" fmla="*/ 842 w 890"/>
              <a:gd name="T73" fmla="*/ 52 h 760"/>
              <a:gd name="T74" fmla="*/ 864 w 890"/>
              <a:gd name="T75" fmla="*/ 50 h 760"/>
              <a:gd name="T76" fmla="*/ 868 w 890"/>
              <a:gd name="T77" fmla="*/ 72 h 760"/>
              <a:gd name="T78" fmla="*/ 874 w 890"/>
              <a:gd name="T79" fmla="*/ 242 h 760"/>
              <a:gd name="T80" fmla="*/ 890 w 890"/>
              <a:gd name="T81" fmla="*/ 304 h 760"/>
              <a:gd name="T82" fmla="*/ 880 w 890"/>
              <a:gd name="T83" fmla="*/ 314 h 760"/>
              <a:gd name="T84" fmla="*/ 856 w 890"/>
              <a:gd name="T85" fmla="*/ 328 h 760"/>
              <a:gd name="T86" fmla="*/ 858 w 890"/>
              <a:gd name="T87" fmla="*/ 354 h 760"/>
              <a:gd name="T88" fmla="*/ 856 w 890"/>
              <a:gd name="T89" fmla="*/ 382 h 760"/>
              <a:gd name="T90" fmla="*/ 834 w 890"/>
              <a:gd name="T91" fmla="*/ 398 h 760"/>
              <a:gd name="T92" fmla="*/ 762 w 890"/>
              <a:gd name="T93" fmla="*/ 448 h 760"/>
              <a:gd name="T94" fmla="*/ 726 w 890"/>
              <a:gd name="T95" fmla="*/ 474 h 760"/>
              <a:gd name="T96" fmla="*/ 592 w 890"/>
              <a:gd name="T97" fmla="*/ 542 h 760"/>
              <a:gd name="T98" fmla="*/ 570 w 890"/>
              <a:gd name="T99" fmla="*/ 570 h 760"/>
              <a:gd name="T100" fmla="*/ 572 w 890"/>
              <a:gd name="T101" fmla="*/ 616 h 760"/>
              <a:gd name="T102" fmla="*/ 548 w 890"/>
              <a:gd name="T103" fmla="*/ 642 h 760"/>
              <a:gd name="T104" fmla="*/ 540 w 890"/>
              <a:gd name="T105" fmla="*/ 656 h 760"/>
              <a:gd name="T106" fmla="*/ 544 w 890"/>
              <a:gd name="T107" fmla="*/ 692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0" h="760">
                <a:moveTo>
                  <a:pt x="544" y="692"/>
                </a:moveTo>
                <a:lnTo>
                  <a:pt x="544" y="692"/>
                </a:lnTo>
                <a:lnTo>
                  <a:pt x="484" y="648"/>
                </a:lnTo>
                <a:lnTo>
                  <a:pt x="484" y="648"/>
                </a:lnTo>
                <a:lnTo>
                  <a:pt x="474" y="642"/>
                </a:lnTo>
                <a:lnTo>
                  <a:pt x="464" y="640"/>
                </a:lnTo>
                <a:lnTo>
                  <a:pt x="454" y="640"/>
                </a:lnTo>
                <a:lnTo>
                  <a:pt x="444" y="644"/>
                </a:lnTo>
                <a:lnTo>
                  <a:pt x="444" y="644"/>
                </a:lnTo>
                <a:lnTo>
                  <a:pt x="432" y="652"/>
                </a:lnTo>
                <a:lnTo>
                  <a:pt x="418" y="656"/>
                </a:lnTo>
                <a:lnTo>
                  <a:pt x="418" y="656"/>
                </a:lnTo>
                <a:lnTo>
                  <a:pt x="408" y="660"/>
                </a:lnTo>
                <a:lnTo>
                  <a:pt x="400" y="666"/>
                </a:lnTo>
                <a:lnTo>
                  <a:pt x="394" y="672"/>
                </a:lnTo>
                <a:lnTo>
                  <a:pt x="388" y="678"/>
                </a:lnTo>
                <a:lnTo>
                  <a:pt x="384" y="686"/>
                </a:lnTo>
                <a:lnTo>
                  <a:pt x="382" y="694"/>
                </a:lnTo>
                <a:lnTo>
                  <a:pt x="382" y="704"/>
                </a:lnTo>
                <a:lnTo>
                  <a:pt x="382" y="714"/>
                </a:lnTo>
                <a:lnTo>
                  <a:pt x="382" y="714"/>
                </a:lnTo>
                <a:lnTo>
                  <a:pt x="382" y="728"/>
                </a:lnTo>
                <a:lnTo>
                  <a:pt x="380" y="732"/>
                </a:lnTo>
                <a:lnTo>
                  <a:pt x="378" y="736"/>
                </a:lnTo>
                <a:lnTo>
                  <a:pt x="374" y="740"/>
                </a:lnTo>
                <a:lnTo>
                  <a:pt x="368" y="742"/>
                </a:lnTo>
                <a:lnTo>
                  <a:pt x="356" y="744"/>
                </a:lnTo>
                <a:lnTo>
                  <a:pt x="356" y="744"/>
                </a:lnTo>
                <a:lnTo>
                  <a:pt x="318" y="750"/>
                </a:lnTo>
                <a:lnTo>
                  <a:pt x="280" y="758"/>
                </a:lnTo>
                <a:lnTo>
                  <a:pt x="280" y="758"/>
                </a:lnTo>
                <a:lnTo>
                  <a:pt x="264" y="760"/>
                </a:lnTo>
                <a:lnTo>
                  <a:pt x="258" y="760"/>
                </a:lnTo>
                <a:lnTo>
                  <a:pt x="250" y="758"/>
                </a:lnTo>
                <a:lnTo>
                  <a:pt x="244" y="756"/>
                </a:lnTo>
                <a:lnTo>
                  <a:pt x="238" y="752"/>
                </a:lnTo>
                <a:lnTo>
                  <a:pt x="226" y="738"/>
                </a:lnTo>
                <a:lnTo>
                  <a:pt x="226" y="738"/>
                </a:lnTo>
                <a:lnTo>
                  <a:pt x="220" y="728"/>
                </a:lnTo>
                <a:lnTo>
                  <a:pt x="214" y="722"/>
                </a:lnTo>
                <a:lnTo>
                  <a:pt x="208" y="718"/>
                </a:lnTo>
                <a:lnTo>
                  <a:pt x="202" y="716"/>
                </a:lnTo>
                <a:lnTo>
                  <a:pt x="194" y="716"/>
                </a:lnTo>
                <a:lnTo>
                  <a:pt x="186" y="716"/>
                </a:lnTo>
                <a:lnTo>
                  <a:pt x="166" y="724"/>
                </a:lnTo>
                <a:lnTo>
                  <a:pt x="166" y="724"/>
                </a:lnTo>
                <a:lnTo>
                  <a:pt x="164" y="714"/>
                </a:lnTo>
                <a:lnTo>
                  <a:pt x="160" y="704"/>
                </a:lnTo>
                <a:lnTo>
                  <a:pt x="154" y="698"/>
                </a:lnTo>
                <a:lnTo>
                  <a:pt x="144" y="690"/>
                </a:lnTo>
                <a:lnTo>
                  <a:pt x="144" y="690"/>
                </a:lnTo>
                <a:lnTo>
                  <a:pt x="32" y="622"/>
                </a:lnTo>
                <a:lnTo>
                  <a:pt x="32" y="622"/>
                </a:lnTo>
                <a:lnTo>
                  <a:pt x="24" y="616"/>
                </a:lnTo>
                <a:lnTo>
                  <a:pt x="20" y="612"/>
                </a:lnTo>
                <a:lnTo>
                  <a:pt x="20" y="610"/>
                </a:lnTo>
                <a:lnTo>
                  <a:pt x="20" y="606"/>
                </a:lnTo>
                <a:lnTo>
                  <a:pt x="26" y="598"/>
                </a:lnTo>
                <a:lnTo>
                  <a:pt x="26" y="598"/>
                </a:lnTo>
                <a:lnTo>
                  <a:pt x="30" y="592"/>
                </a:lnTo>
                <a:lnTo>
                  <a:pt x="32" y="586"/>
                </a:lnTo>
                <a:lnTo>
                  <a:pt x="34" y="574"/>
                </a:lnTo>
                <a:lnTo>
                  <a:pt x="34" y="562"/>
                </a:lnTo>
                <a:lnTo>
                  <a:pt x="32" y="548"/>
                </a:lnTo>
                <a:lnTo>
                  <a:pt x="32" y="548"/>
                </a:lnTo>
                <a:lnTo>
                  <a:pt x="2" y="438"/>
                </a:lnTo>
                <a:lnTo>
                  <a:pt x="2" y="438"/>
                </a:lnTo>
                <a:lnTo>
                  <a:pt x="0" y="426"/>
                </a:lnTo>
                <a:lnTo>
                  <a:pt x="2" y="416"/>
                </a:lnTo>
                <a:lnTo>
                  <a:pt x="4" y="408"/>
                </a:lnTo>
                <a:lnTo>
                  <a:pt x="10" y="400"/>
                </a:lnTo>
                <a:lnTo>
                  <a:pt x="16" y="394"/>
                </a:lnTo>
                <a:lnTo>
                  <a:pt x="26" y="390"/>
                </a:lnTo>
                <a:lnTo>
                  <a:pt x="36" y="388"/>
                </a:lnTo>
                <a:lnTo>
                  <a:pt x="48" y="388"/>
                </a:lnTo>
                <a:lnTo>
                  <a:pt x="48" y="388"/>
                </a:lnTo>
                <a:lnTo>
                  <a:pt x="66" y="392"/>
                </a:lnTo>
                <a:lnTo>
                  <a:pt x="84" y="398"/>
                </a:lnTo>
                <a:lnTo>
                  <a:pt x="120" y="410"/>
                </a:lnTo>
                <a:lnTo>
                  <a:pt x="120" y="410"/>
                </a:lnTo>
                <a:lnTo>
                  <a:pt x="136" y="414"/>
                </a:lnTo>
                <a:lnTo>
                  <a:pt x="140" y="412"/>
                </a:lnTo>
                <a:lnTo>
                  <a:pt x="144" y="410"/>
                </a:lnTo>
                <a:lnTo>
                  <a:pt x="148" y="408"/>
                </a:lnTo>
                <a:lnTo>
                  <a:pt x="150" y="402"/>
                </a:lnTo>
                <a:lnTo>
                  <a:pt x="152" y="386"/>
                </a:lnTo>
                <a:lnTo>
                  <a:pt x="152" y="386"/>
                </a:lnTo>
                <a:lnTo>
                  <a:pt x="152" y="272"/>
                </a:lnTo>
                <a:lnTo>
                  <a:pt x="152" y="272"/>
                </a:lnTo>
                <a:lnTo>
                  <a:pt x="154" y="254"/>
                </a:lnTo>
                <a:lnTo>
                  <a:pt x="160" y="236"/>
                </a:lnTo>
                <a:lnTo>
                  <a:pt x="168" y="220"/>
                </a:lnTo>
                <a:lnTo>
                  <a:pt x="180" y="206"/>
                </a:lnTo>
                <a:lnTo>
                  <a:pt x="194" y="196"/>
                </a:lnTo>
                <a:lnTo>
                  <a:pt x="212" y="188"/>
                </a:lnTo>
                <a:lnTo>
                  <a:pt x="230" y="184"/>
                </a:lnTo>
                <a:lnTo>
                  <a:pt x="248" y="184"/>
                </a:lnTo>
                <a:lnTo>
                  <a:pt x="248" y="184"/>
                </a:lnTo>
                <a:lnTo>
                  <a:pt x="274" y="188"/>
                </a:lnTo>
                <a:lnTo>
                  <a:pt x="298" y="194"/>
                </a:lnTo>
                <a:lnTo>
                  <a:pt x="346" y="210"/>
                </a:lnTo>
                <a:lnTo>
                  <a:pt x="346" y="210"/>
                </a:lnTo>
                <a:lnTo>
                  <a:pt x="354" y="212"/>
                </a:lnTo>
                <a:lnTo>
                  <a:pt x="362" y="214"/>
                </a:lnTo>
                <a:lnTo>
                  <a:pt x="370" y="214"/>
                </a:lnTo>
                <a:lnTo>
                  <a:pt x="376" y="212"/>
                </a:lnTo>
                <a:lnTo>
                  <a:pt x="380" y="208"/>
                </a:lnTo>
                <a:lnTo>
                  <a:pt x="386" y="202"/>
                </a:lnTo>
                <a:lnTo>
                  <a:pt x="392" y="188"/>
                </a:lnTo>
                <a:lnTo>
                  <a:pt x="392" y="188"/>
                </a:lnTo>
                <a:lnTo>
                  <a:pt x="406" y="152"/>
                </a:lnTo>
                <a:lnTo>
                  <a:pt x="418" y="116"/>
                </a:lnTo>
                <a:lnTo>
                  <a:pt x="418" y="116"/>
                </a:lnTo>
                <a:lnTo>
                  <a:pt x="422" y="104"/>
                </a:lnTo>
                <a:lnTo>
                  <a:pt x="426" y="96"/>
                </a:lnTo>
                <a:lnTo>
                  <a:pt x="432" y="88"/>
                </a:lnTo>
                <a:lnTo>
                  <a:pt x="440" y="80"/>
                </a:lnTo>
                <a:lnTo>
                  <a:pt x="448" y="76"/>
                </a:lnTo>
                <a:lnTo>
                  <a:pt x="456" y="72"/>
                </a:lnTo>
                <a:lnTo>
                  <a:pt x="468" y="68"/>
                </a:lnTo>
                <a:lnTo>
                  <a:pt x="478" y="68"/>
                </a:lnTo>
                <a:lnTo>
                  <a:pt x="478" y="68"/>
                </a:lnTo>
                <a:lnTo>
                  <a:pt x="516" y="62"/>
                </a:lnTo>
                <a:lnTo>
                  <a:pt x="550" y="52"/>
                </a:lnTo>
                <a:lnTo>
                  <a:pt x="586" y="40"/>
                </a:lnTo>
                <a:lnTo>
                  <a:pt x="618" y="22"/>
                </a:lnTo>
                <a:lnTo>
                  <a:pt x="618" y="22"/>
                </a:lnTo>
                <a:lnTo>
                  <a:pt x="634" y="12"/>
                </a:lnTo>
                <a:lnTo>
                  <a:pt x="652" y="6"/>
                </a:lnTo>
                <a:lnTo>
                  <a:pt x="668" y="2"/>
                </a:lnTo>
                <a:lnTo>
                  <a:pt x="684" y="0"/>
                </a:lnTo>
                <a:lnTo>
                  <a:pt x="700" y="2"/>
                </a:lnTo>
                <a:lnTo>
                  <a:pt x="716" y="6"/>
                </a:lnTo>
                <a:lnTo>
                  <a:pt x="732" y="14"/>
                </a:lnTo>
                <a:lnTo>
                  <a:pt x="748" y="26"/>
                </a:lnTo>
                <a:lnTo>
                  <a:pt x="748" y="26"/>
                </a:lnTo>
                <a:lnTo>
                  <a:pt x="764" y="36"/>
                </a:lnTo>
                <a:lnTo>
                  <a:pt x="778" y="46"/>
                </a:lnTo>
                <a:lnTo>
                  <a:pt x="778" y="46"/>
                </a:lnTo>
                <a:lnTo>
                  <a:pt x="786" y="50"/>
                </a:lnTo>
                <a:lnTo>
                  <a:pt x="794" y="56"/>
                </a:lnTo>
                <a:lnTo>
                  <a:pt x="802" y="58"/>
                </a:lnTo>
                <a:lnTo>
                  <a:pt x="810" y="60"/>
                </a:lnTo>
                <a:lnTo>
                  <a:pt x="818" y="60"/>
                </a:lnTo>
                <a:lnTo>
                  <a:pt x="826" y="60"/>
                </a:lnTo>
                <a:lnTo>
                  <a:pt x="834" y="56"/>
                </a:lnTo>
                <a:lnTo>
                  <a:pt x="842" y="52"/>
                </a:lnTo>
                <a:lnTo>
                  <a:pt x="842" y="52"/>
                </a:lnTo>
                <a:lnTo>
                  <a:pt x="850" y="50"/>
                </a:lnTo>
                <a:lnTo>
                  <a:pt x="856" y="48"/>
                </a:lnTo>
                <a:lnTo>
                  <a:pt x="860" y="48"/>
                </a:lnTo>
                <a:lnTo>
                  <a:pt x="864" y="50"/>
                </a:lnTo>
                <a:lnTo>
                  <a:pt x="866" y="54"/>
                </a:lnTo>
                <a:lnTo>
                  <a:pt x="866" y="58"/>
                </a:lnTo>
                <a:lnTo>
                  <a:pt x="868" y="72"/>
                </a:lnTo>
                <a:lnTo>
                  <a:pt x="868" y="72"/>
                </a:lnTo>
                <a:lnTo>
                  <a:pt x="866" y="130"/>
                </a:lnTo>
                <a:lnTo>
                  <a:pt x="868" y="186"/>
                </a:lnTo>
                <a:lnTo>
                  <a:pt x="870" y="214"/>
                </a:lnTo>
                <a:lnTo>
                  <a:pt x="874" y="242"/>
                </a:lnTo>
                <a:lnTo>
                  <a:pt x="880" y="270"/>
                </a:lnTo>
                <a:lnTo>
                  <a:pt x="888" y="298"/>
                </a:lnTo>
                <a:lnTo>
                  <a:pt x="888" y="298"/>
                </a:lnTo>
                <a:lnTo>
                  <a:pt x="890" y="304"/>
                </a:lnTo>
                <a:lnTo>
                  <a:pt x="888" y="308"/>
                </a:lnTo>
                <a:lnTo>
                  <a:pt x="886" y="312"/>
                </a:lnTo>
                <a:lnTo>
                  <a:pt x="880" y="314"/>
                </a:lnTo>
                <a:lnTo>
                  <a:pt x="880" y="314"/>
                </a:lnTo>
                <a:lnTo>
                  <a:pt x="872" y="316"/>
                </a:lnTo>
                <a:lnTo>
                  <a:pt x="864" y="318"/>
                </a:lnTo>
                <a:lnTo>
                  <a:pt x="860" y="322"/>
                </a:lnTo>
                <a:lnTo>
                  <a:pt x="856" y="328"/>
                </a:lnTo>
                <a:lnTo>
                  <a:pt x="856" y="332"/>
                </a:lnTo>
                <a:lnTo>
                  <a:pt x="854" y="338"/>
                </a:lnTo>
                <a:lnTo>
                  <a:pt x="858" y="354"/>
                </a:lnTo>
                <a:lnTo>
                  <a:pt x="858" y="354"/>
                </a:lnTo>
                <a:lnTo>
                  <a:pt x="860" y="362"/>
                </a:lnTo>
                <a:lnTo>
                  <a:pt x="860" y="370"/>
                </a:lnTo>
                <a:lnTo>
                  <a:pt x="858" y="376"/>
                </a:lnTo>
                <a:lnTo>
                  <a:pt x="856" y="382"/>
                </a:lnTo>
                <a:lnTo>
                  <a:pt x="852" y="386"/>
                </a:lnTo>
                <a:lnTo>
                  <a:pt x="848" y="390"/>
                </a:lnTo>
                <a:lnTo>
                  <a:pt x="834" y="398"/>
                </a:lnTo>
                <a:lnTo>
                  <a:pt x="834" y="398"/>
                </a:lnTo>
                <a:lnTo>
                  <a:pt x="814" y="408"/>
                </a:lnTo>
                <a:lnTo>
                  <a:pt x="796" y="418"/>
                </a:lnTo>
                <a:lnTo>
                  <a:pt x="778" y="432"/>
                </a:lnTo>
                <a:lnTo>
                  <a:pt x="762" y="448"/>
                </a:lnTo>
                <a:lnTo>
                  <a:pt x="762" y="448"/>
                </a:lnTo>
                <a:lnTo>
                  <a:pt x="754" y="456"/>
                </a:lnTo>
                <a:lnTo>
                  <a:pt x="746" y="462"/>
                </a:lnTo>
                <a:lnTo>
                  <a:pt x="726" y="474"/>
                </a:lnTo>
                <a:lnTo>
                  <a:pt x="686" y="494"/>
                </a:lnTo>
                <a:lnTo>
                  <a:pt x="686" y="494"/>
                </a:lnTo>
                <a:lnTo>
                  <a:pt x="640" y="518"/>
                </a:lnTo>
                <a:lnTo>
                  <a:pt x="592" y="542"/>
                </a:lnTo>
                <a:lnTo>
                  <a:pt x="592" y="542"/>
                </a:lnTo>
                <a:lnTo>
                  <a:pt x="582" y="550"/>
                </a:lnTo>
                <a:lnTo>
                  <a:pt x="574" y="560"/>
                </a:lnTo>
                <a:lnTo>
                  <a:pt x="570" y="570"/>
                </a:lnTo>
                <a:lnTo>
                  <a:pt x="570" y="584"/>
                </a:lnTo>
                <a:lnTo>
                  <a:pt x="570" y="584"/>
                </a:lnTo>
                <a:lnTo>
                  <a:pt x="572" y="600"/>
                </a:lnTo>
                <a:lnTo>
                  <a:pt x="572" y="616"/>
                </a:lnTo>
                <a:lnTo>
                  <a:pt x="568" y="624"/>
                </a:lnTo>
                <a:lnTo>
                  <a:pt x="564" y="630"/>
                </a:lnTo>
                <a:lnTo>
                  <a:pt x="558" y="638"/>
                </a:lnTo>
                <a:lnTo>
                  <a:pt x="548" y="642"/>
                </a:lnTo>
                <a:lnTo>
                  <a:pt x="548" y="642"/>
                </a:lnTo>
                <a:lnTo>
                  <a:pt x="542" y="646"/>
                </a:lnTo>
                <a:lnTo>
                  <a:pt x="540" y="652"/>
                </a:lnTo>
                <a:lnTo>
                  <a:pt x="540" y="656"/>
                </a:lnTo>
                <a:lnTo>
                  <a:pt x="542" y="664"/>
                </a:lnTo>
                <a:lnTo>
                  <a:pt x="544" y="678"/>
                </a:lnTo>
                <a:lnTo>
                  <a:pt x="544" y="686"/>
                </a:lnTo>
                <a:lnTo>
                  <a:pt x="544" y="692"/>
                </a:lnTo>
                <a:lnTo>
                  <a:pt x="544" y="692"/>
                </a:lnTo>
                <a:close/>
              </a:path>
            </a:pathLst>
          </a:custGeom>
          <a:solidFill>
            <a:srgbClr val="00B050"/>
          </a:solidFill>
          <a:ln>
            <a:noFill/>
          </a:ln>
        </p:spPr>
        <p:txBody>
          <a:bodyPr vert="horz" wrap="square" lIns="57150" tIns="28575" rIns="57150" bIns="28575" numCol="1" anchor="t" anchorCtr="0" compatLnSpc="1">
            <a:prstTxWarp prst="textNoShape">
              <a:avLst/>
            </a:prstTxWarp>
          </a:bodyPr>
          <a:lstStyle/>
          <a:p>
            <a:endParaRPr lang="en-US">
              <a:solidFill>
                <a:srgbClr val="262626"/>
              </a:solidFill>
              <a:latin typeface="Calibri" panose="020F0502020204030204"/>
            </a:endParaRPr>
          </a:p>
        </p:txBody>
      </p:sp>
      <p:sp>
        <p:nvSpPr>
          <p:cNvPr id="50" name="Freeform 15">
            <a:extLst>
              <a:ext uri="{FF2B5EF4-FFF2-40B4-BE49-F238E27FC236}">
                <a16:creationId xmlns:a16="http://schemas.microsoft.com/office/drawing/2014/main" id="{98021D05-4B0F-7578-8AB7-FB687D9DDF1E}"/>
              </a:ext>
            </a:extLst>
          </p:cNvPr>
          <p:cNvSpPr>
            <a:spLocks/>
          </p:cNvSpPr>
          <p:nvPr/>
        </p:nvSpPr>
        <p:spPr bwMode="auto">
          <a:xfrm>
            <a:off x="5746511" y="1672385"/>
            <a:ext cx="881529" cy="603972"/>
          </a:xfrm>
          <a:custGeom>
            <a:avLst/>
            <a:gdLst>
              <a:gd name="T0" fmla="*/ 806 w 944"/>
              <a:gd name="T1" fmla="*/ 120 h 558"/>
              <a:gd name="T2" fmla="*/ 792 w 944"/>
              <a:gd name="T3" fmla="*/ 152 h 558"/>
              <a:gd name="T4" fmla="*/ 772 w 944"/>
              <a:gd name="T5" fmla="*/ 176 h 558"/>
              <a:gd name="T6" fmla="*/ 794 w 944"/>
              <a:gd name="T7" fmla="*/ 200 h 558"/>
              <a:gd name="T8" fmla="*/ 928 w 944"/>
              <a:gd name="T9" fmla="*/ 286 h 558"/>
              <a:gd name="T10" fmla="*/ 926 w 944"/>
              <a:gd name="T11" fmla="*/ 304 h 558"/>
              <a:gd name="T12" fmla="*/ 928 w 944"/>
              <a:gd name="T13" fmla="*/ 316 h 558"/>
              <a:gd name="T14" fmla="*/ 942 w 944"/>
              <a:gd name="T15" fmla="*/ 334 h 558"/>
              <a:gd name="T16" fmla="*/ 928 w 944"/>
              <a:gd name="T17" fmla="*/ 376 h 558"/>
              <a:gd name="T18" fmla="*/ 912 w 944"/>
              <a:gd name="T19" fmla="*/ 400 h 558"/>
              <a:gd name="T20" fmla="*/ 884 w 944"/>
              <a:gd name="T21" fmla="*/ 396 h 558"/>
              <a:gd name="T22" fmla="*/ 864 w 944"/>
              <a:gd name="T23" fmla="*/ 400 h 558"/>
              <a:gd name="T24" fmla="*/ 856 w 944"/>
              <a:gd name="T25" fmla="*/ 434 h 558"/>
              <a:gd name="T26" fmla="*/ 866 w 944"/>
              <a:gd name="T27" fmla="*/ 462 h 558"/>
              <a:gd name="T28" fmla="*/ 872 w 944"/>
              <a:gd name="T29" fmla="*/ 494 h 558"/>
              <a:gd name="T30" fmla="*/ 844 w 944"/>
              <a:gd name="T31" fmla="*/ 558 h 558"/>
              <a:gd name="T32" fmla="*/ 788 w 944"/>
              <a:gd name="T33" fmla="*/ 524 h 558"/>
              <a:gd name="T34" fmla="*/ 724 w 944"/>
              <a:gd name="T35" fmla="*/ 524 h 558"/>
              <a:gd name="T36" fmla="*/ 692 w 944"/>
              <a:gd name="T37" fmla="*/ 500 h 558"/>
              <a:gd name="T38" fmla="*/ 690 w 944"/>
              <a:gd name="T39" fmla="*/ 474 h 558"/>
              <a:gd name="T40" fmla="*/ 666 w 944"/>
              <a:gd name="T41" fmla="*/ 440 h 558"/>
              <a:gd name="T42" fmla="*/ 608 w 944"/>
              <a:gd name="T43" fmla="*/ 426 h 558"/>
              <a:gd name="T44" fmla="*/ 554 w 944"/>
              <a:gd name="T45" fmla="*/ 436 h 558"/>
              <a:gd name="T46" fmla="*/ 522 w 944"/>
              <a:gd name="T47" fmla="*/ 462 h 558"/>
              <a:gd name="T48" fmla="*/ 506 w 944"/>
              <a:gd name="T49" fmla="*/ 494 h 558"/>
              <a:gd name="T50" fmla="*/ 460 w 944"/>
              <a:gd name="T51" fmla="*/ 512 h 558"/>
              <a:gd name="T52" fmla="*/ 378 w 944"/>
              <a:gd name="T53" fmla="*/ 462 h 558"/>
              <a:gd name="T54" fmla="*/ 352 w 944"/>
              <a:gd name="T55" fmla="*/ 438 h 558"/>
              <a:gd name="T56" fmla="*/ 348 w 944"/>
              <a:gd name="T57" fmla="*/ 414 h 558"/>
              <a:gd name="T58" fmla="*/ 334 w 944"/>
              <a:gd name="T59" fmla="*/ 394 h 558"/>
              <a:gd name="T60" fmla="*/ 318 w 944"/>
              <a:gd name="T61" fmla="*/ 388 h 558"/>
              <a:gd name="T62" fmla="*/ 318 w 944"/>
              <a:gd name="T63" fmla="*/ 364 h 558"/>
              <a:gd name="T64" fmla="*/ 322 w 944"/>
              <a:gd name="T65" fmla="*/ 218 h 558"/>
              <a:gd name="T66" fmla="*/ 314 w 944"/>
              <a:gd name="T67" fmla="*/ 192 h 558"/>
              <a:gd name="T68" fmla="*/ 288 w 944"/>
              <a:gd name="T69" fmla="*/ 194 h 558"/>
              <a:gd name="T70" fmla="*/ 258 w 944"/>
              <a:gd name="T71" fmla="*/ 194 h 558"/>
              <a:gd name="T72" fmla="*/ 244 w 944"/>
              <a:gd name="T73" fmla="*/ 166 h 558"/>
              <a:gd name="T74" fmla="*/ 230 w 944"/>
              <a:gd name="T75" fmla="*/ 148 h 558"/>
              <a:gd name="T76" fmla="*/ 140 w 944"/>
              <a:gd name="T77" fmla="*/ 166 h 558"/>
              <a:gd name="T78" fmla="*/ 122 w 944"/>
              <a:gd name="T79" fmla="*/ 176 h 558"/>
              <a:gd name="T80" fmla="*/ 112 w 944"/>
              <a:gd name="T81" fmla="*/ 204 h 558"/>
              <a:gd name="T82" fmla="*/ 90 w 944"/>
              <a:gd name="T83" fmla="*/ 240 h 558"/>
              <a:gd name="T84" fmla="*/ 48 w 944"/>
              <a:gd name="T85" fmla="*/ 226 h 558"/>
              <a:gd name="T86" fmla="*/ 14 w 944"/>
              <a:gd name="T87" fmla="*/ 196 h 558"/>
              <a:gd name="T88" fmla="*/ 2 w 944"/>
              <a:gd name="T89" fmla="*/ 144 h 558"/>
              <a:gd name="T90" fmla="*/ 8 w 944"/>
              <a:gd name="T91" fmla="*/ 110 h 558"/>
              <a:gd name="T92" fmla="*/ 14 w 944"/>
              <a:gd name="T93" fmla="*/ 70 h 558"/>
              <a:gd name="T94" fmla="*/ 34 w 944"/>
              <a:gd name="T95" fmla="*/ 60 h 558"/>
              <a:gd name="T96" fmla="*/ 84 w 944"/>
              <a:gd name="T97" fmla="*/ 64 h 558"/>
              <a:gd name="T98" fmla="*/ 702 w 944"/>
              <a:gd name="T99" fmla="*/ 88 h 558"/>
              <a:gd name="T100" fmla="*/ 740 w 944"/>
              <a:gd name="T101" fmla="*/ 66 h 558"/>
              <a:gd name="T102" fmla="*/ 774 w 944"/>
              <a:gd name="T103"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4" h="558">
                <a:moveTo>
                  <a:pt x="774" y="0"/>
                </a:moveTo>
                <a:lnTo>
                  <a:pt x="774" y="0"/>
                </a:lnTo>
                <a:lnTo>
                  <a:pt x="806" y="120"/>
                </a:lnTo>
                <a:lnTo>
                  <a:pt x="806" y="120"/>
                </a:lnTo>
                <a:lnTo>
                  <a:pt x="806" y="130"/>
                </a:lnTo>
                <a:lnTo>
                  <a:pt x="804" y="138"/>
                </a:lnTo>
                <a:lnTo>
                  <a:pt x="800" y="146"/>
                </a:lnTo>
                <a:lnTo>
                  <a:pt x="792" y="152"/>
                </a:lnTo>
                <a:lnTo>
                  <a:pt x="792" y="152"/>
                </a:lnTo>
                <a:lnTo>
                  <a:pt x="778" y="164"/>
                </a:lnTo>
                <a:lnTo>
                  <a:pt x="774" y="170"/>
                </a:lnTo>
                <a:lnTo>
                  <a:pt x="772" y="176"/>
                </a:lnTo>
                <a:lnTo>
                  <a:pt x="774" y="182"/>
                </a:lnTo>
                <a:lnTo>
                  <a:pt x="778" y="186"/>
                </a:lnTo>
                <a:lnTo>
                  <a:pt x="794" y="200"/>
                </a:lnTo>
                <a:lnTo>
                  <a:pt x="794" y="200"/>
                </a:lnTo>
                <a:lnTo>
                  <a:pt x="912" y="276"/>
                </a:lnTo>
                <a:lnTo>
                  <a:pt x="912" y="276"/>
                </a:lnTo>
                <a:lnTo>
                  <a:pt x="920" y="282"/>
                </a:lnTo>
                <a:lnTo>
                  <a:pt x="928" y="286"/>
                </a:lnTo>
                <a:lnTo>
                  <a:pt x="930" y="290"/>
                </a:lnTo>
                <a:lnTo>
                  <a:pt x="930" y="294"/>
                </a:lnTo>
                <a:lnTo>
                  <a:pt x="930" y="298"/>
                </a:lnTo>
                <a:lnTo>
                  <a:pt x="926" y="304"/>
                </a:lnTo>
                <a:lnTo>
                  <a:pt x="926" y="304"/>
                </a:lnTo>
                <a:lnTo>
                  <a:pt x="926" y="308"/>
                </a:lnTo>
                <a:lnTo>
                  <a:pt x="926" y="312"/>
                </a:lnTo>
                <a:lnTo>
                  <a:pt x="928" y="316"/>
                </a:lnTo>
                <a:lnTo>
                  <a:pt x="930" y="320"/>
                </a:lnTo>
                <a:lnTo>
                  <a:pt x="930" y="320"/>
                </a:lnTo>
                <a:lnTo>
                  <a:pt x="938" y="328"/>
                </a:lnTo>
                <a:lnTo>
                  <a:pt x="942" y="334"/>
                </a:lnTo>
                <a:lnTo>
                  <a:pt x="944" y="342"/>
                </a:lnTo>
                <a:lnTo>
                  <a:pt x="944" y="348"/>
                </a:lnTo>
                <a:lnTo>
                  <a:pt x="936" y="362"/>
                </a:lnTo>
                <a:lnTo>
                  <a:pt x="928" y="376"/>
                </a:lnTo>
                <a:lnTo>
                  <a:pt x="928" y="376"/>
                </a:lnTo>
                <a:lnTo>
                  <a:pt x="920" y="390"/>
                </a:lnTo>
                <a:lnTo>
                  <a:pt x="916" y="396"/>
                </a:lnTo>
                <a:lnTo>
                  <a:pt x="912" y="400"/>
                </a:lnTo>
                <a:lnTo>
                  <a:pt x="906" y="404"/>
                </a:lnTo>
                <a:lnTo>
                  <a:pt x="900" y="404"/>
                </a:lnTo>
                <a:lnTo>
                  <a:pt x="892" y="402"/>
                </a:lnTo>
                <a:lnTo>
                  <a:pt x="884" y="396"/>
                </a:lnTo>
                <a:lnTo>
                  <a:pt x="884" y="396"/>
                </a:lnTo>
                <a:lnTo>
                  <a:pt x="876" y="394"/>
                </a:lnTo>
                <a:lnTo>
                  <a:pt x="870" y="394"/>
                </a:lnTo>
                <a:lnTo>
                  <a:pt x="864" y="400"/>
                </a:lnTo>
                <a:lnTo>
                  <a:pt x="860" y="408"/>
                </a:lnTo>
                <a:lnTo>
                  <a:pt x="860" y="408"/>
                </a:lnTo>
                <a:lnTo>
                  <a:pt x="858" y="422"/>
                </a:lnTo>
                <a:lnTo>
                  <a:pt x="856" y="434"/>
                </a:lnTo>
                <a:lnTo>
                  <a:pt x="856" y="442"/>
                </a:lnTo>
                <a:lnTo>
                  <a:pt x="858" y="448"/>
                </a:lnTo>
                <a:lnTo>
                  <a:pt x="860" y="456"/>
                </a:lnTo>
                <a:lnTo>
                  <a:pt x="866" y="462"/>
                </a:lnTo>
                <a:lnTo>
                  <a:pt x="866" y="462"/>
                </a:lnTo>
                <a:lnTo>
                  <a:pt x="872" y="472"/>
                </a:lnTo>
                <a:lnTo>
                  <a:pt x="874" y="482"/>
                </a:lnTo>
                <a:lnTo>
                  <a:pt x="872" y="494"/>
                </a:lnTo>
                <a:lnTo>
                  <a:pt x="870" y="506"/>
                </a:lnTo>
                <a:lnTo>
                  <a:pt x="870" y="506"/>
                </a:lnTo>
                <a:lnTo>
                  <a:pt x="844" y="558"/>
                </a:lnTo>
                <a:lnTo>
                  <a:pt x="844" y="558"/>
                </a:lnTo>
                <a:lnTo>
                  <a:pt x="832" y="544"/>
                </a:lnTo>
                <a:lnTo>
                  <a:pt x="818" y="534"/>
                </a:lnTo>
                <a:lnTo>
                  <a:pt x="804" y="528"/>
                </a:lnTo>
                <a:lnTo>
                  <a:pt x="788" y="524"/>
                </a:lnTo>
                <a:lnTo>
                  <a:pt x="772" y="524"/>
                </a:lnTo>
                <a:lnTo>
                  <a:pt x="756" y="524"/>
                </a:lnTo>
                <a:lnTo>
                  <a:pt x="724" y="524"/>
                </a:lnTo>
                <a:lnTo>
                  <a:pt x="724" y="524"/>
                </a:lnTo>
                <a:lnTo>
                  <a:pt x="718" y="524"/>
                </a:lnTo>
                <a:lnTo>
                  <a:pt x="712" y="520"/>
                </a:lnTo>
                <a:lnTo>
                  <a:pt x="700" y="512"/>
                </a:lnTo>
                <a:lnTo>
                  <a:pt x="692" y="500"/>
                </a:lnTo>
                <a:lnTo>
                  <a:pt x="690" y="494"/>
                </a:lnTo>
                <a:lnTo>
                  <a:pt x="690" y="488"/>
                </a:lnTo>
                <a:lnTo>
                  <a:pt x="690" y="488"/>
                </a:lnTo>
                <a:lnTo>
                  <a:pt x="690" y="474"/>
                </a:lnTo>
                <a:lnTo>
                  <a:pt x="686" y="462"/>
                </a:lnTo>
                <a:lnTo>
                  <a:pt x="682" y="452"/>
                </a:lnTo>
                <a:lnTo>
                  <a:pt x="674" y="446"/>
                </a:lnTo>
                <a:lnTo>
                  <a:pt x="666" y="440"/>
                </a:lnTo>
                <a:lnTo>
                  <a:pt x="656" y="436"/>
                </a:lnTo>
                <a:lnTo>
                  <a:pt x="636" y="432"/>
                </a:lnTo>
                <a:lnTo>
                  <a:pt x="636" y="432"/>
                </a:lnTo>
                <a:lnTo>
                  <a:pt x="608" y="426"/>
                </a:lnTo>
                <a:lnTo>
                  <a:pt x="594" y="426"/>
                </a:lnTo>
                <a:lnTo>
                  <a:pt x="580" y="428"/>
                </a:lnTo>
                <a:lnTo>
                  <a:pt x="566" y="430"/>
                </a:lnTo>
                <a:lnTo>
                  <a:pt x="554" y="436"/>
                </a:lnTo>
                <a:lnTo>
                  <a:pt x="540" y="444"/>
                </a:lnTo>
                <a:lnTo>
                  <a:pt x="528" y="454"/>
                </a:lnTo>
                <a:lnTo>
                  <a:pt x="528" y="454"/>
                </a:lnTo>
                <a:lnTo>
                  <a:pt x="522" y="462"/>
                </a:lnTo>
                <a:lnTo>
                  <a:pt x="518" y="470"/>
                </a:lnTo>
                <a:lnTo>
                  <a:pt x="518" y="470"/>
                </a:lnTo>
                <a:lnTo>
                  <a:pt x="514" y="484"/>
                </a:lnTo>
                <a:lnTo>
                  <a:pt x="506" y="494"/>
                </a:lnTo>
                <a:lnTo>
                  <a:pt x="496" y="502"/>
                </a:lnTo>
                <a:lnTo>
                  <a:pt x="486" y="508"/>
                </a:lnTo>
                <a:lnTo>
                  <a:pt x="472" y="512"/>
                </a:lnTo>
                <a:lnTo>
                  <a:pt x="460" y="512"/>
                </a:lnTo>
                <a:lnTo>
                  <a:pt x="446" y="508"/>
                </a:lnTo>
                <a:lnTo>
                  <a:pt x="434" y="502"/>
                </a:lnTo>
                <a:lnTo>
                  <a:pt x="434" y="502"/>
                </a:lnTo>
                <a:lnTo>
                  <a:pt x="378" y="462"/>
                </a:lnTo>
                <a:lnTo>
                  <a:pt x="378" y="462"/>
                </a:lnTo>
                <a:lnTo>
                  <a:pt x="366" y="454"/>
                </a:lnTo>
                <a:lnTo>
                  <a:pt x="356" y="444"/>
                </a:lnTo>
                <a:lnTo>
                  <a:pt x="352" y="438"/>
                </a:lnTo>
                <a:lnTo>
                  <a:pt x="350" y="430"/>
                </a:lnTo>
                <a:lnTo>
                  <a:pt x="348" y="422"/>
                </a:lnTo>
                <a:lnTo>
                  <a:pt x="348" y="414"/>
                </a:lnTo>
                <a:lnTo>
                  <a:pt x="348" y="414"/>
                </a:lnTo>
                <a:lnTo>
                  <a:pt x="348" y="406"/>
                </a:lnTo>
                <a:lnTo>
                  <a:pt x="346" y="400"/>
                </a:lnTo>
                <a:lnTo>
                  <a:pt x="340" y="396"/>
                </a:lnTo>
                <a:lnTo>
                  <a:pt x="334" y="394"/>
                </a:lnTo>
                <a:lnTo>
                  <a:pt x="334" y="394"/>
                </a:lnTo>
                <a:lnTo>
                  <a:pt x="326" y="392"/>
                </a:lnTo>
                <a:lnTo>
                  <a:pt x="322" y="390"/>
                </a:lnTo>
                <a:lnTo>
                  <a:pt x="318" y="388"/>
                </a:lnTo>
                <a:lnTo>
                  <a:pt x="316" y="384"/>
                </a:lnTo>
                <a:lnTo>
                  <a:pt x="316" y="374"/>
                </a:lnTo>
                <a:lnTo>
                  <a:pt x="318" y="364"/>
                </a:lnTo>
                <a:lnTo>
                  <a:pt x="318" y="364"/>
                </a:lnTo>
                <a:lnTo>
                  <a:pt x="322" y="328"/>
                </a:lnTo>
                <a:lnTo>
                  <a:pt x="324" y="292"/>
                </a:lnTo>
                <a:lnTo>
                  <a:pt x="324" y="254"/>
                </a:lnTo>
                <a:lnTo>
                  <a:pt x="322" y="218"/>
                </a:lnTo>
                <a:lnTo>
                  <a:pt x="322" y="218"/>
                </a:lnTo>
                <a:lnTo>
                  <a:pt x="320" y="200"/>
                </a:lnTo>
                <a:lnTo>
                  <a:pt x="316" y="194"/>
                </a:lnTo>
                <a:lnTo>
                  <a:pt x="314" y="192"/>
                </a:lnTo>
                <a:lnTo>
                  <a:pt x="310" y="190"/>
                </a:lnTo>
                <a:lnTo>
                  <a:pt x="304" y="190"/>
                </a:lnTo>
                <a:lnTo>
                  <a:pt x="288" y="194"/>
                </a:lnTo>
                <a:lnTo>
                  <a:pt x="288" y="194"/>
                </a:lnTo>
                <a:lnTo>
                  <a:pt x="278" y="196"/>
                </a:lnTo>
                <a:lnTo>
                  <a:pt x="270" y="198"/>
                </a:lnTo>
                <a:lnTo>
                  <a:pt x="264" y="196"/>
                </a:lnTo>
                <a:lnTo>
                  <a:pt x="258" y="194"/>
                </a:lnTo>
                <a:lnTo>
                  <a:pt x="252" y="190"/>
                </a:lnTo>
                <a:lnTo>
                  <a:pt x="248" y="184"/>
                </a:lnTo>
                <a:lnTo>
                  <a:pt x="246" y="176"/>
                </a:lnTo>
                <a:lnTo>
                  <a:pt x="244" y="166"/>
                </a:lnTo>
                <a:lnTo>
                  <a:pt x="244" y="166"/>
                </a:lnTo>
                <a:lnTo>
                  <a:pt x="240" y="156"/>
                </a:lnTo>
                <a:lnTo>
                  <a:pt x="236" y="150"/>
                </a:lnTo>
                <a:lnTo>
                  <a:pt x="230" y="148"/>
                </a:lnTo>
                <a:lnTo>
                  <a:pt x="220" y="148"/>
                </a:lnTo>
                <a:lnTo>
                  <a:pt x="220" y="148"/>
                </a:lnTo>
                <a:lnTo>
                  <a:pt x="180" y="158"/>
                </a:lnTo>
                <a:lnTo>
                  <a:pt x="140" y="166"/>
                </a:lnTo>
                <a:lnTo>
                  <a:pt x="140" y="166"/>
                </a:lnTo>
                <a:lnTo>
                  <a:pt x="132" y="168"/>
                </a:lnTo>
                <a:lnTo>
                  <a:pt x="126" y="172"/>
                </a:lnTo>
                <a:lnTo>
                  <a:pt x="122" y="176"/>
                </a:lnTo>
                <a:lnTo>
                  <a:pt x="120" y="180"/>
                </a:lnTo>
                <a:lnTo>
                  <a:pt x="116" y="192"/>
                </a:lnTo>
                <a:lnTo>
                  <a:pt x="112" y="204"/>
                </a:lnTo>
                <a:lnTo>
                  <a:pt x="112" y="204"/>
                </a:lnTo>
                <a:lnTo>
                  <a:pt x="108" y="218"/>
                </a:lnTo>
                <a:lnTo>
                  <a:pt x="104" y="228"/>
                </a:lnTo>
                <a:lnTo>
                  <a:pt x="98" y="236"/>
                </a:lnTo>
                <a:lnTo>
                  <a:pt x="90" y="240"/>
                </a:lnTo>
                <a:lnTo>
                  <a:pt x="82" y="240"/>
                </a:lnTo>
                <a:lnTo>
                  <a:pt x="72" y="238"/>
                </a:lnTo>
                <a:lnTo>
                  <a:pt x="62" y="234"/>
                </a:lnTo>
                <a:lnTo>
                  <a:pt x="48" y="226"/>
                </a:lnTo>
                <a:lnTo>
                  <a:pt x="48" y="226"/>
                </a:lnTo>
                <a:lnTo>
                  <a:pt x="34" y="218"/>
                </a:lnTo>
                <a:lnTo>
                  <a:pt x="22" y="208"/>
                </a:lnTo>
                <a:lnTo>
                  <a:pt x="14" y="196"/>
                </a:lnTo>
                <a:lnTo>
                  <a:pt x="6" y="184"/>
                </a:lnTo>
                <a:lnTo>
                  <a:pt x="2" y="172"/>
                </a:lnTo>
                <a:lnTo>
                  <a:pt x="0" y="158"/>
                </a:lnTo>
                <a:lnTo>
                  <a:pt x="2" y="144"/>
                </a:lnTo>
                <a:lnTo>
                  <a:pt x="6" y="128"/>
                </a:lnTo>
                <a:lnTo>
                  <a:pt x="6" y="128"/>
                </a:lnTo>
                <a:lnTo>
                  <a:pt x="8" y="118"/>
                </a:lnTo>
                <a:lnTo>
                  <a:pt x="8" y="110"/>
                </a:lnTo>
                <a:lnTo>
                  <a:pt x="8" y="92"/>
                </a:lnTo>
                <a:lnTo>
                  <a:pt x="8" y="84"/>
                </a:lnTo>
                <a:lnTo>
                  <a:pt x="10" y="76"/>
                </a:lnTo>
                <a:lnTo>
                  <a:pt x="14" y="70"/>
                </a:lnTo>
                <a:lnTo>
                  <a:pt x="20" y="64"/>
                </a:lnTo>
                <a:lnTo>
                  <a:pt x="20" y="64"/>
                </a:lnTo>
                <a:lnTo>
                  <a:pt x="26" y="62"/>
                </a:lnTo>
                <a:lnTo>
                  <a:pt x="34" y="60"/>
                </a:lnTo>
                <a:lnTo>
                  <a:pt x="50" y="60"/>
                </a:lnTo>
                <a:lnTo>
                  <a:pt x="66" y="62"/>
                </a:lnTo>
                <a:lnTo>
                  <a:pt x="84" y="64"/>
                </a:lnTo>
                <a:lnTo>
                  <a:pt x="84" y="64"/>
                </a:lnTo>
                <a:lnTo>
                  <a:pt x="604" y="84"/>
                </a:lnTo>
                <a:lnTo>
                  <a:pt x="604" y="84"/>
                </a:lnTo>
                <a:lnTo>
                  <a:pt x="702" y="88"/>
                </a:lnTo>
                <a:lnTo>
                  <a:pt x="702" y="88"/>
                </a:lnTo>
                <a:lnTo>
                  <a:pt x="714" y="88"/>
                </a:lnTo>
                <a:lnTo>
                  <a:pt x="724" y="84"/>
                </a:lnTo>
                <a:lnTo>
                  <a:pt x="734" y="78"/>
                </a:lnTo>
                <a:lnTo>
                  <a:pt x="740" y="66"/>
                </a:lnTo>
                <a:lnTo>
                  <a:pt x="740" y="66"/>
                </a:lnTo>
                <a:lnTo>
                  <a:pt x="756" y="36"/>
                </a:lnTo>
                <a:lnTo>
                  <a:pt x="774" y="0"/>
                </a:lnTo>
                <a:lnTo>
                  <a:pt x="774" y="0"/>
                </a:lnTo>
                <a:close/>
              </a:path>
            </a:pathLst>
          </a:custGeom>
          <a:solidFill>
            <a:srgbClr val="00B050"/>
          </a:solidFill>
          <a:ln>
            <a:noFill/>
          </a:ln>
        </p:spPr>
        <p:txBody>
          <a:bodyPr vert="horz" wrap="square" lIns="57150" tIns="28575" rIns="57150" bIns="28575" numCol="1" anchor="t" anchorCtr="0" compatLnSpc="1">
            <a:prstTxWarp prst="textNoShape">
              <a:avLst/>
            </a:prstTxWarp>
          </a:bodyPr>
          <a:lstStyle/>
          <a:p>
            <a:endParaRPr lang="en-US">
              <a:solidFill>
                <a:srgbClr val="262626"/>
              </a:solidFill>
              <a:latin typeface="Calibri" panose="020F0502020204030204"/>
            </a:endParaRPr>
          </a:p>
        </p:txBody>
      </p:sp>
      <p:sp>
        <p:nvSpPr>
          <p:cNvPr id="51" name="Freeform 16">
            <a:extLst>
              <a:ext uri="{FF2B5EF4-FFF2-40B4-BE49-F238E27FC236}">
                <a16:creationId xmlns:a16="http://schemas.microsoft.com/office/drawing/2014/main" id="{ECDB110A-1117-3B14-42B7-09E8A3994FBE}"/>
              </a:ext>
            </a:extLst>
          </p:cNvPr>
          <p:cNvSpPr>
            <a:spLocks/>
          </p:cNvSpPr>
          <p:nvPr/>
        </p:nvSpPr>
        <p:spPr bwMode="auto">
          <a:xfrm>
            <a:off x="7332142" y="5397960"/>
            <a:ext cx="711574" cy="474085"/>
          </a:xfrm>
          <a:custGeom>
            <a:avLst/>
            <a:gdLst>
              <a:gd name="T0" fmla="*/ 14 w 762"/>
              <a:gd name="T1" fmla="*/ 346 h 438"/>
              <a:gd name="T2" fmla="*/ 44 w 762"/>
              <a:gd name="T3" fmla="*/ 356 h 438"/>
              <a:gd name="T4" fmla="*/ 64 w 762"/>
              <a:gd name="T5" fmla="*/ 368 h 438"/>
              <a:gd name="T6" fmla="*/ 100 w 762"/>
              <a:gd name="T7" fmla="*/ 374 h 438"/>
              <a:gd name="T8" fmla="*/ 128 w 762"/>
              <a:gd name="T9" fmla="*/ 364 h 438"/>
              <a:gd name="T10" fmla="*/ 140 w 762"/>
              <a:gd name="T11" fmla="*/ 342 h 438"/>
              <a:gd name="T12" fmla="*/ 170 w 762"/>
              <a:gd name="T13" fmla="*/ 288 h 438"/>
              <a:gd name="T14" fmla="*/ 212 w 762"/>
              <a:gd name="T15" fmla="*/ 238 h 438"/>
              <a:gd name="T16" fmla="*/ 286 w 762"/>
              <a:gd name="T17" fmla="*/ 134 h 438"/>
              <a:gd name="T18" fmla="*/ 296 w 762"/>
              <a:gd name="T19" fmla="*/ 118 h 438"/>
              <a:gd name="T20" fmla="*/ 310 w 762"/>
              <a:gd name="T21" fmla="*/ 116 h 438"/>
              <a:gd name="T22" fmla="*/ 324 w 762"/>
              <a:gd name="T23" fmla="*/ 120 h 438"/>
              <a:gd name="T24" fmla="*/ 336 w 762"/>
              <a:gd name="T25" fmla="*/ 104 h 438"/>
              <a:gd name="T26" fmla="*/ 344 w 762"/>
              <a:gd name="T27" fmla="*/ 78 h 438"/>
              <a:gd name="T28" fmla="*/ 358 w 762"/>
              <a:gd name="T29" fmla="*/ 48 h 438"/>
              <a:gd name="T30" fmla="*/ 378 w 762"/>
              <a:gd name="T31" fmla="*/ 38 h 438"/>
              <a:gd name="T32" fmla="*/ 398 w 762"/>
              <a:gd name="T33" fmla="*/ 36 h 438"/>
              <a:gd name="T34" fmla="*/ 434 w 762"/>
              <a:gd name="T35" fmla="*/ 10 h 438"/>
              <a:gd name="T36" fmla="*/ 452 w 762"/>
              <a:gd name="T37" fmla="*/ 0 h 438"/>
              <a:gd name="T38" fmla="*/ 452 w 762"/>
              <a:gd name="T39" fmla="*/ 42 h 438"/>
              <a:gd name="T40" fmla="*/ 462 w 762"/>
              <a:gd name="T41" fmla="*/ 60 h 438"/>
              <a:gd name="T42" fmla="*/ 484 w 762"/>
              <a:gd name="T43" fmla="*/ 56 h 438"/>
              <a:gd name="T44" fmla="*/ 514 w 762"/>
              <a:gd name="T45" fmla="*/ 34 h 438"/>
              <a:gd name="T46" fmla="*/ 534 w 762"/>
              <a:gd name="T47" fmla="*/ 22 h 438"/>
              <a:gd name="T48" fmla="*/ 542 w 762"/>
              <a:gd name="T49" fmla="*/ 30 h 438"/>
              <a:gd name="T50" fmla="*/ 544 w 762"/>
              <a:gd name="T51" fmla="*/ 50 h 438"/>
              <a:gd name="T52" fmla="*/ 544 w 762"/>
              <a:gd name="T53" fmla="*/ 104 h 438"/>
              <a:gd name="T54" fmla="*/ 554 w 762"/>
              <a:gd name="T55" fmla="*/ 158 h 438"/>
              <a:gd name="T56" fmla="*/ 592 w 762"/>
              <a:gd name="T57" fmla="*/ 192 h 438"/>
              <a:gd name="T58" fmla="*/ 630 w 762"/>
              <a:gd name="T59" fmla="*/ 206 h 438"/>
              <a:gd name="T60" fmla="*/ 658 w 762"/>
              <a:gd name="T61" fmla="*/ 220 h 438"/>
              <a:gd name="T62" fmla="*/ 670 w 762"/>
              <a:gd name="T63" fmla="*/ 236 h 438"/>
              <a:gd name="T64" fmla="*/ 690 w 762"/>
              <a:gd name="T65" fmla="*/ 244 h 438"/>
              <a:gd name="T66" fmla="*/ 716 w 762"/>
              <a:gd name="T67" fmla="*/ 238 h 438"/>
              <a:gd name="T68" fmla="*/ 730 w 762"/>
              <a:gd name="T69" fmla="*/ 228 h 438"/>
              <a:gd name="T70" fmla="*/ 754 w 762"/>
              <a:gd name="T71" fmla="*/ 188 h 438"/>
              <a:gd name="T72" fmla="*/ 762 w 762"/>
              <a:gd name="T73" fmla="*/ 300 h 438"/>
              <a:gd name="T74" fmla="*/ 756 w 762"/>
              <a:gd name="T75" fmla="*/ 316 h 438"/>
              <a:gd name="T76" fmla="*/ 740 w 762"/>
              <a:gd name="T77" fmla="*/ 318 h 438"/>
              <a:gd name="T78" fmla="*/ 396 w 762"/>
              <a:gd name="T79" fmla="*/ 328 h 438"/>
              <a:gd name="T80" fmla="*/ 218 w 762"/>
              <a:gd name="T81" fmla="*/ 348 h 438"/>
              <a:gd name="T82" fmla="*/ 190 w 762"/>
              <a:gd name="T83" fmla="*/ 358 h 438"/>
              <a:gd name="T84" fmla="*/ 146 w 762"/>
              <a:gd name="T85" fmla="*/ 394 h 438"/>
              <a:gd name="T86" fmla="*/ 106 w 762"/>
              <a:gd name="T87" fmla="*/ 432 h 438"/>
              <a:gd name="T88" fmla="*/ 86 w 762"/>
              <a:gd name="T89" fmla="*/ 436 h 438"/>
              <a:gd name="T90" fmla="*/ 62 w 762"/>
              <a:gd name="T91" fmla="*/ 416 h 438"/>
              <a:gd name="T92" fmla="*/ 0 w 762"/>
              <a:gd name="T93" fmla="*/ 34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2" h="438">
                <a:moveTo>
                  <a:pt x="0" y="348"/>
                </a:moveTo>
                <a:lnTo>
                  <a:pt x="0" y="348"/>
                </a:lnTo>
                <a:lnTo>
                  <a:pt x="14" y="346"/>
                </a:lnTo>
                <a:lnTo>
                  <a:pt x="26" y="346"/>
                </a:lnTo>
                <a:lnTo>
                  <a:pt x="36" y="350"/>
                </a:lnTo>
                <a:lnTo>
                  <a:pt x="44" y="356"/>
                </a:lnTo>
                <a:lnTo>
                  <a:pt x="44" y="356"/>
                </a:lnTo>
                <a:lnTo>
                  <a:pt x="54" y="362"/>
                </a:lnTo>
                <a:lnTo>
                  <a:pt x="64" y="368"/>
                </a:lnTo>
                <a:lnTo>
                  <a:pt x="64" y="368"/>
                </a:lnTo>
                <a:lnTo>
                  <a:pt x="88" y="374"/>
                </a:lnTo>
                <a:lnTo>
                  <a:pt x="100" y="374"/>
                </a:lnTo>
                <a:lnTo>
                  <a:pt x="110" y="374"/>
                </a:lnTo>
                <a:lnTo>
                  <a:pt x="120" y="370"/>
                </a:lnTo>
                <a:lnTo>
                  <a:pt x="128" y="364"/>
                </a:lnTo>
                <a:lnTo>
                  <a:pt x="134" y="356"/>
                </a:lnTo>
                <a:lnTo>
                  <a:pt x="140" y="342"/>
                </a:lnTo>
                <a:lnTo>
                  <a:pt x="140" y="342"/>
                </a:lnTo>
                <a:lnTo>
                  <a:pt x="148" y="322"/>
                </a:lnTo>
                <a:lnTo>
                  <a:pt x="158" y="304"/>
                </a:lnTo>
                <a:lnTo>
                  <a:pt x="170" y="288"/>
                </a:lnTo>
                <a:lnTo>
                  <a:pt x="184" y="270"/>
                </a:lnTo>
                <a:lnTo>
                  <a:pt x="184" y="270"/>
                </a:lnTo>
                <a:lnTo>
                  <a:pt x="212" y="238"/>
                </a:lnTo>
                <a:lnTo>
                  <a:pt x="238" y="206"/>
                </a:lnTo>
                <a:lnTo>
                  <a:pt x="264" y="170"/>
                </a:lnTo>
                <a:lnTo>
                  <a:pt x="286" y="134"/>
                </a:lnTo>
                <a:lnTo>
                  <a:pt x="286" y="134"/>
                </a:lnTo>
                <a:lnTo>
                  <a:pt x="290" y="126"/>
                </a:lnTo>
                <a:lnTo>
                  <a:pt x="296" y="118"/>
                </a:lnTo>
                <a:lnTo>
                  <a:pt x="300" y="116"/>
                </a:lnTo>
                <a:lnTo>
                  <a:pt x="304" y="116"/>
                </a:lnTo>
                <a:lnTo>
                  <a:pt x="310" y="116"/>
                </a:lnTo>
                <a:lnTo>
                  <a:pt x="316" y="118"/>
                </a:lnTo>
                <a:lnTo>
                  <a:pt x="316" y="118"/>
                </a:lnTo>
                <a:lnTo>
                  <a:pt x="324" y="120"/>
                </a:lnTo>
                <a:lnTo>
                  <a:pt x="328" y="116"/>
                </a:lnTo>
                <a:lnTo>
                  <a:pt x="332" y="110"/>
                </a:lnTo>
                <a:lnTo>
                  <a:pt x="336" y="104"/>
                </a:lnTo>
                <a:lnTo>
                  <a:pt x="336" y="104"/>
                </a:lnTo>
                <a:lnTo>
                  <a:pt x="344" y="78"/>
                </a:lnTo>
                <a:lnTo>
                  <a:pt x="344" y="78"/>
                </a:lnTo>
                <a:lnTo>
                  <a:pt x="348" y="62"/>
                </a:lnTo>
                <a:lnTo>
                  <a:pt x="352" y="54"/>
                </a:lnTo>
                <a:lnTo>
                  <a:pt x="358" y="48"/>
                </a:lnTo>
                <a:lnTo>
                  <a:pt x="364" y="44"/>
                </a:lnTo>
                <a:lnTo>
                  <a:pt x="370" y="40"/>
                </a:lnTo>
                <a:lnTo>
                  <a:pt x="378" y="38"/>
                </a:lnTo>
                <a:lnTo>
                  <a:pt x="388" y="36"/>
                </a:lnTo>
                <a:lnTo>
                  <a:pt x="388" y="36"/>
                </a:lnTo>
                <a:lnTo>
                  <a:pt x="398" y="36"/>
                </a:lnTo>
                <a:lnTo>
                  <a:pt x="406" y="32"/>
                </a:lnTo>
                <a:lnTo>
                  <a:pt x="420" y="22"/>
                </a:lnTo>
                <a:lnTo>
                  <a:pt x="434" y="10"/>
                </a:lnTo>
                <a:lnTo>
                  <a:pt x="444" y="4"/>
                </a:lnTo>
                <a:lnTo>
                  <a:pt x="452" y="0"/>
                </a:lnTo>
                <a:lnTo>
                  <a:pt x="452" y="0"/>
                </a:lnTo>
                <a:lnTo>
                  <a:pt x="452" y="22"/>
                </a:lnTo>
                <a:lnTo>
                  <a:pt x="452" y="42"/>
                </a:lnTo>
                <a:lnTo>
                  <a:pt x="452" y="42"/>
                </a:lnTo>
                <a:lnTo>
                  <a:pt x="456" y="54"/>
                </a:lnTo>
                <a:lnTo>
                  <a:pt x="458" y="58"/>
                </a:lnTo>
                <a:lnTo>
                  <a:pt x="462" y="60"/>
                </a:lnTo>
                <a:lnTo>
                  <a:pt x="466" y="62"/>
                </a:lnTo>
                <a:lnTo>
                  <a:pt x="472" y="62"/>
                </a:lnTo>
                <a:lnTo>
                  <a:pt x="484" y="56"/>
                </a:lnTo>
                <a:lnTo>
                  <a:pt x="484" y="56"/>
                </a:lnTo>
                <a:lnTo>
                  <a:pt x="514" y="34"/>
                </a:lnTo>
                <a:lnTo>
                  <a:pt x="514" y="34"/>
                </a:lnTo>
                <a:lnTo>
                  <a:pt x="526" y="26"/>
                </a:lnTo>
                <a:lnTo>
                  <a:pt x="530" y="22"/>
                </a:lnTo>
                <a:lnTo>
                  <a:pt x="534" y="22"/>
                </a:lnTo>
                <a:lnTo>
                  <a:pt x="538" y="24"/>
                </a:lnTo>
                <a:lnTo>
                  <a:pt x="538" y="24"/>
                </a:lnTo>
                <a:lnTo>
                  <a:pt x="542" y="30"/>
                </a:lnTo>
                <a:lnTo>
                  <a:pt x="544" y="36"/>
                </a:lnTo>
                <a:lnTo>
                  <a:pt x="544" y="50"/>
                </a:lnTo>
                <a:lnTo>
                  <a:pt x="544" y="50"/>
                </a:lnTo>
                <a:lnTo>
                  <a:pt x="544" y="76"/>
                </a:lnTo>
                <a:lnTo>
                  <a:pt x="544" y="104"/>
                </a:lnTo>
                <a:lnTo>
                  <a:pt x="544" y="104"/>
                </a:lnTo>
                <a:lnTo>
                  <a:pt x="544" y="124"/>
                </a:lnTo>
                <a:lnTo>
                  <a:pt x="546" y="142"/>
                </a:lnTo>
                <a:lnTo>
                  <a:pt x="554" y="158"/>
                </a:lnTo>
                <a:lnTo>
                  <a:pt x="564" y="170"/>
                </a:lnTo>
                <a:lnTo>
                  <a:pt x="576" y="182"/>
                </a:lnTo>
                <a:lnTo>
                  <a:pt x="592" y="192"/>
                </a:lnTo>
                <a:lnTo>
                  <a:pt x="610" y="200"/>
                </a:lnTo>
                <a:lnTo>
                  <a:pt x="630" y="206"/>
                </a:lnTo>
                <a:lnTo>
                  <a:pt x="630" y="206"/>
                </a:lnTo>
                <a:lnTo>
                  <a:pt x="640" y="210"/>
                </a:lnTo>
                <a:lnTo>
                  <a:pt x="650" y="214"/>
                </a:lnTo>
                <a:lnTo>
                  <a:pt x="658" y="220"/>
                </a:lnTo>
                <a:lnTo>
                  <a:pt x="666" y="230"/>
                </a:lnTo>
                <a:lnTo>
                  <a:pt x="666" y="230"/>
                </a:lnTo>
                <a:lnTo>
                  <a:pt x="670" y="236"/>
                </a:lnTo>
                <a:lnTo>
                  <a:pt x="676" y="240"/>
                </a:lnTo>
                <a:lnTo>
                  <a:pt x="684" y="242"/>
                </a:lnTo>
                <a:lnTo>
                  <a:pt x="690" y="244"/>
                </a:lnTo>
                <a:lnTo>
                  <a:pt x="700" y="244"/>
                </a:lnTo>
                <a:lnTo>
                  <a:pt x="708" y="242"/>
                </a:lnTo>
                <a:lnTo>
                  <a:pt x="716" y="238"/>
                </a:lnTo>
                <a:lnTo>
                  <a:pt x="722" y="234"/>
                </a:lnTo>
                <a:lnTo>
                  <a:pt x="722" y="234"/>
                </a:lnTo>
                <a:lnTo>
                  <a:pt x="730" y="228"/>
                </a:lnTo>
                <a:lnTo>
                  <a:pt x="736" y="220"/>
                </a:lnTo>
                <a:lnTo>
                  <a:pt x="746" y="206"/>
                </a:lnTo>
                <a:lnTo>
                  <a:pt x="754" y="188"/>
                </a:lnTo>
                <a:lnTo>
                  <a:pt x="760" y="172"/>
                </a:lnTo>
                <a:lnTo>
                  <a:pt x="760" y="172"/>
                </a:lnTo>
                <a:lnTo>
                  <a:pt x="762" y="300"/>
                </a:lnTo>
                <a:lnTo>
                  <a:pt x="762" y="300"/>
                </a:lnTo>
                <a:lnTo>
                  <a:pt x="760" y="310"/>
                </a:lnTo>
                <a:lnTo>
                  <a:pt x="756" y="316"/>
                </a:lnTo>
                <a:lnTo>
                  <a:pt x="748" y="318"/>
                </a:lnTo>
                <a:lnTo>
                  <a:pt x="740" y="318"/>
                </a:lnTo>
                <a:lnTo>
                  <a:pt x="740" y="318"/>
                </a:lnTo>
                <a:lnTo>
                  <a:pt x="456" y="326"/>
                </a:lnTo>
                <a:lnTo>
                  <a:pt x="456" y="326"/>
                </a:lnTo>
                <a:lnTo>
                  <a:pt x="396" y="328"/>
                </a:lnTo>
                <a:lnTo>
                  <a:pt x="336" y="332"/>
                </a:lnTo>
                <a:lnTo>
                  <a:pt x="278" y="338"/>
                </a:lnTo>
                <a:lnTo>
                  <a:pt x="218" y="348"/>
                </a:lnTo>
                <a:lnTo>
                  <a:pt x="218" y="348"/>
                </a:lnTo>
                <a:lnTo>
                  <a:pt x="204" y="352"/>
                </a:lnTo>
                <a:lnTo>
                  <a:pt x="190" y="358"/>
                </a:lnTo>
                <a:lnTo>
                  <a:pt x="178" y="366"/>
                </a:lnTo>
                <a:lnTo>
                  <a:pt x="166" y="374"/>
                </a:lnTo>
                <a:lnTo>
                  <a:pt x="146" y="394"/>
                </a:lnTo>
                <a:lnTo>
                  <a:pt x="124" y="414"/>
                </a:lnTo>
                <a:lnTo>
                  <a:pt x="124" y="414"/>
                </a:lnTo>
                <a:lnTo>
                  <a:pt x="106" y="432"/>
                </a:lnTo>
                <a:lnTo>
                  <a:pt x="98" y="436"/>
                </a:lnTo>
                <a:lnTo>
                  <a:pt x="92" y="438"/>
                </a:lnTo>
                <a:lnTo>
                  <a:pt x="86" y="436"/>
                </a:lnTo>
                <a:lnTo>
                  <a:pt x="80" y="432"/>
                </a:lnTo>
                <a:lnTo>
                  <a:pt x="62" y="416"/>
                </a:lnTo>
                <a:lnTo>
                  <a:pt x="62" y="416"/>
                </a:lnTo>
                <a:lnTo>
                  <a:pt x="30" y="384"/>
                </a:lnTo>
                <a:lnTo>
                  <a:pt x="14" y="368"/>
                </a:lnTo>
                <a:lnTo>
                  <a:pt x="0" y="348"/>
                </a:lnTo>
                <a:lnTo>
                  <a:pt x="0" y="348"/>
                </a:lnTo>
                <a:close/>
              </a:path>
            </a:pathLst>
          </a:custGeom>
          <a:solidFill>
            <a:srgbClr val="FFC000">
              <a:lumMod val="60000"/>
              <a:lumOff val="40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2" name="Freeform 17">
            <a:extLst>
              <a:ext uri="{FF2B5EF4-FFF2-40B4-BE49-F238E27FC236}">
                <a16:creationId xmlns:a16="http://schemas.microsoft.com/office/drawing/2014/main" id="{BD711F27-002B-3E37-D307-2D4CB2904D3D}"/>
              </a:ext>
            </a:extLst>
          </p:cNvPr>
          <p:cNvSpPr>
            <a:spLocks/>
          </p:cNvSpPr>
          <p:nvPr/>
        </p:nvSpPr>
        <p:spPr bwMode="auto">
          <a:xfrm>
            <a:off x="8566657" y="5729170"/>
            <a:ext cx="433294" cy="326881"/>
          </a:xfrm>
          <a:custGeom>
            <a:avLst/>
            <a:gdLst>
              <a:gd name="T0" fmla="*/ 362 w 464"/>
              <a:gd name="T1" fmla="*/ 0 h 302"/>
              <a:gd name="T2" fmla="*/ 362 w 464"/>
              <a:gd name="T3" fmla="*/ 0 h 302"/>
              <a:gd name="T4" fmla="*/ 458 w 464"/>
              <a:gd name="T5" fmla="*/ 196 h 302"/>
              <a:gd name="T6" fmla="*/ 458 w 464"/>
              <a:gd name="T7" fmla="*/ 196 h 302"/>
              <a:gd name="T8" fmla="*/ 462 w 464"/>
              <a:gd name="T9" fmla="*/ 204 h 302"/>
              <a:gd name="T10" fmla="*/ 464 w 464"/>
              <a:gd name="T11" fmla="*/ 214 h 302"/>
              <a:gd name="T12" fmla="*/ 464 w 464"/>
              <a:gd name="T13" fmla="*/ 230 h 302"/>
              <a:gd name="T14" fmla="*/ 460 w 464"/>
              <a:gd name="T15" fmla="*/ 248 h 302"/>
              <a:gd name="T16" fmla="*/ 452 w 464"/>
              <a:gd name="T17" fmla="*/ 264 h 302"/>
              <a:gd name="T18" fmla="*/ 442 w 464"/>
              <a:gd name="T19" fmla="*/ 278 h 302"/>
              <a:gd name="T20" fmla="*/ 428 w 464"/>
              <a:gd name="T21" fmla="*/ 290 h 302"/>
              <a:gd name="T22" fmla="*/ 422 w 464"/>
              <a:gd name="T23" fmla="*/ 294 h 302"/>
              <a:gd name="T24" fmla="*/ 414 w 464"/>
              <a:gd name="T25" fmla="*/ 298 h 302"/>
              <a:gd name="T26" fmla="*/ 406 w 464"/>
              <a:gd name="T27" fmla="*/ 300 h 302"/>
              <a:gd name="T28" fmla="*/ 396 w 464"/>
              <a:gd name="T29" fmla="*/ 300 h 302"/>
              <a:gd name="T30" fmla="*/ 396 w 464"/>
              <a:gd name="T31" fmla="*/ 300 h 302"/>
              <a:gd name="T32" fmla="*/ 322 w 464"/>
              <a:gd name="T33" fmla="*/ 300 h 302"/>
              <a:gd name="T34" fmla="*/ 246 w 464"/>
              <a:gd name="T35" fmla="*/ 302 h 302"/>
              <a:gd name="T36" fmla="*/ 208 w 464"/>
              <a:gd name="T37" fmla="*/ 300 h 302"/>
              <a:gd name="T38" fmla="*/ 170 w 464"/>
              <a:gd name="T39" fmla="*/ 298 h 302"/>
              <a:gd name="T40" fmla="*/ 132 w 464"/>
              <a:gd name="T41" fmla="*/ 290 h 302"/>
              <a:gd name="T42" fmla="*/ 96 w 464"/>
              <a:gd name="T43" fmla="*/ 280 h 302"/>
              <a:gd name="T44" fmla="*/ 96 w 464"/>
              <a:gd name="T45" fmla="*/ 280 h 302"/>
              <a:gd name="T46" fmla="*/ 72 w 464"/>
              <a:gd name="T47" fmla="*/ 272 h 302"/>
              <a:gd name="T48" fmla="*/ 50 w 464"/>
              <a:gd name="T49" fmla="*/ 260 h 302"/>
              <a:gd name="T50" fmla="*/ 6 w 464"/>
              <a:gd name="T51" fmla="*/ 236 h 302"/>
              <a:gd name="T52" fmla="*/ 6 w 464"/>
              <a:gd name="T53" fmla="*/ 236 h 302"/>
              <a:gd name="T54" fmla="*/ 2 w 464"/>
              <a:gd name="T55" fmla="*/ 234 h 302"/>
              <a:gd name="T56" fmla="*/ 0 w 464"/>
              <a:gd name="T57" fmla="*/ 232 h 302"/>
              <a:gd name="T58" fmla="*/ 0 w 464"/>
              <a:gd name="T59" fmla="*/ 232 h 302"/>
              <a:gd name="T60" fmla="*/ 0 w 464"/>
              <a:gd name="T61" fmla="*/ 226 h 302"/>
              <a:gd name="T62" fmla="*/ 4 w 464"/>
              <a:gd name="T63" fmla="*/ 220 h 302"/>
              <a:gd name="T64" fmla="*/ 16 w 464"/>
              <a:gd name="T65" fmla="*/ 204 h 302"/>
              <a:gd name="T66" fmla="*/ 30 w 464"/>
              <a:gd name="T67" fmla="*/ 188 h 302"/>
              <a:gd name="T68" fmla="*/ 36 w 464"/>
              <a:gd name="T69" fmla="*/ 184 h 302"/>
              <a:gd name="T70" fmla="*/ 40 w 464"/>
              <a:gd name="T71" fmla="*/ 182 h 302"/>
              <a:gd name="T72" fmla="*/ 40 w 464"/>
              <a:gd name="T73" fmla="*/ 182 h 302"/>
              <a:gd name="T74" fmla="*/ 192 w 464"/>
              <a:gd name="T75" fmla="*/ 176 h 302"/>
              <a:gd name="T76" fmla="*/ 192 w 464"/>
              <a:gd name="T77" fmla="*/ 176 h 302"/>
              <a:gd name="T78" fmla="*/ 204 w 464"/>
              <a:gd name="T79" fmla="*/ 176 h 302"/>
              <a:gd name="T80" fmla="*/ 208 w 464"/>
              <a:gd name="T81" fmla="*/ 176 h 302"/>
              <a:gd name="T82" fmla="*/ 214 w 464"/>
              <a:gd name="T83" fmla="*/ 174 h 302"/>
              <a:gd name="T84" fmla="*/ 214 w 464"/>
              <a:gd name="T85" fmla="*/ 174 h 302"/>
              <a:gd name="T86" fmla="*/ 276 w 464"/>
              <a:gd name="T87" fmla="*/ 130 h 302"/>
              <a:gd name="T88" fmla="*/ 306 w 464"/>
              <a:gd name="T89" fmla="*/ 106 h 302"/>
              <a:gd name="T90" fmla="*/ 336 w 464"/>
              <a:gd name="T91" fmla="*/ 80 h 302"/>
              <a:gd name="T92" fmla="*/ 336 w 464"/>
              <a:gd name="T93" fmla="*/ 80 h 302"/>
              <a:gd name="T94" fmla="*/ 344 w 464"/>
              <a:gd name="T95" fmla="*/ 72 h 302"/>
              <a:gd name="T96" fmla="*/ 348 w 464"/>
              <a:gd name="T97" fmla="*/ 62 h 302"/>
              <a:gd name="T98" fmla="*/ 354 w 464"/>
              <a:gd name="T99" fmla="*/ 52 h 302"/>
              <a:gd name="T100" fmla="*/ 356 w 464"/>
              <a:gd name="T101" fmla="*/ 44 h 302"/>
              <a:gd name="T102" fmla="*/ 360 w 464"/>
              <a:gd name="T103" fmla="*/ 22 h 302"/>
              <a:gd name="T104" fmla="*/ 362 w 464"/>
              <a:gd name="T105" fmla="*/ 0 h 302"/>
              <a:gd name="T106" fmla="*/ 362 w 464"/>
              <a:gd name="T10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4" h="302">
                <a:moveTo>
                  <a:pt x="362" y="0"/>
                </a:moveTo>
                <a:lnTo>
                  <a:pt x="362" y="0"/>
                </a:lnTo>
                <a:lnTo>
                  <a:pt x="458" y="196"/>
                </a:lnTo>
                <a:lnTo>
                  <a:pt x="458" y="196"/>
                </a:lnTo>
                <a:lnTo>
                  <a:pt x="462" y="204"/>
                </a:lnTo>
                <a:lnTo>
                  <a:pt x="464" y="214"/>
                </a:lnTo>
                <a:lnTo>
                  <a:pt x="464" y="230"/>
                </a:lnTo>
                <a:lnTo>
                  <a:pt x="460" y="248"/>
                </a:lnTo>
                <a:lnTo>
                  <a:pt x="452" y="264"/>
                </a:lnTo>
                <a:lnTo>
                  <a:pt x="442" y="278"/>
                </a:lnTo>
                <a:lnTo>
                  <a:pt x="428" y="290"/>
                </a:lnTo>
                <a:lnTo>
                  <a:pt x="422" y="294"/>
                </a:lnTo>
                <a:lnTo>
                  <a:pt x="414" y="298"/>
                </a:lnTo>
                <a:lnTo>
                  <a:pt x="406" y="300"/>
                </a:lnTo>
                <a:lnTo>
                  <a:pt x="396" y="300"/>
                </a:lnTo>
                <a:lnTo>
                  <a:pt x="396" y="300"/>
                </a:lnTo>
                <a:lnTo>
                  <a:pt x="322" y="300"/>
                </a:lnTo>
                <a:lnTo>
                  <a:pt x="246" y="302"/>
                </a:lnTo>
                <a:lnTo>
                  <a:pt x="208" y="300"/>
                </a:lnTo>
                <a:lnTo>
                  <a:pt x="170" y="298"/>
                </a:lnTo>
                <a:lnTo>
                  <a:pt x="132" y="290"/>
                </a:lnTo>
                <a:lnTo>
                  <a:pt x="96" y="280"/>
                </a:lnTo>
                <a:lnTo>
                  <a:pt x="96" y="280"/>
                </a:lnTo>
                <a:lnTo>
                  <a:pt x="72" y="272"/>
                </a:lnTo>
                <a:lnTo>
                  <a:pt x="50" y="260"/>
                </a:lnTo>
                <a:lnTo>
                  <a:pt x="6" y="236"/>
                </a:lnTo>
                <a:lnTo>
                  <a:pt x="6" y="236"/>
                </a:lnTo>
                <a:lnTo>
                  <a:pt x="2" y="234"/>
                </a:lnTo>
                <a:lnTo>
                  <a:pt x="0" y="232"/>
                </a:lnTo>
                <a:lnTo>
                  <a:pt x="0" y="232"/>
                </a:lnTo>
                <a:lnTo>
                  <a:pt x="0" y="226"/>
                </a:lnTo>
                <a:lnTo>
                  <a:pt x="4" y="220"/>
                </a:lnTo>
                <a:lnTo>
                  <a:pt x="16" y="204"/>
                </a:lnTo>
                <a:lnTo>
                  <a:pt x="30" y="188"/>
                </a:lnTo>
                <a:lnTo>
                  <a:pt x="36" y="184"/>
                </a:lnTo>
                <a:lnTo>
                  <a:pt x="40" y="182"/>
                </a:lnTo>
                <a:lnTo>
                  <a:pt x="40" y="182"/>
                </a:lnTo>
                <a:lnTo>
                  <a:pt x="192" y="176"/>
                </a:lnTo>
                <a:lnTo>
                  <a:pt x="192" y="176"/>
                </a:lnTo>
                <a:lnTo>
                  <a:pt x="204" y="176"/>
                </a:lnTo>
                <a:lnTo>
                  <a:pt x="208" y="176"/>
                </a:lnTo>
                <a:lnTo>
                  <a:pt x="214" y="174"/>
                </a:lnTo>
                <a:lnTo>
                  <a:pt x="214" y="174"/>
                </a:lnTo>
                <a:lnTo>
                  <a:pt x="276" y="130"/>
                </a:lnTo>
                <a:lnTo>
                  <a:pt x="306" y="106"/>
                </a:lnTo>
                <a:lnTo>
                  <a:pt x="336" y="80"/>
                </a:lnTo>
                <a:lnTo>
                  <a:pt x="336" y="80"/>
                </a:lnTo>
                <a:lnTo>
                  <a:pt x="344" y="72"/>
                </a:lnTo>
                <a:lnTo>
                  <a:pt x="348" y="62"/>
                </a:lnTo>
                <a:lnTo>
                  <a:pt x="354" y="52"/>
                </a:lnTo>
                <a:lnTo>
                  <a:pt x="356" y="44"/>
                </a:lnTo>
                <a:lnTo>
                  <a:pt x="360" y="22"/>
                </a:lnTo>
                <a:lnTo>
                  <a:pt x="362" y="0"/>
                </a:lnTo>
                <a:lnTo>
                  <a:pt x="362" y="0"/>
                </a:lnTo>
                <a:close/>
              </a:path>
            </a:pathLst>
          </a:custGeom>
          <a:solidFill>
            <a:srgbClr val="FFC000">
              <a:lumMod val="60000"/>
              <a:lumOff val="40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3" name="Freeform 18">
            <a:extLst>
              <a:ext uri="{FF2B5EF4-FFF2-40B4-BE49-F238E27FC236}">
                <a16:creationId xmlns:a16="http://schemas.microsoft.com/office/drawing/2014/main" id="{E386BE1A-B1BD-96F5-89B4-4099F6532BC8}"/>
              </a:ext>
            </a:extLst>
          </p:cNvPr>
          <p:cNvSpPr>
            <a:spLocks/>
          </p:cNvSpPr>
          <p:nvPr/>
        </p:nvSpPr>
        <p:spPr bwMode="auto">
          <a:xfrm>
            <a:off x="7376967" y="5380641"/>
            <a:ext cx="67235" cy="62778"/>
          </a:xfrm>
          <a:custGeom>
            <a:avLst/>
            <a:gdLst>
              <a:gd name="T0" fmla="*/ 0 w 72"/>
              <a:gd name="T1" fmla="*/ 58 h 58"/>
              <a:gd name="T2" fmla="*/ 0 w 72"/>
              <a:gd name="T3" fmla="*/ 58 h 58"/>
              <a:gd name="T4" fmla="*/ 8 w 72"/>
              <a:gd name="T5" fmla="*/ 46 h 58"/>
              <a:gd name="T6" fmla="*/ 14 w 72"/>
              <a:gd name="T7" fmla="*/ 38 h 58"/>
              <a:gd name="T8" fmla="*/ 24 w 72"/>
              <a:gd name="T9" fmla="*/ 30 h 58"/>
              <a:gd name="T10" fmla="*/ 32 w 72"/>
              <a:gd name="T11" fmla="*/ 22 h 58"/>
              <a:gd name="T12" fmla="*/ 52 w 72"/>
              <a:gd name="T13" fmla="*/ 10 h 58"/>
              <a:gd name="T14" fmla="*/ 72 w 72"/>
              <a:gd name="T15" fmla="*/ 0 h 58"/>
              <a:gd name="T16" fmla="*/ 72 w 72"/>
              <a:gd name="T17" fmla="*/ 0 h 58"/>
              <a:gd name="T18" fmla="*/ 72 w 72"/>
              <a:gd name="T19" fmla="*/ 14 h 58"/>
              <a:gd name="T20" fmla="*/ 70 w 72"/>
              <a:gd name="T21" fmla="*/ 26 h 58"/>
              <a:gd name="T22" fmla="*/ 64 w 72"/>
              <a:gd name="T23" fmla="*/ 36 h 58"/>
              <a:gd name="T24" fmla="*/ 56 w 72"/>
              <a:gd name="T25" fmla="*/ 44 h 58"/>
              <a:gd name="T26" fmla="*/ 46 w 72"/>
              <a:gd name="T27" fmla="*/ 50 h 58"/>
              <a:gd name="T28" fmla="*/ 32 w 72"/>
              <a:gd name="T29" fmla="*/ 54 h 58"/>
              <a:gd name="T30" fmla="*/ 18 w 72"/>
              <a:gd name="T31" fmla="*/ 58 h 58"/>
              <a:gd name="T32" fmla="*/ 0 w 72"/>
              <a:gd name="T33" fmla="*/ 58 h 58"/>
              <a:gd name="T34" fmla="*/ 0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58"/>
                </a:moveTo>
                <a:lnTo>
                  <a:pt x="0" y="58"/>
                </a:lnTo>
                <a:lnTo>
                  <a:pt x="8" y="46"/>
                </a:lnTo>
                <a:lnTo>
                  <a:pt x="14" y="38"/>
                </a:lnTo>
                <a:lnTo>
                  <a:pt x="24" y="30"/>
                </a:lnTo>
                <a:lnTo>
                  <a:pt x="32" y="22"/>
                </a:lnTo>
                <a:lnTo>
                  <a:pt x="52" y="10"/>
                </a:lnTo>
                <a:lnTo>
                  <a:pt x="72" y="0"/>
                </a:lnTo>
                <a:lnTo>
                  <a:pt x="72" y="0"/>
                </a:lnTo>
                <a:lnTo>
                  <a:pt x="72" y="14"/>
                </a:lnTo>
                <a:lnTo>
                  <a:pt x="70" y="26"/>
                </a:lnTo>
                <a:lnTo>
                  <a:pt x="64" y="36"/>
                </a:lnTo>
                <a:lnTo>
                  <a:pt x="56" y="44"/>
                </a:lnTo>
                <a:lnTo>
                  <a:pt x="46" y="50"/>
                </a:lnTo>
                <a:lnTo>
                  <a:pt x="32" y="54"/>
                </a:lnTo>
                <a:lnTo>
                  <a:pt x="18" y="58"/>
                </a:lnTo>
                <a:lnTo>
                  <a:pt x="0" y="58"/>
                </a:lnTo>
                <a:lnTo>
                  <a:pt x="0" y="58"/>
                </a:lnTo>
                <a:close/>
              </a:path>
            </a:pathLst>
          </a:custGeom>
          <a:solidFill>
            <a:srgbClr val="FFC000">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4" name="Freeform 19">
            <a:extLst>
              <a:ext uri="{FF2B5EF4-FFF2-40B4-BE49-F238E27FC236}">
                <a16:creationId xmlns:a16="http://schemas.microsoft.com/office/drawing/2014/main" id="{5F87D725-2167-3F4B-4B1A-EC4ED310FA6D}"/>
              </a:ext>
            </a:extLst>
          </p:cNvPr>
          <p:cNvSpPr>
            <a:spLocks/>
          </p:cNvSpPr>
          <p:nvPr/>
        </p:nvSpPr>
        <p:spPr bwMode="auto">
          <a:xfrm>
            <a:off x="7466614" y="5289721"/>
            <a:ext cx="78441" cy="64943"/>
          </a:xfrm>
          <a:custGeom>
            <a:avLst/>
            <a:gdLst>
              <a:gd name="T0" fmla="*/ 0 w 84"/>
              <a:gd name="T1" fmla="*/ 60 h 60"/>
              <a:gd name="T2" fmla="*/ 0 w 84"/>
              <a:gd name="T3" fmla="*/ 60 h 60"/>
              <a:gd name="T4" fmla="*/ 6 w 84"/>
              <a:gd name="T5" fmla="*/ 46 h 60"/>
              <a:gd name="T6" fmla="*/ 16 w 84"/>
              <a:gd name="T7" fmla="*/ 38 h 60"/>
              <a:gd name="T8" fmla="*/ 26 w 84"/>
              <a:gd name="T9" fmla="*/ 32 h 60"/>
              <a:gd name="T10" fmla="*/ 36 w 84"/>
              <a:gd name="T11" fmla="*/ 26 h 60"/>
              <a:gd name="T12" fmla="*/ 60 w 84"/>
              <a:gd name="T13" fmla="*/ 18 h 60"/>
              <a:gd name="T14" fmla="*/ 72 w 84"/>
              <a:gd name="T15" fmla="*/ 10 h 60"/>
              <a:gd name="T16" fmla="*/ 80 w 84"/>
              <a:gd name="T17" fmla="*/ 0 h 60"/>
              <a:gd name="T18" fmla="*/ 80 w 84"/>
              <a:gd name="T19" fmla="*/ 0 h 60"/>
              <a:gd name="T20" fmla="*/ 82 w 84"/>
              <a:gd name="T21" fmla="*/ 14 h 60"/>
              <a:gd name="T22" fmla="*/ 84 w 84"/>
              <a:gd name="T23" fmla="*/ 22 h 60"/>
              <a:gd name="T24" fmla="*/ 82 w 84"/>
              <a:gd name="T25" fmla="*/ 26 h 60"/>
              <a:gd name="T26" fmla="*/ 80 w 84"/>
              <a:gd name="T27" fmla="*/ 30 h 60"/>
              <a:gd name="T28" fmla="*/ 76 w 84"/>
              <a:gd name="T29" fmla="*/ 34 h 60"/>
              <a:gd name="T30" fmla="*/ 72 w 84"/>
              <a:gd name="T31" fmla="*/ 36 h 60"/>
              <a:gd name="T32" fmla="*/ 72 w 84"/>
              <a:gd name="T33" fmla="*/ 36 h 60"/>
              <a:gd name="T34" fmla="*/ 0 w 84"/>
              <a:gd name="T35" fmla="*/ 60 h 60"/>
              <a:gd name="T36" fmla="*/ 0 w 84"/>
              <a:gd name="T3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60">
                <a:moveTo>
                  <a:pt x="0" y="60"/>
                </a:moveTo>
                <a:lnTo>
                  <a:pt x="0" y="60"/>
                </a:lnTo>
                <a:lnTo>
                  <a:pt x="6" y="46"/>
                </a:lnTo>
                <a:lnTo>
                  <a:pt x="16" y="38"/>
                </a:lnTo>
                <a:lnTo>
                  <a:pt x="26" y="32"/>
                </a:lnTo>
                <a:lnTo>
                  <a:pt x="36" y="26"/>
                </a:lnTo>
                <a:lnTo>
                  <a:pt x="60" y="18"/>
                </a:lnTo>
                <a:lnTo>
                  <a:pt x="72" y="10"/>
                </a:lnTo>
                <a:lnTo>
                  <a:pt x="80" y="0"/>
                </a:lnTo>
                <a:lnTo>
                  <a:pt x="80" y="0"/>
                </a:lnTo>
                <a:lnTo>
                  <a:pt x="82" y="14"/>
                </a:lnTo>
                <a:lnTo>
                  <a:pt x="84" y="22"/>
                </a:lnTo>
                <a:lnTo>
                  <a:pt x="82" y="26"/>
                </a:lnTo>
                <a:lnTo>
                  <a:pt x="80" y="30"/>
                </a:lnTo>
                <a:lnTo>
                  <a:pt x="76" y="34"/>
                </a:lnTo>
                <a:lnTo>
                  <a:pt x="72" y="36"/>
                </a:lnTo>
                <a:lnTo>
                  <a:pt x="72" y="36"/>
                </a:lnTo>
                <a:lnTo>
                  <a:pt x="0" y="60"/>
                </a:lnTo>
                <a:lnTo>
                  <a:pt x="0" y="60"/>
                </a:lnTo>
                <a:close/>
              </a:path>
            </a:pathLst>
          </a:custGeom>
          <a:solidFill>
            <a:srgbClr val="FFC000">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5" name="Freeform 20">
            <a:extLst>
              <a:ext uri="{FF2B5EF4-FFF2-40B4-BE49-F238E27FC236}">
                <a16:creationId xmlns:a16="http://schemas.microsoft.com/office/drawing/2014/main" id="{B02D3A66-409F-D918-2EC5-0CB8D5636EB2}"/>
              </a:ext>
            </a:extLst>
          </p:cNvPr>
          <p:cNvSpPr>
            <a:spLocks/>
          </p:cNvSpPr>
          <p:nvPr/>
        </p:nvSpPr>
        <p:spPr bwMode="auto">
          <a:xfrm>
            <a:off x="7221952" y="5491045"/>
            <a:ext cx="59765" cy="34636"/>
          </a:xfrm>
          <a:custGeom>
            <a:avLst/>
            <a:gdLst>
              <a:gd name="T0" fmla="*/ 64 w 64"/>
              <a:gd name="T1" fmla="*/ 0 h 32"/>
              <a:gd name="T2" fmla="*/ 64 w 64"/>
              <a:gd name="T3" fmla="*/ 0 h 32"/>
              <a:gd name="T4" fmla="*/ 54 w 64"/>
              <a:gd name="T5" fmla="*/ 14 h 32"/>
              <a:gd name="T6" fmla="*/ 46 w 64"/>
              <a:gd name="T7" fmla="*/ 22 h 32"/>
              <a:gd name="T8" fmla="*/ 40 w 64"/>
              <a:gd name="T9" fmla="*/ 26 h 32"/>
              <a:gd name="T10" fmla="*/ 32 w 64"/>
              <a:gd name="T11" fmla="*/ 30 h 32"/>
              <a:gd name="T12" fmla="*/ 22 w 64"/>
              <a:gd name="T13" fmla="*/ 32 h 32"/>
              <a:gd name="T14" fmla="*/ 12 w 64"/>
              <a:gd name="T15" fmla="*/ 32 h 32"/>
              <a:gd name="T16" fmla="*/ 0 w 64"/>
              <a:gd name="T17" fmla="*/ 30 h 32"/>
              <a:gd name="T18" fmla="*/ 0 w 64"/>
              <a:gd name="T19" fmla="*/ 30 h 32"/>
              <a:gd name="T20" fmla="*/ 16 w 64"/>
              <a:gd name="T21" fmla="*/ 20 h 32"/>
              <a:gd name="T22" fmla="*/ 32 w 64"/>
              <a:gd name="T23" fmla="*/ 10 h 32"/>
              <a:gd name="T24" fmla="*/ 48 w 64"/>
              <a:gd name="T25" fmla="*/ 4 h 32"/>
              <a:gd name="T26" fmla="*/ 64 w 64"/>
              <a:gd name="T27" fmla="*/ 0 h 32"/>
              <a:gd name="T28" fmla="*/ 64 w 64"/>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32">
                <a:moveTo>
                  <a:pt x="64" y="0"/>
                </a:moveTo>
                <a:lnTo>
                  <a:pt x="64" y="0"/>
                </a:lnTo>
                <a:lnTo>
                  <a:pt x="54" y="14"/>
                </a:lnTo>
                <a:lnTo>
                  <a:pt x="46" y="22"/>
                </a:lnTo>
                <a:lnTo>
                  <a:pt x="40" y="26"/>
                </a:lnTo>
                <a:lnTo>
                  <a:pt x="32" y="30"/>
                </a:lnTo>
                <a:lnTo>
                  <a:pt x="22" y="32"/>
                </a:lnTo>
                <a:lnTo>
                  <a:pt x="12" y="32"/>
                </a:lnTo>
                <a:lnTo>
                  <a:pt x="0" y="30"/>
                </a:lnTo>
                <a:lnTo>
                  <a:pt x="0" y="30"/>
                </a:lnTo>
                <a:lnTo>
                  <a:pt x="16" y="20"/>
                </a:lnTo>
                <a:lnTo>
                  <a:pt x="32" y="10"/>
                </a:lnTo>
                <a:lnTo>
                  <a:pt x="48" y="4"/>
                </a:lnTo>
                <a:lnTo>
                  <a:pt x="64" y="0"/>
                </a:lnTo>
                <a:lnTo>
                  <a:pt x="64" y="0"/>
                </a:lnTo>
                <a:close/>
              </a:path>
            </a:pathLst>
          </a:custGeom>
          <a:solidFill>
            <a:srgbClr val="FFC000">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6" name="Freeform 21">
            <a:extLst>
              <a:ext uri="{FF2B5EF4-FFF2-40B4-BE49-F238E27FC236}">
                <a16:creationId xmlns:a16="http://schemas.microsoft.com/office/drawing/2014/main" id="{13724FFD-2B25-0E29-EB3F-213E3EE21892}"/>
              </a:ext>
            </a:extLst>
          </p:cNvPr>
          <p:cNvSpPr>
            <a:spLocks/>
          </p:cNvSpPr>
          <p:nvPr/>
        </p:nvSpPr>
        <p:spPr bwMode="auto">
          <a:xfrm>
            <a:off x="7363893" y="5462902"/>
            <a:ext cx="13074" cy="10824"/>
          </a:xfrm>
          <a:custGeom>
            <a:avLst/>
            <a:gdLst>
              <a:gd name="T0" fmla="*/ 14 w 14"/>
              <a:gd name="T1" fmla="*/ 4 h 10"/>
              <a:gd name="T2" fmla="*/ 14 w 14"/>
              <a:gd name="T3" fmla="*/ 4 h 10"/>
              <a:gd name="T4" fmla="*/ 10 w 14"/>
              <a:gd name="T5" fmla="*/ 8 h 10"/>
              <a:gd name="T6" fmla="*/ 6 w 14"/>
              <a:gd name="T7" fmla="*/ 10 h 10"/>
              <a:gd name="T8" fmla="*/ 4 w 14"/>
              <a:gd name="T9" fmla="*/ 8 h 10"/>
              <a:gd name="T10" fmla="*/ 4 w 14"/>
              <a:gd name="T11" fmla="*/ 8 h 10"/>
              <a:gd name="T12" fmla="*/ 0 w 14"/>
              <a:gd name="T13" fmla="*/ 6 h 10"/>
              <a:gd name="T14" fmla="*/ 0 w 14"/>
              <a:gd name="T15" fmla="*/ 4 h 10"/>
              <a:gd name="T16" fmla="*/ 0 w 14"/>
              <a:gd name="T17" fmla="*/ 4 h 10"/>
              <a:gd name="T18" fmla="*/ 2 w 14"/>
              <a:gd name="T19" fmla="*/ 0 h 10"/>
              <a:gd name="T20" fmla="*/ 4 w 14"/>
              <a:gd name="T21" fmla="*/ 0 h 10"/>
              <a:gd name="T22" fmla="*/ 10 w 14"/>
              <a:gd name="T23" fmla="*/ 0 h 10"/>
              <a:gd name="T24" fmla="*/ 10 w 14"/>
              <a:gd name="T25" fmla="*/ 0 h 10"/>
              <a:gd name="T26" fmla="*/ 14 w 14"/>
              <a:gd name="T27" fmla="*/ 0 h 10"/>
              <a:gd name="T28" fmla="*/ 14 w 14"/>
              <a:gd name="T29" fmla="*/ 2 h 10"/>
              <a:gd name="T30" fmla="*/ 14 w 14"/>
              <a:gd name="T31" fmla="*/ 4 h 10"/>
              <a:gd name="T32" fmla="*/ 14 w 14"/>
              <a:gd name="T3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0">
                <a:moveTo>
                  <a:pt x="14" y="4"/>
                </a:moveTo>
                <a:lnTo>
                  <a:pt x="14" y="4"/>
                </a:lnTo>
                <a:lnTo>
                  <a:pt x="10" y="8"/>
                </a:lnTo>
                <a:lnTo>
                  <a:pt x="6" y="10"/>
                </a:lnTo>
                <a:lnTo>
                  <a:pt x="4" y="8"/>
                </a:lnTo>
                <a:lnTo>
                  <a:pt x="4" y="8"/>
                </a:lnTo>
                <a:lnTo>
                  <a:pt x="0" y="6"/>
                </a:lnTo>
                <a:lnTo>
                  <a:pt x="0" y="4"/>
                </a:lnTo>
                <a:lnTo>
                  <a:pt x="0" y="4"/>
                </a:lnTo>
                <a:lnTo>
                  <a:pt x="2" y="0"/>
                </a:lnTo>
                <a:lnTo>
                  <a:pt x="4" y="0"/>
                </a:lnTo>
                <a:lnTo>
                  <a:pt x="10" y="0"/>
                </a:lnTo>
                <a:lnTo>
                  <a:pt x="10" y="0"/>
                </a:lnTo>
                <a:lnTo>
                  <a:pt x="14" y="0"/>
                </a:lnTo>
                <a:lnTo>
                  <a:pt x="14" y="2"/>
                </a:lnTo>
                <a:lnTo>
                  <a:pt x="14" y="4"/>
                </a:lnTo>
                <a:lnTo>
                  <a:pt x="14" y="4"/>
                </a:lnTo>
                <a:close/>
              </a:path>
            </a:pathLst>
          </a:custGeom>
          <a:solidFill>
            <a:srgbClr val="FFC000">
              <a:lumMod val="75000"/>
            </a:srgbClr>
          </a:solidFill>
          <a:ln>
            <a:noFill/>
          </a:ln>
        </p:spPr>
        <p:txBody>
          <a:bodyPr vert="horz" wrap="square" lIns="57150" tIns="28575" rIns="57150" bIns="2857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latin typeface="Calibri" panose="020F0502020204030204"/>
            </a:endParaRPr>
          </a:p>
        </p:txBody>
      </p:sp>
      <p:sp>
        <p:nvSpPr>
          <p:cNvPr id="59" name="TextBox 58">
            <a:extLst>
              <a:ext uri="{FF2B5EF4-FFF2-40B4-BE49-F238E27FC236}">
                <a16:creationId xmlns:a16="http://schemas.microsoft.com/office/drawing/2014/main" id="{1C24FACE-FD6B-8453-F0C1-A61F38B4AC5A}"/>
              </a:ext>
            </a:extLst>
          </p:cNvPr>
          <p:cNvSpPr txBox="1"/>
          <p:nvPr/>
        </p:nvSpPr>
        <p:spPr>
          <a:xfrm>
            <a:off x="3433974" y="2763430"/>
            <a:ext cx="957012" cy="580928"/>
          </a:xfrm>
          <a:prstGeom prst="rect">
            <a:avLst/>
          </a:prstGeom>
          <a:noFill/>
        </p:spPr>
        <p:txBody>
          <a:bodyPr wrap="square" lIns="57150" tIns="28575" rIns="57150" bIns="28575" rtlCol="0" anchor="t">
            <a:spAutoFit/>
          </a:bodyPr>
          <a:lstStyle/>
          <a:p>
            <a:r>
              <a:rPr lang="en-US" sz="1300" b="1">
                <a:solidFill>
                  <a:srgbClr val="FFFFFF"/>
                </a:solidFill>
                <a:latin typeface="Calibri" panose="020F0502020204030204"/>
              </a:rPr>
              <a:t>Pioneer Valley</a:t>
            </a:r>
            <a:br>
              <a:rPr lang="en-US" sz="1500" b="1">
                <a:latin typeface="Calibri" panose="020F0502020204030204"/>
                <a:ea typeface="Calibri"/>
                <a:cs typeface="Calibri"/>
              </a:rPr>
            </a:br>
            <a:endParaRPr lang="en-US" sz="800" b="1">
              <a:solidFill>
                <a:srgbClr val="FFFFFF"/>
              </a:solidFill>
              <a:latin typeface="Calibri" panose="020F0502020204030204"/>
              <a:ea typeface="Calibri"/>
              <a:cs typeface="Calibri"/>
            </a:endParaRPr>
          </a:p>
        </p:txBody>
      </p:sp>
      <p:sp>
        <p:nvSpPr>
          <p:cNvPr id="60" name="TextBox 59">
            <a:extLst>
              <a:ext uri="{FF2B5EF4-FFF2-40B4-BE49-F238E27FC236}">
                <a16:creationId xmlns:a16="http://schemas.microsoft.com/office/drawing/2014/main" id="{B27D987B-1FFA-ACE8-70C0-4E43E19429C3}"/>
              </a:ext>
            </a:extLst>
          </p:cNvPr>
          <p:cNvSpPr txBox="1"/>
          <p:nvPr/>
        </p:nvSpPr>
        <p:spPr>
          <a:xfrm>
            <a:off x="3458532" y="1811067"/>
            <a:ext cx="957012" cy="380873"/>
          </a:xfrm>
          <a:prstGeom prst="rect">
            <a:avLst/>
          </a:prstGeom>
          <a:noFill/>
        </p:spPr>
        <p:txBody>
          <a:bodyPr wrap="square" lIns="57150" tIns="28575" rIns="57150" bIns="28575" rtlCol="0" anchor="t">
            <a:spAutoFit/>
          </a:bodyPr>
          <a:lstStyle/>
          <a:p>
            <a:r>
              <a:rPr lang="en-US" sz="1300" b="1">
                <a:solidFill>
                  <a:srgbClr val="FFFFFF"/>
                </a:solidFill>
                <a:latin typeface="Calibri" panose="020F0502020204030204"/>
              </a:rPr>
              <a:t>Franklin</a:t>
            </a:r>
            <a:br>
              <a:rPr lang="en-US" sz="1500" b="1">
                <a:latin typeface="Calibri" panose="020F0502020204030204"/>
                <a:ea typeface="Calibri"/>
                <a:cs typeface="Calibri"/>
              </a:rPr>
            </a:br>
            <a:endParaRPr lang="en-US" sz="800" b="1">
              <a:solidFill>
                <a:srgbClr val="FFFFFF"/>
              </a:solidFill>
              <a:latin typeface="Calibri" panose="020F0502020204030204"/>
              <a:ea typeface="Calibri"/>
              <a:cs typeface="Calibri"/>
            </a:endParaRPr>
          </a:p>
        </p:txBody>
      </p:sp>
      <p:sp>
        <p:nvSpPr>
          <p:cNvPr id="61" name="TextBox 60">
            <a:extLst>
              <a:ext uri="{FF2B5EF4-FFF2-40B4-BE49-F238E27FC236}">
                <a16:creationId xmlns:a16="http://schemas.microsoft.com/office/drawing/2014/main" id="{65578374-03F7-86B6-E9CD-EE66A16D7A33}"/>
              </a:ext>
            </a:extLst>
          </p:cNvPr>
          <p:cNvSpPr txBox="1"/>
          <p:nvPr/>
        </p:nvSpPr>
        <p:spPr>
          <a:xfrm>
            <a:off x="2290586" y="2920544"/>
            <a:ext cx="957012" cy="380873"/>
          </a:xfrm>
          <a:prstGeom prst="rect">
            <a:avLst/>
          </a:prstGeom>
          <a:noFill/>
        </p:spPr>
        <p:txBody>
          <a:bodyPr wrap="square" lIns="57150" tIns="28575" rIns="57150" bIns="28575" rtlCol="0" anchor="t">
            <a:spAutoFit/>
          </a:bodyPr>
          <a:lstStyle/>
          <a:p>
            <a:r>
              <a:rPr lang="en-US" sz="1300" b="1">
                <a:solidFill>
                  <a:srgbClr val="FFFFFF"/>
                </a:solidFill>
                <a:latin typeface="Calibri" panose="020F0502020204030204"/>
              </a:rPr>
              <a:t>Berkshire</a:t>
            </a:r>
            <a:br>
              <a:rPr lang="en-US" sz="1500" b="1">
                <a:latin typeface="Calibri" panose="020F0502020204030204"/>
                <a:ea typeface="Calibri"/>
                <a:cs typeface="Calibri"/>
              </a:rPr>
            </a:br>
            <a:endParaRPr lang="en-US" sz="800" b="1">
              <a:solidFill>
                <a:srgbClr val="FFFFFF"/>
              </a:solidFill>
              <a:latin typeface="Calibri" panose="020F0502020204030204"/>
              <a:ea typeface="Calibri"/>
              <a:cs typeface="Calibri"/>
            </a:endParaRPr>
          </a:p>
        </p:txBody>
      </p:sp>
      <p:sp>
        <p:nvSpPr>
          <p:cNvPr id="62" name="TextBox 61">
            <a:extLst>
              <a:ext uri="{FF2B5EF4-FFF2-40B4-BE49-F238E27FC236}">
                <a16:creationId xmlns:a16="http://schemas.microsoft.com/office/drawing/2014/main" id="{D21B1138-D088-9CEC-49CF-5CAB0850AF50}"/>
              </a:ext>
            </a:extLst>
          </p:cNvPr>
          <p:cNvSpPr txBox="1"/>
          <p:nvPr/>
        </p:nvSpPr>
        <p:spPr>
          <a:xfrm>
            <a:off x="4623723" y="1846677"/>
            <a:ext cx="1309883" cy="380873"/>
          </a:xfrm>
          <a:prstGeom prst="rect">
            <a:avLst/>
          </a:prstGeom>
          <a:noFill/>
        </p:spPr>
        <p:txBody>
          <a:bodyPr wrap="square" lIns="57150" tIns="28575" rIns="57150" bIns="28575" rtlCol="0" anchor="t">
            <a:spAutoFit/>
          </a:bodyPr>
          <a:lstStyle/>
          <a:p>
            <a:r>
              <a:rPr lang="en-US" sz="1300" b="1">
                <a:solidFill>
                  <a:srgbClr val="FFFFFF"/>
                </a:solidFill>
                <a:latin typeface="Calibri" panose="020F0502020204030204"/>
              </a:rPr>
              <a:t>Montachusett</a:t>
            </a:r>
            <a:br>
              <a:rPr lang="en-US" sz="1500" b="1">
                <a:latin typeface="Calibri" panose="020F0502020204030204"/>
                <a:ea typeface="Calibri"/>
                <a:cs typeface="Calibri"/>
              </a:rPr>
            </a:br>
            <a:endParaRPr lang="en-US" sz="800" b="1">
              <a:solidFill>
                <a:srgbClr val="FFFFFF"/>
              </a:solidFill>
              <a:latin typeface="Calibri" panose="020F0502020204030204"/>
              <a:ea typeface="Calibri"/>
              <a:cs typeface="Calibri"/>
            </a:endParaRPr>
          </a:p>
        </p:txBody>
      </p:sp>
      <p:sp>
        <p:nvSpPr>
          <p:cNvPr id="63" name="TextBox 62">
            <a:extLst>
              <a:ext uri="{FF2B5EF4-FFF2-40B4-BE49-F238E27FC236}">
                <a16:creationId xmlns:a16="http://schemas.microsoft.com/office/drawing/2014/main" id="{974F5BD1-4C13-004F-D0F9-C572D75AC4B3}"/>
              </a:ext>
            </a:extLst>
          </p:cNvPr>
          <p:cNvSpPr txBox="1"/>
          <p:nvPr/>
        </p:nvSpPr>
        <p:spPr>
          <a:xfrm>
            <a:off x="4861790" y="2696260"/>
            <a:ext cx="957012" cy="580928"/>
          </a:xfrm>
          <a:prstGeom prst="rect">
            <a:avLst/>
          </a:prstGeom>
          <a:noFill/>
        </p:spPr>
        <p:txBody>
          <a:bodyPr wrap="square" lIns="57150" tIns="28575" rIns="57150" bIns="28575" rtlCol="0" anchor="t">
            <a:spAutoFit/>
          </a:bodyPr>
          <a:lstStyle/>
          <a:p>
            <a:r>
              <a:rPr lang="en-US" sz="1300" b="1">
                <a:solidFill>
                  <a:srgbClr val="FFFFFF"/>
                </a:solidFill>
                <a:latin typeface="Calibri" panose="020F0502020204030204"/>
              </a:rPr>
              <a:t>Central Mass</a:t>
            </a:r>
            <a:br>
              <a:rPr lang="en-US" sz="1300" b="1">
                <a:latin typeface="Calibri" panose="020F0502020204030204"/>
                <a:ea typeface="Calibri"/>
                <a:cs typeface="Calibri"/>
              </a:rPr>
            </a:br>
            <a:endParaRPr lang="en-US" sz="800" b="1">
              <a:solidFill>
                <a:srgbClr val="FFFFFF"/>
              </a:solidFill>
              <a:latin typeface="Calibri" panose="020F0502020204030204"/>
              <a:ea typeface="Calibri"/>
              <a:cs typeface="Calibri"/>
            </a:endParaRPr>
          </a:p>
        </p:txBody>
      </p:sp>
      <p:sp>
        <p:nvSpPr>
          <p:cNvPr id="64" name="TextBox 63">
            <a:extLst>
              <a:ext uri="{FF2B5EF4-FFF2-40B4-BE49-F238E27FC236}">
                <a16:creationId xmlns:a16="http://schemas.microsoft.com/office/drawing/2014/main" id="{EF8F6C90-28FF-68F4-DD93-AA89DD4EB739}"/>
              </a:ext>
            </a:extLst>
          </p:cNvPr>
          <p:cNvSpPr txBox="1"/>
          <p:nvPr/>
        </p:nvSpPr>
        <p:spPr>
          <a:xfrm>
            <a:off x="6030549" y="2679254"/>
            <a:ext cx="957012" cy="380873"/>
          </a:xfrm>
          <a:prstGeom prst="rect">
            <a:avLst/>
          </a:prstGeom>
          <a:noFill/>
        </p:spPr>
        <p:txBody>
          <a:bodyPr wrap="square" lIns="57150" tIns="28575" rIns="57150" bIns="28575" rtlCol="0" anchor="t">
            <a:spAutoFit/>
          </a:bodyPr>
          <a:lstStyle/>
          <a:p>
            <a:r>
              <a:rPr lang="en-US" sz="1300" b="1">
                <a:solidFill>
                  <a:prstClr val="white"/>
                </a:solidFill>
                <a:latin typeface="Calibri" panose="020F0502020204030204"/>
              </a:rPr>
              <a:t>Boston</a:t>
            </a:r>
            <a:br>
              <a:rPr lang="en-US" sz="1500" b="1">
                <a:latin typeface="Calibri" panose="020F0502020204030204"/>
                <a:ea typeface="Calibri"/>
                <a:cs typeface="Calibri"/>
              </a:rPr>
            </a:br>
            <a:endParaRPr lang="en-US" sz="800" b="1">
              <a:solidFill>
                <a:prstClr val="white"/>
              </a:solidFill>
              <a:latin typeface="Calibri" panose="020F0502020204030204"/>
              <a:ea typeface="Calibri"/>
              <a:cs typeface="Calibri"/>
            </a:endParaRPr>
          </a:p>
        </p:txBody>
      </p:sp>
      <p:sp>
        <p:nvSpPr>
          <p:cNvPr id="65" name="TextBox 64">
            <a:extLst>
              <a:ext uri="{FF2B5EF4-FFF2-40B4-BE49-F238E27FC236}">
                <a16:creationId xmlns:a16="http://schemas.microsoft.com/office/drawing/2014/main" id="{7BCA177B-9376-269D-ADBF-3BF0988ED184}"/>
              </a:ext>
            </a:extLst>
          </p:cNvPr>
          <p:cNvSpPr txBox="1"/>
          <p:nvPr/>
        </p:nvSpPr>
        <p:spPr>
          <a:xfrm>
            <a:off x="6510612" y="4187664"/>
            <a:ext cx="957012" cy="380873"/>
          </a:xfrm>
          <a:prstGeom prst="rect">
            <a:avLst/>
          </a:prstGeom>
          <a:noFill/>
        </p:spPr>
        <p:txBody>
          <a:bodyPr wrap="square" lIns="57150" tIns="28575" rIns="57150" bIns="28575" rtlCol="0" anchor="t">
            <a:spAutoFit/>
          </a:bodyPr>
          <a:lstStyle/>
          <a:p>
            <a:r>
              <a:rPr lang="en-US" sz="1300" b="1">
                <a:solidFill>
                  <a:prstClr val="black"/>
                </a:solidFill>
                <a:latin typeface="Calibri" panose="020F0502020204030204"/>
              </a:rPr>
              <a:t>SE Mass</a:t>
            </a:r>
            <a:br>
              <a:rPr lang="en-US" sz="1300" b="1">
                <a:latin typeface="Calibri" panose="020F0502020204030204"/>
                <a:ea typeface="Calibri"/>
                <a:cs typeface="Calibri"/>
              </a:rPr>
            </a:br>
            <a:endParaRPr lang="en-US" sz="800" b="1">
              <a:solidFill>
                <a:prstClr val="black"/>
              </a:solidFill>
              <a:latin typeface="Calibri" panose="020F0502020204030204"/>
              <a:ea typeface="Calibri"/>
              <a:cs typeface="Calibri"/>
            </a:endParaRPr>
          </a:p>
        </p:txBody>
      </p:sp>
      <p:sp>
        <p:nvSpPr>
          <p:cNvPr id="66" name="TextBox 65">
            <a:extLst>
              <a:ext uri="{FF2B5EF4-FFF2-40B4-BE49-F238E27FC236}">
                <a16:creationId xmlns:a16="http://schemas.microsoft.com/office/drawing/2014/main" id="{DC7A8280-263C-F345-1986-FCA9A76C5105}"/>
              </a:ext>
            </a:extLst>
          </p:cNvPr>
          <p:cNvSpPr txBox="1"/>
          <p:nvPr/>
        </p:nvSpPr>
        <p:spPr>
          <a:xfrm>
            <a:off x="6846166" y="3530302"/>
            <a:ext cx="957012" cy="380873"/>
          </a:xfrm>
          <a:prstGeom prst="rect">
            <a:avLst/>
          </a:prstGeom>
          <a:noFill/>
        </p:spPr>
        <p:txBody>
          <a:bodyPr wrap="square" lIns="57150" tIns="28575" rIns="57150" bIns="28575" rtlCol="0" anchor="t">
            <a:spAutoFit/>
          </a:bodyPr>
          <a:lstStyle/>
          <a:p>
            <a:r>
              <a:rPr lang="en-US" sz="1300" b="1">
                <a:solidFill>
                  <a:prstClr val="black"/>
                </a:solidFill>
                <a:latin typeface="Calibri" panose="020F0502020204030204"/>
              </a:rPr>
              <a:t>OCPC</a:t>
            </a:r>
            <a:br>
              <a:rPr lang="en-US" sz="1300" b="1">
                <a:latin typeface="Calibri" panose="020F0502020204030204"/>
                <a:ea typeface="Calibri"/>
                <a:cs typeface="Calibri"/>
              </a:rPr>
            </a:br>
            <a:endParaRPr lang="en-US" sz="800" b="1">
              <a:solidFill>
                <a:prstClr val="black"/>
              </a:solidFill>
              <a:latin typeface="Calibri" panose="020F0502020204030204"/>
              <a:ea typeface="Calibri"/>
              <a:cs typeface="Calibri"/>
            </a:endParaRPr>
          </a:p>
        </p:txBody>
      </p:sp>
      <p:sp>
        <p:nvSpPr>
          <p:cNvPr id="67" name="TextBox 66">
            <a:extLst>
              <a:ext uri="{FF2B5EF4-FFF2-40B4-BE49-F238E27FC236}">
                <a16:creationId xmlns:a16="http://schemas.microsoft.com/office/drawing/2014/main" id="{D31EA2E1-87F0-C57F-08FE-4FDDBDFBF8D4}"/>
              </a:ext>
            </a:extLst>
          </p:cNvPr>
          <p:cNvSpPr txBox="1"/>
          <p:nvPr/>
        </p:nvSpPr>
        <p:spPr>
          <a:xfrm>
            <a:off x="7854518" y="4597966"/>
            <a:ext cx="957012" cy="380873"/>
          </a:xfrm>
          <a:prstGeom prst="rect">
            <a:avLst/>
          </a:prstGeom>
          <a:noFill/>
        </p:spPr>
        <p:txBody>
          <a:bodyPr wrap="square" lIns="57150" tIns="28575" rIns="57150" bIns="28575" rtlCol="0" anchor="t">
            <a:spAutoFit/>
          </a:bodyPr>
          <a:lstStyle/>
          <a:p>
            <a:r>
              <a:rPr lang="en-US" sz="1300" b="1">
                <a:solidFill>
                  <a:prstClr val="black"/>
                </a:solidFill>
                <a:latin typeface="Calibri" panose="020F0502020204030204"/>
              </a:rPr>
              <a:t>Cape Cod </a:t>
            </a:r>
          </a:p>
          <a:p>
            <a:endParaRPr lang="en-US" sz="800" b="1">
              <a:solidFill>
                <a:prstClr val="black"/>
              </a:solidFill>
              <a:latin typeface="Calibri" panose="020F0502020204030204"/>
              <a:ea typeface="Calibri"/>
              <a:cs typeface="Calibri"/>
            </a:endParaRPr>
          </a:p>
        </p:txBody>
      </p:sp>
      <p:sp>
        <p:nvSpPr>
          <p:cNvPr id="68" name="TextBox 67">
            <a:extLst>
              <a:ext uri="{FF2B5EF4-FFF2-40B4-BE49-F238E27FC236}">
                <a16:creationId xmlns:a16="http://schemas.microsoft.com/office/drawing/2014/main" id="{3AA6EE75-A80F-846A-256C-F888D9558E4A}"/>
              </a:ext>
            </a:extLst>
          </p:cNvPr>
          <p:cNvSpPr txBox="1"/>
          <p:nvPr/>
        </p:nvSpPr>
        <p:spPr>
          <a:xfrm>
            <a:off x="5671861" y="1350854"/>
            <a:ext cx="957012" cy="457818"/>
          </a:xfrm>
          <a:prstGeom prst="rect">
            <a:avLst/>
          </a:prstGeom>
          <a:noFill/>
        </p:spPr>
        <p:txBody>
          <a:bodyPr wrap="square" lIns="57150" tIns="28575" rIns="57150" bIns="28575" rtlCol="0" anchor="t">
            <a:spAutoFit/>
          </a:bodyPr>
          <a:lstStyle/>
          <a:p>
            <a:r>
              <a:rPr lang="en-US" sz="1300" b="1">
                <a:solidFill>
                  <a:srgbClr val="262626"/>
                </a:solidFill>
                <a:latin typeface="Calibri" panose="020F0502020204030204"/>
              </a:rPr>
              <a:t>Northern Middlesex</a:t>
            </a:r>
          </a:p>
        </p:txBody>
      </p:sp>
      <p:sp>
        <p:nvSpPr>
          <p:cNvPr id="69" name="TextBox 68">
            <a:extLst>
              <a:ext uri="{FF2B5EF4-FFF2-40B4-BE49-F238E27FC236}">
                <a16:creationId xmlns:a16="http://schemas.microsoft.com/office/drawing/2014/main" id="{C323200A-CD27-75EE-486C-74BC77F17AB1}"/>
              </a:ext>
            </a:extLst>
          </p:cNvPr>
          <p:cNvSpPr txBox="1"/>
          <p:nvPr/>
        </p:nvSpPr>
        <p:spPr>
          <a:xfrm rot="-1380000">
            <a:off x="6580876" y="1407343"/>
            <a:ext cx="957012" cy="580928"/>
          </a:xfrm>
          <a:prstGeom prst="rect">
            <a:avLst/>
          </a:prstGeom>
          <a:noFill/>
        </p:spPr>
        <p:txBody>
          <a:bodyPr wrap="square" lIns="57150" tIns="28575" rIns="57150" bIns="28575" rtlCol="0" anchor="t">
            <a:spAutoFit/>
          </a:bodyPr>
          <a:lstStyle/>
          <a:p>
            <a:r>
              <a:rPr lang="en-US" sz="1300" b="1">
                <a:solidFill>
                  <a:schemeClr val="bg1"/>
                </a:solidFill>
                <a:latin typeface="Calibri" panose="020F0502020204030204"/>
              </a:rPr>
              <a:t>Merrimack Valley</a:t>
            </a:r>
          </a:p>
          <a:p>
            <a:endParaRPr lang="en-US" sz="800" b="1">
              <a:solidFill>
                <a:srgbClr val="262626"/>
              </a:solidFill>
              <a:latin typeface="Calibri" panose="020F0502020204030204"/>
              <a:ea typeface="Calibri"/>
              <a:cs typeface="Calibri"/>
            </a:endParaRPr>
          </a:p>
        </p:txBody>
      </p:sp>
      <p:sp>
        <p:nvSpPr>
          <p:cNvPr id="71" name="TextBox 70">
            <a:extLst>
              <a:ext uri="{FF2B5EF4-FFF2-40B4-BE49-F238E27FC236}">
                <a16:creationId xmlns:a16="http://schemas.microsoft.com/office/drawing/2014/main" id="{3BA33843-C04E-3E37-9601-046B3592FF7B}"/>
              </a:ext>
            </a:extLst>
          </p:cNvPr>
          <p:cNvSpPr txBox="1"/>
          <p:nvPr/>
        </p:nvSpPr>
        <p:spPr>
          <a:xfrm>
            <a:off x="6816038" y="5851495"/>
            <a:ext cx="957012" cy="457818"/>
          </a:xfrm>
          <a:prstGeom prst="rect">
            <a:avLst/>
          </a:prstGeom>
          <a:noFill/>
        </p:spPr>
        <p:txBody>
          <a:bodyPr wrap="square" lIns="57150" tIns="28575" rIns="57150" bIns="28575" rtlCol="0">
            <a:spAutoFit/>
          </a:bodyPr>
          <a:lstStyle/>
          <a:p>
            <a:r>
              <a:rPr lang="en-US" sz="1300" b="1">
                <a:solidFill>
                  <a:prstClr val="black"/>
                </a:solidFill>
                <a:latin typeface="Calibri" panose="020F0502020204030204"/>
              </a:rPr>
              <a:t>Martha’s Vineyard</a:t>
            </a:r>
          </a:p>
        </p:txBody>
      </p:sp>
      <p:sp>
        <p:nvSpPr>
          <p:cNvPr id="72" name="TextBox 71">
            <a:extLst>
              <a:ext uri="{FF2B5EF4-FFF2-40B4-BE49-F238E27FC236}">
                <a16:creationId xmlns:a16="http://schemas.microsoft.com/office/drawing/2014/main" id="{17F314A5-6397-15FE-D692-6A474F2C71DA}"/>
              </a:ext>
            </a:extLst>
          </p:cNvPr>
          <p:cNvSpPr txBox="1"/>
          <p:nvPr/>
        </p:nvSpPr>
        <p:spPr>
          <a:xfrm>
            <a:off x="8566657" y="6031895"/>
            <a:ext cx="957012" cy="257763"/>
          </a:xfrm>
          <a:prstGeom prst="rect">
            <a:avLst/>
          </a:prstGeom>
          <a:noFill/>
        </p:spPr>
        <p:txBody>
          <a:bodyPr wrap="square" lIns="57150" tIns="28575" rIns="57150" bIns="28575" rtlCol="0">
            <a:spAutoFit/>
          </a:bodyPr>
          <a:lstStyle/>
          <a:p>
            <a:r>
              <a:rPr lang="en-US" sz="1300" b="1">
                <a:solidFill>
                  <a:prstClr val="black"/>
                </a:solidFill>
                <a:latin typeface="Calibri" panose="020F0502020204030204"/>
              </a:rPr>
              <a:t>Nantucket</a:t>
            </a:r>
          </a:p>
        </p:txBody>
      </p:sp>
      <p:sp>
        <p:nvSpPr>
          <p:cNvPr id="2" name="TextBox 1">
            <a:extLst>
              <a:ext uri="{FF2B5EF4-FFF2-40B4-BE49-F238E27FC236}">
                <a16:creationId xmlns:a16="http://schemas.microsoft.com/office/drawing/2014/main" id="{CBA2355E-983B-7E84-9C08-231B1B09087D}"/>
              </a:ext>
            </a:extLst>
          </p:cNvPr>
          <p:cNvSpPr txBox="1"/>
          <p:nvPr/>
        </p:nvSpPr>
        <p:spPr>
          <a:xfrm>
            <a:off x="563637" y="4228495"/>
            <a:ext cx="6770913" cy="15042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ts val="2175"/>
              </a:lnSpc>
            </a:pPr>
            <a:endParaRPr lang="en-US" sz="2000">
              <a:solidFill>
                <a:srgbClr val="000000"/>
              </a:solidFill>
              <a:latin typeface="Poppins"/>
              <a:cs typeface="Arial"/>
            </a:endParaRPr>
          </a:p>
          <a:p>
            <a:pPr rtl="0">
              <a:lnSpc>
                <a:spcPts val="2175"/>
              </a:lnSpc>
            </a:pPr>
            <a:r>
              <a:rPr lang="en-US" sz="2000" b="1">
                <a:solidFill>
                  <a:schemeClr val="accent1"/>
                </a:solidFill>
                <a:latin typeface="Poppins"/>
                <a:cs typeface="Arial"/>
              </a:rPr>
              <a:t>Lily Wallace:</a:t>
            </a:r>
            <a:r>
              <a:rPr lang="en-US" sz="2000" b="1">
                <a:latin typeface="Poppins"/>
                <a:cs typeface="Arial"/>
              </a:rPr>
              <a:t> </a:t>
            </a:r>
            <a:r>
              <a:rPr lang="en-US" sz="2000" u="sng">
                <a:solidFill>
                  <a:srgbClr val="0000FF"/>
                </a:solidFill>
                <a:latin typeface="Poppins"/>
                <a:cs typeface="Arial"/>
                <a:hlinkClick r:id="rId2"/>
              </a:rPr>
              <a:t>lily.n.wallace@dot.state.ma.us</a:t>
            </a:r>
            <a:r>
              <a:rPr lang="en-US" sz="2000">
                <a:latin typeface="Poppins"/>
                <a:cs typeface="Arial"/>
              </a:rPr>
              <a:t> ​</a:t>
            </a:r>
          </a:p>
          <a:p>
            <a:pPr rtl="0">
              <a:lnSpc>
                <a:spcPts val="2175"/>
              </a:lnSpc>
            </a:pPr>
            <a:r>
              <a:rPr lang="en-US" sz="2000" b="1">
                <a:solidFill>
                  <a:srgbClr val="00B050"/>
                </a:solidFill>
                <a:latin typeface="Poppins"/>
                <a:cs typeface="Arial"/>
              </a:rPr>
              <a:t>Noah Harper:</a:t>
            </a:r>
            <a:r>
              <a:rPr lang="en-US" sz="2000" b="1">
                <a:latin typeface="Poppins"/>
                <a:cs typeface="Arial"/>
              </a:rPr>
              <a:t> </a:t>
            </a:r>
            <a:r>
              <a:rPr lang="en-US" sz="2000" u="sng">
                <a:solidFill>
                  <a:srgbClr val="0000FF"/>
                </a:solidFill>
                <a:latin typeface="Poppins"/>
                <a:cs typeface="Arial"/>
                <a:hlinkClick r:id="rId3"/>
              </a:rPr>
              <a:t>noah.a.harper@dot.state.ma.us</a:t>
            </a:r>
            <a:r>
              <a:rPr lang="en-US" sz="2000">
                <a:latin typeface="Poppins"/>
                <a:cs typeface="Arial"/>
              </a:rPr>
              <a:t> ​</a:t>
            </a:r>
          </a:p>
          <a:p>
            <a:pPr>
              <a:lnSpc>
                <a:spcPts val="2175"/>
              </a:lnSpc>
            </a:pPr>
            <a:r>
              <a:rPr lang="en-US" sz="2000" b="1">
                <a:solidFill>
                  <a:srgbClr val="C00000"/>
                </a:solidFill>
                <a:latin typeface="Poppins"/>
                <a:cs typeface="Poppins"/>
              </a:rPr>
              <a:t>Derek </a:t>
            </a:r>
            <a:r>
              <a:rPr lang="en-US" sz="2000" b="1" err="1">
                <a:solidFill>
                  <a:srgbClr val="C00000"/>
                </a:solidFill>
                <a:latin typeface="Poppins"/>
                <a:cs typeface="Poppins"/>
              </a:rPr>
              <a:t>Krevat</a:t>
            </a:r>
            <a:r>
              <a:rPr lang="en-US" sz="2000" b="1">
                <a:solidFill>
                  <a:srgbClr val="C00000"/>
                </a:solidFill>
                <a:latin typeface="Poppins"/>
                <a:cs typeface="Poppins"/>
              </a:rPr>
              <a:t>:</a:t>
            </a:r>
            <a:r>
              <a:rPr lang="en-US" sz="2000">
                <a:solidFill>
                  <a:srgbClr val="C00000"/>
                </a:solidFill>
                <a:latin typeface="Poppins"/>
                <a:cs typeface="Poppins"/>
              </a:rPr>
              <a:t> </a:t>
            </a:r>
            <a:r>
              <a:rPr lang="en-US" sz="2000">
                <a:solidFill>
                  <a:srgbClr val="000000"/>
                </a:solidFill>
                <a:latin typeface="Poppins"/>
                <a:cs typeface="Poppins"/>
                <a:hlinkClick r:id="rId4"/>
              </a:rPr>
              <a:t>D</a:t>
            </a:r>
            <a:r>
              <a:rPr lang="en-US" sz="2000">
                <a:solidFill>
                  <a:srgbClr val="000000"/>
                </a:solidFill>
                <a:latin typeface="Poppins"/>
                <a:cs typeface="Poppins"/>
                <a:hlinkClick r:id="rId5"/>
              </a:rPr>
              <a:t>erek.Krevat@dot.state.ma.us</a:t>
            </a:r>
            <a:r>
              <a:rPr lang="en-US" sz="2000">
                <a:solidFill>
                  <a:srgbClr val="000000"/>
                </a:solidFill>
                <a:latin typeface="Poppins"/>
                <a:cs typeface="Poppins"/>
              </a:rPr>
              <a:t>  </a:t>
            </a:r>
            <a:endParaRPr lang="en-US" sz="2000"/>
          </a:p>
          <a:p>
            <a:pPr rtl="0">
              <a:lnSpc>
                <a:spcPts val="2175"/>
              </a:lnSpc>
            </a:pPr>
            <a:r>
              <a:rPr lang="en-US" sz="2000" b="1">
                <a:solidFill>
                  <a:schemeClr val="accent6"/>
                </a:solidFill>
                <a:latin typeface="Poppins"/>
                <a:cs typeface="Arial"/>
              </a:rPr>
              <a:t>Leah Pickett:</a:t>
            </a:r>
            <a:r>
              <a:rPr lang="en-US" sz="2000" b="1">
                <a:latin typeface="Poppins"/>
                <a:cs typeface="Arial"/>
              </a:rPr>
              <a:t> </a:t>
            </a:r>
            <a:r>
              <a:rPr lang="en-US" sz="2000" u="sng">
                <a:solidFill>
                  <a:srgbClr val="0000FF"/>
                </a:solidFill>
                <a:latin typeface="Poppins"/>
                <a:cs typeface="Arial"/>
                <a:hlinkClick r:id="rId6"/>
              </a:rPr>
              <a:t>leah.i.pickett@dot.state.ma.us</a:t>
            </a:r>
            <a:r>
              <a:rPr lang="en-US" sz="2000">
                <a:latin typeface="Poppins"/>
                <a:cs typeface="Arial"/>
              </a:rPr>
              <a:t> </a:t>
            </a:r>
          </a:p>
        </p:txBody>
      </p:sp>
      <p:sp>
        <p:nvSpPr>
          <p:cNvPr id="4" name="Title 1">
            <a:extLst>
              <a:ext uri="{FF2B5EF4-FFF2-40B4-BE49-F238E27FC236}">
                <a16:creationId xmlns:a16="http://schemas.microsoft.com/office/drawing/2014/main" id="{C7AED385-EDD9-51AF-D481-29018603D57F}"/>
              </a:ext>
            </a:extLst>
          </p:cNvPr>
          <p:cNvSpPr txBox="1">
            <a:spLocks/>
          </p:cNvSpPr>
          <p:nvPr/>
        </p:nvSpPr>
        <p:spPr>
          <a:xfrm>
            <a:off x="525199" y="719011"/>
            <a:ext cx="2337466" cy="442982"/>
          </a:xfrm>
          <a:prstGeom prst="rect">
            <a:avLst/>
          </a:prstGeom>
        </p:spPr>
        <p:txBody>
          <a:bodyPr wrap="square" lIns="0" tIns="0" rIns="0" bIns="0" anchor="b">
            <a:spAutoFit/>
          </a:bodyPr>
          <a:lstStyle>
            <a:lvl1pPr algn="ctr" eaLnBrk="1" hangingPunct="1">
              <a:defRPr sz="6000" b="1" i="1">
                <a:solidFill>
                  <a:srgbClr val="005295"/>
                </a:solidFill>
                <a:latin typeface="ITCErasStd-Demi"/>
                <a:ea typeface="+mj-ea"/>
                <a:cs typeface="ITCErasStd-Demi"/>
              </a:defRPr>
            </a:lvl1pPr>
          </a:lstStyle>
          <a:p>
            <a:r>
              <a:rPr lang="en-US" sz="2800" i="0"/>
              <a:t>Contact Us</a:t>
            </a:r>
          </a:p>
        </p:txBody>
      </p:sp>
    </p:spTree>
    <p:extLst>
      <p:ext uri="{BB962C8B-B14F-4D97-AF65-F5344CB8AC3E}">
        <p14:creationId xmlns:p14="http://schemas.microsoft.com/office/powerpoint/2010/main" val="2937260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757858" y="308199"/>
            <a:ext cx="6443670" cy="40005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a:ln>
                  <a:noFill/>
                </a:ln>
                <a:solidFill>
                  <a:srgbClr val="0E386C"/>
                </a:solidFill>
                <a:effectLst/>
                <a:uLnTx/>
                <a:uFillTx/>
                <a:latin typeface="Poppins" panose="00000500000000000000" pitchFamily="2" charset="0"/>
                <a:ea typeface="+mj-ea"/>
                <a:cs typeface="Poppins" panose="00000500000000000000" pitchFamily="2" charset="0"/>
              </a:rPr>
              <a:t> Grant Central</a:t>
            </a:r>
            <a:endParaRPr kumimoji="0" lang="en-US" sz="4400" b="1" i="0" u="none" strike="noStrike" kern="1200" cap="none" spc="0" normalizeH="0" baseline="0" noProof="0">
              <a:ln>
                <a:noFill/>
              </a:ln>
              <a:solidFill>
                <a:srgbClr val="0E386C"/>
              </a:solidFill>
              <a:effectLst/>
              <a:uLnTx/>
              <a:uFillTx/>
              <a:latin typeface="Poppins" panose="00000500000000000000" pitchFamily="2" charset="0"/>
              <a:ea typeface="+mj-ea"/>
              <a:cs typeface="Poppins" panose="00000500000000000000" pitchFamily="2" charset="0"/>
            </a:endParaRPr>
          </a:p>
        </p:txBody>
      </p:sp>
      <p:sp>
        <p:nvSpPr>
          <p:cNvPr id="25" name="TextBox 24">
            <a:extLst>
              <a:ext uri="{FF2B5EF4-FFF2-40B4-BE49-F238E27FC236}">
                <a16:creationId xmlns:a16="http://schemas.microsoft.com/office/drawing/2014/main" id="{6E0F1C72-FC3C-F5A9-152F-5C7045471EAF}"/>
              </a:ext>
            </a:extLst>
          </p:cNvPr>
          <p:cNvSpPr txBox="1"/>
          <p:nvPr/>
        </p:nvSpPr>
        <p:spPr>
          <a:xfrm>
            <a:off x="533400" y="4987394"/>
            <a:ext cx="3272674" cy="432942"/>
          </a:xfrm>
          <a:prstGeom prst="rect">
            <a:avLst/>
          </a:prstGeom>
        </p:spPr>
        <p:txBody>
          <a:bodyPr vert="horz"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rPr>
              <a:t>Funding Programs</a:t>
            </a:r>
          </a:p>
        </p:txBody>
      </p:sp>
      <p:sp>
        <p:nvSpPr>
          <p:cNvPr id="26" name="TextBox 25">
            <a:extLst>
              <a:ext uri="{FF2B5EF4-FFF2-40B4-BE49-F238E27FC236}">
                <a16:creationId xmlns:a16="http://schemas.microsoft.com/office/drawing/2014/main" id="{F94D97BB-902B-C2CF-3723-F3B26914F8AF}"/>
              </a:ext>
            </a:extLst>
          </p:cNvPr>
          <p:cNvSpPr txBox="1"/>
          <p:nvPr/>
        </p:nvSpPr>
        <p:spPr>
          <a:xfrm>
            <a:off x="533400" y="5502481"/>
            <a:ext cx="356687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rPr>
              <a:t>Chapter 90 | Complete Streets | Local Bottleneck Reduction | Municipal Pavement | Municipal Small Bridge | Shared Streets and Spaces  </a:t>
            </a:r>
          </a:p>
        </p:txBody>
      </p:sp>
      <p:sp>
        <p:nvSpPr>
          <p:cNvPr id="28" name="TextBox 27">
            <a:extLst>
              <a:ext uri="{FF2B5EF4-FFF2-40B4-BE49-F238E27FC236}">
                <a16:creationId xmlns:a16="http://schemas.microsoft.com/office/drawing/2014/main" id="{53B14A3B-EE5F-2690-7897-83FEC4B23F0D}"/>
              </a:ext>
            </a:extLst>
          </p:cNvPr>
          <p:cNvSpPr txBox="1"/>
          <p:nvPr/>
        </p:nvSpPr>
        <p:spPr>
          <a:xfrm>
            <a:off x="5928307" y="5443066"/>
            <a:ext cx="356687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rPr>
              <a:t>The Public | Municipal Officials | Regional Transit Authorities | MassDOT Staff</a:t>
            </a:r>
            <a:endParaRPr kumimoji="0" lang="en-US" sz="1400" b="0" i="0" u="none" strike="noStrike" kern="0" cap="none" spc="0" normalizeH="0" baseline="0" noProof="0">
              <a:ln>
                <a:noFill/>
              </a:ln>
              <a:solidFill>
                <a:srgbClr val="1F497D"/>
              </a:solidFill>
              <a:effectLst/>
              <a:uLnTx/>
              <a:uFillTx/>
              <a:latin typeface="Poppins"/>
              <a:ea typeface="+mn-ea"/>
              <a:cs typeface="+mn-cs"/>
            </a:endParaRPr>
          </a:p>
        </p:txBody>
      </p:sp>
      <p:sp>
        <p:nvSpPr>
          <p:cNvPr id="29" name="TextBox 28">
            <a:extLst>
              <a:ext uri="{FF2B5EF4-FFF2-40B4-BE49-F238E27FC236}">
                <a16:creationId xmlns:a16="http://schemas.microsoft.com/office/drawing/2014/main" id="{45C48627-8CF1-8159-B271-659EBDEFD7F6}"/>
              </a:ext>
            </a:extLst>
          </p:cNvPr>
          <p:cNvSpPr txBox="1"/>
          <p:nvPr/>
        </p:nvSpPr>
        <p:spPr>
          <a:xfrm>
            <a:off x="6075405" y="4987393"/>
            <a:ext cx="3272674" cy="432942"/>
          </a:xfrm>
          <a:prstGeom prst="rect">
            <a:avLst/>
          </a:prstGeom>
        </p:spPr>
        <p:txBody>
          <a:bodyPr vert="horz"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rPr>
              <a:t>Grant Central Users</a:t>
            </a:r>
          </a:p>
        </p:txBody>
      </p:sp>
      <p:pic>
        <p:nvPicPr>
          <p:cNvPr id="3" name="Picture 2">
            <a:extLst>
              <a:ext uri="{FF2B5EF4-FFF2-40B4-BE49-F238E27FC236}">
                <a16:creationId xmlns:a16="http://schemas.microsoft.com/office/drawing/2014/main" id="{FE989C8B-4F36-87C8-4599-5E70C62B45A5}"/>
              </a:ext>
            </a:extLst>
          </p:cNvPr>
          <p:cNvPicPr>
            <a:picLocks noChangeAspect="1"/>
          </p:cNvPicPr>
          <p:nvPr/>
        </p:nvPicPr>
        <p:blipFill>
          <a:blip r:embed="rId3"/>
          <a:stretch>
            <a:fillRect/>
          </a:stretch>
        </p:blipFill>
        <p:spPr>
          <a:xfrm>
            <a:off x="1722755" y="1659474"/>
            <a:ext cx="7199506" cy="3458538"/>
          </a:xfrm>
          <a:prstGeom prst="rect">
            <a:avLst/>
          </a:prstGeom>
        </p:spPr>
      </p:pic>
      <p:pic>
        <p:nvPicPr>
          <p:cNvPr id="7" name="Picture 6">
            <a:extLst>
              <a:ext uri="{FF2B5EF4-FFF2-40B4-BE49-F238E27FC236}">
                <a16:creationId xmlns:a16="http://schemas.microsoft.com/office/drawing/2014/main" id="{AB1D150A-2697-9DAC-BB87-A0F4210A342C}"/>
              </a:ext>
            </a:extLst>
          </p:cNvPr>
          <p:cNvPicPr>
            <a:picLocks noChangeAspect="1"/>
          </p:cNvPicPr>
          <p:nvPr/>
        </p:nvPicPr>
        <p:blipFill>
          <a:blip r:embed="rId4"/>
          <a:stretch>
            <a:fillRect/>
          </a:stretch>
        </p:blipFill>
        <p:spPr>
          <a:xfrm>
            <a:off x="4352278" y="5118012"/>
            <a:ext cx="1739288" cy="1379978"/>
          </a:xfrm>
          <a:prstGeom prst="rect">
            <a:avLst/>
          </a:prstGeom>
        </p:spPr>
      </p:pic>
      <p:sp>
        <p:nvSpPr>
          <p:cNvPr id="2" name="TextBox 1">
            <a:extLst>
              <a:ext uri="{FF2B5EF4-FFF2-40B4-BE49-F238E27FC236}">
                <a16:creationId xmlns:a16="http://schemas.microsoft.com/office/drawing/2014/main" id="{AF1B48F2-D255-BBE0-0463-2E720B4D684F}"/>
              </a:ext>
            </a:extLst>
          </p:cNvPr>
          <p:cNvSpPr txBox="1"/>
          <p:nvPr/>
        </p:nvSpPr>
        <p:spPr>
          <a:xfrm>
            <a:off x="6630953" y="6133422"/>
            <a:ext cx="2177142"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1F497D"/>
                </a:solidFill>
                <a:effectLst/>
                <a:uLnTx/>
                <a:uFillTx/>
                <a:latin typeface="Poppins"/>
                <a:ea typeface="+mn-ea"/>
                <a:cs typeface="+mn-cs"/>
              </a:rPr>
              <a:t>775 unique Municipal Users</a:t>
            </a:r>
          </a:p>
        </p:txBody>
      </p:sp>
    </p:spTree>
    <p:extLst>
      <p:ext uri="{BB962C8B-B14F-4D97-AF65-F5344CB8AC3E}">
        <p14:creationId xmlns:p14="http://schemas.microsoft.com/office/powerpoint/2010/main" val="1599828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text on a green and blue background&#10;&#10;Description automatically generated">
            <a:extLst>
              <a:ext uri="{FF2B5EF4-FFF2-40B4-BE49-F238E27FC236}">
                <a16:creationId xmlns:a16="http://schemas.microsoft.com/office/drawing/2014/main" id="{41E0D4D3-64AF-C4E8-E71B-860C607567BE}"/>
              </a:ext>
            </a:extLst>
          </p:cNvPr>
          <p:cNvPicPr>
            <a:picLocks noGrp="1" noChangeAspect="1"/>
          </p:cNvPicPr>
          <p:nvPr>
            <p:ph sz="quarter" idx="13"/>
          </p:nvPr>
        </p:nvPicPr>
        <p:blipFill rotWithShape="1">
          <a:blip r:embed="rId2"/>
          <a:srcRect t="10902" b="-1809"/>
          <a:stretch/>
        </p:blipFill>
        <p:spPr>
          <a:xfrm>
            <a:off x="293700" y="136524"/>
            <a:ext cx="11604599" cy="6905920"/>
          </a:xfrm>
        </p:spPr>
      </p:pic>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D084B-D6CE-8549-975C-55C9DDBAB6C4}" type="slidenum">
              <a:rPr kumimoji="0" lang="en-US" sz="1000" b="0" i="0" u="none" strike="noStrike" kern="0" cap="none" spc="0" normalizeH="0" baseline="0" noProof="0" smtClean="0">
                <a:ln>
                  <a:noFill/>
                </a:ln>
                <a:solidFill>
                  <a:srgbClr val="0E386C"/>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0" cap="none" spc="0" normalizeH="0" baseline="0" noProof="0">
              <a:ln>
                <a:noFill/>
              </a:ln>
              <a:solidFill>
                <a:srgbClr val="0E386C"/>
              </a:solidFill>
              <a:effectLst/>
              <a:uLnTx/>
              <a:uFillTx/>
              <a:latin typeface="Arial"/>
              <a:ea typeface="+mn-ea"/>
              <a:cs typeface="Arial"/>
            </a:endParaRPr>
          </a:p>
        </p:txBody>
      </p:sp>
    </p:spTree>
    <p:extLst>
      <p:ext uri="{BB962C8B-B14F-4D97-AF65-F5344CB8AC3E}">
        <p14:creationId xmlns:p14="http://schemas.microsoft.com/office/powerpoint/2010/main" val="616471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6CB08D-A81D-25A4-89E5-3A303E5EA293}"/>
              </a:ext>
            </a:extLst>
          </p:cNvPr>
          <p:cNvSpPr txBox="1"/>
          <p:nvPr/>
        </p:nvSpPr>
        <p:spPr>
          <a:xfrm>
            <a:off x="4724400" y="1447800"/>
            <a:ext cx="5181600" cy="45243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rPr>
              <a:t>The MassDOT Safe Routes to School (SRTS) Program organizes events all year round to promote safe biking, walking, and rolling among students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rPr>
              <a:t>elementary, middle, and high school. You can learn more about these events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rPr>
              <a:t>and how to participate by scanning the QR code.</a:t>
            </a:r>
            <a:endParaRPr kumimoji="0" lang="en-US" sz="2400" b="1"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endParaRPr>
          </a:p>
        </p:txBody>
      </p:sp>
      <p:pic>
        <p:nvPicPr>
          <p:cNvPr id="6" name="Picture 5">
            <a:extLst>
              <a:ext uri="{FF2B5EF4-FFF2-40B4-BE49-F238E27FC236}">
                <a16:creationId xmlns:a16="http://schemas.microsoft.com/office/drawing/2014/main" id="{59AD94D1-9F0F-E33C-07C2-B48BE2579401}"/>
              </a:ext>
            </a:extLst>
          </p:cNvPr>
          <p:cNvPicPr>
            <a:picLocks noChangeAspect="1"/>
          </p:cNvPicPr>
          <p:nvPr/>
        </p:nvPicPr>
        <p:blipFill>
          <a:blip r:embed="rId2"/>
          <a:stretch>
            <a:fillRect/>
          </a:stretch>
        </p:blipFill>
        <p:spPr>
          <a:xfrm>
            <a:off x="990600" y="1447800"/>
            <a:ext cx="3429000" cy="5189507"/>
          </a:xfrm>
          <a:prstGeom prst="rect">
            <a:avLst/>
          </a:prstGeom>
        </p:spPr>
      </p:pic>
      <p:pic>
        <p:nvPicPr>
          <p:cNvPr id="8" name="Picture 7">
            <a:extLst>
              <a:ext uri="{FF2B5EF4-FFF2-40B4-BE49-F238E27FC236}">
                <a16:creationId xmlns:a16="http://schemas.microsoft.com/office/drawing/2014/main" id="{1620A519-64CD-358E-EAFE-04D47AA12024}"/>
              </a:ext>
            </a:extLst>
          </p:cNvPr>
          <p:cNvPicPr>
            <a:picLocks noChangeAspect="1"/>
          </p:cNvPicPr>
          <p:nvPr/>
        </p:nvPicPr>
        <p:blipFill>
          <a:blip r:embed="rId3"/>
          <a:stretch>
            <a:fillRect/>
          </a:stretch>
        </p:blipFill>
        <p:spPr>
          <a:xfrm>
            <a:off x="9677400" y="3810000"/>
            <a:ext cx="2047505" cy="1914551"/>
          </a:xfrm>
          <a:prstGeom prst="rect">
            <a:avLst/>
          </a:prstGeom>
        </p:spPr>
      </p:pic>
      <p:sp>
        <p:nvSpPr>
          <p:cNvPr id="3" name="TextBox 2">
            <a:extLst>
              <a:ext uri="{FF2B5EF4-FFF2-40B4-BE49-F238E27FC236}">
                <a16:creationId xmlns:a16="http://schemas.microsoft.com/office/drawing/2014/main" id="{44DB2760-13B3-8BE7-1AEF-F40C5EE46A41}"/>
              </a:ext>
            </a:extLst>
          </p:cNvPr>
          <p:cNvSpPr txBox="1"/>
          <p:nvPr/>
        </p:nvSpPr>
        <p:spPr>
          <a:xfrm>
            <a:off x="609600" y="795891"/>
            <a:ext cx="1072182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rPr>
              <a:t>Safe Routes to School (</a:t>
            </a:r>
            <a:r>
              <a:rPr kumimoji="0" lang="en-US" sz="2200" b="1"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hlinkClick r:id="rId4"/>
              </a:rPr>
              <a:t>https://www.mass.gov/safe-routes-to-school</a:t>
            </a:r>
            <a:r>
              <a:rPr kumimoji="0" lang="en-US" sz="2200" b="1" i="0" u="none" strike="noStrike" kern="0" cap="none" spc="0" normalizeH="0" baseline="0" noProof="0">
                <a:ln>
                  <a:noFill/>
                </a:ln>
                <a:solidFill>
                  <a:srgbClr val="1F497D"/>
                </a:solidFill>
                <a:effectLst/>
                <a:uLnTx/>
                <a:uFillTx/>
                <a:latin typeface="Poppins" panose="00000500000000000000" pitchFamily="2" charset="0"/>
                <a:ea typeface="+mn-ea"/>
                <a:cs typeface="Poppins" panose="00000500000000000000" pitchFamily="2" charset="0"/>
              </a:rPr>
              <a:t>)</a:t>
            </a:r>
          </a:p>
        </p:txBody>
      </p:sp>
    </p:spTree>
    <p:extLst>
      <p:ext uri="{BB962C8B-B14F-4D97-AF65-F5344CB8AC3E}">
        <p14:creationId xmlns:p14="http://schemas.microsoft.com/office/powerpoint/2010/main" val="212853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E7C586B0-AF86-A515-AEE0-C8269027D96C}"/>
              </a:ext>
            </a:extLst>
          </p:cNvPr>
          <p:cNvSpPr>
            <a:spLocks noGrp="1"/>
          </p:cNvSpPr>
          <p:nvPr>
            <p:ph type="title"/>
          </p:nvPr>
        </p:nvSpPr>
        <p:spPr>
          <a:xfrm>
            <a:off x="643468" y="643467"/>
            <a:ext cx="3415612" cy="5571066"/>
          </a:xfrm>
        </p:spPr>
        <p:txBody>
          <a:bodyPr>
            <a:normAutofit/>
          </a:bodyPr>
          <a:lstStyle/>
          <a:p>
            <a:r>
              <a:rPr lang="en-US">
                <a:solidFill>
                  <a:srgbClr val="FFFFFF"/>
                </a:solidFill>
              </a:rPr>
              <a:t>Agenda</a:t>
            </a:r>
          </a:p>
        </p:txBody>
      </p:sp>
      <p:graphicFrame>
        <p:nvGraphicFramePr>
          <p:cNvPr id="4" name="Content Placeholder 2">
            <a:extLst>
              <a:ext uri="{FF2B5EF4-FFF2-40B4-BE49-F238E27FC236}">
                <a16:creationId xmlns:a16="http://schemas.microsoft.com/office/drawing/2014/main" id="{BCAF1A5D-AAF4-A5C2-F609-471FBC3134D9}"/>
              </a:ext>
            </a:extLst>
          </p:cNvPr>
          <p:cNvGraphicFramePr>
            <a:graphicFrameLocks/>
          </p:cNvGraphicFramePr>
          <p:nvPr>
            <p:extLst>
              <p:ext uri="{D42A27DB-BD31-4B8C-83A1-F6EECF244321}">
                <p14:modId xmlns:p14="http://schemas.microsoft.com/office/powerpoint/2010/main" val="1212039548"/>
              </p:ext>
            </p:extLst>
          </p:nvPr>
        </p:nvGraphicFramePr>
        <p:xfrm>
          <a:off x="4991016" y="213632"/>
          <a:ext cx="7066273" cy="6438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6995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914400" y="1439679"/>
            <a:ext cx="9906372" cy="4884921"/>
          </a:xfrm>
        </p:spPr>
        <p:txBody>
          <a:bodyPr vert="horz" wrap="square" lIns="91440" tIns="45720" rIns="91440" bIns="45720" rtlCol="0" anchor="t">
            <a:normAutofit/>
          </a:bodyPr>
          <a:lstStyle/>
          <a:p>
            <a:pPr marL="285750" indent="-285750">
              <a:buFont typeface="Arial" panose="020B0604020202020204" pitchFamily="34" charset="0"/>
              <a:buChar char="•"/>
            </a:pPr>
            <a:r>
              <a:rPr lang="en-US" sz="2000">
                <a:latin typeface="Poppins"/>
                <a:cs typeface="Poppins"/>
              </a:rPr>
              <a:t>Complete Streets</a:t>
            </a:r>
            <a:r>
              <a:rPr lang="en-US" sz="2000" b="0">
                <a:latin typeface="Poppins"/>
                <a:cs typeface="Poppins"/>
              </a:rPr>
              <a:t>: The latest Tier 3 application round closed on May 1, but we are always accepting Tier 1 and Tier 2 submissions!</a:t>
            </a:r>
          </a:p>
          <a:p>
            <a:pPr marL="285750" indent="-285750">
              <a:buFont typeface="Arial" panose="020B0604020202020204" pitchFamily="34" charset="0"/>
              <a:buChar char="•"/>
            </a:pPr>
            <a:r>
              <a:rPr lang="en-US" sz="2000">
                <a:latin typeface="Poppins"/>
                <a:cs typeface="Poppins"/>
              </a:rPr>
              <a:t>Shared Streets &amp; Spaces</a:t>
            </a:r>
            <a:r>
              <a:rPr lang="en-US" sz="2000" b="0">
                <a:latin typeface="Poppins"/>
                <a:cs typeface="Poppins"/>
              </a:rPr>
              <a:t>: Announced the latest round last week! Check your inboxes.  </a:t>
            </a:r>
          </a:p>
          <a:p>
            <a:pPr marL="285750" indent="-285750">
              <a:buFont typeface="Arial" panose="020B0604020202020204" pitchFamily="34" charset="0"/>
              <a:buChar char="•"/>
            </a:pPr>
            <a:r>
              <a:rPr lang="en-US" sz="2000">
                <a:latin typeface="Poppins"/>
                <a:cs typeface="Poppins"/>
              </a:rPr>
              <a:t>Municipal Small Bridge Program</a:t>
            </a:r>
            <a:r>
              <a:rPr lang="en-US" sz="2000" b="0">
                <a:latin typeface="Poppins"/>
                <a:cs typeface="Poppins"/>
              </a:rPr>
              <a:t>: We anticipate the results of this application round to be announced this week!</a:t>
            </a:r>
          </a:p>
          <a:p>
            <a:pPr marL="285750" indent="-285750" algn="l">
              <a:buFont typeface="Arial" panose="020B0604020202020204" pitchFamily="34" charset="0"/>
              <a:buChar char="•"/>
            </a:pPr>
            <a:r>
              <a:rPr lang="en-US" sz="2000">
                <a:latin typeface="Poppins"/>
                <a:cs typeface="Poppins"/>
              </a:rPr>
              <a:t>Local Bottleneck Reduction Program</a:t>
            </a:r>
            <a:r>
              <a:rPr lang="en-US" sz="2000" b="0">
                <a:latin typeface="Poppins"/>
                <a:cs typeface="Poppins"/>
              </a:rPr>
              <a:t>: Next application round is expected in August of 2025.</a:t>
            </a:r>
            <a:endParaRPr lang="en-US" sz="2000" b="0">
              <a:latin typeface="Poppins" panose="00000500000000000000" pitchFamily="2" charset="0"/>
              <a:cs typeface="Poppins" panose="00000500000000000000" pitchFamily="2" charset="0"/>
            </a:endParaRPr>
          </a:p>
          <a:p>
            <a:pPr marL="285750" indent="-285750" algn="l">
              <a:buFont typeface="Arial" panose="020B0604020202020204" pitchFamily="34" charset="0"/>
              <a:buChar char="•"/>
            </a:pPr>
            <a:r>
              <a:rPr lang="en-US" sz="2000">
                <a:latin typeface="Poppins"/>
                <a:cs typeface="Poppins"/>
              </a:rPr>
              <a:t>Safe Routes to School Signs &amp; Lines and Infrastructure Grants</a:t>
            </a:r>
            <a:r>
              <a:rPr lang="en-US" sz="2000" b="0">
                <a:latin typeface="Poppins"/>
                <a:cs typeface="Poppins"/>
              </a:rPr>
              <a:t>: Launching in late August or early September 2025. </a:t>
            </a:r>
          </a:p>
          <a:p>
            <a:pPr marL="285750" indent="-285750">
              <a:buFont typeface="Arial" panose="020B0604020202020204" pitchFamily="34" charset="0"/>
              <a:buChar char="•"/>
            </a:pPr>
            <a:endParaRPr lang="en-US" sz="2000" b="0">
              <a:latin typeface="Poppins" panose="00000500000000000000" pitchFamily="2" charset="0"/>
              <a:cs typeface="Poppins" panose="00000500000000000000" pitchFamily="2" charset="0"/>
            </a:endParaRPr>
          </a:p>
          <a:p>
            <a:pPr marL="355600" indent="-342900">
              <a:buFont typeface="Arial" panose="020B0604020202020204" pitchFamily="34" charset="0"/>
              <a:buChar char="•"/>
            </a:pPr>
            <a:endParaRPr lang="en-US" sz="2000" b="0">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endParaRPr lang="en-US" sz="2000" b="0">
              <a:latin typeface="Poppins" panose="00000500000000000000" pitchFamily="2" charset="0"/>
              <a:cs typeface="Poppins" panose="00000500000000000000" pitchFamily="2" charset="0"/>
            </a:endParaRP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D084B-D6CE-8549-975C-55C9DDBAB6C4}" type="slidenum">
              <a:rPr kumimoji="0" lang="en-US" sz="1000" b="0" i="0" u="none" strike="noStrike" kern="0" cap="none" spc="0" normalizeH="0" baseline="0" noProof="0" smtClean="0">
                <a:ln>
                  <a:noFill/>
                </a:ln>
                <a:solidFill>
                  <a:srgbClr val="0E386C"/>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0" cap="none" spc="0" normalizeH="0" baseline="0" noProof="0">
              <a:ln>
                <a:noFill/>
              </a:ln>
              <a:solidFill>
                <a:srgbClr val="0E386C"/>
              </a:solidFill>
              <a:effectLst/>
              <a:uLnTx/>
              <a:uFillTx/>
              <a:latin typeface="Arial"/>
              <a:ea typeface="+mn-ea"/>
              <a:cs typeface="Arial"/>
            </a:endParaRPr>
          </a:p>
        </p:txBody>
      </p:sp>
      <p:sp>
        <p:nvSpPr>
          <p:cNvPr id="6" name="Title 5"/>
          <p:cNvSpPr>
            <a:spLocks noGrp="1"/>
          </p:cNvSpPr>
          <p:nvPr>
            <p:ph type="title"/>
          </p:nvPr>
        </p:nvSpPr>
        <p:spPr>
          <a:xfrm>
            <a:off x="934453" y="715174"/>
            <a:ext cx="8741228" cy="692754"/>
          </a:xfrm>
        </p:spPr>
        <p:txBody>
          <a:bodyPr>
            <a:normAutofit/>
          </a:bodyPr>
          <a:lstStyle/>
          <a:p>
            <a:r>
              <a:rPr lang="en-US" b="1">
                <a:latin typeface="Poppins" panose="00000500000000000000" pitchFamily="2" charset="0"/>
                <a:cs typeface="Poppins" panose="00000500000000000000" pitchFamily="2" charset="0"/>
              </a:rPr>
              <a:t>Key Dates</a:t>
            </a:r>
          </a:p>
        </p:txBody>
      </p:sp>
    </p:spTree>
    <p:extLst>
      <p:ext uri="{BB962C8B-B14F-4D97-AF65-F5344CB8AC3E}">
        <p14:creationId xmlns:p14="http://schemas.microsoft.com/office/powerpoint/2010/main" val="2254853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8DBDA-F33E-29FC-D45A-E67BC60DE3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E10FD9-022E-9C1D-88B8-9765012D399E}"/>
              </a:ext>
            </a:extLst>
          </p:cNvPr>
          <p:cNvSpPr>
            <a:spLocks noGrp="1"/>
          </p:cNvSpPr>
          <p:nvPr>
            <p:ph type="title"/>
          </p:nvPr>
        </p:nvSpPr>
        <p:spPr>
          <a:xfrm>
            <a:off x="914400" y="685800"/>
            <a:ext cx="10199370" cy="461665"/>
          </a:xfrm>
        </p:spPr>
        <p:txBody>
          <a:bodyPr/>
          <a:lstStyle/>
          <a:p>
            <a:r>
              <a:rPr lang="en-US" i="0"/>
              <a:t>Resources and Contact Information</a:t>
            </a:r>
          </a:p>
        </p:txBody>
      </p:sp>
      <p:sp>
        <p:nvSpPr>
          <p:cNvPr id="4" name="TextBox 3">
            <a:extLst>
              <a:ext uri="{FF2B5EF4-FFF2-40B4-BE49-F238E27FC236}">
                <a16:creationId xmlns:a16="http://schemas.microsoft.com/office/drawing/2014/main" id="{B08BA1D3-0E65-3BC6-D91C-CB5234571135}"/>
              </a:ext>
            </a:extLst>
          </p:cNvPr>
          <p:cNvSpPr txBox="1"/>
          <p:nvPr/>
        </p:nvSpPr>
        <p:spPr>
          <a:xfrm>
            <a:off x="685800" y="1524000"/>
            <a:ext cx="11049000" cy="4085734"/>
          </a:xfrm>
          <a:prstGeom prst="rect">
            <a:avLst/>
          </a:prstGeom>
          <a:noFill/>
        </p:spPr>
        <p:txBody>
          <a:bodyPr wrap="square">
            <a:spAutoFit/>
          </a:bodyPr>
          <a:lstStyle/>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US" sz="2400" b="1"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Arial" panose="020B0604020202020204" pitchFamily="34" charset="0"/>
              </a:rPr>
              <a:t>Derek Krevat</a:t>
            </a:r>
            <a:r>
              <a:rPr kumimoji="0" lang="en-US" sz="24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Arial" panose="020B0604020202020204" pitchFamily="34" charset="0"/>
              </a:rPr>
              <a:t>: </a:t>
            </a:r>
            <a:r>
              <a:rPr kumimoji="0" lang="en-US" sz="24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Arial" panose="020B0604020202020204" pitchFamily="34" charset="0"/>
                <a:hlinkClick r:id="rId3"/>
              </a:rPr>
              <a:t>Derek.Krevat@dot.state.ma.us</a:t>
            </a:r>
            <a:r>
              <a:rPr kumimoji="0" lang="en-US" sz="24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Arial" panose="020B0604020202020204" pitchFamily="34" charset="0"/>
              </a:rPr>
              <a:t> </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US" sz="2400" b="1" i="0" u="none" strike="noStrike" kern="0" cap="none" spc="0" normalizeH="0" baseline="0" noProof="0">
                <a:ln>
                  <a:noFill/>
                </a:ln>
                <a:solidFill>
                  <a:sysClr val="windowText" lastClr="000000"/>
                </a:solidFill>
                <a:effectLst/>
                <a:uLnTx/>
                <a:uFillTx/>
                <a:latin typeface="Poppins"/>
                <a:ea typeface="+mn-ea"/>
                <a:cs typeface="Poppins" panose="00000500000000000000" pitchFamily="2" charset="0"/>
              </a:rPr>
              <a:t>Kristen (Pennucci) Rebelo: </a:t>
            </a:r>
            <a:r>
              <a:rPr kumimoji="0" lang="en-US" sz="2400" b="0" i="0" u="none" strike="noStrike" kern="0" cap="none" spc="0" normalizeH="0" baseline="0" noProof="0">
                <a:ln>
                  <a:noFill/>
                </a:ln>
                <a:solidFill>
                  <a:sysClr val="windowText" lastClr="000000"/>
                </a:solidFill>
                <a:effectLst/>
                <a:uLnTx/>
                <a:uFillTx/>
                <a:latin typeface="Poppins"/>
                <a:ea typeface="+mn-ea"/>
                <a:cs typeface="Poppins" panose="00000500000000000000" pitchFamily="2" charset="0"/>
                <a:hlinkClick r:id="rId4"/>
              </a:rPr>
              <a:t>Kristen.E.Rebelo@DOT.state.ma.us</a:t>
            </a:r>
            <a:endParaRPr kumimoji="0" lang="en-US" sz="2400" b="0" i="0" u="none" strike="noStrike" kern="0" cap="none" spc="0" normalizeH="0" baseline="0" noProof="0">
              <a:ln>
                <a:noFill/>
              </a:ln>
              <a:solidFill>
                <a:sysClr val="windowText" lastClr="000000"/>
              </a:solidFill>
              <a:effectLst/>
              <a:uLnTx/>
              <a:uFillTx/>
              <a:latin typeface="Poppins"/>
              <a:ea typeface="+mn-ea"/>
              <a:cs typeface="Poppins" panose="00000500000000000000" pitchFamily="2" charset="0"/>
            </a:endParaRP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US" sz="2400" b="1" i="0" u="none" strike="noStrike" kern="0" cap="none" spc="0" normalizeH="0" baseline="0" noProof="0">
                <a:ln>
                  <a:noFill/>
                </a:ln>
                <a:solidFill>
                  <a:sysClr val="windowText" lastClr="000000"/>
                </a:solidFill>
                <a:effectLst/>
                <a:uLnTx/>
                <a:uFillTx/>
                <a:latin typeface="Poppins"/>
                <a:ea typeface="+mn-ea"/>
                <a:cs typeface="Poppins" panose="00000500000000000000" pitchFamily="2" charset="0"/>
              </a:rPr>
              <a:t>Grant Central: </a:t>
            </a:r>
            <a:r>
              <a:rPr kumimoji="0" lang="en-US" sz="2400" b="0" i="0" u="none" strike="noStrike" kern="0" cap="none" spc="0" normalizeH="0" baseline="0" noProof="0">
                <a:ln>
                  <a:noFill/>
                </a:ln>
                <a:solidFill>
                  <a:sysClr val="windowText" lastClr="000000"/>
                </a:solidFill>
                <a:effectLst/>
                <a:uLnTx/>
                <a:uFillTx/>
                <a:latin typeface="Poppins"/>
                <a:ea typeface="+mn-ea"/>
                <a:cs typeface="Poppins" panose="00000500000000000000" pitchFamily="2" charset="0"/>
                <a:hlinkClick r:id="rId5"/>
              </a:rPr>
              <a:t>MassDOTGrantCenral@DOT.state.ma.us</a:t>
            </a:r>
            <a:endParaRPr kumimoji="0" lang="en-US" sz="2400" b="0" i="0" u="none" strike="noStrike" kern="0" cap="none" spc="0" normalizeH="0" baseline="0" noProof="0">
              <a:ln>
                <a:noFill/>
              </a:ln>
              <a:solidFill>
                <a:sysClr val="windowText" lastClr="000000"/>
              </a:solidFill>
              <a:effectLst/>
              <a:uLnTx/>
              <a:uFillTx/>
              <a:latin typeface="Poppins"/>
              <a:ea typeface="+mn-ea"/>
              <a:cs typeface="Poppins" panose="00000500000000000000" pitchFamily="2"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kumimoji="0" lang="en-US" sz="2400" b="0" i="0" u="none" strike="noStrike" kern="100" cap="none" spc="0" normalizeH="0" baseline="0" noProof="0">
              <a:ln>
                <a:noFill/>
              </a:ln>
              <a:solidFill>
                <a:sysClr val="windowText" lastClr="000000"/>
              </a:solidFill>
              <a:effectLst/>
              <a:uLnTx/>
              <a:uFillTx/>
              <a:latin typeface="Poppins"/>
              <a:ea typeface="Aptos" panose="020B0004020202020204" pitchFamily="34" charset="0"/>
              <a:cs typeface="Arial" panose="020B0604020202020204" pitchFamily="34" charset="0"/>
            </a:endParaRP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US" sz="2400" b="1"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rPr>
              <a:t>U.S. DOT Navigator</a:t>
            </a:r>
            <a:r>
              <a:rPr kumimoji="0" lang="en-US" sz="2400" b="0"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rPr>
              <a:t>: </a:t>
            </a:r>
            <a:r>
              <a:rPr kumimoji="0" lang="en-US" sz="2400" b="0"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hlinkClick r:id="rId6"/>
              </a:rPr>
              <a:t>https://www.transportation.gov/dot-navigator</a:t>
            </a:r>
            <a:r>
              <a:rPr kumimoji="0" lang="en-US" sz="2400" b="0"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rPr>
              <a:t> </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US" sz="2400" b="1"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rPr>
              <a:t>Grants.gov</a:t>
            </a:r>
            <a:r>
              <a:rPr kumimoji="0" lang="en-US" sz="2400" b="0"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rPr>
              <a:t>: </a:t>
            </a:r>
            <a:r>
              <a:rPr kumimoji="0" lang="en-US" sz="2400" b="0"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hlinkClick r:id="rId7"/>
              </a:rPr>
              <a:t>https://www.grants.gov/search-grants</a:t>
            </a:r>
            <a:r>
              <a:rPr kumimoji="0" lang="en-US" sz="2400" b="0"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rPr>
              <a:t> </a:t>
            </a:r>
          </a:p>
          <a:p>
            <a:pPr marL="285750" marR="0" lvl="0" indent="-2857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US" sz="2400" b="1"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rPr>
              <a:t>MA Federal Funds &amp; Infrastructure Office</a:t>
            </a:r>
            <a:r>
              <a:rPr kumimoji="0" lang="en-US" sz="2400" b="0"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rPr>
              <a:t>: </a:t>
            </a:r>
            <a:r>
              <a:rPr kumimoji="0" lang="en-US" sz="2400" b="0"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hlinkClick r:id="rId8"/>
              </a:rPr>
              <a:t>https://www.mass.gov/orgs/federal-funds-infrastructure-office</a:t>
            </a:r>
            <a:r>
              <a:rPr kumimoji="0" lang="en-US" sz="2400" b="0" i="0" u="none" strike="noStrike" kern="100" cap="none" spc="0" normalizeH="0" baseline="0" noProof="0">
                <a:ln>
                  <a:noFill/>
                </a:ln>
                <a:solidFill>
                  <a:sysClr val="windowText" lastClr="000000"/>
                </a:solidFill>
                <a:effectLst/>
                <a:uLnTx/>
                <a:uFillTx/>
                <a:latin typeface="Poppins"/>
                <a:ea typeface="Calibri" panose="020F0502020204030204" pitchFamily="34" charset="0"/>
                <a:cs typeface="Arial" panose="020B0604020202020204" pitchFamily="34" charset="0"/>
              </a:rPr>
              <a:t> </a:t>
            </a:r>
            <a:endParaRPr kumimoji="0" lang="en-US" sz="2400" b="0" i="0" u="none" strike="noStrike" kern="0" cap="none" spc="0" normalizeH="0" baseline="0" noProof="0">
              <a:ln>
                <a:noFill/>
              </a:ln>
              <a:solidFill>
                <a:sysClr val="windowText" lastClr="000000"/>
              </a:solidFill>
              <a:effectLst/>
              <a:uLnTx/>
              <a:uFillTx/>
              <a:latin typeface="Poppin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138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5487-8A0D-96A9-56C4-56A210D08DB5}"/>
              </a:ext>
            </a:extLst>
          </p:cNvPr>
          <p:cNvSpPr>
            <a:spLocks noGrp="1"/>
          </p:cNvSpPr>
          <p:nvPr>
            <p:ph type="title"/>
          </p:nvPr>
        </p:nvSpPr>
        <p:spPr>
          <a:xfrm>
            <a:off x="1168182" y="371917"/>
            <a:ext cx="9720072" cy="1499616"/>
          </a:xfrm>
        </p:spPr>
        <p:txBody>
          <a:bodyPr vert="horz" lIns="91440" tIns="45720" rIns="91440" bIns="45720" rtlCol="0" anchor="ctr">
            <a:noAutofit/>
          </a:bodyPr>
          <a:lstStyle/>
          <a:p>
            <a:pPr algn="ctr"/>
            <a:r>
              <a:rPr lang="en-US" sz="7200"/>
              <a:t>Municipal needs survey</a:t>
            </a:r>
            <a:endParaRPr lang="en-US" sz="2400"/>
          </a:p>
        </p:txBody>
      </p:sp>
      <p:sp>
        <p:nvSpPr>
          <p:cNvPr id="4" name="Text Placeholder 3">
            <a:extLst>
              <a:ext uri="{FF2B5EF4-FFF2-40B4-BE49-F238E27FC236}">
                <a16:creationId xmlns:a16="http://schemas.microsoft.com/office/drawing/2014/main" id="{B5CFEDE8-2F1D-DC67-361A-BB38DBDA43FE}"/>
              </a:ext>
            </a:extLst>
          </p:cNvPr>
          <p:cNvSpPr>
            <a:spLocks noGrp="1"/>
          </p:cNvSpPr>
          <p:nvPr>
            <p:ph type="body" idx="1"/>
          </p:nvPr>
        </p:nvSpPr>
        <p:spPr>
          <a:xfrm>
            <a:off x="897732" y="1871533"/>
            <a:ext cx="5900063" cy="3549708"/>
          </a:xfrm>
        </p:spPr>
        <p:txBody>
          <a:bodyPr>
            <a:normAutofit/>
          </a:bodyPr>
          <a:lstStyle/>
          <a:p>
            <a:r>
              <a:rPr lang="en-US" sz="2800" b="1" dirty="0"/>
              <a:t>Please take 5 minutes to fill out this form and help us learn more about how our office can support you to best leverage available and upcoming federal funding opportunities! You can also click </a:t>
            </a:r>
            <a:r>
              <a:rPr lang="en-US" sz="2800" b="1" dirty="0">
                <a:hlinkClick r:id="rId3"/>
              </a:rPr>
              <a:t>here</a:t>
            </a:r>
            <a:r>
              <a:rPr lang="en-US" sz="2800" b="1" dirty="0"/>
              <a:t>.</a:t>
            </a:r>
          </a:p>
        </p:txBody>
      </p:sp>
      <p:sp>
        <p:nvSpPr>
          <p:cNvPr id="9" name="Rectangle 8">
            <a:extLst>
              <a:ext uri="{FF2B5EF4-FFF2-40B4-BE49-F238E27FC236}">
                <a16:creationId xmlns:a16="http://schemas.microsoft.com/office/drawing/2014/main" id="{3F5EDDBA-8D94-FEFE-2099-EC25227C992A}"/>
              </a:ext>
            </a:extLst>
          </p:cNvPr>
          <p:cNvSpPr/>
          <p:nvPr/>
        </p:nvSpPr>
        <p:spPr>
          <a:xfrm>
            <a:off x="7523544" y="1756063"/>
            <a:ext cx="4309230" cy="462158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pic>
        <p:nvPicPr>
          <p:cNvPr id="6" name="Picture 5" descr="A qr code on a white background&#10;&#10;Description automatically generated">
            <a:extLst>
              <a:ext uri="{FF2B5EF4-FFF2-40B4-BE49-F238E27FC236}">
                <a16:creationId xmlns:a16="http://schemas.microsoft.com/office/drawing/2014/main" id="{582481FE-B35C-47F1-BD27-496FB57B0C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2273" y="2208705"/>
            <a:ext cx="3831772" cy="3831772"/>
          </a:xfrm>
          <a:prstGeom prst="rect">
            <a:avLst/>
          </a:prstGeom>
        </p:spPr>
      </p:pic>
    </p:spTree>
    <p:extLst>
      <p:ext uri="{BB962C8B-B14F-4D97-AF65-F5344CB8AC3E}">
        <p14:creationId xmlns:p14="http://schemas.microsoft.com/office/powerpoint/2010/main" val="1855044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5487-8A0D-96A9-56C4-56A210D08DB5}"/>
              </a:ext>
            </a:extLst>
          </p:cNvPr>
          <p:cNvSpPr>
            <a:spLocks noGrp="1"/>
          </p:cNvSpPr>
          <p:nvPr>
            <p:ph type="title"/>
          </p:nvPr>
        </p:nvSpPr>
        <p:spPr>
          <a:xfrm>
            <a:off x="1168182" y="371917"/>
            <a:ext cx="9720072" cy="1499616"/>
          </a:xfrm>
        </p:spPr>
        <p:txBody>
          <a:bodyPr vert="horz" lIns="91440" tIns="45720" rIns="91440" bIns="45720" rtlCol="0" anchor="ctr">
            <a:normAutofit/>
          </a:bodyPr>
          <a:lstStyle/>
          <a:p>
            <a:pPr algn="ctr"/>
            <a:r>
              <a:rPr lang="en-US" sz="8800"/>
              <a:t>Discussion and </a:t>
            </a:r>
            <a:r>
              <a:rPr lang="en-US" sz="8800" err="1"/>
              <a:t>q&amp;a</a:t>
            </a:r>
            <a:r>
              <a:rPr lang="en-US" sz="8800"/>
              <a:t> </a:t>
            </a:r>
            <a:endParaRPr lang="en-US" sz="2800"/>
          </a:p>
        </p:txBody>
      </p:sp>
      <p:sp>
        <p:nvSpPr>
          <p:cNvPr id="4" name="Text Placeholder 3">
            <a:extLst>
              <a:ext uri="{FF2B5EF4-FFF2-40B4-BE49-F238E27FC236}">
                <a16:creationId xmlns:a16="http://schemas.microsoft.com/office/drawing/2014/main" id="{B5CFEDE8-2F1D-DC67-361A-BB38DBDA43FE}"/>
              </a:ext>
            </a:extLst>
          </p:cNvPr>
          <p:cNvSpPr>
            <a:spLocks noGrp="1"/>
          </p:cNvSpPr>
          <p:nvPr>
            <p:ph type="body" idx="1"/>
          </p:nvPr>
        </p:nvSpPr>
        <p:spPr>
          <a:xfrm>
            <a:off x="1129284" y="1564495"/>
            <a:ext cx="4754880" cy="822960"/>
          </a:xfrm>
        </p:spPr>
        <p:txBody>
          <a:bodyPr/>
          <a:lstStyle/>
          <a:p>
            <a:r>
              <a:rPr lang="en-US"/>
              <a:t>As a reminder, we can help with:</a:t>
            </a:r>
          </a:p>
        </p:txBody>
      </p:sp>
      <p:sp>
        <p:nvSpPr>
          <p:cNvPr id="5" name="Content Placeholder 4">
            <a:extLst>
              <a:ext uri="{FF2B5EF4-FFF2-40B4-BE49-F238E27FC236}">
                <a16:creationId xmlns:a16="http://schemas.microsoft.com/office/drawing/2014/main" id="{E1BB1480-771C-44D3-2C18-C1AB8111855A}"/>
              </a:ext>
            </a:extLst>
          </p:cNvPr>
          <p:cNvSpPr>
            <a:spLocks noGrp="1"/>
          </p:cNvSpPr>
          <p:nvPr>
            <p:ph sz="half" idx="2"/>
          </p:nvPr>
        </p:nvSpPr>
        <p:spPr/>
        <p:txBody>
          <a:bodyPr>
            <a:normAutofit fontScale="92500" lnSpcReduction="20000"/>
          </a:bodyPr>
          <a:lstStyle/>
          <a:p>
            <a:r>
              <a:rPr lang="en-US"/>
              <a:t>-</a:t>
            </a:r>
          </a:p>
        </p:txBody>
      </p:sp>
      <p:sp>
        <p:nvSpPr>
          <p:cNvPr id="6" name="Text Placeholder 5">
            <a:extLst>
              <a:ext uri="{FF2B5EF4-FFF2-40B4-BE49-F238E27FC236}">
                <a16:creationId xmlns:a16="http://schemas.microsoft.com/office/drawing/2014/main" id="{365D139B-4FAB-98CF-E152-E90B02C0E55D}"/>
              </a:ext>
            </a:extLst>
          </p:cNvPr>
          <p:cNvSpPr>
            <a:spLocks noGrp="1"/>
          </p:cNvSpPr>
          <p:nvPr>
            <p:ph type="body" sz="quarter" idx="3"/>
          </p:nvPr>
        </p:nvSpPr>
        <p:spPr>
          <a:xfrm>
            <a:off x="8137626" y="1739617"/>
            <a:ext cx="3701144" cy="822960"/>
          </a:xfrm>
        </p:spPr>
        <p:txBody>
          <a:bodyPr/>
          <a:lstStyle/>
          <a:p>
            <a:r>
              <a:rPr lang="en-US"/>
              <a:t>Helpful information for us:</a:t>
            </a:r>
          </a:p>
        </p:txBody>
      </p:sp>
      <p:sp>
        <p:nvSpPr>
          <p:cNvPr id="7" name="Content Placeholder 6">
            <a:extLst>
              <a:ext uri="{FF2B5EF4-FFF2-40B4-BE49-F238E27FC236}">
                <a16:creationId xmlns:a16="http://schemas.microsoft.com/office/drawing/2014/main" id="{FCB9C786-8D61-066C-8D9F-5A519C1F3EA0}"/>
              </a:ext>
            </a:extLst>
          </p:cNvPr>
          <p:cNvSpPr>
            <a:spLocks noGrp="1"/>
          </p:cNvSpPr>
          <p:nvPr>
            <p:ph sz="quarter" idx="4"/>
          </p:nvPr>
        </p:nvSpPr>
        <p:spPr>
          <a:xfrm>
            <a:off x="8137626" y="2387455"/>
            <a:ext cx="3760461" cy="3661612"/>
          </a:xfrm>
        </p:spPr>
        <p:txBody>
          <a:bodyPr>
            <a:normAutofit fontScale="92500" lnSpcReduction="20000"/>
          </a:bodyPr>
          <a:lstStyle/>
          <a:p>
            <a:r>
              <a:rPr lang="en-US"/>
              <a:t>-Are there any upcoming grants you are preparing for? Developing applications?</a:t>
            </a:r>
          </a:p>
          <a:p>
            <a:r>
              <a:rPr lang="en-US"/>
              <a:t>- What kind of technical assistance on these grants would be the most helpful for you?</a:t>
            </a:r>
          </a:p>
          <a:p>
            <a:r>
              <a:rPr lang="en-US"/>
              <a:t>- Do you have any applications pending or stuck?</a:t>
            </a:r>
          </a:p>
          <a:p>
            <a:r>
              <a:rPr lang="en-US"/>
              <a:t>-Are you looking for partners/co-applicants?</a:t>
            </a:r>
          </a:p>
          <a:p>
            <a:r>
              <a:rPr lang="en-US"/>
              <a:t>-Looking for gap financing for projects?</a:t>
            </a:r>
          </a:p>
        </p:txBody>
      </p:sp>
      <p:sp>
        <p:nvSpPr>
          <p:cNvPr id="3" name="TextBox 2">
            <a:extLst>
              <a:ext uri="{FF2B5EF4-FFF2-40B4-BE49-F238E27FC236}">
                <a16:creationId xmlns:a16="http://schemas.microsoft.com/office/drawing/2014/main" id="{07BD17A5-BA15-A055-8A50-B87A35D919F0}"/>
              </a:ext>
            </a:extLst>
          </p:cNvPr>
          <p:cNvSpPr txBox="1"/>
          <p:nvPr/>
        </p:nvSpPr>
        <p:spPr>
          <a:xfrm>
            <a:off x="8137626" y="5637807"/>
            <a:ext cx="3347768" cy="795867"/>
          </a:xfrm>
          <a:prstGeom prst="rect">
            <a:avLst/>
          </a:prstGeom>
        </p:spPr>
        <p:txBody>
          <a:bodyPr vert="horz" lIns="45720" tIns="45720" rIns="45720" bIns="45720" rtlCol="0" anchor="ctr">
            <a:normAutofit/>
          </a:bodyPr>
          <a:lstStyle/>
          <a:p>
            <a:pPr marL="0" marR="0" lvl="0" indent="0" algn="ctr" defTabSz="914400" rtl="0" eaLnBrk="1" fontAlgn="auto" latinLnBrk="0" hangingPunct="1">
              <a:lnSpc>
                <a:spcPct val="90000"/>
              </a:lnSpc>
              <a:spcBef>
                <a:spcPts val="0"/>
              </a:spcBef>
              <a:spcAft>
                <a:spcPts val="600"/>
              </a:spcAft>
              <a:buClr>
                <a:srgbClr val="1CADE4"/>
              </a:buClr>
              <a:buSzTx/>
              <a:buFontTx/>
              <a:buNone/>
              <a:tabLst/>
              <a:defRPr/>
            </a:pPr>
            <a:r>
              <a:rPr kumimoji="0" lang="en-US" sz="1600" b="0" i="1" u="none" strike="noStrike" kern="1200" cap="none" spc="0" normalizeH="0" baseline="0" noProof="0">
                <a:ln>
                  <a:noFill/>
                </a:ln>
                <a:solidFill>
                  <a:prstClr val="black"/>
                </a:solidFill>
                <a:effectLst/>
                <a:uLnTx/>
                <a:uFillTx/>
                <a:latin typeface="Tw Cen MT" panose="020B0602020104020603"/>
                <a:ea typeface="+mn-ea"/>
                <a:cs typeface="+mn-cs"/>
                <a:hlinkClick r:id="rId3">
                  <a:extLst>
                    <a:ext uri="{A12FA001-AC4F-418D-AE19-62706E023703}">
                      <ahyp:hlinkClr xmlns:ahyp="http://schemas.microsoft.com/office/drawing/2018/hyperlinkcolor" val="tx"/>
                    </a:ext>
                  </a:extLst>
                </a:hlinkClick>
              </a:rPr>
              <a:t>Reach us anytime at: </a:t>
            </a:r>
            <a:r>
              <a:rPr kumimoji="0" lang="en-US" sz="1600" b="0" i="1" u="none" strike="noStrike" kern="1200" cap="none" spc="0" normalizeH="0" baseline="0" noProof="0">
                <a:ln>
                  <a:noFill/>
                </a:ln>
                <a:solidFill>
                  <a:srgbClr val="0070C0"/>
                </a:solidFill>
                <a:effectLst/>
                <a:uLnTx/>
                <a:uFillTx/>
                <a:latin typeface="Tw Cen MT" panose="020B0602020104020603"/>
                <a:ea typeface="+mn-ea"/>
                <a:cs typeface="+mn-cs"/>
                <a:hlinkClick r:id="rId3">
                  <a:extLst>
                    <a:ext uri="{A12FA001-AC4F-418D-AE19-62706E023703}">
                      <ahyp:hlinkClr xmlns:ahyp="http://schemas.microsoft.com/office/drawing/2018/hyperlinkcolor" val="tx"/>
                    </a:ext>
                  </a:extLst>
                </a:hlinkClick>
              </a:rPr>
              <a:t>FedFundsInfra@mass.gov</a:t>
            </a:r>
            <a:r>
              <a:rPr kumimoji="0" lang="en-US" sz="1600" b="0" i="1" u="none" strike="noStrike" kern="1200" cap="none" spc="0" normalizeH="0" baseline="0" noProof="0">
                <a:ln>
                  <a:noFill/>
                </a:ln>
                <a:solidFill>
                  <a:srgbClr val="0070C0"/>
                </a:solidFill>
                <a:effectLst/>
                <a:uLnTx/>
                <a:uFillTx/>
                <a:latin typeface="Tw Cen MT" panose="020B0602020104020603"/>
                <a:ea typeface="+mn-ea"/>
                <a:cs typeface="+mn-cs"/>
              </a:rPr>
              <a:t>.</a:t>
            </a:r>
          </a:p>
        </p:txBody>
      </p:sp>
      <p:graphicFrame>
        <p:nvGraphicFramePr>
          <p:cNvPr id="8" name="Diagram 7">
            <a:extLst>
              <a:ext uri="{FF2B5EF4-FFF2-40B4-BE49-F238E27FC236}">
                <a16:creationId xmlns:a16="http://schemas.microsoft.com/office/drawing/2014/main" id="{81EF08E1-A1B7-A191-8DB4-3C5797A00B58}"/>
              </a:ext>
            </a:extLst>
          </p:cNvPr>
          <p:cNvGraphicFramePr/>
          <p:nvPr/>
        </p:nvGraphicFramePr>
        <p:xfrm>
          <a:off x="1168182" y="2178570"/>
          <a:ext cx="6440932" cy="42551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3F5EDDBA-8D94-FEFE-2099-EC25227C992A}"/>
              </a:ext>
            </a:extLst>
          </p:cNvPr>
          <p:cNvSpPr/>
          <p:nvPr/>
        </p:nvSpPr>
        <p:spPr>
          <a:xfrm>
            <a:off x="8066315" y="1756065"/>
            <a:ext cx="3831772" cy="455329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53920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3788A7-E47C-B5CE-4257-1F649836DE48}"/>
              </a:ext>
            </a:extLst>
          </p:cNvPr>
          <p:cNvSpPr txBox="1"/>
          <p:nvPr/>
        </p:nvSpPr>
        <p:spPr>
          <a:xfrm>
            <a:off x="257140" y="296983"/>
            <a:ext cx="2980735" cy="2677656"/>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CADE4"/>
                </a:solidFill>
                <a:effectLst/>
                <a:uLnTx/>
                <a:uFillTx/>
                <a:latin typeface="Tw Cen MT" panose="020B0602020104020603"/>
                <a:ea typeface="+mn-ea"/>
                <a:cs typeface="+mn-cs"/>
              </a:rPr>
              <a:t>Please join us for our office hours, bring your questions, and discuss priority projects! </a:t>
            </a:r>
            <a:endParaRPr kumimoji="0" lang="en-US" sz="2800" b="1" i="0" u="none" strike="noStrike" kern="1200" cap="none" spc="0" normalizeH="0" baseline="0" noProof="0">
              <a:ln>
                <a:noFill/>
              </a:ln>
              <a:solidFill>
                <a:srgbClr val="1CADE4"/>
              </a:solidFill>
              <a:effectLst/>
              <a:highlight>
                <a:srgbClr val="FFFF00"/>
              </a:highlight>
              <a:uLnTx/>
              <a:uFillTx/>
              <a:latin typeface="Tw Cen MT" panose="020B0602020104020603"/>
              <a:ea typeface="+mn-ea"/>
              <a:cs typeface="+mn-cs"/>
            </a:endParaRPr>
          </a:p>
        </p:txBody>
      </p:sp>
      <p:sp>
        <p:nvSpPr>
          <p:cNvPr id="7" name="Title 1">
            <a:extLst>
              <a:ext uri="{FF2B5EF4-FFF2-40B4-BE49-F238E27FC236}">
                <a16:creationId xmlns:a16="http://schemas.microsoft.com/office/drawing/2014/main" id="{134FC3F4-DAD6-738E-34C0-657016163671}"/>
              </a:ext>
            </a:extLst>
          </p:cNvPr>
          <p:cNvSpPr txBox="1">
            <a:spLocks/>
          </p:cNvSpPr>
          <p:nvPr/>
        </p:nvSpPr>
        <p:spPr>
          <a:xfrm>
            <a:off x="4144888" y="4431691"/>
            <a:ext cx="2877556" cy="28765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600" b="0" i="0" u="none" strike="noStrike" kern="1200" cap="all" spc="100" normalizeH="0" baseline="0" noProof="0">
                <a:ln>
                  <a:noFill/>
                </a:ln>
                <a:solidFill>
                  <a:prstClr val="black"/>
                </a:solidFill>
                <a:effectLst/>
                <a:uLnTx/>
                <a:uFillTx/>
                <a:latin typeface="Tw Cen MT Condensed" panose="020B0606020104020203"/>
                <a:ea typeface="+mj-ea"/>
                <a:cs typeface="+mj-cs"/>
              </a:rPr>
              <a:t>Office hours</a:t>
            </a:r>
            <a:endParaRPr kumimoji="0" lang="en-US" sz="2000" b="0" i="0" u="none" strike="noStrike" kern="1200" cap="all" spc="100" normalizeH="0" baseline="0" noProof="0">
              <a:ln>
                <a:noFill/>
              </a:ln>
              <a:solidFill>
                <a:prstClr val="black"/>
              </a:solidFill>
              <a:effectLst/>
              <a:uLnTx/>
              <a:uFillTx/>
              <a:latin typeface="Tw Cen MT Condensed" panose="020B0606020104020203"/>
              <a:ea typeface="+mj-ea"/>
              <a:cs typeface="+mj-cs"/>
            </a:endParaRPr>
          </a:p>
        </p:txBody>
      </p:sp>
      <p:pic>
        <p:nvPicPr>
          <p:cNvPr id="8" name="Graphic 7" descr="Meeting outline">
            <a:extLst>
              <a:ext uri="{FF2B5EF4-FFF2-40B4-BE49-F238E27FC236}">
                <a16:creationId xmlns:a16="http://schemas.microsoft.com/office/drawing/2014/main" id="{CCCCF25A-2A8A-9F0F-E7CE-C6B19E6713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7641" y="772975"/>
            <a:ext cx="5312050" cy="5312050"/>
          </a:xfrm>
          <a:prstGeom prst="rect">
            <a:avLst/>
          </a:prstGeom>
        </p:spPr>
      </p:pic>
      <p:sp>
        <p:nvSpPr>
          <p:cNvPr id="23" name="TextBox 22">
            <a:extLst>
              <a:ext uri="{FF2B5EF4-FFF2-40B4-BE49-F238E27FC236}">
                <a16:creationId xmlns:a16="http://schemas.microsoft.com/office/drawing/2014/main" id="{CE3408A6-3D3D-C3C8-66DB-717F76F266B6}"/>
              </a:ext>
            </a:extLst>
          </p:cNvPr>
          <p:cNvSpPr txBox="1"/>
          <p:nvPr/>
        </p:nvSpPr>
        <p:spPr>
          <a:xfrm>
            <a:off x="9408872" y="660114"/>
            <a:ext cx="2552968"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683C6"/>
                </a:solidFill>
                <a:effectLst/>
                <a:uLnTx/>
                <a:uFillTx/>
                <a:latin typeface="Tw Cen MT" panose="020B0602020104020603"/>
                <a:ea typeface="+mn-ea"/>
                <a:cs typeface="+mn-cs"/>
              </a:rPr>
              <a:t>Transportation</a:t>
            </a:r>
            <a:endParaRPr kumimoji="0" lang="en-US" sz="2800" b="1" i="0" u="none" strike="noStrike" kern="1200" cap="none" spc="0" normalizeH="0" baseline="0" noProof="0">
              <a:ln>
                <a:noFill/>
              </a:ln>
              <a:solidFill>
                <a:srgbClr val="2683C6"/>
              </a:solidFill>
              <a:effectLst/>
              <a:highlight>
                <a:srgbClr val="FFFF00"/>
              </a:highlight>
              <a:uLnTx/>
              <a:uFillTx/>
              <a:latin typeface="Tw Cen MT" panose="020B0602020104020603"/>
              <a:ea typeface="+mn-ea"/>
              <a:cs typeface="+mn-cs"/>
            </a:endParaRPr>
          </a:p>
        </p:txBody>
      </p:sp>
      <p:pic>
        <p:nvPicPr>
          <p:cNvPr id="24" name="Graphic 23" descr="Dump truck outline">
            <a:extLst>
              <a:ext uri="{FF2B5EF4-FFF2-40B4-BE49-F238E27FC236}">
                <a16:creationId xmlns:a16="http://schemas.microsoft.com/office/drawing/2014/main" id="{0E40C948-516B-5A96-CB45-4B1E514CCC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05646" y="456995"/>
            <a:ext cx="914400" cy="914400"/>
          </a:xfrm>
          <a:prstGeom prst="rect">
            <a:avLst/>
          </a:prstGeom>
        </p:spPr>
      </p:pic>
      <p:sp>
        <p:nvSpPr>
          <p:cNvPr id="25" name="TextBox 24">
            <a:extLst>
              <a:ext uri="{FF2B5EF4-FFF2-40B4-BE49-F238E27FC236}">
                <a16:creationId xmlns:a16="http://schemas.microsoft.com/office/drawing/2014/main" id="{DA8E3E83-0A13-9A08-9C7A-0BF7CF41FAD1}"/>
              </a:ext>
            </a:extLst>
          </p:cNvPr>
          <p:cNvSpPr txBox="1"/>
          <p:nvPr/>
        </p:nvSpPr>
        <p:spPr>
          <a:xfrm>
            <a:off x="9408872" y="1581725"/>
            <a:ext cx="2297145"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683C6"/>
                </a:solidFill>
                <a:effectLst/>
                <a:uLnTx/>
                <a:uFillTx/>
                <a:latin typeface="Tw Cen MT" panose="020B0602020104020603"/>
                <a:ea typeface="+mn-ea"/>
                <a:cs typeface="+mn-cs"/>
              </a:rPr>
              <a:t>Climate and Resiliency</a:t>
            </a:r>
            <a:endParaRPr kumimoji="0" lang="en-US" sz="2800" b="1" i="0" u="none" strike="noStrike" kern="1200" cap="none" spc="0" normalizeH="0" baseline="0" noProof="0">
              <a:ln>
                <a:noFill/>
              </a:ln>
              <a:solidFill>
                <a:srgbClr val="2683C6"/>
              </a:solidFill>
              <a:effectLst/>
              <a:highlight>
                <a:srgbClr val="FFFF00"/>
              </a:highlight>
              <a:uLnTx/>
              <a:uFillTx/>
              <a:latin typeface="Tw Cen MT" panose="020B0602020104020603"/>
              <a:ea typeface="+mn-ea"/>
              <a:cs typeface="+mn-cs"/>
            </a:endParaRPr>
          </a:p>
        </p:txBody>
      </p:sp>
      <p:pic>
        <p:nvPicPr>
          <p:cNvPr id="26" name="Graphic 25" descr="Sustainability outline">
            <a:extLst>
              <a:ext uri="{FF2B5EF4-FFF2-40B4-BE49-F238E27FC236}">
                <a16:creationId xmlns:a16="http://schemas.microsoft.com/office/drawing/2014/main" id="{A5C7F27F-8EF8-15BC-BBCB-A51046B07B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90655" y="1601580"/>
            <a:ext cx="914399" cy="914399"/>
          </a:xfrm>
          <a:prstGeom prst="rect">
            <a:avLst/>
          </a:prstGeom>
        </p:spPr>
      </p:pic>
      <p:sp>
        <p:nvSpPr>
          <p:cNvPr id="27" name="TextBox 26">
            <a:extLst>
              <a:ext uri="{FF2B5EF4-FFF2-40B4-BE49-F238E27FC236}">
                <a16:creationId xmlns:a16="http://schemas.microsoft.com/office/drawing/2014/main" id="{898DE8B0-12D1-D134-F268-16B7F60CA029}"/>
              </a:ext>
            </a:extLst>
          </p:cNvPr>
          <p:cNvSpPr txBox="1"/>
          <p:nvPr/>
        </p:nvSpPr>
        <p:spPr>
          <a:xfrm>
            <a:off x="9408872" y="4577823"/>
            <a:ext cx="2552968"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err="1">
                <a:ln>
                  <a:noFill/>
                </a:ln>
                <a:solidFill>
                  <a:srgbClr val="2683C6"/>
                </a:solidFill>
                <a:effectLst/>
                <a:uLnTx/>
                <a:uFillTx/>
                <a:latin typeface="Tw Cen MT" panose="020B0602020104020603"/>
                <a:ea typeface="+mn-ea"/>
                <a:cs typeface="+mn-cs"/>
              </a:rPr>
              <a:t>GrantWell</a:t>
            </a:r>
            <a:endParaRPr kumimoji="0" lang="en-US" sz="2800" b="1" i="0" u="none" strike="noStrike" kern="1200" cap="none" spc="0" normalizeH="0" baseline="0" noProof="0">
              <a:ln>
                <a:noFill/>
              </a:ln>
              <a:solidFill>
                <a:srgbClr val="2683C6"/>
              </a:solidFill>
              <a:effectLst/>
              <a:uLnTx/>
              <a:uFillTx/>
              <a:latin typeface="Tw Cen MT" panose="020B0602020104020603"/>
              <a:ea typeface="+mn-ea"/>
              <a:cs typeface="+mn-cs"/>
            </a:endParaRPr>
          </a:p>
        </p:txBody>
      </p:sp>
      <p:sp>
        <p:nvSpPr>
          <p:cNvPr id="32" name="TextBox 31">
            <a:extLst>
              <a:ext uri="{FF2B5EF4-FFF2-40B4-BE49-F238E27FC236}">
                <a16:creationId xmlns:a16="http://schemas.microsoft.com/office/drawing/2014/main" id="{2DFFF345-756C-4593-9810-3C232BD81C18}"/>
              </a:ext>
            </a:extLst>
          </p:cNvPr>
          <p:cNvSpPr txBox="1"/>
          <p:nvPr/>
        </p:nvSpPr>
        <p:spPr>
          <a:xfrm>
            <a:off x="9408872" y="5681897"/>
            <a:ext cx="2552968"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683C6"/>
                </a:solidFill>
                <a:effectLst/>
                <a:uLnTx/>
                <a:uFillTx/>
                <a:latin typeface="Tw Cen MT" panose="020B0602020104020603"/>
                <a:ea typeface="+mn-ea"/>
                <a:cs typeface="+mn-cs"/>
              </a:rPr>
              <a:t>Priority Projects</a:t>
            </a:r>
          </a:p>
        </p:txBody>
      </p:sp>
      <p:pic>
        <p:nvPicPr>
          <p:cNvPr id="34" name="Graphic 33" descr="Blueprint with solid fill">
            <a:extLst>
              <a:ext uri="{FF2B5EF4-FFF2-40B4-BE49-F238E27FC236}">
                <a16:creationId xmlns:a16="http://schemas.microsoft.com/office/drawing/2014/main" id="{C1EC7EFC-965B-494A-88A8-0DE8164968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41246" y="5491370"/>
            <a:ext cx="863808" cy="863808"/>
          </a:xfrm>
          <a:prstGeom prst="rect">
            <a:avLst/>
          </a:prstGeom>
        </p:spPr>
      </p:pic>
      <p:pic>
        <p:nvPicPr>
          <p:cNvPr id="4" name="Graphic 3" descr="Tax outline">
            <a:extLst>
              <a:ext uri="{FF2B5EF4-FFF2-40B4-BE49-F238E27FC236}">
                <a16:creationId xmlns:a16="http://schemas.microsoft.com/office/drawing/2014/main" id="{A4DDE023-0104-BA9C-9A45-E6BA96480E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1246" y="2974639"/>
            <a:ext cx="914400" cy="914400"/>
          </a:xfrm>
          <a:prstGeom prst="rect">
            <a:avLst/>
          </a:prstGeom>
        </p:spPr>
      </p:pic>
      <p:sp>
        <p:nvSpPr>
          <p:cNvPr id="5" name="TextBox 4">
            <a:extLst>
              <a:ext uri="{FF2B5EF4-FFF2-40B4-BE49-F238E27FC236}">
                <a16:creationId xmlns:a16="http://schemas.microsoft.com/office/drawing/2014/main" id="{E331791A-D001-52DC-1AEE-E0BCCC4DFECA}"/>
              </a:ext>
            </a:extLst>
          </p:cNvPr>
          <p:cNvSpPr txBox="1"/>
          <p:nvPr/>
        </p:nvSpPr>
        <p:spPr>
          <a:xfrm>
            <a:off x="9408872" y="3159826"/>
            <a:ext cx="2552968"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683C6"/>
                </a:solidFill>
                <a:effectLst/>
                <a:uLnTx/>
                <a:uFillTx/>
                <a:latin typeface="Tw Cen MT" panose="020B0602020104020603"/>
                <a:ea typeface="+mn-ea"/>
                <a:cs typeface="+mn-cs"/>
              </a:rPr>
              <a:t>Direct Pay</a:t>
            </a:r>
          </a:p>
        </p:txBody>
      </p:sp>
      <p:pic>
        <p:nvPicPr>
          <p:cNvPr id="10" name="Graphic 9" descr="Programmer male outline">
            <a:extLst>
              <a:ext uri="{FF2B5EF4-FFF2-40B4-BE49-F238E27FC236}">
                <a16:creationId xmlns:a16="http://schemas.microsoft.com/office/drawing/2014/main" id="{D2C900EA-EC91-6530-683B-537C743085F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41246" y="4233004"/>
            <a:ext cx="914400" cy="914400"/>
          </a:xfrm>
          <a:prstGeom prst="rect">
            <a:avLst/>
          </a:prstGeom>
        </p:spPr>
      </p:pic>
    </p:spTree>
    <p:extLst>
      <p:ext uri="{BB962C8B-B14F-4D97-AF65-F5344CB8AC3E}">
        <p14:creationId xmlns:p14="http://schemas.microsoft.com/office/powerpoint/2010/main" val="395849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64205487-8A0D-96A9-56C4-56A210D08DB5}"/>
              </a:ext>
            </a:extLst>
          </p:cNvPr>
          <p:cNvSpPr>
            <a:spLocks noGrp="1"/>
          </p:cNvSpPr>
          <p:nvPr>
            <p:ph type="title"/>
          </p:nvPr>
        </p:nvSpPr>
        <p:spPr>
          <a:xfrm>
            <a:off x="643468" y="643467"/>
            <a:ext cx="3415612" cy="5571066"/>
          </a:xfrm>
        </p:spPr>
        <p:txBody>
          <a:bodyPr>
            <a:normAutofit/>
          </a:bodyPr>
          <a:lstStyle/>
          <a:p>
            <a:r>
              <a:rPr lang="en-US" sz="4800">
                <a:solidFill>
                  <a:srgbClr val="FFFFFF"/>
                </a:solidFill>
              </a:rPr>
              <a:t>About the Federal Funds and Infrastructure Office (FFIO)</a:t>
            </a:r>
          </a:p>
        </p:txBody>
      </p:sp>
      <p:graphicFrame>
        <p:nvGraphicFramePr>
          <p:cNvPr id="5" name="Content Placeholder 2">
            <a:extLst>
              <a:ext uri="{FF2B5EF4-FFF2-40B4-BE49-F238E27FC236}">
                <a16:creationId xmlns:a16="http://schemas.microsoft.com/office/drawing/2014/main" id="{F2B637B5-D00B-A557-6589-7B39E41260D0}"/>
              </a:ext>
            </a:extLst>
          </p:cNvPr>
          <p:cNvGraphicFramePr>
            <a:graphicFrameLocks noGrp="1"/>
          </p:cNvGraphicFramePr>
          <p:nvPr>
            <p:ph idx="1"/>
          </p:nvPr>
        </p:nvGraphicFramePr>
        <p:xfrm>
          <a:off x="4837502" y="1245140"/>
          <a:ext cx="7243018" cy="5466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7BD17A5-BA15-A055-8A50-B87A35D919F0}"/>
              </a:ext>
            </a:extLst>
          </p:cNvPr>
          <p:cNvSpPr txBox="1"/>
          <p:nvPr/>
        </p:nvSpPr>
        <p:spPr>
          <a:xfrm>
            <a:off x="5068112" y="214009"/>
            <a:ext cx="6781798" cy="923330"/>
          </a:xfrm>
          <a:prstGeom prst="rect">
            <a:avLst/>
          </a:prstGeom>
          <a:noFill/>
        </p:spPr>
        <p:txBody>
          <a:bodyPr wrap="square" rtlCol="0">
            <a:spAutoFit/>
          </a:bodyPr>
          <a:lstStyle/>
          <a:p>
            <a:pPr marL="0" marR="0" lvl="0" indent="0" algn="ctr" defTabSz="256032"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Officially created by Executive Order No. 624, and tasked with implementing a whole-of-government to compete for federal funding by:</a:t>
            </a:r>
          </a:p>
        </p:txBody>
      </p:sp>
    </p:spTree>
    <p:extLst>
      <p:ext uri="{BB962C8B-B14F-4D97-AF65-F5344CB8AC3E}">
        <p14:creationId xmlns:p14="http://schemas.microsoft.com/office/powerpoint/2010/main" val="415248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8" name="Straight Connector 27">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6A5AB136-1321-47B3-8AF9-A8140222B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CCEFB9A7-C8DD-7F1A-F23E-02E2D28F5C0B}"/>
              </a:ext>
            </a:extLst>
          </p:cNvPr>
          <p:cNvSpPr>
            <a:spLocks noGrp="1"/>
          </p:cNvSpPr>
          <p:nvPr>
            <p:ph type="title"/>
          </p:nvPr>
        </p:nvSpPr>
        <p:spPr>
          <a:xfrm>
            <a:off x="643466" y="1534475"/>
            <a:ext cx="6992351" cy="3861558"/>
          </a:xfrm>
        </p:spPr>
        <p:txBody>
          <a:bodyPr vert="horz" lIns="91440" tIns="45720" rIns="91440" bIns="45720" rtlCol="0" anchor="ctr">
            <a:normAutofit/>
          </a:bodyPr>
          <a:lstStyle/>
          <a:p>
            <a:pPr algn="r"/>
            <a:r>
              <a:rPr lang="en-US" sz="6000" spc="200"/>
              <a:t>Local Government Engagement</a:t>
            </a:r>
          </a:p>
        </p:txBody>
      </p:sp>
      <p:sp>
        <p:nvSpPr>
          <p:cNvPr id="32" name="Rectangle 31">
            <a:extLst>
              <a:ext uri="{FF2B5EF4-FFF2-40B4-BE49-F238E27FC236}">
                <a16:creationId xmlns:a16="http://schemas.microsoft.com/office/drawing/2014/main" id="{3A29AB2E-91A6-4F11-8765-A410A013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23355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Content Placeholder 2">
            <a:extLst>
              <a:ext uri="{FF2B5EF4-FFF2-40B4-BE49-F238E27FC236}">
                <a16:creationId xmlns:a16="http://schemas.microsoft.com/office/drawing/2014/main" id="{438FAB71-C6D9-69C6-15E1-74EEA1262BBF}"/>
              </a:ext>
            </a:extLst>
          </p:cNvPr>
          <p:cNvSpPr>
            <a:spLocks noGrp="1"/>
          </p:cNvSpPr>
          <p:nvPr>
            <p:ph idx="1"/>
          </p:nvPr>
        </p:nvSpPr>
        <p:spPr>
          <a:xfrm>
            <a:off x="4940490" y="258416"/>
            <a:ext cx="7026223" cy="2151409"/>
          </a:xfrm>
          <a:prstGeom prst="roundRect">
            <a:avLst/>
          </a:prstGeom>
          <a:solidFill>
            <a:schemeClr val="accent6">
              <a:lumMod val="20000"/>
              <a:lumOff val="80000"/>
              <a:alpha val="35822"/>
            </a:schemeClr>
          </a:solidFill>
          <a:ln>
            <a:noFill/>
          </a:ln>
        </p:spPr>
        <p:txBody>
          <a:bodyPr vert="horz" lIns="45720" tIns="45720" rIns="45720" bIns="45720" rtlCol="0" anchor="ctr">
            <a:normAutofit/>
          </a:bodyPr>
          <a:lstStyle/>
          <a:p>
            <a:pPr marL="0" indent="0">
              <a:buNone/>
            </a:pPr>
            <a:r>
              <a:rPr lang="en-IN" sz="2000" b="1"/>
              <a:t>The Partnership provides key federal funding information to the local governments of MA. </a:t>
            </a:r>
          </a:p>
          <a:p>
            <a:pPr marL="0" indent="0">
              <a:buNone/>
            </a:pPr>
            <a:r>
              <a:rPr lang="en-IN" sz="1800"/>
              <a:t>FFIO leads the monthly Massachusetts Federal Funds Partnership meeting. This forum delivers federal funding updates and offers a platform for addressing questions related to the many funding opportunities at the disposal of cities, towns and tribal organizations.</a:t>
            </a:r>
            <a:endParaRPr lang="en-US" sz="1800"/>
          </a:p>
        </p:txBody>
      </p:sp>
      <p:sp>
        <p:nvSpPr>
          <p:cNvPr id="9" name="Title 1">
            <a:extLst>
              <a:ext uri="{FF2B5EF4-FFF2-40B4-BE49-F238E27FC236}">
                <a16:creationId xmlns:a16="http://schemas.microsoft.com/office/drawing/2014/main" id="{61B7AD68-2546-FA2F-A2F2-6C54E2284F2F}"/>
              </a:ext>
            </a:extLst>
          </p:cNvPr>
          <p:cNvSpPr txBox="1">
            <a:spLocks/>
          </p:cNvSpPr>
          <p:nvPr/>
        </p:nvSpPr>
        <p:spPr>
          <a:xfrm>
            <a:off x="643468" y="643467"/>
            <a:ext cx="3415612"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rPr>
              <a:t>Massachusetts Federal funds partnership</a:t>
            </a:r>
            <a:endParaRPr kumimoji="0" lang="en-US" sz="5000" b="0" i="0" u="none" strike="noStrike" kern="1200" cap="all" spc="100" normalizeH="0" baseline="0" noProof="0">
              <a:ln>
                <a:noFill/>
              </a:ln>
              <a:solidFill>
                <a:srgbClr val="0D0D0D"/>
              </a:solidFill>
              <a:effectLst/>
              <a:uLnTx/>
              <a:uFillTx/>
              <a:latin typeface="Tw Cen MT Condensed" panose="020B0606020104020203"/>
              <a:ea typeface="+mj-ea"/>
              <a:cs typeface="+mj-cs"/>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5000" b="0" i="0" u="none" strike="noStrike" kern="1200" cap="all" spc="100" normalizeH="0" baseline="0" noProof="0">
              <a:ln>
                <a:noFill/>
              </a:ln>
              <a:solidFill>
                <a:prstClr val="black">
                  <a:lumMod val="95000"/>
                  <a:lumOff val="5000"/>
                </a:prstClr>
              </a:solidFill>
              <a:effectLst/>
              <a:uLnTx/>
              <a:uFillTx/>
              <a:latin typeface="Tw Cen MT Condensed" panose="020B0606020104020203"/>
              <a:ea typeface="+mj-ea"/>
              <a:cs typeface="+mj-cs"/>
            </a:endParaRP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rPr>
              <a:t>Engagement with RPAs &amp; </a:t>
            </a:r>
            <a:r>
              <a:rPr kumimoji="0" lang="en-US" sz="5000" b="0" i="0" u="none" strike="noStrike" kern="1200" cap="all" spc="100" normalizeH="0" baseline="0" noProof="0" err="1">
                <a:ln>
                  <a:noFill/>
                </a:ln>
                <a:solidFill>
                  <a:srgbClr val="FFFFFF"/>
                </a:solidFill>
                <a:effectLst/>
                <a:uLnTx/>
                <a:uFillTx/>
                <a:latin typeface="Tw Cen MT Condensed" panose="020B0606020104020203"/>
                <a:ea typeface="+mj-ea"/>
                <a:cs typeface="+mj-cs"/>
              </a:rPr>
              <a:t>TrIbes</a:t>
            </a:r>
            <a:endPar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endParaRPr>
          </a:p>
        </p:txBody>
      </p:sp>
      <p:sp>
        <p:nvSpPr>
          <p:cNvPr id="11" name="Content Placeholder 2">
            <a:extLst>
              <a:ext uri="{FF2B5EF4-FFF2-40B4-BE49-F238E27FC236}">
                <a16:creationId xmlns:a16="http://schemas.microsoft.com/office/drawing/2014/main" id="{C99D162D-B2EC-B50A-919C-1363298DF8EA}"/>
              </a:ext>
            </a:extLst>
          </p:cNvPr>
          <p:cNvSpPr txBox="1">
            <a:spLocks/>
          </p:cNvSpPr>
          <p:nvPr/>
        </p:nvSpPr>
        <p:spPr>
          <a:xfrm>
            <a:off x="4940491" y="3023162"/>
            <a:ext cx="3590560" cy="3221500"/>
          </a:xfrm>
          <a:prstGeom prst="rect">
            <a:avLst/>
          </a:prstGeom>
        </p:spPr>
        <p:txBody>
          <a:bodyPr vert="horz" lIns="45720" tIns="45720" rIns="45720" bIns="45720" rtlCol="0" anchor="ctr">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US" sz="2200" b="1"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US" sz="2200" b="1"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2200" b="1" i="0" u="none" strike="noStrike" kern="1200" cap="none" spc="0" normalizeH="0" baseline="0" noProof="0">
                <a:ln>
                  <a:noFill/>
                </a:ln>
                <a:solidFill>
                  <a:prstClr val="black"/>
                </a:solidFill>
                <a:effectLst/>
                <a:uLnTx/>
                <a:uFillTx/>
                <a:latin typeface="Tw Cen MT" panose="020B0602020104020603"/>
                <a:ea typeface="+mn-ea"/>
                <a:cs typeface="+mn-cs"/>
              </a:rPr>
              <a:t>Previous Federal Funds Partnership Meeting Tuesday, May 27</a:t>
            </a:r>
            <a:r>
              <a:rPr kumimoji="0" lang="en-US" sz="2200" b="1" i="0" u="none" strike="noStrike" kern="1200" cap="none" spc="0" normalizeH="0" baseline="30000" noProof="0">
                <a:ln>
                  <a:noFill/>
                </a:ln>
                <a:solidFill>
                  <a:prstClr val="black"/>
                </a:solidFill>
                <a:effectLst/>
                <a:uLnTx/>
                <a:uFillTx/>
                <a:latin typeface="Tw Cen MT" panose="020B0602020104020603"/>
                <a:ea typeface="+mn-ea"/>
                <a:cs typeface="+mn-cs"/>
              </a:rPr>
              <a:t>th</a:t>
            </a:r>
            <a:r>
              <a:rPr kumimoji="0" lang="en-US" sz="2200" b="1" i="0" u="none" strike="noStrike" kern="1200" cap="none" spc="0" normalizeH="0" baseline="0" noProof="0">
                <a:ln>
                  <a:noFill/>
                </a:ln>
                <a:solidFill>
                  <a:prstClr val="black"/>
                </a:solidFill>
                <a:effectLst/>
                <a:uLnTx/>
                <a:uFillTx/>
                <a:latin typeface="Tw Cen MT" panose="020B0602020104020603"/>
                <a:ea typeface="+mn-ea"/>
                <a:cs typeface="+mn-cs"/>
              </a:rPr>
              <a:t> </a:t>
            </a:r>
          </a:p>
          <a:p>
            <a:pPr marL="447675" marR="0" lvl="2" indent="-285750" algn="l" defTabSz="457200" rtl="0" eaLnBrk="1" fontAlgn="auto" latinLnBrk="0" hangingPunct="1">
              <a:lnSpc>
                <a:spcPct val="100000"/>
              </a:lnSpc>
              <a:spcBef>
                <a:spcPts val="0"/>
              </a:spcBef>
              <a:spcAft>
                <a:spcPts val="0"/>
              </a:spcAft>
              <a:buClrTx/>
              <a:buSzTx/>
              <a:buFont typeface="Wingdings 3"/>
              <a:buChar char=""/>
              <a:tabLst/>
              <a:defRPr/>
            </a:pPr>
            <a:r>
              <a:rPr kumimoji="0" lang="en-US" sz="1800" b="0" i="0" u="none" strike="noStrike" kern="1200" cap="none" spc="0" normalizeH="0" baseline="0" noProof="0">
                <a:ln>
                  <a:noFill/>
                </a:ln>
                <a:solidFill>
                  <a:prstClr val="black"/>
                </a:solidFill>
                <a:effectLst/>
                <a:uLnTx/>
                <a:uFillTx/>
                <a:latin typeface="TW Cen MT"/>
                <a:ea typeface="+mn-ea"/>
                <a:cs typeface="+mn-cs"/>
              </a:rPr>
              <a:t>MassDOT Presentation on the CIP Process</a:t>
            </a:r>
          </a:p>
          <a:p>
            <a:pPr marL="447675" lvl="2" indent="-285750" defTabSz="457200">
              <a:lnSpc>
                <a:spcPct val="100000"/>
              </a:lnSpc>
              <a:spcBef>
                <a:spcPts val="0"/>
              </a:spcBef>
              <a:spcAft>
                <a:spcPts val="0"/>
              </a:spcAft>
              <a:buClrTx/>
              <a:buFont typeface="Wingdings 3"/>
              <a:buChar char=""/>
              <a:defRPr/>
            </a:pPr>
            <a:r>
              <a:rPr lang="en-US" sz="1800" b="1">
                <a:highlight>
                  <a:srgbClr val="FFFF00"/>
                </a:highlight>
              </a:rPr>
              <a:t>Scan here to register for Partnership Zoom meetings and FFIO’s newsletter!</a:t>
            </a:r>
          </a:p>
          <a:p>
            <a:pPr marL="447675" lvl="2" indent="-285750" defTabSz="457200">
              <a:lnSpc>
                <a:spcPct val="100000"/>
              </a:lnSpc>
              <a:spcBef>
                <a:spcPts val="0"/>
              </a:spcBef>
              <a:spcAft>
                <a:spcPts val="0"/>
              </a:spcAft>
              <a:buClrTx/>
              <a:buFont typeface="Wingdings 3"/>
              <a:buChar char=""/>
              <a:defRPr/>
            </a:pPr>
            <a:endParaRPr lang="en-US" sz="1800" b="1">
              <a:solidFill>
                <a:prstClr val="black"/>
              </a:solidFill>
            </a:endParaRPr>
          </a:p>
          <a:p>
            <a:pPr marL="161925" lvl="2" indent="0" defTabSz="457200">
              <a:lnSpc>
                <a:spcPct val="100000"/>
              </a:lnSpc>
              <a:spcBef>
                <a:spcPts val="0"/>
              </a:spcBef>
              <a:spcAft>
                <a:spcPts val="0"/>
              </a:spcAft>
              <a:buClrTx/>
              <a:buNone/>
              <a:defRPr/>
            </a:pPr>
            <a:r>
              <a:rPr lang="en-US" sz="2200" b="1">
                <a:solidFill>
                  <a:prstClr val="black"/>
                </a:solidFill>
              </a:rPr>
              <a:t>Previous meeting with MARPA &amp; Tribes, Friday June 6</a:t>
            </a:r>
            <a:r>
              <a:rPr lang="en-US" sz="2200" b="1" baseline="30000">
                <a:solidFill>
                  <a:prstClr val="black"/>
                </a:solidFill>
              </a:rPr>
              <a:t>th</a:t>
            </a:r>
            <a:endParaRPr lang="en-US" sz="2200" b="1">
              <a:solidFill>
                <a:prstClr val="black"/>
              </a:solidFill>
            </a:endParaRP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endParaRPr lang="en-US" b="1">
              <a:solidFill>
                <a:prstClr val="black"/>
              </a:solidFill>
              <a:latin typeface="TW Cen MT"/>
            </a:endParaRPr>
          </a:p>
          <a:p>
            <a:pPr marL="90805" marR="0" lvl="0" indent="-91440" algn="l" defTabSz="914400" rtl="0" eaLnBrk="1" fontAlgn="auto" latinLnBrk="0" hangingPunct="1">
              <a:lnSpc>
                <a:spcPct val="90000"/>
              </a:lnSpc>
              <a:spcBef>
                <a:spcPts val="1200"/>
              </a:spcBef>
              <a:spcAft>
                <a:spcPts val="200"/>
              </a:spcAft>
              <a:buClr>
                <a:srgbClr val="1CADE4"/>
              </a:buClr>
              <a:buSzPct val="100000"/>
              <a:buFont typeface="Tw Cen MT"/>
              <a:buChar char=" "/>
              <a:tabLst/>
              <a:defRPr/>
            </a:pPr>
            <a:endPar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endParaRPr>
          </a:p>
          <a:p>
            <a:pPr marL="90805"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400" b="1"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US" sz="2400" b="1" i="0" u="none" strike="noStrike" kern="1200" cap="none" spc="0" normalizeH="0" baseline="30000" noProof="0">
              <a:ln>
                <a:noFill/>
              </a:ln>
              <a:solidFill>
                <a:prstClr val="black"/>
              </a:solidFill>
              <a:effectLst/>
              <a:uLnTx/>
              <a:uFillTx/>
              <a:latin typeface="Tw Cen MT" panose="020B0602020104020603"/>
              <a:ea typeface="+mn-ea"/>
              <a:cs typeface="+mn-cs"/>
            </a:endParaRPr>
          </a:p>
        </p:txBody>
      </p:sp>
      <p:pic>
        <p:nvPicPr>
          <p:cNvPr id="2" name="Picture 1" descr="A qr code on a white background&#10;&#10;Description automatically generated">
            <a:extLst>
              <a:ext uri="{FF2B5EF4-FFF2-40B4-BE49-F238E27FC236}">
                <a16:creationId xmlns:a16="http://schemas.microsoft.com/office/drawing/2014/main" id="{5F01B257-68F2-182D-AD88-094CADB1D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8090" y="2854293"/>
            <a:ext cx="2560442" cy="2560442"/>
          </a:xfrm>
          <a:prstGeom prst="rect">
            <a:avLst/>
          </a:prstGeom>
        </p:spPr>
      </p:pic>
    </p:spTree>
    <p:extLst>
      <p:ext uri="{BB962C8B-B14F-4D97-AF65-F5344CB8AC3E}">
        <p14:creationId xmlns:p14="http://schemas.microsoft.com/office/powerpoint/2010/main" val="75659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1B7AD68-2546-FA2F-A2F2-6C54E2284F2F}"/>
              </a:ext>
            </a:extLst>
          </p:cNvPr>
          <p:cNvSpPr txBox="1">
            <a:spLocks/>
          </p:cNvSpPr>
          <p:nvPr/>
        </p:nvSpPr>
        <p:spPr>
          <a:xfrm>
            <a:off x="1024128" y="585216"/>
            <a:ext cx="80182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600"/>
              </a:spcAft>
              <a:buClrTx/>
              <a:buSzTx/>
              <a:buFontTx/>
              <a:buNone/>
              <a:tabLst/>
              <a:defRPr/>
            </a:pPr>
            <a:r>
              <a:rPr kumimoji="0" lang="en-US" sz="5000" b="0" i="0" u="none" strike="noStrike" kern="1200" cap="all" spc="100" normalizeH="0" baseline="0" noProof="0">
                <a:ln>
                  <a:noFill/>
                </a:ln>
                <a:solidFill>
                  <a:prstClr val="black">
                    <a:lumMod val="95000"/>
                    <a:lumOff val="5000"/>
                  </a:prstClr>
                </a:solidFill>
                <a:effectLst/>
                <a:uLnTx/>
                <a:uFillTx/>
                <a:latin typeface="Tw Cen MT Condensed" panose="020B0606020104020203"/>
                <a:ea typeface="+mj-ea"/>
                <a:cs typeface="+mj-cs"/>
              </a:rPr>
              <a:t>FFIO Community Tour</a:t>
            </a:r>
          </a:p>
        </p:txBody>
      </p:sp>
      <p:sp>
        <p:nvSpPr>
          <p:cNvPr id="3" name="Content Placeholder 2">
            <a:extLst>
              <a:ext uri="{FF2B5EF4-FFF2-40B4-BE49-F238E27FC236}">
                <a16:creationId xmlns:a16="http://schemas.microsoft.com/office/drawing/2014/main" id="{438FAB71-C6D9-69C6-15E1-74EEA1262BBF}"/>
              </a:ext>
            </a:extLst>
          </p:cNvPr>
          <p:cNvSpPr>
            <a:spLocks noGrp="1"/>
          </p:cNvSpPr>
          <p:nvPr>
            <p:ph idx="4294967295"/>
          </p:nvPr>
        </p:nvSpPr>
        <p:spPr>
          <a:xfrm>
            <a:off x="597548" y="1566852"/>
            <a:ext cx="6062955" cy="4022725"/>
          </a:xfrm>
        </p:spPr>
        <p:txBody>
          <a:bodyPr vert="horz" lIns="45720" tIns="45720" rIns="45720" bIns="45720" rtlCol="0" anchor="t">
            <a:normAutofit/>
          </a:bodyPr>
          <a:lstStyle/>
          <a:p>
            <a:pPr marL="342900" lvl="1" indent="-342900"/>
            <a:endParaRPr lang="en-US" sz="2400" b="1"/>
          </a:p>
          <a:p>
            <a:pPr marL="525780" lvl="2" indent="-342900"/>
            <a:r>
              <a:rPr lang="en-US" sz="1800" b="1">
                <a:solidFill>
                  <a:srgbClr val="1CADE4"/>
                </a:solidFill>
              </a:rPr>
              <a:t>INFORMATION SHARING</a:t>
            </a:r>
            <a:r>
              <a:rPr lang="en-US" sz="1800"/>
              <a:t>: Provide information on federal grant application resources made available by the new legislation </a:t>
            </a:r>
          </a:p>
          <a:p>
            <a:pPr marL="525780" lvl="2" indent="-342900"/>
            <a:r>
              <a:rPr lang="en-US" sz="1800" b="1">
                <a:solidFill>
                  <a:srgbClr val="1CADE4"/>
                </a:solidFill>
              </a:rPr>
              <a:t>UNDERSTAND NEEDS AND PRIORITIES</a:t>
            </a:r>
            <a:r>
              <a:rPr lang="en-US" sz="1800" b="1"/>
              <a:t>: </a:t>
            </a:r>
            <a:r>
              <a:rPr lang="en-US" sz="1800"/>
              <a:t>Seek community input on priority projects seeking federal funding</a:t>
            </a:r>
          </a:p>
          <a:p>
            <a:pPr marL="525780" lvl="2" indent="-342900"/>
            <a:r>
              <a:rPr lang="en-US" sz="1800" b="1">
                <a:solidFill>
                  <a:srgbClr val="1CADE4"/>
                </a:solidFill>
              </a:rPr>
              <a:t>GATHER FEEDBACK</a:t>
            </a:r>
            <a:r>
              <a:rPr lang="en-US" sz="1800"/>
              <a:t>: Solicit feedback on the Federal Funds Partnership and other FFIO processes</a:t>
            </a:r>
          </a:p>
          <a:p>
            <a:pPr marL="182880" lvl="2" indent="0">
              <a:buNone/>
            </a:pPr>
            <a:endParaRPr lang="en-US" sz="1800"/>
          </a:p>
        </p:txBody>
      </p:sp>
      <p:pic>
        <p:nvPicPr>
          <p:cNvPr id="15" name="Graphic 14" descr="Marker outline">
            <a:extLst>
              <a:ext uri="{FF2B5EF4-FFF2-40B4-BE49-F238E27FC236}">
                <a16:creationId xmlns:a16="http://schemas.microsoft.com/office/drawing/2014/main" id="{D6F6D2DC-A141-97FA-86B7-BC9C355ACC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599175">
            <a:off x="138220" y="3299616"/>
            <a:ext cx="706120" cy="706120"/>
          </a:xfrm>
          <a:prstGeom prst="rect">
            <a:avLst/>
          </a:prstGeom>
        </p:spPr>
      </p:pic>
      <p:cxnSp>
        <p:nvCxnSpPr>
          <p:cNvPr id="16" name="Connector: Curved 18">
            <a:extLst>
              <a:ext uri="{FF2B5EF4-FFF2-40B4-BE49-F238E27FC236}">
                <a16:creationId xmlns:a16="http://schemas.microsoft.com/office/drawing/2014/main" id="{598D7587-8673-9E9A-8327-9A0EA590F182}"/>
              </a:ext>
            </a:extLst>
          </p:cNvPr>
          <p:cNvCxnSpPr>
            <a:cxnSpLocks/>
          </p:cNvCxnSpPr>
          <p:nvPr/>
        </p:nvCxnSpPr>
        <p:spPr>
          <a:xfrm>
            <a:off x="46001" y="3890432"/>
            <a:ext cx="1709418" cy="882737"/>
          </a:xfrm>
          <a:prstGeom prst="curvedConnector3">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Connector: Curved 20">
            <a:extLst>
              <a:ext uri="{FF2B5EF4-FFF2-40B4-BE49-F238E27FC236}">
                <a16:creationId xmlns:a16="http://schemas.microsoft.com/office/drawing/2014/main" id="{6C61E914-8ED6-75FB-7E05-D33B707D9243}"/>
              </a:ext>
            </a:extLst>
          </p:cNvPr>
          <p:cNvCxnSpPr>
            <a:cxnSpLocks/>
          </p:cNvCxnSpPr>
          <p:nvPr/>
        </p:nvCxnSpPr>
        <p:spPr>
          <a:xfrm>
            <a:off x="1755319" y="4769630"/>
            <a:ext cx="1793836" cy="1203944"/>
          </a:xfrm>
          <a:prstGeom prst="curvedConnector3">
            <a:avLst>
              <a:gd name="adj1" fmla="val 50000"/>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948B3901-F227-88C5-1D1A-F1E84F6CA2CA}"/>
              </a:ext>
            </a:extLst>
          </p:cNvPr>
          <p:cNvSpPr txBox="1"/>
          <p:nvPr/>
        </p:nvSpPr>
        <p:spPr>
          <a:xfrm>
            <a:off x="74855" y="4518851"/>
            <a:ext cx="144458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rPr>
              <a:t>WORCESTER</a:t>
            </a:r>
          </a:p>
        </p:txBody>
      </p:sp>
      <p:sp>
        <p:nvSpPr>
          <p:cNvPr id="20" name="TextBox 19">
            <a:extLst>
              <a:ext uri="{FF2B5EF4-FFF2-40B4-BE49-F238E27FC236}">
                <a16:creationId xmlns:a16="http://schemas.microsoft.com/office/drawing/2014/main" id="{DEC32FC3-55A4-E3AA-754B-93D636BDA57C}"/>
              </a:ext>
            </a:extLst>
          </p:cNvPr>
          <p:cNvSpPr txBox="1"/>
          <p:nvPr/>
        </p:nvSpPr>
        <p:spPr>
          <a:xfrm>
            <a:off x="1235937" y="4794892"/>
            <a:ext cx="1632898" cy="30777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rPr>
              <a:t>HAVERHILL</a:t>
            </a:r>
            <a:endParaRPr kumimoji="0" lang="en-US" sz="16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cxnSp>
        <p:nvCxnSpPr>
          <p:cNvPr id="22" name="Connector: Curved 26">
            <a:extLst>
              <a:ext uri="{FF2B5EF4-FFF2-40B4-BE49-F238E27FC236}">
                <a16:creationId xmlns:a16="http://schemas.microsoft.com/office/drawing/2014/main" id="{16809AB9-1DB2-B4BD-C8E3-541BE5DE6DAB}"/>
              </a:ext>
            </a:extLst>
          </p:cNvPr>
          <p:cNvCxnSpPr>
            <a:cxnSpLocks/>
          </p:cNvCxnSpPr>
          <p:nvPr/>
        </p:nvCxnSpPr>
        <p:spPr>
          <a:xfrm flipV="1">
            <a:off x="3582474" y="5054997"/>
            <a:ext cx="1018115" cy="918577"/>
          </a:xfrm>
          <a:prstGeom prst="curvedConnector3">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9F98E5EC-484A-62A9-5DE6-CE7D504A60E8}"/>
              </a:ext>
            </a:extLst>
          </p:cNvPr>
          <p:cNvCxnSpPr>
            <a:cxnSpLocks/>
          </p:cNvCxnSpPr>
          <p:nvPr/>
        </p:nvCxnSpPr>
        <p:spPr>
          <a:xfrm>
            <a:off x="6677355" y="6382346"/>
            <a:ext cx="20429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nector: Curved 5">
            <a:extLst>
              <a:ext uri="{FF2B5EF4-FFF2-40B4-BE49-F238E27FC236}">
                <a16:creationId xmlns:a16="http://schemas.microsoft.com/office/drawing/2014/main" id="{8DF9F752-057A-E7CF-1039-AE6C1C6BADAB}"/>
              </a:ext>
            </a:extLst>
          </p:cNvPr>
          <p:cNvCxnSpPr>
            <a:cxnSpLocks/>
          </p:cNvCxnSpPr>
          <p:nvPr/>
        </p:nvCxnSpPr>
        <p:spPr>
          <a:xfrm rot="16200000" flipH="1">
            <a:off x="6149989" y="5876033"/>
            <a:ext cx="718376" cy="302649"/>
          </a:xfrm>
          <a:prstGeom prst="curvedConnector3">
            <a:avLst>
              <a:gd name="adj1" fmla="val 757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TextBox 30">
            <a:extLst>
              <a:ext uri="{FF2B5EF4-FFF2-40B4-BE49-F238E27FC236}">
                <a16:creationId xmlns:a16="http://schemas.microsoft.com/office/drawing/2014/main" id="{34D20D0F-6FCF-BDE8-9715-EA5D7DCB6742}"/>
              </a:ext>
            </a:extLst>
          </p:cNvPr>
          <p:cNvSpPr txBox="1"/>
          <p:nvPr/>
        </p:nvSpPr>
        <p:spPr>
          <a:xfrm>
            <a:off x="1596622" y="5161930"/>
            <a:ext cx="1632898" cy="30777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rPr>
              <a:t>BROCKTON</a:t>
            </a:r>
          </a:p>
        </p:txBody>
      </p:sp>
      <p:pic>
        <p:nvPicPr>
          <p:cNvPr id="32" name="Graphic 31" descr="Marker outline">
            <a:extLst>
              <a:ext uri="{FF2B5EF4-FFF2-40B4-BE49-F238E27FC236}">
                <a16:creationId xmlns:a16="http://schemas.microsoft.com/office/drawing/2014/main" id="{461E03C6-3418-4142-F0BE-8319D9A8FC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433817">
            <a:off x="798952" y="3905166"/>
            <a:ext cx="706120" cy="706120"/>
          </a:xfrm>
          <a:prstGeom prst="rect">
            <a:avLst/>
          </a:prstGeom>
        </p:spPr>
      </p:pic>
      <p:pic>
        <p:nvPicPr>
          <p:cNvPr id="33" name="Graphic 32" descr="Marker outline">
            <a:extLst>
              <a:ext uri="{FF2B5EF4-FFF2-40B4-BE49-F238E27FC236}">
                <a16:creationId xmlns:a16="http://schemas.microsoft.com/office/drawing/2014/main" id="{7A8BCF02-3215-3FF9-1768-74F3EAB5D1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9438" y="4132219"/>
            <a:ext cx="706120" cy="706120"/>
          </a:xfrm>
          <a:prstGeom prst="rect">
            <a:avLst/>
          </a:prstGeom>
        </p:spPr>
      </p:pic>
      <p:sp>
        <p:nvSpPr>
          <p:cNvPr id="35" name="TextBox 34">
            <a:extLst>
              <a:ext uri="{FF2B5EF4-FFF2-40B4-BE49-F238E27FC236}">
                <a16:creationId xmlns:a16="http://schemas.microsoft.com/office/drawing/2014/main" id="{45408371-3851-6DEC-FF02-1841D0A4600B}"/>
              </a:ext>
            </a:extLst>
          </p:cNvPr>
          <p:cNvSpPr txBox="1"/>
          <p:nvPr/>
        </p:nvSpPr>
        <p:spPr>
          <a:xfrm>
            <a:off x="2777322" y="5974982"/>
            <a:ext cx="1632898" cy="30777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rPr>
              <a:t>SPRINGFIELD</a:t>
            </a:r>
          </a:p>
        </p:txBody>
      </p:sp>
      <p:sp>
        <p:nvSpPr>
          <p:cNvPr id="36" name="TextBox 35">
            <a:extLst>
              <a:ext uri="{FF2B5EF4-FFF2-40B4-BE49-F238E27FC236}">
                <a16:creationId xmlns:a16="http://schemas.microsoft.com/office/drawing/2014/main" id="{AA7FEAEA-740E-6548-30B4-6E689E767ED4}"/>
              </a:ext>
            </a:extLst>
          </p:cNvPr>
          <p:cNvSpPr txBox="1"/>
          <p:nvPr/>
        </p:nvSpPr>
        <p:spPr>
          <a:xfrm>
            <a:off x="-100491" y="4019933"/>
            <a:ext cx="129680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rPr>
              <a:t>PITTSFIELD</a:t>
            </a:r>
          </a:p>
        </p:txBody>
      </p:sp>
      <p:pic>
        <p:nvPicPr>
          <p:cNvPr id="2" name="Graphic 1" descr="Marker outline">
            <a:extLst>
              <a:ext uri="{FF2B5EF4-FFF2-40B4-BE49-F238E27FC236}">
                <a16:creationId xmlns:a16="http://schemas.microsoft.com/office/drawing/2014/main" id="{8D4498DC-8481-1115-F6D5-D44A324B50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50567">
            <a:off x="2310180" y="4473568"/>
            <a:ext cx="706120" cy="706120"/>
          </a:xfrm>
          <a:prstGeom prst="rect">
            <a:avLst/>
          </a:prstGeom>
        </p:spPr>
      </p:pic>
      <p:sp>
        <p:nvSpPr>
          <p:cNvPr id="5" name="TextBox 4">
            <a:extLst>
              <a:ext uri="{FF2B5EF4-FFF2-40B4-BE49-F238E27FC236}">
                <a16:creationId xmlns:a16="http://schemas.microsoft.com/office/drawing/2014/main" id="{6E1EECB5-E59E-617E-1A65-A11915846272}"/>
              </a:ext>
            </a:extLst>
          </p:cNvPr>
          <p:cNvSpPr txBox="1"/>
          <p:nvPr/>
        </p:nvSpPr>
        <p:spPr>
          <a:xfrm>
            <a:off x="2244374" y="5731707"/>
            <a:ext cx="1632898" cy="30777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rPr>
              <a:t>BOSTON</a:t>
            </a:r>
          </a:p>
        </p:txBody>
      </p:sp>
      <p:pic>
        <p:nvPicPr>
          <p:cNvPr id="8" name="Graphic 7" descr="Marker outline">
            <a:extLst>
              <a:ext uri="{FF2B5EF4-FFF2-40B4-BE49-F238E27FC236}">
                <a16:creationId xmlns:a16="http://schemas.microsoft.com/office/drawing/2014/main" id="{BD94A702-9E9D-E40F-2EF3-D4A2D18373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1012" y="5117355"/>
            <a:ext cx="706120" cy="706120"/>
          </a:xfrm>
          <a:prstGeom prst="rect">
            <a:avLst/>
          </a:prstGeom>
        </p:spPr>
      </p:pic>
      <p:cxnSp>
        <p:nvCxnSpPr>
          <p:cNvPr id="14" name="Connector: Curved 18">
            <a:extLst>
              <a:ext uri="{FF2B5EF4-FFF2-40B4-BE49-F238E27FC236}">
                <a16:creationId xmlns:a16="http://schemas.microsoft.com/office/drawing/2014/main" id="{402FC071-DD5E-A482-1B24-8AA3FAC84B1C}"/>
              </a:ext>
            </a:extLst>
          </p:cNvPr>
          <p:cNvCxnSpPr>
            <a:cxnSpLocks/>
          </p:cNvCxnSpPr>
          <p:nvPr/>
        </p:nvCxnSpPr>
        <p:spPr>
          <a:xfrm>
            <a:off x="4620473" y="5029166"/>
            <a:ext cx="1758573" cy="639003"/>
          </a:xfrm>
          <a:prstGeom prst="curvedConnector3">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3" name="Graphic 22" descr="Marker outline">
            <a:extLst>
              <a:ext uri="{FF2B5EF4-FFF2-40B4-BE49-F238E27FC236}">
                <a16:creationId xmlns:a16="http://schemas.microsoft.com/office/drawing/2014/main" id="{52CE81FB-9250-56E9-DD64-4772E118BD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3743" y="4420109"/>
            <a:ext cx="706120" cy="706120"/>
          </a:xfrm>
          <a:prstGeom prst="rect">
            <a:avLst/>
          </a:prstGeom>
        </p:spPr>
      </p:pic>
      <p:sp>
        <p:nvSpPr>
          <p:cNvPr id="25" name="TextBox 24">
            <a:extLst>
              <a:ext uri="{FF2B5EF4-FFF2-40B4-BE49-F238E27FC236}">
                <a16:creationId xmlns:a16="http://schemas.microsoft.com/office/drawing/2014/main" id="{94BEF636-093A-0EBC-A779-FD2FA9804C2B}"/>
              </a:ext>
            </a:extLst>
          </p:cNvPr>
          <p:cNvSpPr txBox="1"/>
          <p:nvPr/>
        </p:nvSpPr>
        <p:spPr>
          <a:xfrm>
            <a:off x="4162432" y="5109906"/>
            <a:ext cx="1632898" cy="30777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rPr>
              <a:t>GLOUCESTER</a:t>
            </a:r>
          </a:p>
        </p:txBody>
      </p:sp>
      <p:pic>
        <p:nvPicPr>
          <p:cNvPr id="10" name="Graphic 9" descr="Marker outline">
            <a:extLst>
              <a:ext uri="{FF2B5EF4-FFF2-40B4-BE49-F238E27FC236}">
                <a16:creationId xmlns:a16="http://schemas.microsoft.com/office/drawing/2014/main" id="{B7128334-7D17-D176-A275-93A9805BD9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5559" y="5315818"/>
            <a:ext cx="706120" cy="706120"/>
          </a:xfrm>
          <a:prstGeom prst="rect">
            <a:avLst/>
          </a:prstGeom>
        </p:spPr>
      </p:pic>
      <p:sp>
        <p:nvSpPr>
          <p:cNvPr id="40" name="TextBox 39">
            <a:extLst>
              <a:ext uri="{FF2B5EF4-FFF2-40B4-BE49-F238E27FC236}">
                <a16:creationId xmlns:a16="http://schemas.microsoft.com/office/drawing/2014/main" id="{6093CB6C-310F-D849-07A2-50D5BD250F05}"/>
              </a:ext>
            </a:extLst>
          </p:cNvPr>
          <p:cNvSpPr txBox="1"/>
          <p:nvPr/>
        </p:nvSpPr>
        <p:spPr>
          <a:xfrm>
            <a:off x="4633668" y="5498977"/>
            <a:ext cx="1632898" cy="30777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solidFill>
                  <a:prstClr val="black"/>
                </a:solidFill>
                <a:latin typeface="Tw Cen MT" panose="020B0602020104020603"/>
              </a:rPr>
              <a:t>NEW BEDFORD</a:t>
            </a:r>
            <a:endPar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pic>
        <p:nvPicPr>
          <p:cNvPr id="41" name="Graphic 40" descr="Marker outline">
            <a:extLst>
              <a:ext uri="{FF2B5EF4-FFF2-40B4-BE49-F238E27FC236}">
                <a16:creationId xmlns:a16="http://schemas.microsoft.com/office/drawing/2014/main" id="{80595976-BCAC-39EE-614B-F9C916A293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53160" y="4821858"/>
            <a:ext cx="706120" cy="706120"/>
          </a:xfrm>
          <a:prstGeom prst="rect">
            <a:avLst/>
          </a:prstGeom>
        </p:spPr>
      </p:pic>
      <p:pic>
        <p:nvPicPr>
          <p:cNvPr id="43" name="Graphic 42" descr="Marker outline">
            <a:extLst>
              <a:ext uri="{FF2B5EF4-FFF2-40B4-BE49-F238E27FC236}">
                <a16:creationId xmlns:a16="http://schemas.microsoft.com/office/drawing/2014/main" id="{2E3579F2-69E8-47CB-271C-8DEEC179D9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6332" y="5029166"/>
            <a:ext cx="706120" cy="706120"/>
          </a:xfrm>
          <a:prstGeom prst="rect">
            <a:avLst/>
          </a:prstGeom>
        </p:spPr>
      </p:pic>
      <p:sp>
        <p:nvSpPr>
          <p:cNvPr id="44" name="TextBox 43">
            <a:extLst>
              <a:ext uri="{FF2B5EF4-FFF2-40B4-BE49-F238E27FC236}">
                <a16:creationId xmlns:a16="http://schemas.microsoft.com/office/drawing/2014/main" id="{D698477B-DC2F-C129-4DAF-A9B2B4CC9E65}"/>
              </a:ext>
            </a:extLst>
          </p:cNvPr>
          <p:cNvSpPr txBox="1"/>
          <p:nvPr/>
        </p:nvSpPr>
        <p:spPr>
          <a:xfrm>
            <a:off x="5539514" y="5797096"/>
            <a:ext cx="1632898" cy="30777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solidFill>
                  <a:prstClr val="black"/>
                </a:solidFill>
                <a:latin typeface="Tw Cen MT" panose="020B0602020104020603"/>
              </a:rPr>
              <a:t>BARNSTABLE</a:t>
            </a:r>
            <a:endParaRPr kumimoji="0" lang="en-US" sz="1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pic>
        <p:nvPicPr>
          <p:cNvPr id="1026" name="Picture 2">
            <a:extLst>
              <a:ext uri="{FF2B5EF4-FFF2-40B4-BE49-F238E27FC236}">
                <a16:creationId xmlns:a16="http://schemas.microsoft.com/office/drawing/2014/main" id="{D6045C5C-DED3-AEF6-058F-7DCC997441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1256" y="1744333"/>
            <a:ext cx="5110755" cy="38469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1657694-30F0-93EC-A229-A63FCE0C1355}"/>
              </a:ext>
            </a:extLst>
          </p:cNvPr>
          <p:cNvSpPr txBox="1"/>
          <p:nvPr/>
        </p:nvSpPr>
        <p:spPr>
          <a:xfrm>
            <a:off x="7063943" y="5913427"/>
            <a:ext cx="4168164" cy="738664"/>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rPr>
              <a:t>UP NEXT:</a:t>
            </a:r>
          </a:p>
          <a:p>
            <a:pPr defTabSz="457200">
              <a:defRPr/>
            </a:pPr>
            <a:r>
              <a:rPr lang="en-US" sz="1400" dirty="0">
                <a:solidFill>
                  <a:prstClr val="black"/>
                </a:solidFill>
              </a:rPr>
              <a:t>MEDFORD (Today!) LYNN (July 8th)</a:t>
            </a:r>
            <a:r>
              <a:rPr lang="en-US" sz="1400" dirty="0">
                <a:solidFill>
                  <a:prstClr val="black"/>
                </a:solidFill>
                <a:latin typeface="Tw Cen MT" panose="020B0602020104020603"/>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Tw Cen MT" panose="020B0602020104020603"/>
              </a:rPr>
              <a:t>GREENFIELD (6/26)  LEOMINSTER (TBA)</a:t>
            </a:r>
          </a:p>
        </p:txBody>
      </p:sp>
    </p:spTree>
    <p:extLst>
      <p:ext uri="{BB962C8B-B14F-4D97-AF65-F5344CB8AC3E}">
        <p14:creationId xmlns:p14="http://schemas.microsoft.com/office/powerpoint/2010/main" val="4156858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7F9AB2-349C-03F4-FEE1-7D3074469279}"/>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23C29CE1-614F-8685-04FE-0C6213426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6" name="Oval 5">
            <a:extLst>
              <a:ext uri="{FF2B5EF4-FFF2-40B4-BE49-F238E27FC236}">
                <a16:creationId xmlns:a16="http://schemas.microsoft.com/office/drawing/2014/main" id="{ADB627A5-C098-58C9-7569-1A5AC8AF3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28" name="Straight Connector 27">
            <a:extLst>
              <a:ext uri="{FF2B5EF4-FFF2-40B4-BE49-F238E27FC236}">
                <a16:creationId xmlns:a16="http://schemas.microsoft.com/office/drawing/2014/main" id="{59173BB5-8D65-AF38-334C-B9633F79CA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8816B0C4-5684-A854-4A99-0BCA2A006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5E77BB09-A5C4-6B9C-C2BA-6385B50BF359}"/>
              </a:ext>
            </a:extLst>
          </p:cNvPr>
          <p:cNvSpPr>
            <a:spLocks noGrp="1"/>
          </p:cNvSpPr>
          <p:nvPr>
            <p:ph type="title"/>
          </p:nvPr>
        </p:nvSpPr>
        <p:spPr>
          <a:xfrm>
            <a:off x="643466" y="1534475"/>
            <a:ext cx="6992351" cy="3861558"/>
          </a:xfrm>
        </p:spPr>
        <p:txBody>
          <a:bodyPr vert="horz" lIns="91440" tIns="45720" rIns="91440" bIns="45720" rtlCol="0" anchor="ctr">
            <a:normAutofit/>
          </a:bodyPr>
          <a:lstStyle/>
          <a:p>
            <a:pPr algn="r"/>
            <a:r>
              <a:rPr lang="en-US" sz="6000" spc="200"/>
              <a:t>Federal Matching Funds Legislation</a:t>
            </a:r>
          </a:p>
        </p:txBody>
      </p:sp>
      <p:sp>
        <p:nvSpPr>
          <p:cNvPr id="32" name="Rectangle 31">
            <a:extLst>
              <a:ext uri="{FF2B5EF4-FFF2-40B4-BE49-F238E27FC236}">
                <a16:creationId xmlns:a16="http://schemas.microsoft.com/office/drawing/2014/main" id="{BFDFA2E9-B1BE-77B7-B8D7-06E6F0559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0492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Title 1">
            <a:extLst>
              <a:ext uri="{FF2B5EF4-FFF2-40B4-BE49-F238E27FC236}">
                <a16:creationId xmlns:a16="http://schemas.microsoft.com/office/drawing/2014/main" id="{61B7AD68-2546-FA2F-A2F2-6C54E2284F2F}"/>
              </a:ext>
            </a:extLst>
          </p:cNvPr>
          <p:cNvSpPr txBox="1">
            <a:spLocks/>
          </p:cNvSpPr>
          <p:nvPr/>
        </p:nvSpPr>
        <p:spPr>
          <a:xfrm>
            <a:off x="158559" y="643467"/>
            <a:ext cx="4229566" cy="557106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rPr>
              <a:t>Massachusetts Federal match legislation </a:t>
            </a:r>
          </a:p>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5000" b="0" i="0" u="none" strike="noStrike" kern="1200" cap="all" spc="100" normalizeH="0" baseline="0" noProof="0">
              <a:ln>
                <a:noFill/>
              </a:ln>
              <a:solidFill>
                <a:srgbClr val="FFFFFF"/>
              </a:solidFill>
              <a:effectLst/>
              <a:uLnTx/>
              <a:uFillTx/>
              <a:latin typeface="Tw Cen MT Condensed" panose="020B0606020104020203"/>
              <a:ea typeface="+mj-ea"/>
              <a:cs typeface="+mj-cs"/>
            </a:endParaRPr>
          </a:p>
        </p:txBody>
      </p:sp>
      <p:sp>
        <p:nvSpPr>
          <p:cNvPr id="4" name="TextBox 3">
            <a:extLst>
              <a:ext uri="{FF2B5EF4-FFF2-40B4-BE49-F238E27FC236}">
                <a16:creationId xmlns:a16="http://schemas.microsoft.com/office/drawing/2014/main" id="{F5B4FF78-B142-84EA-0463-0190E96E2742}"/>
              </a:ext>
            </a:extLst>
          </p:cNvPr>
          <p:cNvSpPr txBox="1"/>
          <p:nvPr/>
        </p:nvSpPr>
        <p:spPr>
          <a:xfrm>
            <a:off x="4892386" y="735955"/>
            <a:ext cx="6918613"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w Cen MT" panose="020B0602020104020603"/>
                <a:ea typeface="+mn-ea"/>
                <a:cs typeface="+mn-cs"/>
              </a:rPr>
              <a:t>Matching Funds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Unlocks up to </a:t>
            </a:r>
            <a:r>
              <a:rPr kumimoji="0" lang="en-US" sz="1800" b="1" i="0" u="none" strike="noStrike" kern="1200" cap="none" spc="0" normalizeH="0" baseline="0" noProof="0">
                <a:ln>
                  <a:noFill/>
                </a:ln>
                <a:solidFill>
                  <a:prstClr val="black"/>
                </a:solidFill>
                <a:effectLst/>
                <a:uLnTx/>
                <a:uFillTx/>
                <a:latin typeface="Tw Cen MT" panose="020B0602020104020603"/>
                <a:ea typeface="+mn-ea"/>
                <a:cs typeface="+mn-cs"/>
              </a:rPr>
              <a:t>$750M</a:t>
            </a: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for matching funds for federal programs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Eligible entities, including RPAs can now apply for match via the </a:t>
            </a:r>
            <a:r>
              <a:rPr kumimoji="0" lang="en-US" sz="1800" b="0" i="0" u="none" strike="noStrike" kern="1200" cap="none" spc="0" normalizeH="0" baseline="0" noProof="0">
                <a:ln>
                  <a:noFill/>
                </a:ln>
                <a:solidFill>
                  <a:srgbClr val="1CADE4"/>
                </a:solidFill>
                <a:effectLst/>
                <a:uLnTx/>
                <a:uFillTx/>
                <a:latin typeface="Tw Cen MT" panose="020B0602020104020603"/>
                <a:ea typeface="+mn-ea"/>
                <a:cs typeface="+mn-cs"/>
                <a:hlinkClick r:id="rId2">
                  <a:extLst>
                    <a:ext uri="{A12FA001-AC4F-418D-AE19-62706E023703}">
                      <ahyp:hlinkClr xmlns:ahyp="http://schemas.microsoft.com/office/drawing/2018/hyperlinkcolor" val="tx"/>
                    </a:ext>
                  </a:extLst>
                </a:hlinkClick>
              </a:rPr>
              <a:t>FFIO Match Request Form</a:t>
            </a:r>
            <a:endParaRPr kumimoji="0" lang="en-US" sz="1800" b="0" i="0" u="none" strike="noStrike" kern="1200" cap="none" spc="0" normalizeH="0" baseline="0" noProof="0">
              <a:ln>
                <a:noFill/>
              </a:ln>
              <a:solidFill>
                <a:srgbClr val="1CADE4"/>
              </a:solidFill>
              <a:effectLst/>
              <a:uLnTx/>
              <a:uFillTx/>
              <a:latin typeface="Tw Cen MT" panose="020B06020201040206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Learn more on the new </a:t>
            </a:r>
            <a:r>
              <a:rPr kumimoji="0" lang="en-US" sz="1800" b="0" i="0" u="none" strike="noStrike" kern="1200" cap="none" spc="0" normalizeH="0" baseline="0" noProof="0">
                <a:ln>
                  <a:noFill/>
                </a:ln>
                <a:solidFill>
                  <a:srgbClr val="1CADE4"/>
                </a:solidFill>
                <a:effectLst/>
                <a:uLnTx/>
                <a:uFillTx/>
                <a:latin typeface="Tw Cen MT" panose="020B0602020104020603"/>
                <a:ea typeface="+mn-ea"/>
                <a:cs typeface="+mn-cs"/>
                <a:hlinkClick r:id="rId3">
                  <a:extLst>
                    <a:ext uri="{A12FA001-AC4F-418D-AE19-62706E023703}">
                      <ahyp:hlinkClr xmlns:ahyp="http://schemas.microsoft.com/office/drawing/2018/hyperlinkcolor" val="tx"/>
                    </a:ext>
                  </a:extLst>
                </a:hlinkClick>
              </a:rPr>
              <a:t>Massachusetts Matching Funds Website</a:t>
            </a:r>
            <a:endParaRPr kumimoji="0" lang="en-US" sz="1800" b="0" i="0" u="none" strike="noStrike" kern="1200" cap="none" spc="0" normalizeH="0" baseline="0" noProof="0">
              <a:ln>
                <a:noFill/>
              </a:ln>
              <a:solidFill>
                <a:srgbClr val="1CADE4"/>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w Cen MT" panose="020B0602020104020603"/>
                <a:ea typeface="+mn-ea"/>
                <a:cs typeface="+mn-cs"/>
              </a:rPr>
              <a:t>Other Financial Assistance for Municipalities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a:ea typeface="+mn-ea"/>
                <a:cs typeface="+mn-cs"/>
              </a:rPr>
              <a:t>Allocates up</a:t>
            </a:r>
            <a:r>
              <a:rPr kumimoji="0" lang="en-US" sz="1800" b="0" i="0" u="none" strike="noStrike" kern="1200" cap="none" spc="0" normalizeH="0" baseline="0" noProof="0">
                <a:ln>
                  <a:noFill/>
                </a:ln>
                <a:solidFill>
                  <a:prstClr val="black"/>
                </a:solidFill>
                <a:effectLst/>
                <a:uLnTx/>
                <a:uFillTx/>
                <a:latin typeface="TW Cen MT"/>
                <a:ea typeface="+mn-ea"/>
                <a:cs typeface="Times New Roman"/>
              </a:rPr>
              <a:t> to </a:t>
            </a:r>
            <a:r>
              <a:rPr kumimoji="0" lang="en-US" sz="1800" b="1" i="0" u="none" strike="noStrike" kern="1200" cap="none" spc="0" normalizeH="0" baseline="0" noProof="0">
                <a:ln>
                  <a:noFill/>
                </a:ln>
                <a:solidFill>
                  <a:prstClr val="black"/>
                </a:solidFill>
                <a:effectLst/>
                <a:uLnTx/>
                <a:uFillTx/>
                <a:latin typeface="TW Cen MT"/>
                <a:ea typeface="+mn-ea"/>
                <a:cs typeface="Times New Roman"/>
              </a:rPr>
              <a:t>$50M</a:t>
            </a:r>
            <a:r>
              <a:rPr kumimoji="0" lang="en-US" sz="1800" b="0" i="0" u="none" strike="noStrike" kern="1200" cap="none" spc="0" normalizeH="0" baseline="0" noProof="0">
                <a:ln>
                  <a:noFill/>
                </a:ln>
                <a:solidFill>
                  <a:prstClr val="black"/>
                </a:solidFill>
                <a:effectLst/>
                <a:uLnTx/>
                <a:uFillTx/>
                <a:latin typeface="TW Cen MT"/>
                <a:ea typeface="+mn-ea"/>
                <a:cs typeface="Times New Roman"/>
              </a:rPr>
              <a:t> in the form of grants, loans, or other financial assistance, which may be directed to municipalities.</a:t>
            </a:r>
            <a:r>
              <a:rPr kumimoji="0" lang="en-US" sz="1800" b="0" i="0" u="none" strike="noStrike" kern="1200" cap="none" spc="0" normalizeH="0" baseline="0" noProof="0">
                <a:ln>
                  <a:noFill/>
                </a:ln>
                <a:solidFill>
                  <a:prstClr val="black"/>
                </a:solidFill>
                <a:effectLst/>
                <a:uLnTx/>
                <a:uFillTx/>
                <a:latin typeface="TW Cen MT"/>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a:ea typeface="+mn-ea"/>
                <a:cs typeface="+mn-cs"/>
              </a:rPr>
              <a:t>Explore providing start-up capital for Direct Pay-eligible projects, etc.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w Cen MT" panose="020B0602020104020603"/>
                <a:ea typeface="+mn-ea"/>
                <a:cs typeface="+mn-cs"/>
              </a:rPr>
              <a:t>Technical Assistance for Municipalities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Allocates up to </a:t>
            </a:r>
            <a:r>
              <a:rPr kumimoji="0" lang="en-US" sz="1800" b="1" i="0" u="none" strike="noStrike" kern="1200" cap="none" spc="0" normalizeH="0" baseline="0" noProof="0">
                <a:ln>
                  <a:noFill/>
                </a:ln>
                <a:solidFill>
                  <a:prstClr val="black"/>
                </a:solidFill>
                <a:effectLst/>
                <a:uLnTx/>
                <a:uFillTx/>
                <a:latin typeface="Tw Cen MT" panose="020B0602020104020603"/>
                <a:ea typeface="+mn-ea"/>
                <a:cs typeface="+mn-cs"/>
              </a:rPr>
              <a:t>$12M</a:t>
            </a: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for technical support to </a:t>
            </a:r>
            <a:r>
              <a:rPr kumimoji="0" lang="en-US" sz="1800" b="0" i="0" u="none" strike="noStrike" kern="1200" cap="none" spc="0" normalizeH="0" baseline="0" noProof="0" err="1">
                <a:ln>
                  <a:noFill/>
                </a:ln>
                <a:solidFill>
                  <a:prstClr val="black"/>
                </a:solidFill>
                <a:effectLst/>
                <a:uLnTx/>
                <a:uFillTx/>
                <a:latin typeface="Tw Cen MT" panose="020B0602020104020603"/>
                <a:ea typeface="+mn-ea"/>
                <a:cs typeface="+mn-cs"/>
              </a:rPr>
              <a:t>munis</a:t>
            </a: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for grant application development and implementation assistance for successful awards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Leverage existing municipal outreach (partnership meetings, upcoming community tour, etc.) to understand municipal needs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9018209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01o6bEDgEzpJZL6TiKGh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1CADE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MassDO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sDOT Theme" id="{8C841E2C-D113-4A07-8750-B878236504B5}" vid="{760B4F15-3A7B-4AEF-82C0-11FA9FAF66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67D306CC2AB9439580D8D9E7721135" ma:contentTypeVersion="14" ma:contentTypeDescription="Create a new document." ma:contentTypeScope="" ma:versionID="3ebc0c2e3e562912fa27ee86ec372a89">
  <xsd:schema xmlns:xsd="http://www.w3.org/2001/XMLSchema" xmlns:xs="http://www.w3.org/2001/XMLSchema" xmlns:p="http://schemas.microsoft.com/office/2006/metadata/properties" xmlns:ns2="bca20fd0-1d1f-44ac-8486-0fcbd3ca37a4" xmlns:ns3="2d5013aa-fb15-41bb-bd6f-83b72aea7b34" targetNamespace="http://schemas.microsoft.com/office/2006/metadata/properties" ma:root="true" ma:fieldsID="be003f2b293049502281ee85cb697aa6" ns2:_="" ns3:_="">
    <xsd:import namespace="bca20fd0-1d1f-44ac-8486-0fcbd3ca37a4"/>
    <xsd:import namespace="2d5013aa-fb15-41bb-bd6f-83b72aea7b3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a20fd0-1d1f-44ac-8486-0fcbd3ca37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5013aa-fb15-41bb-bd6f-83b72aea7b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7debb64-58ec-418c-bee6-31f5618343a5}" ma:internalName="TaxCatchAll" ma:showField="CatchAllData" ma:web="2d5013aa-fb15-41bb-bd6f-83b72aea7b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ca20fd0-1d1f-44ac-8486-0fcbd3ca37a4">
      <Terms xmlns="http://schemas.microsoft.com/office/infopath/2007/PartnerControls"/>
    </lcf76f155ced4ddcb4097134ff3c332f>
    <TaxCatchAll xmlns="2d5013aa-fb15-41bb-bd6f-83b72aea7b3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2146FF-DE0A-488D-A32C-F7AD7F20034D}">
  <ds:schemaRefs>
    <ds:schemaRef ds:uri="2d5013aa-fb15-41bb-bd6f-83b72aea7b34"/>
    <ds:schemaRef ds:uri="bca20fd0-1d1f-44ac-8486-0fcbd3ca37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5D8A7E6-894B-48B5-82F1-023926557A00}">
  <ds:schemaRefs>
    <ds:schemaRef ds:uri="2d5013aa-fb15-41bb-bd6f-83b72aea7b34"/>
    <ds:schemaRef ds:uri="bca20fd0-1d1f-44ac-8486-0fcbd3ca37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BEE4A0-927C-45D3-BA43-6935DE8E154C}">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0</TotalTime>
  <Words>2331</Words>
  <Application>Microsoft Office PowerPoint</Application>
  <PresentationFormat>Widescreen</PresentationFormat>
  <Paragraphs>300</Paragraphs>
  <Slides>34</Slides>
  <Notes>13</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50" baseType="lpstr">
      <vt:lpstr>ITCErasStd-Demi</vt:lpstr>
      <vt:lpstr>Aptos</vt:lpstr>
      <vt:lpstr>Arial</vt:lpstr>
      <vt:lpstr>Calibri</vt:lpstr>
      <vt:lpstr>Calibri Light</vt:lpstr>
      <vt:lpstr>Franklin Gothic Book</vt:lpstr>
      <vt:lpstr>Poppins</vt:lpstr>
      <vt:lpstr>Times New Roman</vt:lpstr>
      <vt:lpstr>TW Cen MT</vt:lpstr>
      <vt:lpstr>TW Cen MT</vt:lpstr>
      <vt:lpstr>Tw Cen MT Condensed</vt:lpstr>
      <vt:lpstr>Wingdings</vt:lpstr>
      <vt:lpstr>Wingdings 3</vt:lpstr>
      <vt:lpstr>Integral</vt:lpstr>
      <vt:lpstr>MassDOT Theme</vt:lpstr>
      <vt:lpstr>think-cell Slide</vt:lpstr>
      <vt:lpstr>Federal funds &amp; infrastructure office community tour</vt:lpstr>
      <vt:lpstr>Municipal needs survey</vt:lpstr>
      <vt:lpstr>Agenda</vt:lpstr>
      <vt:lpstr>About the Federal Funds and Infrastructure Office (FFIO)</vt:lpstr>
      <vt:lpstr>Local Government Engagement</vt:lpstr>
      <vt:lpstr>PowerPoint Presentation</vt:lpstr>
      <vt:lpstr>PowerPoint Presentation</vt:lpstr>
      <vt:lpstr>Federal Matching Funds Legislation</vt:lpstr>
      <vt:lpstr>PowerPoint Presentation</vt:lpstr>
      <vt:lpstr>PowerPoint Presentation</vt:lpstr>
      <vt:lpstr>New Federal Funding Opportunities</vt:lpstr>
      <vt:lpstr>PowerPoint Presentation</vt:lpstr>
      <vt:lpstr>PowerPoint Presentation</vt:lpstr>
      <vt:lpstr>PowerPoint Presentation</vt:lpstr>
      <vt:lpstr>Other Federal Programs:</vt:lpstr>
      <vt:lpstr>State programs: </vt:lpstr>
      <vt:lpstr>Direct Pay (IRA Tax Credits)</vt:lpstr>
      <vt:lpstr>PowerPoint Presentation</vt:lpstr>
      <vt:lpstr>PowerPoint Presentation</vt:lpstr>
      <vt:lpstr>federal funding landscape</vt:lpstr>
      <vt:lpstr>PowerPoint Presentation</vt:lpstr>
      <vt:lpstr>PowerPoint Presentation</vt:lpstr>
      <vt:lpstr>MassDOT Municipal Grants   </vt:lpstr>
      <vt:lpstr>About the Municipal Planning &amp; Support Group </vt:lpstr>
      <vt:lpstr>Municipal Planning &amp; Support Group Resources</vt:lpstr>
      <vt:lpstr>PowerPoint Presentation</vt:lpstr>
      <vt:lpstr>PowerPoint Presentation</vt:lpstr>
      <vt:lpstr>PowerPoint Presentation</vt:lpstr>
      <vt:lpstr>PowerPoint Presentation</vt:lpstr>
      <vt:lpstr>Key Dates</vt:lpstr>
      <vt:lpstr>Resources and Contact Information</vt:lpstr>
      <vt:lpstr>Municipal needs survey</vt:lpstr>
      <vt:lpstr>Discussion and q&amp;a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Strain, Mallory (A&amp;F)</dc:creator>
  <cp:lastModifiedBy>Strain, Mallory (A&amp;F)</cp:lastModifiedBy>
  <cp:revision>1</cp:revision>
  <dcterms:created xsi:type="dcterms:W3CDTF">2025-06-16T16:24:04Z</dcterms:created>
  <dcterms:modified xsi:type="dcterms:W3CDTF">2025-06-19T18:21:30Z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0x0101005267D306CC2AB9439580D8D9E7721135</vt:lpwstr>
  </property>
  <property fmtid="{D5CDD505-2E9C-101B-9397-08002B2CF9AE}" pid="3" name="MediaServiceImageTags">
    <vt:lpwstr/>
  </property>
</Properties>
</file>