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314" r:id="rId2"/>
    <p:sldId id="303" r:id="rId3"/>
    <p:sldId id="257" r:id="rId4"/>
    <p:sldId id="285" r:id="rId5"/>
    <p:sldId id="258" r:id="rId6"/>
    <p:sldId id="283" r:id="rId7"/>
    <p:sldId id="284" r:id="rId8"/>
    <p:sldId id="286" r:id="rId9"/>
    <p:sldId id="289" r:id="rId10"/>
    <p:sldId id="332" r:id="rId11"/>
    <p:sldId id="315" r:id="rId12"/>
    <p:sldId id="326" r:id="rId13"/>
    <p:sldId id="316" r:id="rId14"/>
    <p:sldId id="317" r:id="rId15"/>
    <p:sldId id="327" r:id="rId16"/>
    <p:sldId id="328" r:id="rId17"/>
    <p:sldId id="318" r:id="rId18"/>
    <p:sldId id="304" r:id="rId19"/>
    <p:sldId id="319" r:id="rId20"/>
    <p:sldId id="321" r:id="rId21"/>
    <p:sldId id="322" r:id="rId22"/>
    <p:sldId id="330" r:id="rId23"/>
    <p:sldId id="331" r:id="rId24"/>
    <p:sldId id="320" r:id="rId25"/>
    <p:sldId id="307" r:id="rId26"/>
    <p:sldId id="311" r:id="rId27"/>
    <p:sldId id="312" r:id="rId28"/>
    <p:sldId id="313" r:id="rId2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8A"/>
    <a:srgbClr val="00359E"/>
    <a:srgbClr val="002A7E"/>
    <a:srgbClr val="1563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38639" autoAdjust="0"/>
  </p:normalViewPr>
  <p:slideViewPr>
    <p:cSldViewPr>
      <p:cViewPr varScale="1">
        <p:scale>
          <a:sx n="93" d="100"/>
          <a:sy n="93" d="100"/>
        </p:scale>
        <p:origin x="159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E6B5BB9A-CEFA-4630-B822-22EA3FBE9F21}" type="datetimeFigureOut">
              <a:rPr lang="en-US" smtClean="0"/>
              <a:t>6/14/21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F7BC6194-BF9F-4502-AA64-0D3CE1CE7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03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19102C7E-D7CD-4F8B-9F52-6F129C92C2FB}" type="datetimeFigureOut">
              <a:rPr lang="en-US" smtClean="0"/>
              <a:t>6/14/21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526DCB25-47E5-4384-8A03-D3E5AA6F29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4441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date to receive by?  April 30,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3184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date to receive by?  April 30,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334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976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date received by?</a:t>
            </a:r>
            <a:r>
              <a:rPr lang="en-US" baseline="0" dirty="0"/>
              <a:t>  Feb. 28, 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82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date received by?</a:t>
            </a:r>
            <a:r>
              <a:rPr lang="en-US" baseline="0" dirty="0"/>
              <a:t>  Feb. 28, 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33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about EQUITY?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705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about EQUITY?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3483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368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4408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872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3999" indent="-286153" defTabSz="933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4613" indent="-228923" defTabSz="933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2460" indent="-228923" defTabSz="933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60306" indent="-228923" defTabSz="933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8152" indent="-228923" defTabSz="933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5996" indent="-228923" defTabSz="933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33842" indent="-228923" defTabSz="933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91689" indent="-228923" defTabSz="9331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AB2BA1-2DE8-4829-9E66-EE1852F7A54B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005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4404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1854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073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885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9680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3752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42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720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988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29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31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77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810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DCB25-47E5-4384-8A03-D3E5AA6F29D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63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761 h 1906"/>
                <a:gd name="T4" fmla="*/ 5978 w 5740"/>
                <a:gd name="T5" fmla="*/ 761 h 1906"/>
                <a:gd name="T6" fmla="*/ 597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4541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4542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D7BCF-D599-4446-90FC-AF0ABDBCC580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48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E15F6-D71A-4EA3-A9C0-5B6C4EB942DF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79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59B99-E25A-4BD5-BE61-7DF03D19EA6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927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A985B-6919-4DF4-845E-A19E7EA4D177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988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26FDE-2E0E-4409-B4AD-A3F2BFB2995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663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3ED6B-0797-419A-8920-E1C6BAA3D71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44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1CFCB-BCCC-41BC-80EC-9D5D8672975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5944609"/>
            <a:ext cx="91440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900" b="1" dirty="0">
                <a:solidFill>
                  <a:srgbClr val="002E8A"/>
                </a:solidFill>
                <a:latin typeface="Calibri" panose="020F0502020204030204" pitchFamily="34" charset="0"/>
              </a:rPr>
              <a:t>Municipal Road Safety Grant</a:t>
            </a:r>
          </a:p>
        </p:txBody>
      </p:sp>
    </p:spTree>
    <p:extLst>
      <p:ext uri="{BB962C8B-B14F-4D97-AF65-F5344CB8AC3E}">
        <p14:creationId xmlns:p14="http://schemas.microsoft.com/office/powerpoint/2010/main" val="391110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AC12E-030D-4570-BEB9-C006F0B127C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305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BC451-DB90-4028-A087-B3D668DC4914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58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9DE3D-190B-4E93-98B5-1FCBD8FD09B5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04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652DD-E213-446D-8A1F-D921E1BAE120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945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347C5-DE3E-42F8-9456-477C5558074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77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804B7-D5CA-4C80-9C9F-445A855AA72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38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4C3F3-1981-4E2C-9262-D21E67BA88DF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94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57F20E-B7D0-4B7F-964F-08A5229FAD5B}" type="slidenum">
              <a:rPr lang="en-US" altLang="en-US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439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4439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4439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14439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  <p:sp>
          <p:nvSpPr>
            <p:cNvPr id="14439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761 h 1906"/>
                <a:gd name="T4" fmla="*/ 5978 w 5740"/>
                <a:gd name="T5" fmla="*/ 761 h 1906"/>
                <a:gd name="T6" fmla="*/ 597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4439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439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439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463812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GR.MRS@mass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229600" cy="1143000"/>
          </a:xfrm>
        </p:spPr>
        <p:txBody>
          <a:bodyPr/>
          <a:lstStyle/>
          <a:p>
            <a:r>
              <a:rPr lang="en-US" sz="4800" dirty="0">
                <a:latin typeface="Calibri" panose="020F0502020204030204" pitchFamily="34" charset="0"/>
              </a:rPr>
              <a:t>FFY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667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b="1" dirty="0">
                <a:solidFill>
                  <a:srgbClr val="FFFF00"/>
                </a:solidFill>
                <a:latin typeface="Calibri" panose="020F0502020204030204" pitchFamily="34" charset="0"/>
              </a:rPr>
              <a:t>Municipal Road Safety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rgbClr val="FFFF00"/>
                </a:solidFill>
                <a:latin typeface="Calibri" panose="020F0502020204030204" pitchFamily="34" charset="0"/>
              </a:rPr>
              <a:t>(MRS)</a:t>
            </a:r>
          </a:p>
          <a:p>
            <a:pPr marL="0" indent="0" algn="ctr">
              <a:buNone/>
            </a:pPr>
            <a:r>
              <a:rPr lang="en-US" sz="4400" dirty="0">
                <a:latin typeface="Calibri" panose="020F0502020204030204" pitchFamily="34" charset="0"/>
              </a:rPr>
              <a:t>Grant Program</a:t>
            </a:r>
          </a:p>
        </p:txBody>
      </p:sp>
    </p:spTree>
    <p:extLst>
      <p:ext uri="{BB962C8B-B14F-4D97-AF65-F5344CB8AC3E}">
        <p14:creationId xmlns:p14="http://schemas.microsoft.com/office/powerpoint/2010/main" val="1983083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SECTION ONE</a:t>
            </a:r>
            <a:b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</a:br>
            <a:r>
              <a:rPr lang="en-US" sz="2800" u="sng" dirty="0">
                <a:latin typeface="Calibri" panose="020F0502020204030204" pitchFamily="34" charset="0"/>
              </a:rPr>
              <a:t>Traffic Enforcement and Equipment</a:t>
            </a:r>
            <a:endParaRPr lang="en-US" sz="3600" u="sng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219584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</a:rPr>
              <a:t>Enforcement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066800" y="2719060"/>
            <a:ext cx="6858000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b="1" i="1" kern="0" dirty="0">
                <a:latin typeface="Calibri" pitchFamily="34" charset="0"/>
              </a:rPr>
              <a:t>NEW: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kern="0" dirty="0">
                <a:latin typeface="Calibri" pitchFamily="34" charset="0"/>
              </a:rPr>
              <a:t>Allowed to conduct extra overtime patrols in any of the 5 campaigns.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kern="0" dirty="0">
                <a:latin typeface="Calibri" pitchFamily="34" charset="0"/>
              </a:rPr>
              <a:t>Allowed to participate in an MSP Sobriety Checkpoint during any of the traffic campaigns, not just Impaired Driving.</a:t>
            </a:r>
          </a:p>
          <a:p>
            <a:pPr lvl="2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1800" i="1" kern="0" dirty="0">
                <a:latin typeface="Calibri" pitchFamily="34" charset="0"/>
              </a:rPr>
              <a:t>Must have prior approval.</a:t>
            </a:r>
          </a:p>
          <a:p>
            <a:pPr lvl="2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1800" i="1" kern="0" dirty="0">
                <a:latin typeface="Calibri" pitchFamily="34" charset="0"/>
              </a:rPr>
              <a:t>Does not satisfy the required 4 OT patrol hours for enforcement.</a:t>
            </a:r>
          </a:p>
        </p:txBody>
      </p:sp>
    </p:spTree>
    <p:extLst>
      <p:ext uri="{BB962C8B-B14F-4D97-AF65-F5344CB8AC3E}">
        <p14:creationId xmlns:p14="http://schemas.microsoft.com/office/powerpoint/2010/main" val="2106082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04" y="6858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SECTION ONE</a:t>
            </a:r>
            <a:b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</a:br>
            <a:r>
              <a:rPr lang="en-US" sz="2800" u="sng" dirty="0">
                <a:latin typeface="Calibri" panose="020F0502020204030204" pitchFamily="34" charset="0"/>
              </a:rPr>
              <a:t>Traffic Enforcement &amp; Equipment</a:t>
            </a:r>
            <a:endParaRPr lang="en-US" sz="3600" u="sng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4038600"/>
            <a:ext cx="4227534" cy="238538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libri" pitchFamily="34" charset="0"/>
              </a:rPr>
              <a:t>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0004" y="206145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</a:rPr>
              <a:t>Equipment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1057103" y="2640114"/>
            <a:ext cx="761030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itchFamily="34" charset="0"/>
              </a:rPr>
              <a:t>A minimum of 4 enforcement hours are required in each of the 5 campaigns</a:t>
            </a:r>
          </a:p>
          <a:p>
            <a:pPr marL="342900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900" dirty="0">
              <a:latin typeface="Calibri" pitchFamily="34" charset="0"/>
            </a:endParaRPr>
          </a:p>
          <a:p>
            <a:pPr marL="342900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itchFamily="34" charset="0"/>
              </a:rPr>
              <a:t>Up to </a:t>
            </a:r>
            <a:r>
              <a:rPr lang="en-US" sz="2000" u="sng" dirty="0">
                <a:latin typeface="Calibri" pitchFamily="34" charset="0"/>
              </a:rPr>
              <a:t>50% of traffic enforcement budget </a:t>
            </a:r>
            <a:r>
              <a:rPr lang="en-US" sz="2000" dirty="0">
                <a:latin typeface="Calibri" pitchFamily="34" charset="0"/>
              </a:rPr>
              <a:t>may be used for equipment   </a:t>
            </a:r>
            <a:r>
              <a:rPr lang="en-US" sz="2000" i="1" dirty="0">
                <a:latin typeface="Calibri" pitchFamily="34" charset="0"/>
              </a:rPr>
              <a:t>(not 50% of total award amount)</a:t>
            </a:r>
          </a:p>
          <a:p>
            <a:pPr marL="171450" indent="-171450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900" dirty="0">
              <a:latin typeface="Calibri" pitchFamily="34" charset="0"/>
            </a:endParaRPr>
          </a:p>
          <a:p>
            <a:pPr marL="342900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itchFamily="34" charset="0"/>
              </a:rPr>
              <a:t>Allowable equipment: </a:t>
            </a:r>
          </a:p>
          <a:p>
            <a:pPr marL="8001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itchFamily="34" charset="0"/>
              </a:rPr>
              <a:t>Radar</a:t>
            </a:r>
          </a:p>
          <a:p>
            <a:pPr marL="8001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itchFamily="34" charset="0"/>
              </a:rPr>
              <a:t>LiDAR</a:t>
            </a:r>
          </a:p>
          <a:p>
            <a:pPr marL="8001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itchFamily="34" charset="0"/>
              </a:rPr>
              <a:t>Speed Radar Signs</a:t>
            </a:r>
          </a:p>
          <a:p>
            <a:pPr marL="8001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itchFamily="34" charset="0"/>
              </a:rPr>
              <a:t>Traffic Data Recorders</a:t>
            </a:r>
            <a:endParaRPr lang="en-US" sz="2000" b="1" dirty="0">
              <a:latin typeface="Calibri" pitchFamily="34" charset="0"/>
            </a:endParaRPr>
          </a:p>
          <a:p>
            <a:r>
              <a:rPr lang="en-US" sz="2000" dirty="0">
                <a:latin typeface="Calibri" pitchFamily="34" charset="0"/>
              </a:rPr>
              <a:t>     	</a:t>
            </a:r>
          </a:p>
          <a:p>
            <a:r>
              <a:rPr lang="en-US" sz="2400" dirty="0">
                <a:latin typeface="Calibri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918597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SECTION ONE</a:t>
            </a:r>
            <a:b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</a:br>
            <a:r>
              <a:rPr lang="en-US" sz="2800" u="sng" dirty="0">
                <a:latin typeface="Calibri" panose="020F0502020204030204" pitchFamily="34" charset="0"/>
              </a:rPr>
              <a:t>Traffic Enforcement &amp; Equipment</a:t>
            </a:r>
            <a:endParaRPr lang="en-US" sz="3600" u="sng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4038600"/>
            <a:ext cx="4227534" cy="238538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libri" pitchFamily="34" charset="0"/>
              </a:rPr>
              <a:t>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80986" y="226085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</a:rPr>
              <a:t>Equipment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799579" y="2895600"/>
            <a:ext cx="7353821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C000"/>
              </a:buClr>
            </a:pPr>
            <a:r>
              <a:rPr lang="en-US" sz="2000" b="1" dirty="0">
                <a:latin typeface="Calibri" pitchFamily="34" charset="0"/>
              </a:rPr>
              <a:t>NOTE: </a:t>
            </a:r>
          </a:p>
          <a:p>
            <a:pPr marL="342900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itchFamily="34" charset="0"/>
              </a:rPr>
              <a:t>If you purchased two (2) or more radar/LiDAR units using grant funds from the FFY 2021 MRS program, you </a:t>
            </a:r>
            <a:r>
              <a:rPr lang="en-US" sz="2000" i="1" dirty="0">
                <a:latin typeface="Calibri" pitchFamily="34" charset="0"/>
              </a:rPr>
              <a:t>cannot purchase </a:t>
            </a:r>
            <a:r>
              <a:rPr lang="en-US" sz="2000" dirty="0">
                <a:latin typeface="Calibri" pitchFamily="34" charset="0"/>
              </a:rPr>
              <a:t>radar/LiDAR units  </a:t>
            </a:r>
          </a:p>
          <a:p>
            <a:pPr marL="8001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itchFamily="34" charset="0"/>
              </a:rPr>
              <a:t>However, you can purchase additional Speed Radar Signs and/or Data Recorders</a:t>
            </a:r>
          </a:p>
          <a:p>
            <a:pPr marL="800100" lvl="1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900" dirty="0">
              <a:latin typeface="Calibri" pitchFamily="34" charset="0"/>
            </a:endParaRPr>
          </a:p>
          <a:p>
            <a:pPr marL="342900" indent="-3429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itchFamily="34" charset="0"/>
              </a:rPr>
              <a:t>All equipment must be received by </a:t>
            </a:r>
            <a:r>
              <a:rPr lang="en-US" sz="2000" b="1" u="sng" dirty="0">
                <a:latin typeface="Calibri" pitchFamily="34" charset="0"/>
              </a:rPr>
              <a:t>April 30, 2022</a:t>
            </a:r>
          </a:p>
          <a:p>
            <a:r>
              <a:rPr lang="en-US" sz="2400" dirty="0">
                <a:latin typeface="Calibri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493473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745" y="762000"/>
            <a:ext cx="8229600" cy="1524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SECTION TWO</a:t>
            </a:r>
            <a:b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</a:br>
            <a:r>
              <a:rPr lang="en-US" sz="3600" u="sng" dirty="0" err="1">
                <a:latin typeface="Calibri" panose="020F0502020204030204" pitchFamily="34" charset="0"/>
              </a:rPr>
              <a:t>Ped</a:t>
            </a:r>
            <a:r>
              <a:rPr lang="en-US" sz="3600" u="sng" dirty="0">
                <a:latin typeface="Calibri" panose="020F0502020204030204" pitchFamily="34" charset="0"/>
              </a:rPr>
              <a:t> &amp; Bike Enforcement &amp; Safety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3293565"/>
            <a:ext cx="3847004" cy="1929284"/>
          </a:xfrm>
          <a:solidFill>
            <a:schemeClr val="tx1"/>
          </a:solidFill>
          <a:ln>
            <a:solidFill>
              <a:schemeClr val="bg1"/>
            </a:solidFill>
          </a:ln>
        </p:spPr>
        <p:txBody>
          <a:bodyPr/>
          <a:lstStyle/>
          <a:p>
            <a:pPr lvl="1">
              <a:spcBef>
                <a:spcPts val="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/>
                </a:solidFill>
                <a:latin typeface="Calibri" pitchFamily="34" charset="0"/>
              </a:rPr>
              <a:t>October 1-31, 2021</a:t>
            </a:r>
          </a:p>
          <a:p>
            <a:pPr lvl="1">
              <a:spcBef>
                <a:spcPts val="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/>
                </a:solidFill>
                <a:latin typeface="Calibri" pitchFamily="34" charset="0"/>
              </a:rPr>
              <a:t>November 1-30, 2021</a:t>
            </a:r>
          </a:p>
          <a:p>
            <a:pPr lvl="1">
              <a:spcBef>
                <a:spcPts val="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/>
                </a:solidFill>
                <a:latin typeface="Calibri" pitchFamily="34" charset="0"/>
              </a:rPr>
              <a:t>February 1-28, 2022</a:t>
            </a:r>
          </a:p>
          <a:p>
            <a:pPr lvl="1">
              <a:spcBef>
                <a:spcPts val="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/>
                </a:solidFill>
                <a:latin typeface="Calibri" pitchFamily="34" charset="0"/>
              </a:rPr>
              <a:t>March 1-31, 2022</a:t>
            </a:r>
          </a:p>
          <a:p>
            <a:pPr lvl="1">
              <a:spcBef>
                <a:spcPts val="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/>
                </a:solidFill>
                <a:latin typeface="Calibri" pitchFamily="34" charset="0"/>
              </a:rPr>
              <a:t>July 1 – September 15, 2022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79317" y="2362200"/>
            <a:ext cx="3868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>
                <a:latin typeface="Calibri" panose="020F0502020204030204" pitchFamily="34" charset="0"/>
              </a:rPr>
              <a:t>Ped</a:t>
            </a:r>
            <a:r>
              <a:rPr lang="en-US" sz="2800" b="1" i="1" dirty="0">
                <a:latin typeface="Calibri" panose="020F0502020204030204" pitchFamily="34" charset="0"/>
              </a:rPr>
              <a:t> &amp; Bike Enforcement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8745" y="3293565"/>
            <a:ext cx="4114800" cy="3205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kern="0" dirty="0">
                <a:latin typeface="Calibri" pitchFamily="34" charset="0"/>
              </a:rPr>
              <a:t>Must conduct a minimum of 30 hours of OT targeted enforcement in designated months</a:t>
            </a:r>
          </a:p>
        </p:txBody>
      </p:sp>
    </p:spTree>
    <p:extLst>
      <p:ext uri="{BB962C8B-B14F-4D97-AF65-F5344CB8AC3E}">
        <p14:creationId xmlns:p14="http://schemas.microsoft.com/office/powerpoint/2010/main" val="10798018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745" y="762000"/>
            <a:ext cx="8229600" cy="1524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SECTION TWO</a:t>
            </a:r>
            <a:b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</a:br>
            <a:r>
              <a:rPr lang="en-US" sz="3600" u="sng" dirty="0" err="1">
                <a:latin typeface="Calibri" panose="020F0502020204030204" pitchFamily="34" charset="0"/>
              </a:rPr>
              <a:t>Ped</a:t>
            </a:r>
            <a:r>
              <a:rPr lang="en-US" sz="3600" u="sng" dirty="0">
                <a:latin typeface="Calibri" panose="020F0502020204030204" pitchFamily="34" charset="0"/>
              </a:rPr>
              <a:t>/Bike Enforcement and Safety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0997" y="3293564"/>
            <a:ext cx="3937348" cy="236684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libri" pitchFamily="34" charset="0"/>
              </a:rPr>
              <a:t>       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9317" y="2334750"/>
            <a:ext cx="3868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>
                <a:latin typeface="Calibri" panose="020F0502020204030204" pitchFamily="34" charset="0"/>
              </a:rPr>
              <a:t>Ped</a:t>
            </a:r>
            <a:r>
              <a:rPr lang="en-US" sz="2800" b="1" i="1" dirty="0">
                <a:latin typeface="Calibri" panose="020F0502020204030204" pitchFamily="34" charset="0"/>
              </a:rPr>
              <a:t>/Bike Safety Items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109597" y="3075767"/>
            <a:ext cx="7162799" cy="2802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kern="0" dirty="0">
                <a:latin typeface="Calibri" pitchFamily="34" charset="0"/>
              </a:rPr>
              <a:t>Must conduct a minimum of 30 hours of enforcement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kern="0" dirty="0">
                <a:latin typeface="Calibri" pitchFamily="34" charset="0"/>
              </a:rPr>
              <a:t>Can request up to </a:t>
            </a:r>
            <a:r>
              <a:rPr lang="en-US" sz="2400" b="1" kern="0" dirty="0">
                <a:latin typeface="Calibri" pitchFamily="34" charset="0"/>
              </a:rPr>
              <a:t>$1,200 </a:t>
            </a:r>
            <a:r>
              <a:rPr lang="en-US" sz="2400" kern="0" dirty="0">
                <a:latin typeface="Calibri" pitchFamily="34" charset="0"/>
              </a:rPr>
              <a:t>for safety items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kern="0" dirty="0">
                <a:latin typeface="Calibri" pitchFamily="34" charset="0"/>
              </a:rPr>
              <a:t>Safety items must be received by </a:t>
            </a:r>
            <a:r>
              <a:rPr lang="en-US" sz="2400" b="1" kern="0" dirty="0">
                <a:latin typeface="Calibri" pitchFamily="34" charset="0"/>
              </a:rPr>
              <a:t>February 28, 2022</a:t>
            </a:r>
          </a:p>
        </p:txBody>
      </p:sp>
    </p:spTree>
    <p:extLst>
      <p:ext uri="{BB962C8B-B14F-4D97-AF65-F5344CB8AC3E}">
        <p14:creationId xmlns:p14="http://schemas.microsoft.com/office/powerpoint/2010/main" val="255790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745" y="762000"/>
            <a:ext cx="8229600" cy="1524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SECTION TWO</a:t>
            </a:r>
            <a:b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</a:br>
            <a:r>
              <a:rPr lang="en-US" sz="3600" u="sng" dirty="0" err="1">
                <a:latin typeface="Calibri" panose="020F0502020204030204" pitchFamily="34" charset="0"/>
              </a:rPr>
              <a:t>Ped</a:t>
            </a:r>
            <a:r>
              <a:rPr lang="en-US" sz="3600" u="sng" dirty="0">
                <a:latin typeface="Calibri" panose="020F0502020204030204" pitchFamily="34" charset="0"/>
              </a:rPr>
              <a:t>/Bike Enforcement and Safety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0997" y="3293564"/>
            <a:ext cx="3937348" cy="236684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libri" pitchFamily="34" charset="0"/>
              </a:rPr>
              <a:t>       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9317" y="2334750"/>
            <a:ext cx="3868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err="1">
                <a:latin typeface="Calibri" panose="020F0502020204030204" pitchFamily="34" charset="0"/>
              </a:rPr>
              <a:t>Ped</a:t>
            </a:r>
            <a:r>
              <a:rPr lang="en-US" sz="2800" b="1" i="1" dirty="0">
                <a:latin typeface="Calibri" panose="020F0502020204030204" pitchFamily="34" charset="0"/>
              </a:rPr>
              <a:t>/Bike Safety Items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109597" y="3075767"/>
            <a:ext cx="7162799" cy="2802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kern="0" dirty="0">
                <a:latin typeface="Calibri" pitchFamily="34" charset="0"/>
              </a:rPr>
              <a:t>Allowable safety items include:</a:t>
            </a:r>
          </a:p>
          <a:p>
            <a:pPr lvl="2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kern="0" dirty="0">
                <a:latin typeface="Calibri" pitchFamily="34" charset="0"/>
              </a:rPr>
              <a:t>Bike Helmets, Lights, Reflectors, Pedestrian Light Bracelets, etc.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kern="0" dirty="0">
                <a:latin typeface="Calibri" pitchFamily="34" charset="0"/>
              </a:rPr>
              <a:t>Check the AGF for a complete list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kern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146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38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SECTION THREE</a:t>
            </a:r>
            <a:b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</a:br>
            <a:r>
              <a:rPr lang="en-US" sz="3600" u="sng" dirty="0">
                <a:latin typeface="Calibri" panose="020F0502020204030204" pitchFamily="34" charset="0"/>
              </a:rPr>
              <a:t>Non-Enforcement Safety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4038600"/>
            <a:ext cx="4227534" cy="238538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libri" pitchFamily="34" charset="0"/>
              </a:rPr>
              <a:t>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1" y="3100000"/>
            <a:ext cx="7924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    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257300" y="2251176"/>
            <a:ext cx="6629400" cy="3574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i="1" kern="0" dirty="0">
                <a:latin typeface="Calibri" pitchFamily="34" charset="0"/>
              </a:rPr>
              <a:t>Allows a department to: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kern="0" dirty="0">
                <a:latin typeface="Calibri" pitchFamily="34" charset="0"/>
              </a:rPr>
              <a:t>Develop and participate in innovative activities promoting road safety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kern="0" dirty="0">
                <a:latin typeface="Calibri" pitchFamily="34" charset="0"/>
              </a:rPr>
              <a:t>Implement non-enforcement strategies that help instill beneficial changes in road user behavior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kern="0" dirty="0">
                <a:latin typeface="Calibri" pitchFamily="34" charset="0"/>
              </a:rPr>
              <a:t>Support positive interactions between police and communities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kern="0" dirty="0">
                <a:latin typeface="Calibri" pitchFamily="34" charset="0"/>
              </a:rPr>
              <a:t>Promote equity in safety efforts</a:t>
            </a:r>
          </a:p>
          <a:p>
            <a:pPr marL="0" indent="0">
              <a:buFont typeface="Wingdings" pitchFamily="2" charset="2"/>
              <a:buNone/>
            </a:pPr>
            <a:endParaRPr lang="en-US" sz="2400" kern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150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38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SECTION THREE</a:t>
            </a:r>
            <a:b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</a:br>
            <a:r>
              <a:rPr lang="en-US" sz="3600" u="sng" dirty="0">
                <a:latin typeface="Calibri" panose="020F0502020204030204" pitchFamily="34" charset="0"/>
              </a:rPr>
              <a:t>Non-Enforcement Safety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4038600"/>
            <a:ext cx="4227534" cy="238538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libri" pitchFamily="34" charset="0"/>
              </a:rPr>
              <a:t>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1" y="3100000"/>
            <a:ext cx="79247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900" y="1867523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latin typeface="Calibri" panose="020F0502020204030204" pitchFamily="34" charset="0"/>
              </a:rPr>
              <a:t>Related to Traffic and </a:t>
            </a:r>
            <a:r>
              <a:rPr lang="en-US" sz="2400" b="1" i="1" dirty="0" err="1">
                <a:latin typeface="Calibri" panose="020F0502020204030204" pitchFamily="34" charset="0"/>
              </a:rPr>
              <a:t>Ped</a:t>
            </a:r>
            <a:r>
              <a:rPr lang="en-US" sz="2400" b="1" i="1" dirty="0">
                <a:latin typeface="Calibri" panose="020F0502020204030204" pitchFamily="34" charset="0"/>
              </a:rPr>
              <a:t>/Bike Safety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904352" y="2444952"/>
            <a:ext cx="8087248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kern="0" dirty="0">
                <a:latin typeface="Calibri" pitchFamily="34" charset="0"/>
              </a:rPr>
              <a:t>Examples: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kern="0" dirty="0">
                <a:latin typeface="Calibri" pitchFamily="34" charset="0"/>
              </a:rPr>
              <a:t>Community education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kern="0" dirty="0">
                <a:latin typeface="Calibri" pitchFamily="34" charset="0"/>
              </a:rPr>
              <a:t>Partnerships, projects, data collection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kern="0" dirty="0">
                <a:latin typeface="Calibri" pitchFamily="34" charset="0"/>
              </a:rPr>
              <a:t>Professional development </a:t>
            </a:r>
          </a:p>
          <a:p>
            <a:pPr lvl="2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1800" kern="0" dirty="0">
                <a:latin typeface="Calibri" pitchFamily="34" charset="0"/>
              </a:rPr>
              <a:t>Crash reconstruction, crash data analysis, work zone safety</a:t>
            </a:r>
          </a:p>
          <a:p>
            <a:pPr lvl="2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1800" kern="0" dirty="0">
                <a:latin typeface="Calibri" pitchFamily="34" charset="0"/>
              </a:rPr>
              <a:t>Training by advocacy organizations 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kern="0" dirty="0">
                <a:latin typeface="Calibri" pitchFamily="34" charset="0"/>
              </a:rPr>
              <a:t>CPS technician overtime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kern="0" dirty="0">
                <a:latin typeface="Calibri" pitchFamily="34" charset="0"/>
              </a:rPr>
              <a:t>Host a bike rodeo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kern="0" dirty="0">
                <a:latin typeface="Calibri" pitchFamily="34" charset="0"/>
              </a:rPr>
              <a:t>Other options found in AGF</a:t>
            </a:r>
          </a:p>
          <a:p>
            <a:pPr marL="457200" lvl="1" indent="0">
              <a:buClr>
                <a:srgbClr val="FFC000"/>
              </a:buClr>
              <a:buFont typeface="Wingdings" pitchFamily="2" charset="2"/>
              <a:buNone/>
            </a:pPr>
            <a:endParaRPr lang="en-US" sz="900" kern="0" dirty="0">
              <a:latin typeface="Calibri" pitchFamily="34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en-US" sz="2000" i="1" kern="0" dirty="0">
                <a:latin typeface="Calibri" pitchFamily="34" charset="0"/>
              </a:rPr>
              <a:t>Activities must be conducted with the current MA COVID-19 guidelines.</a:t>
            </a:r>
          </a:p>
        </p:txBody>
      </p:sp>
    </p:spTree>
    <p:extLst>
      <p:ext uri="{BB962C8B-B14F-4D97-AF65-F5344CB8AC3E}">
        <p14:creationId xmlns:p14="http://schemas.microsoft.com/office/powerpoint/2010/main" val="1337358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en-US" kern="0" dirty="0">
                <a:solidFill>
                  <a:srgbClr val="FFFF00"/>
                </a:solidFill>
                <a:latin typeface="Calibri" panose="020F0502020204030204" pitchFamily="34" charset="0"/>
              </a:rPr>
              <a:t>MRS</a:t>
            </a:r>
            <a:r>
              <a:rPr lang="en-US" kern="0" dirty="0">
                <a:latin typeface="Calibri" panose="020F0502020204030204" pitchFamily="34" charset="0"/>
              </a:rPr>
              <a:t> - Budgeting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0" y="1828800"/>
            <a:ext cx="3868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Calibri" panose="020F0502020204030204" pitchFamily="34" charset="0"/>
              </a:rPr>
              <a:t>Funding Levels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2743200"/>
            <a:ext cx="5102418" cy="2063054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218945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438400"/>
            <a:ext cx="6400800" cy="3429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</a:rPr>
              <a:t>All Sections are optional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</a:rPr>
              <a:t>Total of all sections cannot exceed the maximum award for a tier level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</a:rPr>
              <a:t>Once budgets are established, unspent funds from one element cannot be rolled over to another element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en-US" kern="0" dirty="0">
                <a:solidFill>
                  <a:srgbClr val="FFFF00"/>
                </a:solidFill>
                <a:latin typeface="Calibri" panose="020F0502020204030204" pitchFamily="34" charset="0"/>
              </a:rPr>
              <a:t>MRS</a:t>
            </a:r>
            <a:r>
              <a:rPr lang="en-US" kern="0" dirty="0">
                <a:latin typeface="Calibri" panose="020F0502020204030204" pitchFamily="34" charset="0"/>
              </a:rPr>
              <a:t> - Budgeting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1743076"/>
            <a:ext cx="3868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Calibri" panose="020F0502020204030204" pitchFamily="34" charset="0"/>
              </a:rPr>
              <a:t>Reminder:</a:t>
            </a:r>
          </a:p>
        </p:txBody>
      </p:sp>
    </p:spTree>
    <p:extLst>
      <p:ext uri="{BB962C8B-B14F-4D97-AF65-F5344CB8AC3E}">
        <p14:creationId xmlns:p14="http://schemas.microsoft.com/office/powerpoint/2010/main" val="363680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239000" cy="2514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>
                <a:latin typeface="Calibri" panose="020F0502020204030204" pitchFamily="34" charset="0"/>
              </a:rPr>
              <a:t>EOPSS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Office of Grants and Research</a:t>
            </a:r>
          </a:p>
          <a:p>
            <a:pPr marL="0" indent="0" algn="ctr">
              <a:buNone/>
            </a:pPr>
            <a:r>
              <a:rPr lang="en-US" sz="2400" b="1" dirty="0">
                <a:latin typeface="Calibri" panose="020F0502020204030204" pitchFamily="34" charset="0"/>
              </a:rPr>
              <a:t>Highway Safety Division</a:t>
            </a:r>
          </a:p>
          <a:p>
            <a:pPr marL="0" indent="0">
              <a:buNone/>
            </a:pPr>
            <a:endParaRPr lang="en-US" sz="1000" dirty="0">
              <a:latin typeface="Calibri" panose="020F0502020204030204" pitchFamily="34" charset="0"/>
            </a:endParaRPr>
          </a:p>
          <a:p>
            <a:pPr marL="400050" lvl="1" indent="0">
              <a:buNone/>
            </a:pPr>
            <a:r>
              <a:rPr lang="en-US" sz="2200" b="1" dirty="0">
                <a:effectLst/>
                <a:latin typeface="Calibri" panose="020F0502020204030204" pitchFamily="34" charset="0"/>
              </a:rPr>
              <a:t>Kevin Stanton</a:t>
            </a:r>
            <a:r>
              <a:rPr lang="en-US" sz="2200" dirty="0">
                <a:effectLst/>
                <a:latin typeface="Calibri" panose="020F0502020204030204" pitchFamily="34" charset="0"/>
              </a:rPr>
              <a:t>, Executive Director</a:t>
            </a:r>
          </a:p>
          <a:p>
            <a:pPr marL="400050" lvl="1" indent="0">
              <a:buNone/>
            </a:pPr>
            <a:r>
              <a:rPr lang="en-US" sz="2200" b="1" dirty="0">
                <a:effectLst/>
                <a:latin typeface="Calibri" panose="020F0502020204030204" pitchFamily="34" charset="0"/>
              </a:rPr>
              <a:t>Lynn Wright, </a:t>
            </a:r>
            <a:r>
              <a:rPr lang="en-US" sz="2200" dirty="0">
                <a:effectLst/>
                <a:latin typeface="Calibri" panose="020F0502020204030204" pitchFamily="34" charset="0"/>
              </a:rPr>
              <a:t>Deputy Director of Programs</a:t>
            </a:r>
          </a:p>
          <a:p>
            <a:pPr marL="400050" lvl="1" indent="0">
              <a:buNone/>
            </a:pPr>
            <a:r>
              <a:rPr lang="en-US" sz="2200" b="1" dirty="0">
                <a:effectLst/>
                <a:latin typeface="Calibri" panose="020F0502020204030204" pitchFamily="34" charset="0"/>
              </a:rPr>
              <a:t>Jeff Larason, </a:t>
            </a:r>
            <a:r>
              <a:rPr lang="en-US" sz="2200" dirty="0">
                <a:effectLst/>
                <a:latin typeface="Calibri" panose="020F0502020204030204" pitchFamily="34" charset="0"/>
              </a:rPr>
              <a:t>Director</a:t>
            </a:r>
          </a:p>
          <a:p>
            <a:pPr marL="400050" lvl="1" indent="0">
              <a:buNone/>
            </a:pPr>
            <a:r>
              <a:rPr lang="en-US" sz="2200" b="1" dirty="0">
                <a:effectLst/>
                <a:latin typeface="Calibri" panose="020F0502020204030204" pitchFamily="34" charset="0"/>
              </a:rPr>
              <a:t>Brook Chipman</a:t>
            </a:r>
            <a:r>
              <a:rPr lang="en-US" sz="2200" dirty="0">
                <a:effectLst/>
                <a:latin typeface="Calibri" panose="020F0502020204030204" pitchFamily="34" charset="0"/>
              </a:rPr>
              <a:t>, Program Manager</a:t>
            </a:r>
          </a:p>
          <a:p>
            <a:pPr marL="400050" lvl="1" indent="0">
              <a:buNone/>
            </a:pPr>
            <a:r>
              <a:rPr lang="en-US" sz="2200" b="1" dirty="0">
                <a:effectLst/>
                <a:latin typeface="Calibri" panose="020F0502020204030204" pitchFamily="34" charset="0"/>
              </a:rPr>
              <a:t>Deborah Firlit</a:t>
            </a:r>
            <a:r>
              <a:rPr lang="en-US" sz="2200" dirty="0">
                <a:effectLst/>
                <a:latin typeface="Calibri" panose="020F0502020204030204" pitchFamily="34" charset="0"/>
              </a:rPr>
              <a:t>,  Supervisor/Program Coordinator</a:t>
            </a:r>
          </a:p>
          <a:p>
            <a:pPr marL="400050" lvl="1" indent="0">
              <a:buNone/>
            </a:pPr>
            <a:r>
              <a:rPr lang="en-US" sz="2200" b="1" dirty="0">
                <a:effectLst/>
                <a:latin typeface="Calibri" panose="020F0502020204030204" pitchFamily="34" charset="0"/>
              </a:rPr>
              <a:t>Richard Valeri, </a:t>
            </a:r>
            <a:r>
              <a:rPr lang="en-US" sz="2200" dirty="0">
                <a:effectLst/>
                <a:latin typeface="Calibri" panose="020F0502020204030204" pitchFamily="34" charset="0"/>
              </a:rPr>
              <a:t>Program Coordinator</a:t>
            </a:r>
          </a:p>
          <a:p>
            <a:pPr marL="400050" lvl="1" indent="0">
              <a:buNone/>
            </a:pPr>
            <a:r>
              <a:rPr lang="en-US" sz="2200" b="1" dirty="0">
                <a:effectLst/>
                <a:latin typeface="Calibri" panose="020F0502020204030204" pitchFamily="34" charset="0"/>
              </a:rPr>
              <a:t>Christina Hernandez-Martinez, </a:t>
            </a:r>
            <a:r>
              <a:rPr lang="en-US" sz="2200" dirty="0">
                <a:effectLst/>
                <a:latin typeface="Calibri" panose="020F0502020204030204" pitchFamily="34" charset="0"/>
              </a:rPr>
              <a:t>Program Coordinator</a:t>
            </a:r>
          </a:p>
          <a:p>
            <a:pPr marL="0" indent="0">
              <a:buNone/>
            </a:pPr>
            <a:endParaRPr lang="en-US" sz="24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944609"/>
            <a:ext cx="91440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900" b="1" dirty="0">
                <a:solidFill>
                  <a:srgbClr val="002E8A"/>
                </a:solidFill>
                <a:latin typeface="Calibri" panose="020F0502020204030204" pitchFamily="34" charset="0"/>
              </a:rPr>
              <a:t>Municipal Road Safety Grant</a:t>
            </a:r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495300" y="389386"/>
            <a:ext cx="8153400" cy="1632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en-US" kern="0" dirty="0">
                <a:solidFill>
                  <a:srgbClr val="FFFF00"/>
                </a:solidFill>
                <a:latin typeface="Calibri" panose="020F0502020204030204" pitchFamily="34" charset="0"/>
              </a:rPr>
              <a:t>MRS</a:t>
            </a:r>
            <a:r>
              <a:rPr lang="en-US" kern="0" dirty="0">
                <a:latin typeface="Calibri" panose="020F0502020204030204" pitchFamily="34" charset="0"/>
              </a:rPr>
              <a:t> - Introductions</a:t>
            </a:r>
          </a:p>
        </p:txBody>
      </p:sp>
    </p:spTree>
    <p:extLst>
      <p:ext uri="{BB962C8B-B14F-4D97-AF65-F5344CB8AC3E}">
        <p14:creationId xmlns:p14="http://schemas.microsoft.com/office/powerpoint/2010/main" val="1868133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en-US" kern="0" dirty="0">
                <a:solidFill>
                  <a:srgbClr val="FFFF00"/>
                </a:solidFill>
                <a:latin typeface="Calibri" panose="020F0502020204030204" pitchFamily="34" charset="0"/>
              </a:rPr>
              <a:t>MRS</a:t>
            </a:r>
            <a:r>
              <a:rPr lang="en-US" kern="0" dirty="0">
                <a:latin typeface="Calibri" panose="020F0502020204030204" pitchFamily="34" charset="0"/>
              </a:rPr>
              <a:t> - Budgeting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6918" y="1532876"/>
            <a:ext cx="3868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Calibri" panose="020F0502020204030204" pitchFamily="34" charset="0"/>
              </a:rPr>
              <a:t>Examples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52500" y="2013303"/>
            <a:ext cx="7239000" cy="6644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</a:rPr>
              <a:t>Choosing 1 Element – Department is Tier Level 1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3065" y="2675876"/>
            <a:ext cx="4937870" cy="35560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9545115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en-US" kern="0" dirty="0">
                <a:solidFill>
                  <a:srgbClr val="FFFF00"/>
                </a:solidFill>
                <a:latin typeface="Calibri" panose="020F0502020204030204" pitchFamily="34" charset="0"/>
              </a:rPr>
              <a:t>MRS</a:t>
            </a:r>
            <a:r>
              <a:rPr lang="en-US" kern="0" dirty="0">
                <a:latin typeface="Calibri" panose="020F0502020204030204" pitchFamily="34" charset="0"/>
              </a:rPr>
              <a:t> - Budgeting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1496080"/>
            <a:ext cx="3868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Calibri" panose="020F0502020204030204" pitchFamily="34" charset="0"/>
              </a:rPr>
              <a:t>Examples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52500" y="2035221"/>
            <a:ext cx="7239000" cy="66440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</a:rPr>
              <a:t>Choosing 2 Elements– Department is Tier Level 1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751033"/>
            <a:ext cx="4937870" cy="35560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5053569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en-US" kern="0" dirty="0">
                <a:solidFill>
                  <a:srgbClr val="FFFF00"/>
                </a:solidFill>
                <a:latin typeface="Calibri" panose="020F0502020204030204" pitchFamily="34" charset="0"/>
              </a:rPr>
              <a:t>MRS</a:t>
            </a:r>
            <a:r>
              <a:rPr lang="en-US" kern="0" dirty="0">
                <a:latin typeface="Calibri" panose="020F0502020204030204" pitchFamily="34" charset="0"/>
              </a:rPr>
              <a:t> - Budgeting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9066" y="1536051"/>
            <a:ext cx="3868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Calibri" panose="020F0502020204030204" pitchFamily="34" charset="0"/>
              </a:rPr>
              <a:t>Examples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52500" y="2051747"/>
            <a:ext cx="7239000" cy="664401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Choosing 3 Elements– Department is Tier Level 1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679051"/>
            <a:ext cx="4937870" cy="35560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7438521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en-US" kern="0" dirty="0">
                <a:solidFill>
                  <a:srgbClr val="FFFF00"/>
                </a:solidFill>
                <a:latin typeface="Calibri" panose="020F0502020204030204" pitchFamily="34" charset="0"/>
              </a:rPr>
              <a:t>MRS</a:t>
            </a:r>
            <a:r>
              <a:rPr lang="en-US" kern="0" dirty="0">
                <a:latin typeface="Calibri" panose="020F0502020204030204" pitchFamily="34" charset="0"/>
              </a:rPr>
              <a:t> - Budgeting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423273"/>
            <a:ext cx="3868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Calibri" panose="020F0502020204030204" pitchFamily="34" charset="0"/>
              </a:rPr>
              <a:t>Examples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52500" y="1949497"/>
            <a:ext cx="7581900" cy="886869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</a:rPr>
              <a:t>Choosing 3 Elements– Department is Tier Level 1 </a:t>
            </a:r>
            <a:r>
              <a:rPr lang="en-US" sz="2400" i="1" dirty="0">
                <a:latin typeface="Calibri" panose="020F0502020204030204" pitchFamily="34" charset="0"/>
              </a:rPr>
              <a:t>(using max allowable funds for equipment &amp; safety items).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2400" i="1" dirty="0"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3065" y="2836366"/>
            <a:ext cx="4937870" cy="3556000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38425149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en-US" kern="0" dirty="0">
                <a:solidFill>
                  <a:srgbClr val="FFFF00"/>
                </a:solidFill>
                <a:latin typeface="Calibri" panose="020F0502020204030204" pitchFamily="34" charset="0"/>
              </a:rPr>
              <a:t>MRS</a:t>
            </a:r>
            <a:r>
              <a:rPr lang="en-US" kern="0" dirty="0">
                <a:latin typeface="Calibri" panose="020F0502020204030204" pitchFamily="34" charset="0"/>
              </a:rPr>
              <a:t> - Application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916363"/>
          </a:xfrm>
        </p:spPr>
        <p:txBody>
          <a:bodyPr/>
          <a:lstStyle/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i="1" dirty="0">
                <a:latin typeface="Calibri" panose="020F0502020204030204" pitchFamily="34" charset="0"/>
              </a:rPr>
              <a:t>Competitive grant – answer questions thoroughly!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u="sng" dirty="0">
                <a:latin typeface="Calibri" panose="020F0502020204030204" pitchFamily="34" charset="0"/>
              </a:rPr>
              <a:t>All</a:t>
            </a:r>
            <a:r>
              <a:rPr lang="en-US" sz="2800" dirty="0">
                <a:latin typeface="Calibri" panose="020F0502020204030204" pitchFamily="34" charset="0"/>
              </a:rPr>
              <a:t> applicants must complete: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Questions 1 thru 7 </a:t>
            </a:r>
            <a:r>
              <a:rPr lang="en-US" sz="2400" u="sng" dirty="0"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and</a:t>
            </a:r>
            <a:r>
              <a:rPr lang="en-US" sz="2400" dirty="0">
                <a:solidFill>
                  <a:srgbClr val="FFFF00"/>
                </a:solidFill>
                <a:effectLst/>
                <a:latin typeface="Calibri" panose="020F0502020204030204" pitchFamily="34" charset="0"/>
              </a:rPr>
              <a:t> 12 through 15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effectLst/>
                <a:latin typeface="Calibri" panose="020F0502020204030204" pitchFamily="34" charset="0"/>
              </a:rPr>
              <a:t>Applicants can skip: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Calibri" panose="020F0502020204030204" pitchFamily="34" charset="0"/>
              </a:rPr>
              <a:t> Qt. 8 if not applying for Non-Enforcement activities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</a:rPr>
              <a:t> Qt. 9 &amp; 10 if not applying for Traffic Equipment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</a:rPr>
              <a:t> Qt. 11 if not applying for </a:t>
            </a:r>
            <a:r>
              <a:rPr lang="en-US" sz="2400" dirty="0" err="1">
                <a:latin typeface="Calibri" panose="020F0502020204030204" pitchFamily="34" charset="0"/>
              </a:rPr>
              <a:t>Ped&amp;Bike</a:t>
            </a:r>
            <a:r>
              <a:rPr lang="en-US" sz="2400" dirty="0">
                <a:latin typeface="Calibri" panose="020F0502020204030204" pitchFamily="34" charset="0"/>
              </a:rPr>
              <a:t> Safety Items</a:t>
            </a:r>
          </a:p>
          <a:p>
            <a:pPr marL="457200" lvl="1" indent="0">
              <a:buClr>
                <a:srgbClr val="FFC000"/>
              </a:buClr>
              <a:buNone/>
            </a:pP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8971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65814"/>
            <a:ext cx="8229600" cy="3078163"/>
          </a:xfrm>
        </p:spPr>
        <p:txBody>
          <a:bodyPr/>
          <a:lstStyle/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</a:rPr>
              <a:t>Identify tier and maximum award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</a:rPr>
              <a:t>Fill in the appropriate cost categories 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</a:rPr>
              <a:t>Summary page will populate from cost categories</a:t>
            </a:r>
          </a:p>
          <a:p>
            <a:pPr lvl="2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</a:rPr>
              <a:t>Do not alter anything other than Department Name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</a:rPr>
              <a:t>Transfer the totals onto the application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Calibri" panose="020F0502020204030204" pitchFamily="34" charset="0"/>
            </a:endParaRPr>
          </a:p>
          <a:p>
            <a:pPr marL="1371600" lvl="3" indent="0">
              <a:buNone/>
            </a:pPr>
            <a:endParaRPr lang="en-US" sz="1800" dirty="0">
              <a:latin typeface="Calibri" panose="020F0502020204030204" pitchFamily="34" charset="0"/>
            </a:endParaRPr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en-US" kern="0" dirty="0">
                <a:solidFill>
                  <a:srgbClr val="FFFF00"/>
                </a:solidFill>
                <a:latin typeface="Calibri" panose="020F0502020204030204" pitchFamily="34" charset="0"/>
              </a:rPr>
              <a:t>MRS</a:t>
            </a:r>
            <a:r>
              <a:rPr lang="en-US" kern="0" dirty="0">
                <a:latin typeface="Calibri" panose="020F0502020204030204" pitchFamily="34" charset="0"/>
              </a:rPr>
              <a:t> - Application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905000" y="1414354"/>
            <a:ext cx="579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</a:rPr>
              <a:t>Attachment B – Excel Worksheet</a:t>
            </a:r>
          </a:p>
        </p:txBody>
      </p:sp>
    </p:spTree>
    <p:extLst>
      <p:ext uri="{BB962C8B-B14F-4D97-AF65-F5344CB8AC3E}">
        <p14:creationId xmlns:p14="http://schemas.microsoft.com/office/powerpoint/2010/main" val="40986915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MRS</a:t>
            </a:r>
            <a:r>
              <a:rPr lang="en-US" dirty="0">
                <a:latin typeface="Calibri" panose="020F0502020204030204" pitchFamily="34" charset="0"/>
              </a:rPr>
              <a:t> – Application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6868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b="1" dirty="0">
                <a:effectLst/>
                <a:latin typeface="Calibri" panose="020F0502020204030204" pitchFamily="34" charset="0"/>
              </a:rPr>
              <a:t>Application packets must be submitted: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Calibri" panose="020F0502020204030204" pitchFamily="34" charset="0"/>
              </a:rPr>
              <a:t>Electronically by email to Richard Valeri </a:t>
            </a:r>
            <a:r>
              <a:rPr lang="en-US" sz="1600" dirty="0">
                <a:effectLst/>
                <a:latin typeface="Calibri" panose="020F0502020204030204" pitchFamily="34" charset="0"/>
              </a:rPr>
              <a:t>(Richard.Valeri@mass.gov)</a:t>
            </a:r>
          </a:p>
          <a:p>
            <a:pPr lvl="2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Calibri" panose="020F0502020204030204" pitchFamily="34" charset="0"/>
              </a:rPr>
              <a:t>Emails must be received by June 30th</a:t>
            </a:r>
          </a:p>
          <a:p>
            <a:pPr lvl="2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1800" i="1" dirty="0">
                <a:effectLst/>
                <a:latin typeface="Calibri" panose="020F0502020204030204" pitchFamily="34" charset="0"/>
              </a:rPr>
              <a:t>Application &amp; all required documents must be in </a:t>
            </a:r>
            <a:r>
              <a:rPr lang="en-US" sz="1800" i="1" u="sng" dirty="0">
                <a:effectLst/>
                <a:latin typeface="Calibri" panose="020F0502020204030204" pitchFamily="34" charset="0"/>
              </a:rPr>
              <a:t>one PDF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Calibri" panose="020F0502020204030204" pitchFamily="34" charset="0"/>
              </a:rPr>
              <a:t>Mailed – original (wet signatures) to:</a:t>
            </a:r>
          </a:p>
          <a:p>
            <a:pPr lvl="2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Calibri" panose="020F0502020204030204" pitchFamily="34" charset="0"/>
              </a:rPr>
              <a:t>Office of Grants &amp; Research - address in application</a:t>
            </a:r>
          </a:p>
          <a:p>
            <a:pPr lvl="2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Calibri" panose="020F0502020204030204" pitchFamily="34" charset="0"/>
              </a:rPr>
              <a:t>Mailed originals must be postmarked by June 30th</a:t>
            </a:r>
          </a:p>
          <a:p>
            <a:pPr lvl="2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Calibri" panose="020F0502020204030204" pitchFamily="34" charset="0"/>
              </a:rPr>
              <a:t>Required application documents:</a:t>
            </a:r>
          </a:p>
          <a:p>
            <a:pPr lvl="3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effectLst/>
                <a:latin typeface="Calibri" panose="020F0502020204030204" pitchFamily="34" charset="0"/>
              </a:rPr>
              <a:t>Application</a:t>
            </a:r>
          </a:p>
          <a:p>
            <a:pPr lvl="3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effectLst/>
                <a:latin typeface="Calibri" panose="020F0502020204030204" pitchFamily="34" charset="0"/>
              </a:rPr>
              <a:t>Attachment B (budget worksheet)</a:t>
            </a:r>
          </a:p>
          <a:p>
            <a:pPr lvl="3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effectLst/>
                <a:latin typeface="Calibri" panose="020F0502020204030204" pitchFamily="34" charset="0"/>
              </a:rPr>
              <a:t>Seat Belt Policy</a:t>
            </a:r>
          </a:p>
          <a:p>
            <a:pPr lvl="3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1400" dirty="0">
                <a:effectLst/>
                <a:latin typeface="Calibri" panose="020F0502020204030204" pitchFamily="34" charset="0"/>
              </a:rPr>
              <a:t>Indirect/Fringe Rate Agreement (if applicable)</a:t>
            </a:r>
          </a:p>
          <a:p>
            <a:pPr marL="914400" lvl="2" indent="0">
              <a:buNone/>
            </a:pPr>
            <a:endParaRPr lang="en-US" sz="1800" dirty="0">
              <a:effectLst/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570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Key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362200"/>
            <a:ext cx="7086600" cy="3886200"/>
          </a:xfrm>
        </p:spPr>
        <p:txBody>
          <a:bodyPr/>
          <a:lstStyle/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itchFamily="34" charset="0"/>
              </a:rPr>
              <a:t>Application Deadline 	June 30, 2021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itchFamily="34" charset="0"/>
              </a:rPr>
              <a:t>Award Notification 	August 2021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itchFamily="34" charset="0"/>
              </a:rPr>
              <a:t>Start Date			October 1, 2021</a:t>
            </a:r>
          </a:p>
          <a:p>
            <a:pPr lvl="1">
              <a:spcBef>
                <a:spcPts val="0"/>
              </a:spcBef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i="1" dirty="0">
                <a:latin typeface="Calibri" pitchFamily="34" charset="0"/>
              </a:rPr>
              <a:t>No spending can occur before 10/1/21 or </a:t>
            </a:r>
          </a:p>
          <a:p>
            <a:pPr marL="457200" lvl="1" indent="0">
              <a:spcBef>
                <a:spcPts val="0"/>
              </a:spcBef>
              <a:buClr>
                <a:srgbClr val="FFC000"/>
              </a:buClr>
              <a:buNone/>
            </a:pPr>
            <a:r>
              <a:rPr lang="en-US" sz="2000" i="1" dirty="0">
                <a:latin typeface="Calibri" pitchFamily="34" charset="0"/>
              </a:rPr>
              <a:t>     the date of a fully executed contract.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itchFamily="34" charset="0"/>
              </a:rPr>
              <a:t>End Date 			Sept. 15, 2022</a:t>
            </a:r>
          </a:p>
          <a:p>
            <a:pPr marL="0" indent="0">
              <a:buNone/>
            </a:pPr>
            <a:endParaRPr lang="en-US" sz="2400" dirty="0">
              <a:latin typeface="Calibri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Calibri" pitchFamily="34" charset="0"/>
              </a:rPr>
              <a:t>Refer to the FFY22 </a:t>
            </a:r>
            <a:r>
              <a:rPr lang="en-US" sz="2000" dirty="0">
                <a:solidFill>
                  <a:srgbClr val="FFFF00"/>
                </a:solidFill>
                <a:latin typeface="Calibri" pitchFamily="34" charset="0"/>
              </a:rPr>
              <a:t>MRS</a:t>
            </a:r>
            <a:r>
              <a:rPr lang="en-US" sz="2000" dirty="0">
                <a:latin typeface="Calibri" pitchFamily="34" charset="0"/>
              </a:rPr>
              <a:t> Grant AGF for complete details of program requirements and guidelines</a:t>
            </a:r>
          </a:p>
        </p:txBody>
      </p:sp>
    </p:spTree>
    <p:extLst>
      <p:ext uri="{BB962C8B-B14F-4D97-AF65-F5344CB8AC3E}">
        <p14:creationId xmlns:p14="http://schemas.microsoft.com/office/powerpoint/2010/main" val="4030922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Calibri" panose="020F0502020204030204" pitchFamily="34" charset="0"/>
              </a:rPr>
              <a:t>QUESTIONS?</a:t>
            </a:r>
          </a:p>
        </p:txBody>
      </p:sp>
      <p:pic>
        <p:nvPicPr>
          <p:cNvPr id="430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1417638"/>
            <a:ext cx="4267200" cy="3200400"/>
          </a:xfrm>
          <a:noFill/>
        </p:spPr>
      </p:pic>
      <p:sp>
        <p:nvSpPr>
          <p:cNvPr id="43012" name="TextBox 3"/>
          <p:cNvSpPr txBox="1">
            <a:spLocks noChangeArrowheads="1"/>
          </p:cNvSpPr>
          <p:nvPr/>
        </p:nvSpPr>
        <p:spPr bwMode="auto">
          <a:xfrm>
            <a:off x="990600" y="4724400"/>
            <a:ext cx="6781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	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FFFFFF"/>
                </a:solidFill>
                <a:latin typeface="Calibri" panose="020F0502020204030204" pitchFamily="34" charset="0"/>
              </a:rPr>
              <a:t>Contact -  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Richard Valeri - </a:t>
            </a: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  <a:hlinkClick r:id="rId4"/>
              </a:rPr>
              <a:t>Richard.Valeri@mass.gov</a:t>
            </a:r>
            <a:endParaRPr lang="en-US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800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FFFF"/>
                </a:solidFill>
                <a:latin typeface="Calibri" panose="020F0502020204030204" pitchFamily="34" charset="0"/>
              </a:rPr>
              <a:t>THANK YOU FOR YOUR EFFORTS IN KEEPING OUR ROADS SAFE </a:t>
            </a:r>
          </a:p>
        </p:txBody>
      </p:sp>
    </p:spTree>
    <p:extLst>
      <p:ext uri="{BB962C8B-B14F-4D97-AF65-F5344CB8AC3E}">
        <p14:creationId xmlns:p14="http://schemas.microsoft.com/office/powerpoint/2010/main" val="39890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2286000"/>
            <a:ext cx="5562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</a:rPr>
              <a:t>Purpose</a:t>
            </a:r>
          </a:p>
          <a:p>
            <a:pPr marL="457200" indent="-4572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</a:rPr>
              <a:t>Overview</a:t>
            </a:r>
          </a:p>
          <a:p>
            <a:pPr marL="457200" indent="-4572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</a:rPr>
              <a:t>Competitive Grant</a:t>
            </a:r>
          </a:p>
          <a:p>
            <a:pPr marL="457200" indent="-4572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</a:rPr>
              <a:t>Background</a:t>
            </a:r>
          </a:p>
          <a:p>
            <a:pPr marL="457200" indent="-4572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</a:rPr>
              <a:t>Program Sections </a:t>
            </a:r>
            <a:r>
              <a:rPr lang="en-US" sz="2800" i="1" dirty="0">
                <a:latin typeface="Calibri" panose="020F0502020204030204" pitchFamily="34" charset="0"/>
              </a:rPr>
              <a:t>(Elements)</a:t>
            </a:r>
          </a:p>
          <a:p>
            <a:pPr marL="457200" indent="-4572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</a:rPr>
              <a:t>Budgeting</a:t>
            </a:r>
          </a:p>
          <a:p>
            <a:pPr marL="457200" indent="-457200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</a:rPr>
              <a:t>Application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304800" y="609600"/>
            <a:ext cx="8153400" cy="192087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MRS</a:t>
            </a:r>
            <a:r>
              <a:rPr lang="en-US" dirty="0">
                <a:latin typeface="Calibri" panose="020F0502020204030204" pitchFamily="34" charset="0"/>
              </a:rPr>
              <a:t> - Program Agenda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944609"/>
            <a:ext cx="91440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900" b="1" dirty="0">
                <a:solidFill>
                  <a:srgbClr val="002E8A"/>
                </a:solidFill>
                <a:latin typeface="Calibri" panose="020F0502020204030204" pitchFamily="34" charset="0"/>
              </a:rPr>
              <a:t>Municipal Road Safety Grant</a:t>
            </a:r>
          </a:p>
        </p:txBody>
      </p:sp>
    </p:spTree>
    <p:extLst>
      <p:ext uri="{BB962C8B-B14F-4D97-AF65-F5344CB8AC3E}">
        <p14:creationId xmlns:p14="http://schemas.microsoft.com/office/powerpoint/2010/main" val="106136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MRS</a:t>
            </a:r>
            <a:r>
              <a:rPr lang="en-US" dirty="0">
                <a:latin typeface="Calibri" panose="020F0502020204030204" pitchFamily="34" charset="0"/>
              </a:rPr>
              <a:t> -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286000"/>
            <a:ext cx="6400800" cy="3124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itchFamily="34" charset="0"/>
              </a:rPr>
              <a:t>Flexibility and options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itchFamily="34" charset="0"/>
              </a:rPr>
              <a:t>Enhance traditional traffic safety programs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itchFamily="34" charset="0"/>
              </a:rPr>
              <a:t>Incorporate new approaches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itchFamily="34" charset="0"/>
              </a:rPr>
              <a:t>Enhance knowledge, skills and abilities to adapt to changing traffic safety trends</a:t>
            </a:r>
          </a:p>
        </p:txBody>
      </p:sp>
    </p:spTree>
    <p:extLst>
      <p:ext uri="{BB962C8B-B14F-4D97-AF65-F5344CB8AC3E}">
        <p14:creationId xmlns:p14="http://schemas.microsoft.com/office/powerpoint/2010/main" val="3777499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MRS</a:t>
            </a:r>
            <a:r>
              <a:rPr lang="en-US" dirty="0">
                <a:latin typeface="Calibri" panose="020F0502020204030204" pitchFamily="34" charset="0"/>
              </a:rPr>
              <a:t> -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438400"/>
            <a:ext cx="6400800" cy="3124200"/>
          </a:xfrm>
        </p:spPr>
        <p:txBody>
          <a:bodyPr/>
          <a:lstStyle/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itchFamily="34" charset="0"/>
              </a:rPr>
              <a:t>NHTSA funding - up to $5 million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itchFamily="34" charset="0"/>
              </a:rPr>
              <a:t>Includes Pedestrian and Bicyclist Safety </a:t>
            </a:r>
            <a:r>
              <a:rPr lang="en-US" sz="2000" i="1" dirty="0">
                <a:latin typeface="Calibri" pitchFamily="34" charset="0"/>
              </a:rPr>
              <a:t>(</a:t>
            </a:r>
            <a:r>
              <a:rPr lang="en-US" sz="2000" i="1" dirty="0" err="1">
                <a:latin typeface="Calibri" pitchFamily="34" charset="0"/>
              </a:rPr>
              <a:t>Ped&amp;Bike</a:t>
            </a:r>
            <a:r>
              <a:rPr lang="en-US" sz="2000" i="1" dirty="0">
                <a:latin typeface="Calibri" pitchFamily="34" charset="0"/>
              </a:rPr>
              <a:t>)</a:t>
            </a:r>
            <a:endParaRPr lang="en-US" sz="2400" dirty="0">
              <a:latin typeface="Calibri" pitchFamily="34" charset="0"/>
            </a:endParaRP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itchFamily="34" charset="0"/>
              </a:rPr>
              <a:t>Open to ALL municipal PDs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itchFamily="34" charset="0"/>
              </a:rPr>
              <a:t>Funds provided on a </a:t>
            </a:r>
            <a:r>
              <a:rPr lang="en-US" sz="2800" i="1" dirty="0">
                <a:latin typeface="Calibri" pitchFamily="34" charset="0"/>
              </a:rPr>
              <a:t>competitive</a:t>
            </a:r>
            <a:r>
              <a:rPr lang="en-US" sz="2800" dirty="0">
                <a:latin typeface="Calibri" pitchFamily="34" charset="0"/>
              </a:rPr>
              <a:t> basis</a:t>
            </a:r>
          </a:p>
          <a:p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807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MRS</a:t>
            </a:r>
            <a:r>
              <a:rPr lang="en-US" dirty="0">
                <a:latin typeface="Calibri" panose="020F0502020204030204" pitchFamily="34" charset="0"/>
              </a:rPr>
              <a:t> - Competitive Grant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438400"/>
            <a:ext cx="6400800" cy="2895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Calibri" panose="020F0502020204030204" pitchFamily="34" charset="0"/>
              </a:rPr>
              <a:t>As many communities as possible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Calibri" panose="020F0502020204030204" pitchFamily="34" charset="0"/>
              </a:rPr>
              <a:t>Applications scored by team of reviewers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Calibri" panose="020F0502020204030204" pitchFamily="34" charset="0"/>
              </a:rPr>
              <a:t>Final decisions made by OGR Executive Director and EOPSS Secretary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Calibri" panose="020F0502020204030204" pitchFamily="34" charset="0"/>
              </a:rPr>
              <a:t>Selection criteria described in the AGF</a:t>
            </a:r>
          </a:p>
        </p:txBody>
      </p:sp>
    </p:spTree>
    <p:extLst>
      <p:ext uri="{BB962C8B-B14F-4D97-AF65-F5344CB8AC3E}">
        <p14:creationId xmlns:p14="http://schemas.microsoft.com/office/powerpoint/2010/main" val="2630483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MRS</a:t>
            </a:r>
            <a:r>
              <a:rPr lang="en-US" dirty="0">
                <a:latin typeface="Calibri" panose="020F0502020204030204" pitchFamily="34" charset="0"/>
              </a:rPr>
              <a:t> - Background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8229600" cy="3581400"/>
          </a:xfrm>
        </p:spPr>
        <p:txBody>
          <a:bodyPr/>
          <a:lstStyle/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itchFamily="34" charset="0"/>
              </a:rPr>
              <a:t>Launched in FFY 2021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itchFamily="34" charset="0"/>
              </a:rPr>
              <a:t>163 Departments applied; 161 received funding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itchFamily="34" charset="0"/>
              </a:rPr>
              <a:t>Total funding awarded: Over $3.3M 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itchFamily="34" charset="0"/>
              </a:rPr>
              <a:t>Supports High Visibility Enforcement (HVE) for Traffic and </a:t>
            </a:r>
            <a:r>
              <a:rPr lang="en-US" sz="2400" i="1" dirty="0">
                <a:latin typeface="Calibri" pitchFamily="34" charset="0"/>
              </a:rPr>
              <a:t>now</a:t>
            </a:r>
            <a:r>
              <a:rPr lang="en-US" sz="2400" dirty="0">
                <a:latin typeface="Calibri" pitchFamily="34" charset="0"/>
              </a:rPr>
              <a:t> Pedestrian &amp; Bicyclist 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itchFamily="34" charset="0"/>
              </a:rPr>
              <a:t>Flexibility for non-enforcement activities and strategies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itchFamily="34" charset="0"/>
              </a:rPr>
              <a:t>Allow purchase of specific traffic enforcement equipment and </a:t>
            </a:r>
            <a:r>
              <a:rPr lang="en-US" sz="2400" i="1" dirty="0">
                <a:latin typeface="Calibri" pitchFamily="34" charset="0"/>
              </a:rPr>
              <a:t>now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Ped</a:t>
            </a:r>
            <a:r>
              <a:rPr lang="en-US" sz="2400" dirty="0">
                <a:latin typeface="Calibri" pitchFamily="34" charset="0"/>
              </a:rPr>
              <a:t>/Bike safety items</a:t>
            </a:r>
          </a:p>
        </p:txBody>
      </p:sp>
    </p:spTree>
    <p:extLst>
      <p:ext uri="{BB962C8B-B14F-4D97-AF65-F5344CB8AC3E}">
        <p14:creationId xmlns:p14="http://schemas.microsoft.com/office/powerpoint/2010/main" val="2947800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5655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MRS</a:t>
            </a:r>
            <a:r>
              <a:rPr lang="en-US" dirty="0">
                <a:latin typeface="Calibri" panose="020F0502020204030204" pitchFamily="34" charset="0"/>
              </a:rPr>
              <a:t> - Program 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48527"/>
            <a:ext cx="6400800" cy="3048000"/>
          </a:xfrm>
        </p:spPr>
        <p:txBody>
          <a:bodyPr/>
          <a:lstStyle/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libri" pitchFamily="34" charset="0"/>
              </a:rPr>
              <a:t>Section One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i="1" dirty="0">
                <a:latin typeface="Calibri" pitchFamily="34" charset="0"/>
              </a:rPr>
              <a:t>Traffic Enforcement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i="1" dirty="0">
                <a:latin typeface="Calibri" pitchFamily="34" charset="0"/>
              </a:rPr>
              <a:t>and Equipment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libri" pitchFamily="34" charset="0"/>
              </a:rPr>
              <a:t>Section Two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i="1" dirty="0" err="1">
                <a:latin typeface="Calibri" pitchFamily="34" charset="0"/>
              </a:rPr>
              <a:t>Ped</a:t>
            </a:r>
            <a:r>
              <a:rPr lang="en-US" sz="2000" i="1" dirty="0">
                <a:latin typeface="Calibri" pitchFamily="34" charset="0"/>
              </a:rPr>
              <a:t>/Bike Enforcement and Safety Items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latin typeface="Calibri" pitchFamily="34" charset="0"/>
              </a:rPr>
              <a:t>Section Three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000" i="1" dirty="0">
                <a:latin typeface="Calibri" pitchFamily="34" charset="0"/>
              </a:rPr>
              <a:t>Non-Enforcement Safety Activities</a:t>
            </a:r>
          </a:p>
          <a:p>
            <a:pPr marL="0" indent="0">
              <a:buNone/>
            </a:pPr>
            <a:r>
              <a:rPr lang="en-US" sz="2400" dirty="0">
                <a:latin typeface="Calibri" pitchFamily="34" charset="0"/>
              </a:rPr>
              <a:t>      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FF00"/>
                </a:solidFill>
                <a:latin typeface="Calibri" pitchFamily="34" charset="0"/>
              </a:rPr>
              <a:t>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4939066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Calibri" pitchFamily="34" charset="0"/>
              </a:rPr>
              <a:t>ALL SECTIONS ARE OPTIONAL</a:t>
            </a:r>
          </a:p>
          <a:p>
            <a:pPr algn="ctr"/>
            <a:r>
              <a:rPr lang="en-US" sz="2800" i="1" dirty="0">
                <a:solidFill>
                  <a:srgbClr val="FFFF00"/>
                </a:solidFill>
                <a:latin typeface="Calibri" pitchFamily="34" charset="0"/>
              </a:rPr>
              <a:t>Not required to do any one in particular.</a:t>
            </a:r>
          </a:p>
        </p:txBody>
      </p:sp>
    </p:spTree>
    <p:extLst>
      <p:ext uri="{BB962C8B-B14F-4D97-AF65-F5344CB8AC3E}">
        <p14:creationId xmlns:p14="http://schemas.microsoft.com/office/powerpoint/2010/main" val="2214745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  <a:t>SECTION ONE</a:t>
            </a:r>
            <a:br>
              <a:rPr lang="en-US" dirty="0">
                <a:solidFill>
                  <a:srgbClr val="FFFF00"/>
                </a:solidFill>
                <a:latin typeface="Calibri" panose="020F0502020204030204" pitchFamily="34" charset="0"/>
              </a:rPr>
            </a:br>
            <a:r>
              <a:rPr lang="en-US" sz="2800" u="sng" dirty="0">
                <a:latin typeface="Calibri" panose="020F0502020204030204" pitchFamily="34" charset="0"/>
              </a:rPr>
              <a:t>Traffic Enforcement and Equipment</a:t>
            </a:r>
            <a:endParaRPr lang="en-US" sz="3600" u="sng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4100840"/>
            <a:ext cx="3810000" cy="1703614"/>
          </a:xfrm>
          <a:solidFill>
            <a:schemeClr val="tx1"/>
          </a:solidFill>
        </p:spPr>
        <p:txBody>
          <a:bodyPr/>
          <a:lstStyle/>
          <a:p>
            <a:pPr lvl="1">
              <a:spcBef>
                <a:spcPts val="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/>
                </a:solidFill>
                <a:latin typeface="Calibri" pitchFamily="34" charset="0"/>
              </a:rPr>
              <a:t>Winter – Impaired Driving</a:t>
            </a:r>
          </a:p>
          <a:p>
            <a:pPr lvl="1">
              <a:spcBef>
                <a:spcPts val="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/>
                </a:solidFill>
                <a:latin typeface="Calibri" pitchFamily="34" charset="0"/>
              </a:rPr>
              <a:t>April – Distracted Driving</a:t>
            </a:r>
          </a:p>
          <a:p>
            <a:pPr lvl="1">
              <a:spcBef>
                <a:spcPts val="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/>
                </a:solidFill>
                <a:latin typeface="Calibri" pitchFamily="34" charset="0"/>
              </a:rPr>
              <a:t>May – Click It or Ticket</a:t>
            </a:r>
          </a:p>
          <a:p>
            <a:pPr lvl="1">
              <a:spcBef>
                <a:spcPts val="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/>
                </a:solidFill>
                <a:latin typeface="Calibri" pitchFamily="34" charset="0"/>
              </a:rPr>
              <a:t>June - Speed</a:t>
            </a:r>
          </a:p>
          <a:p>
            <a:pPr lvl="1">
              <a:spcBef>
                <a:spcPts val="0"/>
              </a:spcBef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/>
                </a:solidFill>
                <a:latin typeface="Calibri" pitchFamily="34" charset="0"/>
              </a:rPr>
              <a:t>Summer - Impaired Driving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9400" y="219584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</a:rPr>
              <a:t>Enforcement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066800" y="2933700"/>
            <a:ext cx="68580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lvl="1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400" kern="0" dirty="0">
                <a:latin typeface="Calibri" pitchFamily="34" charset="0"/>
              </a:rPr>
              <a:t>Must participate in all 5 campaigns with a minimum of 4 enforcement hours in each.</a:t>
            </a:r>
          </a:p>
        </p:txBody>
      </p:sp>
    </p:spTree>
    <p:extLst>
      <p:ext uri="{BB962C8B-B14F-4D97-AF65-F5344CB8AC3E}">
        <p14:creationId xmlns:p14="http://schemas.microsoft.com/office/powerpoint/2010/main" val="2616555916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MSP Checkpoint - Local Regional plan-HSD edits</Template>
  <TotalTime>5040</TotalTime>
  <Words>1209</Words>
  <Application>Microsoft Macintosh PowerPoint</Application>
  <PresentationFormat>On-screen Show (4:3)</PresentationFormat>
  <Paragraphs>239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Garamond</vt:lpstr>
      <vt:lpstr>Wingdings</vt:lpstr>
      <vt:lpstr>Stream</vt:lpstr>
      <vt:lpstr>FFY 2022</vt:lpstr>
      <vt:lpstr>PowerPoint Presentation</vt:lpstr>
      <vt:lpstr>MRS - Program Agenda</vt:lpstr>
      <vt:lpstr>MRS - Purpose</vt:lpstr>
      <vt:lpstr>MRS - Overview</vt:lpstr>
      <vt:lpstr>MRS - Competitive Grant</vt:lpstr>
      <vt:lpstr>MRS - Background</vt:lpstr>
      <vt:lpstr>MRS - Program Sections</vt:lpstr>
      <vt:lpstr>SECTION ONE Traffic Enforcement and Equipment</vt:lpstr>
      <vt:lpstr>SECTION ONE Traffic Enforcement and Equipment</vt:lpstr>
      <vt:lpstr>SECTION ONE Traffic Enforcement &amp; Equipment</vt:lpstr>
      <vt:lpstr>SECTION ONE Traffic Enforcement &amp; Equipment</vt:lpstr>
      <vt:lpstr>SECTION TWO Ped &amp; Bike Enforcement &amp; Safety Items</vt:lpstr>
      <vt:lpstr>SECTION TWO Ped/Bike Enforcement and Safety Items</vt:lpstr>
      <vt:lpstr>SECTION TWO Ped/Bike Enforcement and Safety Items</vt:lpstr>
      <vt:lpstr>SECTION THREE Non-Enforcement Safety Activities</vt:lpstr>
      <vt:lpstr>SECTION THREE Non-Enforcement Safety Activities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MRS - Application</vt:lpstr>
      <vt:lpstr>MRS – Application Submission</vt:lpstr>
      <vt:lpstr>Key Dates</vt:lpstr>
      <vt:lpstr>QUESTIONS?</vt:lpstr>
    </vt:vector>
  </TitlesOfParts>
  <Company>EOPSS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Sobriety Checkpoints  Regional Local Participation</dc:title>
  <dc:creator>Firlit, Deborah (OGR)</dc:creator>
  <cp:lastModifiedBy>Cindy Kearney</cp:lastModifiedBy>
  <cp:revision>181</cp:revision>
  <cp:lastPrinted>2021-06-09T14:29:20Z</cp:lastPrinted>
  <dcterms:created xsi:type="dcterms:W3CDTF">2020-07-10T18:16:25Z</dcterms:created>
  <dcterms:modified xsi:type="dcterms:W3CDTF">2021-06-14T13:15:37Z</dcterms:modified>
</cp:coreProperties>
</file>