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7" r:id="rId5"/>
    <p:sldId id="362" r:id="rId6"/>
    <p:sldId id="257" r:id="rId7"/>
    <p:sldId id="357" r:id="rId8"/>
    <p:sldId id="366" r:id="rId9"/>
    <p:sldId id="365" r:id="rId10"/>
    <p:sldId id="360" r:id="rId11"/>
    <p:sldId id="363" r:id="rId12"/>
    <p:sldId id="3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E8091A-201D-411D-9D74-80AF85483407}" v="2" dt="2024-09-25T13:46:43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cheru, Christine (EOHLC)" userId="6e773ac3-7b4e-4e1d-a84e-30d24ff70fc0" providerId="ADAL" clId="{9CE8091A-201D-411D-9D74-80AF85483407}"/>
    <pc:docChg chg="undo custSel delSld modSld">
      <pc:chgData name="Gicheru, Christine (EOHLC)" userId="6e773ac3-7b4e-4e1d-a84e-30d24ff70fc0" providerId="ADAL" clId="{9CE8091A-201D-411D-9D74-80AF85483407}" dt="2024-09-25T13:45:51.138" v="10" actId="2711"/>
      <pc:docMkLst>
        <pc:docMk/>
      </pc:docMkLst>
      <pc:sldChg chg="modSp mod">
        <pc:chgData name="Gicheru, Christine (EOHLC)" userId="6e773ac3-7b4e-4e1d-a84e-30d24ff70fc0" providerId="ADAL" clId="{9CE8091A-201D-411D-9D74-80AF85483407}" dt="2024-09-25T13:44:53.026" v="3" actId="20577"/>
        <pc:sldMkLst>
          <pc:docMk/>
          <pc:sldMk cId="4184166136" sldId="257"/>
        </pc:sldMkLst>
        <pc:spChg chg="mod">
          <ac:chgData name="Gicheru, Christine (EOHLC)" userId="6e773ac3-7b4e-4e1d-a84e-30d24ff70fc0" providerId="ADAL" clId="{9CE8091A-201D-411D-9D74-80AF85483407}" dt="2024-09-25T13:44:53.026" v="3" actId="20577"/>
          <ac:spMkLst>
            <pc:docMk/>
            <pc:sldMk cId="4184166136" sldId="257"/>
            <ac:spMk id="3" creationId="{1BE7A76D-1E0F-4A43-B085-DD8D2F5829DC}"/>
          </ac:spMkLst>
        </pc:spChg>
      </pc:sldChg>
      <pc:sldChg chg="del">
        <pc:chgData name="Gicheru, Christine (EOHLC)" userId="6e773ac3-7b4e-4e1d-a84e-30d24ff70fc0" providerId="ADAL" clId="{9CE8091A-201D-411D-9D74-80AF85483407}" dt="2024-09-25T13:45:13.201" v="4" actId="2696"/>
        <pc:sldMkLst>
          <pc:docMk/>
          <pc:sldMk cId="1395847141" sldId="359"/>
        </pc:sldMkLst>
      </pc:sldChg>
      <pc:sldChg chg="modSp mod">
        <pc:chgData name="Gicheru, Christine (EOHLC)" userId="6e773ac3-7b4e-4e1d-a84e-30d24ff70fc0" providerId="ADAL" clId="{9CE8091A-201D-411D-9D74-80AF85483407}" dt="2024-09-25T13:45:35.162" v="8" actId="207"/>
        <pc:sldMkLst>
          <pc:docMk/>
          <pc:sldMk cId="703498200" sldId="363"/>
        </pc:sldMkLst>
        <pc:spChg chg="mod">
          <ac:chgData name="Gicheru, Christine (EOHLC)" userId="6e773ac3-7b4e-4e1d-a84e-30d24ff70fc0" providerId="ADAL" clId="{9CE8091A-201D-411D-9D74-80AF85483407}" dt="2024-09-25T13:45:35.162" v="8" actId="207"/>
          <ac:spMkLst>
            <pc:docMk/>
            <pc:sldMk cId="703498200" sldId="363"/>
            <ac:spMk id="3" creationId="{858BA273-0E41-6EAA-18CE-CF87033F5663}"/>
          </ac:spMkLst>
        </pc:spChg>
      </pc:sldChg>
      <pc:sldChg chg="modSp mod">
        <pc:chgData name="Gicheru, Christine (EOHLC)" userId="6e773ac3-7b4e-4e1d-a84e-30d24ff70fc0" providerId="ADAL" clId="{9CE8091A-201D-411D-9D74-80AF85483407}" dt="2024-09-25T13:45:51.138" v="10" actId="2711"/>
        <pc:sldMkLst>
          <pc:docMk/>
          <pc:sldMk cId="393363893" sldId="364"/>
        </pc:sldMkLst>
        <pc:spChg chg="mod">
          <ac:chgData name="Gicheru, Christine (EOHLC)" userId="6e773ac3-7b4e-4e1d-a84e-30d24ff70fc0" providerId="ADAL" clId="{9CE8091A-201D-411D-9D74-80AF85483407}" dt="2024-09-25T13:45:51.138" v="10" actId="2711"/>
          <ac:spMkLst>
            <pc:docMk/>
            <pc:sldMk cId="393363893" sldId="364"/>
            <ac:spMk id="3" creationId="{08F77842-75D5-18DC-658E-994DDC819C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63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90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52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69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00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420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78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46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19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95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28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2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5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5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0EAEFC-1F17-43CA-ACDA-589CCC2E1644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E4F2CF-5116-40D6-8A1C-7BFD94945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2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on.martin@mass.gov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8463B-4EEC-F2CC-3C72-35EADB7CAF65}"/>
              </a:ext>
            </a:extLst>
          </p:cNvPr>
          <p:cNvSpPr txBox="1"/>
          <p:nvPr/>
        </p:nvSpPr>
        <p:spPr>
          <a:xfrm>
            <a:off x="2642532" y="1652631"/>
            <a:ext cx="700480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IMPORTANT FISCAL INFORMATION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FFY24 GRANTEES</a:t>
            </a:r>
          </a:p>
        </p:txBody>
      </p:sp>
    </p:spTree>
    <p:extLst>
      <p:ext uri="{BB962C8B-B14F-4D97-AF65-F5344CB8AC3E}">
        <p14:creationId xmlns:p14="http://schemas.microsoft.com/office/powerpoint/2010/main" val="361205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62548A-D9B4-ABAC-5B7D-BC603F85B199}"/>
              </a:ext>
            </a:extLst>
          </p:cNvPr>
          <p:cNvSpPr txBox="1"/>
          <p:nvPr/>
        </p:nvSpPr>
        <p:spPr>
          <a:xfrm>
            <a:off x="1562100" y="366623"/>
            <a:ext cx="902017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4400" b="0" i="0" u="none" strike="noStrike" baseline="0" dirty="0">
              <a:solidFill>
                <a:srgbClr val="0F6FC7"/>
              </a:solidFill>
              <a:latin typeface="Garamond" panose="02020404030301010803" pitchFamily="18" charset="0"/>
            </a:endParaRPr>
          </a:p>
          <a:p>
            <a:pPr algn="l"/>
            <a:r>
              <a:rPr lang="en-US" sz="4400" b="0" i="0" u="none" strike="noStrike" baseline="0" dirty="0">
                <a:latin typeface="Garamond" panose="02020404030301010803" pitchFamily="18" charset="0"/>
              </a:rPr>
              <a:t>Fiscal Highlights for FFY24 Grantees</a:t>
            </a:r>
          </a:p>
          <a:p>
            <a:pPr algn="l"/>
            <a:endParaRPr lang="en-US" sz="1800" b="1" i="0" u="none" strike="noStrike" baseline="0" dirty="0">
              <a:solidFill>
                <a:srgbClr val="000000"/>
              </a:solidFill>
              <a:latin typeface="TrebuchetMS-Bold"/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TrebuchetMS-Bold"/>
              </a:rPr>
              <a:t>CLAIMS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MS"/>
              </a:rPr>
              <a:t>- Please only submit claims that are over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MS-Bold"/>
              </a:rPr>
              <a:t>$5,000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MS"/>
              </a:rPr>
              <a:t>unless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rebuchetMS"/>
              </a:rPr>
              <a:t>there are extraordinary circumstances, or you are closing out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rebuchetMS"/>
              </a:rPr>
              <a:t>the grant. Please submit only one claim per month.  Also, please ensure that not too much time has elapsed between claims.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rebuchetMS"/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TrebuchetMS-Bold"/>
              </a:rPr>
              <a:t>PROGRAM INCOME CLAIMS -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MS"/>
              </a:rPr>
              <a:t>When submitting a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rebuchetMS-Bold"/>
              </a:rPr>
              <a:t>Program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TrebuchetMS-Bold"/>
              </a:rPr>
              <a:t>Income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rebuchetMS"/>
              </a:rPr>
              <a:t>(PI) claim, please ensure that it is noted in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rebuchetMS"/>
              </a:rPr>
              <a:t>comments section of the Claim Summary page. Please send us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rebuchetMS"/>
              </a:rPr>
              <a:t>an email stating that you have submitted the PI claim.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rebuchetMS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rebuchetMS"/>
              </a:rPr>
              <a:t>State contract is for three years.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9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DDA8-5231-4C11-8F57-59B6B1BD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7A76D-1E0F-4A43-B085-DD8D2F582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FFY24 Grantees Contracts have a start date of 7/1/24 and an end date of 6/30/27.</a:t>
            </a:r>
          </a:p>
          <a:p>
            <a:r>
              <a:rPr lang="en-US" dirty="0"/>
              <a:t>EOHLC must RESERVE funds in its accounting system (MMARS) for each of those state fiscal years.</a:t>
            </a:r>
          </a:p>
          <a:p>
            <a:r>
              <a:rPr lang="en-US" altLang="en-US" dirty="0"/>
              <a:t>If a municipality finishes work in year 2, a contract amendment MUST be done to change the end date and access the remaining funds. </a:t>
            </a:r>
          </a:p>
        </p:txBody>
      </p:sp>
    </p:spTree>
    <p:extLst>
      <p:ext uri="{BB962C8B-B14F-4D97-AF65-F5344CB8AC3E}">
        <p14:creationId xmlns:p14="http://schemas.microsoft.com/office/powerpoint/2010/main" val="418416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3493-D6A5-42FD-84B5-C8B88F393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57" y="609600"/>
            <a:ext cx="9561443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Fiscal Year $ Breakdown for 2024 Grantees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0D7D150A-DAB6-440A-838A-8258B8916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219200"/>
            <a:ext cx="7772400" cy="5029200"/>
          </a:xfrm>
        </p:spPr>
        <p:txBody>
          <a:bodyPr>
            <a:normAutofit/>
          </a:bodyPr>
          <a:lstStyle/>
          <a:p>
            <a:pPr algn="ctr"/>
            <a:r>
              <a:rPr lang="en-US" altLang="en-US" sz="1800" dirty="0"/>
              <a:t>Example - </a:t>
            </a:r>
          </a:p>
          <a:p>
            <a:pPr algn="ctr"/>
            <a:r>
              <a:rPr lang="en-US" altLang="en-US" sz="1800" dirty="0"/>
              <a:t>Total grant $925,000</a:t>
            </a:r>
          </a:p>
          <a:p>
            <a:pPr algn="ctr"/>
            <a:r>
              <a:rPr lang="en-US" altLang="en-US" sz="1800" dirty="0"/>
              <a:t>Contract Covers Three State Fiscal Years:  7/1/24 - 6/30/27</a:t>
            </a:r>
          </a:p>
          <a:p>
            <a:pPr algn="ctr"/>
            <a:endParaRPr lang="en-US" altLang="en-US" sz="1800" dirty="0"/>
          </a:p>
          <a:p>
            <a:pPr>
              <a:buClr>
                <a:schemeClr val="tx1"/>
              </a:buClr>
            </a:pPr>
            <a:r>
              <a:rPr lang="en-US" altLang="en-US" sz="1800" dirty="0"/>
              <a:t>YR 1 (FY 25):  7/1/24 - 6/30/25 = $693,750</a:t>
            </a:r>
          </a:p>
          <a:p>
            <a:pPr>
              <a:buClr>
                <a:schemeClr val="tx1"/>
              </a:buClr>
            </a:pPr>
            <a:r>
              <a:rPr lang="en-US" altLang="en-US" sz="1800" dirty="0"/>
              <a:t>YR 2 (FY 26):  7/1/25 - 6/30/26 = $185,000</a:t>
            </a:r>
          </a:p>
          <a:p>
            <a:pPr>
              <a:buClr>
                <a:schemeClr val="tx1"/>
              </a:buClr>
            </a:pPr>
            <a:r>
              <a:rPr lang="en-US" altLang="en-US" sz="1800" dirty="0"/>
              <a:t>YR 3 (FY 27):  7/1/26 - 6/30/27 = $46,250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en-US" sz="1800" dirty="0"/>
          </a:p>
          <a:p>
            <a:pPr marL="0" indent="0">
              <a:buClr>
                <a:schemeClr val="tx1"/>
              </a:buClr>
              <a:buNone/>
            </a:pPr>
            <a:r>
              <a:rPr lang="en-US" altLang="en-US" sz="1800" dirty="0"/>
              <a:t>Unused funds at the end of the fiscal year, roll into the next fiscal year’s line at the beginning of September.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en-US" sz="1800" dirty="0"/>
              <a:t>Until the “roll” happens, a grantee can only draw whatever funds have been reserved in the current year’s line.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DFF2A9-00CD-4897-166A-DC3BEEEEB689}"/>
              </a:ext>
            </a:extLst>
          </p:cNvPr>
          <p:cNvSpPr txBox="1"/>
          <p:nvPr/>
        </p:nvSpPr>
        <p:spPr>
          <a:xfrm>
            <a:off x="1619076" y="855677"/>
            <a:ext cx="8984608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Direct Depository Account (DD)</a:t>
            </a:r>
          </a:p>
          <a:p>
            <a:endParaRPr lang="en-US" dirty="0"/>
          </a:p>
          <a:p>
            <a:r>
              <a:rPr lang="en-US" sz="2400" dirty="0"/>
              <a:t>All grantees must use a separate bank account for the use of all CDBG funds.</a:t>
            </a:r>
          </a:p>
          <a:p>
            <a:endParaRPr lang="en-US" sz="2400" dirty="0"/>
          </a:p>
          <a:p>
            <a:r>
              <a:rPr lang="en-US" sz="2400" dirty="0"/>
              <a:t>Earned interest over $500 must be returned to HUD yearly.</a:t>
            </a:r>
          </a:p>
          <a:p>
            <a:endParaRPr lang="en-US" sz="2400" dirty="0"/>
          </a:p>
          <a:p>
            <a:r>
              <a:rPr lang="en-US" sz="2400" dirty="0"/>
              <a:t>Make sure staff are properly assigned to both the bank account and grant in Intelligrants.</a:t>
            </a:r>
          </a:p>
          <a:p>
            <a:endParaRPr lang="en-US" sz="2400" dirty="0"/>
          </a:p>
          <a:p>
            <a:r>
              <a:rPr lang="en-US" sz="2400" dirty="0"/>
              <a:t>Please check Intelligrants regularly to assure transactions are correctly loaded.</a:t>
            </a:r>
          </a:p>
        </p:txBody>
      </p:sp>
    </p:spTree>
    <p:extLst>
      <p:ext uri="{BB962C8B-B14F-4D97-AF65-F5344CB8AC3E}">
        <p14:creationId xmlns:p14="http://schemas.microsoft.com/office/powerpoint/2010/main" val="329890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0D7DF9-D3ED-491E-A40F-664034A3D1F2}"/>
              </a:ext>
            </a:extLst>
          </p:cNvPr>
          <p:cNvSpPr txBox="1"/>
          <p:nvPr/>
        </p:nvSpPr>
        <p:spPr>
          <a:xfrm>
            <a:off x="1174459" y="476442"/>
            <a:ext cx="9789952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endParaRPr lang="en-US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Garamond" panose="02020404030301010803" pitchFamily="18" charset="0"/>
                <a:ea typeface="Aptos" panose="020B0004020202020204" pitchFamily="34" charset="0"/>
              </a:rPr>
              <a:t>Final Drawdown</a:t>
            </a:r>
            <a:endParaRPr lang="en-US" sz="4400" dirty="0">
              <a:effectLst/>
              <a:latin typeface="Garamond" panose="02020404030301010803" pitchFamily="18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If a grantee has an unspent balance, a letter (on city/town letterhead) must be emailed to your fiscal representative at the time the final drawdown request is submitted, with the following information: 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To EOHLC (program/fiscal staff),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Attached is vendor’s (</a:t>
            </a: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city of town</a:t>
            </a:r>
            <a:r>
              <a:rPr lang="en-US" sz="18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) </a:t>
            </a:r>
            <a:r>
              <a:rPr lang="en-US" sz="1800" u="sng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final</a:t>
            </a:r>
            <a:r>
              <a:rPr lang="en-US" sz="18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 invoice.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Per this email/letter, vendor (city or town) agrees to close out the remaining balance </a:t>
            </a:r>
            <a:r>
              <a:rPr lang="en-US" dirty="0">
                <a:solidFill>
                  <a:srgbClr val="7030A0"/>
                </a:solidFill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of </a:t>
            </a:r>
            <a:r>
              <a:rPr lang="en-US" sz="1800" u="sng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$x.xx</a:t>
            </a:r>
            <a:r>
              <a:rPr lang="en-US" sz="18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 (balance</a:t>
            </a:r>
            <a:r>
              <a:rPr lang="en-US" sz="1800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in MMARS – invoice amount) against Contract </a:t>
            </a:r>
            <a:r>
              <a:rPr lang="en-US" sz="1800" u="sng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(fill in contract number – it begins with SCOCD32202xxxxxx0000).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Vendor (city of town) has completed all projects associated with this contract and will not draw any additional funds.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Sign (authorized signatory)</a:t>
            </a:r>
            <a:endParaRPr lang="en-US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3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1CD82-103A-4894-8884-91030BDD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FY25 Claim Deadline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9E448-0FA2-4FD2-B461-175C73876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2556932"/>
            <a:ext cx="10458450" cy="3318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en-US" sz="1000" dirty="0"/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The deadline for submitting FY25 claims </a:t>
            </a: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(with service dates 7/1/24 - 6/30/25) </a:t>
            </a: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is July 15, 2025.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8BA273-0E41-6EAA-18CE-CF87033F5663}"/>
              </a:ext>
            </a:extLst>
          </p:cNvPr>
          <p:cNvSpPr txBox="1"/>
          <p:nvPr/>
        </p:nvSpPr>
        <p:spPr>
          <a:xfrm>
            <a:off x="1628776" y="856863"/>
            <a:ext cx="892492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u="none" strike="noStrike" baseline="0" dirty="0">
                <a:latin typeface="Garamond" panose="02020404030301010803" pitchFamily="18" charset="0"/>
              </a:rPr>
              <a:t>Single Audits</a:t>
            </a:r>
          </a:p>
          <a:p>
            <a:pPr algn="l"/>
            <a:endParaRPr lang="en-US" b="0" i="0" u="none" strike="noStrike" baseline="0" dirty="0">
              <a:solidFill>
                <a:srgbClr val="0F6FC7"/>
              </a:solidFill>
              <a:latin typeface="Garamond" panose="02020404030301010803" pitchFamily="18" charset="0"/>
            </a:endParaRPr>
          </a:p>
          <a:p>
            <a:pPr algn="l"/>
            <a:r>
              <a:rPr lang="en-US" b="0" i="0" u="none" strike="noStrike" baseline="0" dirty="0">
                <a:solidFill>
                  <a:srgbClr val="FF0000"/>
                </a:solidFill>
                <a:latin typeface="Garamond" panose="02020404030301010803" pitchFamily="18" charset="0"/>
              </a:rPr>
              <a:t>All grantees must select one of the following options by March 31, 2025:</a:t>
            </a:r>
          </a:p>
          <a:p>
            <a:pPr algn="l"/>
            <a:endParaRPr lang="en-US" b="0" i="0" u="none" strike="noStrike" baseline="0" dirty="0">
              <a:solidFill>
                <a:srgbClr val="0070C1"/>
              </a:solidFill>
              <a:latin typeface="TrebuchetMS"/>
            </a:endParaRPr>
          </a:p>
          <a:p>
            <a:pPr algn="l"/>
            <a:r>
              <a:rPr lang="en-US" b="0" i="0" u="none" strike="noStrike" baseline="0" dirty="0">
                <a:latin typeface="TrebuchetMS"/>
              </a:rPr>
              <a:t>1) Submit a letter stating that your municipality didn’t expend more than $750,000 (in all federal funds).</a:t>
            </a:r>
          </a:p>
          <a:p>
            <a:pPr algn="l"/>
            <a:endParaRPr lang="en-US" b="0" i="0" u="none" strike="noStrike" baseline="0" dirty="0">
              <a:latin typeface="TrebuchetMS"/>
            </a:endParaRPr>
          </a:p>
          <a:p>
            <a:pPr algn="l"/>
            <a:r>
              <a:rPr lang="en-US" b="0" i="0" u="none" strike="noStrike" baseline="0" dirty="0">
                <a:latin typeface="TrebuchetMS"/>
              </a:rPr>
              <a:t>2) Submit an audit without findings, including the Federal Awards Report.</a:t>
            </a:r>
          </a:p>
          <a:p>
            <a:pPr algn="l"/>
            <a:endParaRPr lang="en-US" b="0" i="0" u="none" strike="noStrike" baseline="0" dirty="0">
              <a:latin typeface="TrebuchetMS"/>
            </a:endParaRPr>
          </a:p>
          <a:p>
            <a:pPr algn="l"/>
            <a:r>
              <a:rPr lang="en-US" b="0" i="0" u="none" strike="noStrike" baseline="0" dirty="0">
                <a:latin typeface="TrebuchetMS"/>
              </a:rPr>
              <a:t>3) Submit an audit with findings, including the Federal Awards Report and Management Letter.</a:t>
            </a:r>
          </a:p>
          <a:p>
            <a:pPr algn="l"/>
            <a:endParaRPr lang="en-US" b="0" i="0" u="none" strike="noStrike" baseline="0" dirty="0">
              <a:latin typeface="TrebuchetMS"/>
            </a:endParaRPr>
          </a:p>
          <a:p>
            <a:pPr algn="l"/>
            <a:r>
              <a:rPr lang="en-US" b="0" i="0" u="none" strike="noStrike" baseline="0" dirty="0">
                <a:latin typeface="TrebuchetMS"/>
              </a:rPr>
              <a:t>4) Request an extension to submit an audit, usually no more than three months.</a:t>
            </a:r>
          </a:p>
          <a:p>
            <a:pPr algn="l"/>
            <a:endParaRPr lang="en-US" dirty="0">
              <a:latin typeface="TrebuchetMS"/>
            </a:endParaRPr>
          </a:p>
          <a:p>
            <a:pPr algn="l"/>
            <a:r>
              <a:rPr lang="en-US" b="0" i="0" u="none" strike="noStrike" baseline="0" dirty="0">
                <a:latin typeface="TrebuchetMS"/>
              </a:rPr>
              <a:t>All single audits must be submitted to the Federal Audit Clearinghouse for their approval.</a:t>
            </a:r>
          </a:p>
        </p:txBody>
      </p:sp>
    </p:spTree>
    <p:extLst>
      <p:ext uri="{BB962C8B-B14F-4D97-AF65-F5344CB8AC3E}">
        <p14:creationId xmlns:p14="http://schemas.microsoft.com/office/powerpoint/2010/main" val="70349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F77842-75D5-18DC-658E-994DDC819C47}"/>
              </a:ext>
            </a:extLst>
          </p:cNvPr>
          <p:cNvSpPr txBox="1"/>
          <p:nvPr/>
        </p:nvSpPr>
        <p:spPr>
          <a:xfrm>
            <a:off x="3038475" y="782122"/>
            <a:ext cx="611505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/>
              <a:t>Fiscal Representatives</a:t>
            </a:r>
          </a:p>
          <a:p>
            <a:pPr algn="l"/>
            <a:r>
              <a:rPr lang="en-US" sz="1800" b="0" i="0" u="none" strike="noStrike" baseline="0" dirty="0"/>
              <a:t> </a:t>
            </a:r>
            <a:r>
              <a:rPr lang="en-US" sz="2000" b="1" i="0" u="none" strike="noStrike" baseline="0" dirty="0"/>
              <a:t>Don Martin </a:t>
            </a:r>
            <a:r>
              <a:rPr lang="en-US" sz="2000" b="0" i="0" u="none" strike="noStrike" baseline="0" dirty="0"/>
              <a:t>– </a:t>
            </a:r>
            <a:r>
              <a:rPr lang="en-US" sz="1800" b="0" i="0" u="none" strike="noStrike" baseline="0" dirty="0"/>
              <a:t>Adams, Avon, Ayer, Brewster, Brimfield,</a:t>
            </a:r>
          </a:p>
          <a:p>
            <a:pPr algn="l"/>
            <a:r>
              <a:rPr lang="en-US" sz="1800" b="0" i="0" u="none" strike="noStrike" baseline="0" dirty="0"/>
              <a:t>Brookfield, Chelsea, Clinton, Egremont, Erving, Fairhaven,</a:t>
            </a:r>
          </a:p>
          <a:p>
            <a:pPr algn="l"/>
            <a:r>
              <a:rPr lang="en-US" sz="1800" b="0" i="0" u="none" strike="noStrike" baseline="0" dirty="0"/>
              <a:t>Gardner, Great Barrington, Hardwick, Holbrook, Holland,</a:t>
            </a:r>
          </a:p>
          <a:p>
            <a:pPr algn="l"/>
            <a:r>
              <a:rPr lang="en-US" sz="1800" b="0" i="0" u="none" strike="noStrike" baseline="0" dirty="0"/>
              <a:t>Huntington, Leicester, Mashpee, Milford, Millbury, Monson,</a:t>
            </a:r>
          </a:p>
          <a:p>
            <a:pPr algn="l"/>
            <a:r>
              <a:rPr lang="en-US" sz="1800" b="0" i="0" u="none" strike="noStrike" baseline="0" dirty="0"/>
              <a:t>Monterey, North Brookfield, Northbridge, Orange, Rockland,</a:t>
            </a:r>
          </a:p>
          <a:p>
            <a:pPr algn="l"/>
            <a:r>
              <a:rPr lang="en-US" sz="1800" b="0" i="0" u="none" strike="noStrike" baseline="0" dirty="0"/>
              <a:t>Russell, Sheffield, Shelburne, South Hadley, Southbridge,</a:t>
            </a:r>
          </a:p>
          <a:p>
            <a:pPr algn="l"/>
            <a:r>
              <a:rPr lang="en-US" sz="1800" b="0" i="0" u="none" strike="noStrike" baseline="0" dirty="0"/>
              <a:t>Southwick, Templeton, Truro, Ware, Wareham, Warren, Webster</a:t>
            </a:r>
          </a:p>
          <a:p>
            <a:pPr algn="l"/>
            <a:r>
              <a:rPr lang="en-US" sz="1800" b="0" i="0" u="none" strike="noStrike" baseline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don.martin@mass.gov</a:t>
            </a:r>
            <a:endParaRPr lang="en-US" sz="1800" b="0" i="0" u="none" strike="noStrike" baseline="0" dirty="0"/>
          </a:p>
          <a:p>
            <a:pPr algn="l"/>
            <a:endParaRPr lang="en-US" sz="1800" b="0" i="0" u="none" strike="noStrike" baseline="0" dirty="0"/>
          </a:p>
          <a:p>
            <a:pPr algn="l"/>
            <a:r>
              <a:rPr lang="en-US" sz="1800" b="0" i="0" u="none" strike="noStrike" baseline="0" dirty="0"/>
              <a:t> </a:t>
            </a:r>
            <a:r>
              <a:rPr lang="en-US" sz="2000" b="1" i="0" u="none" strike="noStrike" baseline="0" dirty="0"/>
              <a:t>Christine Gicheru </a:t>
            </a:r>
            <a:r>
              <a:rPr lang="en-US" sz="1800" b="0" i="0" u="none" strike="noStrike" baseline="0" dirty="0"/>
              <a:t>– Agawam, Amesbury, Amherst, Athol,</a:t>
            </a:r>
          </a:p>
          <a:p>
            <a:pPr algn="l"/>
            <a:r>
              <a:rPr lang="en-US" sz="1800" b="0" i="0" u="none" strike="noStrike" baseline="0" dirty="0"/>
              <a:t>Becket, Belchertown, Bellingham, Bernardston, Blandford,</a:t>
            </a:r>
          </a:p>
          <a:p>
            <a:pPr algn="l"/>
            <a:r>
              <a:rPr lang="en-US" sz="1800" b="0" i="0" u="none" strike="noStrike" baseline="0" dirty="0"/>
              <a:t>Buckland, Chester, Chesterfield, Dalton, Dudley, Easthampton,</a:t>
            </a:r>
          </a:p>
          <a:p>
            <a:pPr algn="l"/>
            <a:r>
              <a:rPr lang="en-US" sz="1800" b="0" i="0" u="none" strike="noStrike" baseline="0" dirty="0"/>
              <a:t>Edgartown, Everett, Greenfield, Hadley, Lenox, Ludlow,</a:t>
            </a:r>
          </a:p>
          <a:p>
            <a:pPr algn="l"/>
            <a:r>
              <a:rPr lang="en-US" sz="1800" b="0" i="0" u="none" strike="noStrike" baseline="0" dirty="0"/>
              <a:t>Marlborough, Methuen, Montague, North Adams, Oak Bluffs,</a:t>
            </a:r>
          </a:p>
          <a:p>
            <a:pPr algn="l"/>
            <a:r>
              <a:rPr lang="en-US" sz="1800" b="0" i="0" u="none" strike="noStrike" baseline="0" dirty="0"/>
              <a:t>Palmer, Randolph, Salisbury, Spencer, Wendell, West Springfield christine.gicheru@mass.gov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3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741674DAB3C4A91D4D4EAF8471F21" ma:contentTypeVersion="16" ma:contentTypeDescription="Create a new document." ma:contentTypeScope="" ma:versionID="3c02c0a9ceb7d158aed5f69aa36c9e38">
  <xsd:schema xmlns:xsd="http://www.w3.org/2001/XMLSchema" xmlns:xs="http://www.w3.org/2001/XMLSchema" xmlns:p="http://schemas.microsoft.com/office/2006/metadata/properties" xmlns:ns2="284a69f8-a849-4d4f-929d-22bdf9b66af6" xmlns:ns3="7b83dbe2-6fd2-449a-a932-0d75829bf641" targetNamespace="http://schemas.microsoft.com/office/2006/metadata/properties" ma:root="true" ma:fieldsID="0f8377d835ce2e0809c4b125fbcb22ef" ns2:_="" ns3:_="">
    <xsd:import namespace="284a69f8-a849-4d4f-929d-22bdf9b66af6"/>
    <xsd:import namespace="7b83dbe2-6fd2-449a-a932-0d75829bf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a69f8-a849-4d4f-929d-22bdf9b66a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3dbe2-6fd2-449a-a932-0d75829bf64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4a28a53-363d-41fc-951b-6724d144b251}" ma:internalName="TaxCatchAll" ma:showField="CatchAllData" ma:web="7b83dbe2-6fd2-449a-a932-0d75829bf6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83dbe2-6fd2-449a-a932-0d75829bf641" xsi:nil="true"/>
    <lcf76f155ced4ddcb4097134ff3c332f xmlns="284a69f8-a849-4d4f-929d-22bdf9b66af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C62861-73F2-4BCF-B272-515FE5757FA0}"/>
</file>

<file path=customXml/itemProps2.xml><?xml version="1.0" encoding="utf-8"?>
<ds:datastoreItem xmlns:ds="http://schemas.openxmlformats.org/officeDocument/2006/customXml" ds:itemID="{3185C63C-A6ED-4316-A0D5-5CB3A37ABF8C}">
  <ds:schemaRefs>
    <ds:schemaRef ds:uri="http://schemas.microsoft.com/office/2006/metadata/properties"/>
    <ds:schemaRef ds:uri="http://schemas.microsoft.com/office/infopath/2007/PartnerControls"/>
    <ds:schemaRef ds:uri="a53977f5-a51a-4213-8f17-abf3eccc8b36"/>
    <ds:schemaRef ds:uri="7b83dbe2-6fd2-449a-a932-0d75829bf641"/>
  </ds:schemaRefs>
</ds:datastoreItem>
</file>

<file path=customXml/itemProps3.xml><?xml version="1.0" encoding="utf-8"?>
<ds:datastoreItem xmlns:ds="http://schemas.openxmlformats.org/officeDocument/2006/customXml" ds:itemID="{A6CC7451-52D8-4F5A-AB87-A734DE0EC8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777</TotalTime>
  <Words>769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TrebuchetMS</vt:lpstr>
      <vt:lpstr>TrebuchetMS-Bold</vt:lpstr>
      <vt:lpstr>Organic</vt:lpstr>
      <vt:lpstr>PowerPoint Presentation</vt:lpstr>
      <vt:lpstr>PowerPoint Presentation</vt:lpstr>
      <vt:lpstr>Contract Dates</vt:lpstr>
      <vt:lpstr>Fiscal Year $ Breakdown for 2024 Grantees</vt:lpstr>
      <vt:lpstr>PowerPoint Presentation</vt:lpstr>
      <vt:lpstr>PowerPoint Presentation</vt:lpstr>
      <vt:lpstr>FY25 Claim Deadline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Emily (OCD)</dc:creator>
  <cp:lastModifiedBy>Gicheru, Christine (EOHLC)</cp:lastModifiedBy>
  <cp:revision>2</cp:revision>
  <dcterms:created xsi:type="dcterms:W3CDTF">2022-03-16T15:00:00Z</dcterms:created>
  <dcterms:modified xsi:type="dcterms:W3CDTF">2024-09-25T13:47:26Z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0x010100D7ABE31071780243B2E68C5BEE851FF0</vt:lpwstr>
  </property>
  <property fmtid="{D5CDD505-2E9C-101B-9397-08002B2CF9AE}" pid="3" name="MediaServiceImageTags">
    <vt:lpwstr/>
  </property>
</Properties>
</file>